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</p:sldMasterIdLst>
  <p:notesMasterIdLst>
    <p:notesMasterId r:id="rId37"/>
  </p:notesMasterIdLst>
  <p:sldIdLst>
    <p:sldId id="405" r:id="rId4"/>
    <p:sldId id="496" r:id="rId5"/>
    <p:sldId id="498" r:id="rId6"/>
    <p:sldId id="499" r:id="rId7"/>
    <p:sldId id="508" r:id="rId8"/>
    <p:sldId id="509" r:id="rId9"/>
    <p:sldId id="392" r:id="rId10"/>
    <p:sldId id="506" r:id="rId11"/>
    <p:sldId id="281" r:id="rId12"/>
    <p:sldId id="391" r:id="rId13"/>
    <p:sldId id="510" r:id="rId14"/>
    <p:sldId id="285" r:id="rId15"/>
    <p:sldId id="511" r:id="rId16"/>
    <p:sldId id="287" r:id="rId17"/>
    <p:sldId id="257" r:id="rId18"/>
    <p:sldId id="258" r:id="rId19"/>
    <p:sldId id="512" r:id="rId20"/>
    <p:sldId id="260" r:id="rId21"/>
    <p:sldId id="259" r:id="rId22"/>
    <p:sldId id="393" r:id="rId23"/>
    <p:sldId id="394" r:id="rId24"/>
    <p:sldId id="395" r:id="rId25"/>
    <p:sldId id="503" r:id="rId26"/>
    <p:sldId id="396" r:id="rId27"/>
    <p:sldId id="504" r:id="rId28"/>
    <p:sldId id="397" r:id="rId29"/>
    <p:sldId id="398" r:id="rId30"/>
    <p:sldId id="399" r:id="rId31"/>
    <p:sldId id="400" r:id="rId32"/>
    <p:sldId id="505" r:id="rId33"/>
    <p:sldId id="401" r:id="rId34"/>
    <p:sldId id="402" r:id="rId35"/>
    <p:sldId id="513" r:id="rId36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5D77A2-576A-40F5-A0DC-AA3C82179CBC}" v="2" dt="2021-09-02T15:28:21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12" y="6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B4519C6-0E93-9B44-A8F6-7C77C2B5C5C2}"/>
    <pc:docChg chg="modSld">
      <pc:chgData name="Khattab, Sherif" userId="c83b1e15-36f3-4f46-aceb-05aac24c545e" providerId="ADAL" clId="{0B4519C6-0E93-9B44-A8F6-7C77C2B5C5C2}" dt="2021-09-01T05:38:28.822" v="0"/>
      <pc:docMkLst>
        <pc:docMk/>
      </pc:docMkLst>
      <pc:sldChg chg="modSp">
        <pc:chgData name="Khattab, Sherif" userId="c83b1e15-36f3-4f46-aceb-05aac24c545e" providerId="ADAL" clId="{0B4519C6-0E93-9B44-A8F6-7C77C2B5C5C2}" dt="2021-09-01T05:38:28.822" v="0"/>
        <pc:sldMkLst>
          <pc:docMk/>
          <pc:sldMk cId="1894775455" sldId="405"/>
        </pc:sldMkLst>
        <pc:spChg chg="mod">
          <ac:chgData name="Khattab, Sherif" userId="c83b1e15-36f3-4f46-aceb-05aac24c545e" providerId="ADAL" clId="{0B4519C6-0E93-9B44-A8F6-7C77C2B5C5C2}" dt="2021-09-01T05:38:28.822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7B5D77A2-576A-40F5-A0DC-AA3C82179CBC}"/>
    <pc:docChg chg="addSld modSld">
      <pc:chgData name="Khattab, Sherif" userId="c83b1e15-36f3-4f46-aceb-05aac24c545e" providerId="ADAL" clId="{7B5D77A2-576A-40F5-A0DC-AA3C82179CBC}" dt="2021-09-02T15:28:21.972" v="1"/>
      <pc:docMkLst>
        <pc:docMk/>
      </pc:docMkLst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1152327425" sldId="257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2472493573" sldId="258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1382941772" sldId="260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445949216" sldId="281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2865696446" sldId="285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214968552" sldId="287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3580328244" sldId="510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4280497035" sldId="511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1660951229" sldId="512"/>
        </pc:sldMkLst>
      </pc:sldChg>
      <pc:sldChg chg="add">
        <pc:chgData name="Khattab, Sherif" userId="c83b1e15-36f3-4f46-aceb-05aac24c545e" providerId="ADAL" clId="{7B5D77A2-576A-40F5-A0DC-AA3C82179CBC}" dt="2021-09-02T15:28:21.972" v="1"/>
        <pc:sldMkLst>
          <pc:docMk/>
          <pc:sldMk cId="1621366455" sldId="513"/>
        </pc:sldMkLst>
      </pc:sldChg>
    </pc:docChg>
  </pc:docChgLst>
  <pc:docChgLst>
    <pc:chgData name="Khattab, Sherif" userId="c83b1e15-36f3-4f46-aceb-05aac24c545e" providerId="ADAL" clId="{EE86EF27-9E3A-4F9B-886D-7258ABF8F9A7}"/>
    <pc:docChg chg="custSel addSld delSld modSld">
      <pc:chgData name="Khattab, Sherif" userId="c83b1e15-36f3-4f46-aceb-05aac24c545e" providerId="ADAL" clId="{EE86EF27-9E3A-4F9B-886D-7258ABF8F9A7}" dt="2021-01-27T22:22:31.028" v="95" actId="1076"/>
      <pc:docMkLst>
        <pc:docMk/>
      </pc:docMkLst>
      <pc:sldChg chg="addSp delSp modSp mod">
        <pc:chgData name="Khattab, Sherif" userId="c83b1e15-36f3-4f46-aceb-05aac24c545e" providerId="ADAL" clId="{EE86EF27-9E3A-4F9B-886D-7258ABF8F9A7}" dt="2021-01-27T22:19:46.757" v="86" actId="1076"/>
        <pc:sldMkLst>
          <pc:docMk/>
          <pc:sldMk cId="2435766761" sldId="503"/>
        </pc:sldMkLst>
        <pc:spChg chg="del">
          <ac:chgData name="Khattab, Sherif" userId="c83b1e15-36f3-4f46-aceb-05aac24c545e" providerId="ADAL" clId="{EE86EF27-9E3A-4F9B-886D-7258ABF8F9A7}" dt="2021-01-27T22:19:45.123" v="85" actId="478"/>
          <ac:spMkLst>
            <pc:docMk/>
            <pc:sldMk cId="2435766761" sldId="503"/>
            <ac:spMk id="3" creationId="{FCCD1DD7-2D70-5442-9AA7-3080044E31DA}"/>
          </ac:spMkLst>
        </pc:spChg>
        <pc:picChg chg="add mod">
          <ac:chgData name="Khattab, Sherif" userId="c83b1e15-36f3-4f46-aceb-05aac24c545e" providerId="ADAL" clId="{EE86EF27-9E3A-4F9B-886D-7258ABF8F9A7}" dt="2021-01-27T22:19:46.757" v="86" actId="1076"/>
          <ac:picMkLst>
            <pc:docMk/>
            <pc:sldMk cId="2435766761" sldId="503"/>
            <ac:picMk id="7" creationId="{143E978B-7717-41CE-9A72-6904F9AD775B}"/>
          </ac:picMkLst>
        </pc:picChg>
      </pc:sldChg>
      <pc:sldChg chg="addSp delSp modSp mod">
        <pc:chgData name="Khattab, Sherif" userId="c83b1e15-36f3-4f46-aceb-05aac24c545e" providerId="ADAL" clId="{EE86EF27-9E3A-4F9B-886D-7258ABF8F9A7}" dt="2021-01-27T22:20:32.035" v="91" actId="1076"/>
        <pc:sldMkLst>
          <pc:docMk/>
          <pc:sldMk cId="1128397823" sldId="504"/>
        </pc:sldMkLst>
        <pc:spChg chg="del">
          <ac:chgData name="Khattab, Sherif" userId="c83b1e15-36f3-4f46-aceb-05aac24c545e" providerId="ADAL" clId="{EE86EF27-9E3A-4F9B-886D-7258ABF8F9A7}" dt="2021-01-27T22:20:23.839" v="87" actId="478"/>
          <ac:spMkLst>
            <pc:docMk/>
            <pc:sldMk cId="1128397823" sldId="504"/>
            <ac:spMk id="3" creationId="{33545541-13E2-8842-8C5C-1343005ABAA7}"/>
          </ac:spMkLst>
        </pc:spChg>
        <pc:picChg chg="add mod">
          <ac:chgData name="Khattab, Sherif" userId="c83b1e15-36f3-4f46-aceb-05aac24c545e" providerId="ADAL" clId="{EE86EF27-9E3A-4F9B-886D-7258ABF8F9A7}" dt="2021-01-27T22:20:32.035" v="91" actId="1076"/>
          <ac:picMkLst>
            <pc:docMk/>
            <pc:sldMk cId="1128397823" sldId="504"/>
            <ac:picMk id="7" creationId="{4BBC57F5-7199-4E70-801A-F2912B300BE6}"/>
          </ac:picMkLst>
        </pc:picChg>
      </pc:sldChg>
      <pc:sldChg chg="addSp delSp modSp mod">
        <pc:chgData name="Khattab, Sherif" userId="c83b1e15-36f3-4f46-aceb-05aac24c545e" providerId="ADAL" clId="{EE86EF27-9E3A-4F9B-886D-7258ABF8F9A7}" dt="2021-01-27T22:22:31.028" v="95" actId="1076"/>
        <pc:sldMkLst>
          <pc:docMk/>
          <pc:sldMk cId="729670177" sldId="505"/>
        </pc:sldMkLst>
        <pc:spChg chg="del">
          <ac:chgData name="Khattab, Sherif" userId="c83b1e15-36f3-4f46-aceb-05aac24c545e" providerId="ADAL" clId="{EE86EF27-9E3A-4F9B-886D-7258ABF8F9A7}" dt="2021-01-27T22:22:26.845" v="92" actId="478"/>
          <ac:spMkLst>
            <pc:docMk/>
            <pc:sldMk cId="729670177" sldId="505"/>
            <ac:spMk id="3" creationId="{A547B3B4-D05E-3244-B271-E398E2C99C3E}"/>
          </ac:spMkLst>
        </pc:spChg>
        <pc:picChg chg="add mod">
          <ac:chgData name="Khattab, Sherif" userId="c83b1e15-36f3-4f46-aceb-05aac24c545e" providerId="ADAL" clId="{EE86EF27-9E3A-4F9B-886D-7258ABF8F9A7}" dt="2021-01-27T22:22:31.028" v="95" actId="1076"/>
          <ac:picMkLst>
            <pc:docMk/>
            <pc:sldMk cId="729670177" sldId="505"/>
            <ac:picMk id="7" creationId="{AAF57E68-2F47-43B3-9BC2-ABC20C7234A9}"/>
          </ac:picMkLst>
        </pc:picChg>
      </pc:sldChg>
      <pc:sldChg chg="del">
        <pc:chgData name="Khattab, Sherif" userId="c83b1e15-36f3-4f46-aceb-05aac24c545e" providerId="ADAL" clId="{EE86EF27-9E3A-4F9B-886D-7258ABF8F9A7}" dt="2021-01-27T22:19:27.406" v="82" actId="47"/>
        <pc:sldMkLst>
          <pc:docMk/>
          <pc:sldMk cId="1569011807" sldId="507"/>
        </pc:sldMkLst>
      </pc:sldChg>
      <pc:sldChg chg="addSp delSp modSp new mod">
        <pc:chgData name="Khattab, Sherif" userId="c83b1e15-36f3-4f46-aceb-05aac24c545e" providerId="ADAL" clId="{EE86EF27-9E3A-4F9B-886D-7258ABF8F9A7}" dt="2021-01-27T22:18:01.972" v="22" actId="1076"/>
        <pc:sldMkLst>
          <pc:docMk/>
          <pc:sldMk cId="2003276944" sldId="508"/>
        </pc:sldMkLst>
        <pc:spChg chg="mod">
          <ac:chgData name="Khattab, Sherif" userId="c83b1e15-36f3-4f46-aceb-05aac24c545e" providerId="ADAL" clId="{EE86EF27-9E3A-4F9B-886D-7258ABF8F9A7}" dt="2021-01-27T22:17:26.100" v="14" actId="20577"/>
          <ac:spMkLst>
            <pc:docMk/>
            <pc:sldMk cId="2003276944" sldId="508"/>
            <ac:spMk id="2" creationId="{FEA35D18-8C70-4DA0-A211-9BD99557E4C3}"/>
          </ac:spMkLst>
        </pc:spChg>
        <pc:spChg chg="del">
          <ac:chgData name="Khattab, Sherif" userId="c83b1e15-36f3-4f46-aceb-05aac24c545e" providerId="ADAL" clId="{EE86EF27-9E3A-4F9B-886D-7258ABF8F9A7}" dt="2021-01-27T22:17:58.344" v="21" actId="478"/>
          <ac:spMkLst>
            <pc:docMk/>
            <pc:sldMk cId="2003276944" sldId="508"/>
            <ac:spMk id="3" creationId="{D7DF5FCC-9FBF-41E3-BF59-195B239BA5A4}"/>
          </ac:spMkLst>
        </pc:spChg>
        <pc:picChg chg="add mod">
          <ac:chgData name="Khattab, Sherif" userId="c83b1e15-36f3-4f46-aceb-05aac24c545e" providerId="ADAL" clId="{EE86EF27-9E3A-4F9B-886D-7258ABF8F9A7}" dt="2021-01-27T22:18:01.972" v="22" actId="1076"/>
          <ac:picMkLst>
            <pc:docMk/>
            <pc:sldMk cId="2003276944" sldId="508"/>
            <ac:picMk id="7" creationId="{AC4268DF-8B1B-470D-B4A5-09267A6A8F9E}"/>
          </ac:picMkLst>
        </pc:picChg>
      </pc:sldChg>
      <pc:sldChg chg="addSp delSp modSp new mod">
        <pc:chgData name="Khattab, Sherif" userId="c83b1e15-36f3-4f46-aceb-05aac24c545e" providerId="ADAL" clId="{EE86EF27-9E3A-4F9B-886D-7258ABF8F9A7}" dt="2021-01-27T22:18:47.732" v="81" actId="1076"/>
        <pc:sldMkLst>
          <pc:docMk/>
          <pc:sldMk cId="3714929240" sldId="509"/>
        </pc:sldMkLst>
        <pc:spChg chg="mod">
          <ac:chgData name="Khattab, Sherif" userId="c83b1e15-36f3-4f46-aceb-05aac24c545e" providerId="ADAL" clId="{EE86EF27-9E3A-4F9B-886D-7258ABF8F9A7}" dt="2021-01-27T22:18:37.972" v="76" actId="20577"/>
          <ac:spMkLst>
            <pc:docMk/>
            <pc:sldMk cId="3714929240" sldId="509"/>
            <ac:spMk id="2" creationId="{BC72EBE0-8817-4DA1-BFA1-9EFED06EF86F}"/>
          </ac:spMkLst>
        </pc:spChg>
        <pc:spChg chg="del">
          <ac:chgData name="Khattab, Sherif" userId="c83b1e15-36f3-4f46-aceb-05aac24c545e" providerId="ADAL" clId="{EE86EF27-9E3A-4F9B-886D-7258ABF8F9A7}" dt="2021-01-27T22:18:41.344" v="77" actId="478"/>
          <ac:spMkLst>
            <pc:docMk/>
            <pc:sldMk cId="3714929240" sldId="509"/>
            <ac:spMk id="3" creationId="{711EA805-B398-461E-B9E1-9B6645E03ECC}"/>
          </ac:spMkLst>
        </pc:spChg>
        <pc:picChg chg="add mod">
          <ac:chgData name="Khattab, Sherif" userId="c83b1e15-36f3-4f46-aceb-05aac24c545e" providerId="ADAL" clId="{EE86EF27-9E3A-4F9B-886D-7258ABF8F9A7}" dt="2021-01-27T22:18:47.732" v="81" actId="1076"/>
          <ac:picMkLst>
            <pc:docMk/>
            <pc:sldMk cId="3714929240" sldId="509"/>
            <ac:picMk id="7" creationId="{34802B9A-3D14-42D2-9B34-EEB09292A38C}"/>
          </ac:picMkLst>
        </pc:pic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 delMainMaster">
      <pc:chgData name="Khattab, Sherif" userId="c83b1e15-36f3-4f46-aceb-05aac24c545e" providerId="ADAL" clId="{FB7609DE-4E49-B943-8CC1-A94C3EC91022}" dt="2021-01-31T03:29:22.866" v="983" actId="20577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del mod">
        <pc:chgData name="Khattab, Sherif" userId="c83b1e15-36f3-4f46-aceb-05aac24c545e" providerId="ADAL" clId="{FB7609DE-4E49-B943-8CC1-A94C3EC91022}" dt="2021-01-27T20:13:13.097" v="981" actId="2696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del mod">
        <pc:chgData name="Khattab, Sherif" userId="c83b1e15-36f3-4f46-aceb-05aac24c545e" providerId="ADAL" clId="{FB7609DE-4E49-B943-8CC1-A94C3EC91022}" dt="2021-01-27T20:13:13.097" v="981" actId="2696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del mod">
        <pc:chgData name="Khattab, Sherif" userId="c83b1e15-36f3-4f46-aceb-05aac24c545e" providerId="ADAL" clId="{FB7609DE-4E49-B943-8CC1-A94C3EC91022}" dt="2021-01-27T20:13:13.097" v="981" actId="2696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">
        <pc:chgData name="Khattab, Sherif" userId="c83b1e15-36f3-4f46-aceb-05aac24c545e" providerId="ADAL" clId="{FB7609DE-4E49-B943-8CC1-A94C3EC91022}" dt="2021-01-31T03:29:22.866" v="983" actId="20577"/>
        <pc:sldMkLst>
          <pc:docMk/>
          <pc:sldMk cId="2597936913" sldId="396"/>
        </pc:sldMkLst>
        <pc:spChg chg="mod">
          <ac:chgData name="Khattab, Sherif" userId="c83b1e15-36f3-4f46-aceb-05aac24c545e" providerId="ADAL" clId="{FB7609DE-4E49-B943-8CC1-A94C3EC91022}" dt="2021-01-31T03:29:22.866" v="983" actId="20577"/>
          <ac:spMkLst>
            <pc:docMk/>
            <pc:sldMk cId="2597936913" sldId="396"/>
            <ac:spMk id="277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del mod">
        <pc:chgData name="Khattab, Sherif" userId="c83b1e15-36f3-4f46-aceb-05aac24c545e" providerId="ADAL" clId="{FB7609DE-4E49-B943-8CC1-A94C3EC91022}" dt="2021-01-27T20:13:13.097" v="981" actId="269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20:13:13.097" v="981" actId="2696"/>
        <pc:sldMkLst>
          <pc:docMk/>
          <pc:sldMk cId="318118368" sldId="404"/>
        </pc:sldMkLst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20:13:22.525" v="982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20:13:22.525" v="982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 del">
        <pc:chgData name="Khattab, Sherif" userId="c83b1e15-36f3-4f46-aceb-05aac24c545e" providerId="ADAL" clId="{FB7609DE-4E49-B943-8CC1-A94C3EC91022}" dt="2021-01-27T20:13:13.097" v="981" actId="2696"/>
        <pc:sldMkLst>
          <pc:docMk/>
          <pc:sldMk cId="2496682011" sldId="1747"/>
        </pc:sldMkLst>
      </pc:sldChg>
      <pc:sldChg chg="add del">
        <pc:chgData name="Khattab, Sherif" userId="c83b1e15-36f3-4f46-aceb-05aac24c545e" providerId="ADAL" clId="{FB7609DE-4E49-B943-8CC1-A94C3EC91022}" dt="2021-01-27T20:13:13.097" v="981" actId="2696"/>
        <pc:sldMkLst>
          <pc:docMk/>
          <pc:sldMk cId="1456819960" sldId="1749"/>
        </pc:sldMkLst>
      </pc:sldChg>
      <pc:sldChg chg="add del">
        <pc:chgData name="Khattab, Sherif" userId="c83b1e15-36f3-4f46-aceb-05aac24c545e" providerId="ADAL" clId="{FB7609DE-4E49-B943-8CC1-A94C3EC91022}" dt="2021-01-27T20:13:13.097" v="981" actId="2696"/>
        <pc:sldMkLst>
          <pc:docMk/>
          <pc:sldMk cId="2838362889" sldId="1756"/>
        </pc:sldMkLst>
      </pc:sldChg>
      <pc:sldChg chg="add del">
        <pc:chgData name="Khattab, Sherif" userId="c83b1e15-36f3-4f46-aceb-05aac24c545e" providerId="ADAL" clId="{FB7609DE-4E49-B943-8CC1-A94C3EC91022}" dt="2021-01-27T20:13:13.097" v="981" actId="2696"/>
        <pc:sldMkLst>
          <pc:docMk/>
          <pc:sldMk cId="2537966333" sldId="1859"/>
        </pc:sldMkLst>
      </pc:sldChg>
      <pc:sldChg chg="modSp add del mod">
        <pc:chgData name="Khattab, Sherif" userId="c83b1e15-36f3-4f46-aceb-05aac24c545e" providerId="ADAL" clId="{FB7609DE-4E49-B943-8CC1-A94C3EC91022}" dt="2021-01-27T20:13:13.097" v="981" actId="2696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  <pc:sldMasterChg chg="del delSldLayout">
        <pc:chgData name="Khattab, Sherif" userId="c83b1e15-36f3-4f46-aceb-05aac24c545e" providerId="ADAL" clId="{FB7609DE-4E49-B943-8CC1-A94C3EC91022}" dt="2021-01-27T20:13:13.097" v="981" actId="2696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f29ac11_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f29ac11_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516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f29ac11_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f29ac11_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39-</a:t>
            </a:r>
            <a:r>
              <a:rPr lang="en-US"/>
              <a:t>digit number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33 x 10</a:t>
            </a:r>
            <a:r>
              <a:rPr lang="en-US" baseline="30000"/>
              <a:t>12</a:t>
            </a:r>
            <a:endParaRPr lang="en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all of those strings contain all valid characters though, so how can we cut down the number of checks?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7658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f29ac11_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f29ac11_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516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fa9008f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fa9008f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839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f29ac11_0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f29ac11_0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128-bit binary password, if 8 bits are newline character, can prune since most won’t allow newline characters in password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1734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7f29ac11_0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7f29ac11_0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730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f29ac11_0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7f29ac11_0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870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7f29ac11_0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7f29ac11_0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912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7f29ac11_0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7f29ac11_0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034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a03bc9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a03bc9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86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fcf5f09d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fcf5f09d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3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yellow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2</a:t>
            </a:r>
            <a:endParaRPr baseline="-250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 (x varies from 0 .. n)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1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 </a:t>
            </a:r>
            <a:r>
              <a:rPr lang="en" err="1"/>
              <a:t>i</a:t>
            </a:r>
            <a:r>
              <a:rPr lang="en"/>
              <a:t>=1 to x (sum j=1 to n-</a:t>
            </a:r>
            <a:r>
              <a:rPr lang="en" err="1"/>
              <a:t>i</a:t>
            </a:r>
            <a:r>
              <a:rPr lang="en"/>
              <a:t> (1))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= n</a:t>
            </a:r>
            <a:r>
              <a:rPr lang="en" baseline="30000"/>
              <a:t>2</a:t>
            </a:r>
            <a:r>
              <a:rPr lang="en"/>
              <a:t>/2 - n/2  (assuming x == n)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purple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0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  (y varies from 0 .. </a:t>
            </a:r>
            <a:r>
              <a:rPr lang="en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/2 - n/2)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2733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7f29ac11_0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7f29ac11_0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51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7f29ac11_0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7f29ac11_0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180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7f29ac11_0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7f29ac11_0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 to define </a:t>
            </a:r>
            <a:r>
              <a:rPr lang="en" i="1"/>
              <a:t>pruning rules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Can’t go past the edge of the board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Can’t reuse the same cells in the board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letter added must lead to the prefix of an actual word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Check the dictionary for each letter recursed to, if there is no word with the currently constructed string as a prefix, backtrack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Practically, this can be used for huge savings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017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524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cb39f69_0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cb39f69_0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New runtime: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err="1"/>
              <a:t>Θ</a:t>
            </a:r>
            <a:r>
              <a:rPr lang="en"/>
              <a:t>(n</a:t>
            </a:r>
            <a:r>
              <a:rPr lang="en" baseline="30000"/>
              <a:t>2</a:t>
            </a:r>
            <a:r>
              <a:rPr lang="en"/>
              <a:t> log n)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Sort time: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O(n log n)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done before our search, dominated by search time</a:t>
            </a:r>
            <a:endParaRPr/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Asymptotically insignificant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047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cf5f09d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cf5f09d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grey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yellow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endParaRPr baseline="-2500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x  (x varies from 0 .. n)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red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sum </a:t>
            </a:r>
            <a:r>
              <a:rPr lang="en" err="1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=1 to x (sum j=1 to n (1))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= 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 (assuming x == n)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purple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  (y varies from 0 .. 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328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fcf5f09d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fcf5f09d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94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fcf5f09d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fcf5f09d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3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yellow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2</a:t>
            </a:r>
            <a:endParaRPr baseline="-250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 (x varies from 0 .. n)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1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 </a:t>
            </a:r>
            <a:r>
              <a:rPr lang="en" err="1"/>
              <a:t>i</a:t>
            </a:r>
            <a:r>
              <a:rPr lang="en"/>
              <a:t>=1 to x (sum j=1 to n-</a:t>
            </a:r>
            <a:r>
              <a:rPr lang="en" err="1"/>
              <a:t>i</a:t>
            </a:r>
            <a:r>
              <a:rPr lang="en"/>
              <a:t> (1))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= n</a:t>
            </a:r>
            <a:r>
              <a:rPr lang="en" baseline="30000"/>
              <a:t>2</a:t>
            </a:r>
            <a:r>
              <a:rPr lang="en"/>
              <a:t>/2 - n/2  (assuming x == n)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purple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0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  (y varies from 0 .. </a:t>
            </a:r>
            <a:r>
              <a:rPr lang="en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/2 - n/2)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1376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fcf5f09d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fcf5f09d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968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7f29ac11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7f29ac11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809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7f29ac11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7f29ac11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30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9/2/2021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17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714" r:id="rId27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Bubble sort</a:t>
            </a:r>
            <a:endParaRPr/>
          </a:p>
        </p:txBody>
      </p:sp>
      <p:sp>
        <p:nvSpPr>
          <p:cNvPr id="284" name="Google Shape;284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Simply go through the array comparing pairs of items, swap them if they are out of order</a:t>
            </a:r>
            <a:endParaRPr/>
          </a:p>
          <a:p>
            <a:pPr lvl="1"/>
            <a:r>
              <a:rPr lang="en"/>
              <a:t>Repeat until you make it through the array with 0 swaps</a:t>
            </a:r>
            <a:endParaRPr/>
          </a:p>
        </p:txBody>
      </p:sp>
      <p:sp>
        <p:nvSpPr>
          <p:cNvPr id="293" name="Google Shape;293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10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B4B0E-10AE-B542-A273-5230D3D07E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4" name="Google Shape;286;p36">
            <a:extLst>
              <a:ext uri="{FF2B5EF4-FFF2-40B4-BE49-F238E27FC236}">
                <a16:creationId xmlns:a16="http://schemas.microsoft.com/office/drawing/2014/main" id="{39CF7B65-D792-464F-BB00-412CBEC22CB9}"/>
              </a:ext>
            </a:extLst>
          </p:cNvPr>
          <p:cNvSpPr/>
          <p:nvPr/>
        </p:nvSpPr>
        <p:spPr>
          <a:xfrm>
            <a:off x="1264929" y="3171933"/>
            <a:ext cx="7421816" cy="31549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287;p36">
            <a:extLst>
              <a:ext uri="{FF2B5EF4-FFF2-40B4-BE49-F238E27FC236}">
                <a16:creationId xmlns:a16="http://schemas.microsoft.com/office/drawing/2014/main" id="{B1C29649-9822-8349-83C5-A1C689856AC7}"/>
              </a:ext>
            </a:extLst>
          </p:cNvPr>
          <p:cNvSpPr/>
          <p:nvPr/>
        </p:nvSpPr>
        <p:spPr>
          <a:xfrm>
            <a:off x="1749032" y="3873052"/>
            <a:ext cx="6744132" cy="228696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oogle Shape;288;p36">
            <a:extLst>
              <a:ext uri="{FF2B5EF4-FFF2-40B4-BE49-F238E27FC236}">
                <a16:creationId xmlns:a16="http://schemas.microsoft.com/office/drawing/2014/main" id="{8F1C1008-3DBF-264C-95FE-9AF121FAF36C}"/>
              </a:ext>
            </a:extLst>
          </p:cNvPr>
          <p:cNvGrpSpPr/>
          <p:nvPr/>
        </p:nvGrpSpPr>
        <p:grpSpPr>
          <a:xfrm>
            <a:off x="2283234" y="4357130"/>
            <a:ext cx="6026229" cy="1318803"/>
            <a:chOff x="2252725" y="3554300"/>
            <a:chExt cx="6023700" cy="1318250"/>
          </a:xfrm>
        </p:grpSpPr>
        <p:sp>
          <p:nvSpPr>
            <p:cNvPr id="17" name="Google Shape;289;p36">
              <a:extLst>
                <a:ext uri="{FF2B5EF4-FFF2-40B4-BE49-F238E27FC236}">
                  <a16:creationId xmlns:a16="http://schemas.microsoft.com/office/drawing/2014/main" id="{27AAD471-FB3A-C94A-B20E-0A1F776F5485}"/>
                </a:ext>
              </a:extLst>
            </p:cNvPr>
            <p:cNvSpPr/>
            <p:nvPr/>
          </p:nvSpPr>
          <p:spPr>
            <a:xfrm>
              <a:off x="2252725" y="3854650"/>
              <a:ext cx="6023700" cy="10179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Google Shape;290;p36">
              <a:extLst>
                <a:ext uri="{FF2B5EF4-FFF2-40B4-BE49-F238E27FC236}">
                  <a16:creationId xmlns:a16="http://schemas.microsoft.com/office/drawing/2014/main" id="{51D6DFD0-E553-A440-A78D-AFCC2065CCCE}"/>
                </a:ext>
              </a:extLst>
            </p:cNvPr>
            <p:cNvSpPr/>
            <p:nvPr/>
          </p:nvSpPr>
          <p:spPr>
            <a:xfrm>
              <a:off x="4021450" y="3554300"/>
              <a:ext cx="2386200" cy="3003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Google Shape;291;p36">
            <a:extLst>
              <a:ext uri="{FF2B5EF4-FFF2-40B4-BE49-F238E27FC236}">
                <a16:creationId xmlns:a16="http://schemas.microsoft.com/office/drawing/2014/main" id="{DA28DC6A-F846-584F-BB85-36DCFC566B06}"/>
              </a:ext>
            </a:extLst>
          </p:cNvPr>
          <p:cNvSpPr/>
          <p:nvPr/>
        </p:nvSpPr>
        <p:spPr>
          <a:xfrm>
            <a:off x="3101175" y="5074682"/>
            <a:ext cx="4624041" cy="317233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Google Shape;292;p36">
            <a:extLst>
              <a:ext uri="{FF2B5EF4-FFF2-40B4-BE49-F238E27FC236}">
                <a16:creationId xmlns:a16="http://schemas.microsoft.com/office/drawing/2014/main" id="{64E38E5B-90D8-164C-8F8D-EA23C7EFA99D}"/>
              </a:ext>
            </a:extLst>
          </p:cNvPr>
          <p:cNvSpPr txBox="1">
            <a:spLocks/>
          </p:cNvSpPr>
          <p:nvPr/>
        </p:nvSpPr>
        <p:spPr bwMode="auto">
          <a:xfrm>
            <a:off x="942443" y="2607320"/>
            <a:ext cx="8644901" cy="385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vert="horz" wrap="square" lIns="91463" tIns="91463" rIns="91463" bIns="91463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&lt;T extends Comparable&lt;? super T&gt;&gt; void </a:t>
            </a:r>
            <a:r>
              <a:rPr lang="en-US" sz="20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bubbleSort</a:t>
            </a: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(T [] a)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swapped;</a:t>
            </a:r>
          </a:p>
          <a:p>
            <a:pPr marL="0" indent="457436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do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swapped = false;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for(int j = 1; j &lt; </a:t>
            </a:r>
            <a:r>
              <a:rPr lang="en-US" sz="20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a.length</a:t>
            </a: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0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if (less(a[j], a[j-1]))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	{ </a:t>
            </a:r>
            <a:r>
              <a:rPr lang="en-US" sz="20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exch</a:t>
            </a: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(a, j-1, j); swapped = true; }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} while(swapped);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259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2236-77CA-43D1-A224-768F2AC3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3BE6-54F1-4E36-9BB6-A8AD1AF01B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701F9-4AEE-47E1-9424-ED8373F5C2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88CA58-A9AD-4FE9-9A37-AAD2F7E48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33" y="721029"/>
            <a:ext cx="9642683" cy="642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28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Bubble sort example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9D6C60-412A-9744-9628-836CD6F1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1" name="Google Shape;321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12</a:t>
            </a:fld>
            <a:endParaRPr kern="0">
              <a:cs typeface="Arial" panose="020B0604020202020204" pitchFamily="34" charset="0"/>
            </a:endParaRPr>
          </a:p>
        </p:txBody>
      </p:sp>
      <p:grpSp>
        <p:nvGrpSpPr>
          <p:cNvPr id="299" name="Google Shape;299;p37"/>
          <p:cNvGrpSpPr/>
          <p:nvPr/>
        </p:nvGrpSpPr>
        <p:grpSpPr>
          <a:xfrm>
            <a:off x="898346" y="3174182"/>
            <a:ext cx="8280758" cy="1214489"/>
            <a:chOff x="1001275" y="2878350"/>
            <a:chExt cx="7509000" cy="1101300"/>
          </a:xfrm>
        </p:grpSpPr>
        <p:sp>
          <p:nvSpPr>
            <p:cNvPr id="300" name="Google Shape;300;p37"/>
            <p:cNvSpPr/>
            <p:nvPr/>
          </p:nvSpPr>
          <p:spPr>
            <a:xfrm>
              <a:off x="1001275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2503075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4004875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7008475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5506663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05" name="Google Shape;305;p37"/>
          <p:cNvGrpSpPr/>
          <p:nvPr/>
        </p:nvGrpSpPr>
        <p:grpSpPr>
          <a:xfrm>
            <a:off x="898347" y="3174182"/>
            <a:ext cx="3312303" cy="1214489"/>
            <a:chOff x="817500" y="2878350"/>
            <a:chExt cx="3003600" cy="1101300"/>
          </a:xfrm>
        </p:grpSpPr>
        <p:sp>
          <p:nvSpPr>
            <p:cNvPr id="306" name="Google Shape;306;p37"/>
            <p:cNvSpPr/>
            <p:nvPr/>
          </p:nvSpPr>
          <p:spPr>
            <a:xfrm>
              <a:off x="2319300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817500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08" name="Google Shape;308;p37"/>
          <p:cNvGrpSpPr/>
          <p:nvPr/>
        </p:nvGrpSpPr>
        <p:grpSpPr>
          <a:xfrm>
            <a:off x="2557007" y="3174182"/>
            <a:ext cx="3312303" cy="1214489"/>
            <a:chOff x="3356100" y="4849550"/>
            <a:chExt cx="3003600" cy="1101300"/>
          </a:xfrm>
        </p:grpSpPr>
        <p:sp>
          <p:nvSpPr>
            <p:cNvPr id="309" name="Google Shape;309;p37"/>
            <p:cNvSpPr/>
            <p:nvPr/>
          </p:nvSpPr>
          <p:spPr>
            <a:xfrm>
              <a:off x="4857900" y="48495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3356100" y="48495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1" name="Google Shape;311;p37"/>
          <p:cNvGrpSpPr/>
          <p:nvPr/>
        </p:nvGrpSpPr>
        <p:grpSpPr>
          <a:xfrm>
            <a:off x="4210638" y="3174182"/>
            <a:ext cx="3312318" cy="1214489"/>
            <a:chOff x="2423888" y="5450250"/>
            <a:chExt cx="3003613" cy="1101300"/>
          </a:xfrm>
        </p:grpSpPr>
        <p:sp>
          <p:nvSpPr>
            <p:cNvPr id="312" name="Google Shape;312;p37"/>
            <p:cNvSpPr/>
            <p:nvPr/>
          </p:nvSpPr>
          <p:spPr>
            <a:xfrm>
              <a:off x="3925700" y="54502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2423888" y="54502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4" name="Google Shape;314;p37"/>
          <p:cNvGrpSpPr/>
          <p:nvPr/>
        </p:nvGrpSpPr>
        <p:grpSpPr>
          <a:xfrm>
            <a:off x="2556994" y="3174182"/>
            <a:ext cx="3312318" cy="1214489"/>
            <a:chOff x="905413" y="4649325"/>
            <a:chExt cx="3003613" cy="1101300"/>
          </a:xfrm>
        </p:grpSpPr>
        <p:sp>
          <p:nvSpPr>
            <p:cNvPr id="315" name="Google Shape;315;p37"/>
            <p:cNvSpPr/>
            <p:nvPr/>
          </p:nvSpPr>
          <p:spPr>
            <a:xfrm>
              <a:off x="2407225" y="4649325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905413" y="4649325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7" name="Google Shape;317;p37"/>
          <p:cNvGrpSpPr/>
          <p:nvPr/>
        </p:nvGrpSpPr>
        <p:grpSpPr>
          <a:xfrm>
            <a:off x="898334" y="3174182"/>
            <a:ext cx="3312318" cy="1214489"/>
            <a:chOff x="919788" y="4582550"/>
            <a:chExt cx="3003613" cy="1101300"/>
          </a:xfrm>
        </p:grpSpPr>
        <p:sp>
          <p:nvSpPr>
            <p:cNvPr id="318" name="Google Shape;318;p37"/>
            <p:cNvSpPr/>
            <p:nvPr/>
          </p:nvSpPr>
          <p:spPr>
            <a:xfrm>
              <a:off x="2421600" y="45825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919788" y="45825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320" name="Google Shape;320;p37"/>
          <p:cNvSpPr txBox="1"/>
          <p:nvPr/>
        </p:nvSpPr>
        <p:spPr>
          <a:xfrm>
            <a:off x="3207894" y="1619458"/>
            <a:ext cx="3661663" cy="104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t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3970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SWAPPED!</a:t>
            </a:r>
            <a:endParaRPr sz="3970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77443-4060-3C48-BCD2-144C9C69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69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“Improved” bubble sort</a:t>
            </a:r>
            <a:endParaRPr/>
          </a:p>
        </p:txBody>
      </p:sp>
      <p:sp>
        <p:nvSpPr>
          <p:cNvPr id="334" name="Google Shape;334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13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03528-C602-5B4F-B01B-6E709EC6FE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EC376E-36BA-FC4A-ACF8-84406FF4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Google Shape;327;p38">
            <a:extLst>
              <a:ext uri="{FF2B5EF4-FFF2-40B4-BE49-F238E27FC236}">
                <a16:creationId xmlns:a16="http://schemas.microsoft.com/office/drawing/2014/main" id="{6C764630-A059-3848-8C31-A249ED01AB64}"/>
              </a:ext>
            </a:extLst>
          </p:cNvPr>
          <p:cNvSpPr/>
          <p:nvPr/>
        </p:nvSpPr>
        <p:spPr>
          <a:xfrm>
            <a:off x="1265079" y="1986635"/>
            <a:ext cx="7421816" cy="3839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oogle Shape;328;p38">
            <a:extLst>
              <a:ext uri="{FF2B5EF4-FFF2-40B4-BE49-F238E27FC236}">
                <a16:creationId xmlns:a16="http://schemas.microsoft.com/office/drawing/2014/main" id="{09BD05FA-8BA4-314F-99E2-2878500BCE5C}"/>
              </a:ext>
            </a:extLst>
          </p:cNvPr>
          <p:cNvSpPr/>
          <p:nvPr/>
        </p:nvSpPr>
        <p:spPr>
          <a:xfrm>
            <a:off x="1749182" y="3188541"/>
            <a:ext cx="6744132" cy="255407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oogle Shape;329;p38">
            <a:extLst>
              <a:ext uri="{FF2B5EF4-FFF2-40B4-BE49-F238E27FC236}">
                <a16:creationId xmlns:a16="http://schemas.microsoft.com/office/drawing/2014/main" id="{66BC59B3-C006-8348-84F1-1EF54CDF05B3}"/>
              </a:ext>
            </a:extLst>
          </p:cNvPr>
          <p:cNvGrpSpPr/>
          <p:nvPr/>
        </p:nvGrpSpPr>
        <p:grpSpPr>
          <a:xfrm>
            <a:off x="2249969" y="3555794"/>
            <a:ext cx="6026229" cy="1318803"/>
            <a:chOff x="2252725" y="3554300"/>
            <a:chExt cx="6023700" cy="1318250"/>
          </a:xfrm>
        </p:grpSpPr>
        <p:sp>
          <p:nvSpPr>
            <p:cNvPr id="18" name="Google Shape;330;p38">
              <a:extLst>
                <a:ext uri="{FF2B5EF4-FFF2-40B4-BE49-F238E27FC236}">
                  <a16:creationId xmlns:a16="http://schemas.microsoft.com/office/drawing/2014/main" id="{B51AC6DB-C639-E24E-8CD1-BF3FCCFEC865}"/>
                </a:ext>
              </a:extLst>
            </p:cNvPr>
            <p:cNvSpPr/>
            <p:nvPr/>
          </p:nvSpPr>
          <p:spPr>
            <a:xfrm>
              <a:off x="2252725" y="3854650"/>
              <a:ext cx="6023700" cy="10179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Google Shape;331;p38">
              <a:extLst>
                <a:ext uri="{FF2B5EF4-FFF2-40B4-BE49-F238E27FC236}">
                  <a16:creationId xmlns:a16="http://schemas.microsoft.com/office/drawing/2014/main" id="{0103C736-D4CE-A845-BD5A-FA178607D6D2}"/>
                </a:ext>
              </a:extLst>
            </p:cNvPr>
            <p:cNvSpPr/>
            <p:nvPr/>
          </p:nvSpPr>
          <p:spPr>
            <a:xfrm>
              <a:off x="4021450" y="3554300"/>
              <a:ext cx="2386200" cy="3003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Google Shape;332;p38">
            <a:extLst>
              <a:ext uri="{FF2B5EF4-FFF2-40B4-BE49-F238E27FC236}">
                <a16:creationId xmlns:a16="http://schemas.microsoft.com/office/drawing/2014/main" id="{D1C1B974-05B9-184B-8A04-F0511A115899}"/>
              </a:ext>
            </a:extLst>
          </p:cNvPr>
          <p:cNvSpPr/>
          <p:nvPr/>
        </p:nvSpPr>
        <p:spPr>
          <a:xfrm>
            <a:off x="3118008" y="4290277"/>
            <a:ext cx="4624041" cy="317233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Google Shape;333;p38">
            <a:extLst>
              <a:ext uri="{FF2B5EF4-FFF2-40B4-BE49-F238E27FC236}">
                <a16:creationId xmlns:a16="http://schemas.microsoft.com/office/drawing/2014/main" id="{8B39E798-EC5B-8F4E-B9B1-574F3D7ADD49}"/>
              </a:ext>
            </a:extLst>
          </p:cNvPr>
          <p:cNvSpPr txBox="1">
            <a:spLocks/>
          </p:cNvSpPr>
          <p:nvPr/>
        </p:nvSpPr>
        <p:spPr bwMode="auto">
          <a:xfrm>
            <a:off x="942444" y="1438781"/>
            <a:ext cx="7255545" cy="482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vert="horz" wrap="square" lIns="91463" tIns="91463" rIns="91463" bIns="91463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void bubbleSort(Comparable[] a)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boolean swapped;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int to_sort = a.length;</a:t>
            </a:r>
          </a:p>
          <a:p>
            <a:pPr marL="0" indent="457436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do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swapped = false;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for(int j = 1; j &lt; to_sort; j++)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if (less(a[j], a[j-1]))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	{ exch(a, j-1, j); swapped = true; }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to_sort--;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} while(swapped);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049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How bad is it?</a:t>
            </a:r>
            <a:endParaRPr/>
          </a:p>
        </p:txBody>
      </p:sp>
      <p:sp>
        <p:nvSpPr>
          <p:cNvPr id="339" name="Google Shape;339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Runtime:</a:t>
            </a:r>
            <a:endParaRPr/>
          </a:p>
          <a:p>
            <a:pPr lvl="1"/>
            <a:r>
              <a:rPr lang="en"/>
              <a:t>O(n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14</a:t>
            </a:fld>
            <a:endParaRPr kern="0">
              <a:cs typeface="Arial" panose="020B0604020202020204" pitchFamily="34" charset="0"/>
            </a:endParaRPr>
          </a:p>
        </p:txBody>
      </p:sp>
      <p:pic>
        <p:nvPicPr>
          <p:cNvPr id="341" name="Google Shape;341;p39" descr="dek-14may10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15" y="3825559"/>
            <a:ext cx="4319331" cy="287841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2" name="Google Shape;342;p39"/>
          <p:cNvSpPr/>
          <p:nvPr/>
        </p:nvSpPr>
        <p:spPr>
          <a:xfrm>
            <a:off x="4982538" y="1597677"/>
            <a:ext cx="4682284" cy="3147218"/>
          </a:xfrm>
          <a:prstGeom prst="wedgeRoundRectCallout">
            <a:avLst>
              <a:gd name="adj1" fmla="val -86866"/>
              <a:gd name="adj2" fmla="val 38567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r>
              <a:rPr lang="en" sz="198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"[A]lthough the techniques used in the calculations [to analyze the bubble sort] are instructive, the results are disappointing since they tell us that the bubble sort isn't really very good at all."</a:t>
            </a:r>
            <a:endParaRPr sz="198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defTabSz="1008463">
              <a:buClr>
                <a:srgbClr val="000000"/>
              </a:buClr>
            </a:pPr>
            <a:endParaRPr sz="198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r" defTabSz="1008463">
              <a:buClr>
                <a:srgbClr val="000000"/>
              </a:buClr>
            </a:pPr>
            <a:r>
              <a:rPr lang="en" sz="198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Donald Knuth</a:t>
            </a:r>
            <a:endParaRPr sz="198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r" defTabSz="1008463">
              <a:buClr>
                <a:srgbClr val="000000"/>
              </a:buClr>
            </a:pPr>
            <a:r>
              <a:rPr lang="en" sz="1985" i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The Art of Computer Programming</a:t>
            </a:r>
            <a:endParaRPr sz="1985" i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3B7C9-1727-9244-B9B3-01B7BB070BC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6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Brute-force (or exhaustive) search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Find the solution to a problem by considering all potential solutions and selecting the correct one(s)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Run-time is bounded by the number of potential solutions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n</a:t>
            </a:r>
            <a:r>
              <a:rPr lang="en" baseline="30000"/>
              <a:t>3 </a:t>
            </a:r>
            <a:r>
              <a:rPr lang="en"/>
              <a:t>potential solutions means cubic run-time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2</a:t>
            </a:r>
            <a:r>
              <a:rPr lang="en" baseline="30000"/>
              <a:t>n</a:t>
            </a:r>
            <a:r>
              <a:rPr lang="en"/>
              <a:t> potential solutions means exponential run-time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15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F3891-C3AC-844E-9A83-3D96FE55B3F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32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Password cracking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D9AC9-4F76-F742-B59C-97E34FE3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Brute force password attacks depend on the length of the password, hence the insecurity of short passwords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/>
              <a:t>We can view the series of guesses we make as a tree</a:t>
            </a:r>
          </a:p>
          <a:p>
            <a:pPr lvl="1">
              <a:lnSpc>
                <a:spcPct val="150000"/>
              </a:lnSpc>
            </a:pPr>
            <a:r>
              <a:rPr lang="en-US"/>
              <a:t>Each path from root to leaf is an attempted solution</a:t>
            </a:r>
          </a:p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6B058-8E73-3246-AC16-87F7629C4FD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16</a:t>
            </a:fld>
            <a:endParaRPr ker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93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PIN cracking example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9B045A-7F8E-AD40-92FE-EE8389F4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17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5238025" y="1449988"/>
            <a:ext cx="946514" cy="946514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Root</a:t>
            </a:r>
            <a:endParaRPr sz="1544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62;p11"/>
          <p:cNvGrpSpPr/>
          <p:nvPr/>
        </p:nvGrpSpPr>
        <p:grpSpPr>
          <a:xfrm>
            <a:off x="2319578" y="2396502"/>
            <a:ext cx="3391703" cy="1108623"/>
            <a:chOff x="2106275" y="2173150"/>
            <a:chExt cx="3075600" cy="1005300"/>
          </a:xfrm>
        </p:grpSpPr>
        <p:sp>
          <p:nvSpPr>
            <p:cNvPr id="63" name="Google Shape;63;p11"/>
            <p:cNvSpPr/>
            <p:nvPr/>
          </p:nvSpPr>
          <p:spPr>
            <a:xfrm>
              <a:off x="2106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64;p11"/>
            <p:cNvCxnSpPr>
              <a:stCxn id="61" idx="4"/>
              <a:endCxn id="63" idx="0"/>
            </p:cNvCxnSpPr>
            <p:nvPr/>
          </p:nvCxnSpPr>
          <p:spPr>
            <a:xfrm flipH="1">
              <a:off x="2625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5" name="Google Shape;65;p11"/>
          <p:cNvGrpSpPr/>
          <p:nvPr/>
        </p:nvGrpSpPr>
        <p:grpSpPr>
          <a:xfrm>
            <a:off x="3711228" y="2396502"/>
            <a:ext cx="2000053" cy="1108623"/>
            <a:chOff x="3368225" y="2173150"/>
            <a:chExt cx="1813650" cy="1005300"/>
          </a:xfrm>
        </p:grpSpPr>
        <p:sp>
          <p:nvSpPr>
            <p:cNvPr id="66" name="Google Shape;66;p11"/>
            <p:cNvSpPr/>
            <p:nvPr/>
          </p:nvSpPr>
          <p:spPr>
            <a:xfrm>
              <a:off x="336822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7" name="Google Shape;67;p11"/>
            <p:cNvCxnSpPr>
              <a:stCxn id="61" idx="4"/>
              <a:endCxn id="66" idx="0"/>
            </p:cNvCxnSpPr>
            <p:nvPr/>
          </p:nvCxnSpPr>
          <p:spPr>
            <a:xfrm flipH="1">
              <a:off x="3887675" y="2173150"/>
              <a:ext cx="1294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8" name="Google Shape;68;p11"/>
          <p:cNvGrpSpPr/>
          <p:nvPr/>
        </p:nvGrpSpPr>
        <p:grpSpPr>
          <a:xfrm>
            <a:off x="5138278" y="2396502"/>
            <a:ext cx="1146007" cy="1108623"/>
            <a:chOff x="4662275" y="2173150"/>
            <a:chExt cx="1039200" cy="1005300"/>
          </a:xfrm>
        </p:grpSpPr>
        <p:sp>
          <p:nvSpPr>
            <p:cNvPr id="69" name="Google Shape;69;p11"/>
            <p:cNvSpPr/>
            <p:nvPr/>
          </p:nvSpPr>
          <p:spPr>
            <a:xfrm>
              <a:off x="4662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0" name="Google Shape;70;p11"/>
            <p:cNvCxnSpPr>
              <a:stCxn id="61" idx="4"/>
              <a:endCxn id="69" idx="0"/>
            </p:cNvCxnSpPr>
            <p:nvPr/>
          </p:nvCxnSpPr>
          <p:spPr>
            <a:xfrm>
              <a:off x="5181875" y="2173150"/>
              <a:ext cx="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1" name="Google Shape;71;p11"/>
          <p:cNvGrpSpPr/>
          <p:nvPr/>
        </p:nvGrpSpPr>
        <p:grpSpPr>
          <a:xfrm>
            <a:off x="1685701" y="3505124"/>
            <a:ext cx="1206880" cy="1108623"/>
            <a:chOff x="1531475" y="3178450"/>
            <a:chExt cx="1094400" cy="1005300"/>
          </a:xfrm>
        </p:grpSpPr>
        <p:sp>
          <p:nvSpPr>
            <p:cNvPr id="72" name="Google Shape;72;p11"/>
            <p:cNvSpPr/>
            <p:nvPr/>
          </p:nvSpPr>
          <p:spPr>
            <a:xfrm>
              <a:off x="15314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3" name="Google Shape;73;p11"/>
            <p:cNvCxnSpPr>
              <a:stCxn id="63" idx="2"/>
              <a:endCxn id="72" idx="0"/>
            </p:cNvCxnSpPr>
            <p:nvPr/>
          </p:nvCxnSpPr>
          <p:spPr>
            <a:xfrm flipH="1">
              <a:off x="2051075" y="3178450"/>
              <a:ext cx="5748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4" name="Google Shape;74;p11"/>
          <p:cNvGrpSpPr/>
          <p:nvPr/>
        </p:nvGrpSpPr>
        <p:grpSpPr>
          <a:xfrm>
            <a:off x="2892584" y="3505124"/>
            <a:ext cx="1323884" cy="1108623"/>
            <a:chOff x="2625875" y="3178450"/>
            <a:chExt cx="1200500" cy="1005300"/>
          </a:xfrm>
        </p:grpSpPr>
        <p:sp>
          <p:nvSpPr>
            <p:cNvPr id="75" name="Google Shape;75;p11"/>
            <p:cNvSpPr/>
            <p:nvPr/>
          </p:nvSpPr>
          <p:spPr>
            <a:xfrm>
              <a:off x="27871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76;p11"/>
            <p:cNvCxnSpPr>
              <a:stCxn id="63" idx="2"/>
              <a:endCxn id="75" idx="0"/>
            </p:cNvCxnSpPr>
            <p:nvPr/>
          </p:nvCxnSpPr>
          <p:spPr>
            <a:xfrm>
              <a:off x="2625875" y="3178450"/>
              <a:ext cx="681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7" name="Google Shape;77;p11"/>
          <p:cNvGrpSpPr/>
          <p:nvPr/>
        </p:nvGrpSpPr>
        <p:grpSpPr>
          <a:xfrm>
            <a:off x="2892583" y="3505125"/>
            <a:ext cx="2776767" cy="1154471"/>
            <a:chOff x="2625875" y="3178450"/>
            <a:chExt cx="2517975" cy="1046875"/>
          </a:xfrm>
        </p:grpSpPr>
        <p:sp>
          <p:nvSpPr>
            <p:cNvPr id="78" name="Google Shape;78;p11"/>
            <p:cNvSpPr/>
            <p:nvPr/>
          </p:nvSpPr>
          <p:spPr>
            <a:xfrm>
              <a:off x="4104650" y="3617225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9" name="Google Shape;79;p11"/>
            <p:cNvCxnSpPr>
              <a:stCxn id="63" idx="2"/>
              <a:endCxn id="78" idx="0"/>
            </p:cNvCxnSpPr>
            <p:nvPr/>
          </p:nvCxnSpPr>
          <p:spPr>
            <a:xfrm>
              <a:off x="2625875" y="3178450"/>
              <a:ext cx="1998300" cy="43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0" name="Google Shape;80;p11"/>
          <p:cNvGrpSpPr/>
          <p:nvPr/>
        </p:nvGrpSpPr>
        <p:grpSpPr>
          <a:xfrm>
            <a:off x="1077741" y="4613747"/>
            <a:ext cx="1180964" cy="1108623"/>
            <a:chOff x="980175" y="4183750"/>
            <a:chExt cx="1070900" cy="1005300"/>
          </a:xfrm>
        </p:grpSpPr>
        <p:sp>
          <p:nvSpPr>
            <p:cNvPr id="81" name="Google Shape;81;p11"/>
            <p:cNvSpPr/>
            <p:nvPr/>
          </p:nvSpPr>
          <p:spPr>
            <a:xfrm>
              <a:off x="9801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2" name="Google Shape;82;p11"/>
            <p:cNvCxnSpPr>
              <a:stCxn id="72" idx="2"/>
              <a:endCxn id="81" idx="0"/>
            </p:cNvCxnSpPr>
            <p:nvPr/>
          </p:nvCxnSpPr>
          <p:spPr>
            <a:xfrm flipH="1">
              <a:off x="1499675" y="4183750"/>
              <a:ext cx="5514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3" name="Google Shape;83;p11"/>
          <p:cNvGrpSpPr/>
          <p:nvPr/>
        </p:nvGrpSpPr>
        <p:grpSpPr>
          <a:xfrm>
            <a:off x="2258705" y="4613747"/>
            <a:ext cx="1294827" cy="1108623"/>
            <a:chOff x="2051075" y="4183750"/>
            <a:chExt cx="1174150" cy="1005300"/>
          </a:xfrm>
        </p:grpSpPr>
        <p:sp>
          <p:nvSpPr>
            <p:cNvPr id="84" name="Google Shape;84;p11"/>
            <p:cNvSpPr/>
            <p:nvPr/>
          </p:nvSpPr>
          <p:spPr>
            <a:xfrm>
              <a:off x="218602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5" name="Google Shape;85;p11"/>
            <p:cNvCxnSpPr>
              <a:stCxn id="72" idx="2"/>
              <a:endCxn id="84" idx="0"/>
            </p:cNvCxnSpPr>
            <p:nvPr/>
          </p:nvCxnSpPr>
          <p:spPr>
            <a:xfrm>
              <a:off x="2051075" y="4183750"/>
              <a:ext cx="6546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6" name="Google Shape;86;p11"/>
          <p:cNvGrpSpPr/>
          <p:nvPr/>
        </p:nvGrpSpPr>
        <p:grpSpPr>
          <a:xfrm>
            <a:off x="2288591" y="4613416"/>
            <a:ext cx="2594726" cy="1108953"/>
            <a:chOff x="2078175" y="4183450"/>
            <a:chExt cx="2352900" cy="1005600"/>
          </a:xfrm>
        </p:grpSpPr>
        <p:sp>
          <p:nvSpPr>
            <p:cNvPr id="87" name="Google Shape;87;p11"/>
            <p:cNvSpPr/>
            <p:nvPr/>
          </p:nvSpPr>
          <p:spPr>
            <a:xfrm>
              <a:off x="33918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8" name="Google Shape;88;p11"/>
            <p:cNvCxnSpPr>
              <a:endCxn id="87" idx="0"/>
            </p:cNvCxnSpPr>
            <p:nvPr/>
          </p:nvCxnSpPr>
          <p:spPr>
            <a:xfrm>
              <a:off x="2078175" y="4183450"/>
              <a:ext cx="1833300" cy="397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9" name="Google Shape;89;p11"/>
          <p:cNvGrpSpPr/>
          <p:nvPr/>
        </p:nvGrpSpPr>
        <p:grpSpPr>
          <a:xfrm>
            <a:off x="501016" y="5722369"/>
            <a:ext cx="1149729" cy="1270731"/>
            <a:chOff x="457200" y="5189050"/>
            <a:chExt cx="1042575" cy="1152300"/>
          </a:xfrm>
        </p:grpSpPr>
        <p:sp>
          <p:nvSpPr>
            <p:cNvPr id="90" name="Google Shape;90;p11"/>
            <p:cNvSpPr/>
            <p:nvPr/>
          </p:nvSpPr>
          <p:spPr>
            <a:xfrm>
              <a:off x="4572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1" name="Google Shape;91;p11"/>
            <p:cNvCxnSpPr>
              <a:stCxn id="81" idx="2"/>
              <a:endCxn id="90" idx="0"/>
            </p:cNvCxnSpPr>
            <p:nvPr/>
          </p:nvCxnSpPr>
          <p:spPr>
            <a:xfrm flipH="1">
              <a:off x="976875" y="5189050"/>
              <a:ext cx="5229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2" name="Google Shape;92;p11"/>
          <p:cNvGrpSpPr/>
          <p:nvPr/>
        </p:nvGrpSpPr>
        <p:grpSpPr>
          <a:xfrm>
            <a:off x="1650744" y="5722369"/>
            <a:ext cx="1326063" cy="1270731"/>
            <a:chOff x="1499775" y="5189050"/>
            <a:chExt cx="1202475" cy="1152300"/>
          </a:xfrm>
        </p:grpSpPr>
        <p:sp>
          <p:nvSpPr>
            <p:cNvPr id="93" name="Google Shape;93;p11"/>
            <p:cNvSpPr/>
            <p:nvPr/>
          </p:nvSpPr>
          <p:spPr>
            <a:xfrm>
              <a:off x="166305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4" name="Google Shape;94;p11"/>
            <p:cNvCxnSpPr>
              <a:stCxn id="81" idx="2"/>
              <a:endCxn id="93" idx="0"/>
            </p:cNvCxnSpPr>
            <p:nvPr/>
          </p:nvCxnSpPr>
          <p:spPr>
            <a:xfrm>
              <a:off x="1499775" y="5189050"/>
              <a:ext cx="6828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5" name="Google Shape;95;p11"/>
          <p:cNvGrpSpPr/>
          <p:nvPr/>
        </p:nvGrpSpPr>
        <p:grpSpPr>
          <a:xfrm>
            <a:off x="1650746" y="5722369"/>
            <a:ext cx="2655847" cy="1270731"/>
            <a:chOff x="1499775" y="5189050"/>
            <a:chExt cx="2408325" cy="1152300"/>
          </a:xfrm>
        </p:grpSpPr>
        <p:sp>
          <p:nvSpPr>
            <p:cNvPr id="96" name="Google Shape;96;p11"/>
            <p:cNvSpPr/>
            <p:nvPr/>
          </p:nvSpPr>
          <p:spPr>
            <a:xfrm>
              <a:off x="28689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7" name="Google Shape;97;p11"/>
            <p:cNvCxnSpPr>
              <a:stCxn id="81" idx="2"/>
              <a:endCxn id="96" idx="0"/>
            </p:cNvCxnSpPr>
            <p:nvPr/>
          </p:nvCxnSpPr>
          <p:spPr>
            <a:xfrm>
              <a:off x="1499775" y="5189050"/>
              <a:ext cx="18888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8" name="Google Shape;98;p11"/>
          <p:cNvGrpSpPr/>
          <p:nvPr/>
        </p:nvGrpSpPr>
        <p:grpSpPr>
          <a:xfrm>
            <a:off x="2892416" y="3505124"/>
            <a:ext cx="5614573" cy="1108623"/>
            <a:chOff x="2625725" y="3178450"/>
            <a:chExt cx="5091300" cy="1005300"/>
          </a:xfrm>
        </p:grpSpPr>
        <p:sp>
          <p:nvSpPr>
            <p:cNvPr id="99" name="Google Shape;99;p11"/>
            <p:cNvSpPr/>
            <p:nvPr/>
          </p:nvSpPr>
          <p:spPr>
            <a:xfrm>
              <a:off x="667782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0" name="Google Shape;100;p11"/>
            <p:cNvCxnSpPr>
              <a:endCxn id="99" idx="0"/>
            </p:cNvCxnSpPr>
            <p:nvPr/>
          </p:nvCxnSpPr>
          <p:spPr>
            <a:xfrm>
              <a:off x="2625725" y="3178450"/>
              <a:ext cx="45717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1" name="Google Shape;101;p11"/>
            <p:cNvSpPr/>
            <p:nvPr/>
          </p:nvSpPr>
          <p:spPr>
            <a:xfrm>
              <a:off x="5546788" y="36811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2" name="Google Shape;102;p11"/>
          <p:cNvGrpSpPr/>
          <p:nvPr/>
        </p:nvGrpSpPr>
        <p:grpSpPr>
          <a:xfrm>
            <a:off x="5711281" y="2396502"/>
            <a:ext cx="3391703" cy="1108623"/>
            <a:chOff x="5181875" y="2173150"/>
            <a:chExt cx="3075600" cy="1005300"/>
          </a:xfrm>
        </p:grpSpPr>
        <p:sp>
          <p:nvSpPr>
            <p:cNvPr id="103" name="Google Shape;103;p11"/>
            <p:cNvSpPr/>
            <p:nvPr/>
          </p:nvSpPr>
          <p:spPr>
            <a:xfrm>
              <a:off x="7218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4" name="Google Shape;104;p11"/>
            <p:cNvCxnSpPr>
              <a:stCxn id="61" idx="4"/>
              <a:endCxn id="103" idx="0"/>
            </p:cNvCxnSpPr>
            <p:nvPr/>
          </p:nvCxnSpPr>
          <p:spPr>
            <a:xfrm>
              <a:off x="5181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6095813" y="26758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6" name="Google Shape;106;p11"/>
          <p:cNvGrpSpPr/>
          <p:nvPr/>
        </p:nvGrpSpPr>
        <p:grpSpPr>
          <a:xfrm>
            <a:off x="2258705" y="4613747"/>
            <a:ext cx="5284181" cy="1108623"/>
            <a:chOff x="2051075" y="4183750"/>
            <a:chExt cx="4791700" cy="1005300"/>
          </a:xfrm>
        </p:grpSpPr>
        <p:sp>
          <p:nvSpPr>
            <p:cNvPr id="107" name="Google Shape;107;p11"/>
            <p:cNvSpPr/>
            <p:nvPr/>
          </p:nvSpPr>
          <p:spPr>
            <a:xfrm>
              <a:off x="58035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8" name="Google Shape;108;p11"/>
            <p:cNvCxnSpPr>
              <a:stCxn id="72" idx="2"/>
              <a:endCxn id="107" idx="0"/>
            </p:cNvCxnSpPr>
            <p:nvPr/>
          </p:nvCxnSpPr>
          <p:spPr>
            <a:xfrm>
              <a:off x="2051075" y="4183750"/>
              <a:ext cx="4272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09;p11"/>
            <p:cNvSpPr/>
            <p:nvPr/>
          </p:nvSpPr>
          <p:spPr>
            <a:xfrm>
              <a:off x="4753263" y="46864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10;p11"/>
          <p:cNvGrpSpPr/>
          <p:nvPr/>
        </p:nvGrpSpPr>
        <p:grpSpPr>
          <a:xfrm>
            <a:off x="1650746" y="5722369"/>
            <a:ext cx="5315416" cy="1270731"/>
            <a:chOff x="1499775" y="5189050"/>
            <a:chExt cx="4820025" cy="1152300"/>
          </a:xfrm>
        </p:grpSpPr>
        <p:sp>
          <p:nvSpPr>
            <p:cNvPr id="111" name="Google Shape;111;p11"/>
            <p:cNvSpPr/>
            <p:nvPr/>
          </p:nvSpPr>
          <p:spPr>
            <a:xfrm>
              <a:off x="52806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12" name="Google Shape;112;p11"/>
            <p:cNvCxnSpPr>
              <a:stCxn id="81" idx="2"/>
              <a:endCxn id="111" idx="0"/>
            </p:cNvCxnSpPr>
            <p:nvPr/>
          </p:nvCxnSpPr>
          <p:spPr>
            <a:xfrm>
              <a:off x="1499775" y="5189050"/>
              <a:ext cx="43005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" name="Google Shape;113;p11"/>
            <p:cNvSpPr/>
            <p:nvPr/>
          </p:nvSpPr>
          <p:spPr>
            <a:xfrm>
              <a:off x="4230288" y="58387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4" name="Google Shape;114;p11"/>
          <p:cNvGrpSpPr/>
          <p:nvPr/>
        </p:nvGrpSpPr>
        <p:grpSpPr>
          <a:xfrm>
            <a:off x="2779095" y="3505125"/>
            <a:ext cx="6004419" cy="2433059"/>
            <a:chOff x="2522963" y="3178450"/>
            <a:chExt cx="5444813" cy="2206300"/>
          </a:xfrm>
        </p:grpSpPr>
        <p:grpSp>
          <p:nvGrpSpPr>
            <p:cNvPr id="115" name="Google Shape;115;p11"/>
            <p:cNvGrpSpPr/>
            <p:nvPr/>
          </p:nvGrpSpPr>
          <p:grpSpPr>
            <a:xfrm>
              <a:off x="2522963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16" name="Google Shape;11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7" name="Google Shape;11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8" name="Google Shape;11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20" name="Google Shape;120;p11"/>
            <p:cNvGrpSpPr/>
            <p:nvPr/>
          </p:nvGrpSpPr>
          <p:grpSpPr>
            <a:xfrm>
              <a:off x="3728813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21" name="Google Shape;12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2" name="Google Shape;12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3" name="Google Shape;12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4" name="Google Shape;12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25" name="Google Shape;125;p11"/>
            <p:cNvGrpSpPr/>
            <p:nvPr/>
          </p:nvGrpSpPr>
          <p:grpSpPr>
            <a:xfrm>
              <a:off x="5000900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26" name="Google Shape;12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7" name="Google Shape;12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8" name="Google Shape;12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9" name="Google Shape;12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30" name="Google Shape;130;p11"/>
            <p:cNvGrpSpPr/>
            <p:nvPr/>
          </p:nvGrpSpPr>
          <p:grpSpPr>
            <a:xfrm>
              <a:off x="3703888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31" name="Google Shape;13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2" name="Google Shape;13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3" name="Google Shape;13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4" name="Google Shape;13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35" name="Google Shape;135;p11"/>
            <p:cNvGrpSpPr/>
            <p:nvPr/>
          </p:nvGrpSpPr>
          <p:grpSpPr>
            <a:xfrm>
              <a:off x="6152900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36" name="Google Shape;13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7" name="Google Shape;13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8" name="Google Shape;13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9" name="Google Shape;13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40" name="Google Shape;140;p11"/>
            <p:cNvGrpSpPr/>
            <p:nvPr/>
          </p:nvGrpSpPr>
          <p:grpSpPr>
            <a:xfrm>
              <a:off x="3135750" y="4183750"/>
              <a:ext cx="361950" cy="195700"/>
              <a:chOff x="6843825" y="1409300"/>
              <a:chExt cx="361950" cy="195700"/>
            </a:xfrm>
          </p:grpSpPr>
          <p:cxnSp>
            <p:nvCxnSpPr>
              <p:cNvPr id="141" name="Google Shape;14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2" name="Google Shape;14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3" name="Google Shape;14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4" name="Google Shape;14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45" name="Google Shape;145;p11"/>
            <p:cNvGrpSpPr/>
            <p:nvPr/>
          </p:nvGrpSpPr>
          <p:grpSpPr>
            <a:xfrm>
              <a:off x="4391025" y="4225325"/>
              <a:ext cx="361950" cy="195700"/>
              <a:chOff x="6843825" y="1409300"/>
              <a:chExt cx="361950" cy="195700"/>
            </a:xfrm>
          </p:grpSpPr>
          <p:cxnSp>
            <p:nvCxnSpPr>
              <p:cNvPr id="146" name="Google Shape;14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7" name="Google Shape;14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8" name="Google Shape;14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9" name="Google Shape;14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50" name="Google Shape;150;p11"/>
            <p:cNvGrpSpPr/>
            <p:nvPr/>
          </p:nvGrpSpPr>
          <p:grpSpPr>
            <a:xfrm>
              <a:off x="7605825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51" name="Google Shape;15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2" name="Google Shape;15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3" name="Google Shape;15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4" name="Google Shape;15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55" name="Google Shape;155;p11"/>
            <p:cNvGrpSpPr/>
            <p:nvPr/>
          </p:nvGrpSpPr>
          <p:grpSpPr>
            <a:xfrm>
              <a:off x="6996225" y="4183750"/>
              <a:ext cx="361950" cy="195700"/>
              <a:chOff x="6843825" y="1409300"/>
              <a:chExt cx="361950" cy="195700"/>
            </a:xfrm>
          </p:grpSpPr>
          <p:cxnSp>
            <p:nvCxnSpPr>
              <p:cNvPr id="156" name="Google Shape;15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7" name="Google Shape;15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Google Shape;15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9" name="Google Shape;15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3EB7D-555B-4042-8496-3E60615F446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Search space size</a:t>
            </a:r>
            <a:endParaRPr/>
          </a:p>
        </p:txBody>
      </p:sp>
      <p:sp>
        <p:nvSpPr>
          <p:cNvPr id="165" name="Google Shape;165;p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15000"/>
              </a:lnSpc>
            </a:pPr>
            <a:r>
              <a:rPr lang="en"/>
              <a:t>This tree will enumerate 10</a:t>
            </a:r>
            <a:r>
              <a:rPr lang="en" baseline="30000"/>
              <a:t>n</a:t>
            </a:r>
            <a:r>
              <a:rPr lang="en"/>
              <a:t> different PINs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n is the length of the PIN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So for our case 10</a:t>
            </a:r>
            <a:r>
              <a:rPr lang="en" baseline="30000"/>
              <a:t>4</a:t>
            </a:r>
            <a:r>
              <a:rPr lang="en"/>
              <a:t> = 10,000 different PINs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Note that this is (for a computer) tiny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What would be a long password for a computer?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Say 128 bits long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2</a:t>
            </a:r>
            <a:r>
              <a:rPr lang="en" baseline="30000"/>
              <a:t>n</a:t>
            </a:r>
            <a:r>
              <a:rPr lang="en"/>
              <a:t> different passwords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2</a:t>
            </a:r>
            <a:r>
              <a:rPr lang="en" baseline="30000"/>
              <a:t>128</a:t>
            </a:r>
            <a:r>
              <a:rPr lang="en"/>
              <a:t> = 340282366920938463463374607431768211456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Assuming a supercomputer can check 33860000000000 passwords per second...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And we’ll on average find the correct password after guessing half the possibilities…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We should be able to crack a 128 bit password on our supercomputer in 1.59 x 10</a:t>
            </a:r>
            <a:r>
              <a:rPr lang="en" baseline="30000"/>
              <a:t>17</a:t>
            </a:r>
            <a:r>
              <a:rPr lang="en"/>
              <a:t> years using brute force</a:t>
            </a:r>
            <a:endParaRPr/>
          </a:p>
        </p:txBody>
      </p:sp>
      <p:sp>
        <p:nvSpPr>
          <p:cNvPr id="167" name="Google Shape;167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18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2122B-4B97-6B40-81C0-31034A8BD7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9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PIN cracking example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9B045A-7F8E-AD40-92FE-EE8389F4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19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5238025" y="1449988"/>
            <a:ext cx="946514" cy="946514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Root</a:t>
            </a:r>
            <a:endParaRPr sz="1544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62;p11"/>
          <p:cNvGrpSpPr/>
          <p:nvPr/>
        </p:nvGrpSpPr>
        <p:grpSpPr>
          <a:xfrm>
            <a:off x="2319578" y="2396502"/>
            <a:ext cx="3391703" cy="1108623"/>
            <a:chOff x="2106275" y="2173150"/>
            <a:chExt cx="3075600" cy="1005300"/>
          </a:xfrm>
        </p:grpSpPr>
        <p:sp>
          <p:nvSpPr>
            <p:cNvPr id="63" name="Google Shape;63;p11"/>
            <p:cNvSpPr/>
            <p:nvPr/>
          </p:nvSpPr>
          <p:spPr>
            <a:xfrm>
              <a:off x="2106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64;p11"/>
            <p:cNvCxnSpPr>
              <a:stCxn id="61" idx="4"/>
              <a:endCxn id="63" idx="0"/>
            </p:cNvCxnSpPr>
            <p:nvPr/>
          </p:nvCxnSpPr>
          <p:spPr>
            <a:xfrm flipH="1">
              <a:off x="2625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5" name="Google Shape;65;p11"/>
          <p:cNvGrpSpPr/>
          <p:nvPr/>
        </p:nvGrpSpPr>
        <p:grpSpPr>
          <a:xfrm>
            <a:off x="3711228" y="2396502"/>
            <a:ext cx="2000053" cy="1108623"/>
            <a:chOff x="3368225" y="2173150"/>
            <a:chExt cx="1813650" cy="1005300"/>
          </a:xfrm>
        </p:grpSpPr>
        <p:sp>
          <p:nvSpPr>
            <p:cNvPr id="66" name="Google Shape;66;p11"/>
            <p:cNvSpPr/>
            <p:nvPr/>
          </p:nvSpPr>
          <p:spPr>
            <a:xfrm>
              <a:off x="336822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7" name="Google Shape;67;p11"/>
            <p:cNvCxnSpPr>
              <a:stCxn id="61" idx="4"/>
              <a:endCxn id="66" idx="0"/>
            </p:cNvCxnSpPr>
            <p:nvPr/>
          </p:nvCxnSpPr>
          <p:spPr>
            <a:xfrm flipH="1">
              <a:off x="3887675" y="2173150"/>
              <a:ext cx="1294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8" name="Google Shape;68;p11"/>
          <p:cNvGrpSpPr/>
          <p:nvPr/>
        </p:nvGrpSpPr>
        <p:grpSpPr>
          <a:xfrm>
            <a:off x="5138278" y="2396502"/>
            <a:ext cx="1146007" cy="1108623"/>
            <a:chOff x="4662275" y="2173150"/>
            <a:chExt cx="1039200" cy="1005300"/>
          </a:xfrm>
        </p:grpSpPr>
        <p:sp>
          <p:nvSpPr>
            <p:cNvPr id="69" name="Google Shape;69;p11"/>
            <p:cNvSpPr/>
            <p:nvPr/>
          </p:nvSpPr>
          <p:spPr>
            <a:xfrm>
              <a:off x="4662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0" name="Google Shape;70;p11"/>
            <p:cNvCxnSpPr>
              <a:stCxn id="61" idx="4"/>
              <a:endCxn id="69" idx="0"/>
            </p:cNvCxnSpPr>
            <p:nvPr/>
          </p:nvCxnSpPr>
          <p:spPr>
            <a:xfrm>
              <a:off x="5181875" y="2173150"/>
              <a:ext cx="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1" name="Google Shape;71;p11"/>
          <p:cNvGrpSpPr/>
          <p:nvPr/>
        </p:nvGrpSpPr>
        <p:grpSpPr>
          <a:xfrm>
            <a:off x="1685701" y="3505124"/>
            <a:ext cx="1206880" cy="1108623"/>
            <a:chOff x="1531475" y="3178450"/>
            <a:chExt cx="1094400" cy="1005300"/>
          </a:xfrm>
        </p:grpSpPr>
        <p:sp>
          <p:nvSpPr>
            <p:cNvPr id="72" name="Google Shape;72;p11"/>
            <p:cNvSpPr/>
            <p:nvPr/>
          </p:nvSpPr>
          <p:spPr>
            <a:xfrm>
              <a:off x="15314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3" name="Google Shape;73;p11"/>
            <p:cNvCxnSpPr>
              <a:stCxn id="63" idx="2"/>
              <a:endCxn id="72" idx="0"/>
            </p:cNvCxnSpPr>
            <p:nvPr/>
          </p:nvCxnSpPr>
          <p:spPr>
            <a:xfrm flipH="1">
              <a:off x="2051075" y="3178450"/>
              <a:ext cx="5748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4" name="Google Shape;74;p11"/>
          <p:cNvGrpSpPr/>
          <p:nvPr/>
        </p:nvGrpSpPr>
        <p:grpSpPr>
          <a:xfrm>
            <a:off x="2892584" y="3505124"/>
            <a:ext cx="1323884" cy="1108623"/>
            <a:chOff x="2625875" y="3178450"/>
            <a:chExt cx="1200500" cy="1005300"/>
          </a:xfrm>
        </p:grpSpPr>
        <p:sp>
          <p:nvSpPr>
            <p:cNvPr id="75" name="Google Shape;75;p11"/>
            <p:cNvSpPr/>
            <p:nvPr/>
          </p:nvSpPr>
          <p:spPr>
            <a:xfrm>
              <a:off x="27871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76;p11"/>
            <p:cNvCxnSpPr>
              <a:stCxn id="63" idx="2"/>
              <a:endCxn id="75" idx="0"/>
            </p:cNvCxnSpPr>
            <p:nvPr/>
          </p:nvCxnSpPr>
          <p:spPr>
            <a:xfrm>
              <a:off x="2625875" y="3178450"/>
              <a:ext cx="681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7" name="Google Shape;77;p11"/>
          <p:cNvGrpSpPr/>
          <p:nvPr/>
        </p:nvGrpSpPr>
        <p:grpSpPr>
          <a:xfrm>
            <a:off x="2892583" y="3505125"/>
            <a:ext cx="2776767" cy="1154471"/>
            <a:chOff x="2625875" y="3178450"/>
            <a:chExt cx="2517975" cy="1046875"/>
          </a:xfrm>
        </p:grpSpPr>
        <p:sp>
          <p:nvSpPr>
            <p:cNvPr id="78" name="Google Shape;78;p11"/>
            <p:cNvSpPr/>
            <p:nvPr/>
          </p:nvSpPr>
          <p:spPr>
            <a:xfrm>
              <a:off x="4104650" y="3617225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9" name="Google Shape;79;p11"/>
            <p:cNvCxnSpPr>
              <a:stCxn id="63" idx="2"/>
              <a:endCxn id="78" idx="0"/>
            </p:cNvCxnSpPr>
            <p:nvPr/>
          </p:nvCxnSpPr>
          <p:spPr>
            <a:xfrm>
              <a:off x="2625875" y="3178450"/>
              <a:ext cx="1998300" cy="43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0" name="Google Shape;80;p11"/>
          <p:cNvGrpSpPr/>
          <p:nvPr/>
        </p:nvGrpSpPr>
        <p:grpSpPr>
          <a:xfrm>
            <a:off x="1077741" y="4613747"/>
            <a:ext cx="1180964" cy="1108623"/>
            <a:chOff x="980175" y="4183750"/>
            <a:chExt cx="1070900" cy="1005300"/>
          </a:xfrm>
        </p:grpSpPr>
        <p:sp>
          <p:nvSpPr>
            <p:cNvPr id="81" name="Google Shape;81;p11"/>
            <p:cNvSpPr/>
            <p:nvPr/>
          </p:nvSpPr>
          <p:spPr>
            <a:xfrm>
              <a:off x="9801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2" name="Google Shape;82;p11"/>
            <p:cNvCxnSpPr>
              <a:stCxn id="72" idx="2"/>
              <a:endCxn id="81" idx="0"/>
            </p:cNvCxnSpPr>
            <p:nvPr/>
          </p:nvCxnSpPr>
          <p:spPr>
            <a:xfrm flipH="1">
              <a:off x="1499675" y="4183750"/>
              <a:ext cx="5514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3" name="Google Shape;83;p11"/>
          <p:cNvGrpSpPr/>
          <p:nvPr/>
        </p:nvGrpSpPr>
        <p:grpSpPr>
          <a:xfrm>
            <a:off x="2258705" y="4613747"/>
            <a:ext cx="1294827" cy="1108623"/>
            <a:chOff x="2051075" y="4183750"/>
            <a:chExt cx="1174150" cy="1005300"/>
          </a:xfrm>
        </p:grpSpPr>
        <p:sp>
          <p:nvSpPr>
            <p:cNvPr id="84" name="Google Shape;84;p11"/>
            <p:cNvSpPr/>
            <p:nvPr/>
          </p:nvSpPr>
          <p:spPr>
            <a:xfrm>
              <a:off x="218602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5" name="Google Shape;85;p11"/>
            <p:cNvCxnSpPr>
              <a:stCxn id="72" idx="2"/>
              <a:endCxn id="84" idx="0"/>
            </p:cNvCxnSpPr>
            <p:nvPr/>
          </p:nvCxnSpPr>
          <p:spPr>
            <a:xfrm>
              <a:off x="2051075" y="4183750"/>
              <a:ext cx="6546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6" name="Google Shape;86;p11"/>
          <p:cNvGrpSpPr/>
          <p:nvPr/>
        </p:nvGrpSpPr>
        <p:grpSpPr>
          <a:xfrm>
            <a:off x="2288591" y="4613416"/>
            <a:ext cx="2594726" cy="1108953"/>
            <a:chOff x="2078175" y="4183450"/>
            <a:chExt cx="2352900" cy="1005600"/>
          </a:xfrm>
        </p:grpSpPr>
        <p:sp>
          <p:nvSpPr>
            <p:cNvPr id="87" name="Google Shape;87;p11"/>
            <p:cNvSpPr/>
            <p:nvPr/>
          </p:nvSpPr>
          <p:spPr>
            <a:xfrm>
              <a:off x="33918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8" name="Google Shape;88;p11"/>
            <p:cNvCxnSpPr>
              <a:endCxn id="87" idx="0"/>
            </p:cNvCxnSpPr>
            <p:nvPr/>
          </p:nvCxnSpPr>
          <p:spPr>
            <a:xfrm>
              <a:off x="2078175" y="4183450"/>
              <a:ext cx="1833300" cy="397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9" name="Google Shape;89;p11"/>
          <p:cNvGrpSpPr/>
          <p:nvPr/>
        </p:nvGrpSpPr>
        <p:grpSpPr>
          <a:xfrm>
            <a:off x="501016" y="5722369"/>
            <a:ext cx="1149729" cy="1270731"/>
            <a:chOff x="457200" y="5189050"/>
            <a:chExt cx="1042575" cy="1152300"/>
          </a:xfrm>
        </p:grpSpPr>
        <p:sp>
          <p:nvSpPr>
            <p:cNvPr id="90" name="Google Shape;90;p11"/>
            <p:cNvSpPr/>
            <p:nvPr/>
          </p:nvSpPr>
          <p:spPr>
            <a:xfrm>
              <a:off x="4572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1" name="Google Shape;91;p11"/>
            <p:cNvCxnSpPr>
              <a:stCxn id="81" idx="2"/>
              <a:endCxn id="90" idx="0"/>
            </p:cNvCxnSpPr>
            <p:nvPr/>
          </p:nvCxnSpPr>
          <p:spPr>
            <a:xfrm flipH="1">
              <a:off x="976875" y="5189050"/>
              <a:ext cx="5229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2" name="Google Shape;92;p11"/>
          <p:cNvGrpSpPr/>
          <p:nvPr/>
        </p:nvGrpSpPr>
        <p:grpSpPr>
          <a:xfrm>
            <a:off x="1650744" y="5722369"/>
            <a:ext cx="1326063" cy="1270731"/>
            <a:chOff x="1499775" y="5189050"/>
            <a:chExt cx="1202475" cy="1152300"/>
          </a:xfrm>
        </p:grpSpPr>
        <p:sp>
          <p:nvSpPr>
            <p:cNvPr id="93" name="Google Shape;93;p11"/>
            <p:cNvSpPr/>
            <p:nvPr/>
          </p:nvSpPr>
          <p:spPr>
            <a:xfrm>
              <a:off x="166305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4" name="Google Shape;94;p11"/>
            <p:cNvCxnSpPr>
              <a:stCxn id="81" idx="2"/>
              <a:endCxn id="93" idx="0"/>
            </p:cNvCxnSpPr>
            <p:nvPr/>
          </p:nvCxnSpPr>
          <p:spPr>
            <a:xfrm>
              <a:off x="1499775" y="5189050"/>
              <a:ext cx="6828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5" name="Google Shape;95;p11"/>
          <p:cNvGrpSpPr/>
          <p:nvPr/>
        </p:nvGrpSpPr>
        <p:grpSpPr>
          <a:xfrm>
            <a:off x="1650746" y="5722369"/>
            <a:ext cx="2655847" cy="1270731"/>
            <a:chOff x="1499775" y="5189050"/>
            <a:chExt cx="2408325" cy="1152300"/>
          </a:xfrm>
        </p:grpSpPr>
        <p:sp>
          <p:nvSpPr>
            <p:cNvPr id="96" name="Google Shape;96;p11"/>
            <p:cNvSpPr/>
            <p:nvPr/>
          </p:nvSpPr>
          <p:spPr>
            <a:xfrm>
              <a:off x="28689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7" name="Google Shape;97;p11"/>
            <p:cNvCxnSpPr>
              <a:stCxn id="81" idx="2"/>
              <a:endCxn id="96" idx="0"/>
            </p:cNvCxnSpPr>
            <p:nvPr/>
          </p:nvCxnSpPr>
          <p:spPr>
            <a:xfrm>
              <a:off x="1499775" y="5189050"/>
              <a:ext cx="18888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8" name="Google Shape;98;p11"/>
          <p:cNvGrpSpPr/>
          <p:nvPr/>
        </p:nvGrpSpPr>
        <p:grpSpPr>
          <a:xfrm>
            <a:off x="2892416" y="3505124"/>
            <a:ext cx="5614573" cy="1108623"/>
            <a:chOff x="2625725" y="3178450"/>
            <a:chExt cx="5091300" cy="1005300"/>
          </a:xfrm>
        </p:grpSpPr>
        <p:sp>
          <p:nvSpPr>
            <p:cNvPr id="99" name="Google Shape;99;p11"/>
            <p:cNvSpPr/>
            <p:nvPr/>
          </p:nvSpPr>
          <p:spPr>
            <a:xfrm>
              <a:off x="667782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0" name="Google Shape;100;p11"/>
            <p:cNvCxnSpPr>
              <a:endCxn id="99" idx="0"/>
            </p:cNvCxnSpPr>
            <p:nvPr/>
          </p:nvCxnSpPr>
          <p:spPr>
            <a:xfrm>
              <a:off x="2625725" y="3178450"/>
              <a:ext cx="45717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1" name="Google Shape;101;p11"/>
            <p:cNvSpPr/>
            <p:nvPr/>
          </p:nvSpPr>
          <p:spPr>
            <a:xfrm>
              <a:off x="5546788" y="36811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2" name="Google Shape;102;p11"/>
          <p:cNvGrpSpPr/>
          <p:nvPr/>
        </p:nvGrpSpPr>
        <p:grpSpPr>
          <a:xfrm>
            <a:off x="5711281" y="2396502"/>
            <a:ext cx="3391703" cy="1108623"/>
            <a:chOff x="5181875" y="2173150"/>
            <a:chExt cx="3075600" cy="1005300"/>
          </a:xfrm>
        </p:grpSpPr>
        <p:sp>
          <p:nvSpPr>
            <p:cNvPr id="103" name="Google Shape;103;p11"/>
            <p:cNvSpPr/>
            <p:nvPr/>
          </p:nvSpPr>
          <p:spPr>
            <a:xfrm>
              <a:off x="7218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4" name="Google Shape;104;p11"/>
            <p:cNvCxnSpPr>
              <a:stCxn id="61" idx="4"/>
              <a:endCxn id="103" idx="0"/>
            </p:cNvCxnSpPr>
            <p:nvPr/>
          </p:nvCxnSpPr>
          <p:spPr>
            <a:xfrm>
              <a:off x="5181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6095813" y="26758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6" name="Google Shape;106;p11"/>
          <p:cNvGrpSpPr/>
          <p:nvPr/>
        </p:nvGrpSpPr>
        <p:grpSpPr>
          <a:xfrm>
            <a:off x="2258705" y="4613747"/>
            <a:ext cx="5284181" cy="1108623"/>
            <a:chOff x="2051075" y="4183750"/>
            <a:chExt cx="4791700" cy="1005300"/>
          </a:xfrm>
        </p:grpSpPr>
        <p:sp>
          <p:nvSpPr>
            <p:cNvPr id="107" name="Google Shape;107;p11"/>
            <p:cNvSpPr/>
            <p:nvPr/>
          </p:nvSpPr>
          <p:spPr>
            <a:xfrm>
              <a:off x="58035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8" name="Google Shape;108;p11"/>
            <p:cNvCxnSpPr>
              <a:stCxn id="72" idx="2"/>
              <a:endCxn id="107" idx="0"/>
            </p:cNvCxnSpPr>
            <p:nvPr/>
          </p:nvCxnSpPr>
          <p:spPr>
            <a:xfrm>
              <a:off x="2051075" y="4183750"/>
              <a:ext cx="4272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09;p11"/>
            <p:cNvSpPr/>
            <p:nvPr/>
          </p:nvSpPr>
          <p:spPr>
            <a:xfrm>
              <a:off x="4753263" y="46864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10;p11"/>
          <p:cNvGrpSpPr/>
          <p:nvPr/>
        </p:nvGrpSpPr>
        <p:grpSpPr>
          <a:xfrm>
            <a:off x="1650746" y="5722369"/>
            <a:ext cx="5315416" cy="1270731"/>
            <a:chOff x="1499775" y="5189050"/>
            <a:chExt cx="4820025" cy="1152300"/>
          </a:xfrm>
        </p:grpSpPr>
        <p:sp>
          <p:nvSpPr>
            <p:cNvPr id="111" name="Google Shape;111;p11"/>
            <p:cNvSpPr/>
            <p:nvPr/>
          </p:nvSpPr>
          <p:spPr>
            <a:xfrm>
              <a:off x="52806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12" name="Google Shape;112;p11"/>
            <p:cNvCxnSpPr>
              <a:stCxn id="81" idx="2"/>
              <a:endCxn id="111" idx="0"/>
            </p:cNvCxnSpPr>
            <p:nvPr/>
          </p:nvCxnSpPr>
          <p:spPr>
            <a:xfrm>
              <a:off x="1499775" y="5189050"/>
              <a:ext cx="43005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" name="Google Shape;113;p11"/>
            <p:cNvSpPr/>
            <p:nvPr/>
          </p:nvSpPr>
          <p:spPr>
            <a:xfrm>
              <a:off x="4230288" y="58387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4" name="Google Shape;114;p11"/>
          <p:cNvGrpSpPr/>
          <p:nvPr/>
        </p:nvGrpSpPr>
        <p:grpSpPr>
          <a:xfrm>
            <a:off x="2779095" y="3505125"/>
            <a:ext cx="6004419" cy="2433059"/>
            <a:chOff x="2522963" y="3178450"/>
            <a:chExt cx="5444813" cy="2206300"/>
          </a:xfrm>
        </p:grpSpPr>
        <p:grpSp>
          <p:nvGrpSpPr>
            <p:cNvPr id="115" name="Google Shape;115;p11"/>
            <p:cNvGrpSpPr/>
            <p:nvPr/>
          </p:nvGrpSpPr>
          <p:grpSpPr>
            <a:xfrm>
              <a:off x="2522963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16" name="Google Shape;11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7" name="Google Shape;11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8" name="Google Shape;11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20" name="Google Shape;120;p11"/>
            <p:cNvGrpSpPr/>
            <p:nvPr/>
          </p:nvGrpSpPr>
          <p:grpSpPr>
            <a:xfrm>
              <a:off x="3728813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21" name="Google Shape;12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2" name="Google Shape;12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3" name="Google Shape;12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4" name="Google Shape;12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25" name="Google Shape;125;p11"/>
            <p:cNvGrpSpPr/>
            <p:nvPr/>
          </p:nvGrpSpPr>
          <p:grpSpPr>
            <a:xfrm>
              <a:off x="5000900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26" name="Google Shape;12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7" name="Google Shape;12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8" name="Google Shape;12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9" name="Google Shape;12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30" name="Google Shape;130;p11"/>
            <p:cNvGrpSpPr/>
            <p:nvPr/>
          </p:nvGrpSpPr>
          <p:grpSpPr>
            <a:xfrm>
              <a:off x="3703888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31" name="Google Shape;13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2" name="Google Shape;13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3" name="Google Shape;13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4" name="Google Shape;13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35" name="Google Shape;135;p11"/>
            <p:cNvGrpSpPr/>
            <p:nvPr/>
          </p:nvGrpSpPr>
          <p:grpSpPr>
            <a:xfrm>
              <a:off x="6152900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36" name="Google Shape;13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7" name="Google Shape;13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8" name="Google Shape;13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9" name="Google Shape;13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40" name="Google Shape;140;p11"/>
            <p:cNvGrpSpPr/>
            <p:nvPr/>
          </p:nvGrpSpPr>
          <p:grpSpPr>
            <a:xfrm>
              <a:off x="3135750" y="4183750"/>
              <a:ext cx="361950" cy="195700"/>
              <a:chOff x="6843825" y="1409300"/>
              <a:chExt cx="361950" cy="195700"/>
            </a:xfrm>
          </p:grpSpPr>
          <p:cxnSp>
            <p:nvCxnSpPr>
              <p:cNvPr id="141" name="Google Shape;14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2" name="Google Shape;14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3" name="Google Shape;14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4" name="Google Shape;14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45" name="Google Shape;145;p11"/>
            <p:cNvGrpSpPr/>
            <p:nvPr/>
          </p:nvGrpSpPr>
          <p:grpSpPr>
            <a:xfrm>
              <a:off x="4391025" y="4225325"/>
              <a:ext cx="361950" cy="195700"/>
              <a:chOff x="6843825" y="1409300"/>
              <a:chExt cx="361950" cy="195700"/>
            </a:xfrm>
          </p:grpSpPr>
          <p:cxnSp>
            <p:nvCxnSpPr>
              <p:cNvPr id="146" name="Google Shape;14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7" name="Google Shape;14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8" name="Google Shape;14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9" name="Google Shape;14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50" name="Google Shape;150;p11"/>
            <p:cNvGrpSpPr/>
            <p:nvPr/>
          </p:nvGrpSpPr>
          <p:grpSpPr>
            <a:xfrm>
              <a:off x="7605825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51" name="Google Shape;15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2" name="Google Shape;15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3" name="Google Shape;15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4" name="Google Shape;15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55" name="Google Shape;155;p11"/>
            <p:cNvGrpSpPr/>
            <p:nvPr/>
          </p:nvGrpSpPr>
          <p:grpSpPr>
            <a:xfrm>
              <a:off x="6996225" y="4183750"/>
              <a:ext cx="361950" cy="195700"/>
              <a:chOff x="6843825" y="1409300"/>
              <a:chExt cx="361950" cy="195700"/>
            </a:xfrm>
          </p:grpSpPr>
          <p:cxnSp>
            <p:nvCxnSpPr>
              <p:cNvPr id="156" name="Google Shape;15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7" name="Google Shape;15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Google Shape;15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9" name="Google Shape;15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3EB7D-555B-4042-8496-3E60615F446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5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Homework 1 is due this Friday at 11:59 pm</a:t>
            </a:r>
          </a:p>
          <a:p>
            <a:pPr lvl="1"/>
            <a:r>
              <a:rPr lang="en-US"/>
              <a:t>(special) late deadline: Monday 2/8 at 11:59 pm</a:t>
            </a:r>
          </a:p>
          <a:p>
            <a:r>
              <a:rPr lang="en-US"/>
              <a:t>Tophat questions assigned as homework</a:t>
            </a:r>
          </a:p>
          <a:p>
            <a:pPr lvl="1"/>
            <a:r>
              <a:rPr lang="en-US"/>
              <a:t>(special) late deadline: Monday 2/8 at 11:59 pm</a:t>
            </a:r>
          </a:p>
          <a:p>
            <a:r>
              <a:rPr lang="en-US"/>
              <a:t>Lab 1 will be posted this week</a:t>
            </a:r>
          </a:p>
          <a:p>
            <a:pPr lvl="1"/>
            <a:r>
              <a:rPr lang="en-US"/>
              <a:t>Explained in recitations</a:t>
            </a:r>
          </a:p>
          <a:p>
            <a:pPr lvl="1"/>
            <a:r>
              <a:rPr lang="en-US"/>
              <a:t>We will use Github Classroom</a:t>
            </a:r>
          </a:p>
          <a:p>
            <a:r>
              <a:rPr lang="en-US"/>
              <a:t>Slack channel(s) for student-to-student communications?</a:t>
            </a:r>
          </a:p>
          <a:p>
            <a:pPr marL="457063" lvl="1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Back to our PIN cracking example</a:t>
            </a:r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What if we have background knowledge that the PIN we’re trying to crack doesn’t have more than one 0?</a:t>
            </a:r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20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5186388" y="2476454"/>
            <a:ext cx="946514" cy="946514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Root</a:t>
            </a:r>
            <a:endParaRPr sz="1544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74" name="Google Shape;174;p13"/>
          <p:cNvGrpSpPr/>
          <p:nvPr/>
        </p:nvGrpSpPr>
        <p:grpSpPr>
          <a:xfrm>
            <a:off x="2267941" y="3422968"/>
            <a:ext cx="3391703" cy="1108623"/>
            <a:chOff x="2106275" y="2173150"/>
            <a:chExt cx="3075600" cy="1005300"/>
          </a:xfrm>
        </p:grpSpPr>
        <p:sp>
          <p:nvSpPr>
            <p:cNvPr id="175" name="Google Shape;175;p13"/>
            <p:cNvSpPr/>
            <p:nvPr/>
          </p:nvSpPr>
          <p:spPr>
            <a:xfrm>
              <a:off x="2106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76" name="Google Shape;176;p13"/>
            <p:cNvCxnSpPr>
              <a:stCxn id="173" idx="4"/>
              <a:endCxn id="175" idx="0"/>
            </p:cNvCxnSpPr>
            <p:nvPr/>
          </p:nvCxnSpPr>
          <p:spPr>
            <a:xfrm flipH="1">
              <a:off x="2625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77" name="Google Shape;177;p13"/>
          <p:cNvGrpSpPr/>
          <p:nvPr/>
        </p:nvGrpSpPr>
        <p:grpSpPr>
          <a:xfrm>
            <a:off x="3659591" y="3422968"/>
            <a:ext cx="2000053" cy="1108623"/>
            <a:chOff x="3368225" y="2173150"/>
            <a:chExt cx="1813650" cy="1005300"/>
          </a:xfrm>
        </p:grpSpPr>
        <p:sp>
          <p:nvSpPr>
            <p:cNvPr id="178" name="Google Shape;178;p13"/>
            <p:cNvSpPr/>
            <p:nvPr/>
          </p:nvSpPr>
          <p:spPr>
            <a:xfrm>
              <a:off x="336822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79" name="Google Shape;179;p13"/>
            <p:cNvCxnSpPr>
              <a:stCxn id="173" idx="4"/>
              <a:endCxn id="178" idx="0"/>
            </p:cNvCxnSpPr>
            <p:nvPr/>
          </p:nvCxnSpPr>
          <p:spPr>
            <a:xfrm flipH="1">
              <a:off x="3887675" y="2173150"/>
              <a:ext cx="1294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0" name="Google Shape;180;p13"/>
          <p:cNvGrpSpPr/>
          <p:nvPr/>
        </p:nvGrpSpPr>
        <p:grpSpPr>
          <a:xfrm>
            <a:off x="5086641" y="3422968"/>
            <a:ext cx="1146007" cy="1108623"/>
            <a:chOff x="4662275" y="2173150"/>
            <a:chExt cx="1039200" cy="1005300"/>
          </a:xfrm>
        </p:grpSpPr>
        <p:sp>
          <p:nvSpPr>
            <p:cNvPr id="181" name="Google Shape;181;p13"/>
            <p:cNvSpPr/>
            <p:nvPr/>
          </p:nvSpPr>
          <p:spPr>
            <a:xfrm>
              <a:off x="4662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82" name="Google Shape;182;p13"/>
            <p:cNvCxnSpPr>
              <a:stCxn id="173" idx="4"/>
              <a:endCxn id="181" idx="0"/>
            </p:cNvCxnSpPr>
            <p:nvPr/>
          </p:nvCxnSpPr>
          <p:spPr>
            <a:xfrm>
              <a:off x="5181875" y="2173150"/>
              <a:ext cx="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3" name="Google Shape;183;p13"/>
          <p:cNvGrpSpPr/>
          <p:nvPr/>
        </p:nvGrpSpPr>
        <p:grpSpPr>
          <a:xfrm>
            <a:off x="1634065" y="4531590"/>
            <a:ext cx="1206880" cy="1108623"/>
            <a:chOff x="1531475" y="3178450"/>
            <a:chExt cx="1094400" cy="1005300"/>
          </a:xfrm>
        </p:grpSpPr>
        <p:sp>
          <p:nvSpPr>
            <p:cNvPr id="184" name="Google Shape;184;p13"/>
            <p:cNvSpPr/>
            <p:nvPr/>
          </p:nvSpPr>
          <p:spPr>
            <a:xfrm>
              <a:off x="15314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85" name="Google Shape;185;p13"/>
            <p:cNvCxnSpPr>
              <a:stCxn id="175" idx="2"/>
              <a:endCxn id="184" idx="0"/>
            </p:cNvCxnSpPr>
            <p:nvPr/>
          </p:nvCxnSpPr>
          <p:spPr>
            <a:xfrm flipH="1">
              <a:off x="2051075" y="3178450"/>
              <a:ext cx="5748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6" name="Google Shape;186;p13"/>
          <p:cNvGrpSpPr/>
          <p:nvPr/>
        </p:nvGrpSpPr>
        <p:grpSpPr>
          <a:xfrm>
            <a:off x="2840946" y="4531590"/>
            <a:ext cx="1323884" cy="1108623"/>
            <a:chOff x="2625875" y="3178450"/>
            <a:chExt cx="1200500" cy="1005300"/>
          </a:xfrm>
        </p:grpSpPr>
        <p:sp>
          <p:nvSpPr>
            <p:cNvPr id="187" name="Google Shape;187;p13"/>
            <p:cNvSpPr/>
            <p:nvPr/>
          </p:nvSpPr>
          <p:spPr>
            <a:xfrm>
              <a:off x="27871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88" name="Google Shape;188;p13"/>
            <p:cNvCxnSpPr>
              <a:stCxn id="175" idx="2"/>
              <a:endCxn id="187" idx="0"/>
            </p:cNvCxnSpPr>
            <p:nvPr/>
          </p:nvCxnSpPr>
          <p:spPr>
            <a:xfrm>
              <a:off x="2625875" y="3178450"/>
              <a:ext cx="681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9" name="Google Shape;189;p13"/>
          <p:cNvGrpSpPr/>
          <p:nvPr/>
        </p:nvGrpSpPr>
        <p:grpSpPr>
          <a:xfrm>
            <a:off x="2840945" y="4531590"/>
            <a:ext cx="2776767" cy="1154471"/>
            <a:chOff x="2625875" y="3178450"/>
            <a:chExt cx="2517975" cy="1046875"/>
          </a:xfrm>
        </p:grpSpPr>
        <p:sp>
          <p:nvSpPr>
            <p:cNvPr id="190" name="Google Shape;190;p13"/>
            <p:cNvSpPr/>
            <p:nvPr/>
          </p:nvSpPr>
          <p:spPr>
            <a:xfrm>
              <a:off x="4104650" y="3617225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91" name="Google Shape;191;p13"/>
            <p:cNvCxnSpPr>
              <a:stCxn id="175" idx="2"/>
              <a:endCxn id="190" idx="0"/>
            </p:cNvCxnSpPr>
            <p:nvPr/>
          </p:nvCxnSpPr>
          <p:spPr>
            <a:xfrm>
              <a:off x="2625875" y="3178450"/>
              <a:ext cx="1998300" cy="43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92" name="Google Shape;192;p13"/>
          <p:cNvGrpSpPr/>
          <p:nvPr/>
        </p:nvGrpSpPr>
        <p:grpSpPr>
          <a:xfrm>
            <a:off x="2415494" y="5640213"/>
            <a:ext cx="1176333" cy="1108623"/>
            <a:chOff x="980175" y="4183750"/>
            <a:chExt cx="1066700" cy="1005300"/>
          </a:xfrm>
        </p:grpSpPr>
        <p:sp>
          <p:nvSpPr>
            <p:cNvPr id="193" name="Google Shape;193;p13"/>
            <p:cNvSpPr/>
            <p:nvPr/>
          </p:nvSpPr>
          <p:spPr>
            <a:xfrm>
              <a:off x="9801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94" name="Google Shape;194;p13"/>
            <p:cNvCxnSpPr>
              <a:stCxn id="187" idx="2"/>
              <a:endCxn id="193" idx="0"/>
            </p:cNvCxnSpPr>
            <p:nvPr/>
          </p:nvCxnSpPr>
          <p:spPr>
            <a:xfrm flipH="1">
              <a:off x="1499675" y="4183750"/>
              <a:ext cx="547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95" name="Google Shape;195;p13"/>
          <p:cNvGrpSpPr/>
          <p:nvPr/>
        </p:nvGrpSpPr>
        <p:grpSpPr>
          <a:xfrm>
            <a:off x="3591827" y="5640213"/>
            <a:ext cx="1299459" cy="1108623"/>
            <a:chOff x="2046875" y="4183750"/>
            <a:chExt cx="1178350" cy="1005300"/>
          </a:xfrm>
        </p:grpSpPr>
        <p:sp>
          <p:nvSpPr>
            <p:cNvPr id="196" name="Google Shape;196;p13"/>
            <p:cNvSpPr/>
            <p:nvPr/>
          </p:nvSpPr>
          <p:spPr>
            <a:xfrm>
              <a:off x="218602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97" name="Google Shape;197;p13"/>
            <p:cNvCxnSpPr>
              <a:stCxn id="187" idx="2"/>
              <a:endCxn id="196" idx="0"/>
            </p:cNvCxnSpPr>
            <p:nvPr/>
          </p:nvCxnSpPr>
          <p:spPr>
            <a:xfrm>
              <a:off x="2046875" y="4183750"/>
              <a:ext cx="6588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98" name="Google Shape;198;p13"/>
          <p:cNvGrpSpPr/>
          <p:nvPr/>
        </p:nvGrpSpPr>
        <p:grpSpPr>
          <a:xfrm>
            <a:off x="3591827" y="5640213"/>
            <a:ext cx="2629243" cy="1108623"/>
            <a:chOff x="2046875" y="4183750"/>
            <a:chExt cx="2384200" cy="1005300"/>
          </a:xfrm>
        </p:grpSpPr>
        <p:sp>
          <p:nvSpPr>
            <p:cNvPr id="199" name="Google Shape;199;p13"/>
            <p:cNvSpPr/>
            <p:nvPr/>
          </p:nvSpPr>
          <p:spPr>
            <a:xfrm>
              <a:off x="33918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0" name="Google Shape;200;p13"/>
            <p:cNvCxnSpPr>
              <a:stCxn id="187" idx="2"/>
              <a:endCxn id="199" idx="0"/>
            </p:cNvCxnSpPr>
            <p:nvPr/>
          </p:nvCxnSpPr>
          <p:spPr>
            <a:xfrm>
              <a:off x="2046875" y="4183750"/>
              <a:ext cx="18645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1" name="Google Shape;201;p13"/>
          <p:cNvGrpSpPr/>
          <p:nvPr/>
        </p:nvGrpSpPr>
        <p:grpSpPr>
          <a:xfrm>
            <a:off x="2840780" y="4531590"/>
            <a:ext cx="5614573" cy="1108623"/>
            <a:chOff x="2625725" y="3178450"/>
            <a:chExt cx="5091300" cy="1005300"/>
          </a:xfrm>
        </p:grpSpPr>
        <p:sp>
          <p:nvSpPr>
            <p:cNvPr id="202" name="Google Shape;202;p13"/>
            <p:cNvSpPr/>
            <p:nvPr/>
          </p:nvSpPr>
          <p:spPr>
            <a:xfrm>
              <a:off x="667782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3" name="Google Shape;203;p13"/>
            <p:cNvCxnSpPr>
              <a:endCxn id="202" idx="0"/>
            </p:cNvCxnSpPr>
            <p:nvPr/>
          </p:nvCxnSpPr>
          <p:spPr>
            <a:xfrm>
              <a:off x="2625725" y="3178450"/>
              <a:ext cx="45717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4" name="Google Shape;204;p13"/>
            <p:cNvSpPr/>
            <p:nvPr/>
          </p:nvSpPr>
          <p:spPr>
            <a:xfrm>
              <a:off x="5546788" y="36811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05" name="Google Shape;205;p13"/>
          <p:cNvGrpSpPr/>
          <p:nvPr/>
        </p:nvGrpSpPr>
        <p:grpSpPr>
          <a:xfrm>
            <a:off x="5659646" y="3422968"/>
            <a:ext cx="3391703" cy="1108623"/>
            <a:chOff x="5181875" y="2173150"/>
            <a:chExt cx="3075600" cy="1005300"/>
          </a:xfrm>
        </p:grpSpPr>
        <p:sp>
          <p:nvSpPr>
            <p:cNvPr id="206" name="Google Shape;206;p13"/>
            <p:cNvSpPr/>
            <p:nvPr/>
          </p:nvSpPr>
          <p:spPr>
            <a:xfrm>
              <a:off x="7218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7" name="Google Shape;207;p13"/>
            <p:cNvCxnSpPr>
              <a:stCxn id="173" idx="4"/>
              <a:endCxn id="206" idx="0"/>
            </p:cNvCxnSpPr>
            <p:nvPr/>
          </p:nvCxnSpPr>
          <p:spPr>
            <a:xfrm>
              <a:off x="5181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8" name="Google Shape;208;p13"/>
            <p:cNvSpPr/>
            <p:nvPr/>
          </p:nvSpPr>
          <p:spPr>
            <a:xfrm>
              <a:off x="6095813" y="26758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09" name="Google Shape;209;p13"/>
          <p:cNvGrpSpPr/>
          <p:nvPr/>
        </p:nvGrpSpPr>
        <p:grpSpPr>
          <a:xfrm>
            <a:off x="3591826" y="5640213"/>
            <a:ext cx="5288812" cy="1108623"/>
            <a:chOff x="2046875" y="4183750"/>
            <a:chExt cx="4795900" cy="1005300"/>
          </a:xfrm>
        </p:grpSpPr>
        <p:sp>
          <p:nvSpPr>
            <p:cNvPr id="210" name="Google Shape;210;p13"/>
            <p:cNvSpPr/>
            <p:nvPr/>
          </p:nvSpPr>
          <p:spPr>
            <a:xfrm>
              <a:off x="58035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11" name="Google Shape;211;p13"/>
            <p:cNvCxnSpPr>
              <a:stCxn id="187" idx="2"/>
              <a:endCxn id="210" idx="0"/>
            </p:cNvCxnSpPr>
            <p:nvPr/>
          </p:nvCxnSpPr>
          <p:spPr>
            <a:xfrm>
              <a:off x="2046875" y="4183750"/>
              <a:ext cx="4276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2" name="Google Shape;212;p13"/>
            <p:cNvSpPr/>
            <p:nvPr/>
          </p:nvSpPr>
          <p:spPr>
            <a:xfrm>
              <a:off x="4753263" y="46864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213" name="Google Shape;213;p13"/>
          <p:cNvSpPr/>
          <p:nvPr/>
        </p:nvSpPr>
        <p:spPr>
          <a:xfrm>
            <a:off x="6026637" y="6964649"/>
            <a:ext cx="802933" cy="438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...</a:t>
            </a:r>
            <a:endParaRPr sz="1544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14" name="Google Shape;214;p13"/>
          <p:cNvGrpSpPr/>
          <p:nvPr/>
        </p:nvGrpSpPr>
        <p:grpSpPr>
          <a:xfrm>
            <a:off x="4057241" y="4531591"/>
            <a:ext cx="4674635" cy="2433059"/>
            <a:chOff x="3681988" y="4109250"/>
            <a:chExt cx="4238963" cy="2206300"/>
          </a:xfrm>
        </p:grpSpPr>
        <p:grpSp>
          <p:nvGrpSpPr>
            <p:cNvPr id="215" name="Google Shape;215;p13"/>
            <p:cNvGrpSpPr/>
            <p:nvPr/>
          </p:nvGrpSpPr>
          <p:grpSpPr>
            <a:xfrm>
              <a:off x="3736038" y="6119850"/>
              <a:ext cx="361950" cy="195700"/>
              <a:chOff x="6843825" y="1409300"/>
              <a:chExt cx="361950" cy="195700"/>
            </a:xfrm>
          </p:grpSpPr>
          <p:cxnSp>
            <p:nvCxnSpPr>
              <p:cNvPr id="216" name="Google Shape;216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7" name="Google Shape;217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8" name="Google Shape;218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9" name="Google Shape;219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20" name="Google Shape;220;p13"/>
            <p:cNvGrpSpPr/>
            <p:nvPr/>
          </p:nvGrpSpPr>
          <p:grpSpPr>
            <a:xfrm>
              <a:off x="3681988" y="4109250"/>
              <a:ext cx="361950" cy="195700"/>
              <a:chOff x="6843825" y="1409300"/>
              <a:chExt cx="361950" cy="195700"/>
            </a:xfrm>
          </p:grpSpPr>
          <p:cxnSp>
            <p:nvCxnSpPr>
              <p:cNvPr id="221" name="Google Shape;221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2" name="Google Shape;222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3" name="Google Shape;223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4" name="Google Shape;224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25" name="Google Shape;225;p13"/>
            <p:cNvGrpSpPr/>
            <p:nvPr/>
          </p:nvGrpSpPr>
          <p:grpSpPr>
            <a:xfrm>
              <a:off x="4954075" y="4109250"/>
              <a:ext cx="361950" cy="195700"/>
              <a:chOff x="6843825" y="1409300"/>
              <a:chExt cx="361950" cy="195700"/>
            </a:xfrm>
          </p:grpSpPr>
          <p:cxnSp>
            <p:nvCxnSpPr>
              <p:cNvPr id="226" name="Google Shape;226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7" name="Google Shape;227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8" name="Google Shape;228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9" name="Google Shape;229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30" name="Google Shape;230;p13"/>
            <p:cNvGrpSpPr/>
            <p:nvPr/>
          </p:nvGrpSpPr>
          <p:grpSpPr>
            <a:xfrm>
              <a:off x="4916963" y="6119850"/>
              <a:ext cx="361950" cy="195700"/>
              <a:chOff x="6843825" y="1409300"/>
              <a:chExt cx="361950" cy="195700"/>
            </a:xfrm>
          </p:grpSpPr>
          <p:cxnSp>
            <p:nvCxnSpPr>
              <p:cNvPr id="231" name="Google Shape;231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2" name="Google Shape;232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3" name="Google Shape;233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4" name="Google Shape;234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35" name="Google Shape;235;p13"/>
            <p:cNvGrpSpPr/>
            <p:nvPr/>
          </p:nvGrpSpPr>
          <p:grpSpPr>
            <a:xfrm>
              <a:off x="7365975" y="6119850"/>
              <a:ext cx="361950" cy="195700"/>
              <a:chOff x="6843825" y="1409300"/>
              <a:chExt cx="361950" cy="195700"/>
            </a:xfrm>
          </p:grpSpPr>
          <p:cxnSp>
            <p:nvCxnSpPr>
              <p:cNvPr id="236" name="Google Shape;236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7" name="Google Shape;237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8" name="Google Shape;238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9" name="Google Shape;239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40" name="Google Shape;240;p13"/>
            <p:cNvGrpSpPr/>
            <p:nvPr/>
          </p:nvGrpSpPr>
          <p:grpSpPr>
            <a:xfrm>
              <a:off x="4391025" y="5156125"/>
              <a:ext cx="361950" cy="195700"/>
              <a:chOff x="6843825" y="1409300"/>
              <a:chExt cx="361950" cy="195700"/>
            </a:xfrm>
          </p:grpSpPr>
          <p:cxnSp>
            <p:nvCxnSpPr>
              <p:cNvPr id="241" name="Google Shape;241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2" name="Google Shape;242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3" name="Google Shape;243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4" name="Google Shape;244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45" name="Google Shape;245;p13"/>
            <p:cNvGrpSpPr/>
            <p:nvPr/>
          </p:nvGrpSpPr>
          <p:grpSpPr>
            <a:xfrm>
              <a:off x="7559000" y="4109250"/>
              <a:ext cx="361950" cy="195700"/>
              <a:chOff x="6843825" y="1409300"/>
              <a:chExt cx="361950" cy="195700"/>
            </a:xfrm>
          </p:grpSpPr>
          <p:cxnSp>
            <p:nvCxnSpPr>
              <p:cNvPr id="246" name="Google Shape;246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7" name="Google Shape;247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8" name="Google Shape;248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9" name="Google Shape;249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50" name="Google Shape;250;p13"/>
            <p:cNvGrpSpPr/>
            <p:nvPr/>
          </p:nvGrpSpPr>
          <p:grpSpPr>
            <a:xfrm>
              <a:off x="6949400" y="5114550"/>
              <a:ext cx="361950" cy="195700"/>
              <a:chOff x="6843825" y="1409300"/>
              <a:chExt cx="361950" cy="195700"/>
            </a:xfrm>
          </p:grpSpPr>
          <p:cxnSp>
            <p:nvCxnSpPr>
              <p:cNvPr id="251" name="Google Shape;251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52" name="Google Shape;252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53" name="Google Shape;253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54" name="Google Shape;254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56" name="Google Shape;256;p13"/>
          <p:cNvSpPr/>
          <p:nvPr/>
        </p:nvSpPr>
        <p:spPr>
          <a:xfrm>
            <a:off x="1027648" y="4858977"/>
            <a:ext cx="2419715" cy="827083"/>
          </a:xfrm>
          <a:prstGeom prst="mathMultiply">
            <a:avLst>
              <a:gd name="adj1" fmla="val 23520"/>
            </a:avLst>
          </a:prstGeom>
          <a:solidFill>
            <a:srgbClr val="980000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1804250" y="5989379"/>
            <a:ext cx="2419715" cy="827083"/>
          </a:xfrm>
          <a:prstGeom prst="mathMultiply">
            <a:avLst>
              <a:gd name="adj1" fmla="val 23520"/>
            </a:avLst>
          </a:prstGeom>
          <a:solidFill>
            <a:srgbClr val="980000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82CD4-53D9-0548-8A3B-2C5F48EEDDB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93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Pruning!</a:t>
            </a:r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"/>
              <a:t>Removes entire subtrees of our search space exploration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When we can use it, it makes our algorithm practical for much larger values of n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Does not, however, affect the asymptotic performance of an algorithm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Still exponential time requirement for our PIN example</a:t>
            </a:r>
            <a:endParaRPr/>
          </a:p>
        </p:txBody>
      </p:sp>
      <p:sp>
        <p:nvSpPr>
          <p:cNvPr id="265" name="Google Shape;26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21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5BC32-740B-244A-B334-A89E909896F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98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 sz="4002"/>
              <a:t>How to enumerate all these possibilities?</a:t>
            </a:r>
            <a:endParaRPr sz="4002"/>
          </a:p>
        </p:txBody>
      </p:sp>
      <p:sp>
        <p:nvSpPr>
          <p:cNvPr id="270" name="Google Shape;270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"/>
              <a:t>For the PIN example a whole bunch of for loops would do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In general, exhaustive search trees can be easily traversed via </a:t>
            </a:r>
            <a:r>
              <a:rPr lang="en">
                <a:solidFill>
                  <a:srgbClr val="002B5E"/>
                </a:solidFill>
              </a:rPr>
              <a:t>recursion</a:t>
            </a:r>
            <a:r>
              <a:rPr lang="en"/>
              <a:t> and </a:t>
            </a:r>
            <a:r>
              <a:rPr lang="en" i="1">
                <a:solidFill>
                  <a:srgbClr val="002B5E"/>
                </a:solidFill>
              </a:rPr>
              <a:t>backtracking</a:t>
            </a:r>
            <a:endParaRPr i="1"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 err="1">
                <a:solidFill>
                  <a:srgbClr val="002B5E"/>
                </a:solidFill>
              </a:rPr>
              <a:t>Recurse</a:t>
            </a:r>
            <a:r>
              <a:rPr lang="en">
                <a:solidFill>
                  <a:srgbClr val="002B5E"/>
                </a:solidFill>
              </a:rPr>
              <a:t> until its apparent no solution can be achieved along the current path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Undo the path to the point that you can start to move forward again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272" name="Google Shape;272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22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A877F-C67D-0A4B-8208-0EE90A4DE93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20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8E0C-0F3F-7B46-8262-AA1414E9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79551-6F2A-A24D-A46A-4DE41368E7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E39F9-0650-C844-AB1E-485C3A74AC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23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3E978B-7717-41CE-9A72-6904F9AD7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93" y="929004"/>
            <a:ext cx="9130393" cy="60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66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8 queens problem</a:t>
            </a:r>
            <a:endParaRPr/>
          </a:p>
        </p:txBody>
      </p:sp>
      <p:sp>
        <p:nvSpPr>
          <p:cNvPr id="277" name="Google Shape;277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" dirty="0"/>
              <a:t>Place 8 queens on a chessboard such that no queen can take another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Queens can move horizontally, vertically, and diagonally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How many ways can you place 8 pieces on a chess board?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64 C 8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= 64! / (8! * (64-8)!) 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= 4,426,165,368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Meaning 35,409,322,944 total queen placements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Do we really need to look through all of these options?</a:t>
            </a:r>
            <a:endParaRPr dirty="0"/>
          </a:p>
        </p:txBody>
      </p:sp>
      <p:sp>
        <p:nvSpPr>
          <p:cNvPr id="279" name="Google Shape;27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24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8E8D3-4EE3-F942-B91D-1CE77AC1422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7E1A-980D-FE4C-9AD4-B7D0A5EC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32FB4-B8FB-BF43-A766-02D91D44D3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18DD9-9DB5-414D-80F7-A7F6266A1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BC57F5-7199-4E70-801A-F2912B30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90" y="830572"/>
            <a:ext cx="9572469" cy="638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97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8 queens problem</a:t>
            </a: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"/>
              <a:t>Solutions only have one queen per column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Still 8</a:t>
            </a:r>
            <a:r>
              <a:rPr lang="en" baseline="30000"/>
              <a:t>8</a:t>
            </a:r>
            <a:r>
              <a:rPr lang="en"/>
              <a:t> = 16,777,216 possible combinations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Solutions only have one queen per row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Combining these two observations, only 8! = 40,320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Looking quite feasible!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Finally, prune subtrees with queens on the same diagonal</a:t>
            </a:r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26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C6100-C845-BC49-B6F0-44D2CE9F57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74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Backtracking Solution to 8 Queens</a:t>
            </a:r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"/>
              <a:t>Basic idea:</a:t>
            </a:r>
            <a:endParaRPr/>
          </a:p>
          <a:p>
            <a:pPr lvl="1">
              <a:lnSpc>
                <a:spcPct val="150000"/>
              </a:lnSpc>
            </a:pPr>
            <a:r>
              <a:rPr lang="en" err="1"/>
              <a:t>Recurse</a:t>
            </a:r>
            <a:r>
              <a:rPr lang="en"/>
              <a:t> over columns of the board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Each recursive call iterates through the rows of the board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Check rows/diagonals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Are they currently safe?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Place a queen in the current row/col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If you are at the end of the board, you've found a solution!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Otherwise, try recursive call for the next column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If they are not currently safe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Continue to the next row in the current recursive call</a:t>
            </a:r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27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25F4C-0F4E-0B44-A237-0E4B364F40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79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8 Queens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1C6BE3-B013-7F44-BE30-B16B8CFB4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4" name="Google Shape;394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28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1965406" y="1245117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1965406" y="1929256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1965406" y="2613395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1965406" y="3297533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1965406" y="3981672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1965406" y="4665810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1965406" y="534994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6" name="Google Shape;306;p19"/>
          <p:cNvSpPr/>
          <p:nvPr/>
        </p:nvSpPr>
        <p:spPr>
          <a:xfrm>
            <a:off x="1965406" y="603408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2767212" y="1245117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/>
          <p:nvPr/>
        </p:nvSpPr>
        <p:spPr>
          <a:xfrm>
            <a:off x="2767212" y="1929256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2767212" y="2613395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2767212" y="3297533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2767212" y="3981672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2767212" y="4665810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2767212" y="534994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4" name="Google Shape;314;p19"/>
          <p:cNvSpPr/>
          <p:nvPr/>
        </p:nvSpPr>
        <p:spPr>
          <a:xfrm>
            <a:off x="2767212" y="603408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3569018" y="1245117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3569018" y="1929256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4370820" y="1929257"/>
            <a:ext cx="801940" cy="684163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3569018" y="3297533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3569018" y="3981672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0" name="Google Shape;320;p19"/>
          <p:cNvSpPr/>
          <p:nvPr/>
        </p:nvSpPr>
        <p:spPr>
          <a:xfrm>
            <a:off x="3569018" y="4665810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3569018" y="534994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2" name="Google Shape;322;p19"/>
          <p:cNvSpPr/>
          <p:nvPr/>
        </p:nvSpPr>
        <p:spPr>
          <a:xfrm>
            <a:off x="3569018" y="603408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4370825" y="1245117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4370825" y="1929256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4370825" y="2613395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6" name="Google Shape;326;p19"/>
          <p:cNvSpPr/>
          <p:nvPr/>
        </p:nvSpPr>
        <p:spPr>
          <a:xfrm>
            <a:off x="4370825" y="3297533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4370825" y="3981672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8" name="Google Shape;328;p19"/>
          <p:cNvSpPr/>
          <p:nvPr/>
        </p:nvSpPr>
        <p:spPr>
          <a:xfrm>
            <a:off x="4370825" y="4665810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4370825" y="534994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4370825" y="603408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5172631" y="1245117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5172631" y="1929256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5172631" y="2613395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5172631" y="3297533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5172631" y="3981672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5172631" y="4665810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5172631" y="534994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5172631" y="603408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5974437" y="1245117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5974437" y="1929256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5974437" y="2613395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5974437" y="3297533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5974437" y="3981669"/>
            <a:ext cx="801940" cy="684163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5974437" y="4665810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5974437" y="534994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5974437" y="603408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6776243" y="1245117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6776243" y="1929256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6776243" y="2613395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6776243" y="3297533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6776243" y="3981672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6776243" y="4665810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3" name="Google Shape;353;p19"/>
          <p:cNvSpPr/>
          <p:nvPr/>
        </p:nvSpPr>
        <p:spPr>
          <a:xfrm>
            <a:off x="6776243" y="534994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4" name="Google Shape;354;p19"/>
          <p:cNvSpPr/>
          <p:nvPr/>
        </p:nvSpPr>
        <p:spPr>
          <a:xfrm>
            <a:off x="6776243" y="603408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5" name="Google Shape;355;p19"/>
          <p:cNvSpPr/>
          <p:nvPr/>
        </p:nvSpPr>
        <p:spPr>
          <a:xfrm>
            <a:off x="7578051" y="1245117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6" name="Google Shape;356;p19"/>
          <p:cNvSpPr/>
          <p:nvPr/>
        </p:nvSpPr>
        <p:spPr>
          <a:xfrm>
            <a:off x="7578051" y="1929256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7" name="Google Shape;357;p19"/>
          <p:cNvSpPr/>
          <p:nvPr/>
        </p:nvSpPr>
        <p:spPr>
          <a:xfrm>
            <a:off x="7578051" y="2613395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8" name="Google Shape;358;p19"/>
          <p:cNvSpPr/>
          <p:nvPr/>
        </p:nvSpPr>
        <p:spPr>
          <a:xfrm>
            <a:off x="7578051" y="3297533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9" name="Google Shape;359;p19"/>
          <p:cNvSpPr/>
          <p:nvPr/>
        </p:nvSpPr>
        <p:spPr>
          <a:xfrm>
            <a:off x="7578051" y="3981672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0" name="Google Shape;360;p19"/>
          <p:cNvSpPr/>
          <p:nvPr/>
        </p:nvSpPr>
        <p:spPr>
          <a:xfrm>
            <a:off x="7578051" y="4665810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1" name="Google Shape;361;p19"/>
          <p:cNvSpPr/>
          <p:nvPr/>
        </p:nvSpPr>
        <p:spPr>
          <a:xfrm>
            <a:off x="7578051" y="534994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2" name="Google Shape;362;p19"/>
          <p:cNvSpPr/>
          <p:nvPr/>
        </p:nvSpPr>
        <p:spPr>
          <a:xfrm>
            <a:off x="7578051" y="603408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3" name="Google Shape;363;p19"/>
          <p:cNvSpPr/>
          <p:nvPr/>
        </p:nvSpPr>
        <p:spPr>
          <a:xfrm>
            <a:off x="1965383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4" name="Google Shape;364;p19"/>
          <p:cNvSpPr/>
          <p:nvPr/>
        </p:nvSpPr>
        <p:spPr>
          <a:xfrm>
            <a:off x="2767322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5" name="Google Shape;365;p19"/>
          <p:cNvSpPr/>
          <p:nvPr/>
        </p:nvSpPr>
        <p:spPr>
          <a:xfrm>
            <a:off x="3568737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C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6" name="Google Shape;366;p19"/>
          <p:cNvSpPr/>
          <p:nvPr/>
        </p:nvSpPr>
        <p:spPr>
          <a:xfrm>
            <a:off x="4370677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D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7" name="Google Shape;367;p19"/>
          <p:cNvSpPr/>
          <p:nvPr/>
        </p:nvSpPr>
        <p:spPr>
          <a:xfrm>
            <a:off x="5172094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E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8" name="Google Shape;368;p19"/>
          <p:cNvSpPr/>
          <p:nvPr/>
        </p:nvSpPr>
        <p:spPr>
          <a:xfrm>
            <a:off x="5974034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F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9" name="Google Shape;369;p19"/>
          <p:cNvSpPr/>
          <p:nvPr/>
        </p:nvSpPr>
        <p:spPr>
          <a:xfrm>
            <a:off x="6775975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G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0" name="Google Shape;370;p19"/>
          <p:cNvSpPr/>
          <p:nvPr/>
        </p:nvSpPr>
        <p:spPr>
          <a:xfrm>
            <a:off x="7577914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H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1" name="Google Shape;371;p19"/>
          <p:cNvSpPr/>
          <p:nvPr/>
        </p:nvSpPr>
        <p:spPr>
          <a:xfrm>
            <a:off x="1163443" y="6034057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2" name="Google Shape;372;p19"/>
          <p:cNvSpPr/>
          <p:nvPr/>
        </p:nvSpPr>
        <p:spPr>
          <a:xfrm>
            <a:off x="1163443" y="5349936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3" name="Google Shape;373;p19"/>
          <p:cNvSpPr/>
          <p:nvPr/>
        </p:nvSpPr>
        <p:spPr>
          <a:xfrm>
            <a:off x="1163443" y="4660397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4" name="Google Shape;374;p19"/>
          <p:cNvSpPr/>
          <p:nvPr/>
        </p:nvSpPr>
        <p:spPr>
          <a:xfrm>
            <a:off x="1163443" y="3981664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1163443" y="3286734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6" name="Google Shape;376;p19"/>
          <p:cNvSpPr/>
          <p:nvPr/>
        </p:nvSpPr>
        <p:spPr>
          <a:xfrm>
            <a:off x="1163443" y="2613434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63443" y="192927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1163443" y="1245107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8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9" name="Google Shape;379;p19"/>
          <p:cNvSpPr/>
          <p:nvPr/>
        </p:nvSpPr>
        <p:spPr>
          <a:xfrm>
            <a:off x="1965296" y="1245087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867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7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0" name="Google Shape;380;p19"/>
          <p:cNvSpPr/>
          <p:nvPr/>
        </p:nvSpPr>
        <p:spPr>
          <a:xfrm>
            <a:off x="2767152" y="2613373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867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7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1" name="Google Shape;381;p19"/>
          <p:cNvSpPr/>
          <p:nvPr/>
        </p:nvSpPr>
        <p:spPr>
          <a:xfrm>
            <a:off x="3568967" y="3981658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867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7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4370770" y="1929237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867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7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5172613" y="3297536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867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7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5172571" y="6034052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867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7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85" name="Google Shape;385;p19"/>
          <p:cNvGrpSpPr/>
          <p:nvPr/>
        </p:nvGrpSpPr>
        <p:grpSpPr>
          <a:xfrm>
            <a:off x="1965330" y="1245133"/>
            <a:ext cx="4009218" cy="5473158"/>
            <a:chOff x="1785004" y="1129012"/>
            <a:chExt cx="3635563" cy="4963065"/>
          </a:xfrm>
        </p:grpSpPr>
        <p:grpSp>
          <p:nvGrpSpPr>
            <p:cNvPr id="386" name="Google Shape;386;p19"/>
            <p:cNvGrpSpPr/>
            <p:nvPr/>
          </p:nvGrpSpPr>
          <p:grpSpPr>
            <a:xfrm>
              <a:off x="2512104" y="2369814"/>
              <a:ext cx="2908463" cy="3722262"/>
              <a:chOff x="2512104" y="2369814"/>
              <a:chExt cx="2908463" cy="3722262"/>
            </a:xfrm>
          </p:grpSpPr>
          <p:grpSp>
            <p:nvGrpSpPr>
              <p:cNvPr id="387" name="Google Shape;387;p19"/>
              <p:cNvGrpSpPr/>
              <p:nvPr/>
            </p:nvGrpSpPr>
            <p:grpSpPr>
              <a:xfrm>
                <a:off x="4693354" y="2990202"/>
                <a:ext cx="727213" cy="3101875"/>
                <a:chOff x="4693354" y="2990202"/>
                <a:chExt cx="727213" cy="3101875"/>
              </a:xfrm>
            </p:grpSpPr>
            <p:sp>
              <p:nvSpPr>
                <p:cNvPr id="388" name="Google Shape;388;p19"/>
                <p:cNvSpPr/>
                <p:nvPr/>
              </p:nvSpPr>
              <p:spPr>
                <a:xfrm>
                  <a:off x="4693366" y="2990202"/>
                  <a:ext cx="727200" cy="620400"/>
                </a:xfrm>
                <a:prstGeom prst="rect">
                  <a:avLst/>
                </a:prstGeom>
                <a:solidFill>
                  <a:srgbClr val="999999"/>
                </a:solid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821" tIns="100821" rIns="100821" bIns="100821" anchor="ctr" anchorCtr="0">
                  <a:noAutofit/>
                </a:bodyPr>
                <a:lstStyle/>
                <a:p>
                  <a:pPr defTabSz="1008463">
                    <a:buClr>
                      <a:srgbClr val="000000"/>
                    </a:buClr>
                  </a:pPr>
                  <a:endParaRPr sz="1544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389;p19"/>
                <p:cNvSpPr/>
                <p:nvPr/>
              </p:nvSpPr>
              <p:spPr>
                <a:xfrm>
                  <a:off x="4693354" y="5471677"/>
                  <a:ext cx="727200" cy="620400"/>
                </a:xfrm>
                <a:prstGeom prst="rect">
                  <a:avLst/>
                </a:prstGeom>
                <a:solidFill>
                  <a:srgbClr val="999999"/>
                </a:solid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821" tIns="100821" rIns="100821" bIns="100821" anchor="ctr" anchorCtr="0">
                  <a:noAutofit/>
                </a:bodyPr>
                <a:lstStyle/>
                <a:p>
                  <a:pPr defTabSz="1008463">
                    <a:buClr>
                      <a:srgbClr val="000000"/>
                    </a:buClr>
                  </a:pPr>
                  <a:endParaRPr sz="1544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0" name="Google Shape;390;p19"/>
              <p:cNvSpPr/>
              <p:nvPr/>
            </p:nvSpPr>
            <p:spPr>
              <a:xfrm>
                <a:off x="2512104" y="2369814"/>
                <a:ext cx="727200" cy="620400"/>
              </a:xfrm>
              <a:prstGeom prst="rect">
                <a:avLst/>
              </a:prstGeom>
              <a:solidFill>
                <a:srgbClr val="999999"/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821" tIns="100821" rIns="100821" bIns="100821" anchor="ctr" anchorCtr="0">
                <a:noAutofit/>
              </a:bodyPr>
              <a:lstStyle/>
              <a:p>
                <a:pPr defTabSz="1008463">
                  <a:buClr>
                    <a:srgbClr val="000000"/>
                  </a:buClr>
                </a:pPr>
                <a:endParaRPr sz="1544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1" name="Google Shape;391;p19"/>
            <p:cNvSpPr/>
            <p:nvPr/>
          </p:nvSpPr>
          <p:spPr>
            <a:xfrm>
              <a:off x="3966316" y="1749424"/>
              <a:ext cx="727200" cy="6204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defTabSz="1008463">
                <a:buClr>
                  <a:srgbClr val="000000"/>
                </a:buClr>
              </a:pPr>
              <a:endParaRPr sz="1544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239204" y="3610561"/>
              <a:ext cx="727200" cy="6204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defTabSz="1008463">
                <a:buClr>
                  <a:srgbClr val="000000"/>
                </a:buClr>
              </a:pPr>
              <a:endParaRPr sz="1544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1785004" y="1129012"/>
              <a:ext cx="727200" cy="6204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defTabSz="1008463">
                <a:buClr>
                  <a:srgbClr val="000000"/>
                </a:buClr>
              </a:pPr>
              <a:endParaRPr sz="1544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CE9B5-A3D6-804C-B7CA-B0D7204A5A5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53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Another problem:  Boggle</a:t>
            </a:r>
            <a:endParaRPr/>
          </a:p>
        </p:txBody>
      </p:sp>
      <p:sp>
        <p:nvSpPr>
          <p:cNvPr id="399" name="Google Shape;399;p20"/>
          <p:cNvSpPr txBox="1">
            <a:spLocks noGrp="1"/>
          </p:cNvSpPr>
          <p:nvPr>
            <p:ph idx="1"/>
          </p:nvPr>
        </p:nvSpPr>
        <p:spPr>
          <a:xfrm>
            <a:off x="-3703" y="714675"/>
            <a:ext cx="5763139" cy="6608363"/>
          </a:xfrm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Words at least 3 adjacent letters long must be assembled from a 4x4 grid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Adjacent letters are horizontally, vertically, or diagonally neighboring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Any cube in the grid can only be used once per word</a:t>
            </a:r>
            <a:endParaRPr/>
          </a:p>
        </p:txBody>
      </p:sp>
      <p:sp>
        <p:nvSpPr>
          <p:cNvPr id="402" name="Google Shape;402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29</a:t>
            </a:fld>
            <a:endParaRPr kern="0">
              <a:cs typeface="Arial" panose="020B0604020202020204" pitchFamily="34" charset="0"/>
            </a:endParaRPr>
          </a:p>
        </p:txBody>
      </p:sp>
      <p:pic>
        <p:nvPicPr>
          <p:cNvPr id="401" name="Google Shape;401;p20" descr="Boggl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386" y="1609950"/>
            <a:ext cx="3826968" cy="5315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2767A-4F3F-9E47-9FF6-66140BFE54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44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2F02F-5ABF-4702-A259-B8272D97DD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710107"/>
                <a:ext cx="10093116" cy="6565419"/>
              </a:xfrm>
            </p:spPr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𝑠𝑡𝑎𝑡𝑒𝑚𝑒𝑛𝑡𝑠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</m:e>
                    </m:nary>
                  </m:oMath>
                </a14:m>
                <a:r>
                  <a:rPr lang="en-US" dirty="0"/>
                  <a:t> technique for modeling runtime of algorithms</a:t>
                </a:r>
              </a:p>
              <a:p>
                <a:pPr lvl="1"/>
                <a:r>
                  <a:rPr lang="en-US" dirty="0"/>
                  <a:t>3 examples</a:t>
                </a:r>
              </a:p>
              <a:p>
                <a:r>
                  <a:rPr lang="en-US" dirty="0"/>
                  <a:t>Exhaustive (brute-force) search algorithms</a:t>
                </a:r>
              </a:p>
              <a:p>
                <a:pPr lvl="1"/>
                <a:r>
                  <a:rPr lang="en-US" dirty="0"/>
                  <a:t>Search space</a:t>
                </a:r>
              </a:p>
              <a:p>
                <a:pPr lvl="2"/>
                <a:r>
                  <a:rPr lang="en-US" dirty="0"/>
                  <a:t>Size</a:t>
                </a:r>
              </a:p>
              <a:p>
                <a:pPr lvl="2"/>
                <a:r>
                  <a:rPr lang="en-US" dirty="0"/>
                  <a:t>As a tree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2F02F-5ABF-4702-A259-B8272D97DD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710107"/>
                <a:ext cx="10093116" cy="6565419"/>
              </a:xfrm>
              <a:blipFill>
                <a:blip r:embed="rId2"/>
                <a:stretch>
                  <a:fillRect l="-2295" t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AA09-81BB-B44F-B753-EDAACC6A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278EA-4BAD-2E48-A84B-557C10FAC7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1441D-51BB-0947-BB79-090A1001A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30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57E68-2F47-43B3-9BC2-ABC20C723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62" y="749513"/>
            <a:ext cx="9392194" cy="62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70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Recursing through Boggle letters</a:t>
            </a:r>
            <a:endParaRPr/>
          </a:p>
        </p:txBody>
      </p:sp>
      <p:sp>
        <p:nvSpPr>
          <p:cNvPr id="407" name="Google Shape;407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115000"/>
              </a:lnSpc>
            </a:pPr>
            <a:r>
              <a:rPr lang="en"/>
              <a:t>Have 8 different options from each cube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From B[</a:t>
            </a:r>
            <a:r>
              <a:rPr lang="en" err="1"/>
              <a:t>i</a:t>
            </a:r>
            <a:r>
              <a:rPr lang="en"/>
              <a:t>][j]: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B[i-1][j-1]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B[i-1][j]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B[i-1][j+1]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</a:t>
            </a:r>
            <a:r>
              <a:rPr lang="en" err="1"/>
              <a:t>i</a:t>
            </a:r>
            <a:r>
              <a:rPr lang="en"/>
              <a:t>][j-1]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</a:t>
            </a:r>
            <a:r>
              <a:rPr lang="en" err="1"/>
              <a:t>i</a:t>
            </a:r>
            <a:r>
              <a:rPr lang="en"/>
              <a:t>][j+1]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B[i+1][j-1]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B[i+1][j]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B[i+1][j+1]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Naively, the runtime here would be 16!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= 20,922,789,888,000</a:t>
            </a:r>
            <a:endParaRPr/>
          </a:p>
        </p:txBody>
      </p:sp>
      <p:sp>
        <p:nvSpPr>
          <p:cNvPr id="409" name="Google Shape;40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31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57B10-F206-1744-8E96-B3CA21F8CB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0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Where do we prune?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1C75F-4DC8-2144-BA02-D9E72D4D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675"/>
            <a:ext cx="6606862" cy="6608363"/>
          </a:xfrm>
        </p:spPr>
        <p:txBody>
          <a:bodyPr/>
          <a:lstStyle/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Can’t go past the edge of the board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Can’t reuse the same cells in the board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Each letter added must lead to the prefix of an actual word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Check the dictionary for each letter recursed to, if there is no word with the currently constructed string as a prefix, backtrack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Practically, this can be used for huge savings</a:t>
            </a:r>
          </a:p>
        </p:txBody>
      </p:sp>
      <p:sp>
        <p:nvSpPr>
          <p:cNvPr id="416" name="Google Shape;41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32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F6D95-4784-6648-9931-65F7FF54B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pic>
        <p:nvPicPr>
          <p:cNvPr id="8" name="Google Shape;401;p20" descr="Boggle.jpg">
            <a:extLst>
              <a:ext uri="{FF2B5EF4-FFF2-40B4-BE49-F238E27FC236}">
                <a16:creationId xmlns:a16="http://schemas.microsoft.com/office/drawing/2014/main" id="{789DE477-7E78-B64D-B4B9-045378CD88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506" y="1700102"/>
            <a:ext cx="3826968" cy="5315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608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33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9/2/2021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136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Determining big O, theta, and omega based on f(n)</a:t>
            </a:r>
          </a:p>
          <a:p>
            <a:r>
              <a:rPr lang="en-US"/>
              <a:t>Worst case vs Best case runtime</a:t>
            </a:r>
          </a:p>
          <a:p>
            <a:r>
              <a:rPr lang="en-US"/>
              <a:t>More practice</a:t>
            </a:r>
          </a:p>
          <a:p>
            <a:r>
              <a:rPr lang="en-US"/>
              <a:t>knowing which discrete math model to apply to stacked algorithmic structures</a:t>
            </a:r>
          </a:p>
          <a:p>
            <a:r>
              <a:rPr lang="en-US"/>
              <a:t>The series calculation to figure out the number of times it ran, I think I need to brush up on this.</a:t>
            </a:r>
          </a:p>
          <a:p>
            <a:endParaRPr lang="en-US"/>
          </a:p>
          <a:p>
            <a:r>
              <a:rPr lang="en-US"/>
              <a:t>Understanding different layers when analyzing an algorithm... like the different colors. Like if the outside is n then the will also impact the inside?</a:t>
            </a:r>
          </a:p>
          <a:p>
            <a:r>
              <a:rPr lang="en-US"/>
              <a:t>Understanding how to tell if you are determining big O, big theta etc.</a:t>
            </a:r>
          </a:p>
          <a:p>
            <a:r>
              <a:rPr lang="en-US"/>
              <a:t>Run time of each block, and how to combine them in whole</a:t>
            </a:r>
          </a:p>
          <a:p>
            <a:r>
              <a:rPr lang="en-US"/>
              <a:t>using theta vs big o</a:t>
            </a:r>
          </a:p>
          <a:p>
            <a:r>
              <a:rPr lang="en-US"/>
              <a:t>The frequency of each statement in </a:t>
            </a:r>
            <a:r>
              <a:rPr lang="en-US" err="1"/>
              <a:t>BubbleSort</a:t>
            </a:r>
            <a:r>
              <a:rPr lang="en-US"/>
              <a:t> and Improved </a:t>
            </a:r>
            <a:r>
              <a:rPr lang="en-US" err="1"/>
              <a:t>BubbleSort</a:t>
            </a:r>
            <a:endParaRPr lang="en-US"/>
          </a:p>
          <a:p>
            <a:r>
              <a:rPr lang="en-US"/>
              <a:t>I think I need more explanation on the “improved” bubble sort slide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5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5D18-8C70-4DA0-A211-9BD99557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 vs Theta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0286A-C531-41CF-B245-52826A65E93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CBDA-6AA2-44A7-A752-2B36D2F4E5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4268DF-8B1B-470D-B4A5-09267A6A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2" y="714675"/>
            <a:ext cx="9699171" cy="646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7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EBE0-8817-4DA1-BFA1-9EFED06E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couple useful Math formulae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2EDF2-677F-47BF-B16F-D5EE7CE4525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91E89-09B6-4A9D-AEBF-3495A35914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802B9A-3D14-42D2-9B34-EEB09292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714675"/>
            <a:ext cx="9554713" cy="637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2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“Improved” bubble sort</a:t>
            </a:r>
            <a:endParaRPr/>
          </a:p>
        </p:txBody>
      </p:sp>
      <p:sp>
        <p:nvSpPr>
          <p:cNvPr id="334" name="Google Shape;334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7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03528-C602-5B4F-B01B-6E709EC6FE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EC376E-36BA-FC4A-ACF8-84406FF4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Google Shape;327;p38">
            <a:extLst>
              <a:ext uri="{FF2B5EF4-FFF2-40B4-BE49-F238E27FC236}">
                <a16:creationId xmlns:a16="http://schemas.microsoft.com/office/drawing/2014/main" id="{6C764630-A059-3848-8C31-A249ED01AB64}"/>
              </a:ext>
            </a:extLst>
          </p:cNvPr>
          <p:cNvSpPr/>
          <p:nvPr/>
        </p:nvSpPr>
        <p:spPr>
          <a:xfrm>
            <a:off x="1265079" y="1986635"/>
            <a:ext cx="7421816" cy="3839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oogle Shape;328;p38">
            <a:extLst>
              <a:ext uri="{FF2B5EF4-FFF2-40B4-BE49-F238E27FC236}">
                <a16:creationId xmlns:a16="http://schemas.microsoft.com/office/drawing/2014/main" id="{09BD05FA-8BA4-314F-99E2-2878500BCE5C}"/>
              </a:ext>
            </a:extLst>
          </p:cNvPr>
          <p:cNvSpPr/>
          <p:nvPr/>
        </p:nvSpPr>
        <p:spPr>
          <a:xfrm>
            <a:off x="1749182" y="3188541"/>
            <a:ext cx="6744132" cy="255407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oogle Shape;329;p38">
            <a:extLst>
              <a:ext uri="{FF2B5EF4-FFF2-40B4-BE49-F238E27FC236}">
                <a16:creationId xmlns:a16="http://schemas.microsoft.com/office/drawing/2014/main" id="{66BC59B3-C006-8348-84F1-1EF54CDF05B3}"/>
              </a:ext>
            </a:extLst>
          </p:cNvPr>
          <p:cNvGrpSpPr/>
          <p:nvPr/>
        </p:nvGrpSpPr>
        <p:grpSpPr>
          <a:xfrm>
            <a:off x="2249969" y="3555794"/>
            <a:ext cx="6026229" cy="1318803"/>
            <a:chOff x="2252725" y="3554300"/>
            <a:chExt cx="6023700" cy="1318250"/>
          </a:xfrm>
        </p:grpSpPr>
        <p:sp>
          <p:nvSpPr>
            <p:cNvPr id="18" name="Google Shape;330;p38">
              <a:extLst>
                <a:ext uri="{FF2B5EF4-FFF2-40B4-BE49-F238E27FC236}">
                  <a16:creationId xmlns:a16="http://schemas.microsoft.com/office/drawing/2014/main" id="{B51AC6DB-C639-E24E-8CD1-BF3FCCFEC865}"/>
                </a:ext>
              </a:extLst>
            </p:cNvPr>
            <p:cNvSpPr/>
            <p:nvPr/>
          </p:nvSpPr>
          <p:spPr>
            <a:xfrm>
              <a:off x="2252725" y="3854650"/>
              <a:ext cx="6023700" cy="10179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Google Shape;331;p38">
              <a:extLst>
                <a:ext uri="{FF2B5EF4-FFF2-40B4-BE49-F238E27FC236}">
                  <a16:creationId xmlns:a16="http://schemas.microsoft.com/office/drawing/2014/main" id="{0103C736-D4CE-A845-BD5A-FA178607D6D2}"/>
                </a:ext>
              </a:extLst>
            </p:cNvPr>
            <p:cNvSpPr/>
            <p:nvPr/>
          </p:nvSpPr>
          <p:spPr>
            <a:xfrm>
              <a:off x="4021450" y="3554300"/>
              <a:ext cx="2386200" cy="3003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Google Shape;332;p38">
            <a:extLst>
              <a:ext uri="{FF2B5EF4-FFF2-40B4-BE49-F238E27FC236}">
                <a16:creationId xmlns:a16="http://schemas.microsoft.com/office/drawing/2014/main" id="{D1C1B974-05B9-184B-8A04-F0511A115899}"/>
              </a:ext>
            </a:extLst>
          </p:cNvPr>
          <p:cNvSpPr/>
          <p:nvPr/>
        </p:nvSpPr>
        <p:spPr>
          <a:xfrm>
            <a:off x="3118008" y="4290277"/>
            <a:ext cx="4624041" cy="317233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Google Shape;333;p38">
            <a:extLst>
              <a:ext uri="{FF2B5EF4-FFF2-40B4-BE49-F238E27FC236}">
                <a16:creationId xmlns:a16="http://schemas.microsoft.com/office/drawing/2014/main" id="{8B39E798-EC5B-8F4E-B9B1-574F3D7ADD49}"/>
              </a:ext>
            </a:extLst>
          </p:cNvPr>
          <p:cNvSpPr txBox="1">
            <a:spLocks/>
          </p:cNvSpPr>
          <p:nvPr/>
        </p:nvSpPr>
        <p:spPr bwMode="auto">
          <a:xfrm>
            <a:off x="942444" y="1438781"/>
            <a:ext cx="7255545" cy="482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vert="horz" wrap="square" lIns="91463" tIns="91463" rIns="91463" bIns="91463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void bubbleSort(Comparable[] a)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boolean swapped;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int to_sort = a.length;</a:t>
            </a:r>
          </a:p>
          <a:p>
            <a:pPr marL="0" indent="457436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do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swapped = false;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for(int j = 1; j &lt; to_sort; j++)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if (less(a[j], a[j-1]))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	{ exch(a, j-1, j); swapped = true; }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to_sort--;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} while(swapped);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378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today’s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Pruning</a:t>
            </a:r>
            <a:r>
              <a:rPr lang="en-US" dirty="0"/>
              <a:t> to reduce search space size</a:t>
            </a:r>
          </a:p>
          <a:p>
            <a:r>
              <a:rPr lang="en-US" dirty="0"/>
              <a:t>Backtracking algorithm</a:t>
            </a:r>
          </a:p>
          <a:p>
            <a:pPr lvl="1"/>
            <a:r>
              <a:rPr lang="en-US" dirty="0"/>
              <a:t>Overall (recursive) structure</a:t>
            </a:r>
          </a:p>
          <a:p>
            <a:pPr lvl="1"/>
            <a:r>
              <a:rPr lang="en-US" dirty="0"/>
              <a:t>Relationship to the search space tree</a:t>
            </a:r>
          </a:p>
          <a:p>
            <a:r>
              <a:rPr lang="en-US" dirty="0"/>
              <a:t>More examples</a:t>
            </a:r>
          </a:p>
          <a:p>
            <a:pPr lvl="1"/>
            <a:r>
              <a:rPr lang="en-US" dirty="0"/>
              <a:t>8 Queens</a:t>
            </a:r>
          </a:p>
          <a:p>
            <a:pPr lvl="1"/>
            <a:r>
              <a:rPr lang="en-US" dirty="0"/>
              <a:t>Boggle game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044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A better algorithm for </a:t>
            </a:r>
            <a:r>
              <a:rPr lang="en" err="1"/>
              <a:t>ThreeSum</a:t>
            </a: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What if we sorted the array first?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Pick two numbers, then binary search for the third one that will make a sum of zero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a[</a:t>
            </a:r>
            <a:r>
              <a:rPr lang="en" err="1"/>
              <a:t>i</a:t>
            </a:r>
            <a:r>
              <a:rPr lang="en"/>
              <a:t>] = 10, a[j] = -7, binary search for -3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Still have two for loops, but we replace the third with a binary search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Runtime now?</a:t>
            </a:r>
            <a:endParaRPr sz="2205"/>
          </a:p>
          <a:p>
            <a:pPr lvl="2">
              <a:lnSpc>
                <a:spcPct val="150000"/>
              </a:lnSpc>
            </a:pPr>
            <a:r>
              <a:rPr lang="en"/>
              <a:t>What if the input data isn't sorted?</a:t>
            </a:r>
          </a:p>
          <a:p>
            <a:pPr lvl="1">
              <a:lnSpc>
                <a:spcPct val="150000"/>
              </a:lnSpc>
            </a:pPr>
            <a:r>
              <a:rPr lang="en"/>
              <a:t>What about the sorting time?</a:t>
            </a:r>
            <a:endParaRPr/>
          </a:p>
        </p:txBody>
      </p:sp>
      <p:sp>
        <p:nvSpPr>
          <p:cNvPr id="265" name="Google Shape;265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9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0AD05-1C56-EF45-8F8E-69A6BA642B3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94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2326</Words>
  <Application>Microsoft Office PowerPoint</Application>
  <PresentationFormat>Custom</PresentationFormat>
  <Paragraphs>412</Paragraphs>
  <Slides>33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Acumin Pro ExtraCondensed</vt:lpstr>
      <vt:lpstr>Acumin Pro Medium</vt:lpstr>
      <vt:lpstr>Arial</vt:lpstr>
      <vt:lpstr>Calibri</vt:lpstr>
      <vt:lpstr>Calibri Light</vt:lpstr>
      <vt:lpstr>Cambria Math</vt:lpstr>
      <vt:lpstr>Consolas</vt:lpstr>
      <vt:lpstr>Droid Sans</vt:lpstr>
      <vt:lpstr>Helvetica</vt:lpstr>
      <vt:lpstr>Times New Roman</vt:lpstr>
      <vt:lpstr>United Sans Cond Medium</vt:lpstr>
      <vt:lpstr>United Sans Reg Medium</vt:lpstr>
      <vt:lpstr>1_Office Theme</vt:lpstr>
      <vt:lpstr>Office Theme</vt:lpstr>
      <vt:lpstr>2_Office Theme</vt:lpstr>
      <vt:lpstr>Algorithms and Data Structures 2 CS 1501</vt:lpstr>
      <vt:lpstr>Announcements</vt:lpstr>
      <vt:lpstr>Last lecture …</vt:lpstr>
      <vt:lpstr>Muddiest points</vt:lpstr>
      <vt:lpstr>Big O vs Theta</vt:lpstr>
      <vt:lpstr>A couple useful Math formulae</vt:lpstr>
      <vt:lpstr>“Improved” bubble sort</vt:lpstr>
      <vt:lpstr>In today’s lecture …</vt:lpstr>
      <vt:lpstr>A better algorithm for ThreeSum</vt:lpstr>
      <vt:lpstr>Bubble sort</vt:lpstr>
      <vt:lpstr>Runtime Modeling</vt:lpstr>
      <vt:lpstr>Bubble sort example</vt:lpstr>
      <vt:lpstr>“Improved” bubble sort</vt:lpstr>
      <vt:lpstr>How bad is it?</vt:lpstr>
      <vt:lpstr>Brute-force (or exhaustive) search</vt:lpstr>
      <vt:lpstr>Password cracking</vt:lpstr>
      <vt:lpstr>PIN cracking example</vt:lpstr>
      <vt:lpstr>Search space size</vt:lpstr>
      <vt:lpstr>PIN cracking example</vt:lpstr>
      <vt:lpstr>Back to our PIN cracking example</vt:lpstr>
      <vt:lpstr>Pruning!</vt:lpstr>
      <vt:lpstr>How to enumerate all these possibilities?</vt:lpstr>
      <vt:lpstr>Backtracking Algorithm</vt:lpstr>
      <vt:lpstr>8 queens problem</vt:lpstr>
      <vt:lpstr>Search Space</vt:lpstr>
      <vt:lpstr>8 queens problem</vt:lpstr>
      <vt:lpstr>Backtracking Solution to 8 Queens</vt:lpstr>
      <vt:lpstr>8 Queens</vt:lpstr>
      <vt:lpstr>Another problem:  Boggle</vt:lpstr>
      <vt:lpstr>Search Space</vt:lpstr>
      <vt:lpstr>Recursing through Boggle letters</vt:lpstr>
      <vt:lpstr>Where do we prune?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2021-09-02T15:28:23Z</dcterms:modified>
</cp:coreProperties>
</file>