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1"/>
  </p:notesMasterIdLst>
  <p:sldIdLst>
    <p:sldId id="405" r:id="rId4"/>
    <p:sldId id="496" r:id="rId5"/>
    <p:sldId id="498" r:id="rId6"/>
    <p:sldId id="499" r:id="rId7"/>
    <p:sldId id="1861" r:id="rId8"/>
    <p:sldId id="1862" r:id="rId9"/>
    <p:sldId id="1860" r:id="rId10"/>
    <p:sldId id="403" r:id="rId11"/>
    <p:sldId id="404" r:id="rId12"/>
    <p:sldId id="1859" r:id="rId13"/>
    <p:sldId id="1747" r:id="rId14"/>
    <p:sldId id="1749" r:id="rId15"/>
    <p:sldId id="1756" r:id="rId16"/>
    <p:sldId id="281" r:id="rId17"/>
    <p:sldId id="282" r:id="rId18"/>
    <p:sldId id="283" r:id="rId19"/>
    <p:sldId id="1863" r:id="rId20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4E35F-18A9-B241-B162-F9ACA4EFE26C}" v="1" dt="2021-09-01T05:38:2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197" autoAdjust="0"/>
  </p:normalViewPr>
  <p:slideViewPr>
    <p:cSldViewPr snapToGrid="0">
      <p:cViewPr varScale="1">
        <p:scale>
          <a:sx n="104" d="100"/>
          <a:sy n="104" d="100"/>
        </p:scale>
        <p:origin x="2024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834E35F-18A9-B241-B162-F9ACA4EFE26C}"/>
    <pc:docChg chg="custSel modSld">
      <pc:chgData name="Khattab, Sherif" userId="c83b1e15-36f3-4f46-aceb-05aac24c545e" providerId="ADAL" clId="{F834E35F-18A9-B241-B162-F9ACA4EFE26C}" dt="2021-09-01T05:38:22.894" v="1" actId="478"/>
      <pc:docMkLst>
        <pc:docMk/>
      </pc:docMkLst>
      <pc:sldChg chg="delSp modSp mod">
        <pc:chgData name="Khattab, Sherif" userId="c83b1e15-36f3-4f46-aceb-05aac24c545e" providerId="ADAL" clId="{F834E35F-18A9-B241-B162-F9ACA4EFE26C}" dt="2021-09-01T05:38:22.894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F834E35F-18A9-B241-B162-F9ACA4EFE26C}" dt="2021-09-01T05:38:20.20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F834E35F-18A9-B241-B162-F9ACA4EFE26C}" dt="2021-09-01T05:38:22.894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f29ac11_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f29ac11_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60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7f29ac11_0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7f29ac11_0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StringBuffer is synchronized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StringBuilder is 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07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385f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385f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F, B, A, D, C, E, G, I, H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Seen before when we talked about marshalling </a:t>
            </a:r>
            <a:r>
              <a:rPr lang="en" err="1">
                <a:solidFill>
                  <a:srgbClr val="252525"/>
                </a:solidFill>
              </a:rPr>
              <a:t>huffman</a:t>
            </a:r>
            <a:r>
              <a:rPr lang="en">
                <a:solidFill>
                  <a:srgbClr val="252525"/>
                </a:solidFill>
              </a:rPr>
              <a:t> tries to the compressed file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Good for evaluating Polish notation</a:t>
            </a:r>
            <a:endParaRPr>
              <a:solidFill>
                <a:srgbClr val="2525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889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385fd78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385fd78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B, C, D, E, F, G, H, I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Seen when we wanted to enumerate all values stored in a B-tree (motivating the need for a </a:t>
            </a:r>
            <a:r>
              <a:rPr lang="en" err="1">
                <a:solidFill>
                  <a:srgbClr val="252525"/>
                </a:solidFill>
              </a:rPr>
              <a:t>B+tree</a:t>
            </a:r>
            <a:r>
              <a:rPr lang="en">
                <a:solidFill>
                  <a:srgbClr val="252525"/>
                </a:solidFill>
              </a:rPr>
              <a:t>)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sorted ordering (if dealing with sorted data structure)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2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385fd78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c385fd78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C, E, D, B, H, I, G, F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reverse Polish notation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F7D6-76D5-844F-A197-85CF171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52AE-61C7-1547-8D54-65CBCAA5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D37B-06D9-6C42-A04D-C5ACC23F7B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E81BE7-EEBA-2D4B-95CB-AC11A381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031232" y="961962"/>
            <a:ext cx="3840912" cy="438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86E137-A304-3341-825C-E5AF6D85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035563" y="1065434"/>
            <a:ext cx="3960106" cy="3149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D49CC8-D021-6747-9352-2431D7F0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824874" y="4847044"/>
            <a:ext cx="4170796" cy="2283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D7D06-60FE-554B-BBE9-EB7AEE11FD26}"/>
              </a:ext>
            </a:extLst>
          </p:cNvPr>
          <p:cNvSpPr txBox="1"/>
          <p:nvPr/>
        </p:nvSpPr>
        <p:spPr>
          <a:xfrm>
            <a:off x="2334478" y="4334796"/>
            <a:ext cx="133847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/>
              <a:t>Game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3EA4-5A19-7E4B-982B-07B6A230999C}"/>
              </a:ext>
            </a:extLst>
          </p:cNvPr>
          <p:cNvSpPr txBox="1"/>
          <p:nvPr/>
        </p:nvSpPr>
        <p:spPr>
          <a:xfrm>
            <a:off x="7282453" y="5595366"/>
            <a:ext cx="131283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/>
              <a:t>Parse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45DCA-BA56-2E4C-A406-AAF2667D820A}"/>
              </a:ext>
            </a:extLst>
          </p:cNvPr>
          <p:cNvSpPr txBox="1"/>
          <p:nvPr/>
        </p:nvSpPr>
        <p:spPr>
          <a:xfrm>
            <a:off x="4995670" y="6710873"/>
            <a:ext cx="1594871" cy="36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/>
              <a:t>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8F88-86D6-4C6F-B58E-F37B00FB8E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796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3946" y="1819576"/>
            <a:ext cx="9313562" cy="3527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A1CF6-D760-45EE-88A7-8C69B546FE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668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050" y="1564970"/>
            <a:ext cx="9732298" cy="428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94802-B8A3-44AD-96CB-540D08DFF6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681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5"/>
              <a:t>Preorder traversal</a:t>
            </a:r>
          </a:p>
          <a:p>
            <a:pPr lvl="1" eaLnBrk="1" hangingPunct="1"/>
            <a:r>
              <a:rPr lang="en-US" altLang="en-US" sz="2645"/>
              <a:t>Visit root before we visit root’s subtrees</a:t>
            </a:r>
          </a:p>
          <a:p>
            <a:pPr eaLnBrk="1" hangingPunct="1"/>
            <a:r>
              <a:rPr lang="en-US" altLang="en-US" sz="3085"/>
              <a:t>Inorder traversal </a:t>
            </a:r>
          </a:p>
          <a:p>
            <a:pPr lvl="1" eaLnBrk="1" hangingPunct="1"/>
            <a:r>
              <a:rPr lang="en-US" altLang="en-US" sz="2645"/>
              <a:t>Visit root of a binary tree between visiting nodes in root’s subtrees.</a:t>
            </a:r>
          </a:p>
          <a:p>
            <a:pPr eaLnBrk="1" hangingPunct="1"/>
            <a:r>
              <a:rPr lang="en-US" altLang="en-US" sz="3085"/>
              <a:t>Postorder traversal </a:t>
            </a:r>
          </a:p>
          <a:p>
            <a:pPr lvl="1" eaLnBrk="1" hangingPunct="1"/>
            <a:r>
              <a:rPr lang="en-US" altLang="en-US" sz="2645"/>
              <a:t>Visit root of a binary tree after visiting nodes in root’s subtrees </a:t>
            </a:r>
          </a:p>
          <a:p>
            <a:pPr eaLnBrk="1" hangingPunct="1"/>
            <a:r>
              <a:rPr lang="en-US" altLang="en-US" sz="3085"/>
              <a:t>Level-order traversal </a:t>
            </a:r>
          </a:p>
          <a:p>
            <a:pPr lvl="1" eaLnBrk="1" hangingPunct="1"/>
            <a:r>
              <a:rPr lang="en-US" altLang="en-US" sz="2645"/>
              <a:t>Begin at root and visit nodes one level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C10F4-FEFE-40CB-8090-DAE3787E3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836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Pre-order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60445-6D45-4707-BE57-B39027B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2" name="Google Shape;46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  <p:pic>
        <p:nvPicPr>
          <p:cNvPr id="461" name="Google Shape;461;p32" descr="672px-Sorted_binary_tree_pre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3871-2EBE-470D-87FA-AA01F7AC82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6F50C-692C-4BB7-90E4-04D1641E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9" name="Google Shape;46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  <p:pic>
        <p:nvPicPr>
          <p:cNvPr id="468" name="Google Shape;468;p33" descr="672px-Sorted_binary_tree_in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2C76-47C3-41CD-9659-D0580796E5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3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Post-order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F334F8-8818-4FCC-8B65-BD40D9C3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6" name="Google Shape;47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  <p:pic>
        <p:nvPicPr>
          <p:cNvPr id="475" name="Google Shape;475;p34" descr="672px-Sorted_binary_tree_post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CCD8D-E15C-4A55-858D-29F48CB891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6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3DFE7-5E48-4678-88F9-249C85D9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Interface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B6965-4F82-4738-80C4-F08AD114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ADD44-E358-497D-A07F-D99467077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EA26B8-8DD2-49AA-9483-A5CA3C75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952625"/>
            <a:ext cx="10039350" cy="36576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54C99C-B492-4E6B-9CC4-C61404F47E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8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Homework 2, Lab 1, Assignment 1, and Tophat questions were posted </a:t>
            </a:r>
          </a:p>
          <a:p>
            <a:r>
              <a:rPr lang="en-US"/>
              <a:t>Slack channel(s) for student-to-student communications</a:t>
            </a:r>
          </a:p>
          <a:p>
            <a:r>
              <a:rPr lang="en-US"/>
              <a:t>Code handouts</a:t>
            </a:r>
          </a:p>
          <a:p>
            <a:pPr marL="457063" lvl="1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/>
              <a:t>Backtracking</a:t>
            </a:r>
          </a:p>
          <a:p>
            <a:pPr lvl="1"/>
            <a:r>
              <a:rPr lang="en-US"/>
              <a:t>Outline</a:t>
            </a:r>
          </a:p>
          <a:p>
            <a:pPr lvl="1"/>
            <a:r>
              <a:rPr lang="en-US"/>
              <a:t>Pruning</a:t>
            </a:r>
          </a:p>
          <a:p>
            <a:pPr lvl="1"/>
            <a:r>
              <a:rPr lang="en-US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r>
              <a:rPr lang="en-US"/>
              <a:t>Code implementation</a:t>
            </a:r>
          </a:p>
          <a:p>
            <a:r>
              <a:rPr lang="en-US"/>
              <a:t>Boggle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60B9-2E56-4B3E-9E8A-86555E3E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Boggle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B52B-2E6F-46B9-B30A-1F102EA7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676"/>
            <a:ext cx="6854890" cy="43922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31CB2-887C-4179-922B-4831D1CEAC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426E9-76AE-46F3-A7A8-863EEEA6D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10650-E031-4506-B009-6B6B3636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7" y="960653"/>
            <a:ext cx="9156441" cy="61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D2F-92E9-4462-B3AA-611F9058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Queens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26EE136-F0FD-4B64-9C67-19A71101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04" y="714376"/>
            <a:ext cx="5894198" cy="64873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4E3ED-CD4D-4A0C-A69C-B2D2968BD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4E703-5CE9-4C94-B256-6236413D2D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84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issue in Boggle</a:t>
            </a:r>
          </a:p>
          <a:p>
            <a:r>
              <a:rPr lang="en-US"/>
              <a:t>Tree ADT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747" tIns="100747" rIns="100747" bIns="10074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Implementation concerns with Boggle</a:t>
            </a:r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747" tIns="100747" rIns="100747" bIns="100747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15000"/>
              </a:lnSpc>
            </a:pPr>
            <a:r>
              <a:rPr lang="en" dirty="0"/>
              <a:t>Constructing the words over the course of recursion will mean building up and tearing down strings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Moving forward adds a new character to the current word string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Backtracking removes the most recent character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Basically pushing/popping to/from a string stack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Push/Pop stack operations are generally </a:t>
            </a:r>
            <a:r>
              <a:rPr lang="en" sz="2204" dirty="0" err="1"/>
              <a:t>Θ</a:t>
            </a:r>
            <a:r>
              <a:rPr lang="en" sz="2204" dirty="0"/>
              <a:t>(1)</a:t>
            </a:r>
            <a:endParaRPr sz="2204" dirty="0"/>
          </a:p>
          <a:p>
            <a:pPr lvl="1">
              <a:lnSpc>
                <a:spcPct val="115000"/>
              </a:lnSpc>
            </a:pPr>
            <a:r>
              <a:rPr lang="en" dirty="0"/>
              <a:t>Unless you need to resize, but that cost can be amortized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Java Strings, however, are </a:t>
            </a:r>
            <a:r>
              <a:rPr lang="en" i="1" dirty="0">
                <a:solidFill>
                  <a:srgbClr val="002B5E"/>
                </a:solidFill>
              </a:rPr>
              <a:t>immutable</a:t>
            </a:r>
            <a:endParaRPr i="1"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s = new String(“Here is a basic string”);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s = s + “ this operation allocates and initializes all over again”;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Becomes essentially a </a:t>
            </a:r>
            <a:r>
              <a:rPr lang="en" dirty="0" err="1"/>
              <a:t>Θ</a:t>
            </a:r>
            <a:r>
              <a:rPr lang="en" dirty="0"/>
              <a:t>(n) operation</a:t>
            </a:r>
            <a:endParaRPr dirty="0"/>
          </a:p>
          <a:p>
            <a:pPr lvl="2">
              <a:lnSpc>
                <a:spcPct val="115000"/>
              </a:lnSpc>
            </a:pPr>
            <a:r>
              <a:rPr lang="en" dirty="0"/>
              <a:t>Where n is the length of the string</a:t>
            </a:r>
            <a:endParaRPr dirty="0"/>
          </a:p>
        </p:txBody>
      </p:sp>
      <p:sp>
        <p:nvSpPr>
          <p:cNvPr id="423" name="Google Shape;4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747" tIns="100747" rIns="100747" bIns="100747" numCol="1" anchor="ctr" anchorCtr="0" compatLnSpc="1">
            <a:prstTxWarp prst="textNoShape">
              <a:avLst/>
            </a:prstTxWarp>
            <a:noAutofit/>
          </a:bodyPr>
          <a:lstStyle/>
          <a:p>
            <a:pPr defTabSz="1007641">
              <a:lnSpc>
                <a:spcPct val="100000"/>
              </a:lnSpc>
            </a:pPr>
            <a:fld id="{00000000-1234-1234-1234-123412341234}" type="slidenum">
              <a:rPr lang="en" kern="0"/>
              <a:pPr defTabSz="1007641">
                <a:lnSpc>
                  <a:spcPct val="100000"/>
                </a:lnSpc>
              </a:pPr>
              <a:t>8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EFFFB-9018-414E-9930-D993361DCE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747" tIns="100747" rIns="100747" bIns="100747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StringBuilder to the rescue</a:t>
            </a:r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747" tIns="100747" rIns="100747" bIns="100747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 dirty="0"/>
              <a:t>append() and </a:t>
            </a:r>
            <a:r>
              <a:rPr lang="en" dirty="0" err="1"/>
              <a:t>deleteCharAt</a:t>
            </a:r>
            <a:r>
              <a:rPr lang="en" dirty="0"/>
              <a:t>() can be used to push and pop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Back to </a:t>
            </a:r>
            <a:r>
              <a:rPr lang="en" dirty="0" err="1"/>
              <a:t>Θ</a:t>
            </a:r>
            <a:r>
              <a:rPr lang="en" dirty="0"/>
              <a:t>(1)!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Still need to account for resizing, though…</a:t>
            </a:r>
            <a:endParaRPr dirty="0"/>
          </a:p>
          <a:p>
            <a:pPr marL="0" indent="0">
              <a:lnSpc>
                <a:spcPct val="200000"/>
              </a:lnSpc>
              <a:buNone/>
            </a:pPr>
            <a:endParaRPr dirty="0"/>
          </a:p>
          <a:p>
            <a:pPr marL="0" indent="0">
              <a:lnSpc>
                <a:spcPct val="200000"/>
              </a:lnSpc>
              <a:buNone/>
            </a:pPr>
            <a:endParaRPr dirty="0"/>
          </a:p>
          <a:p>
            <a:pPr>
              <a:lnSpc>
                <a:spcPct val="200000"/>
              </a:lnSpc>
            </a:pPr>
            <a:r>
              <a:rPr lang="en" dirty="0" err="1"/>
              <a:t>StringBuffer</a:t>
            </a:r>
            <a:r>
              <a:rPr lang="en" dirty="0"/>
              <a:t> can also be used for this purpose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Differences?</a:t>
            </a:r>
            <a:endParaRPr dirty="0"/>
          </a:p>
        </p:txBody>
      </p:sp>
      <p:sp>
        <p:nvSpPr>
          <p:cNvPr id="430" name="Google Shape;43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747" tIns="100747" rIns="100747" bIns="100747" numCol="1" anchor="ctr" anchorCtr="0" compatLnSpc="1">
            <a:prstTxWarp prst="textNoShape">
              <a:avLst/>
            </a:prstTxWarp>
            <a:noAutofit/>
          </a:bodyPr>
          <a:lstStyle/>
          <a:p>
            <a:pPr defTabSz="1007641">
              <a:lnSpc>
                <a:spcPct val="100000"/>
              </a:lnSpc>
            </a:pPr>
            <a:fld id="{00000000-1234-1234-1234-123412341234}" type="slidenum">
              <a:rPr lang="en" kern="0"/>
              <a:pPr defTabSz="1007641">
                <a:lnSpc>
                  <a:spcPct val="100000"/>
                </a:lnSpc>
              </a:pPr>
              <a:t>9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BA834-8897-8040-912C-62EDCE184F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5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626</Words>
  <Application>Microsoft Macintosh PowerPoint</Application>
  <PresentationFormat>Custom</PresentationFormat>
  <Paragraphs>110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Muddiest points</vt:lpstr>
      <vt:lpstr>Boggle Question</vt:lpstr>
      <vt:lpstr>Eight Queens</vt:lpstr>
      <vt:lpstr>This Lecture</vt:lpstr>
      <vt:lpstr>Implementation concerns with Boggle</vt:lpstr>
      <vt:lpstr>StringBuilder to the rescue</vt:lpstr>
      <vt:lpstr>Examples of Trees</vt:lpstr>
      <vt:lpstr>Tree Terminology</vt:lpstr>
      <vt:lpstr>Binary Trees</vt:lpstr>
      <vt:lpstr>Traversals of a Binary Tree</vt:lpstr>
      <vt:lpstr>Pre-order traversal</vt:lpstr>
      <vt:lpstr>In-order traversal</vt:lpstr>
      <vt:lpstr>Post-order traversal</vt:lpstr>
      <vt:lpstr>Tree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2021-09-01T05:38:23Z</dcterms:modified>
</cp:coreProperties>
</file>