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5"/>
  </p:notesMasterIdLst>
  <p:sldIdLst>
    <p:sldId id="405" r:id="rId4"/>
    <p:sldId id="496" r:id="rId5"/>
    <p:sldId id="498" r:id="rId6"/>
    <p:sldId id="499" r:id="rId7"/>
    <p:sldId id="1872" r:id="rId8"/>
    <p:sldId id="1873" r:id="rId9"/>
    <p:sldId id="1874" r:id="rId10"/>
    <p:sldId id="1875" r:id="rId11"/>
    <p:sldId id="1860" r:id="rId12"/>
    <p:sldId id="1861" r:id="rId13"/>
    <p:sldId id="1876" r:id="rId14"/>
    <p:sldId id="1862" r:id="rId15"/>
    <p:sldId id="1877" r:id="rId16"/>
    <p:sldId id="1869" r:id="rId17"/>
    <p:sldId id="1870" r:id="rId18"/>
    <p:sldId id="1871" r:id="rId19"/>
    <p:sldId id="1863" r:id="rId20"/>
    <p:sldId id="1865" r:id="rId21"/>
    <p:sldId id="1866" r:id="rId22"/>
    <p:sldId id="1867" r:id="rId23"/>
    <p:sldId id="1868" r:id="rId24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62160-865A-BB42-9E0A-4D434352C67B}" v="1" dt="2021-09-01T05:41:09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6BE62160-865A-BB42-9E0A-4D434352C67B}"/>
    <pc:docChg chg="custSel modSld">
      <pc:chgData name="Khattab, Sherif" userId="c83b1e15-36f3-4f46-aceb-05aac24c545e" providerId="ADAL" clId="{6BE62160-865A-BB42-9E0A-4D434352C67B}" dt="2021-09-01T05:41:11.573" v="1" actId="478"/>
      <pc:docMkLst>
        <pc:docMk/>
      </pc:docMkLst>
      <pc:sldChg chg="delSp modSp mod">
        <pc:chgData name="Khattab, Sherif" userId="c83b1e15-36f3-4f46-aceb-05aac24c545e" providerId="ADAL" clId="{6BE62160-865A-BB42-9E0A-4D434352C67B}" dt="2021-09-01T05:41:11.573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6BE62160-865A-BB42-9E0A-4D434352C67B}" dt="2021-09-01T05:41:09.116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6BE62160-865A-BB42-9E0A-4D434352C67B}" dt="2021-09-01T05:41:11.573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14/handouts" TargetMode="External"/><Relationship Id="rId2" Type="http://schemas.openxmlformats.org/officeDocument/2006/relationships/hyperlink" Target="https://cs1501-2214.github.io/handouts/TreeADT/Slid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Available online at:</a:t>
            </a:r>
          </a:p>
          <a:p>
            <a:pPr lvl="1"/>
            <a:r>
              <a:rPr lang="en-US">
                <a:hlinkClick r:id="rId2"/>
              </a:rPr>
              <a:t>https://cs1501-2214.github.io/handouts/TreeADT/Slides/</a:t>
            </a:r>
            <a:endParaRPr lang="en-US"/>
          </a:p>
          <a:p>
            <a:r>
              <a:rPr lang="en-US"/>
              <a:t>The slides are under the </a:t>
            </a:r>
            <a:r>
              <a:rPr lang="en-US" err="1"/>
              <a:t>TreeADT</a:t>
            </a:r>
            <a:r>
              <a:rPr lang="en-US"/>
              <a:t>/slides folder in the handout repository</a:t>
            </a:r>
          </a:p>
          <a:p>
            <a:pPr lvl="1"/>
            <a:r>
              <a:rPr lang="en-US">
                <a:hlinkClick r:id="rId3"/>
              </a:rPr>
              <a:t>https://github.com/cs1501-2214/handouts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289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8C92-9798-42DA-A083-C24A2C9B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BSTs with varying heights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92E2-AFA0-44C5-8D49-1C1556A5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99C8D-9747-4909-8F2F-B0DA1EC7D7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19D4-7ED8-453A-92B4-BF142E5D5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214CE-6882-4472-AC79-5B2AF6B6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64" y="1318727"/>
            <a:ext cx="8358884" cy="55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FA74-8E87-8A45-A287-194B7A67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2132-E69D-C042-983B-BB195D3F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Definition</a:t>
            </a:r>
          </a:p>
          <a:p>
            <a:pPr lvl="1"/>
            <a:r>
              <a:rPr lang="en-US"/>
              <a:t>two colors for links (nodes)</a:t>
            </a:r>
          </a:p>
          <a:p>
            <a:pPr lvl="1"/>
            <a:r>
              <a:rPr lang="en-US"/>
              <a:t>red links are always to the left children</a:t>
            </a:r>
          </a:p>
          <a:p>
            <a:pPr lvl="1"/>
            <a:r>
              <a:rPr lang="en-US"/>
              <a:t>at most one red-link per node</a:t>
            </a:r>
          </a:p>
          <a:p>
            <a:pPr lvl="1"/>
            <a:r>
              <a:rPr lang="en-US"/>
              <a:t>all black-link paths are the same</a:t>
            </a:r>
          </a:p>
          <a:p>
            <a:pPr lvl="1"/>
            <a:r>
              <a:rPr lang="en-US"/>
              <a:t>root node is always black</a:t>
            </a:r>
          </a:p>
          <a:p>
            <a:pPr lvl="1"/>
            <a:r>
              <a:rPr lang="en-US" b="1" i="1"/>
              <a:t>Why?</a:t>
            </a:r>
          </a:p>
          <a:p>
            <a:pPr lvl="2"/>
            <a:r>
              <a:rPr lang="en-US" b="1" i="1" u="sng"/>
              <a:t>maximum</a:t>
            </a:r>
            <a:r>
              <a:rPr lang="en-US" b="1" i="1"/>
              <a:t> height = 2*log n !!</a:t>
            </a:r>
          </a:p>
          <a:p>
            <a:r>
              <a:rPr lang="en-US"/>
              <a:t>Basic operations</a:t>
            </a:r>
          </a:p>
          <a:p>
            <a:pPr lvl="1"/>
            <a:r>
              <a:rPr lang="en-US"/>
              <a:t>rotate left</a:t>
            </a:r>
          </a:p>
          <a:p>
            <a:pPr lvl="1"/>
            <a:r>
              <a:rPr lang="en-US"/>
              <a:t>rotate right</a:t>
            </a:r>
          </a:p>
          <a:p>
            <a:pPr lvl="1"/>
            <a:r>
              <a:rPr lang="en-US"/>
              <a:t>flip color</a:t>
            </a:r>
          </a:p>
          <a:p>
            <a:pPr lvl="1"/>
            <a:r>
              <a:rPr lang="en-US" b="1" i="1"/>
              <a:t>preserve the properties of the red-black BST!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7C2A4-D21F-CD45-B832-F3C1E87DB7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97772-6CB6-CC42-968E-5178FC4E1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84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D1B7-0A21-4EA1-A8C9-99CFF9B5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BST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9BBB-9B60-46F8-94BF-4612220C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1D78-6CD2-465E-9047-BE4A1E9B1C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FD58E-1ADF-4970-AB08-025666922B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75FC0-E5ED-4204-9076-AAA0AC8A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50" y="1156995"/>
            <a:ext cx="8601432" cy="57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3C05-101E-0B42-A77B-E58870C2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rotateLeft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BE11-6F3B-A045-A1CB-D041A63F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B8F77-2483-214B-BE11-D929EECE454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0171E-C044-E341-B3DE-01367AB16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5137C-BEF7-5745-B7EF-D0AF9559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6" y="698080"/>
            <a:ext cx="4738783" cy="3253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3FA1F-5C53-EA46-ADC5-9574BA51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73" y="3657096"/>
            <a:ext cx="5723820" cy="35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5990-77B0-2542-BC3D-DF2E6887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rotateRight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9630-D0D3-8A47-B978-F8FD39E2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11037-8CE6-9141-8037-FA12531C8D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2ECE0-1991-AE43-8D76-BE5FB3DE5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7D70E-DAE9-C54F-9C7C-F0F72CF5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7" y="708322"/>
            <a:ext cx="5624596" cy="3466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4C875-5958-AC40-9534-0A10862F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54" y="3781425"/>
            <a:ext cx="5237729" cy="32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E18-A2BF-514F-8259-12FFEBBC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colorFlip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D312-D236-DC4F-9D49-9AA0DB56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D234F-F66B-2244-B5D0-EE5C505099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CC45B-2EF3-9046-8AC0-FD6C3C973F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BC96F-B09F-46FD-A45D-2520DD8D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34" y="1479413"/>
            <a:ext cx="6904653" cy="46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E114-6929-DD49-8E8C-8C529E31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to a red-black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001D-A1AE-734F-BD08-038BACB5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new node is always red (at least initially)</a:t>
            </a:r>
          </a:p>
          <a:p>
            <a:r>
              <a:rPr lang="en-US"/>
              <a:t>if properties </a:t>
            </a:r>
            <a:r>
              <a:rPr lang="en-US" b="1" u="sng"/>
              <a:t>violated</a:t>
            </a:r>
            <a:r>
              <a:rPr lang="en-US"/>
              <a:t>, correct using one or more of the basic operations</a:t>
            </a:r>
          </a:p>
          <a:p>
            <a:r>
              <a:rPr lang="en-US"/>
              <a:t>Violations that can happen:</a:t>
            </a:r>
          </a:p>
          <a:p>
            <a:pPr lvl="1"/>
            <a:r>
              <a:rPr lang="en-US"/>
              <a:t>red link to the right child</a:t>
            </a:r>
          </a:p>
          <a:p>
            <a:pPr lvl="1"/>
            <a:r>
              <a:rPr lang="en-US"/>
              <a:t>two red links connected to the same node</a:t>
            </a:r>
          </a:p>
          <a:p>
            <a:pPr lvl="1"/>
            <a:r>
              <a:rPr lang="en-US"/>
              <a:t>root node is red</a:t>
            </a:r>
          </a:p>
          <a:p>
            <a:r>
              <a:rPr lang="en-US"/>
              <a:t>Correcting a violation may result in a violation up the tree</a:t>
            </a:r>
          </a:p>
          <a:p>
            <a:r>
              <a:rPr lang="en-US"/>
              <a:t>Corrections happen as we climb back up the tree</a:t>
            </a:r>
          </a:p>
          <a:p>
            <a:pPr lvl="1"/>
            <a:r>
              <a:rPr lang="en-US"/>
              <a:t>That is, </a:t>
            </a:r>
            <a:r>
              <a:rPr lang="en-US" b="1" i="1" u="sng"/>
              <a:t>after the recursive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5AE98-DB89-7144-B52A-517748DADF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099-B844-1947-BDE6-AA8C311FF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165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3C7-D341-954E-9497-A77D1609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 between corrections!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87F8-CFC0-7A44-9C7A-FC7074F8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A983B-78EB-5B4B-B42D-544E9ABBFC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CFA5-EA57-834E-BDF2-692C7146A5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D60F7-C8F9-784A-A9D4-E0701B14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1" y="812592"/>
            <a:ext cx="7728786" cy="64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E0FE-854B-8F4F-9182-8C9105CB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violations to check for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74C7-B052-924E-B1FE-41D1929E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1C86C-412B-F845-BCCE-417272AD80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EE280-6602-B540-A011-6C6CCA37D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3366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2/12: Homework 3</a:t>
            </a:r>
          </a:p>
          <a:p>
            <a:pPr lvl="1"/>
            <a:r>
              <a:rPr lang="en-US"/>
              <a:t>2/19: Assignment 1</a:t>
            </a:r>
          </a:p>
          <a:p>
            <a:pPr lvl="1"/>
            <a:r>
              <a:rPr lang="en-US"/>
              <a:t>Tophat questions are due one week after each lecture</a:t>
            </a:r>
          </a:p>
          <a:p>
            <a:pPr lvl="1"/>
            <a:r>
              <a:rPr lang="en-US"/>
              <a:t>3-day balance of free extension days on homework assignments and labs</a:t>
            </a:r>
          </a:p>
          <a:p>
            <a:r>
              <a:rPr lang="en-US"/>
              <a:t>Career fair reminder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C53-5F56-874A-B69E-9340E88B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075A-895D-E04F-978D-0AA1D753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sure that we are not deleting a black node</a:t>
            </a:r>
          </a:p>
          <a:p>
            <a:pPr lvl="1"/>
            <a:r>
              <a:rPr lang="en-US"/>
              <a:t>as we go down the tree, make sure that the next down down is red</a:t>
            </a:r>
          </a:p>
          <a:p>
            <a:pPr lvl="2"/>
            <a:r>
              <a:rPr lang="en-US"/>
              <a:t>using certain operations</a:t>
            </a:r>
          </a:p>
          <a:p>
            <a:pPr lvl="1"/>
            <a:r>
              <a:rPr lang="en-US"/>
              <a:t>as we go back up the tree, correct any violations</a:t>
            </a:r>
          </a:p>
          <a:p>
            <a:pPr lvl="2"/>
            <a:r>
              <a:rPr lang="en-US"/>
              <a:t>same as we did while adding</a:t>
            </a:r>
          </a:p>
          <a:p>
            <a:pPr lvl="1"/>
            <a:r>
              <a:rPr lang="en-US"/>
              <a:t>if deleting a node with 2 children</a:t>
            </a:r>
          </a:p>
          <a:p>
            <a:pPr lvl="2"/>
            <a:r>
              <a:rPr lang="en-US"/>
              <a:t>replace with minimum of right subtree</a:t>
            </a:r>
          </a:p>
          <a:p>
            <a:pPr lvl="2"/>
            <a:r>
              <a:rPr lang="en-US"/>
              <a:t>similar trick to delete in regular BST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F63C8-9BA2-FA42-89AB-BA1A53BCC3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A67A-4FAD-F446-99FC-1BE900E9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83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E5A6-803F-5C45-9048-3D8D1776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EEA9-EAC2-1E4C-AFDC-6DF1538B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rank, select, range query, …</a:t>
            </a:r>
          </a:p>
          <a:p>
            <a:r>
              <a:rPr lang="en-US"/>
              <a:t>Same code as regular BST!</a:t>
            </a:r>
          </a:p>
          <a:p>
            <a:r>
              <a:rPr lang="en-US" b="1" u="sng"/>
              <a:t>worst-case runtime = Theta(log n)!!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F5CD-6D23-7441-8C5E-FA1D3DF132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50FCF-18F7-4D45-8D49-6A9A5E26A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13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err="1"/>
              <a:t>BinaryTree</a:t>
            </a:r>
            <a:r>
              <a:rPr lang="en-US"/>
              <a:t> (continued)</a:t>
            </a:r>
          </a:p>
          <a:p>
            <a:pPr lvl="1"/>
            <a:r>
              <a:rPr lang="en-US" err="1"/>
              <a:t>privateBuildTree</a:t>
            </a:r>
            <a:r>
              <a:rPr lang="en-US"/>
              <a:t> and its cases</a:t>
            </a:r>
          </a:p>
          <a:p>
            <a:r>
              <a:rPr lang="en-US" err="1"/>
              <a:t>BinarySearchTree</a:t>
            </a:r>
            <a:endParaRPr lang="en-US"/>
          </a:p>
          <a:p>
            <a:pPr lvl="1"/>
            <a:r>
              <a:rPr lang="en-US" err="1"/>
              <a:t>SearchTreeInterface</a:t>
            </a:r>
            <a:endParaRPr lang="en-US"/>
          </a:p>
          <a:p>
            <a:pPr lvl="1"/>
            <a:r>
              <a:rPr lang="en-US"/>
              <a:t>Search, add, delete (to be completed today)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55000" lnSpcReduction="20000"/>
          </a:bodyPr>
          <a:lstStyle/>
          <a:p>
            <a:r>
              <a:rPr lang="en-US" err="1"/>
              <a:t>BinaryTree</a:t>
            </a:r>
            <a:endParaRPr lang="en-US"/>
          </a:p>
          <a:p>
            <a:pPr lvl="1"/>
            <a:r>
              <a:rPr lang="en-US"/>
              <a:t>special cases in </a:t>
            </a:r>
            <a:r>
              <a:rPr lang="en-US" err="1"/>
              <a:t>privateBuildTrer</a:t>
            </a:r>
            <a:endParaRPr lang="en-US"/>
          </a:p>
          <a:p>
            <a:pPr lvl="1"/>
            <a:r>
              <a:rPr lang="en-US"/>
              <a:t>the first special case when the root is pointing to the same object.</a:t>
            </a:r>
          </a:p>
          <a:p>
            <a:r>
              <a:rPr lang="en-US" err="1"/>
              <a:t>BinarySearchTree</a:t>
            </a:r>
            <a:r>
              <a:rPr lang="en-US"/>
              <a:t> remove</a:t>
            </a:r>
          </a:p>
          <a:p>
            <a:pPr lvl="1"/>
            <a:r>
              <a:rPr lang="en-US" err="1"/>
              <a:t>removeFromRoot</a:t>
            </a:r>
            <a:endParaRPr lang="en-US"/>
          </a:p>
          <a:p>
            <a:pPr lvl="2"/>
            <a:r>
              <a:rPr lang="en-US"/>
              <a:t>cases</a:t>
            </a:r>
          </a:p>
          <a:p>
            <a:pPr lvl="1"/>
            <a:r>
              <a:rPr lang="en-US"/>
              <a:t>envelope</a:t>
            </a:r>
          </a:p>
          <a:p>
            <a:pPr lvl="1"/>
            <a:r>
              <a:rPr lang="en-US"/>
              <a:t>What happens to the grandchildren nodes in removing a node</a:t>
            </a:r>
          </a:p>
          <a:p>
            <a:pPr lvl="1"/>
            <a:r>
              <a:rPr lang="en-US"/>
              <a:t>balancing tree after deletion</a:t>
            </a:r>
          </a:p>
          <a:p>
            <a:pPr lvl="1"/>
            <a:r>
              <a:rPr lang="en-US"/>
              <a:t>how a node can be set to the grandparent's child</a:t>
            </a:r>
          </a:p>
          <a:p>
            <a:pPr lvl="1"/>
            <a:r>
              <a:rPr lang="en-US"/>
              <a:t>If we always find the largest node and remove it, how can we remove not largest node like node 10 in the example?</a:t>
            </a:r>
          </a:p>
          <a:p>
            <a:pPr lvl="1"/>
            <a:r>
              <a:rPr lang="en-US"/>
              <a:t>removing entry, why would you replace node with left child</a:t>
            </a:r>
          </a:p>
          <a:p>
            <a:r>
              <a:rPr lang="en-US" err="1"/>
              <a:t>BinarySearchTree</a:t>
            </a:r>
            <a:endParaRPr lang="en-US"/>
          </a:p>
          <a:p>
            <a:pPr lvl="1"/>
            <a:r>
              <a:rPr lang="en-US"/>
              <a:t>search</a:t>
            </a:r>
          </a:p>
          <a:p>
            <a:pPr lvl="1"/>
            <a:r>
              <a:rPr lang="en-US"/>
              <a:t>add</a:t>
            </a:r>
          </a:p>
          <a:p>
            <a:pPr lvl="2"/>
            <a:r>
              <a:rPr lang="en-US"/>
              <a:t>Adding nodes in a binary treat using a search helper method</a:t>
            </a:r>
          </a:p>
          <a:p>
            <a:pPr lvl="2"/>
            <a:r>
              <a:rPr lang="en-US"/>
              <a:t>adding to BST when the new node wouldn't be a leaf</a:t>
            </a:r>
          </a:p>
          <a:p>
            <a:r>
              <a:rPr lang="en-US"/>
              <a:t>beginning of lecture with all the arrows and boxes... so much info lol</a:t>
            </a:r>
          </a:p>
          <a:p>
            <a:r>
              <a:rPr lang="en-US"/>
              <a:t>can you go over command line arguments and how to read them in?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0DD2-D0DF-4C6C-9C46-61870AA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EB84-C6E0-4A40-B891-C559D3EB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91AA4-0F2E-4A7A-8CCE-3F95DEFBBA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55A34-34D1-4FA4-BCFC-C20AE1024C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AE2A9-3FD2-4C2A-B93F-5983A939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89" y="1062469"/>
            <a:ext cx="8845809" cy="58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8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700D-84A6-452F-B9CC-42DDCEA7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cases of deleting from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6601-AE4E-460F-8D00-B0E4C305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4B988-A7E0-42C7-9466-DD8FDFD14F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D902-676B-44AD-BB56-60C6CBB7D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2E414-9D49-4CDE-BB4C-F5F7836B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147513"/>
            <a:ext cx="8615654" cy="57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357A-79CF-4420-98D2-CCC8A3C7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in and insertion to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D5D5-689D-4CF2-BC51-C8F4CBF0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F2757-701C-4D5F-9C3B-D98BEE126D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BE09A-4453-453B-85DA-D27848241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7D898-3D24-44AD-BE48-2575EE8B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71" y="1200539"/>
            <a:ext cx="8079022" cy="53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7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AF30-39B1-4958-8533-31E1F40F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75E5-502F-4660-BCB4-BB681E01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49231-9FDC-4430-A013-54F07C77A5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2812F-1152-4239-9742-5E3F3D344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D2ABD-F6EC-4968-ADDD-49063439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404041"/>
            <a:ext cx="7785100" cy="519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5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BinarySearchTree</a:t>
            </a:r>
            <a:r>
              <a:rPr lang="en-US"/>
              <a:t> (BST)</a:t>
            </a:r>
          </a:p>
          <a:p>
            <a:pPr lvl="1"/>
            <a:r>
              <a:rPr lang="en-US"/>
              <a:t>delete (continued)</a:t>
            </a:r>
          </a:p>
          <a:p>
            <a:pPr lvl="1"/>
            <a:r>
              <a:rPr lang="en-US"/>
              <a:t>Run-time of search, add, and delete</a:t>
            </a:r>
          </a:p>
          <a:p>
            <a:pPr lvl="1"/>
            <a:r>
              <a:rPr lang="en-US"/>
              <a:t>Order operations overview</a:t>
            </a:r>
          </a:p>
          <a:p>
            <a:pPr lvl="2"/>
            <a:r>
              <a:rPr lang="en-US"/>
              <a:t>rank, select, range query</a:t>
            </a:r>
          </a:p>
          <a:p>
            <a:r>
              <a:rPr lang="en-US"/>
              <a:t>Red-Black BST (Balanced BST)</a:t>
            </a:r>
          </a:p>
          <a:p>
            <a:pPr lvl="1"/>
            <a:r>
              <a:rPr lang="en-US"/>
              <a:t>definition and basic operations</a:t>
            </a:r>
          </a:p>
          <a:p>
            <a:pPr lvl="1"/>
            <a:r>
              <a:rPr lang="en-US"/>
              <a:t>run-time of search, add, and delete</a:t>
            </a:r>
          </a:p>
          <a:p>
            <a:pPr lvl="1"/>
            <a:r>
              <a:rPr lang="en-US"/>
              <a:t>add</a:t>
            </a:r>
          </a:p>
          <a:p>
            <a:pPr lvl="1"/>
            <a:r>
              <a:rPr lang="en-US"/>
              <a:t>delete overview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Microsoft Macintosh PowerPoint</Application>
  <PresentationFormat>Custom</PresentationFormat>
  <Paragraphs>144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Muddiest points</vt:lpstr>
      <vt:lpstr>privateBuildTree Special Cases</vt:lpstr>
      <vt:lpstr>3 cases of deleting from a BST</vt:lpstr>
      <vt:lpstr>Searching in and insertion to a BST</vt:lpstr>
      <vt:lpstr>Java command-line arguments</vt:lpstr>
      <vt:lpstr>This Lecture</vt:lpstr>
      <vt:lpstr>Code Walkthrough</vt:lpstr>
      <vt:lpstr>BSTs with varying heights</vt:lpstr>
      <vt:lpstr>Red-Black BST</vt:lpstr>
      <vt:lpstr>Red-black BST example</vt:lpstr>
      <vt:lpstr>rotateLeft</vt:lpstr>
      <vt:lpstr>rotateRight</vt:lpstr>
      <vt:lpstr>colorFlip</vt:lpstr>
      <vt:lpstr>Adding to a red-black BST</vt:lpstr>
      <vt:lpstr>Dependencies between corrections!</vt:lpstr>
      <vt:lpstr>Which violations to check for first?</vt:lpstr>
      <vt:lpstr>Deleting a node</vt:lpstr>
      <vt:lpstr>Other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2021-09-01T05:41:12Z</dcterms:modified>
</cp:coreProperties>
</file>