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</p:sldMasterIdLst>
  <p:notesMasterIdLst>
    <p:notesMasterId r:id="rId23"/>
  </p:notesMasterIdLst>
  <p:sldIdLst>
    <p:sldId id="405" r:id="rId5"/>
    <p:sldId id="496" r:id="rId6"/>
    <p:sldId id="498" r:id="rId7"/>
    <p:sldId id="499" r:id="rId8"/>
    <p:sldId id="1861" r:id="rId9"/>
    <p:sldId id="1862" r:id="rId10"/>
    <p:sldId id="1860" r:id="rId11"/>
    <p:sldId id="258" r:id="rId12"/>
    <p:sldId id="257" r:id="rId13"/>
    <p:sldId id="1863" r:id="rId14"/>
    <p:sldId id="259" r:id="rId15"/>
    <p:sldId id="260" r:id="rId16"/>
    <p:sldId id="261" r:id="rId17"/>
    <p:sldId id="262" r:id="rId18"/>
    <p:sldId id="263" r:id="rId19"/>
    <p:sldId id="264" r:id="rId20"/>
    <p:sldId id="1864" r:id="rId21"/>
    <p:sldId id="1865" r:id="rId22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18C99-73BE-EE48-BEC2-652C09CF300C}" v="1" dt="2021-09-01T05:40:35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340" autoAdjust="0"/>
  </p:normalViewPr>
  <p:slideViewPr>
    <p:cSldViewPr snapToGrid="0">
      <p:cViewPr varScale="1">
        <p:scale>
          <a:sx n="88" d="100"/>
          <a:sy n="88" d="100"/>
        </p:scale>
        <p:origin x="2512" y="18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D62A75CC-E7B9-42FC-AE9C-88B5F15A1A19}"/>
    <pc:docChg chg="custSel addSld delSld modSld">
      <pc:chgData name="Sherif Khattab" userId="c83b1e15-36f3-4f46-aceb-05aac24c545e" providerId="ADAL" clId="{D62A75CC-E7B9-42FC-AE9C-88B5F15A1A19}" dt="2021-02-18T04:45:12.302" v="155" actId="1076"/>
      <pc:docMkLst>
        <pc:docMk/>
      </pc:docMkLst>
      <pc:sldChg chg="addSp delSp">
        <pc:chgData name="Sherif Khattab" userId="c83b1e15-36f3-4f46-aceb-05aac24c545e" providerId="ADAL" clId="{D62A75CC-E7B9-42FC-AE9C-88B5F15A1A19}" dt="2021-02-18T04:42:22.670" v="79"/>
        <pc:sldMkLst>
          <pc:docMk/>
          <pc:sldMk cId="2115184803" sldId="264"/>
        </pc:sldMkLst>
        <pc:inkChg chg="add del">
          <ac:chgData name="Sherif Khattab" userId="c83b1e15-36f3-4f46-aceb-05aac24c545e" providerId="ADAL" clId="{D62A75CC-E7B9-42FC-AE9C-88B5F15A1A19}" dt="2021-02-18T04:42:22.670" v="79"/>
          <ac:inkMkLst>
            <pc:docMk/>
            <pc:sldMk cId="2115184803" sldId="264"/>
            <ac:inkMk id="3" creationId="{791DAF72-C348-4C41-B334-6D1152677992}"/>
          </ac:inkMkLst>
        </pc:inkChg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129893676" sldId="265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1960561335" sldId="266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3417548307" sldId="267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332470044" sldId="268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730646500" sldId="269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968777322" sldId="270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994869914" sldId="271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962558261" sldId="272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105955890" sldId="273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2905431576" sldId="274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4081978611" sldId="275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1342083279" sldId="276"/>
        </pc:sldMkLst>
      </pc:sldChg>
      <pc:sldChg chg="del">
        <pc:chgData name="Sherif Khattab" userId="c83b1e15-36f3-4f46-aceb-05aac24c545e" providerId="ADAL" clId="{D62A75CC-E7B9-42FC-AE9C-88B5F15A1A19}" dt="2021-02-18T04:42:17.122" v="77" actId="47"/>
        <pc:sldMkLst>
          <pc:docMk/>
          <pc:sldMk cId="543874095" sldId="277"/>
        </pc:sldMkLst>
      </pc:sldChg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  <pc:sldChg chg="addSp delSp modSp new mod">
        <pc:chgData name="Sherif Khattab" userId="c83b1e15-36f3-4f46-aceb-05aac24c545e" providerId="ADAL" clId="{D62A75CC-E7B9-42FC-AE9C-88B5F15A1A19}" dt="2021-02-18T04:45:12.302" v="155" actId="1076"/>
        <pc:sldMkLst>
          <pc:docMk/>
          <pc:sldMk cId="3196172203" sldId="1864"/>
        </pc:sldMkLst>
        <pc:spChg chg="mod">
          <ac:chgData name="Sherif Khattab" userId="c83b1e15-36f3-4f46-aceb-05aac24c545e" providerId="ADAL" clId="{D62A75CC-E7B9-42FC-AE9C-88B5F15A1A19}" dt="2021-02-18T04:42:29.211" v="98" actId="20577"/>
          <ac:spMkLst>
            <pc:docMk/>
            <pc:sldMk cId="3196172203" sldId="1864"/>
            <ac:spMk id="3" creationId="{2E388176-0352-4D10-8819-34E6E1CFDD64}"/>
          </ac:spMkLst>
        </pc:spChg>
        <pc:picChg chg="add mod">
          <ac:chgData name="Sherif Khattab" userId="c83b1e15-36f3-4f46-aceb-05aac24c545e" providerId="ADAL" clId="{D62A75CC-E7B9-42FC-AE9C-88B5F15A1A19}" dt="2021-02-18T04:42:50.166" v="105" actId="1076"/>
          <ac:picMkLst>
            <pc:docMk/>
            <pc:sldMk cId="3196172203" sldId="1864"/>
            <ac:picMk id="8" creationId="{FA211E1F-63C7-4277-9213-443A4B8444D2}"/>
          </ac:picMkLst>
        </pc:picChg>
        <pc:picChg chg="add del mod">
          <ac:chgData name="Sherif Khattab" userId="c83b1e15-36f3-4f46-aceb-05aac24c545e" providerId="ADAL" clId="{D62A75CC-E7B9-42FC-AE9C-88B5F15A1A19}" dt="2021-02-18T04:43:12.012" v="111" actId="21"/>
          <ac:picMkLst>
            <pc:docMk/>
            <pc:sldMk cId="3196172203" sldId="1864"/>
            <ac:picMk id="10" creationId="{9E214F1E-4F11-46AB-859F-34A482AAF68A}"/>
          </ac:picMkLst>
        </pc:picChg>
        <pc:picChg chg="add mod">
          <ac:chgData name="Sherif Khattab" userId="c83b1e15-36f3-4f46-aceb-05aac24c545e" providerId="ADAL" clId="{D62A75CC-E7B9-42FC-AE9C-88B5F15A1A19}" dt="2021-02-18T04:45:12.302" v="155" actId="1076"/>
          <ac:picMkLst>
            <pc:docMk/>
            <pc:sldMk cId="3196172203" sldId="1864"/>
            <ac:picMk id="13" creationId="{B524707A-3D62-44F6-A55F-60730553CCC0}"/>
          </ac:picMkLst>
        </pc:picChg>
        <pc:inkChg chg="add del">
          <ac:chgData name="Sherif Khattab" userId="c83b1e15-36f3-4f46-aceb-05aac24c545e" providerId="ADAL" clId="{D62A75CC-E7B9-42FC-AE9C-88B5F15A1A19}" dt="2021-02-18T04:42:32.352" v="100"/>
          <ac:inkMkLst>
            <pc:docMk/>
            <pc:sldMk cId="3196172203" sldId="1864"/>
            <ac:inkMk id="6" creationId="{8A0FCD58-6697-438E-AA49-4221A01880F0}"/>
          </ac:inkMkLst>
        </pc:inkChg>
        <pc:inkChg chg="add del">
          <ac:chgData name="Sherif Khattab" userId="c83b1e15-36f3-4f46-aceb-05aac24c545e" providerId="ADAL" clId="{D62A75CC-E7B9-42FC-AE9C-88B5F15A1A19}" dt="2021-02-18T04:44:56.409" v="148"/>
          <ac:inkMkLst>
            <pc:docMk/>
            <pc:sldMk cId="3196172203" sldId="1864"/>
            <ac:inkMk id="11" creationId="{8A8FC46E-0D6F-46E5-8539-5EFB01F3B9B1}"/>
          </ac:inkMkLst>
        </pc:inkChg>
      </pc:sldChg>
      <pc:sldChg chg="addSp delSp modSp new mod">
        <pc:chgData name="Sherif Khattab" userId="c83b1e15-36f3-4f46-aceb-05aac24c545e" providerId="ADAL" clId="{D62A75CC-E7B9-42FC-AE9C-88B5F15A1A19}" dt="2021-02-18T04:43:32" v="146" actId="1076"/>
        <pc:sldMkLst>
          <pc:docMk/>
          <pc:sldMk cId="1277203831" sldId="1865"/>
        </pc:sldMkLst>
        <pc:spChg chg="mod">
          <ac:chgData name="Sherif Khattab" userId="c83b1e15-36f3-4f46-aceb-05aac24c545e" providerId="ADAL" clId="{D62A75CC-E7B9-42FC-AE9C-88B5F15A1A19}" dt="2021-02-18T04:43:20.522" v="141" actId="20577"/>
          <ac:spMkLst>
            <pc:docMk/>
            <pc:sldMk cId="1277203831" sldId="1865"/>
            <ac:spMk id="3" creationId="{ECB9D193-5A63-452A-8532-EAE73F37AF9B}"/>
          </ac:spMkLst>
        </pc:spChg>
        <pc:picChg chg="add del mod">
          <ac:chgData name="Sherif Khattab" userId="c83b1e15-36f3-4f46-aceb-05aac24c545e" providerId="ADAL" clId="{D62A75CC-E7B9-42FC-AE9C-88B5F15A1A19}" dt="2021-02-18T04:43:23.644" v="143"/>
          <ac:picMkLst>
            <pc:docMk/>
            <pc:sldMk cId="1277203831" sldId="1865"/>
            <ac:picMk id="6" creationId="{DDFA3D0C-0DA4-481C-8194-11138E13A5E1}"/>
          </ac:picMkLst>
        </pc:picChg>
        <pc:picChg chg="add mod">
          <ac:chgData name="Sherif Khattab" userId="c83b1e15-36f3-4f46-aceb-05aac24c545e" providerId="ADAL" clId="{D62A75CC-E7B9-42FC-AE9C-88B5F15A1A19}" dt="2021-02-18T04:43:32" v="146" actId="1076"/>
          <ac:picMkLst>
            <pc:docMk/>
            <pc:sldMk cId="1277203831" sldId="1865"/>
            <ac:picMk id="8" creationId="{5376F14D-E0A5-435B-9D69-1EDFC2A96709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F718C99-73BE-EE48-BEC2-652C09CF300C}"/>
    <pc:docChg chg="custSel modSld">
      <pc:chgData name="Khattab, Sherif" userId="c83b1e15-36f3-4f46-aceb-05aac24c545e" providerId="ADAL" clId="{8F718C99-73BE-EE48-BEC2-652C09CF300C}" dt="2021-09-01T05:40:38.678" v="1" actId="478"/>
      <pc:docMkLst>
        <pc:docMk/>
      </pc:docMkLst>
      <pc:sldChg chg="delSp modSp mod">
        <pc:chgData name="Khattab, Sherif" userId="c83b1e15-36f3-4f46-aceb-05aac24c545e" providerId="ADAL" clId="{8F718C99-73BE-EE48-BEC2-652C09CF300C}" dt="2021-09-01T05:40:38.678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8F718C99-73BE-EE48-BEC2-652C09CF300C}" dt="2021-09-01T05:40:35.530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8F718C99-73BE-EE48-BEC2-652C09CF300C}" dt="2021-09-01T05:40:38.678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a8e63a62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a8e63a62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43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a8e63a62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a8e63a62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BST is more involved to implement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Runtimes: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UA:  sequential search, Theta(n)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SA:  binary search, Theta(</a:t>
            </a:r>
            <a:r>
              <a:rPr lang="en" dirty="0" err="1"/>
              <a:t>lg</a:t>
            </a:r>
            <a:r>
              <a:rPr lang="en" dirty="0"/>
              <a:t> n)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UL:  </a:t>
            </a:r>
            <a:r>
              <a:rPr lang="en" dirty="0">
                <a:solidFill>
                  <a:schemeClr val="dk1"/>
                </a:solidFill>
              </a:rPr>
              <a:t>sequential search, Theta(n)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SL:  sequential search, Theta(n)</a:t>
            </a:r>
            <a:endParaRPr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BST:  worst case:  Theta(n), avg:  Theta(lg n)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RB-BST: worst case: Theta(log n)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6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a8e63a62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a8e63a62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22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8e63a62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8e63a62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84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6b47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6b47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turn this into a symbol table?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0179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8e63a62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8e63a62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Average case is the same as BST:  </a:t>
            </a:r>
            <a:r>
              <a:rPr lang="en" dirty="0" err="1"/>
              <a:t>lg</a:t>
            </a:r>
            <a:r>
              <a:rPr lang="en" dirty="0"/>
              <a:t>(n)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Given a truly random set of n keys, branching according to a 0 or 1 is equally likely and the tree should be well balanced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What about the worst case?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Bound by the bit length, b, of the key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Constant lookup time in the number of bits, an improvement over BST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How is this OK?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Compare log(n) with b over all possible values of n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Harken back to radix sort discussion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4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a8e63a62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a8e63a62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312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6b471e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6b471e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V's just stand for values added as part of the symbol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5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eelhacks.com/" TargetMode="Externa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045116-4A7E-4AC1-8E0C-41D0BA0CE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32BD5D-C623-4E65-9B4F-E5858D4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DE09F-BDAF-4DA6-9220-ACA197D95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9A85-CCCA-49BB-B344-13DAC2AA6C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F16B8-94E2-45B8-BADD-B7D918D9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" y="1265789"/>
            <a:ext cx="9118476" cy="60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Can we do better than these?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These methods depend on comparisons against other keys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I.e., k is compared against other keys in the data structure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4 options at each node in a BST: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Node ref is null, k not found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equal to the current node's key, k is found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less than current key, continue to left child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k is greater than the current key, continue to right child</a:t>
            </a:r>
            <a:endParaRPr dirty="0"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 closer look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90F1A-936E-E445-8B91-D7D5E847A26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97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Instead of looking at less than/greater than, lets go left right based on the bits of the key, so we again have 4 options: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Node ref is null, k not found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k is equal to the current node's key, k is found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current bit of k is 0, continue to left child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current bit of k is 1, continue to right child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Digital Search Trees (DSTs)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D8EB5-8751-524D-B93B-16D5961906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74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476747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DST example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6257667" y="2089354"/>
            <a:ext cx="1763699" cy="1143512"/>
            <a:chOff x="5411675" y="1290250"/>
            <a:chExt cx="1600500" cy="1037700"/>
          </a:xfrm>
        </p:grpSpPr>
        <p:sp>
          <p:nvSpPr>
            <p:cNvPr id="89" name="Google Shape;89;p13"/>
            <p:cNvSpPr/>
            <p:nvPr/>
          </p:nvSpPr>
          <p:spPr>
            <a:xfrm>
              <a:off x="5693975" y="129025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0" name="Google Shape;90;p13"/>
            <p:cNvCxnSpPr>
              <a:stCxn id="89" idx="2"/>
              <a:endCxn id="91" idx="0"/>
            </p:cNvCxnSpPr>
            <p:nvPr/>
          </p:nvCxnSpPr>
          <p:spPr>
            <a:xfrm flipH="1">
              <a:off x="5411675" y="1898350"/>
              <a:ext cx="731100" cy="42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3"/>
            <p:cNvCxnSpPr>
              <a:stCxn id="89" idx="2"/>
            </p:cNvCxnSpPr>
            <p:nvPr/>
          </p:nvCxnSpPr>
          <p:spPr>
            <a:xfrm>
              <a:off x="6142775" y="1898350"/>
              <a:ext cx="869400" cy="42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>
            <a:off x="6257640" y="2874369"/>
            <a:ext cx="1945496" cy="242626"/>
            <a:chOff x="5411650" y="2002625"/>
            <a:chExt cx="1765475" cy="220175"/>
          </a:xfrm>
        </p:grpSpPr>
        <p:sp>
          <p:nvSpPr>
            <p:cNvPr id="94" name="Google Shape;94;p13"/>
            <p:cNvSpPr/>
            <p:nvPr/>
          </p:nvSpPr>
          <p:spPr>
            <a:xfrm>
              <a:off x="5411650" y="20026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742125" y="2003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5029827" y="3230938"/>
            <a:ext cx="2455624" cy="1064170"/>
            <a:chOff x="4297450" y="2326200"/>
            <a:chExt cx="2228400" cy="965700"/>
          </a:xfrm>
        </p:grpSpPr>
        <p:sp>
          <p:nvSpPr>
            <p:cNvPr id="91" name="Google Shape;91;p13"/>
            <p:cNvSpPr/>
            <p:nvPr/>
          </p:nvSpPr>
          <p:spPr>
            <a:xfrm>
              <a:off x="4962850" y="2326200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97" name="Google Shape;97;p13"/>
            <p:cNvCxnSpPr>
              <a:stCxn id="91" idx="2"/>
              <a:endCxn id="98" idx="0"/>
            </p:cNvCxnSpPr>
            <p:nvPr/>
          </p:nvCxnSpPr>
          <p:spPr>
            <a:xfrm flipH="1">
              <a:off x="42974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13"/>
            <p:cNvCxnSpPr>
              <a:stCxn id="91" idx="2"/>
              <a:endCxn id="100" idx="0"/>
            </p:cNvCxnSpPr>
            <p:nvPr/>
          </p:nvCxnSpPr>
          <p:spPr>
            <a:xfrm>
              <a:off x="5411650" y="2934300"/>
              <a:ext cx="1114200" cy="3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60190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31525" y="29343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6801295" y="4295246"/>
            <a:ext cx="1698132" cy="1110783"/>
            <a:chOff x="5905000" y="3292025"/>
            <a:chExt cx="1541000" cy="1008000"/>
          </a:xfrm>
        </p:grpSpPr>
        <p:sp>
          <p:nvSpPr>
            <p:cNvPr id="100" name="Google Shape;100;p13"/>
            <p:cNvSpPr/>
            <p:nvPr/>
          </p:nvSpPr>
          <p:spPr>
            <a:xfrm>
              <a:off x="607707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4" name="Google Shape;104;p13"/>
            <p:cNvCxnSpPr>
              <a:stCxn id="100" idx="2"/>
              <a:endCxn id="105" idx="0"/>
            </p:cNvCxnSpPr>
            <p:nvPr/>
          </p:nvCxnSpPr>
          <p:spPr>
            <a:xfrm flipH="1">
              <a:off x="5947175" y="3900125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13"/>
            <p:cNvCxnSpPr>
              <a:stCxn id="100" idx="2"/>
            </p:cNvCxnSpPr>
            <p:nvPr/>
          </p:nvCxnSpPr>
          <p:spPr>
            <a:xfrm>
              <a:off x="6525875" y="3900125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13"/>
            <p:cNvSpPr/>
            <p:nvPr/>
          </p:nvSpPr>
          <p:spPr>
            <a:xfrm>
              <a:off x="70110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905000" y="399037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273272" y="4295245"/>
            <a:ext cx="1610140" cy="1101527"/>
            <a:chOff x="3610900" y="3292025"/>
            <a:chExt cx="1461150" cy="999600"/>
          </a:xfrm>
        </p:grpSpPr>
        <p:sp>
          <p:nvSpPr>
            <p:cNvPr id="98" name="Google Shape;98;p13"/>
            <p:cNvSpPr/>
            <p:nvPr/>
          </p:nvSpPr>
          <p:spPr>
            <a:xfrm>
              <a:off x="3848625" y="32920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0" name="Google Shape;110;p13"/>
            <p:cNvCxnSpPr>
              <a:stCxn id="98" idx="2"/>
            </p:cNvCxnSpPr>
            <p:nvPr/>
          </p:nvCxnSpPr>
          <p:spPr>
            <a:xfrm flipH="1">
              <a:off x="3674325" y="3900125"/>
              <a:ext cx="623100" cy="39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3"/>
            <p:cNvCxnSpPr>
              <a:stCxn id="98" idx="2"/>
            </p:cNvCxnSpPr>
            <p:nvPr/>
          </p:nvCxnSpPr>
          <p:spPr>
            <a:xfrm>
              <a:off x="4297425" y="3900125"/>
              <a:ext cx="5691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12;p13"/>
            <p:cNvSpPr/>
            <p:nvPr/>
          </p:nvSpPr>
          <p:spPr>
            <a:xfrm>
              <a:off x="361090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637050" y="3972125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6191907" y="5405920"/>
            <a:ext cx="1698132" cy="1111031"/>
            <a:chOff x="5352000" y="4299925"/>
            <a:chExt cx="1541000" cy="1008225"/>
          </a:xfrm>
        </p:grpSpPr>
        <p:sp>
          <p:nvSpPr>
            <p:cNvPr id="105" name="Google Shape;105;p13"/>
            <p:cNvSpPr/>
            <p:nvPr/>
          </p:nvSpPr>
          <p:spPr>
            <a:xfrm>
              <a:off x="5498375" y="4299925"/>
              <a:ext cx="897600" cy="608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5" name="Google Shape;115;p13"/>
            <p:cNvCxnSpPr/>
            <p:nvPr/>
          </p:nvCxnSpPr>
          <p:spPr>
            <a:xfrm flipH="1">
              <a:off x="5394175" y="4908250"/>
              <a:ext cx="578700" cy="3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5972875" y="4908250"/>
              <a:ext cx="7107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6458000" y="498025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352000" y="4998500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159663-342B-1C42-B9E4-70F5DC6490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11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 indent="0">
              <a:lnSpc>
                <a:spcPct val="150000"/>
              </a:lnSpc>
              <a:spcBef>
                <a:spcPts val="529"/>
              </a:spcBef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We end up doing many comparisons against the full key, </a:t>
            </a:r>
            <a:br>
              <a:rPr lang="en"/>
            </a:br>
            <a:r>
              <a:rPr lang="en"/>
              <a:t>can we improve on this?</a:t>
            </a: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digital search trees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9FFF1-791E-3B43-969D-01050AE91B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89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Trie as in re</a:t>
            </a:r>
            <a:r>
              <a:rPr lang="en">
                <a:solidFill>
                  <a:srgbClr val="980000"/>
                </a:solidFill>
              </a:rPr>
              <a:t>trie</a:t>
            </a:r>
            <a:r>
              <a:rPr lang="en"/>
              <a:t>ve, pronounced the same as “try”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Instead of storing keys as nodes in the tree, we store them implicitly as paths down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Interior nodes of the tree only serve to direct us according to the bitstring of the key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Values can then be stored at the end of key’s bit string path</a:t>
            </a:r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Radix search tries (RSTs)</a:t>
            </a: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4221E-3144-1E4D-BF2A-BC27F5BA62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1837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226157" y="1156097"/>
            <a:ext cx="130748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Insert: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RST example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496580" y="182620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496580" y="2496310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496580" y="3166417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496580" y="3836524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496580" y="450662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26157" y="5176736"/>
            <a:ext cx="136633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/>
              <a:t>Search: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496580" y="5846842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96580" y="6516949"/>
            <a:ext cx="562665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174511" y="182620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0100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74511" y="2496310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174511" y="3166417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0010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74511" y="3836524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0110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174511" y="450662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0101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74511" y="5846842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0011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74511" y="6516949"/>
            <a:ext cx="110351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/>
              <a:t>0111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056640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834136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66397" y="6131385"/>
            <a:ext cx="562665" cy="562665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V</a:t>
            </a:r>
            <a:endParaRPr sz="2424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58" name="Google Shape;158;p16"/>
          <p:cNvGrpSpPr/>
          <p:nvPr/>
        </p:nvGrpSpPr>
        <p:grpSpPr>
          <a:xfrm>
            <a:off x="5270305" y="1649105"/>
            <a:ext cx="1307347" cy="927306"/>
            <a:chOff x="4782150" y="1493988"/>
            <a:chExt cx="1186375" cy="841500"/>
          </a:xfrm>
        </p:grpSpPr>
        <p:sp>
          <p:nvSpPr>
            <p:cNvPr id="159" name="Google Shape;159;p16"/>
            <p:cNvSpPr/>
            <p:nvPr/>
          </p:nvSpPr>
          <p:spPr>
            <a:xfrm>
              <a:off x="5034800" y="1493988"/>
              <a:ext cx="510600" cy="510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>
              <a:stCxn id="159" idx="4"/>
              <a:endCxn id="161" idx="0"/>
            </p:cNvCxnSpPr>
            <p:nvPr/>
          </p:nvCxnSpPr>
          <p:spPr>
            <a:xfrm flipH="1">
              <a:off x="4951700" y="2004588"/>
              <a:ext cx="338400" cy="32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59" idx="4"/>
            </p:cNvCxnSpPr>
            <p:nvPr/>
          </p:nvCxnSpPr>
          <p:spPr>
            <a:xfrm>
              <a:off x="5290100" y="2004588"/>
              <a:ext cx="389700" cy="33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4782150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33525" y="20649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3415857" y="3523689"/>
            <a:ext cx="2404824" cy="3170361"/>
            <a:chOff x="3099300" y="3195113"/>
            <a:chExt cx="2182300" cy="2877000"/>
          </a:xfrm>
        </p:grpSpPr>
        <p:grpSp>
          <p:nvGrpSpPr>
            <p:cNvPr id="166" name="Google Shape;166;p16"/>
            <p:cNvGrpSpPr/>
            <p:nvPr/>
          </p:nvGrpSpPr>
          <p:grpSpPr>
            <a:xfrm>
              <a:off x="3099300" y="3195113"/>
              <a:ext cx="2182300" cy="2877000"/>
              <a:chOff x="4095050" y="3173700"/>
              <a:chExt cx="2182300" cy="2877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44802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0954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66750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algn="ctr" defTabSz="1007641">
                  <a:buClr>
                    <a:srgbClr val="000000"/>
                  </a:buClr>
                </a:pPr>
                <a:r>
                  <a:rPr lang="en" sz="2424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170" name="Google Shape;170;p16"/>
              <p:cNvCxnSpPr>
                <a:stCxn id="167" idx="4"/>
                <a:endCxn id="168" idx="0"/>
              </p:cNvCxnSpPr>
              <p:nvPr/>
            </p:nvCxnSpPr>
            <p:spPr>
              <a:xfrm>
                <a:off x="4735550" y="3684300"/>
                <a:ext cx="6153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>
                <a:stCxn id="168" idx="4"/>
                <a:endCxn id="169" idx="0"/>
              </p:cNvCxnSpPr>
              <p:nvPr/>
            </p:nvCxnSpPr>
            <p:spPr>
              <a:xfrm>
                <a:off x="5350750" y="4839550"/>
                <a:ext cx="671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16"/>
              <p:cNvCxnSpPr>
                <a:stCxn id="167" idx="4"/>
              </p:cNvCxnSpPr>
              <p:nvPr/>
            </p:nvCxnSpPr>
            <p:spPr>
              <a:xfrm flipH="1">
                <a:off x="4095050" y="3684300"/>
                <a:ext cx="640500" cy="69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16"/>
              <p:cNvCxnSpPr>
                <a:stCxn id="168" idx="4"/>
                <a:endCxn id="156" idx="0"/>
              </p:cNvCxnSpPr>
              <p:nvPr/>
            </p:nvCxnSpPr>
            <p:spPr>
              <a:xfrm flipH="1">
                <a:off x="4730050" y="4839550"/>
                <a:ext cx="6207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Google Shape;174;p16"/>
            <p:cNvSpPr/>
            <p:nvPr/>
          </p:nvSpPr>
          <p:spPr>
            <a:xfrm>
              <a:off x="30993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682600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04995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626963" y="504876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6139950" y="4796737"/>
            <a:ext cx="1347458" cy="1334593"/>
            <a:chOff x="5571325" y="4350363"/>
            <a:chExt cx="1222775" cy="12111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5751100" y="4350363"/>
              <a:ext cx="825600" cy="1211100"/>
              <a:chOff x="5947450" y="4328950"/>
              <a:chExt cx="825600" cy="12111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6030550" y="43289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16"/>
              <p:cNvCxnSpPr>
                <a:stCxn id="180" idx="4"/>
                <a:endCxn id="155" idx="0"/>
              </p:cNvCxnSpPr>
              <p:nvPr/>
            </p:nvCxnSpPr>
            <p:spPr>
              <a:xfrm flipH="1">
                <a:off x="5947450" y="4839550"/>
                <a:ext cx="3384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6"/>
              <p:cNvCxnSpPr>
                <a:stCxn id="180" idx="4"/>
                <a:endCxn id="157" idx="0"/>
              </p:cNvCxnSpPr>
              <p:nvPr/>
            </p:nvCxnSpPr>
            <p:spPr>
              <a:xfrm>
                <a:off x="6285850" y="4839550"/>
                <a:ext cx="487200" cy="70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Google Shape;183;p16"/>
            <p:cNvSpPr/>
            <p:nvPr/>
          </p:nvSpPr>
          <p:spPr>
            <a:xfrm>
              <a:off x="55713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3591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7681381" y="4796738"/>
            <a:ext cx="1397626" cy="1897313"/>
            <a:chOff x="6970125" y="4350363"/>
            <a:chExt cx="1268300" cy="1721750"/>
          </a:xfrm>
        </p:grpSpPr>
        <p:grpSp>
          <p:nvGrpSpPr>
            <p:cNvPr id="186" name="Google Shape;186;p16"/>
            <p:cNvGrpSpPr/>
            <p:nvPr/>
          </p:nvGrpSpPr>
          <p:grpSpPr>
            <a:xfrm>
              <a:off x="6970125" y="4350363"/>
              <a:ext cx="1067775" cy="1721750"/>
              <a:chOff x="7965875" y="4328950"/>
              <a:chExt cx="1067775" cy="1721750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7965875" y="55401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algn="ctr" defTabSz="1007641">
                  <a:buClr>
                    <a:srgbClr val="000000"/>
                  </a:buClr>
                </a:pPr>
                <a:r>
                  <a:rPr lang="en" sz="2424" b="1" kern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V</a:t>
                </a:r>
                <a:endParaRPr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188" name="Google Shape;188;p16"/>
              <p:cNvGrpSpPr/>
              <p:nvPr/>
            </p:nvGrpSpPr>
            <p:grpSpPr>
              <a:xfrm>
                <a:off x="8221250" y="4328950"/>
                <a:ext cx="812400" cy="1211100"/>
                <a:chOff x="5947450" y="4328950"/>
                <a:chExt cx="812400" cy="12111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6030550" y="4328950"/>
                  <a:ext cx="510600" cy="5106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47" tIns="100747" rIns="100747" bIns="100747" anchor="ctr" anchorCtr="0">
                  <a:noAutofit/>
                </a:bodyPr>
                <a:lstStyle/>
                <a:p>
                  <a:pPr defTabSz="1007641">
                    <a:buClr>
                      <a:srgbClr val="000000"/>
                    </a:buClr>
                  </a:pPr>
                  <a:endParaRPr sz="154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0" name="Google Shape;190;p16"/>
                <p:cNvCxnSpPr>
                  <a:stCxn id="189" idx="4"/>
                  <a:endCxn id="187" idx="0"/>
                </p:cNvCxnSpPr>
                <p:nvPr/>
              </p:nvCxnSpPr>
              <p:spPr>
                <a:xfrm flipH="1">
                  <a:off x="5947450" y="4839550"/>
                  <a:ext cx="338400" cy="700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16"/>
                <p:cNvCxnSpPr>
                  <a:stCxn id="189" idx="4"/>
                </p:cNvCxnSpPr>
                <p:nvPr/>
              </p:nvCxnSpPr>
              <p:spPr>
                <a:xfrm>
                  <a:off x="6285850" y="4839550"/>
                  <a:ext cx="474000" cy="70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92" name="Google Shape;192;p16"/>
            <p:cNvSpPr/>
            <p:nvPr/>
          </p:nvSpPr>
          <p:spPr>
            <a:xfrm>
              <a:off x="7046200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803425" y="510158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6"/>
          <p:cNvGrpSpPr/>
          <p:nvPr/>
        </p:nvGrpSpPr>
        <p:grpSpPr>
          <a:xfrm>
            <a:off x="6553270" y="3523689"/>
            <a:ext cx="1782432" cy="1273103"/>
            <a:chOff x="5946400" y="3195113"/>
            <a:chExt cx="1617500" cy="1155300"/>
          </a:xfrm>
        </p:grpSpPr>
        <p:grpSp>
          <p:nvGrpSpPr>
            <p:cNvPr id="195" name="Google Shape;195;p16"/>
            <p:cNvGrpSpPr/>
            <p:nvPr/>
          </p:nvGrpSpPr>
          <p:grpSpPr>
            <a:xfrm>
              <a:off x="6089400" y="3195113"/>
              <a:ext cx="1474500" cy="1155300"/>
              <a:chOff x="6285750" y="3173700"/>
              <a:chExt cx="1474500" cy="115530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6381150" y="317370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97" name="Google Shape;197;p16"/>
              <p:cNvCxnSpPr>
                <a:stCxn id="196" idx="4"/>
                <a:endCxn id="180" idx="0"/>
              </p:cNvCxnSpPr>
              <p:nvPr/>
            </p:nvCxnSpPr>
            <p:spPr>
              <a:xfrm flipH="1">
                <a:off x="6285750" y="3684300"/>
                <a:ext cx="3507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6" idx="4"/>
                <a:endCxn id="189" idx="0"/>
              </p:cNvCxnSpPr>
              <p:nvPr/>
            </p:nvCxnSpPr>
            <p:spPr>
              <a:xfrm>
                <a:off x="6636450" y="3684300"/>
                <a:ext cx="1123800" cy="6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9" name="Google Shape;199;p16"/>
            <p:cNvSpPr/>
            <p:nvPr/>
          </p:nvSpPr>
          <p:spPr>
            <a:xfrm>
              <a:off x="5946400" y="39453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046200" y="38892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121806" y="2573627"/>
            <a:ext cx="2975643" cy="950117"/>
            <a:chOff x="3739925" y="2332963"/>
            <a:chExt cx="2700300" cy="862200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3739925" y="2332963"/>
              <a:ext cx="2700300" cy="862200"/>
              <a:chOff x="4735675" y="2311550"/>
              <a:chExt cx="2700300" cy="8622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692075" y="2311550"/>
                <a:ext cx="510600" cy="510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defTabSz="1007641">
                  <a:buClr>
                    <a:srgbClr val="000000"/>
                  </a:buClr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203" name="Google Shape;203;p16"/>
              <p:cNvCxnSpPr>
                <a:stCxn id="161" idx="4"/>
                <a:endCxn id="167" idx="0"/>
              </p:cNvCxnSpPr>
              <p:nvPr/>
            </p:nvCxnSpPr>
            <p:spPr>
              <a:xfrm flipH="1">
                <a:off x="4735675" y="2822150"/>
                <a:ext cx="12117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6"/>
              <p:cNvCxnSpPr>
                <a:stCxn id="161" idx="4"/>
                <a:endCxn id="196" idx="0"/>
              </p:cNvCxnSpPr>
              <p:nvPr/>
            </p:nvCxnSpPr>
            <p:spPr>
              <a:xfrm>
                <a:off x="5947375" y="2822150"/>
                <a:ext cx="1488600" cy="35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Google Shape;205;p16"/>
            <p:cNvSpPr/>
            <p:nvPr/>
          </p:nvSpPr>
          <p:spPr>
            <a:xfrm>
              <a:off x="3972950" y="2827813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0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5654400" y="2789038"/>
              <a:ext cx="4350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defTabSz="1007641">
                <a:buClr>
                  <a:srgbClr val="000000"/>
                </a:buClr>
              </a:pPr>
              <a:r>
                <a:rPr lang="en"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E0AE06-25F8-D446-889C-7CF6DBE82A4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151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BD2471-C271-4624-8D42-14E2E0B61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88176-0352-4D10-8819-34E6E1CF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4FBC2-37E3-461C-81E4-8B187375C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9882-4A4D-4749-BA4E-A32679D565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11E1F-63C7-4277-9213-443A4B84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3" y="1246574"/>
            <a:ext cx="8993444" cy="5996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4707A-3D62-44F6-A55F-60730553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58" y="1272467"/>
            <a:ext cx="3224344" cy="21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7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971D3-3452-4A29-8EC2-C3B6612A4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9D193-5A63-452A-8532-EAE73F37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Runtime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26F5-DE1A-4FBE-ACB4-3B0E32DD5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63AB-39F3-4868-A191-7FEC9516DA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6F14D-E0A5-435B-9D69-1EDFC2A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05" y="1539060"/>
            <a:ext cx="8132963" cy="5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0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2/1</a:t>
            </a:r>
            <a:r>
              <a:rPr lang="ar-EG" dirty="0"/>
              <a:t>9</a:t>
            </a:r>
            <a:r>
              <a:rPr lang="en-US" dirty="0"/>
              <a:t>: Assignment 1, Lab 3, and Homework </a:t>
            </a:r>
            <a:r>
              <a:rPr lang="ar-EG" dirty="0"/>
              <a:t>4</a:t>
            </a:r>
            <a:endParaRPr lang="en-US" dirty="0"/>
          </a:p>
          <a:p>
            <a:pPr lvl="1"/>
            <a:r>
              <a:rPr lang="en-US" dirty="0"/>
              <a:t>Tophat questions are due one week after each lecture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Debugging using JDB</a:t>
            </a:r>
          </a:p>
          <a:p>
            <a:r>
              <a:rPr lang="en-US" dirty="0" err="1">
                <a:latin typeface="Lato Extended"/>
              </a:rPr>
              <a:t>SteelHacks</a:t>
            </a:r>
            <a:r>
              <a:rPr lang="en-US" dirty="0">
                <a:latin typeface="Lato Extended"/>
              </a:rPr>
              <a:t> (</a:t>
            </a:r>
            <a:r>
              <a:rPr lang="en-US" dirty="0">
                <a:latin typeface="Lato Extended"/>
                <a:hlinkClick r:id="rId2"/>
              </a:rPr>
              <a:t>https://steelhacks.com/</a:t>
            </a:r>
            <a:r>
              <a:rPr lang="en-US" dirty="0">
                <a:latin typeface="Lato Extended"/>
              </a:rPr>
              <a:t>) is happening this weekend (Friday-Sunday). Registration is still open!</a:t>
            </a: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pPr lvl="1"/>
            <a:r>
              <a:rPr lang="en-US" dirty="0"/>
              <a:t>Using iteration instead of recursion for Tree operations</a:t>
            </a:r>
          </a:p>
          <a:p>
            <a:pPr lvl="2"/>
            <a:r>
              <a:rPr lang="en-US" dirty="0"/>
              <a:t>Find in BST</a:t>
            </a:r>
          </a:p>
          <a:p>
            <a:pPr lvl="2"/>
            <a:r>
              <a:rPr lang="en-US" dirty="0"/>
              <a:t>Preorder traversal</a:t>
            </a:r>
          </a:p>
          <a:p>
            <a:pPr lvl="2"/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lvl="2"/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/>
          </a:bodyPr>
          <a:lstStyle/>
          <a:p>
            <a:r>
              <a:rPr lang="en-US" dirty="0"/>
              <a:t>Red-black BST</a:t>
            </a:r>
          </a:p>
          <a:p>
            <a:pPr lvl="1"/>
            <a:r>
              <a:rPr lang="en-US" dirty="0"/>
              <a:t>why can we delete a red node and not a black one</a:t>
            </a:r>
          </a:p>
          <a:p>
            <a:pPr lvl="1"/>
            <a:r>
              <a:rPr lang="en-US" dirty="0"/>
              <a:t>how to get deletion of BST working as a whole</a:t>
            </a:r>
          </a:p>
          <a:p>
            <a:r>
              <a:rPr lang="en-US" dirty="0"/>
              <a:t>would like a definitive list of the runtime ranges of all BST Ops we learned up to this point things were going too fast for me when this came up</a:t>
            </a:r>
          </a:p>
          <a:p>
            <a:r>
              <a:rPr lang="en-US" dirty="0"/>
              <a:t>can you review what “this”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Iterative post-order</a:t>
            </a:r>
          </a:p>
          <a:p>
            <a:r>
              <a:rPr lang="en-US" dirty="0"/>
              <a:t>tracing the stack: the concept of popping and then knowing what to do next is a little confusing</a:t>
            </a:r>
          </a:p>
          <a:p>
            <a:r>
              <a:rPr lang="en-US" dirty="0"/>
              <a:t>calls in the stack while doing the different traversals</a:t>
            </a:r>
          </a:p>
          <a:p>
            <a:r>
              <a:rPr lang="en-US" dirty="0"/>
              <a:t>traversal using stack, and can we do it using a Queue? Which has lower overhead?</a:t>
            </a:r>
          </a:p>
          <a:p>
            <a:r>
              <a:rPr lang="en-US" dirty="0"/>
              <a:t>recursive traversal feels more intuitive and is easier to code, so in what case do we want to use the iterative traversal?</a:t>
            </a:r>
          </a:p>
          <a:p>
            <a:r>
              <a:rPr lang="en-US" dirty="0"/>
              <a:t>how would you skip the leftmost leaf line</a:t>
            </a:r>
          </a:p>
          <a:p>
            <a:r>
              <a:rPr lang="en-US" dirty="0"/>
              <a:t>what is the purpose of the stack in traversals</a:t>
            </a:r>
          </a:p>
          <a:p>
            <a:r>
              <a:rPr lang="en-US" dirty="0"/>
              <a:t>coding the stack (push and pop)</a:t>
            </a:r>
          </a:p>
          <a:p>
            <a:r>
              <a:rPr lang="en-US" dirty="0"/>
              <a:t>When is recursive method "better" (less overhead) than iterative? .. or is not but just easier so not a big deal if you aren't using the operation that much ?</a:t>
            </a:r>
          </a:p>
          <a:p>
            <a:r>
              <a:rPr lang="en-US" dirty="0"/>
              <a:t>Fixing red/black trees</a:t>
            </a:r>
          </a:p>
          <a:p>
            <a:r>
              <a:rPr lang="en-US" dirty="0" err="1"/>
              <a:t>bst</a:t>
            </a:r>
            <a:r>
              <a:rPr lang="en-US" dirty="0"/>
              <a:t> search</a:t>
            </a:r>
          </a:p>
          <a:p>
            <a:r>
              <a:rPr lang="en-US" dirty="0"/>
              <a:t>confused which one you visit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05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AB73-27B5-4AD6-B04B-70D2B2D7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BEC4-9CE8-4E47-86C6-EEE525DC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D676-FB7D-41A1-A7F3-5AF873C6F2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0838F-3135-48B5-8692-C423B24DBF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D58DC-474F-4E8C-BF71-CE2F9472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3" y="998171"/>
            <a:ext cx="8971779" cy="59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6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Symbol Table ADT</a:t>
            </a:r>
          </a:p>
          <a:p>
            <a:r>
              <a:rPr lang="en-US" dirty="0">
                <a:latin typeface="Calibri" panose="020F0502020204030204" pitchFamily="34" charset="0"/>
              </a:rPr>
              <a:t>Running-time comparison: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Array (sorted and unsorted)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linked-list (sorted and unsorted) 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binary search tree (BST)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Red-black BST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 search trees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radix search tries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multiway tries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la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Briandais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 1501 – Algorithms &amp; Data Structures 2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Abstract structures that link </a:t>
            </a:r>
            <a:r>
              <a:rPr lang="en" i="1">
                <a:solidFill>
                  <a:srgbClr val="002B5E"/>
                </a:solidFill>
              </a:rPr>
              <a:t>keys</a:t>
            </a:r>
            <a:r>
              <a:rPr lang="en"/>
              <a:t> to </a:t>
            </a:r>
            <a:r>
              <a:rPr lang="en" i="1">
                <a:solidFill>
                  <a:srgbClr val="002B5E"/>
                </a:solidFill>
              </a:rPr>
              <a:t>values</a:t>
            </a:r>
            <a:endParaRPr i="1"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Key is used to search the data structure for a value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Described as a class in the text, but probably more accurate to think of the concept of a symbol table in general as an interface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/>
              <a:t>Key functions: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put()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contains()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Symbol tables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8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9AAC1-EEDF-3B41-9DD6-7B920DCA38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444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 dirty="0"/>
              <a:t>Given a collection of keys </a:t>
            </a:r>
            <a:r>
              <a:rPr lang="en" i="1" dirty="0"/>
              <a:t>C</a:t>
            </a:r>
            <a:r>
              <a:rPr lang="en" dirty="0"/>
              <a:t>, how to we search for a given key </a:t>
            </a:r>
            <a:r>
              <a:rPr lang="en" i="1" dirty="0"/>
              <a:t>k</a:t>
            </a:r>
            <a:r>
              <a:rPr lang="en" dirty="0"/>
              <a:t>?</a:t>
            </a:r>
            <a:endParaRPr dirty="0"/>
          </a:p>
          <a:p>
            <a:pPr lvl="1"/>
            <a:r>
              <a:rPr lang="en" dirty="0"/>
              <a:t>Store collection in an array</a:t>
            </a:r>
            <a:endParaRPr dirty="0"/>
          </a:p>
          <a:p>
            <a:pPr lvl="2"/>
            <a:r>
              <a:rPr lang="en" dirty="0"/>
              <a:t>Unsorted</a:t>
            </a:r>
            <a:endParaRPr dirty="0"/>
          </a:p>
          <a:p>
            <a:pPr lvl="2"/>
            <a:r>
              <a:rPr lang="en" dirty="0"/>
              <a:t>Sorted</a:t>
            </a:r>
            <a:endParaRPr dirty="0"/>
          </a:p>
          <a:p>
            <a:pPr lvl="1"/>
            <a:r>
              <a:rPr lang="en" dirty="0"/>
              <a:t>Linked list</a:t>
            </a:r>
            <a:endParaRPr dirty="0"/>
          </a:p>
          <a:p>
            <a:pPr lvl="2"/>
            <a:r>
              <a:rPr lang="en" dirty="0"/>
              <a:t>Unsorted</a:t>
            </a:r>
            <a:endParaRPr dirty="0"/>
          </a:p>
          <a:p>
            <a:pPr lvl="2"/>
            <a:r>
              <a:rPr lang="en" dirty="0"/>
              <a:t>Sorted</a:t>
            </a:r>
            <a:endParaRPr dirty="0"/>
          </a:p>
          <a:p>
            <a:pPr lvl="1"/>
            <a:r>
              <a:rPr lang="en" dirty="0"/>
              <a:t>Binary search tree (BST)</a:t>
            </a:r>
          </a:p>
          <a:p>
            <a:pPr lvl="1"/>
            <a:r>
              <a:rPr lang="en" dirty="0"/>
              <a:t>Red-black BST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lang="en" dirty="0"/>
              <a:t>Differences?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Runtimes?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599" dirty="0"/>
              <a:t>Comparing Implementations</a:t>
            </a:r>
            <a:endParaRPr sz="3599"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9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20408-E6FC-044C-B5AB-488B6AD239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063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971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1181</Words>
  <Application>Microsoft Macintosh PowerPoint</Application>
  <PresentationFormat>Custom</PresentationFormat>
  <Paragraphs>220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Droid Sans</vt:lpstr>
      <vt:lpstr>Helvetica</vt:lpstr>
      <vt:lpstr>Lato Extended</vt:lpstr>
      <vt:lpstr>Times New Roman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Muddiest points (1/2)</vt:lpstr>
      <vt:lpstr>Muddiest points (2/2)</vt:lpstr>
      <vt:lpstr>Iterative Post-order Traversal</vt:lpstr>
      <vt:lpstr>This Lecture</vt:lpstr>
      <vt:lpstr>Symbol tables</vt:lpstr>
      <vt:lpstr>Comparing Implementations</vt:lpstr>
      <vt:lpstr>Symbol Table Implementations</vt:lpstr>
      <vt:lpstr>A closer look</vt:lpstr>
      <vt:lpstr>Digital Search Trees (DSTs)</vt:lpstr>
      <vt:lpstr>DST example</vt:lpstr>
      <vt:lpstr>Analysis of digital search trees</vt:lpstr>
      <vt:lpstr>Radix search tries (RSTs)</vt:lpstr>
      <vt:lpstr>RST example</vt:lpstr>
      <vt:lpstr>Assignment 1 Hints</vt:lpstr>
      <vt:lpstr>Assignment 1 Runtime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12</cp:revision>
  <dcterms:created xsi:type="dcterms:W3CDTF">2021-01-20T14:20:08Z</dcterms:created>
  <dcterms:modified xsi:type="dcterms:W3CDTF">2021-09-01T05:40:39Z</dcterms:modified>
</cp:coreProperties>
</file>