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3711" r:id="rId2"/>
    <p:sldMasterId id="2147483721" r:id="rId3"/>
    <p:sldMasterId id="2147483738" r:id="rId4"/>
  </p:sldMasterIdLst>
  <p:notesMasterIdLst>
    <p:notesMasterId r:id="rId19"/>
  </p:notesMasterIdLst>
  <p:sldIdLst>
    <p:sldId id="405" r:id="rId5"/>
    <p:sldId id="496" r:id="rId6"/>
    <p:sldId id="1877" r:id="rId7"/>
    <p:sldId id="49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513" r:id="rId1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45" autoAdjust="0"/>
  </p:normalViewPr>
  <p:slideViewPr>
    <p:cSldViewPr snapToGrid="0">
      <p:cViewPr varScale="1">
        <p:scale>
          <a:sx n="78" d="100"/>
          <a:sy n="78" d="100"/>
        </p:scale>
        <p:origin x="2824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CC4D45B9-100E-474D-8C00-A10C1BA4ABE2}"/>
    <pc:docChg chg="undo custSel addSld delSld modSld sldOrd delMainMaster">
      <pc:chgData name="Khattab, Sherif" userId="c83b1e15-36f3-4f46-aceb-05aac24c545e" providerId="ADAL" clId="{CC4D45B9-100E-474D-8C00-A10C1BA4ABE2}" dt="2021-10-28T16:22:24.148" v="124" actId="2696"/>
      <pc:docMkLst>
        <pc:docMk/>
      </pc:docMkLst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9301207" sldId="258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233105404" sldId="261"/>
        </pc:sldMkLst>
      </pc:sldChg>
      <pc:sldChg chg="modSp add del mod">
        <pc:chgData name="Khattab, Sherif" userId="c83b1e15-36f3-4f46-aceb-05aac24c545e" providerId="ADAL" clId="{CC4D45B9-100E-474D-8C00-A10C1BA4ABE2}" dt="2021-10-27T14:19:30.362" v="5"/>
        <pc:sldMkLst>
          <pc:docMk/>
          <pc:sldMk cId="3008447587" sldId="262"/>
        </pc:sldMkLst>
        <pc:spChg chg="mod">
          <ac:chgData name="Khattab, Sherif" userId="c83b1e15-36f3-4f46-aceb-05aac24c545e" providerId="ADAL" clId="{CC4D45B9-100E-474D-8C00-A10C1BA4ABE2}" dt="2021-10-27T14:19:30.198" v="4"/>
          <ac:spMkLst>
            <pc:docMk/>
            <pc:sldMk cId="3008447587" sldId="262"/>
            <ac:spMk id="124" creationId="{00000000-0000-0000-0000-000000000000}"/>
          </ac:spMkLst>
        </pc:spChg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CC4D45B9-100E-474D-8C00-A10C1BA4ABE2}" dt="2021-10-27T14:21:30.409" v="3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C4D45B9-100E-474D-8C00-A10C1BA4ABE2}" dt="2021-10-27T14:21:30.409" v="3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ord">
        <pc:chgData name="Khattab, Sherif" userId="c83b1e15-36f3-4f46-aceb-05aac24c545e" providerId="ADAL" clId="{CC4D45B9-100E-474D-8C00-A10C1BA4ABE2}" dt="2021-10-27T14:22:28.410" v="11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C4D45B9-100E-474D-8C00-A10C1BA4ABE2}" dt="2021-10-27T14:21:49.789" v="42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C4D45B9-100E-474D-8C00-A10C1BA4ABE2}" dt="2021-10-27T14:22:28.410" v="11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C4D45B9-100E-474D-8C00-A10C1BA4ABE2}" dt="2021-10-27T14:19:2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C4D45B9-100E-474D-8C00-A10C1BA4ABE2}" dt="2021-10-27T14:19:47.012" v="6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CC4D45B9-100E-474D-8C00-A10C1BA4ABE2}" dt="2021-10-28T16:22:24.148" v="124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CC4D45B9-100E-474D-8C00-A10C1BA4ABE2}" dt="2021-10-27T14:25:13.127" v="121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CC4D45B9-100E-474D-8C00-A10C1BA4ABE2}" dt="2021-10-27T14:25:07.704" v="112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882084366" sldId="186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521231795" sldId="186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20368675" sldId="186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500665439" sldId="186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730021134" sldId="18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725354766" sldId="1870"/>
        </pc:sldMkLst>
      </pc:sldChg>
      <pc:sldChg chg="modSp add">
        <pc:chgData name="Khattab, Sherif" userId="c83b1e15-36f3-4f46-aceb-05aac24c545e" providerId="ADAL" clId="{CC4D45B9-100E-474D-8C00-A10C1BA4ABE2}" dt="2021-10-27T14:30:05.267" v="123"/>
        <pc:sldMkLst>
          <pc:docMk/>
          <pc:sldMk cId="415793294" sldId="1871"/>
        </pc:sldMkLst>
        <pc:spChg chg="mod">
          <ac:chgData name="Khattab, Sherif" userId="c83b1e15-36f3-4f46-aceb-05aac24c545e" providerId="ADAL" clId="{CC4D45B9-100E-474D-8C00-A10C1BA4ABE2}" dt="2021-10-27T14:30:05.267" v="123"/>
          <ac:spMkLst>
            <pc:docMk/>
            <pc:sldMk cId="415793294" sldId="1871"/>
            <ac:spMk id="5" creationId="{ADDC0957-0071-4F30-B7DB-5A1055472937}"/>
          </ac:spMkLst>
        </pc:spChg>
      </pc:sldChg>
      <pc:sldChg chg="del">
        <pc:chgData name="Khattab, Sherif" userId="c83b1e15-36f3-4f46-aceb-05aac24c545e" providerId="ADAL" clId="{CC4D45B9-100E-474D-8C00-A10C1BA4ABE2}" dt="2021-10-27T14:29:40.333" v="122" actId="2696"/>
        <pc:sldMkLst>
          <pc:docMk/>
          <pc:sldMk cId="1688748164" sldId="187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754878698" sldId="187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993700571" sldId="187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253052793" sldId="187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447838884" sldId="1875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CC4D45B9-100E-474D-8C00-A10C1BA4ABE2}" dt="2021-10-27T14:19:30.198" v="4"/>
        <pc:sldMkLst>
          <pc:docMk/>
          <pc:sldMk cId="3267978942" sldId="1876"/>
        </pc:sldMkLst>
      </pc:sldChg>
      <pc:sldChg chg="modSp new mod">
        <pc:chgData name="Khattab, Sherif" userId="c83b1e15-36f3-4f46-aceb-05aac24c545e" providerId="ADAL" clId="{CC4D45B9-100E-474D-8C00-A10C1BA4ABE2}" dt="2021-10-27T14:22:00.900" v="70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C4D45B9-100E-474D-8C00-A10C1BA4ABE2}" dt="2021-10-27T14:21:58.661" v="67" actId="5793"/>
          <ac:spMkLst>
            <pc:docMk/>
            <pc:sldMk cId="3953904255" sldId="1877"/>
            <ac:spMk id="2" creationId="{FD8015ED-2B9F-4785-BD6F-B17CC519F5C9}"/>
          </ac:spMkLst>
        </pc:spChg>
        <pc:spChg chg="mod">
          <ac:chgData name="Khattab, Sherif" userId="c83b1e15-36f3-4f46-aceb-05aac24c545e" providerId="ADAL" clId="{CC4D45B9-100E-474D-8C00-A10C1BA4ABE2}" dt="2021-10-27T14:22:00.900" v="70" actId="20577"/>
          <ac:spMkLst>
            <pc:docMk/>
            <pc:sldMk cId="3953904255" sldId="1877"/>
            <ac:spMk id="3" creationId="{4A4D111C-469B-4E3A-803D-F08FC0504C9E}"/>
          </ac:spMkLst>
        </pc:spChg>
      </pc:sldChg>
      <pc:sldMasterChg chg="del 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CE1CFD6B-104D-B441-B154-D78F8480C73A}"/>
    <pc:docChg chg="delSld delMainMaster">
      <pc:chgData name="Khattab, Sherif" userId="c83b1e15-36f3-4f46-aceb-05aac24c545e" providerId="ADAL" clId="{CE1CFD6B-104D-B441-B154-D78F8480C73A}" dt="2022-02-23T17:36:08.284" v="0" actId="2696"/>
      <pc:docMkLst>
        <pc:docMk/>
      </pc:docMkLst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76534842" sldId="30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415793294" sldId="187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754878698" sldId="187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993700571" sldId="187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253052793" sldId="187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447838884" sldId="1875"/>
        </pc:sldMkLst>
      </pc:sld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667454525" sldId="2147483728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3647590311" sldId="2147483729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517901744" sldId="2147483730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4243406454" sldId="2147483731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238416697" sldId="2147483732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118287611" sldId="2147483733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270411607" sldId="2147483734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571330477" sldId="2147483735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880367414" sldId="2147483736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187752549" sldId="2147483737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c385fd7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c385fd7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313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385fd7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385fd7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385fd78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385fd78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7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385fd78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385fd78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385fd78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385fd78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91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385fd78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385fd78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directed (w/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each with edges to v vertices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</a:t>
            </a:r>
            <a:r>
              <a:rPr lang="en" baseline="30000" dirty="0"/>
              <a:t>2</a:t>
            </a:r>
            <a:endParaRPr baseline="300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undirected (no self edges)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vertices with edges to v-1 vertices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 remember for undirected, (1, 2) == (2, 1)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v(v - 1) / 2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(v</a:t>
            </a:r>
            <a:r>
              <a:rPr lang="en" baseline="30000" dirty="0"/>
              <a:t>2</a:t>
            </a:r>
            <a:r>
              <a:rPr lang="en" dirty="0"/>
              <a:t> - v) /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36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385fd78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385fd78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</a:t>
            </a:r>
            <a:r>
              <a:rPr lang="en" baseline="30000"/>
              <a:t>2</a:t>
            </a:r>
            <a:r>
              <a:rPr lang="en"/>
              <a:t> - ε for directed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((v</a:t>
            </a:r>
            <a:r>
              <a:rPr lang="en" baseline="30000"/>
              <a:t>2</a:t>
            </a:r>
            <a:r>
              <a:rPr lang="en" sz="1200"/>
              <a:t> - v) / 2) - ε for undirected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seen “sparse” and dense before?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-- with tries, for sparse tries DLB is better; for dense, R-way tries are better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527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385fd78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385fd78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spatial representations of the same vertices/edges are considered the same graph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239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3715d0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3715d0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haven’t talked about problems to solve yet, but can you imagine tasks you might want to do with graphs?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78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2/23/22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197692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254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5057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79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2338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1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sparse</a:t>
            </a:r>
            <a:r>
              <a:rPr lang="en"/>
              <a:t> if: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 &lt;= v lg v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graph is considered </a:t>
            </a:r>
            <a:r>
              <a:rPr lang="en" i="1">
                <a:solidFill>
                  <a:srgbClr val="002B5E"/>
                </a:solidFill>
              </a:rPr>
              <a:t>dense</a:t>
            </a:r>
            <a:r>
              <a:rPr lang="en"/>
              <a:t> as it approaches the maximum number of edges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I.e., e == MAX - ε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A </a:t>
            </a:r>
            <a:r>
              <a:rPr lang="en" i="1">
                <a:solidFill>
                  <a:srgbClr val="002B5E"/>
                </a:solidFill>
              </a:rPr>
              <a:t>complete</a:t>
            </a:r>
            <a:r>
              <a:rPr lang="en"/>
              <a:t> graph has the maximum number of edges</a:t>
            </a:r>
            <a:endParaRPr baseline="30000"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More definitions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8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Question: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4396994" y="2366471"/>
            <a:ext cx="1175579" cy="226123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buNone/>
            </a:pPr>
            <a:r>
              <a:rPr lang="en" sz="3967" b="1"/>
              <a:t>==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or</a:t>
            </a:r>
            <a:endParaRPr sz="3967" b="1"/>
          </a:p>
          <a:p>
            <a:pPr marL="0" indent="0" algn="ctr">
              <a:buNone/>
            </a:pPr>
            <a:r>
              <a:rPr lang="en" sz="3967" b="1"/>
              <a:t>!=</a:t>
            </a:r>
            <a:endParaRPr sz="3967" b="1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50407" y="5321811"/>
            <a:ext cx="9068753" cy="98582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?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301202" y="2105828"/>
            <a:ext cx="3960003" cy="2497389"/>
            <a:chOff x="2839475" y="4019550"/>
            <a:chExt cx="3593575" cy="2266300"/>
          </a:xfrm>
        </p:grpSpPr>
        <p:sp>
          <p:nvSpPr>
            <p:cNvPr id="142" name="Google Shape;142;p15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8" name="Google Shape;148;p15"/>
            <p:cNvCxnSpPr>
              <a:stCxn id="142" idx="1"/>
              <a:endCxn id="144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5"/>
            <p:cNvCxnSpPr>
              <a:stCxn id="142" idx="3"/>
              <a:endCxn id="143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5"/>
            <p:cNvCxnSpPr>
              <a:stCxn id="144" idx="2"/>
              <a:endCxn id="145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5"/>
            <p:cNvCxnSpPr>
              <a:stCxn id="143" idx="2"/>
              <a:endCxn id="146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5"/>
            <p:cNvCxnSpPr>
              <a:stCxn id="144" idx="4"/>
              <a:endCxn id="143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5"/>
            <p:cNvCxnSpPr>
              <a:stCxn id="145" idx="4"/>
              <a:endCxn id="146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5"/>
            <p:cNvCxnSpPr>
              <a:stCxn id="147" idx="5"/>
              <a:endCxn id="145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" name="Google Shape;155;p15"/>
          <p:cNvGrpSpPr/>
          <p:nvPr/>
        </p:nvGrpSpPr>
        <p:grpSpPr>
          <a:xfrm>
            <a:off x="5708363" y="2105816"/>
            <a:ext cx="4067886" cy="2521893"/>
            <a:chOff x="5228625" y="1198088"/>
            <a:chExt cx="3691475" cy="2288537"/>
          </a:xfrm>
        </p:grpSpPr>
        <p:sp>
          <p:nvSpPr>
            <p:cNvPr id="156" name="Google Shape;156;p15"/>
            <p:cNvSpPr/>
            <p:nvPr/>
          </p:nvSpPr>
          <p:spPr>
            <a:xfrm>
              <a:off x="5228625" y="22466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122525" y="28689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122525" y="1782413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441025" y="17824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441025" y="286433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302400" y="1198088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62" name="Google Shape;162;p15"/>
            <p:cNvCxnSpPr>
              <a:stCxn id="156" idx="7"/>
              <a:endCxn id="158" idx="2"/>
            </p:cNvCxnSpPr>
            <p:nvPr/>
          </p:nvCxnSpPr>
          <p:spPr>
            <a:xfrm rot="10800000" flipH="1">
              <a:off x="5755865" y="2091398"/>
              <a:ext cx="366600" cy="245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5"/>
            <p:cNvCxnSpPr>
              <a:stCxn id="156" idx="5"/>
              <a:endCxn id="157" idx="2"/>
            </p:cNvCxnSpPr>
            <p:nvPr/>
          </p:nvCxnSpPr>
          <p:spPr>
            <a:xfrm>
              <a:off x="5755865" y="2773877"/>
              <a:ext cx="366600" cy="403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5"/>
            <p:cNvCxnSpPr>
              <a:stCxn id="158" idx="6"/>
              <a:endCxn id="159" idx="2"/>
            </p:cNvCxnSpPr>
            <p:nvPr/>
          </p:nvCxnSpPr>
          <p:spPr>
            <a:xfrm>
              <a:off x="6740225" y="2091262"/>
              <a:ext cx="700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5"/>
            <p:cNvCxnSpPr>
              <a:stCxn id="157" idx="6"/>
              <a:endCxn id="160" idx="2"/>
            </p:cNvCxnSpPr>
            <p:nvPr/>
          </p:nvCxnSpPr>
          <p:spPr>
            <a:xfrm rot="10800000" flipH="1">
              <a:off x="6740225" y="3173275"/>
              <a:ext cx="7008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>
              <a:stCxn id="158" idx="4"/>
              <a:endCxn id="157" idx="0"/>
            </p:cNvCxnSpPr>
            <p:nvPr/>
          </p:nvCxnSpPr>
          <p:spPr>
            <a:xfrm>
              <a:off x="6431375" y="2400112"/>
              <a:ext cx="0" cy="468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>
              <a:stCxn id="159" idx="4"/>
              <a:endCxn id="160" idx="0"/>
            </p:cNvCxnSpPr>
            <p:nvPr/>
          </p:nvCxnSpPr>
          <p:spPr>
            <a:xfrm>
              <a:off x="7749875" y="2400175"/>
              <a:ext cx="0" cy="464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5"/>
            <p:cNvCxnSpPr>
              <a:stCxn id="161" idx="3"/>
              <a:endCxn id="159" idx="7"/>
            </p:cNvCxnSpPr>
            <p:nvPr/>
          </p:nvCxnSpPr>
          <p:spPr>
            <a:xfrm flipH="1">
              <a:off x="7968360" y="1725327"/>
              <a:ext cx="424500" cy="147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817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504349" y="1511399"/>
            <a:ext cx="9068753" cy="57939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Trivially, graphs can be represented as: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vertices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List of edges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Performance?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Assume we're going to be analyzing static graphs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I.e., no insert and remove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So what operations should we consider?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graphs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5763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175179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Rows/columns are vertex labels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1 if (i, j) ∈ 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M[i][j] = 0 if (i, j) ∉ 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Using an adjacency matrix</a:t>
            </a:r>
            <a:endParaRPr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2590650" y="3206705"/>
          <a:ext cx="5284708" cy="39967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96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0</a:t>
                      </a:r>
                      <a:endParaRPr sz="240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100747" marR="100747" marT="100747" marB="100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0718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2/23/22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Assignment 2 (Late penalty waived)</a:t>
            </a:r>
          </a:p>
          <a:p>
            <a:pPr lvl="1"/>
            <a:r>
              <a:rPr lang="en-US" dirty="0"/>
              <a:t>10/29: Lab 6 and Homework 7</a:t>
            </a:r>
          </a:p>
          <a:p>
            <a:pPr lvl="1"/>
            <a:r>
              <a:rPr lang="en-US" dirty="0"/>
              <a:t>11/15: Assignment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5ED-2B9F-4785-BD6F-B17CC51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111C-469B-4E3A-803D-F08FC050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E682-DBAC-45C4-A74D-F0045B0A3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CB9D-0451-4A75-ACDF-58795329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9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LZW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Implementation issues</a:t>
            </a:r>
          </a:p>
          <a:p>
            <a:r>
              <a:rPr lang="en-US" dirty="0">
                <a:latin typeface="Calibri" panose="020F0502020204030204" pitchFamily="34" charset="0"/>
              </a:rPr>
              <a:t>Shannon Entropy</a:t>
            </a:r>
          </a:p>
          <a:p>
            <a:r>
              <a:rPr lang="en-US" dirty="0">
                <a:latin typeface="Calibri" panose="020F0502020204030204" pitchFamily="34" charset="0"/>
              </a:rPr>
              <a:t>Graph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pPr algn="ctr"/>
            <a:r>
              <a:rPr lang="en-US" dirty="0"/>
              <a:t>Graphs!</a:t>
            </a:r>
            <a:endParaRPr dirty="0"/>
          </a:p>
        </p:txBody>
      </p:sp>
      <p:pic>
        <p:nvPicPr>
          <p:cNvPr id="44" name="Google Shape;44;p9" descr="X^4-4^x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6" y="3130658"/>
            <a:ext cx="3138376" cy="130153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" name="Google Shape;45;p9" descr="bar-graph-frui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042" y="2532373"/>
            <a:ext cx="2624060" cy="2498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754208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5361299" y="2713785"/>
            <a:ext cx="5799546" cy="2135282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8" name="Google Shape;48;p9"/>
          <p:cNvGrpSpPr/>
          <p:nvPr/>
        </p:nvGrpSpPr>
        <p:grpSpPr>
          <a:xfrm>
            <a:off x="3333790" y="2645682"/>
            <a:ext cx="3960003" cy="2497389"/>
            <a:chOff x="2839475" y="4019550"/>
            <a:chExt cx="3593575" cy="2266300"/>
          </a:xfrm>
        </p:grpSpPr>
        <p:sp>
          <p:nvSpPr>
            <p:cNvPr id="49" name="Google Shape;49;p9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5" name="Google Shape;55;p9"/>
            <p:cNvCxnSpPr>
              <a:stCxn id="49" idx="1"/>
              <a:endCxn id="51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>
              <a:stCxn id="49" idx="3"/>
              <a:endCxn id="50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>
              <a:stCxn id="51" idx="2"/>
              <a:endCxn id="52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9"/>
            <p:cNvCxnSpPr>
              <a:stCxn id="50" idx="2"/>
              <a:endCxn id="53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9"/>
            <p:cNvCxnSpPr>
              <a:stCxn id="51" idx="4"/>
              <a:endCxn id="50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9"/>
            <p:cNvCxnSpPr>
              <a:stCxn id="52" idx="4"/>
              <a:endCxn id="53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9"/>
            <p:cNvCxnSpPr>
              <a:stCxn id="54" idx="5"/>
              <a:endCxn id="52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4930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graph G = (V, E)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Where V is a set of vertices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is a set of edges connecting vertex pairs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Example: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V = {0, 1, 2, 3, 4, 5}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 = {(0, 1), (0, 4), (1, 2), (1, 4), (2, 3), (3, 4), (3, 5)}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Graphs</a:t>
            </a: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5844347" y="4790331"/>
            <a:ext cx="3960003" cy="2497389"/>
            <a:chOff x="2839475" y="4019550"/>
            <a:chExt cx="3593575" cy="2266300"/>
          </a:xfrm>
        </p:grpSpPr>
        <p:sp>
          <p:nvSpPr>
            <p:cNvPr id="70" name="Google Shape;70;p10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0"/>
            <p:cNvCxnSpPr>
              <a:stCxn id="70" idx="1"/>
              <a:endCxn id="72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0"/>
            <p:cNvCxnSpPr>
              <a:stCxn id="70" idx="3"/>
              <a:endCxn id="71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0"/>
            <p:cNvCxnSpPr>
              <a:stCxn id="72" idx="2"/>
              <a:endCxn id="73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71" idx="2"/>
              <a:endCxn id="74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72" idx="4"/>
              <a:endCxn id="71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73" idx="4"/>
              <a:endCxn id="74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5" idx="5"/>
              <a:endCxn id="73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497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87804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Can be used to model many different scenarios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Why?</a:t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>
            <a:off x="1331238" y="3389153"/>
            <a:ext cx="7279130" cy="2472760"/>
            <a:chOff x="1207575" y="3073025"/>
            <a:chExt cx="6605575" cy="224395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1207575" y="3073025"/>
              <a:ext cx="2072700" cy="29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1"/>
            <p:cNvCxnSpPr/>
            <p:nvPr/>
          </p:nvCxnSpPr>
          <p:spPr>
            <a:xfrm rot="10800000" flipH="1">
              <a:off x="3352400" y="3316425"/>
              <a:ext cx="2397300" cy="54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3271300" y="3451525"/>
              <a:ext cx="216300" cy="1685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3604725" y="5181800"/>
              <a:ext cx="2487300" cy="9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1"/>
            <p:cNvCxnSpPr/>
            <p:nvPr/>
          </p:nvCxnSpPr>
          <p:spPr>
            <a:xfrm>
              <a:off x="5785600" y="3307350"/>
              <a:ext cx="1946700" cy="802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1"/>
            <p:cNvCxnSpPr/>
            <p:nvPr/>
          </p:nvCxnSpPr>
          <p:spPr>
            <a:xfrm rot="10800000" flipH="1">
              <a:off x="6128050" y="4172475"/>
              <a:ext cx="1685100" cy="1144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1"/>
            <p:cNvCxnSpPr/>
            <p:nvPr/>
          </p:nvCxnSpPr>
          <p:spPr>
            <a:xfrm>
              <a:off x="5731525" y="3478575"/>
              <a:ext cx="360600" cy="17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504350" y="2523767"/>
            <a:ext cx="8697197" cy="3756251"/>
            <a:chOff x="457200" y="2287716"/>
            <a:chExt cx="7892425" cy="3408676"/>
          </a:xfrm>
        </p:grpSpPr>
        <p:pic>
          <p:nvPicPr>
            <p:cNvPr id="99" name="Google Shape;99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7275" y="2562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9975" y="436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00850" y="25154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4575" y="451524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2950" y="3334091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 descr="wireless_router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2287716"/>
              <a:ext cx="1286675" cy="118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305775" y="2593312"/>
            <a:ext cx="9375403" cy="3860937"/>
            <a:chOff x="277000" y="2350825"/>
            <a:chExt cx="8507875" cy="3503675"/>
          </a:xfrm>
        </p:grpSpPr>
        <p:pic>
          <p:nvPicPr>
            <p:cNvPr id="106" name="Google Shape;106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000" y="23508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7" name="Google Shape;107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3000" y="2674450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8" name="Google Shape;108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3425" y="44424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09" name="Google Shape;109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3700" y="250162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0" name="Google Shape;110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3375" y="46005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1" name="Google Shape;111;p11" descr="Singapore_skyline_00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12975" y="3302075"/>
              <a:ext cx="1671900" cy="12539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unordered pairs: (A, B) ==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Directed graph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Edges are ordered pairs: (A, B) != (B, A)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Adjacent vertices, or neighbors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/>
              <a:t>Vertices connected by an edge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Some definitions</a:t>
            </a:r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33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04350" y="1418834"/>
            <a:ext cx="5524159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"/>
              <a:t>Let v = |V|, and e = |E|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Given v, what are the minimum/maximum sizes of 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Minimum value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Definition doesn’t necessitate that there are any edges…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So, 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Maximum of 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Depends…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Are self edges allowed?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Directed graph  or undirected graph?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In this class, we'll assume directed graphs have self edges while undirected graphs do not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Graph sizes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6A1BC-3E24-4DD7-A9B8-09904E8E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38" y="3337560"/>
            <a:ext cx="3728140" cy="24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714</Words>
  <Application>Microsoft Macintosh PowerPoint</Application>
  <PresentationFormat>Custom</PresentationFormat>
  <Paragraphs>180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Previous Lecture …</vt:lpstr>
      <vt:lpstr>Today…</vt:lpstr>
      <vt:lpstr>Graphs!</vt:lpstr>
      <vt:lpstr>Graphs</vt:lpstr>
      <vt:lpstr>Why?</vt:lpstr>
      <vt:lpstr>Some definitions</vt:lpstr>
      <vt:lpstr>Graph sizes</vt:lpstr>
      <vt:lpstr>More definitions</vt:lpstr>
      <vt:lpstr>Question:</vt:lpstr>
      <vt:lpstr>Representing graphs</vt:lpstr>
      <vt:lpstr>Using an adjacency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2022-02-23T17:36:18Z</dcterms:modified>
</cp:coreProperties>
</file>