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</p:sldMasterIdLst>
  <p:notesMasterIdLst>
    <p:notesMasterId r:id="rId30"/>
  </p:notesMasterIdLst>
  <p:sldIdLst>
    <p:sldId id="405" r:id="rId4"/>
    <p:sldId id="496" r:id="rId5"/>
    <p:sldId id="1893" r:id="rId6"/>
    <p:sldId id="1894" r:id="rId7"/>
    <p:sldId id="498" r:id="rId8"/>
    <p:sldId id="267" r:id="rId9"/>
    <p:sldId id="268" r:id="rId10"/>
    <p:sldId id="269" r:id="rId11"/>
    <p:sldId id="1886" r:id="rId12"/>
    <p:sldId id="270" r:id="rId13"/>
    <p:sldId id="1884" r:id="rId14"/>
    <p:sldId id="1885" r:id="rId15"/>
    <p:sldId id="1887" r:id="rId16"/>
    <p:sldId id="271" r:id="rId17"/>
    <p:sldId id="272" r:id="rId18"/>
    <p:sldId id="273" r:id="rId19"/>
    <p:sldId id="1889" r:id="rId20"/>
    <p:sldId id="274" r:id="rId21"/>
    <p:sldId id="1890" r:id="rId22"/>
    <p:sldId id="275" r:id="rId23"/>
    <p:sldId id="276" r:id="rId24"/>
    <p:sldId id="1883" r:id="rId25"/>
    <p:sldId id="1882" r:id="rId26"/>
    <p:sldId id="1881" r:id="rId27"/>
    <p:sldId id="277" r:id="rId28"/>
    <p:sldId id="513" r:id="rId2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86E6F-BBEA-42A9-B1B4-A40D2305D298}" v="6" dt="2021-10-11T14:44:57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257" autoAdjust="0"/>
  </p:normalViewPr>
  <p:slideViewPr>
    <p:cSldViewPr snapToGrid="0">
      <p:cViewPr varScale="1">
        <p:scale>
          <a:sx n="69" d="100"/>
          <a:sy n="69" d="100"/>
        </p:scale>
        <p:origin x="1158" y="33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delSld modSld">
      <pc:chgData name="Sherif Khattab" userId="c83b1e15-36f3-4f46-aceb-05aac24c545e" providerId="ADAL" clId="{B89D7EC5-2BC1-44E9-BCB3-5E75435B1298}" dt="2021-03-01T22:11:57.561" v="170" actId="47"/>
      <pc:docMkLst>
        <pc:docMk/>
      </pc:docMkLst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242669048" sldId="1876"/>
        </pc:sldMkLst>
      </pc:sldChg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60786E6F-BBEA-42A9-B1B4-A40D2305D298}"/>
    <pc:docChg chg="undo custSel addSld delSld modSld sldOrd delMainMaster">
      <pc:chgData name="Khattab, Sherif" userId="c83b1e15-36f3-4f46-aceb-05aac24c545e" providerId="ADAL" clId="{60786E6F-BBEA-42A9-B1B4-A40D2305D298}" dt="2021-10-12T16:25:14.101" v="208" actId="2696"/>
      <pc:docMkLst>
        <pc:docMk/>
      </pc:docMkLst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94869914" sldId="271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962558261" sldId="272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962558261" sldId="272"/>
            <ac:spMk id="508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05955890" sldId="273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05431576" sldId="274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4081978611" sldId="275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4081978611" sldId="275"/>
            <ac:spMk id="597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60786E6F-BBEA-42A9-B1B4-A40D2305D298}" dt="2021-10-11T14:40:18.246" v="10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0786E6F-BBEA-42A9-B1B4-A40D2305D298}" dt="2021-10-11T14:40:18.246" v="10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60786E6F-BBEA-42A9-B1B4-A40D2305D298}" dt="2021-10-11T14:41:04.552" v="164" actId="2696"/>
        <pc:sldMkLst>
          <pc:docMk/>
          <pc:sldMk cId="2374057061" sldId="498"/>
        </pc:sldMkLst>
        <pc:spChg chg="mod">
          <ac:chgData name="Khattab, Sherif" userId="c83b1e15-36f3-4f46-aceb-05aac24c545e" providerId="ADAL" clId="{60786E6F-BBEA-42A9-B1B4-A40D2305D298}" dt="2021-10-11T14:40:27.729" v="112" actId="5793"/>
          <ac:spMkLst>
            <pc:docMk/>
            <pc:sldMk cId="2374057061" sldId="498"/>
            <ac:spMk id="2" creationId="{741EEA9E-5858-4409-A959-87D88423DD63}"/>
          </ac:spMkLst>
        </pc:spChg>
      </pc:sldChg>
      <pc:sldChg chg="add">
        <pc:chgData name="Khattab, Sherif" userId="c83b1e15-36f3-4f46-aceb-05aac24c545e" providerId="ADAL" clId="{60786E6F-BBEA-42A9-B1B4-A40D2305D298}" dt="2021-10-11T14:41:18.457" v="165"/>
        <pc:sldMkLst>
          <pc:docMk/>
          <pc:sldMk cId="3599421127" sldId="498"/>
        </pc:sldMkLst>
      </pc:sldChg>
      <pc:sldChg chg="del">
        <pc:chgData name="Khattab, Sherif" userId="c83b1e15-36f3-4f46-aceb-05aac24c545e" providerId="ADAL" clId="{60786E6F-BBEA-42A9-B1B4-A40D2305D298}" dt="2021-10-11T14:35:36.360" v="0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60786E6F-BBEA-42A9-B1B4-A40D2305D298}" dt="2021-10-11T14:41:39.591" v="191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60786E6F-BBEA-42A9-B1B4-A40D2305D298}" dt="2021-10-11T14:41:53.231" v="192"/>
        <pc:sldMkLst>
          <pc:docMk/>
          <pc:sldMk cId="3873531267" sldId="513"/>
        </pc:sldMkLst>
      </pc:sldChg>
      <pc:sldChg chg="modSp del mod">
        <pc:chgData name="Khattab, Sherif" userId="c83b1e15-36f3-4f46-aceb-05aac24c545e" providerId="ADAL" clId="{60786E6F-BBEA-42A9-B1B4-A40D2305D298}" dt="2021-10-12T16:25:14.101" v="208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60786E6F-BBEA-42A9-B1B4-A40D2305D298}" dt="2021-10-11T14:44:51.004" v="205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0786E6F-BBEA-42A9-B1B4-A40D2305D298}" dt="2021-10-11T14:35:38.533" v="2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60786E6F-BBEA-42A9-B1B4-A40D2305D298}" dt="2021-10-11T14:35:37.280" v="1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145067663" sldId="1880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474068777" sldId="1881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69341335" sldId="1883"/>
        </pc:sldMkLst>
      </pc:sldChg>
      <pc:sldChg chg="modSp add mod">
        <pc:chgData name="Khattab, Sherif" userId="c83b1e15-36f3-4f46-aceb-05aac24c545e" providerId="ADAL" clId="{60786E6F-BBEA-42A9-B1B4-A40D2305D298}" dt="2021-10-11T14:45:00.974" v="207" actId="1076"/>
        <pc:sldMkLst>
          <pc:docMk/>
          <pc:sldMk cId="1283355018" sldId="1883"/>
        </pc:sldMkLst>
        <pc:picChg chg="mod">
          <ac:chgData name="Khattab, Sherif" userId="c83b1e15-36f3-4f46-aceb-05aac24c545e" providerId="ADAL" clId="{60786E6F-BBEA-42A9-B1B4-A40D2305D298}" dt="2021-10-11T14:45:00.974" v="207" actId="1076"/>
          <ac:picMkLst>
            <pc:docMk/>
            <pc:sldMk cId="1283355018" sldId="1883"/>
            <ac:picMk id="7" creationId="{25B9FB61-B0CE-47D5-AB77-C6CC010B07B5}"/>
          </ac:picMkLst>
        </pc:pic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058994478" sldId="1884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423317915" sldId="1885"/>
        </pc:sldMkLst>
      </pc:sldChg>
      <pc:sldChg chg="add del ord">
        <pc:chgData name="Khattab, Sherif" userId="c83b1e15-36f3-4f46-aceb-05aac24c545e" providerId="ADAL" clId="{60786E6F-BBEA-42A9-B1B4-A40D2305D298}" dt="2021-10-11T14:42:47.297" v="194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60786E6F-BBEA-42A9-B1B4-A40D2305D298}" dt="2021-10-11T14:43:08.807" v="195" actId="47"/>
        <pc:sldMkLst>
          <pc:docMk/>
          <pc:sldMk cId="1279786646" sldId="1888"/>
        </pc:sldMkLst>
      </pc:sldChg>
      <pc:sldChg chg="add del">
        <pc:chgData name="Khattab, Sherif" userId="c83b1e15-36f3-4f46-aceb-05aac24c545e" providerId="ADAL" clId="{60786E6F-BBEA-42A9-B1B4-A40D2305D298}" dt="2021-10-11T14:35:47.117" v="7"/>
        <pc:sldMkLst>
          <pc:docMk/>
          <pc:sldMk cId="2051090433" sldId="188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873564767" sldId="189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14119179" sldId="1892"/>
        </pc:sldMkLst>
      </pc:sldChg>
      <pc:sldChg chg="modSp new mod">
        <pc:chgData name="Khattab, Sherif" userId="c83b1e15-36f3-4f46-aceb-05aac24c545e" providerId="ADAL" clId="{60786E6F-BBEA-42A9-B1B4-A40D2305D298}" dt="2021-10-11T14:40:57.228" v="163" actId="20577"/>
        <pc:sldMkLst>
          <pc:docMk/>
          <pc:sldMk cId="3077682493" sldId="1893"/>
        </pc:sldMkLst>
        <pc:spChg chg="mod">
          <ac:chgData name="Khattab, Sherif" userId="c83b1e15-36f3-4f46-aceb-05aac24c545e" providerId="ADAL" clId="{60786E6F-BBEA-42A9-B1B4-A40D2305D298}" dt="2021-10-11T14:40:37.699" v="130" actId="5793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60786E6F-BBEA-42A9-B1B4-A40D2305D298}" dt="2021-10-11T14:40:57.228" v="163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new mod">
        <pc:chgData name="Khattab, Sherif" userId="c83b1e15-36f3-4f46-aceb-05aac24c545e" providerId="ADAL" clId="{60786E6F-BBEA-42A9-B1B4-A40D2305D298}" dt="2021-10-11T14:41:25.128" v="190" actId="20577"/>
        <pc:sldMkLst>
          <pc:docMk/>
          <pc:sldMk cId="3356279672" sldId="1894"/>
        </pc:sldMkLst>
        <pc:spChg chg="mod">
          <ac:chgData name="Khattab, Sherif" userId="c83b1e15-36f3-4f46-aceb-05aac24c545e" providerId="ADAL" clId="{60786E6F-BBEA-42A9-B1B4-A40D2305D298}" dt="2021-10-11T14:41:25.128" v="190" actId="20577"/>
          <ac:spMkLst>
            <pc:docMk/>
            <pc:sldMk cId="3356279672" sldId="1894"/>
            <ac:spMk id="2" creationId="{61DD8003-A23A-4C2D-BB1A-09A589A7750C}"/>
          </ac:spMkLst>
        </pc:spChg>
      </pc:sldChg>
      <pc:sldMasterChg chg="del delSldLayout">
        <pc:chgData name="Khattab, Sherif" userId="c83b1e15-36f3-4f46-aceb-05aac24c545e" providerId="ADAL" clId="{60786E6F-BBEA-42A9-B1B4-A40D2305D298}" dt="2021-10-12T16:25:14.101" v="208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60786E6F-BBEA-42A9-B1B4-A40D2305D298}" dt="2021-10-11T14:41:39.591" v="19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0786E6F-BBEA-42A9-B1B4-A40D2305D298}" dt="2021-10-11T14:41:39.591" v="191" actId="2696"/>
          <pc:sldLayoutMkLst>
            <pc:docMk/>
            <pc:sldMasterMk cId="1391243068" sldId="2147483714"/>
            <pc:sldLayoutMk cId="205441843" sldId="2147483721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B0F826D-A687-1644-B7E9-CFBA43290F11}"/>
    <pc:docChg chg="custSel modSld">
      <pc:chgData name="Khattab, Sherif" userId="c83b1e15-36f3-4f46-aceb-05aac24c545e" providerId="ADAL" clId="{AB0F826D-A687-1644-B7E9-CFBA43290F11}" dt="2021-09-01T05:40:20.618" v="1" actId="478"/>
      <pc:docMkLst>
        <pc:docMk/>
      </pc:docMkLst>
      <pc:sldChg chg="delSp modSp mod">
        <pc:chgData name="Khattab, Sherif" userId="c83b1e15-36f3-4f46-aceb-05aac24c545e" providerId="ADAL" clId="{AB0F826D-A687-1644-B7E9-CFBA43290F11}" dt="2021-09-01T05:40:20.61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AB0F826D-A687-1644-B7E9-CFBA43290F11}" dt="2021-09-01T05:40:18.04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B0F826D-A687-1644-B7E9-CFBA43290F11}" dt="2021-09-01T05:40:20.61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d79c35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d79c35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Differences: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wasted space!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search/insert are now </a:t>
            </a:r>
            <a:r>
              <a:rPr lang="en" dirty="0" err="1"/>
              <a:t>Θ</a:t>
            </a:r>
            <a:r>
              <a:rPr lang="en" dirty="0"/>
              <a:t>(</a:t>
            </a:r>
            <a:r>
              <a:rPr lang="en" dirty="0" err="1"/>
              <a:t>wR</a:t>
            </a:r>
            <a:r>
              <a:rPr lang="en" dirty="0"/>
              <a:t>)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 the worst case, we have to iterate through all R characters in the alphabet for each node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When to use one over another?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implementations with </a:t>
            </a:r>
            <a:r>
              <a:rPr lang="en" dirty="0" err="1"/>
              <a:t>alot</a:t>
            </a:r>
            <a:r>
              <a:rPr lang="en" dirty="0"/>
              <a:t> of sparse nodes are expected, use a DLB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Runtime will still be close to </a:t>
            </a:r>
            <a:r>
              <a:rPr lang="en" dirty="0" err="1"/>
              <a:t>Θ</a:t>
            </a:r>
            <a:r>
              <a:rPr lang="en" dirty="0"/>
              <a:t>(w) for sparse nodes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dense nodes, stick with R-way tries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most of the alphabet is a valid reference for most nodes, you won’t get a whole lot of space savings with DLBs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55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a8e63a6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a8e63a6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structures would be amenable to this?  Why?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implement another function that doesn’t require a non-null </a:t>
            </a:r>
            <a:r>
              <a:rPr lang="en" dirty="0" err="1"/>
              <a:t>val</a:t>
            </a:r>
            <a:r>
              <a:rPr lang="en" dirty="0"/>
              <a:t>, just a path through the entire key string</a:t>
            </a:r>
            <a:endParaRPr dirty="0"/>
          </a:p>
          <a:p>
            <a:pPr marL="13716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Are two functions really needed?</a:t>
            </a:r>
            <a:endParaRPr dirty="0"/>
          </a:p>
          <a:p>
            <a:pPr marL="13716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Could write a single function that returns 4 values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Word/prefix not found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 as a prefix only, not a valid key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 as a valid key, not a prefix to anything else</a:t>
            </a:r>
            <a:endParaRPr dirty="0"/>
          </a:p>
          <a:p>
            <a:pPr marL="18288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 as a valid key, also a prefix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95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a8e63a6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a8e63a6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05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7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6b471e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86b471e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1 bit per level, now looking at 8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where a string ends?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what keys are in the trie?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 do we store values in the trie?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2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8e63a6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8e63a6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Θ(w) where w is the character length of the string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constant!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what do we really gain over RSTs?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strings, w &lt; b, and overall tree height is reduced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24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874a7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874a7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# of checks with 2</a:t>
            </a:r>
            <a:r>
              <a:rPr lang="en" baseline="30000"/>
              <a:t>20</a:t>
            </a:r>
            <a:r>
              <a:rPr lang="en"/>
              <a:t> keys in an RST?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lg(2</a:t>
            </a:r>
            <a:r>
              <a:rPr lang="en" baseline="30000"/>
              <a:t>20</a:t>
            </a:r>
            <a:r>
              <a:rPr lang="en"/>
              <a:t>) = 20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an R-way trie, assuming 8-bit ASCII?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</a:t>
            </a:r>
            <a:r>
              <a:rPr lang="en" baseline="-25000"/>
              <a:t>256</a:t>
            </a:r>
            <a:r>
              <a:rPr lang="en"/>
              <a:t>(2</a:t>
            </a:r>
            <a:r>
              <a:rPr lang="en" baseline="30000"/>
              <a:t>20</a:t>
            </a:r>
            <a:r>
              <a:rPr lang="en"/>
              <a:t>) = 2.5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6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a8e63a62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a8e63a62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41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874a7c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874a7c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21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8e63a6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8e63a6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a8e63a6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a8e63a6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7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874a7ce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874a7ce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here we use explicit termination character vs value check, can do either though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20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8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See TrieSt.java</a:t>
            </a:r>
            <a:endParaRPr/>
          </a:p>
          <a:p>
            <a:pPr lvl="1"/>
            <a:r>
              <a:rPr lang="en"/>
              <a:t>Implements an R-way trie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Basic node object: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class Node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Object val;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Node[] next = new Node[R];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4663974" y="2351952"/>
            <a:ext cx="5094066" cy="1406331"/>
            <a:chOff x="4231925" y="2131800"/>
            <a:chExt cx="4622700" cy="1276200"/>
          </a:xfrm>
        </p:grpSpPr>
        <p:sp>
          <p:nvSpPr>
            <p:cNvPr id="298" name="Google Shape;298;p22"/>
            <p:cNvSpPr txBox="1"/>
            <p:nvPr/>
          </p:nvSpPr>
          <p:spPr>
            <a:xfrm>
              <a:off x="4231925" y="2131800"/>
              <a:ext cx="46227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t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Where R is the branching factor</a:t>
              </a:r>
              <a:endParaRPr kumimoji="0" sz="220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9" name="Google Shape;299;p22"/>
            <p:cNvCxnSpPr>
              <a:stCxn id="298" idx="2"/>
            </p:cNvCxnSpPr>
            <p:nvPr/>
          </p:nvCxnSpPr>
          <p:spPr>
            <a:xfrm flipH="1">
              <a:off x="5076875" y="2668800"/>
              <a:ext cx="1466400" cy="7392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0" name="Google Shape;300;p22"/>
          <p:cNvSpPr txBox="1">
            <a:spLocks noGrp="1"/>
          </p:cNvSpPr>
          <p:nvPr>
            <p:ph type="body" idx="1"/>
          </p:nvPr>
        </p:nvSpPr>
        <p:spPr>
          <a:xfrm>
            <a:off x="504349" y="4529717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Non-null val means we have traversed to a valid key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Again, note that keys are not directly stored in the trie at all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F250E-D904-8F4B-8979-AD844CE3152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87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9073-1028-4306-9BBA-8DDDD10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9642-0ECA-46A7-B626-BCEF1539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D8F65-56C1-4D4A-9CB4-A59B85A25D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E75F1-2599-49D5-A092-7E8C6B1A8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A49B2-BE3D-422F-9001-2EBE5342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4937"/>
            <a:ext cx="8868082" cy="59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46B2-3DEE-4E5A-9542-002977A2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840B-FB30-4C7D-ABFF-9E3628BC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882D7-9374-4818-AFF9-EA68418AC0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48663-F92C-4C21-8D4B-96F188D10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457B3-C9EA-44C0-A50D-08B6D93B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69" y="976155"/>
            <a:ext cx="8497912" cy="56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2EA5-9008-4463-8D25-D07704FB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B601-9181-4793-BE9F-B56ED8DB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74546-D5DA-4D96-BDE6-5350CBC53E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6A64-2E28-4E5D-939E-FD30F8145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AD550-DA13-4CD5-8B53-E1F185F6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0324"/>
            <a:ext cx="9022940" cy="60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R-way trie example</a:t>
            </a:r>
            <a:endParaRPr/>
          </a:p>
        </p:txBody>
      </p:sp>
      <p:grpSp>
        <p:nvGrpSpPr>
          <p:cNvPr id="307" name="Google Shape;307;p23"/>
          <p:cNvGrpSpPr/>
          <p:nvPr/>
        </p:nvGrpSpPr>
        <p:grpSpPr>
          <a:xfrm>
            <a:off x="504349" y="1371421"/>
            <a:ext cx="9198758" cy="753085"/>
            <a:chOff x="457200" y="1242000"/>
            <a:chExt cx="8347575" cy="683400"/>
          </a:xfrm>
        </p:grpSpPr>
        <p:grpSp>
          <p:nvGrpSpPr>
            <p:cNvPr id="308" name="Google Shape;308;p23"/>
            <p:cNvGrpSpPr/>
            <p:nvPr/>
          </p:nvGrpSpPr>
          <p:grpSpPr>
            <a:xfrm>
              <a:off x="1238775" y="1671600"/>
              <a:ext cx="7566000" cy="253800"/>
              <a:chOff x="522375" y="1253700"/>
              <a:chExt cx="7566000" cy="253800"/>
            </a:xfrm>
          </p:grpSpPr>
          <p:sp>
            <p:nvSpPr>
              <p:cNvPr id="309" name="Google Shape;309;p23"/>
              <p:cNvSpPr/>
              <p:nvPr/>
            </p:nvSpPr>
            <p:spPr>
              <a:xfrm>
                <a:off x="522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813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1104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1395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1686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E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977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F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2268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G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2559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H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2850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I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3141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J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3432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K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3723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L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4014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M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4305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4596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O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4887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P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5178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Q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5469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5760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S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6051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6342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U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6633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6924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W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7215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X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7506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Y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7797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Z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35" name="Google Shape;335;p23"/>
            <p:cNvSpPr/>
            <p:nvPr/>
          </p:nvSpPr>
          <p:spPr>
            <a:xfrm>
              <a:off x="457200" y="1242000"/>
              <a:ext cx="7812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Val: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57200" y="1671600"/>
              <a:ext cx="781200" cy="25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Next</a:t>
              </a:r>
              <a:endParaRPr kumimoji="0" sz="154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238775" y="1242000"/>
              <a:ext cx="7812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803864" y="2124506"/>
            <a:ext cx="9198758" cy="1121859"/>
            <a:chOff x="729000" y="1925400"/>
            <a:chExt cx="8347575" cy="1018050"/>
          </a:xfrm>
        </p:grpSpPr>
        <p:grpSp>
          <p:nvGrpSpPr>
            <p:cNvPr id="339" name="Google Shape;339;p23"/>
            <p:cNvGrpSpPr/>
            <p:nvPr/>
          </p:nvGrpSpPr>
          <p:grpSpPr>
            <a:xfrm>
              <a:off x="729000" y="2260050"/>
              <a:ext cx="8347575" cy="683400"/>
              <a:chOff x="729000" y="2260050"/>
              <a:chExt cx="8347575" cy="683400"/>
            </a:xfrm>
          </p:grpSpPr>
          <p:grpSp>
            <p:nvGrpSpPr>
              <p:cNvPr id="340" name="Google Shape;340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7" name="Google Shape;347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8" name="Google Shape;348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3" name="Google Shape;353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4" name="Google Shape;354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7" name="Google Shape;357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0" name="Google Shape;360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1" name="Google Shape;361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3" name="Google Shape;363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4" name="Google Shape;364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5" name="Google Shape;365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6" name="Google Shape;366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367" name="Google Shape;367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370" name="Google Shape;370;p23"/>
            <p:cNvCxnSpPr>
              <a:stCxn id="327" idx="2"/>
              <a:endCxn id="367" idx="0"/>
            </p:cNvCxnSpPr>
            <p:nvPr/>
          </p:nvCxnSpPr>
          <p:spPr>
            <a:xfrm rot="5400000">
              <a:off x="3703725" y="-658650"/>
              <a:ext cx="334500" cy="5502600"/>
            </a:xfrm>
            <a:prstGeom prst="curvedConnector3">
              <a:avLst>
                <a:gd name="adj1" fmla="val 802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1" name="Google Shape;371;p23"/>
          <p:cNvGrpSpPr/>
          <p:nvPr/>
        </p:nvGrpSpPr>
        <p:grpSpPr>
          <a:xfrm>
            <a:off x="803864" y="3246364"/>
            <a:ext cx="9198758" cy="1121859"/>
            <a:chOff x="729000" y="2943450"/>
            <a:chExt cx="8347575" cy="1018050"/>
          </a:xfrm>
        </p:grpSpPr>
        <p:grpSp>
          <p:nvGrpSpPr>
            <p:cNvPr id="372" name="Google Shape;372;p23"/>
            <p:cNvGrpSpPr/>
            <p:nvPr/>
          </p:nvGrpSpPr>
          <p:grpSpPr>
            <a:xfrm>
              <a:off x="729000" y="3278100"/>
              <a:ext cx="8347575" cy="683400"/>
              <a:chOff x="729000" y="2260050"/>
              <a:chExt cx="8347575" cy="683400"/>
            </a:xfrm>
          </p:grpSpPr>
          <p:grpSp>
            <p:nvGrpSpPr>
              <p:cNvPr id="373" name="Google Shape;373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374" name="Google Shape;374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5" name="Google Shape;375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6" name="Google Shape;376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8" name="Google Shape;378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0" name="Google Shape;380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2" name="Google Shape;382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3" name="Google Shape;383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4" name="Google Shape;384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5" name="Google Shape;385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6" name="Google Shape;386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7" name="Google Shape;387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8" name="Google Shape;388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9" name="Google Shape;389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2" name="Google Shape;392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4" name="Google Shape;394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6" name="Google Shape;396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8" name="Google Shape;398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9" name="Google Shape;399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00" name="Google Shape;400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03" name="Google Shape;403;p23"/>
            <p:cNvCxnSpPr>
              <a:stCxn id="348" idx="2"/>
              <a:endCxn id="400" idx="0"/>
            </p:cNvCxnSpPr>
            <p:nvPr/>
          </p:nvCxnSpPr>
          <p:spPr>
            <a:xfrm rot="5400000">
              <a:off x="2239125" y="1824000"/>
              <a:ext cx="334500" cy="2573400"/>
            </a:xfrm>
            <a:prstGeom prst="curvedConnector3">
              <a:avLst>
                <a:gd name="adj1" fmla="val 4997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04" name="Google Shape;404;p23"/>
          <p:cNvGrpSpPr/>
          <p:nvPr/>
        </p:nvGrpSpPr>
        <p:grpSpPr>
          <a:xfrm>
            <a:off x="878164" y="4368224"/>
            <a:ext cx="9198758" cy="1234920"/>
            <a:chOff x="796425" y="3961500"/>
            <a:chExt cx="8347575" cy="1120650"/>
          </a:xfrm>
        </p:grpSpPr>
        <p:grpSp>
          <p:nvGrpSpPr>
            <p:cNvPr id="405" name="Google Shape;405;p23"/>
            <p:cNvGrpSpPr/>
            <p:nvPr/>
          </p:nvGrpSpPr>
          <p:grpSpPr>
            <a:xfrm>
              <a:off x="796425" y="4398750"/>
              <a:ext cx="8347575" cy="683400"/>
              <a:chOff x="729000" y="2260050"/>
              <a:chExt cx="8347575" cy="683400"/>
            </a:xfrm>
          </p:grpSpPr>
          <p:grpSp>
            <p:nvGrpSpPr>
              <p:cNvPr id="406" name="Google Shape;406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407" name="Google Shape;407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08" name="Google Shape;408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09" name="Google Shape;409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0" name="Google Shape;410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1" name="Google Shape;411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2" name="Google Shape;412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3" name="Google Shape;413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4" name="Google Shape;414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5" name="Google Shape;415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6" name="Google Shape;416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7" name="Google Shape;417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8" name="Google Shape;418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9" name="Google Shape;419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0" name="Google Shape;420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1" name="Google Shape;421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2" name="Google Shape;422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3" name="Google Shape;423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4" name="Google Shape;424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5" name="Google Shape;425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7" name="Google Shape;427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8" name="Google Shape;428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9" name="Google Shape;429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0" name="Google Shape;430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33" name="Google Shape;433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36" name="Google Shape;436;p23"/>
            <p:cNvCxnSpPr>
              <a:stCxn id="378" idx="2"/>
              <a:endCxn id="433" idx="0"/>
            </p:cNvCxnSpPr>
            <p:nvPr/>
          </p:nvCxnSpPr>
          <p:spPr>
            <a:xfrm rot="5400000">
              <a:off x="1784925" y="3363450"/>
              <a:ext cx="437100" cy="1633200"/>
            </a:xfrm>
            <a:prstGeom prst="curvedConnector3">
              <a:avLst>
                <a:gd name="adj1" fmla="val 49983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7" name="Google Shape;437;p23"/>
          <p:cNvGrpSpPr/>
          <p:nvPr/>
        </p:nvGrpSpPr>
        <p:grpSpPr>
          <a:xfrm>
            <a:off x="67253" y="3246365"/>
            <a:ext cx="9198758" cy="3325738"/>
            <a:chOff x="60550" y="2943450"/>
            <a:chExt cx="8347575" cy="3018000"/>
          </a:xfrm>
        </p:grpSpPr>
        <p:grpSp>
          <p:nvGrpSpPr>
            <p:cNvPr id="438" name="Google Shape;438;p23"/>
            <p:cNvGrpSpPr/>
            <p:nvPr/>
          </p:nvGrpSpPr>
          <p:grpSpPr>
            <a:xfrm>
              <a:off x="60550" y="5278050"/>
              <a:ext cx="8347575" cy="683400"/>
              <a:chOff x="729000" y="2260050"/>
              <a:chExt cx="8347575" cy="683400"/>
            </a:xfrm>
          </p:grpSpPr>
          <p:grpSp>
            <p:nvGrpSpPr>
              <p:cNvPr id="439" name="Google Shape;439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440" name="Google Shape;440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1" name="Google Shape;441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2" name="Google Shape;442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1" name="Google Shape;451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8" name="Google Shape;458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66" name="Google Shape;466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69" name="Google Shape;469;p23"/>
            <p:cNvCxnSpPr>
              <a:stCxn id="345" idx="2"/>
              <a:endCxn id="466" idx="0"/>
            </p:cNvCxnSpPr>
            <p:nvPr/>
          </p:nvCxnSpPr>
          <p:spPr>
            <a:xfrm rot="5400000">
              <a:off x="468375" y="2926350"/>
              <a:ext cx="2334600" cy="2368800"/>
            </a:xfrm>
            <a:prstGeom prst="curvedConnector3">
              <a:avLst>
                <a:gd name="adj1" fmla="val 2831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70" name="Google Shape;470;p23"/>
          <p:cNvGrpSpPr/>
          <p:nvPr/>
        </p:nvGrpSpPr>
        <p:grpSpPr>
          <a:xfrm>
            <a:off x="300981" y="6572268"/>
            <a:ext cx="9198758" cy="905818"/>
            <a:chOff x="272650" y="5961600"/>
            <a:chExt cx="8347575" cy="822000"/>
          </a:xfrm>
        </p:grpSpPr>
        <p:grpSp>
          <p:nvGrpSpPr>
            <p:cNvPr id="471" name="Google Shape;471;p23"/>
            <p:cNvGrpSpPr/>
            <p:nvPr/>
          </p:nvGrpSpPr>
          <p:grpSpPr>
            <a:xfrm>
              <a:off x="272650" y="6100200"/>
              <a:ext cx="8347575" cy="683400"/>
              <a:chOff x="729000" y="2260050"/>
              <a:chExt cx="8347575" cy="683400"/>
            </a:xfrm>
          </p:grpSpPr>
          <p:grpSp>
            <p:nvGrpSpPr>
              <p:cNvPr id="472" name="Google Shape;472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473" name="Google Shape;473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9" name="Google Shape;479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0" name="Google Shape;480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6" name="Google Shape;496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99" name="Google Shape;499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502" name="Google Shape;502;p23"/>
            <p:cNvCxnSpPr>
              <a:endCxn id="499" idx="0"/>
            </p:cNvCxnSpPr>
            <p:nvPr/>
          </p:nvCxnSpPr>
          <p:spPr>
            <a:xfrm flipH="1">
              <a:off x="663250" y="5961600"/>
              <a:ext cx="324300" cy="1386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03" name="Google Shape;503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01930-B10A-9543-B9FA-75416D0AA0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948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>
            <a:spLocks noGrp="1"/>
          </p:cNvSpPr>
          <p:nvPr>
            <p:ph type="body" idx="1"/>
          </p:nvPr>
        </p:nvSpPr>
        <p:spPr>
          <a:xfrm>
            <a:off x="187260" y="1176707"/>
            <a:ext cx="4709206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Space!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Considering 8-bit ASCII, each node contains 2</a:t>
            </a:r>
            <a:r>
              <a:rPr lang="en" baseline="30000" dirty="0"/>
              <a:t>8</a:t>
            </a:r>
            <a:r>
              <a:rPr lang="en" dirty="0"/>
              <a:t> references!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This is especially problematic as in many cases, alot of this space is wasted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Common paths or prefixes for example, e.g., if all keys begin with “key”, thats 255*3 wasted references!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At the lower levels of the trie, most keys have probably been separated out and reference lists will be sparse</a:t>
            </a:r>
            <a:endParaRPr dirty="0"/>
          </a:p>
        </p:txBody>
      </p:sp>
      <p:sp>
        <p:nvSpPr>
          <p:cNvPr id="509" name="Google Shape;509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what’s the catch?</a:t>
            </a:r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50443F-D3EA-AA4F-BDEC-DF4048A61C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481E8-8399-4A51-A8CE-91FF6C33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97" y="1545836"/>
            <a:ext cx="7535772" cy="50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>
            <a:spLocks noGrp="1"/>
          </p:cNvSpPr>
          <p:nvPr>
            <p:ph type="body" idx="1"/>
          </p:nvPr>
        </p:nvSpPr>
        <p:spPr>
          <a:xfrm>
            <a:off x="504349" y="2999635"/>
            <a:ext cx="9068753" cy="424114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Replace the .next array of the R-way trie with a linked-list</a:t>
            </a:r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 La Briandais tries (DLBs)</a:t>
            </a:r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2910DB-96CC-1044-A0C4-B65F067D94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DB4158-7216-4053-9744-7FD94D2CE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21BD2-A789-4A14-82EF-4C40B6F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DLB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7568-F554-47AD-8CFA-11B827D29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316-4CE7-4873-AA28-2E306F55CD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BB796-FA95-489A-B256-6C4C0E0E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0" y="1319659"/>
            <a:ext cx="8276730" cy="55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6"/>
          <p:cNvGrpSpPr/>
          <p:nvPr/>
        </p:nvGrpSpPr>
        <p:grpSpPr>
          <a:xfrm>
            <a:off x="1413225" y="1141166"/>
            <a:ext cx="7255465" cy="6348656"/>
            <a:chOff x="1281975" y="1033050"/>
            <a:chExt cx="6584100" cy="5761200"/>
          </a:xfrm>
        </p:grpSpPr>
        <p:sp>
          <p:nvSpPr>
            <p:cNvPr id="523" name="Google Shape;523;p26"/>
            <p:cNvSpPr/>
            <p:nvPr/>
          </p:nvSpPr>
          <p:spPr>
            <a:xfrm>
              <a:off x="1318163" y="2732625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281975" y="3608700"/>
              <a:ext cx="21033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485000" y="2767175"/>
              <a:ext cx="21033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281975" y="1856550"/>
              <a:ext cx="31365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281975" y="1033050"/>
              <a:ext cx="65841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370975" y="449060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370975" y="530270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370975" y="61843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485000" y="3578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709550" y="3578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485000" y="4499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485000" y="5300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5793700" y="18712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6916925" y="18712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5793700" y="2767175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916925" y="2767175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6917625" y="360870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40" name="Google Shape;540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DLB Example 2</a:t>
            </a:r>
            <a:endParaRPr dirty="0"/>
          </a:p>
        </p:txBody>
      </p:sp>
      <p:sp>
        <p:nvSpPr>
          <p:cNvPr id="541" name="Google Shape;541;p26"/>
          <p:cNvSpPr/>
          <p:nvPr/>
        </p:nvSpPr>
        <p:spPr>
          <a:xfrm>
            <a:off x="1611455" y="1232409"/>
            <a:ext cx="657214" cy="47340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542" name="Google Shape;542;p26"/>
          <p:cNvGrpSpPr/>
          <p:nvPr/>
        </p:nvGrpSpPr>
        <p:grpSpPr>
          <a:xfrm>
            <a:off x="1611455" y="1705814"/>
            <a:ext cx="657214" cy="948794"/>
            <a:chOff x="1492050" y="1665750"/>
            <a:chExt cx="596400" cy="861000"/>
          </a:xfrm>
        </p:grpSpPr>
        <p:sp>
          <p:nvSpPr>
            <p:cNvPr id="543" name="Google Shape;543;p26"/>
            <p:cNvSpPr/>
            <p:nvPr/>
          </p:nvSpPr>
          <p:spPr>
            <a:xfrm>
              <a:off x="1492050" y="2097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44" name="Google Shape;544;p26"/>
            <p:cNvCxnSpPr>
              <a:stCxn id="541" idx="2"/>
              <a:endCxn id="543" idx="0"/>
            </p:cNvCxnSpPr>
            <p:nvPr/>
          </p:nvCxnSpPr>
          <p:spPr>
            <a:xfrm>
              <a:off x="1790250" y="1665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5" name="Google Shape;545;p26"/>
          <p:cNvGrpSpPr/>
          <p:nvPr/>
        </p:nvGrpSpPr>
        <p:grpSpPr>
          <a:xfrm>
            <a:off x="1611455" y="2654609"/>
            <a:ext cx="657214" cy="948794"/>
            <a:chOff x="1492050" y="2526750"/>
            <a:chExt cx="596400" cy="861000"/>
          </a:xfrm>
        </p:grpSpPr>
        <p:sp>
          <p:nvSpPr>
            <p:cNvPr id="546" name="Google Shape;546;p26"/>
            <p:cNvSpPr/>
            <p:nvPr/>
          </p:nvSpPr>
          <p:spPr>
            <a:xfrm>
              <a:off x="1492050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47" name="Google Shape;547;p26"/>
            <p:cNvCxnSpPr>
              <a:stCxn id="543" idx="2"/>
              <a:endCxn id="546" idx="0"/>
            </p:cNvCxnSpPr>
            <p:nvPr/>
          </p:nvCxnSpPr>
          <p:spPr>
            <a:xfrm>
              <a:off x="1790250" y="2526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8" name="Google Shape;548;p26"/>
          <p:cNvGrpSpPr/>
          <p:nvPr/>
        </p:nvGrpSpPr>
        <p:grpSpPr>
          <a:xfrm>
            <a:off x="1611455" y="3603403"/>
            <a:ext cx="657214" cy="948794"/>
            <a:chOff x="1492050" y="3387750"/>
            <a:chExt cx="596400" cy="861000"/>
          </a:xfrm>
        </p:grpSpPr>
        <p:sp>
          <p:nvSpPr>
            <p:cNvPr id="549" name="Google Shape;549;p26"/>
            <p:cNvSpPr/>
            <p:nvPr/>
          </p:nvSpPr>
          <p:spPr>
            <a:xfrm>
              <a:off x="1492050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0" name="Google Shape;550;p26"/>
            <p:cNvCxnSpPr>
              <a:stCxn id="546" idx="2"/>
              <a:endCxn id="549" idx="0"/>
            </p:cNvCxnSpPr>
            <p:nvPr/>
          </p:nvCxnSpPr>
          <p:spPr>
            <a:xfrm>
              <a:off x="1790250" y="3387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1" name="Google Shape;551;p26"/>
          <p:cNvGrpSpPr/>
          <p:nvPr/>
        </p:nvGrpSpPr>
        <p:grpSpPr>
          <a:xfrm>
            <a:off x="2268668" y="2181203"/>
            <a:ext cx="2393446" cy="4268582"/>
            <a:chOff x="2058262" y="1976850"/>
            <a:chExt cx="2171975" cy="3873600"/>
          </a:xfrm>
        </p:grpSpPr>
        <p:sp>
          <p:nvSpPr>
            <p:cNvPr id="552" name="Google Shape;552;p26"/>
            <p:cNvSpPr/>
            <p:nvPr/>
          </p:nvSpPr>
          <p:spPr>
            <a:xfrm>
              <a:off x="3633838" y="1976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3" name="Google Shape;553;p26"/>
            <p:cNvCxnSpPr>
              <a:stCxn id="543" idx="3"/>
              <a:endCxn id="552" idx="1"/>
            </p:cNvCxnSpPr>
            <p:nvPr/>
          </p:nvCxnSpPr>
          <p:spPr>
            <a:xfrm>
              <a:off x="2058262" y="2191650"/>
              <a:ext cx="1575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4" name="Google Shape;554;p26"/>
            <p:cNvSpPr/>
            <p:nvPr/>
          </p:nvSpPr>
          <p:spPr>
            <a:xfrm>
              <a:off x="3633838" y="2837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633838" y="3698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3633838" y="4559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633838" y="5420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8" name="Google Shape;558;p26"/>
            <p:cNvCxnSpPr>
              <a:stCxn id="552" idx="2"/>
              <a:endCxn id="554" idx="0"/>
            </p:cNvCxnSpPr>
            <p:nvPr/>
          </p:nvCxnSpPr>
          <p:spPr>
            <a:xfrm>
              <a:off x="3932037" y="2406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9" name="Google Shape;559;p26"/>
            <p:cNvCxnSpPr>
              <a:stCxn id="554" idx="2"/>
              <a:endCxn id="555" idx="0"/>
            </p:cNvCxnSpPr>
            <p:nvPr/>
          </p:nvCxnSpPr>
          <p:spPr>
            <a:xfrm>
              <a:off x="3932037" y="3267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0" name="Google Shape;560;p26"/>
            <p:cNvCxnSpPr>
              <a:stCxn id="555" idx="2"/>
              <a:endCxn id="556" idx="0"/>
            </p:cNvCxnSpPr>
            <p:nvPr/>
          </p:nvCxnSpPr>
          <p:spPr>
            <a:xfrm>
              <a:off x="3932037" y="4128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26"/>
            <p:cNvCxnSpPr>
              <a:stCxn id="556" idx="2"/>
              <a:endCxn id="557" idx="0"/>
            </p:cNvCxnSpPr>
            <p:nvPr/>
          </p:nvCxnSpPr>
          <p:spPr>
            <a:xfrm>
              <a:off x="3932037" y="4989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62" name="Google Shape;562;p26"/>
          <p:cNvGrpSpPr/>
          <p:nvPr/>
        </p:nvGrpSpPr>
        <p:grpSpPr>
          <a:xfrm>
            <a:off x="4662114" y="3129996"/>
            <a:ext cx="1266491" cy="1422200"/>
            <a:chOff x="4260425" y="2958150"/>
            <a:chExt cx="1149300" cy="1290600"/>
          </a:xfrm>
        </p:grpSpPr>
        <p:sp>
          <p:nvSpPr>
            <p:cNvPr id="563" name="Google Shape;563;p26"/>
            <p:cNvSpPr/>
            <p:nvPr/>
          </p:nvSpPr>
          <p:spPr>
            <a:xfrm>
              <a:off x="4813325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64" name="Google Shape;564;p26"/>
            <p:cNvCxnSpPr>
              <a:stCxn id="554" idx="3"/>
              <a:endCxn id="563" idx="1"/>
            </p:cNvCxnSpPr>
            <p:nvPr/>
          </p:nvCxnSpPr>
          <p:spPr>
            <a:xfrm>
              <a:off x="4260425" y="317295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5" name="Google Shape;565;p26"/>
            <p:cNvSpPr/>
            <p:nvPr/>
          </p:nvSpPr>
          <p:spPr>
            <a:xfrm>
              <a:off x="4813325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66" name="Google Shape;566;p26"/>
            <p:cNvCxnSpPr>
              <a:stCxn id="563" idx="2"/>
              <a:endCxn id="565" idx="0"/>
            </p:cNvCxnSpPr>
            <p:nvPr/>
          </p:nvCxnSpPr>
          <p:spPr>
            <a:xfrm>
              <a:off x="5111525" y="3387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67" name="Google Shape;567;p26"/>
          <p:cNvGrpSpPr/>
          <p:nvPr/>
        </p:nvGrpSpPr>
        <p:grpSpPr>
          <a:xfrm>
            <a:off x="2268667" y="4078790"/>
            <a:ext cx="1196724" cy="3319788"/>
            <a:chOff x="2088450" y="3819150"/>
            <a:chExt cx="1085988" cy="3012600"/>
          </a:xfrm>
        </p:grpSpPr>
        <p:sp>
          <p:nvSpPr>
            <p:cNvPr id="568" name="Google Shape;568;p26"/>
            <p:cNvSpPr/>
            <p:nvPr/>
          </p:nvSpPr>
          <p:spPr>
            <a:xfrm>
              <a:off x="2578038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578038" y="4680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578038" y="5541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578038" y="6402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72" name="Google Shape;572;p26"/>
            <p:cNvCxnSpPr>
              <a:stCxn id="568" idx="2"/>
              <a:endCxn id="569" idx="0"/>
            </p:cNvCxnSpPr>
            <p:nvPr/>
          </p:nvCxnSpPr>
          <p:spPr>
            <a:xfrm>
              <a:off x="2876237" y="4248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26"/>
            <p:cNvCxnSpPr>
              <a:stCxn id="569" idx="2"/>
              <a:endCxn id="570" idx="0"/>
            </p:cNvCxnSpPr>
            <p:nvPr/>
          </p:nvCxnSpPr>
          <p:spPr>
            <a:xfrm>
              <a:off x="2876237" y="5109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26"/>
            <p:cNvCxnSpPr>
              <a:stCxn id="570" idx="2"/>
              <a:endCxn id="571" idx="0"/>
            </p:cNvCxnSpPr>
            <p:nvPr/>
          </p:nvCxnSpPr>
          <p:spPr>
            <a:xfrm>
              <a:off x="2876237" y="5970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26"/>
            <p:cNvCxnSpPr>
              <a:stCxn id="549" idx="3"/>
              <a:endCxn id="568" idx="1"/>
            </p:cNvCxnSpPr>
            <p:nvPr/>
          </p:nvCxnSpPr>
          <p:spPr>
            <a:xfrm>
              <a:off x="2088450" y="4033950"/>
              <a:ext cx="48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6" name="Google Shape;576;p26"/>
          <p:cNvGrpSpPr/>
          <p:nvPr/>
        </p:nvGrpSpPr>
        <p:grpSpPr>
          <a:xfrm>
            <a:off x="2268668" y="1232409"/>
            <a:ext cx="4926429" cy="2370994"/>
            <a:chOff x="2088450" y="1236150"/>
            <a:chExt cx="4470575" cy="2151600"/>
          </a:xfrm>
        </p:grpSpPr>
        <p:sp>
          <p:nvSpPr>
            <p:cNvPr id="577" name="Google Shape;577;p26"/>
            <p:cNvSpPr/>
            <p:nvPr/>
          </p:nvSpPr>
          <p:spPr>
            <a:xfrm>
              <a:off x="5958625" y="1236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78" name="Google Shape;578;p26"/>
            <p:cNvCxnSpPr>
              <a:stCxn id="541" idx="3"/>
              <a:endCxn id="577" idx="1"/>
            </p:cNvCxnSpPr>
            <p:nvPr/>
          </p:nvCxnSpPr>
          <p:spPr>
            <a:xfrm>
              <a:off x="2088450" y="1450950"/>
              <a:ext cx="3870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9" name="Google Shape;579;p26"/>
            <p:cNvSpPr/>
            <p:nvPr/>
          </p:nvSpPr>
          <p:spPr>
            <a:xfrm>
              <a:off x="5958625" y="2097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5962625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81" name="Google Shape;581;p26"/>
            <p:cNvCxnSpPr>
              <a:stCxn id="577" idx="2"/>
              <a:endCxn id="579" idx="0"/>
            </p:cNvCxnSpPr>
            <p:nvPr/>
          </p:nvCxnSpPr>
          <p:spPr>
            <a:xfrm>
              <a:off x="6256825" y="1665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2" name="Google Shape;582;p26"/>
            <p:cNvCxnSpPr>
              <a:stCxn id="579" idx="2"/>
              <a:endCxn id="580" idx="0"/>
            </p:cNvCxnSpPr>
            <p:nvPr/>
          </p:nvCxnSpPr>
          <p:spPr>
            <a:xfrm>
              <a:off x="6256825" y="2526750"/>
              <a:ext cx="390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83" name="Google Shape;583;p26"/>
          <p:cNvGrpSpPr/>
          <p:nvPr/>
        </p:nvGrpSpPr>
        <p:grpSpPr>
          <a:xfrm>
            <a:off x="7190689" y="1231416"/>
            <a:ext cx="1275307" cy="3320780"/>
            <a:chOff x="6555025" y="1235250"/>
            <a:chExt cx="1157300" cy="3013500"/>
          </a:xfrm>
        </p:grpSpPr>
        <p:sp>
          <p:nvSpPr>
            <p:cNvPr id="584" name="Google Shape;584;p26"/>
            <p:cNvSpPr/>
            <p:nvPr/>
          </p:nvSpPr>
          <p:spPr>
            <a:xfrm>
              <a:off x="7111925" y="2097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7111925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7115925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87" name="Google Shape;587;p26"/>
            <p:cNvCxnSpPr>
              <a:stCxn id="584" idx="2"/>
              <a:endCxn id="585" idx="0"/>
            </p:cNvCxnSpPr>
            <p:nvPr/>
          </p:nvCxnSpPr>
          <p:spPr>
            <a:xfrm>
              <a:off x="7410125" y="2526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26"/>
            <p:cNvCxnSpPr>
              <a:stCxn id="585" idx="2"/>
              <a:endCxn id="586" idx="0"/>
            </p:cNvCxnSpPr>
            <p:nvPr/>
          </p:nvCxnSpPr>
          <p:spPr>
            <a:xfrm>
              <a:off x="7410125" y="3387750"/>
              <a:ext cx="390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9" name="Google Shape;589;p26"/>
            <p:cNvSpPr/>
            <p:nvPr/>
          </p:nvSpPr>
          <p:spPr>
            <a:xfrm>
              <a:off x="7111925" y="12352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90" name="Google Shape;590;p26"/>
            <p:cNvCxnSpPr>
              <a:stCxn id="589" idx="2"/>
              <a:endCxn id="584" idx="0"/>
            </p:cNvCxnSpPr>
            <p:nvPr/>
          </p:nvCxnSpPr>
          <p:spPr>
            <a:xfrm>
              <a:off x="7410125" y="1664850"/>
              <a:ext cx="0" cy="43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26"/>
            <p:cNvCxnSpPr>
              <a:stCxn id="577" idx="3"/>
              <a:endCxn id="589" idx="1"/>
            </p:cNvCxnSpPr>
            <p:nvPr/>
          </p:nvCxnSpPr>
          <p:spPr>
            <a:xfrm rot="10800000" flipH="1">
              <a:off x="6555025" y="1450050"/>
              <a:ext cx="556800" cy="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92" name="Google Shape;592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84FF56-1451-084C-9712-6DD9E5BCCC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0543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7ADEF-19CC-4401-A7CC-846C86817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F7CF2F-5919-4DB7-B1E2-65F08BE4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DLB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AB54A-7478-44B8-A5DC-2D96C3F7E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F9BC-6A59-4F3E-AA7B-8275B572AE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C2365-528B-4736-86AB-A9FC17A2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16" y="1713645"/>
            <a:ext cx="3124173" cy="51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4 and Homework 5 due on 10/15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  <a:p>
            <a:r>
              <a:rPr lang="en-US" dirty="0"/>
              <a:t>Midterm on 10/13</a:t>
            </a:r>
          </a:p>
          <a:p>
            <a:pPr lvl="1"/>
            <a:r>
              <a:rPr lang="en-US" dirty="0"/>
              <a:t>In-class, paper-based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"/>
          <p:cNvSpPr txBox="1">
            <a:spLocks noGrp="1"/>
          </p:cNvSpPr>
          <p:nvPr>
            <p:ph type="body" idx="1"/>
          </p:nvPr>
        </p:nvSpPr>
        <p:spPr>
          <a:xfrm>
            <a:off x="376084" y="1524704"/>
            <a:ext cx="3258021" cy="506711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How does DLB performance differ from R-way tries?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Which should you use?</a:t>
            </a:r>
            <a:endParaRPr dirty="0"/>
          </a:p>
        </p:txBody>
      </p:sp>
      <p:sp>
        <p:nvSpPr>
          <p:cNvPr id="598" name="Google Shape;598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DLB analysis</a:t>
            </a:r>
            <a:endParaRPr/>
          </a:p>
        </p:txBody>
      </p:sp>
      <p:sp>
        <p:nvSpPr>
          <p:cNvPr id="599" name="Google Shape;599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0D642-3DD8-6341-A039-A4D4EAC46F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D2DEB-F1B6-4285-8366-C2A92C1B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6" y="2238019"/>
            <a:ext cx="6230802" cy="41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 txBox="1">
            <a:spLocks noGrp="1"/>
          </p:cNvSpPr>
          <p:nvPr>
            <p:ph type="body" idx="1"/>
          </p:nvPr>
        </p:nvSpPr>
        <p:spPr>
          <a:xfrm>
            <a:off x="69273" y="1519187"/>
            <a:ext cx="3949664" cy="483289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So far we’ve continually assumed each search would only look for the presence of a whole key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What about if we wanted to know if our search term was a prefix to a valid key?</a:t>
            </a:r>
            <a:endParaRPr dirty="0"/>
          </a:p>
        </p:txBody>
      </p:sp>
      <p:sp>
        <p:nvSpPr>
          <p:cNvPr id="605" name="Google Shape;605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Searching</a:t>
            </a:r>
            <a:endParaRPr/>
          </a:p>
        </p:txBody>
      </p:sp>
      <p:sp>
        <p:nvSpPr>
          <p:cNvPr id="606" name="Google Shape;606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F511F3-68CC-784A-891A-466C83DCD0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9EC0-1395-4610-BD61-4EF0D5B6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24" y="2485104"/>
            <a:ext cx="5699963" cy="38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BF9-2CCB-451C-BC74-B1BC41B2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R-way RST vs. DLB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B9FB61-B0CE-47D5-AB77-C6CC010B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46" y="1332937"/>
            <a:ext cx="9268824" cy="61804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412C7-8C48-47FD-B1AB-06426DB942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747A5-F663-4344-94A6-7ED2CCAFD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33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D307-C913-4BC9-A50F-425A4DD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Comparison for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7586-99B1-42C0-9057-B7FD8F26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96641-57E2-4111-946C-EC74F90F34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4B7C-2236-450A-AE1F-1D348B369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1FE8F-9DDA-42FD-A96E-125650E3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59299"/>
            <a:ext cx="8223250" cy="54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538D-C362-4DFB-9B44-F0C247DE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7EE8-5F8E-4B33-A71C-317D39D0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02C5-7A4E-4125-AB4E-CC55AD9A95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11E00-8BC5-4FD5-9959-638D9C53E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61695-A7F2-48AE-8AB1-F6EA40F2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351087"/>
            <a:ext cx="8064500" cy="53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8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We did not present an exhaustive look at search trees/tries, just the sampling that we’re going to focus on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Many variations on these techniques exist and perform quite well in different circumstances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Ternary search Tries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R-way tries without 1-way branching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See the table at the end of Section 5.2 of the text</a:t>
            </a:r>
            <a:endParaRPr dirty="0"/>
          </a:p>
        </p:txBody>
      </p:sp>
      <p:sp>
        <p:nvSpPr>
          <p:cNvPr id="612" name="Google Shape;612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Final notes on Search Tree/Tries</a:t>
            </a:r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B2CF40-8AE9-5E47-B37B-98E3AB622FC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438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5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32B-58C5-48F6-BFAD-C19AE72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12A6-9828-403B-A1EF-80C215A0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DST</a:t>
            </a:r>
          </a:p>
          <a:p>
            <a:r>
              <a:rPr lang="en-US" dirty="0"/>
              <a:t>RST</a:t>
            </a:r>
          </a:p>
          <a:p>
            <a:r>
              <a:rPr lang="en-US" dirty="0"/>
              <a:t>Multi-way 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4759-FFE5-4EC9-812A-771015FBF3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EC2A-02A2-4460-9446-A12D4922F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76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62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de la </a:t>
            </a:r>
            <a:r>
              <a:rPr lang="en-US" err="1">
                <a:latin typeface="Calibri" panose="020F0502020204030204" pitchFamily="34" charset="0"/>
              </a:rPr>
              <a:t>Briandais</a:t>
            </a:r>
            <a:r>
              <a:rPr lang="en-US">
                <a:latin typeface="Calibri" panose="020F0502020204030204" pitchFamily="34" charset="0"/>
              </a:rPr>
              <a:t> trees</a:t>
            </a:r>
          </a:p>
          <a:p>
            <a:r>
              <a:rPr lang="en-US">
                <a:latin typeface="Calibri" panose="020F0502020204030204" pitchFamily="34" charset="0"/>
              </a:rPr>
              <a:t>Introduction to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trie example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544162" y="1432733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544162" y="1995398"/>
            <a:ext cx="562665" cy="904826"/>
            <a:chOff x="4123200" y="1808238"/>
            <a:chExt cx="510600" cy="821100"/>
          </a:xfrm>
        </p:grpSpPr>
        <p:cxnSp>
          <p:nvCxnSpPr>
            <p:cNvPr id="229" name="Google Shape;229;p19"/>
            <p:cNvCxnSpPr>
              <a:stCxn id="227" idx="4"/>
              <a:endCxn id="230" idx="0"/>
            </p:cNvCxnSpPr>
            <p:nvPr/>
          </p:nvCxnSpPr>
          <p:spPr>
            <a:xfrm>
              <a:off x="4378500" y="1808238"/>
              <a:ext cx="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4123200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825494" y="2900224"/>
            <a:ext cx="1471898" cy="1013094"/>
            <a:chOff x="4378500" y="2629338"/>
            <a:chExt cx="1335700" cy="919350"/>
          </a:xfrm>
        </p:grpSpPr>
        <p:sp>
          <p:nvSpPr>
            <p:cNvPr id="232" name="Google Shape;232;p19"/>
            <p:cNvSpPr/>
            <p:nvPr/>
          </p:nvSpPr>
          <p:spPr>
            <a:xfrm>
              <a:off x="5203600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3" name="Google Shape;233;p19"/>
            <p:cNvCxnSpPr>
              <a:stCxn id="230" idx="4"/>
              <a:endCxn id="232" idx="0"/>
            </p:cNvCxnSpPr>
            <p:nvPr/>
          </p:nvCxnSpPr>
          <p:spPr>
            <a:xfrm>
              <a:off x="4378500" y="2629338"/>
              <a:ext cx="10803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19"/>
          <p:cNvGrpSpPr/>
          <p:nvPr/>
        </p:nvGrpSpPr>
        <p:grpSpPr>
          <a:xfrm>
            <a:off x="5734728" y="3913317"/>
            <a:ext cx="562665" cy="902030"/>
            <a:chOff x="5203600" y="3548688"/>
            <a:chExt cx="510600" cy="818563"/>
          </a:xfrm>
        </p:grpSpPr>
        <p:sp>
          <p:nvSpPr>
            <p:cNvPr id="235" name="Google Shape;235;p19"/>
            <p:cNvSpPr/>
            <p:nvPr/>
          </p:nvSpPr>
          <p:spPr>
            <a:xfrm>
              <a:off x="5203600" y="3856650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32" idx="4"/>
              <a:endCxn id="235" idx="0"/>
            </p:cNvCxnSpPr>
            <p:nvPr/>
          </p:nvCxnSpPr>
          <p:spPr>
            <a:xfrm>
              <a:off x="5458900" y="3548688"/>
              <a:ext cx="0" cy="3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19"/>
          <p:cNvGrpSpPr/>
          <p:nvPr/>
        </p:nvGrpSpPr>
        <p:grpSpPr>
          <a:xfrm>
            <a:off x="5734728" y="4815346"/>
            <a:ext cx="562665" cy="2536055"/>
            <a:chOff x="5203600" y="4367250"/>
            <a:chExt cx="510600" cy="2301388"/>
          </a:xfrm>
        </p:grpSpPr>
        <p:sp>
          <p:nvSpPr>
            <p:cNvPr id="238" name="Google Shape;238;p19"/>
            <p:cNvSpPr/>
            <p:nvPr/>
          </p:nvSpPr>
          <p:spPr>
            <a:xfrm>
              <a:off x="5203600" y="46751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03600" y="54166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203600" y="61580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35" idx="4"/>
              <a:endCxn id="238" idx="0"/>
            </p:cNvCxnSpPr>
            <p:nvPr/>
          </p:nvCxnSpPr>
          <p:spPr>
            <a:xfrm>
              <a:off x="5458900" y="4367250"/>
              <a:ext cx="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9"/>
            <p:cNvCxnSpPr>
              <a:stCxn id="238" idx="4"/>
              <a:endCxn id="239" idx="0"/>
            </p:cNvCxnSpPr>
            <p:nvPr/>
          </p:nvCxnSpPr>
          <p:spPr>
            <a:xfrm>
              <a:off x="5458900" y="51857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9"/>
            <p:cNvCxnSpPr>
              <a:stCxn id="239" idx="4"/>
              <a:endCxn id="240" idx="0"/>
            </p:cNvCxnSpPr>
            <p:nvPr/>
          </p:nvCxnSpPr>
          <p:spPr>
            <a:xfrm>
              <a:off x="5458900" y="59272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" name="Google Shape;244;p19"/>
          <p:cNvGrpSpPr/>
          <p:nvPr/>
        </p:nvGrpSpPr>
        <p:grpSpPr>
          <a:xfrm>
            <a:off x="1033928" y="1995398"/>
            <a:ext cx="3791567" cy="1917920"/>
            <a:chOff x="937775" y="1808238"/>
            <a:chExt cx="3440725" cy="1740450"/>
          </a:xfrm>
        </p:grpSpPr>
        <p:cxnSp>
          <p:nvCxnSpPr>
            <p:cNvPr id="245" name="Google Shape;245;p19"/>
            <p:cNvCxnSpPr>
              <a:stCxn id="227" idx="4"/>
              <a:endCxn id="246" idx="0"/>
            </p:cNvCxnSpPr>
            <p:nvPr/>
          </p:nvCxnSpPr>
          <p:spPr>
            <a:xfrm flipH="1">
              <a:off x="1193100" y="1808238"/>
              <a:ext cx="31854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19"/>
            <p:cNvSpPr/>
            <p:nvPr/>
          </p:nvSpPr>
          <p:spPr>
            <a:xfrm>
              <a:off x="93777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93777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8" name="Google Shape;248;p19"/>
            <p:cNvCxnSpPr>
              <a:stCxn id="246" idx="4"/>
              <a:endCxn id="247" idx="0"/>
            </p:cNvCxnSpPr>
            <p:nvPr/>
          </p:nvCxnSpPr>
          <p:spPr>
            <a:xfrm>
              <a:off x="1193075" y="2629338"/>
              <a:ext cx="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>
            <a:off x="4825495" y="1995398"/>
            <a:ext cx="4268376" cy="2820018"/>
            <a:chOff x="4378500" y="1808238"/>
            <a:chExt cx="3873413" cy="2559075"/>
          </a:xfrm>
        </p:grpSpPr>
        <p:sp>
          <p:nvSpPr>
            <p:cNvPr id="250" name="Google Shape;250;p19"/>
            <p:cNvSpPr/>
            <p:nvPr/>
          </p:nvSpPr>
          <p:spPr>
            <a:xfrm>
              <a:off x="773952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1" name="Google Shape;251;p19"/>
            <p:cNvCxnSpPr>
              <a:stCxn id="227" idx="4"/>
              <a:endCxn id="250" idx="0"/>
            </p:cNvCxnSpPr>
            <p:nvPr/>
          </p:nvCxnSpPr>
          <p:spPr>
            <a:xfrm>
              <a:off x="4378500" y="1808238"/>
              <a:ext cx="36162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9"/>
            <p:cNvSpPr/>
            <p:nvPr/>
          </p:nvSpPr>
          <p:spPr>
            <a:xfrm>
              <a:off x="7741313" y="303816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737738" y="38567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4" name="Google Shape;254;p19"/>
            <p:cNvCxnSpPr>
              <a:stCxn id="250" idx="4"/>
              <a:endCxn id="252" idx="0"/>
            </p:cNvCxnSpPr>
            <p:nvPr/>
          </p:nvCxnSpPr>
          <p:spPr>
            <a:xfrm>
              <a:off x="7994825" y="2629338"/>
              <a:ext cx="1800" cy="40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9"/>
            <p:cNvCxnSpPr>
              <a:stCxn id="252" idx="4"/>
              <a:endCxn id="253" idx="0"/>
            </p:cNvCxnSpPr>
            <p:nvPr/>
          </p:nvCxnSpPr>
          <p:spPr>
            <a:xfrm flipH="1">
              <a:off x="7993013" y="3548763"/>
              <a:ext cx="360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19"/>
          <p:cNvGrpSpPr/>
          <p:nvPr/>
        </p:nvGrpSpPr>
        <p:grpSpPr>
          <a:xfrm>
            <a:off x="3696777" y="2900224"/>
            <a:ext cx="1128718" cy="1013094"/>
            <a:chOff x="3354225" y="2629338"/>
            <a:chExt cx="1024275" cy="919350"/>
          </a:xfrm>
        </p:grpSpPr>
        <p:sp>
          <p:nvSpPr>
            <p:cNvPr id="257" name="Google Shape;257;p19"/>
            <p:cNvSpPr/>
            <p:nvPr/>
          </p:nvSpPr>
          <p:spPr>
            <a:xfrm>
              <a:off x="335422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8" name="Google Shape;258;p19"/>
            <p:cNvCxnSpPr>
              <a:stCxn id="230" idx="4"/>
              <a:endCxn id="257" idx="0"/>
            </p:cNvCxnSpPr>
            <p:nvPr/>
          </p:nvCxnSpPr>
          <p:spPr>
            <a:xfrm flipH="1">
              <a:off x="3609600" y="2629338"/>
              <a:ext cx="7689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19"/>
          <p:cNvGrpSpPr/>
          <p:nvPr/>
        </p:nvGrpSpPr>
        <p:grpSpPr>
          <a:xfrm>
            <a:off x="2968349" y="3913318"/>
            <a:ext cx="1009761" cy="987032"/>
            <a:chOff x="2693200" y="3548688"/>
            <a:chExt cx="916325" cy="895700"/>
          </a:xfrm>
        </p:grpSpPr>
        <p:sp>
          <p:nvSpPr>
            <p:cNvPr id="260" name="Google Shape;260;p19"/>
            <p:cNvSpPr/>
            <p:nvPr/>
          </p:nvSpPr>
          <p:spPr>
            <a:xfrm>
              <a:off x="2693200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1" name="Google Shape;261;p19"/>
            <p:cNvCxnSpPr>
              <a:stCxn id="257" idx="4"/>
              <a:endCxn id="260" idx="0"/>
            </p:cNvCxnSpPr>
            <p:nvPr/>
          </p:nvCxnSpPr>
          <p:spPr>
            <a:xfrm flipH="1">
              <a:off x="2948625" y="3548688"/>
              <a:ext cx="6609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" name="Google Shape;262;p19"/>
          <p:cNvGrpSpPr/>
          <p:nvPr/>
        </p:nvGrpSpPr>
        <p:grpSpPr>
          <a:xfrm>
            <a:off x="3978110" y="3913318"/>
            <a:ext cx="843997" cy="2621085"/>
            <a:chOff x="3609525" y="3548688"/>
            <a:chExt cx="765900" cy="2378550"/>
          </a:xfrm>
        </p:grpSpPr>
        <p:sp>
          <p:nvSpPr>
            <p:cNvPr id="263" name="Google Shape;263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6" name="Google Shape;266;p19"/>
            <p:cNvCxnSpPr>
              <a:stCxn id="257" idx="4"/>
              <a:endCxn id="263" idx="0"/>
            </p:cNvCxnSpPr>
            <p:nvPr/>
          </p:nvCxnSpPr>
          <p:spPr>
            <a:xfrm>
              <a:off x="3609525" y="3548688"/>
              <a:ext cx="5106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9"/>
            <p:cNvCxnSpPr>
              <a:stCxn id="263" idx="4"/>
              <a:endCxn id="264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9"/>
            <p:cNvCxnSpPr>
              <a:stCxn id="264" idx="4"/>
              <a:endCxn id="265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19"/>
          <p:cNvGrpSpPr/>
          <p:nvPr/>
        </p:nvGrpSpPr>
        <p:grpSpPr>
          <a:xfrm>
            <a:off x="6016060" y="3913318"/>
            <a:ext cx="1632180" cy="2543810"/>
            <a:chOff x="2894275" y="3618813"/>
            <a:chExt cx="1481150" cy="2308425"/>
          </a:xfrm>
        </p:grpSpPr>
        <p:sp>
          <p:nvSpPr>
            <p:cNvPr id="270" name="Google Shape;270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3" name="Google Shape;273;p19"/>
            <p:cNvCxnSpPr>
              <a:stCxn id="232" idx="4"/>
              <a:endCxn id="270" idx="0"/>
            </p:cNvCxnSpPr>
            <p:nvPr/>
          </p:nvCxnSpPr>
          <p:spPr>
            <a:xfrm>
              <a:off x="2894275" y="3618813"/>
              <a:ext cx="1225800" cy="31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9"/>
            <p:cNvCxnSpPr>
              <a:stCxn id="270" idx="4"/>
              <a:endCxn id="271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9"/>
            <p:cNvCxnSpPr>
              <a:stCxn id="271" idx="4"/>
              <a:endCxn id="272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D6A99E-6711-3540-9776-34AEA8595B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7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94992-E9B4-C045-A198-4CCF7253B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Miss times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 an average of log</a:t>
            </a:r>
            <a:r>
              <a:rPr lang="en" baseline="-25000"/>
              <a:t>R</a:t>
            </a:r>
            <a:r>
              <a:rPr lang="en"/>
              <a:t>(n) nodes to be examined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Where R is the size of the alphabet being considered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Proof in Proposition H of Section 5.2 of the text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 lvl="1">
              <a:lnSpc>
                <a:spcPct val="150000"/>
              </a:lnSpc>
              <a:spcBef>
                <a:spcPts val="529"/>
              </a:spcBef>
            </a:pPr>
            <a:r>
              <a:rPr lang="en"/>
              <a:t>Average # of checks with 2</a:t>
            </a:r>
            <a:r>
              <a:rPr lang="en" baseline="30000"/>
              <a:t>20 </a:t>
            </a:r>
            <a:r>
              <a:rPr lang="en"/>
              <a:t>keys in an 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 large branching factor trie, assuming 8-bits at a time?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analysis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0CB38-E641-0948-8455-9D16CAB8CB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30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11ED-1EA9-4AE1-9115-7B6320E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8C78-7623-4306-A79E-5F5FCA1C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95219-52D0-442F-A55D-AFFB171C0B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984CE-AD61-4273-A8F1-4FBDF2850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AFFB-9378-4C75-B3C0-6242C734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1" y="1321446"/>
            <a:ext cx="8639482" cy="57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1307</Words>
  <Application>Microsoft Office PowerPoint</Application>
  <PresentationFormat>Custom</PresentationFormat>
  <Paragraphs>369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CourseMIRROR Reflections</vt:lpstr>
      <vt:lpstr>Today …</vt:lpstr>
      <vt:lpstr>Another trie example</vt:lpstr>
      <vt:lpstr>Analysis</vt:lpstr>
      <vt:lpstr>Further analysis</vt:lpstr>
      <vt:lpstr>Search Miss</vt:lpstr>
      <vt:lpstr>Implementation Concerns</vt:lpstr>
      <vt:lpstr>Binary RST</vt:lpstr>
      <vt:lpstr>Multi-way RST</vt:lpstr>
      <vt:lpstr>Summary of running time</vt:lpstr>
      <vt:lpstr>R-way trie example</vt:lpstr>
      <vt:lpstr>So what’s the catch?</vt:lpstr>
      <vt:lpstr>De La Briandais tries (DLBs)</vt:lpstr>
      <vt:lpstr>DLB Example</vt:lpstr>
      <vt:lpstr>DLB Example 2</vt:lpstr>
      <vt:lpstr>DLB Example 2</vt:lpstr>
      <vt:lpstr>DLB analysis</vt:lpstr>
      <vt:lpstr>Searching</vt:lpstr>
      <vt:lpstr>R-way RST vs. DLB</vt:lpstr>
      <vt:lpstr>Runtime Comparison for Search Trees</vt:lpstr>
      <vt:lpstr>Big O Approximation</vt:lpstr>
      <vt:lpstr>Final notes on Search Tree/Tries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2021-10-12T16:25:16Z</dcterms:modified>
</cp:coreProperties>
</file>