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  <p:sldMasterId id="2147483721" r:id="rId2"/>
    <p:sldMasterId id="2147483728" r:id="rId3"/>
    <p:sldMasterId id="2147483735" r:id="rId4"/>
    <p:sldMasterId id="2147483762" r:id="rId5"/>
  </p:sldMasterIdLst>
  <p:notesMasterIdLst>
    <p:notesMasterId r:id="rId35"/>
  </p:notesMasterIdLst>
  <p:sldIdLst>
    <p:sldId id="405" r:id="rId6"/>
    <p:sldId id="496" r:id="rId7"/>
    <p:sldId id="1882" r:id="rId8"/>
    <p:sldId id="1883" r:id="rId9"/>
    <p:sldId id="498" r:id="rId10"/>
    <p:sldId id="266" r:id="rId11"/>
    <p:sldId id="267" r:id="rId12"/>
    <p:sldId id="268" r:id="rId13"/>
    <p:sldId id="269" r:id="rId14"/>
    <p:sldId id="1876" r:id="rId15"/>
    <p:sldId id="1877" r:id="rId16"/>
    <p:sldId id="1878" r:id="rId17"/>
    <p:sldId id="1879" r:id="rId18"/>
    <p:sldId id="1866" r:id="rId19"/>
    <p:sldId id="1880" r:id="rId20"/>
    <p:sldId id="270" r:id="rId21"/>
    <p:sldId id="1881" r:id="rId22"/>
    <p:sldId id="271" r:id="rId23"/>
    <p:sldId id="272" r:id="rId24"/>
    <p:sldId id="273" r:id="rId25"/>
    <p:sldId id="1867" r:id="rId26"/>
    <p:sldId id="274" r:id="rId27"/>
    <p:sldId id="275" r:id="rId28"/>
    <p:sldId id="276" r:id="rId29"/>
    <p:sldId id="1868" r:id="rId30"/>
    <p:sldId id="277" r:id="rId31"/>
    <p:sldId id="278" r:id="rId32"/>
    <p:sldId id="279" r:id="rId33"/>
    <p:sldId id="513" r:id="rId3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82B0F-8FB1-4586-9408-5115B9DA20B2}" v="7" dt="2021-11-01T14:21:5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3F782B0F-8FB1-4586-9408-5115B9DA20B2}"/>
    <pc:docChg chg="custSel addSld delSld modSld">
      <pc:chgData name="Khattab, Sherif" userId="c83b1e15-36f3-4f46-aceb-05aac24c545e" providerId="ADAL" clId="{3F782B0F-8FB1-4586-9408-5115B9DA20B2}" dt="2021-11-03T14:37:50.638" v="110" actId="47"/>
      <pc:docMkLst>
        <pc:docMk/>
      </pc:docMkLst>
      <pc:sldChg chg="add del">
        <pc:chgData name="Khattab, Sherif" userId="c83b1e15-36f3-4f46-aceb-05aac24c545e" providerId="ADAL" clId="{3F782B0F-8FB1-4586-9408-5115B9DA20B2}" dt="2021-11-01T14:21:53.672" v="9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47516844" sldId="269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476061750" sldId="2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476061750" sldId="270"/>
            <ac:spMk id="2" creationId="{5FCD18FA-28C6-9844-837F-6BC922DD4753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557790902" sldId="27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557790902" sldId="271"/>
            <ac:spMk id="2" creationId="{01B91C1C-2266-3645-8FDF-54E467685CDE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118543134" sldId="27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18543134" sldId="272"/>
            <ac:spMk id="2" creationId="{63D6E3BA-9D37-3142-AB3C-AFB14B0309F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691998312" sldId="27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91998312" sldId="273"/>
            <ac:spMk id="2" creationId="{20258C06-6A7D-2D40-BA72-2A6521D74045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133318755" sldId="27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133318755" sldId="274"/>
            <ac:spMk id="2" creationId="{9AEFD577-D897-B64D-A39A-5225AA8765B7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11520778" sldId="27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11520778" sldId="275"/>
            <ac:spMk id="2" creationId="{C1BB1757-6328-E84B-B3C4-DF12853FEBC9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3655457" sldId="276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3655457" sldId="276"/>
            <ac:spMk id="2" creationId="{B93ECAA6-4590-3444-B325-AB84DEC16D5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053995854" sldId="27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53995854" sldId="277"/>
            <ac:spMk id="2" creationId="{0D3B6D8F-BA85-1C40-85A2-63FBFC606D8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811935394" sldId="27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11935394" sldId="278"/>
            <ac:spMk id="2" creationId="{A70190C2-D99D-F649-BA51-C4E65B6D266A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4282602578" sldId="27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4282602578" sldId="279"/>
            <ac:spMk id="2" creationId="{69C5EB23-67C1-A349-BDA6-82B3BAA592A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64182818" sldId="28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064182818" sldId="280"/>
            <ac:spMk id="2" creationId="{8A8F0F42-0CC8-5C43-BDCF-B5F10B705CBF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176984094" sldId="2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76984094" sldId="281"/>
            <ac:spMk id="2" creationId="{167D28D9-182B-8B43-A609-F68D0ECCFAB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660234191" sldId="28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60234191" sldId="282"/>
            <ac:spMk id="2" creationId="{C7581BCD-4688-2A4A-8466-E057A43CA8E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287119407" sldId="28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287119407" sldId="283"/>
            <ac:spMk id="2" creationId="{9D7620C1-5190-4743-95A9-4A7151A7B49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94116939" sldId="28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94116939" sldId="284"/>
            <ac:spMk id="2" creationId="{190741BC-CB0A-DA46-BC98-073297A44BFC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005182169" sldId="28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05182169" sldId="285"/>
            <ac:spMk id="2" creationId="{580F296E-50A7-114A-B6B5-7798C8592F02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3F782B0F-8FB1-4586-9408-5115B9DA20B2}" dt="2021-11-01T14:26:54.314" v="10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F782B0F-8FB1-4586-9408-5115B9DA20B2}" dt="2021-11-01T14:26:54.314" v="10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3F782B0F-8FB1-4586-9408-5115B9DA20B2}" dt="2021-11-01T14:21:59.092" v="1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3F782B0F-8FB1-4586-9408-5115B9DA20B2}" dt="2021-11-01T14:21:59.092" v="14" actId="20577"/>
          <ac:spMkLst>
            <pc:docMk/>
            <pc:sldMk cId="2374057061" sldId="498"/>
            <ac:spMk id="2" creationId="{741EEA9E-5858-4409-A959-87D88423DD63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3F782B0F-8FB1-4586-9408-5115B9DA20B2}" dt="2021-11-01T14:21:38.167" v="6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67595472" sldId="186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508183610" sldId="186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144270689" sldId="186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706306151" sldId="1865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211968927" sldId="1866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666437026" sldId="186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666437026" sldId="1867"/>
            <ac:spMk id="5" creationId="{ED948715-32C2-490C-9299-797B565C4E6B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077231885" sldId="186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077231885" sldId="1868"/>
            <ac:spMk id="5" creationId="{762CD734-606C-4052-A151-1DFCEB5EB3F1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730021134" sldId="186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730021134" sldId="1869"/>
            <ac:spMk id="5" creationId="{789084FD-AAF8-4290-8D3D-E43CA051C58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725354766" sldId="18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725354766" sldId="1870"/>
            <ac:spMk id="5" creationId="{0859DAD9-372C-47E9-8F3E-042659107234}"/>
          </ac:spMkLst>
        </pc:spChg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521231795" sldId="187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120368675" sldId="187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500665439" sldId="1879"/>
        </pc:sldMkLst>
      </pc:sldChg>
      <pc:sldChg chg="add">
        <pc:chgData name="Khattab, Sherif" userId="c83b1e15-36f3-4f46-aceb-05aac24c545e" providerId="ADAL" clId="{3F782B0F-8FB1-4586-9408-5115B9DA20B2}" dt="2021-10-28T16:22:39.073" v="2"/>
        <pc:sldMkLst>
          <pc:docMk/>
          <pc:sldMk cId="73299087" sldId="1880"/>
        </pc:sldMkLst>
      </pc:sldChg>
      <pc:sldChg chg="add del">
        <pc:chgData name="Khattab, Sherif" userId="c83b1e15-36f3-4f46-aceb-05aac24c545e" providerId="ADAL" clId="{3F782B0F-8FB1-4586-9408-5115B9DA20B2}" dt="2021-10-28T16:22:38.926" v="1"/>
        <pc:sldMkLst>
          <pc:docMk/>
          <pc:sldMk cId="2079884898" sldId="1880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882084366" sldId="18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882084366" sldId="1881"/>
            <ac:spMk id="5" creationId="{9DEE122A-5112-4165-92FF-9107CF50AA5F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10.183" v="43" actId="20577"/>
        <pc:sldMkLst>
          <pc:docMk/>
          <pc:sldMk cId="636081039" sldId="1882"/>
        </pc:sldMkLst>
        <pc:spChg chg="mod">
          <ac:chgData name="Khattab, Sherif" userId="c83b1e15-36f3-4f46-aceb-05aac24c545e" providerId="ADAL" clId="{3F782B0F-8FB1-4586-9408-5115B9DA20B2}" dt="2021-11-01T14:22:06.440" v="36" actId="5793"/>
          <ac:spMkLst>
            <pc:docMk/>
            <pc:sldMk cId="636081039" sldId="1882"/>
            <ac:spMk id="2" creationId="{BED695F2-2A12-49DB-8DDD-D0CA117D5E33}"/>
          </ac:spMkLst>
        </pc:spChg>
        <pc:spChg chg="mod">
          <ac:chgData name="Khattab, Sherif" userId="c83b1e15-36f3-4f46-aceb-05aac24c545e" providerId="ADAL" clId="{3F782B0F-8FB1-4586-9408-5115B9DA20B2}" dt="2021-11-01T14:22:10.183" v="43" actId="20577"/>
          <ac:spMkLst>
            <pc:docMk/>
            <pc:sldMk cId="636081039" sldId="1882"/>
            <ac:spMk id="3" creationId="{4A39129B-4D47-4B3F-8CA8-0EF22E94586E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20.733" v="68" actId="20577"/>
        <pc:sldMkLst>
          <pc:docMk/>
          <pc:sldMk cId="1612298785" sldId="1883"/>
        </pc:sldMkLst>
        <pc:spChg chg="mod">
          <ac:chgData name="Khattab, Sherif" userId="c83b1e15-36f3-4f46-aceb-05aac24c545e" providerId="ADAL" clId="{3F782B0F-8FB1-4586-9408-5115B9DA20B2}" dt="2021-11-01T14:22:20.733" v="68" actId="20577"/>
          <ac:spMkLst>
            <pc:docMk/>
            <pc:sldMk cId="1612298785" sldId="1883"/>
            <ac:spMk id="2" creationId="{C7E0966B-D91A-47CB-AE1E-6F3117203FDD}"/>
          </ac:spMkLst>
        </pc:spChg>
      </pc:sldChg>
      <pc:sldMasterChg chg="delSldLayout">
        <pc:chgData name="Khattab, Sherif" userId="c83b1e15-36f3-4f46-aceb-05aac24c545e" providerId="ADAL" clId="{3F782B0F-8FB1-4586-9408-5115B9DA20B2}" dt="2021-11-03T14:37:50.638" v="110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3F782B0F-8FB1-4586-9408-5115B9DA20B2}" dt="2021-11-03T14:37:50.638" v="110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3A8CC53-7401-7F43-AA72-7CC3F32A0D44}"/>
    <pc:docChg chg="modSld">
      <pc:chgData name="Khattab, Sherif" userId="c83b1e15-36f3-4f46-aceb-05aac24c545e" providerId="ADAL" clId="{D3A8CC53-7401-7F43-AA72-7CC3F32A0D44}" dt="2021-09-01T05:46:16.894" v="0"/>
      <pc:docMkLst>
        <pc:docMk/>
      </pc:docMkLst>
      <pc:sldChg chg="modSp">
        <pc:chgData name="Khattab, Sherif" userId="c83b1e15-36f3-4f46-aceb-05aac24c545e" providerId="ADAL" clId="{D3A8CC53-7401-7F43-AA72-7CC3F32A0D44}" dt="2021-09-01T05:46:16.894" v="0"/>
        <pc:sldMkLst>
          <pc:docMk/>
          <pc:sldMk cId="1894775455" sldId="405"/>
        </pc:sldMkLst>
        <pc:spChg chg="mod">
          <ac:chgData name="Khattab, Sherif" userId="c83b1e15-36f3-4f46-aceb-05aac24c545e" providerId="ADAL" clId="{D3A8CC53-7401-7F43-AA72-7CC3F32A0D44}" dt="2021-09-01T05:46:16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custSel addSld delSld modSld">
      <pc:chgData name="Sherif Khattab" userId="c83b1e15-36f3-4f46-aceb-05aac24c545e" providerId="ADAL" clId="{E95A5BF4-0977-4E9C-B52C-5C214A77EBED}" dt="2021-03-18T02:25:54.654" v="195" actId="1076"/>
      <pc:docMkLst>
        <pc:docMk/>
      </pc:docMkLst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75007199" sldId="32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713816456" sldId="34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2446433" sldId="35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10277558" sldId="35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973201184" sldId="35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308784029" sldId="35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556503250" sldId="35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50585913" sldId="35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74647697" sldId="35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676855387" sldId="35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784669175" sldId="35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31613491" sldId="35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88983448" sldId="36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858041018" sldId="36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11193010" sldId="36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68692519" sldId="36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73571663" sldId="366"/>
        </pc:sldMkLst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2343585" sldId="367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4002343585" sldId="367"/>
            <ac:spMk id="372" creationId="{00000000-0000-0000-0000-000000000000}"/>
          </ac:spMkLst>
        </pc:spChg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2605533704" sldId="368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2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7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14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21" creationId="{00000000-0000-0000-0000-000000000000}"/>
          </ac:spMkLst>
        </pc:spChg>
      </pc:sldChg>
      <pc:sldChg chg="modSp">
        <pc:chgData name="Sherif Khattab" userId="c83b1e15-36f3-4f46-aceb-05aac24c545e" providerId="ADAL" clId="{E95A5BF4-0977-4E9C-B52C-5C214A77EBED}" dt="2021-03-18T02:22:57.554" v="125"/>
        <pc:sldMkLst>
          <pc:docMk/>
          <pc:sldMk cId="1241308872" sldId="1860"/>
        </pc:sldMkLst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3" creationId="{BDC81B29-68EF-D34F-B9F6-D9EC25476DFF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4" creationId="{C120C3AE-7085-4E4C-910F-0D1895BFDD1A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5" creationId="{575F679D-1AE3-DC4F-8881-2F85B371C831}"/>
          </ac:spMkLst>
        </pc:spChg>
      </pc:sldChg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  <pc:sldChg chg="addSp modSp new mod">
        <pc:chgData name="Sherif Khattab" userId="c83b1e15-36f3-4f46-aceb-05aac24c545e" providerId="ADAL" clId="{E95A5BF4-0977-4E9C-B52C-5C214A77EBED}" dt="2021-03-18T02:20:16.670" v="65" actId="1076"/>
        <pc:sldMkLst>
          <pc:docMk/>
          <pc:sldMk cId="508183610" sldId="1863"/>
        </pc:sldMkLst>
        <pc:spChg chg="mod">
          <ac:chgData name="Sherif Khattab" userId="c83b1e15-36f3-4f46-aceb-05aac24c545e" providerId="ADAL" clId="{E95A5BF4-0977-4E9C-B52C-5C214A77EBED}" dt="2021-03-18T02:20:06.915" v="62" actId="20577"/>
          <ac:spMkLst>
            <pc:docMk/>
            <pc:sldMk cId="508183610" sldId="1863"/>
            <ac:spMk id="2" creationId="{689F7996-133C-4546-ADF2-038043E4B312}"/>
          </ac:spMkLst>
        </pc:spChg>
        <pc:picChg chg="add mod">
          <ac:chgData name="Sherif Khattab" userId="c83b1e15-36f3-4f46-aceb-05aac24c545e" providerId="ADAL" clId="{E95A5BF4-0977-4E9C-B52C-5C214A77EBED}" dt="2021-03-18T02:20:16.670" v="65" actId="1076"/>
          <ac:picMkLst>
            <pc:docMk/>
            <pc:sldMk cId="508183610" sldId="1863"/>
            <ac:picMk id="7" creationId="{29D90E10-C87F-462B-A865-0833D3930B84}"/>
          </ac:picMkLst>
        </pc:picChg>
      </pc:sldChg>
      <pc:sldChg chg="addSp delSp modSp new mod">
        <pc:chgData name="Sherif Khattab" userId="c83b1e15-36f3-4f46-aceb-05aac24c545e" providerId="ADAL" clId="{E95A5BF4-0977-4E9C-B52C-5C214A77EBED}" dt="2021-03-18T02:21:24.386" v="122" actId="1076"/>
        <pc:sldMkLst>
          <pc:docMk/>
          <pc:sldMk cId="3144270689" sldId="1864"/>
        </pc:sldMkLst>
        <pc:spChg chg="mod">
          <ac:chgData name="Sherif Khattab" userId="c83b1e15-36f3-4f46-aceb-05aac24c545e" providerId="ADAL" clId="{E95A5BF4-0977-4E9C-B52C-5C214A77EBED}" dt="2021-03-18T02:21:01.885" v="117" actId="20577"/>
          <ac:spMkLst>
            <pc:docMk/>
            <pc:sldMk cId="3144270689" sldId="1864"/>
            <ac:spMk id="3" creationId="{ADAEE7E9-7237-4123-8780-CC950DA485EC}"/>
          </ac:spMkLst>
        </pc:spChg>
        <pc:picChg chg="add mod">
          <ac:chgData name="Sherif Khattab" userId="c83b1e15-36f3-4f46-aceb-05aac24c545e" providerId="ADAL" clId="{E95A5BF4-0977-4E9C-B52C-5C214A77EBED}" dt="2021-03-18T02:21:24.386" v="122" actId="1076"/>
          <ac:picMkLst>
            <pc:docMk/>
            <pc:sldMk cId="3144270689" sldId="1864"/>
            <ac:picMk id="7" creationId="{C52766C9-2BC3-4140-BCD3-362B3EBD136D}"/>
          </ac:picMkLst>
        </pc:picChg>
        <pc:inkChg chg="add del">
          <ac:chgData name="Sherif Khattab" userId="c83b1e15-36f3-4f46-aceb-05aac24c545e" providerId="ADAL" clId="{E95A5BF4-0977-4E9C-B52C-5C214A77EBED}" dt="2021-03-18T02:21:06.101" v="119"/>
          <ac:inkMkLst>
            <pc:docMk/>
            <pc:sldMk cId="3144270689" sldId="1864"/>
            <ac:inkMk id="5" creationId="{A7183A64-3684-438E-B41B-AD43FAC45617}"/>
          </ac:inkMkLst>
        </pc:inkChg>
      </pc:sldChg>
      <pc:sldChg chg="addSp delSp modSp new mod">
        <pc:chgData name="Sherif Khattab" userId="c83b1e15-36f3-4f46-aceb-05aac24c545e" providerId="ADAL" clId="{E95A5BF4-0977-4E9C-B52C-5C214A77EBED}" dt="2021-03-18T02:25:54.654" v="195" actId="1076"/>
        <pc:sldMkLst>
          <pc:docMk/>
          <pc:sldMk cId="3706306151" sldId="1865"/>
        </pc:sldMkLst>
        <pc:spChg chg="mod">
          <ac:chgData name="Sherif Khattab" userId="c83b1e15-36f3-4f46-aceb-05aac24c545e" providerId="ADAL" clId="{E95A5BF4-0977-4E9C-B52C-5C214A77EBED}" dt="2021-03-18T02:24:20.113" v="187" actId="27636"/>
          <ac:spMkLst>
            <pc:docMk/>
            <pc:sldMk cId="3706306151" sldId="1865"/>
            <ac:spMk id="3" creationId="{1EE9C3D7-5303-4504-9CEB-F16FC10826D3}"/>
          </ac:spMkLst>
        </pc:spChg>
        <pc:picChg chg="add del mod">
          <ac:chgData name="Sherif Khattab" userId="c83b1e15-36f3-4f46-aceb-05aac24c545e" providerId="ADAL" clId="{E95A5BF4-0977-4E9C-B52C-5C214A77EBED}" dt="2021-03-18T02:25:49.321" v="192" actId="478"/>
          <ac:picMkLst>
            <pc:docMk/>
            <pc:sldMk cId="3706306151" sldId="1865"/>
            <ac:picMk id="6" creationId="{397FED5E-BC3B-470E-8071-F96D7D2EF046}"/>
          </ac:picMkLst>
        </pc:picChg>
        <pc:picChg chg="add mod">
          <ac:chgData name="Sherif Khattab" userId="c83b1e15-36f3-4f46-aceb-05aac24c545e" providerId="ADAL" clId="{E95A5BF4-0977-4E9C-B52C-5C214A77EBED}" dt="2021-03-18T02:25:54.654" v="195" actId="1076"/>
          <ac:picMkLst>
            <pc:docMk/>
            <pc:sldMk cId="3706306151" sldId="1865"/>
            <ac:picMk id="8" creationId="{148A28BF-51F0-4464-B3C9-20A400BC36ED}"/>
          </ac:picMkLst>
        </pc:picChg>
      </pc:sldChg>
      <pc:sldMasterChg chg="delSldLayout">
        <pc:chgData name="Sherif Khattab" userId="c83b1e15-36f3-4f46-aceb-05aac24c545e" providerId="ADAL" clId="{E95A5BF4-0977-4E9C-B52C-5C214A77EBED}" dt="2021-03-18T02:24:40.467" v="191" actId="47"/>
        <pc:sldMasterMkLst>
          <pc:docMk/>
          <pc:sldMasterMk cId="2823043894" sldId="2147483711"/>
        </pc:sldMasterMkLst>
        <pc:sldLayoutChg chg="del">
          <pc:chgData name="Sherif Khattab" userId="c83b1e15-36f3-4f46-aceb-05aac24c545e" providerId="ADAL" clId="{E95A5BF4-0977-4E9C-B52C-5C214A77EBED}" dt="2021-03-18T02:24:40.467" v="191" actId="47"/>
          <pc:sldLayoutMkLst>
            <pc:docMk/>
            <pc:sldMasterMk cId="2823043894" sldId="2147483711"/>
            <pc:sldLayoutMk cId="3389582666" sldId="2147483737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c385fd78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c385fd78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0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a15c7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a15c7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5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15c748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15c748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1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c385fd78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c385fd78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9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a273c1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a273c1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are building connected, acyclic graphs with both bfs and dfs (will define on next slide)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students to pick out that we are also doing shortest paths with bfs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02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886e63d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886e63d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385f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385f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385fd7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385fd7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/>
              <a:t>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Check edge existence in </a:t>
            </a:r>
            <a:r>
              <a:rPr lang="en" dirty="0" err="1"/>
              <a:t>Θ</a:t>
            </a:r>
            <a:r>
              <a:rPr lang="en" dirty="0"/>
              <a:t>(1)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to find the neighbors of a vertex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time to initialize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Space: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memory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Regardless of |E|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1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385fd78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385fd78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4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eca1e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eca1e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Time: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(d) to check edge existence/find the neighbors of a vertex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Where d is the degree of a vertex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# of neighbors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Can be up to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to check edge existence/find the neighbors of a vertex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Space: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 + e) memory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Plus overhead of node use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Could be much less than 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4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385fd7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385fd7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 is better for dense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 is better for sparse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Lists approach is bad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Aside from not storing redundant edge info for undirected graphs, worse than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385fd7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385fd7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 is better for dense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 is better for sparse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Lists approach is bad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Aside from not storing redundant edge info for undirected graphs, worse than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c385fd7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c385fd7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Difference between Connected graph and Complete graph?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Connected means there is a path from </a:t>
            </a:r>
            <a:r>
              <a:rPr lang="en" dirty="0" err="1"/>
              <a:t>vertA</a:t>
            </a:r>
            <a:r>
              <a:rPr lang="en" dirty="0"/>
              <a:t> to </a:t>
            </a:r>
            <a:r>
              <a:rPr lang="en" dirty="0" err="1"/>
              <a:t>vertB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Complete means maximum number of edges in graph (so, </a:t>
            </a:r>
            <a:r>
              <a:rPr lang="en" dirty="0" err="1"/>
              <a:t>vertA</a:t>
            </a:r>
            <a:r>
              <a:rPr lang="en" dirty="0"/>
              <a:t> has edge to </a:t>
            </a:r>
            <a:r>
              <a:rPr lang="en" dirty="0" err="1"/>
              <a:t>vertB</a:t>
            </a:r>
            <a:r>
              <a:rPr lang="en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76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c385fd78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c385fd78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6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11/3/2021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711084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8955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056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27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6273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847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80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8076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79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7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21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22990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118499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55958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745948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30894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1443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290193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572550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7487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40002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655909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8955558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6995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594695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162265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92811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3704492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1490006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42049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94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1681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71642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7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47522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684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0320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5765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11/3/2021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7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26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04349" y="2651716"/>
            <a:ext cx="9068753" cy="329829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Where would we want to use adjacency lists vs adjacency matrices?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the list of vertices/list of edges approach?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576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894A-3BBF-4F8E-A339-0AD27EF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32B3-43D0-44F9-BFC2-50C67224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55546-4F89-40B3-A97A-283B6B4FEB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E6DB-0EEB-4FFE-BCAB-79854B97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71AA0-2D4B-4316-981E-767E022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4" y="982141"/>
            <a:ext cx="8797290" cy="58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6A1E-3BC7-49A8-8FB6-66DA504B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4884-6A55-4037-9D03-61ADFB38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F676-4C2B-42CB-9051-6222ED0FE0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008BC-51EF-46BD-8125-4032FFD08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D8D5B-1CEA-4BA6-9EE5-A9B9B9E1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4" y="1199120"/>
            <a:ext cx="8471885" cy="5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BA33-C256-4374-9141-83D55229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C0A4-5B64-466E-89B3-4A091F01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192D2-10B0-4AFF-834E-7286239829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3C882-E141-481E-B569-7D0894CDA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8FA1C-51F7-4842-8F05-160D5B23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6" y="1064889"/>
            <a:ext cx="8673193" cy="57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6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865C-959D-4F91-BD99-1A83B767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8CAC-24B4-47A4-B327-FA0DE0B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5A884-148F-4D16-8CB6-D68312647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C0BB6-3D5E-49A4-BE3A-0B55D113D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599-AD07-4210-9B1E-DF73E1C2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218686"/>
            <a:ext cx="8215993" cy="5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Graph Traversal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Articulation points</a:t>
            </a:r>
          </a:p>
          <a:p>
            <a:r>
              <a:rPr lang="en-US" dirty="0"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 algorithm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9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04349" y="2651716"/>
            <a:ext cx="9068753" cy="329829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Where would we want to use adjacency lists vs adjacency matrices?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the list of vertices/list of edges approach?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D18FA-28C6-9844-837F-6BC922DD475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1C6E8-A97C-42EA-9F6F-74AF1C3F6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FFA90-EE89-46F2-814E-E33D3BE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vs. Adjacency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8E69-597F-4D66-B025-2208FDDAB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122A-5112-4165-92FF-9107CF50AA5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53D82-5A2B-45DD-B413-8619DCAC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1592720"/>
            <a:ext cx="8085364" cy="53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>
                <a:solidFill>
                  <a:srgbClr val="002B5E"/>
                </a:solidFill>
              </a:rPr>
              <a:t>Path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sequence of adjacent vertices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Simple Path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path in which no vertices are repeated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Simple Cycle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simple path with the same first and  last vertex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Connected Graph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graph in which a path exists between all vertex pairs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Connected Component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Connected subgraph of a graph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Acyclic Graph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graph with no cycles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Tree</a:t>
            </a:r>
            <a:endParaRPr/>
          </a:p>
          <a:p>
            <a:pPr lvl="1"/>
            <a:r>
              <a:rPr lang="en"/>
              <a:t>?</a:t>
            </a:r>
            <a:endParaRPr/>
          </a:p>
          <a:p>
            <a:pPr lvl="1"/>
            <a:r>
              <a:rPr lang="en"/>
              <a:t>A connected, acyclic graph</a:t>
            </a:r>
            <a:endParaRPr/>
          </a:p>
          <a:p>
            <a:pPr lvl="2"/>
            <a:r>
              <a:rPr lang="en"/>
              <a:t>Has exactly v-1 edges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Even more definitions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91C1C-2266-3645-8FDF-54E467685CD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9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is the best order to traverse a graph?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Two primary approaches: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Depth-first search (DFS)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“Dive” as deep as possible into the graph first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Branch when necessary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Breadth-first search (BFS)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Search all directions evenly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I.e., from i, visit all of i’s neighbors, then all of their neighbors, etc.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 traversal</a:t>
            </a: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6E3BA-9D37-3142-AB3C-AFB14B0309F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Lab 7 and Homework 8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11/15: Assignment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329258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Already seen and used this throughout the term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tries…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Huffman encoding…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Can be easily implemented recursively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each vertex, visit first unseen neighbor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Backtrack at deadends (i.e., vertices with no unseen neighbors)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Try next unseen neighbor after backtracking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258C06-6A7D-2D40-BA72-2A6521D7404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0261C-EDDB-4583-B5EE-6D43DAD93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9EA45-C15A-41F3-85C2-EFD7E1C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BA5A-9B2C-401F-9300-E31B4713EC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8715-32C2-490C-9299-797B565C4E6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BD1F7-1279-40F7-BBBA-610DF123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8" y="1417097"/>
            <a:ext cx="8235587" cy="54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6338041" y="407209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5290483" y="466726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5290483" y="354841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3931317" y="354841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3931317" y="466726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3058724" y="2850565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89" name="Google Shape;289;p25"/>
          <p:cNvCxnSpPr>
            <a:stCxn id="283" idx="1"/>
            <a:endCxn id="285" idx="6"/>
          </p:cNvCxnSpPr>
          <p:nvPr/>
        </p:nvCxnSpPr>
        <p:spPr>
          <a:xfrm rot="10800000">
            <a:off x="5971263" y="3888795"/>
            <a:ext cx="466463" cy="2829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5"/>
          <p:cNvCxnSpPr>
            <a:stCxn id="283" idx="3"/>
            <a:endCxn id="284" idx="6"/>
          </p:cNvCxnSpPr>
          <p:nvPr/>
        </p:nvCxnSpPr>
        <p:spPr>
          <a:xfrm flipH="1">
            <a:off x="5971263" y="4653099"/>
            <a:ext cx="466463" cy="3543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5"/>
          <p:cNvCxnSpPr>
            <a:stCxn id="285" idx="2"/>
            <a:endCxn id="286" idx="6"/>
          </p:cNvCxnSpPr>
          <p:nvPr/>
        </p:nvCxnSpPr>
        <p:spPr>
          <a:xfrm rot="10800000">
            <a:off x="4612113" y="3888756"/>
            <a:ext cx="67837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5"/>
          <p:cNvCxnSpPr>
            <a:stCxn id="284" idx="2"/>
            <a:endCxn id="287" idx="6"/>
          </p:cNvCxnSpPr>
          <p:nvPr/>
        </p:nvCxnSpPr>
        <p:spPr>
          <a:xfrm rot="10800000">
            <a:off x="4612113" y="5007612"/>
            <a:ext cx="67837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>
            <a:stCxn id="285" idx="4"/>
            <a:endCxn id="284" idx="0"/>
          </p:cNvCxnSpPr>
          <p:nvPr/>
        </p:nvCxnSpPr>
        <p:spPr>
          <a:xfrm>
            <a:off x="5630825" y="4229099"/>
            <a:ext cx="0" cy="4380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>
            <a:stCxn id="286" idx="4"/>
            <a:endCxn id="287" idx="0"/>
          </p:cNvCxnSpPr>
          <p:nvPr/>
        </p:nvCxnSpPr>
        <p:spPr>
          <a:xfrm>
            <a:off x="4271659" y="4229099"/>
            <a:ext cx="0" cy="4380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>
            <a:stCxn id="288" idx="5"/>
            <a:endCxn id="286" idx="1"/>
          </p:cNvCxnSpPr>
          <p:nvPr/>
        </p:nvCxnSpPr>
        <p:spPr>
          <a:xfrm>
            <a:off x="3639725" y="3431568"/>
            <a:ext cx="391419" cy="2165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>
            <a:endCxn id="285" idx="7"/>
          </p:cNvCxnSpPr>
          <p:nvPr/>
        </p:nvCxnSpPr>
        <p:spPr>
          <a:xfrm flipH="1">
            <a:off x="5871483" y="2977331"/>
            <a:ext cx="559690" cy="670768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5"/>
          <p:cNvCxnSpPr>
            <a:stCxn id="285" idx="6"/>
            <a:endCxn id="283" idx="1"/>
          </p:cNvCxnSpPr>
          <p:nvPr/>
        </p:nvCxnSpPr>
        <p:spPr>
          <a:xfrm>
            <a:off x="5971168" y="3888757"/>
            <a:ext cx="466463" cy="28298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5"/>
          <p:cNvCxnSpPr>
            <a:stCxn id="283" idx="3"/>
            <a:endCxn id="284" idx="6"/>
          </p:cNvCxnSpPr>
          <p:nvPr/>
        </p:nvCxnSpPr>
        <p:spPr>
          <a:xfrm flipH="1">
            <a:off x="5971263" y="4653099"/>
            <a:ext cx="466463" cy="3543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5"/>
          <p:cNvCxnSpPr>
            <a:stCxn id="284" idx="2"/>
            <a:endCxn id="287" idx="6"/>
          </p:cNvCxnSpPr>
          <p:nvPr/>
        </p:nvCxnSpPr>
        <p:spPr>
          <a:xfrm rot="10800000">
            <a:off x="4612113" y="5007612"/>
            <a:ext cx="678371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5"/>
          <p:cNvCxnSpPr>
            <a:stCxn id="287" idx="0"/>
            <a:endCxn id="286" idx="4"/>
          </p:cNvCxnSpPr>
          <p:nvPr/>
        </p:nvCxnSpPr>
        <p:spPr>
          <a:xfrm rot="10800000">
            <a:off x="4271659" y="4229237"/>
            <a:ext cx="0" cy="43803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5"/>
          <p:cNvCxnSpPr>
            <a:stCxn id="286" idx="1"/>
            <a:endCxn id="288" idx="5"/>
          </p:cNvCxnSpPr>
          <p:nvPr/>
        </p:nvCxnSpPr>
        <p:spPr>
          <a:xfrm rot="10800000">
            <a:off x="3639582" y="3431562"/>
            <a:ext cx="391419" cy="21653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5"/>
          <p:cNvSpPr/>
          <p:nvPr/>
        </p:nvSpPr>
        <p:spPr>
          <a:xfrm>
            <a:off x="5290483" y="3548551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338041" y="4072096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5290593" y="466726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3931317" y="466726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3931317" y="3548551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3058724" y="2850565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8" name="Google Shape;308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EFD577-D897-B64D-A39A-5225AA8765B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 2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4698369" y="16052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931317" y="276979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779025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242992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5517737" y="276977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777429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0" name="Google Shape;320;p26"/>
          <p:cNvCxnSpPr>
            <a:endCxn id="314" idx="6"/>
          </p:cNvCxnSpPr>
          <p:nvPr/>
        </p:nvCxnSpPr>
        <p:spPr>
          <a:xfrm flipH="1">
            <a:off x="5379053" y="1449662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6"/>
          <p:cNvSpPr/>
          <p:nvPr/>
        </p:nvSpPr>
        <p:spPr>
          <a:xfrm>
            <a:off x="6888281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712789" y="540354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3577557" y="652458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331662" y="564477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5" name="Google Shape;325;p26"/>
          <p:cNvCxnSpPr>
            <a:stCxn id="314" idx="3"/>
            <a:endCxn id="315" idx="0"/>
          </p:cNvCxnSpPr>
          <p:nvPr/>
        </p:nvCxnSpPr>
        <p:spPr>
          <a:xfrm flipH="1">
            <a:off x="4271753" y="2186206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>
            <a:stCxn id="314" idx="5"/>
            <a:endCxn id="318" idx="0"/>
          </p:cNvCxnSpPr>
          <p:nvPr/>
        </p:nvCxnSpPr>
        <p:spPr>
          <a:xfrm>
            <a:off x="5279369" y="2186206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>
            <a:stCxn id="315" idx="2"/>
            <a:endCxn id="317" idx="7"/>
          </p:cNvCxnSpPr>
          <p:nvPr/>
        </p:nvCxnSpPr>
        <p:spPr>
          <a:xfrm flipH="1">
            <a:off x="2823840" y="3110134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6"/>
          <p:cNvCxnSpPr>
            <a:stCxn id="315" idx="4"/>
            <a:endCxn id="316" idx="0"/>
          </p:cNvCxnSpPr>
          <p:nvPr/>
        </p:nvCxnSpPr>
        <p:spPr>
          <a:xfrm flipH="1">
            <a:off x="4119257" y="3450476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6"/>
          <p:cNvCxnSpPr>
            <a:stCxn id="316" idx="3"/>
            <a:endCxn id="322" idx="7"/>
          </p:cNvCxnSpPr>
          <p:nvPr/>
        </p:nvCxnSpPr>
        <p:spPr>
          <a:xfrm flipH="1">
            <a:off x="3293895" y="4906606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6"/>
          <p:cNvCxnSpPr>
            <a:stCxn id="316" idx="5"/>
            <a:endCxn id="324" idx="0"/>
          </p:cNvCxnSpPr>
          <p:nvPr/>
        </p:nvCxnSpPr>
        <p:spPr>
          <a:xfrm>
            <a:off x="4360025" y="4906606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6"/>
          <p:cNvCxnSpPr>
            <a:stCxn id="322" idx="5"/>
            <a:endCxn id="323" idx="1"/>
          </p:cNvCxnSpPr>
          <p:nvPr/>
        </p:nvCxnSpPr>
        <p:spPr>
          <a:xfrm>
            <a:off x="3293789" y="5984550"/>
            <a:ext cx="383485" cy="6396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6"/>
          <p:cNvCxnSpPr>
            <a:stCxn id="323" idx="7"/>
            <a:endCxn id="324" idx="3"/>
          </p:cNvCxnSpPr>
          <p:nvPr/>
        </p:nvCxnSpPr>
        <p:spPr>
          <a:xfrm rot="10800000" flipH="1">
            <a:off x="4158559" y="6225904"/>
            <a:ext cx="272737" cy="39836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6"/>
          <p:cNvCxnSpPr>
            <a:stCxn id="318" idx="4"/>
            <a:endCxn id="319" idx="0"/>
          </p:cNvCxnSpPr>
          <p:nvPr/>
        </p:nvCxnSpPr>
        <p:spPr>
          <a:xfrm>
            <a:off x="5858079" y="3450462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6"/>
          <p:cNvCxnSpPr>
            <a:stCxn id="318" idx="6"/>
            <a:endCxn id="321" idx="1"/>
          </p:cNvCxnSpPr>
          <p:nvPr/>
        </p:nvCxnSpPr>
        <p:spPr>
          <a:xfrm>
            <a:off x="6198422" y="3110120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6"/>
          <p:cNvCxnSpPr>
            <a:stCxn id="319" idx="6"/>
            <a:endCxn id="321" idx="3"/>
          </p:cNvCxnSpPr>
          <p:nvPr/>
        </p:nvCxnSpPr>
        <p:spPr>
          <a:xfrm rot="10800000" flipH="1">
            <a:off x="6458115" y="4225931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6"/>
          <p:cNvSpPr/>
          <p:nvPr/>
        </p:nvSpPr>
        <p:spPr>
          <a:xfrm>
            <a:off x="4698354" y="1605204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3931303" y="2186207"/>
            <a:ext cx="866736" cy="1264271"/>
            <a:chOff x="3567050" y="1981390"/>
            <a:chExt cx="786535" cy="1147285"/>
          </a:xfrm>
        </p:grpSpPr>
        <p:cxnSp>
          <p:nvCxnSpPr>
            <p:cNvPr id="338" name="Google Shape;338;p26"/>
            <p:cNvCxnSpPr>
              <a:stCxn id="336" idx="3"/>
              <a:endCxn id="315" idx="0"/>
            </p:cNvCxnSpPr>
            <p:nvPr/>
          </p:nvCxnSpPr>
          <p:spPr>
            <a:xfrm flipH="1">
              <a:off x="3875985" y="1981390"/>
              <a:ext cx="4776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6"/>
            <p:cNvSpPr/>
            <p:nvPr/>
          </p:nvSpPr>
          <p:spPr>
            <a:xfrm>
              <a:off x="3567050" y="251097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2242993" y="3110134"/>
            <a:ext cx="1688311" cy="1215470"/>
            <a:chOff x="2034963" y="2819825"/>
            <a:chExt cx="1532088" cy="1103000"/>
          </a:xfrm>
        </p:grpSpPr>
        <p:sp>
          <p:nvSpPr>
            <p:cNvPr id="341" name="Google Shape;341;p26"/>
            <p:cNvSpPr/>
            <p:nvPr/>
          </p:nvSpPr>
          <p:spPr>
            <a:xfrm>
              <a:off x="203496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2" name="Google Shape;342;p26"/>
            <p:cNvCxnSpPr>
              <a:stCxn id="339" idx="2"/>
              <a:endCxn id="341" idx="7"/>
            </p:cNvCxnSpPr>
            <p:nvPr/>
          </p:nvCxnSpPr>
          <p:spPr>
            <a:xfrm flipH="1">
              <a:off x="2562350" y="2819825"/>
              <a:ext cx="10047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3779025" y="3450477"/>
            <a:ext cx="680686" cy="1555813"/>
            <a:chOff x="3428863" y="3128675"/>
            <a:chExt cx="617700" cy="1411850"/>
          </a:xfrm>
        </p:grpSpPr>
        <p:sp>
          <p:nvSpPr>
            <p:cNvPr id="344" name="Google Shape;344;p26"/>
            <p:cNvSpPr/>
            <p:nvPr/>
          </p:nvSpPr>
          <p:spPr>
            <a:xfrm>
              <a:off x="3428863" y="39228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5" name="Google Shape;345;p26"/>
            <p:cNvCxnSpPr>
              <a:stCxn id="339" idx="4"/>
              <a:endCxn id="344" idx="0"/>
            </p:cNvCxnSpPr>
            <p:nvPr/>
          </p:nvCxnSpPr>
          <p:spPr>
            <a:xfrm flipH="1">
              <a:off x="3737600" y="3128675"/>
              <a:ext cx="1383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26"/>
          <p:cNvCxnSpPr>
            <a:stCxn id="322" idx="6"/>
            <a:endCxn id="324" idx="2"/>
          </p:cNvCxnSpPr>
          <p:nvPr/>
        </p:nvCxnSpPr>
        <p:spPr>
          <a:xfrm>
            <a:off x="3393474" y="5743892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26"/>
          <p:cNvGrpSpPr/>
          <p:nvPr/>
        </p:nvGrpSpPr>
        <p:grpSpPr>
          <a:xfrm>
            <a:off x="2712789" y="4906605"/>
            <a:ext cx="1165921" cy="1177629"/>
            <a:chOff x="2461288" y="4450065"/>
            <a:chExt cx="1058035" cy="1068660"/>
          </a:xfrm>
        </p:grpSpPr>
        <p:sp>
          <p:nvSpPr>
            <p:cNvPr id="348" name="Google Shape;348;p26"/>
            <p:cNvSpPr/>
            <p:nvPr/>
          </p:nvSpPr>
          <p:spPr>
            <a:xfrm>
              <a:off x="2461288" y="49010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26"/>
            <p:cNvCxnSpPr>
              <a:stCxn id="344" idx="3"/>
              <a:endCxn id="348" idx="7"/>
            </p:cNvCxnSpPr>
            <p:nvPr/>
          </p:nvCxnSpPr>
          <p:spPr>
            <a:xfrm flipH="1">
              <a:off x="2988623" y="4450065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3293789" y="5984551"/>
            <a:ext cx="964453" cy="1220715"/>
            <a:chOff x="2988527" y="5428265"/>
            <a:chExt cx="875210" cy="1107760"/>
          </a:xfrm>
        </p:grpSpPr>
        <p:sp>
          <p:nvSpPr>
            <p:cNvPr id="351" name="Google Shape;351;p26"/>
            <p:cNvSpPr/>
            <p:nvPr/>
          </p:nvSpPr>
          <p:spPr>
            <a:xfrm>
              <a:off x="3246038" y="59183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2" name="Google Shape;352;p26"/>
            <p:cNvCxnSpPr>
              <a:stCxn id="348" idx="5"/>
              <a:endCxn id="351" idx="1"/>
            </p:cNvCxnSpPr>
            <p:nvPr/>
          </p:nvCxnSpPr>
          <p:spPr>
            <a:xfrm>
              <a:off x="2988527" y="5428265"/>
              <a:ext cx="348000" cy="580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6"/>
          <p:cNvGrpSpPr/>
          <p:nvPr/>
        </p:nvGrpSpPr>
        <p:grpSpPr>
          <a:xfrm>
            <a:off x="4158559" y="5644769"/>
            <a:ext cx="853788" cy="979495"/>
            <a:chOff x="3773277" y="5119925"/>
            <a:chExt cx="774785" cy="888860"/>
          </a:xfrm>
        </p:grpSpPr>
        <p:sp>
          <p:nvSpPr>
            <p:cNvPr id="354" name="Google Shape;354;p26"/>
            <p:cNvSpPr/>
            <p:nvPr/>
          </p:nvSpPr>
          <p:spPr>
            <a:xfrm>
              <a:off x="3930363" y="51199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5" name="Google Shape;355;p26"/>
            <p:cNvCxnSpPr>
              <a:stCxn id="351" idx="7"/>
              <a:endCxn id="354" idx="3"/>
            </p:cNvCxnSpPr>
            <p:nvPr/>
          </p:nvCxnSpPr>
          <p:spPr>
            <a:xfrm rot="10800000" flipH="1">
              <a:off x="3773277" y="5647285"/>
              <a:ext cx="247500" cy="36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6"/>
          <p:cNvGrpSpPr/>
          <p:nvPr/>
        </p:nvGrpSpPr>
        <p:grpSpPr>
          <a:xfrm>
            <a:off x="5279356" y="2186206"/>
            <a:ext cx="919066" cy="1264189"/>
            <a:chOff x="4790365" y="1981390"/>
            <a:chExt cx="834023" cy="1147210"/>
          </a:xfrm>
        </p:grpSpPr>
        <p:sp>
          <p:nvSpPr>
            <p:cNvPr id="357" name="Google Shape;357;p26"/>
            <p:cNvSpPr/>
            <p:nvPr/>
          </p:nvSpPr>
          <p:spPr>
            <a:xfrm>
              <a:off x="5006688" y="25109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8" name="Google Shape;358;p26"/>
            <p:cNvCxnSpPr>
              <a:stCxn id="336" idx="5"/>
              <a:endCxn id="357" idx="0"/>
            </p:cNvCxnSpPr>
            <p:nvPr/>
          </p:nvCxnSpPr>
          <p:spPr>
            <a:xfrm>
              <a:off x="4790365" y="1981390"/>
              <a:ext cx="5253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9" name="Google Shape;359;p26"/>
          <p:cNvGrpSpPr/>
          <p:nvPr/>
        </p:nvGrpSpPr>
        <p:grpSpPr>
          <a:xfrm>
            <a:off x="5777429" y="3450394"/>
            <a:ext cx="680686" cy="1555868"/>
            <a:chOff x="5242350" y="3128600"/>
            <a:chExt cx="617700" cy="1411900"/>
          </a:xfrm>
        </p:grpSpPr>
        <p:sp>
          <p:nvSpPr>
            <p:cNvPr id="360" name="Google Shape;360;p26"/>
            <p:cNvSpPr/>
            <p:nvPr/>
          </p:nvSpPr>
          <p:spPr>
            <a:xfrm>
              <a:off x="5242350" y="39228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1" name="Google Shape;361;p26"/>
            <p:cNvCxnSpPr>
              <a:stCxn id="357" idx="4"/>
              <a:endCxn id="360" idx="0"/>
            </p:cNvCxnSpPr>
            <p:nvPr/>
          </p:nvCxnSpPr>
          <p:spPr>
            <a:xfrm>
              <a:off x="5315537" y="3128600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6"/>
          <p:cNvGrpSpPr/>
          <p:nvPr/>
        </p:nvGrpSpPr>
        <p:grpSpPr>
          <a:xfrm>
            <a:off x="6458115" y="3644919"/>
            <a:ext cx="1110853" cy="1021000"/>
            <a:chOff x="5860050" y="3305125"/>
            <a:chExt cx="1008063" cy="926525"/>
          </a:xfrm>
        </p:grpSpPr>
        <p:sp>
          <p:nvSpPr>
            <p:cNvPr id="363" name="Google Shape;363;p26"/>
            <p:cNvSpPr/>
            <p:nvPr/>
          </p:nvSpPr>
          <p:spPr>
            <a:xfrm>
              <a:off x="625041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4" name="Google Shape;364;p26"/>
            <p:cNvCxnSpPr>
              <a:stCxn id="360" idx="6"/>
              <a:endCxn id="363" idx="3"/>
            </p:cNvCxnSpPr>
            <p:nvPr/>
          </p:nvCxnSpPr>
          <p:spPr>
            <a:xfrm rot="10800000" flipH="1">
              <a:off x="5860050" y="3832350"/>
              <a:ext cx="480900" cy="399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B1757-6328-E84B-B3C4-DF12853FEBC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Can be easily implemented using a queue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For each vertex visited, add all of its neighbors to the queue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Vertices that have been seen but not yet visited are said to be the </a:t>
            </a:r>
            <a:r>
              <a:rPr lang="en" i="1">
                <a:solidFill>
                  <a:srgbClr val="002B5E"/>
                </a:solidFill>
              </a:rPr>
              <a:t>fringe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Pop head of the queue to be the next visited vertex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See example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BFS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ECAA6-4590-3444-B325-AB84DEC16D5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90CCFA-543B-40A9-9D6E-49B775C04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417211-5F5C-4939-BC42-6006F6E8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BF6A-FF87-4FF6-908E-DE1EFA466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D734-606C-4052-A151-1DFCEB5EB3F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B11FC-5382-4D31-93EA-157EC554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331109"/>
            <a:ext cx="8705850" cy="5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3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BFS example</a:t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2959712" y="15664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2192659" y="273102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2040367" y="42868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504335" y="360615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779080" y="273101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038772" y="42868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84" name="Google Shape;384;p28"/>
          <p:cNvCxnSpPr>
            <a:endCxn id="378" idx="6"/>
          </p:cNvCxnSpPr>
          <p:nvPr/>
        </p:nvCxnSpPr>
        <p:spPr>
          <a:xfrm flipH="1">
            <a:off x="3640397" y="1410900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28"/>
          <p:cNvSpPr/>
          <p:nvPr/>
        </p:nvSpPr>
        <p:spPr>
          <a:xfrm>
            <a:off x="5149625" y="360615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974131" y="536478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1838901" y="648796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2593004" y="560600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89" name="Google Shape;389;p28"/>
          <p:cNvCxnSpPr>
            <a:stCxn id="378" idx="3"/>
            <a:endCxn id="379" idx="0"/>
          </p:cNvCxnSpPr>
          <p:nvPr/>
        </p:nvCxnSpPr>
        <p:spPr>
          <a:xfrm flipH="1">
            <a:off x="2533097" y="2147444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8"/>
          <p:cNvCxnSpPr>
            <a:stCxn id="378" idx="5"/>
            <a:endCxn id="382" idx="0"/>
          </p:cNvCxnSpPr>
          <p:nvPr/>
        </p:nvCxnSpPr>
        <p:spPr>
          <a:xfrm>
            <a:off x="3540712" y="2147444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8"/>
          <p:cNvCxnSpPr>
            <a:stCxn id="379" idx="2"/>
            <a:endCxn id="381" idx="7"/>
          </p:cNvCxnSpPr>
          <p:nvPr/>
        </p:nvCxnSpPr>
        <p:spPr>
          <a:xfrm flipH="1">
            <a:off x="1085183" y="3071372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8"/>
          <p:cNvCxnSpPr>
            <a:stCxn id="379" idx="4"/>
            <a:endCxn id="380" idx="0"/>
          </p:cNvCxnSpPr>
          <p:nvPr/>
        </p:nvCxnSpPr>
        <p:spPr>
          <a:xfrm flipH="1">
            <a:off x="2380599" y="3411715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8"/>
          <p:cNvCxnSpPr>
            <a:stCxn id="380" idx="3"/>
            <a:endCxn id="386" idx="7"/>
          </p:cNvCxnSpPr>
          <p:nvPr/>
        </p:nvCxnSpPr>
        <p:spPr>
          <a:xfrm flipH="1">
            <a:off x="1555238" y="4867844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8"/>
          <p:cNvCxnSpPr>
            <a:stCxn id="380" idx="5"/>
            <a:endCxn id="388" idx="0"/>
          </p:cNvCxnSpPr>
          <p:nvPr/>
        </p:nvCxnSpPr>
        <p:spPr>
          <a:xfrm>
            <a:off x="2621368" y="4867844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8"/>
          <p:cNvCxnSpPr>
            <a:stCxn id="386" idx="5"/>
            <a:endCxn id="387" idx="1"/>
          </p:cNvCxnSpPr>
          <p:nvPr/>
        </p:nvCxnSpPr>
        <p:spPr>
          <a:xfrm>
            <a:off x="1555132" y="5945788"/>
            <a:ext cx="383485" cy="642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8"/>
          <p:cNvCxnSpPr>
            <a:stCxn id="387" idx="7"/>
            <a:endCxn id="388" idx="3"/>
          </p:cNvCxnSpPr>
          <p:nvPr/>
        </p:nvCxnSpPr>
        <p:spPr>
          <a:xfrm rot="10800000" flipH="1">
            <a:off x="2419902" y="6186976"/>
            <a:ext cx="272737" cy="4006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8"/>
          <p:cNvCxnSpPr>
            <a:stCxn id="382" idx="4"/>
            <a:endCxn id="383" idx="0"/>
          </p:cNvCxnSpPr>
          <p:nvPr/>
        </p:nvCxnSpPr>
        <p:spPr>
          <a:xfrm>
            <a:off x="4119422" y="3411701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8"/>
          <p:cNvCxnSpPr>
            <a:stCxn id="382" idx="6"/>
            <a:endCxn id="385" idx="1"/>
          </p:cNvCxnSpPr>
          <p:nvPr/>
        </p:nvCxnSpPr>
        <p:spPr>
          <a:xfrm>
            <a:off x="4459765" y="3071358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8"/>
          <p:cNvCxnSpPr>
            <a:stCxn id="383" idx="6"/>
            <a:endCxn id="385" idx="3"/>
          </p:cNvCxnSpPr>
          <p:nvPr/>
        </p:nvCxnSpPr>
        <p:spPr>
          <a:xfrm rot="10800000" flipH="1">
            <a:off x="4719458" y="4187169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28"/>
          <p:cNvSpPr/>
          <p:nvPr/>
        </p:nvSpPr>
        <p:spPr>
          <a:xfrm>
            <a:off x="2959698" y="1566443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2192672" y="2740658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04335" y="360615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2040367" y="4286843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04" name="Google Shape;404;p28"/>
          <p:cNvGrpSpPr/>
          <p:nvPr/>
        </p:nvGrpSpPr>
        <p:grpSpPr>
          <a:xfrm>
            <a:off x="1085196" y="3081000"/>
            <a:ext cx="1447820" cy="1205828"/>
            <a:chOff x="984300" y="2793387"/>
            <a:chExt cx="1313850" cy="1094250"/>
          </a:xfrm>
        </p:grpSpPr>
        <p:cxnSp>
          <p:nvCxnSpPr>
            <p:cNvPr id="405" name="Google Shape;405;p28"/>
            <p:cNvCxnSpPr>
              <a:stCxn id="401" idx="2"/>
              <a:endCxn id="402" idx="7"/>
            </p:cNvCxnSpPr>
            <p:nvPr/>
          </p:nvCxnSpPr>
          <p:spPr>
            <a:xfrm flipH="1">
              <a:off x="984300" y="2793387"/>
              <a:ext cx="1005000" cy="567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8"/>
            <p:cNvCxnSpPr>
              <a:stCxn id="401" idx="4"/>
              <a:endCxn id="403" idx="0"/>
            </p:cNvCxnSpPr>
            <p:nvPr/>
          </p:nvCxnSpPr>
          <p:spPr>
            <a:xfrm flipH="1">
              <a:off x="2159850" y="3102237"/>
              <a:ext cx="138300" cy="78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7" name="Google Shape;407;p28"/>
          <p:cNvCxnSpPr>
            <a:stCxn id="386" idx="6"/>
            <a:endCxn id="388" idx="2"/>
          </p:cNvCxnSpPr>
          <p:nvPr/>
        </p:nvCxnSpPr>
        <p:spPr>
          <a:xfrm>
            <a:off x="1654817" y="5705130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974131" y="536478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1838901" y="648581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0" name="Google Shape;410;p28"/>
          <p:cNvCxnSpPr>
            <a:stCxn id="408" idx="5"/>
            <a:endCxn id="409" idx="1"/>
          </p:cNvCxnSpPr>
          <p:nvPr/>
        </p:nvCxnSpPr>
        <p:spPr>
          <a:xfrm>
            <a:off x="1555132" y="5945788"/>
            <a:ext cx="383485" cy="6396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3779080" y="273094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2" name="Google Shape;412;p28"/>
          <p:cNvCxnSpPr/>
          <p:nvPr/>
        </p:nvCxnSpPr>
        <p:spPr>
          <a:xfrm flipH="1">
            <a:off x="2546777" y="2166877"/>
            <a:ext cx="526300" cy="5834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8"/>
          <p:cNvCxnSpPr>
            <a:stCxn id="400" idx="5"/>
            <a:endCxn id="411" idx="0"/>
          </p:cNvCxnSpPr>
          <p:nvPr/>
        </p:nvCxnSpPr>
        <p:spPr>
          <a:xfrm>
            <a:off x="3540699" y="2147444"/>
            <a:ext cx="578864" cy="5834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8"/>
          <p:cNvSpPr/>
          <p:nvPr/>
        </p:nvSpPr>
        <p:spPr>
          <a:xfrm>
            <a:off x="4038772" y="4286815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7564932" y="1126703"/>
            <a:ext cx="1462862" cy="73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3967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kumimoji="0" sz="3967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6" name="Google Shape;416;p28"/>
          <p:cNvCxnSpPr/>
          <p:nvPr/>
        </p:nvCxnSpPr>
        <p:spPr>
          <a:xfrm>
            <a:off x="7516335" y="1998690"/>
            <a:ext cx="1560055" cy="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8"/>
          <p:cNvSpPr/>
          <p:nvPr/>
        </p:nvSpPr>
        <p:spPr>
          <a:xfrm>
            <a:off x="7956019" y="218196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7956019" y="2989372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7956019" y="379678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7956019" y="460419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7956019" y="541160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7956019" y="62190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8966109" y="218196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8966109" y="2989372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5149625" y="360615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26" name="Google Shape;426;p28"/>
          <p:cNvGrpSpPr/>
          <p:nvPr/>
        </p:nvGrpSpPr>
        <p:grpSpPr>
          <a:xfrm>
            <a:off x="4119422" y="3071290"/>
            <a:ext cx="1129792" cy="1215415"/>
            <a:chOff x="3737762" y="2784575"/>
            <a:chExt cx="1025250" cy="1102950"/>
          </a:xfrm>
        </p:grpSpPr>
        <p:cxnSp>
          <p:nvCxnSpPr>
            <p:cNvPr id="427" name="Google Shape;427;p28"/>
            <p:cNvCxnSpPr>
              <a:stCxn id="411" idx="4"/>
              <a:endCxn id="414" idx="0"/>
            </p:cNvCxnSpPr>
            <p:nvPr/>
          </p:nvCxnSpPr>
          <p:spPr>
            <a:xfrm>
              <a:off x="3737762" y="3093425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8"/>
            <p:cNvCxnSpPr>
              <a:stCxn id="411" idx="6"/>
              <a:endCxn id="425" idx="1"/>
            </p:cNvCxnSpPr>
            <p:nvPr/>
          </p:nvCxnSpPr>
          <p:spPr>
            <a:xfrm>
              <a:off x="4046612" y="2784575"/>
              <a:ext cx="7164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28"/>
          <p:cNvSpPr/>
          <p:nvPr/>
        </p:nvSpPr>
        <p:spPr>
          <a:xfrm>
            <a:off x="8966109" y="379678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2593004" y="5606008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31" name="Google Shape;431;p28"/>
          <p:cNvGrpSpPr/>
          <p:nvPr/>
        </p:nvGrpSpPr>
        <p:grpSpPr>
          <a:xfrm>
            <a:off x="1555238" y="4867844"/>
            <a:ext cx="1378209" cy="738208"/>
            <a:chOff x="1410848" y="4414890"/>
            <a:chExt cx="1250680" cy="669900"/>
          </a:xfrm>
        </p:grpSpPr>
        <p:cxnSp>
          <p:nvCxnSpPr>
            <p:cNvPr id="432" name="Google Shape;432;p28"/>
            <p:cNvCxnSpPr>
              <a:stCxn id="403" idx="3"/>
              <a:endCxn id="408" idx="7"/>
            </p:cNvCxnSpPr>
            <p:nvPr/>
          </p:nvCxnSpPr>
          <p:spPr>
            <a:xfrm flipH="1">
              <a:off x="1410848" y="4414890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28"/>
            <p:cNvCxnSpPr>
              <a:stCxn id="403" idx="5"/>
              <a:endCxn id="430" idx="0"/>
            </p:cNvCxnSpPr>
            <p:nvPr/>
          </p:nvCxnSpPr>
          <p:spPr>
            <a:xfrm>
              <a:off x="2378327" y="4414890"/>
              <a:ext cx="283200" cy="669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3B6D8F-BA85-1C40-85A2-63FBFC606D8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>
            <a:spLocks noGrp="1"/>
          </p:cNvSpPr>
          <p:nvPr>
            <p:ph type="body" idx="1"/>
          </p:nvPr>
        </p:nvSpPr>
        <p:spPr>
          <a:xfrm>
            <a:off x="504349" y="2972939"/>
            <a:ext cx="9068753" cy="32596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BFS traversals can further be used to determine the</a:t>
            </a:r>
            <a:br>
              <a:rPr lang="en"/>
            </a:br>
            <a:r>
              <a:rPr lang="en" i="1">
                <a:solidFill>
                  <a:srgbClr val="002B5E"/>
                </a:solidFill>
              </a:rPr>
              <a:t>shortest path</a:t>
            </a:r>
            <a:r>
              <a:rPr lang="en"/>
              <a:t> between two vertices</a:t>
            </a:r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Shortest paths</a:t>
            </a: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0190C2-D99D-F649-BA51-C4E65B6D266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11/3/2021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2-2A12-49DB-8DDD-D0CA117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129B-4D47-4B3F-8CA8-0EF22E94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7E91-9C7B-4CC6-B569-F2D596AE9F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EB45-D048-4AE1-B16B-079F3567B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0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2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Graph Traversal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517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Rows/columns are vertex labels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1 if (i, j) ∈ 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0 if (i, j) ∉ 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Using an adjacency matrix</a:t>
            </a: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2590650" y="3206705"/>
          <a:ext cx="5284708" cy="3996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504349" y="2686923"/>
            <a:ext cx="9068753" cy="45538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Space?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matrix analysis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2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41459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Array of neighbor lists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A[i] contains a list of the neighbors of vertex i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lists</a:t>
            </a:r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2386730" y="3046219"/>
            <a:ext cx="5303991" cy="550433"/>
            <a:chOff x="2165400" y="2761825"/>
            <a:chExt cx="4813200" cy="499500"/>
          </a:xfrm>
        </p:grpSpPr>
        <p:sp>
          <p:nvSpPr>
            <p:cNvPr id="199" name="Google Shape;199;p19"/>
            <p:cNvSpPr/>
            <p:nvPr/>
          </p:nvSpPr>
          <p:spPr>
            <a:xfrm>
              <a:off x="21654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9676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7698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720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42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176400" y="2761825"/>
              <a:ext cx="802200" cy="49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2500949" y="3596654"/>
            <a:ext cx="655560" cy="930336"/>
            <a:chOff x="2269050" y="3261325"/>
            <a:chExt cx="594900" cy="844250"/>
          </a:xfrm>
        </p:grpSpPr>
        <p:sp>
          <p:nvSpPr>
            <p:cNvPr id="206" name="Google Shape;206;p19"/>
            <p:cNvSpPr/>
            <p:nvPr/>
          </p:nvSpPr>
          <p:spPr>
            <a:xfrm>
              <a:off x="22690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9"/>
            <p:cNvCxnSpPr>
              <a:stCxn id="199" idx="2"/>
              <a:endCxn id="206" idx="0"/>
            </p:cNvCxnSpPr>
            <p:nvPr/>
          </p:nvCxnSpPr>
          <p:spPr>
            <a:xfrm>
              <a:off x="25665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19"/>
          <p:cNvGrpSpPr/>
          <p:nvPr/>
        </p:nvGrpSpPr>
        <p:grpSpPr>
          <a:xfrm>
            <a:off x="2500949" y="4526990"/>
            <a:ext cx="655560" cy="930336"/>
            <a:chOff x="2269050" y="4105575"/>
            <a:chExt cx="594900" cy="844250"/>
          </a:xfrm>
        </p:grpSpPr>
        <p:sp>
          <p:nvSpPr>
            <p:cNvPr id="209" name="Google Shape;209;p19"/>
            <p:cNvSpPr/>
            <p:nvPr/>
          </p:nvSpPr>
          <p:spPr>
            <a:xfrm>
              <a:off x="22690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0" name="Google Shape;210;p19"/>
            <p:cNvCxnSpPr>
              <a:stCxn id="206" idx="2"/>
              <a:endCxn id="209" idx="0"/>
            </p:cNvCxnSpPr>
            <p:nvPr/>
          </p:nvCxnSpPr>
          <p:spPr>
            <a:xfrm>
              <a:off x="25665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19"/>
          <p:cNvGrpSpPr/>
          <p:nvPr/>
        </p:nvGrpSpPr>
        <p:grpSpPr>
          <a:xfrm>
            <a:off x="3384948" y="3596654"/>
            <a:ext cx="655560" cy="930336"/>
            <a:chOff x="3071250" y="3261325"/>
            <a:chExt cx="594900" cy="844250"/>
          </a:xfrm>
        </p:grpSpPr>
        <p:sp>
          <p:nvSpPr>
            <p:cNvPr id="212" name="Google Shape;212;p19"/>
            <p:cNvSpPr/>
            <p:nvPr/>
          </p:nvSpPr>
          <p:spPr>
            <a:xfrm>
              <a:off x="30712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3" name="Google Shape;213;p19"/>
            <p:cNvCxnSpPr>
              <a:stCxn id="200" idx="2"/>
              <a:endCxn id="212" idx="0"/>
            </p:cNvCxnSpPr>
            <p:nvPr/>
          </p:nvCxnSpPr>
          <p:spPr>
            <a:xfrm>
              <a:off x="33687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4" name="Google Shape;214;p19"/>
          <p:cNvGrpSpPr/>
          <p:nvPr/>
        </p:nvGrpSpPr>
        <p:grpSpPr>
          <a:xfrm>
            <a:off x="3384948" y="4526990"/>
            <a:ext cx="655560" cy="930336"/>
            <a:chOff x="3071250" y="4105575"/>
            <a:chExt cx="594900" cy="844250"/>
          </a:xfrm>
        </p:grpSpPr>
        <p:sp>
          <p:nvSpPr>
            <p:cNvPr id="215" name="Google Shape;215;p19"/>
            <p:cNvSpPr/>
            <p:nvPr/>
          </p:nvSpPr>
          <p:spPr>
            <a:xfrm>
              <a:off x="30712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6" name="Google Shape;216;p19"/>
            <p:cNvCxnSpPr>
              <a:stCxn id="212" idx="2"/>
              <a:endCxn id="215" idx="0"/>
            </p:cNvCxnSpPr>
            <p:nvPr/>
          </p:nvCxnSpPr>
          <p:spPr>
            <a:xfrm>
              <a:off x="33687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19"/>
          <p:cNvGrpSpPr/>
          <p:nvPr/>
        </p:nvGrpSpPr>
        <p:grpSpPr>
          <a:xfrm>
            <a:off x="3384948" y="5457325"/>
            <a:ext cx="655560" cy="930336"/>
            <a:chOff x="3071250" y="4949825"/>
            <a:chExt cx="594900" cy="844250"/>
          </a:xfrm>
        </p:grpSpPr>
        <p:sp>
          <p:nvSpPr>
            <p:cNvPr id="218" name="Google Shape;218;p19"/>
            <p:cNvSpPr/>
            <p:nvPr/>
          </p:nvSpPr>
          <p:spPr>
            <a:xfrm>
              <a:off x="30712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9" name="Google Shape;219;p19"/>
            <p:cNvCxnSpPr>
              <a:stCxn id="215" idx="2"/>
              <a:endCxn id="218" idx="0"/>
            </p:cNvCxnSpPr>
            <p:nvPr/>
          </p:nvCxnSpPr>
          <p:spPr>
            <a:xfrm>
              <a:off x="33687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19"/>
          <p:cNvGrpSpPr/>
          <p:nvPr/>
        </p:nvGrpSpPr>
        <p:grpSpPr>
          <a:xfrm>
            <a:off x="4268946" y="3596653"/>
            <a:ext cx="655560" cy="1860673"/>
            <a:chOff x="3873450" y="3261325"/>
            <a:chExt cx="594900" cy="1688500"/>
          </a:xfrm>
        </p:grpSpPr>
        <p:sp>
          <p:nvSpPr>
            <p:cNvPr id="221" name="Google Shape;221;p19"/>
            <p:cNvSpPr/>
            <p:nvPr/>
          </p:nvSpPr>
          <p:spPr>
            <a:xfrm>
              <a:off x="38734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734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3" name="Google Shape;223;p19"/>
            <p:cNvCxnSpPr>
              <a:stCxn id="201" idx="2"/>
              <a:endCxn id="221" idx="0"/>
            </p:cNvCxnSpPr>
            <p:nvPr/>
          </p:nvCxnSpPr>
          <p:spPr>
            <a:xfrm>
              <a:off x="41709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21" idx="2"/>
              <a:endCxn id="222" idx="0"/>
            </p:cNvCxnSpPr>
            <p:nvPr/>
          </p:nvCxnSpPr>
          <p:spPr>
            <a:xfrm>
              <a:off x="41709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5" name="Google Shape;225;p19"/>
          <p:cNvGrpSpPr/>
          <p:nvPr/>
        </p:nvGrpSpPr>
        <p:grpSpPr>
          <a:xfrm>
            <a:off x="5152945" y="3596652"/>
            <a:ext cx="655560" cy="2791009"/>
            <a:chOff x="4675650" y="3261325"/>
            <a:chExt cx="594900" cy="2532750"/>
          </a:xfrm>
        </p:grpSpPr>
        <p:sp>
          <p:nvSpPr>
            <p:cNvPr id="226" name="Google Shape;226;p19"/>
            <p:cNvSpPr/>
            <p:nvPr/>
          </p:nvSpPr>
          <p:spPr>
            <a:xfrm>
              <a:off x="46756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6756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6756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9" name="Google Shape;229;p19"/>
            <p:cNvCxnSpPr>
              <a:stCxn id="202" idx="2"/>
              <a:endCxn id="226" idx="0"/>
            </p:cNvCxnSpPr>
            <p:nvPr/>
          </p:nvCxnSpPr>
          <p:spPr>
            <a:xfrm>
              <a:off x="49731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19"/>
            <p:cNvCxnSpPr>
              <a:stCxn id="226" idx="2"/>
              <a:endCxn id="227" idx="0"/>
            </p:cNvCxnSpPr>
            <p:nvPr/>
          </p:nvCxnSpPr>
          <p:spPr>
            <a:xfrm>
              <a:off x="49731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9"/>
            <p:cNvCxnSpPr>
              <a:stCxn id="227" idx="2"/>
              <a:endCxn id="228" idx="0"/>
            </p:cNvCxnSpPr>
            <p:nvPr/>
          </p:nvCxnSpPr>
          <p:spPr>
            <a:xfrm>
              <a:off x="49731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2" name="Google Shape;232;p19"/>
          <p:cNvGrpSpPr/>
          <p:nvPr/>
        </p:nvGrpSpPr>
        <p:grpSpPr>
          <a:xfrm>
            <a:off x="6036943" y="3596652"/>
            <a:ext cx="655560" cy="2791009"/>
            <a:chOff x="5477850" y="3261325"/>
            <a:chExt cx="594900" cy="2532750"/>
          </a:xfrm>
        </p:grpSpPr>
        <p:sp>
          <p:nvSpPr>
            <p:cNvPr id="233" name="Google Shape;233;p19"/>
            <p:cNvSpPr/>
            <p:nvPr/>
          </p:nvSpPr>
          <p:spPr>
            <a:xfrm>
              <a:off x="54778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477850" y="445032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477850" y="52945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03" idx="2"/>
              <a:endCxn id="233" idx="0"/>
            </p:cNvCxnSpPr>
            <p:nvPr/>
          </p:nvCxnSpPr>
          <p:spPr>
            <a:xfrm>
              <a:off x="57753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19"/>
            <p:cNvCxnSpPr>
              <a:stCxn id="233" idx="2"/>
              <a:endCxn id="234" idx="0"/>
            </p:cNvCxnSpPr>
            <p:nvPr/>
          </p:nvCxnSpPr>
          <p:spPr>
            <a:xfrm>
              <a:off x="5775300" y="410557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Google Shape;238;p19"/>
            <p:cNvCxnSpPr>
              <a:stCxn id="234" idx="2"/>
              <a:endCxn id="235" idx="0"/>
            </p:cNvCxnSpPr>
            <p:nvPr/>
          </p:nvCxnSpPr>
          <p:spPr>
            <a:xfrm>
              <a:off x="5775300" y="49498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9" name="Google Shape;239;p19"/>
          <p:cNvGrpSpPr/>
          <p:nvPr/>
        </p:nvGrpSpPr>
        <p:grpSpPr>
          <a:xfrm>
            <a:off x="6920942" y="3596654"/>
            <a:ext cx="655560" cy="930336"/>
            <a:chOff x="6280050" y="3261325"/>
            <a:chExt cx="594900" cy="844250"/>
          </a:xfrm>
        </p:grpSpPr>
        <p:sp>
          <p:nvSpPr>
            <p:cNvPr id="240" name="Google Shape;240;p19"/>
            <p:cNvSpPr/>
            <p:nvPr/>
          </p:nvSpPr>
          <p:spPr>
            <a:xfrm>
              <a:off x="6280050" y="3606075"/>
              <a:ext cx="594900" cy="4995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20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04" idx="2"/>
              <a:endCxn id="240" idx="0"/>
            </p:cNvCxnSpPr>
            <p:nvPr/>
          </p:nvCxnSpPr>
          <p:spPr>
            <a:xfrm>
              <a:off x="6577500" y="3261325"/>
              <a:ext cx="0" cy="3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014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504349" y="2686923"/>
            <a:ext cx="9068753" cy="45538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Space?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Adjacency list analysis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0475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1215</Words>
  <Application>Microsoft Office PowerPoint</Application>
  <PresentationFormat>Custom</PresentationFormat>
  <Paragraphs>324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Acumin Pro ExtraCondensed</vt:lpstr>
      <vt:lpstr>Acumin Pro Medium</vt:lpstr>
      <vt:lpstr>Arial</vt:lpstr>
      <vt:lpstr>Calibri</vt:lpstr>
      <vt:lpstr>Droid Sans</vt:lpstr>
      <vt:lpstr>Helvetica</vt:lpstr>
      <vt:lpstr>Times New Roman</vt:lpstr>
      <vt:lpstr>United Sans Cond Medium</vt:lpstr>
      <vt:lpstr>United Sans Reg Medium</vt:lpstr>
      <vt:lpstr>2_Office Theme</vt:lpstr>
      <vt:lpstr>1_Pitt_minimal</vt:lpstr>
      <vt:lpstr>2_Pitt_minimal</vt:lpstr>
      <vt:lpstr>1_Office Theme</vt:lpstr>
      <vt:lpstr>3_Pitt_minimal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Using an adjacency matrix</vt:lpstr>
      <vt:lpstr>Adjacency matrix analysis</vt:lpstr>
      <vt:lpstr>Adjacency lists</vt:lpstr>
      <vt:lpstr>Adjacency list analysis</vt:lpstr>
      <vt:lpstr>Comparison</vt:lpstr>
      <vt:lpstr>Graph Representation Example 1</vt:lpstr>
      <vt:lpstr>Graph Representation Example 2</vt:lpstr>
      <vt:lpstr>Graph Density</vt:lpstr>
      <vt:lpstr>Sparse Graphs</vt:lpstr>
      <vt:lpstr>Next …</vt:lpstr>
      <vt:lpstr>Comparison</vt:lpstr>
      <vt:lpstr>Adjacency Matrix vs. Adjacency Lists</vt:lpstr>
      <vt:lpstr>Even more definitions</vt:lpstr>
      <vt:lpstr>Graph traversal</vt:lpstr>
      <vt:lpstr>DFS</vt:lpstr>
      <vt:lpstr>DFS Pseudo-code</vt:lpstr>
      <vt:lpstr>DFS example</vt:lpstr>
      <vt:lpstr>DFS example 2</vt:lpstr>
      <vt:lpstr>BFS</vt:lpstr>
      <vt:lpstr>BFS Pseudo-code</vt:lpstr>
      <vt:lpstr>BFS example</vt:lpstr>
      <vt:lpstr>Shortest paths</vt:lpstr>
      <vt:lpstr>Analysis of graph traversals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2021-11-03T14:37:52Z</dcterms:modified>
</cp:coreProperties>
</file>