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28" r:id="rId4"/>
    <p:sldMasterId id="2147483735" r:id="rId5"/>
    <p:sldMasterId id="2147483742" r:id="rId6"/>
  </p:sldMasterIdLst>
  <p:notesMasterIdLst>
    <p:notesMasterId r:id="rId61"/>
  </p:notesMasterIdLst>
  <p:sldIdLst>
    <p:sldId id="405" r:id="rId7"/>
    <p:sldId id="496" r:id="rId8"/>
    <p:sldId id="498" r:id="rId9"/>
    <p:sldId id="1880" r:id="rId10"/>
    <p:sldId id="1881" r:id="rId11"/>
    <p:sldId id="337" r:id="rId12"/>
    <p:sldId id="338" r:id="rId13"/>
    <p:sldId id="339" r:id="rId14"/>
    <p:sldId id="1882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1878" r:id="rId23"/>
    <p:sldId id="1879" r:id="rId24"/>
    <p:sldId id="348" r:id="rId25"/>
    <p:sldId id="513" r:id="rId26"/>
    <p:sldId id="1868" r:id="rId27"/>
    <p:sldId id="1867" r:id="rId28"/>
    <p:sldId id="1869" r:id="rId29"/>
    <p:sldId id="1870" r:id="rId30"/>
    <p:sldId id="1871" r:id="rId31"/>
    <p:sldId id="1860" r:id="rId32"/>
    <p:sldId id="281" r:id="rId33"/>
    <p:sldId id="282" r:id="rId34"/>
    <p:sldId id="1872" r:id="rId35"/>
    <p:sldId id="283" r:id="rId36"/>
    <p:sldId id="284" r:id="rId37"/>
    <p:sldId id="1873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95894-D1A2-BF42-86F8-A31803B28158}" v="26" dt="2021-12-01T13:36:07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8912"/>
  </p:normalViewPr>
  <p:slideViewPr>
    <p:cSldViewPr snapToGrid="0">
      <p:cViewPr varScale="1">
        <p:scale>
          <a:sx n="98" d="100"/>
          <a:sy n="98" d="100"/>
        </p:scale>
        <p:origin x="1976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microsoft.com/office/2016/11/relationships/changesInfo" Target="changesInfos/changesInfo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AB95894-D1A2-BF42-86F8-A31803B28158}"/>
    <pc:docChg chg="undo custSel addSld delSld modSld sldOrd">
      <pc:chgData name="Khattab, Sherif" userId="c83b1e15-36f3-4f46-aceb-05aac24c545e" providerId="ADAL" clId="{8AB95894-D1A2-BF42-86F8-A31803B28158}" dt="2021-12-01T13:36:08.756" v="556" actId="20577"/>
      <pc:docMkLst>
        <pc:docMk/>
      </pc:docMkLst>
      <pc:sldChg chg="add del">
        <pc:chgData name="Khattab, Sherif" userId="c83b1e15-36f3-4f46-aceb-05aac24c545e" providerId="ADAL" clId="{8AB95894-D1A2-BF42-86F8-A31803B28158}" dt="2021-12-01T13:25:56.249" v="278" actId="2696"/>
        <pc:sldMkLst>
          <pc:docMk/>
          <pc:sldMk cId="148786239" sldId="336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139903792" sldId="338"/>
        </pc:sldMkLst>
      </pc:sldChg>
      <pc:sldChg chg="modSp add del">
        <pc:chgData name="Khattab, Sherif" userId="c83b1e15-36f3-4f46-aceb-05aac24c545e" providerId="ADAL" clId="{8AB95894-D1A2-BF42-86F8-A31803B28158}" dt="2021-12-01T13:26:30.883" v="27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8AB95894-D1A2-BF42-86F8-A31803B28158}" dt="2021-12-01T13:26:30.883" v="279" actId="20577"/>
          <ac:spMkLst>
            <pc:docMk/>
            <pc:sldMk cId="3516466948" sldId="339"/>
            <ac:spMk id="279" creationId="{00000000-0000-0000-0000-000000000000}"/>
          </ac:spMkLst>
        </pc:spChg>
      </pc:sldChg>
      <pc:sldChg chg="add del">
        <pc:chgData name="Khattab, Sherif" userId="c83b1e15-36f3-4f46-aceb-05aac24c545e" providerId="ADAL" clId="{8AB95894-D1A2-BF42-86F8-A31803B28158}" dt="2021-12-01T13:27:36.850" v="280" actId="2696"/>
        <pc:sldMkLst>
          <pc:docMk/>
          <pc:sldMk cId="2378721494" sldId="340"/>
        </pc:sldMkLst>
      </pc:sldChg>
      <pc:sldChg chg="modSp add del">
        <pc:chgData name="Khattab, Sherif" userId="c83b1e15-36f3-4f46-aceb-05aac24c545e" providerId="ADAL" clId="{8AB95894-D1A2-BF42-86F8-A31803B28158}" dt="2021-12-01T13:30:10.654" v="534" actId="115"/>
        <pc:sldMkLst>
          <pc:docMk/>
          <pc:sldMk cId="3429241921" sldId="341"/>
        </pc:sldMkLst>
        <pc:spChg chg="mod">
          <ac:chgData name="Khattab, Sherif" userId="c83b1e15-36f3-4f46-aceb-05aac24c545e" providerId="ADAL" clId="{8AB95894-D1A2-BF42-86F8-A31803B28158}" dt="2021-12-01T13:30:10.654" v="534" actId="115"/>
          <ac:spMkLst>
            <pc:docMk/>
            <pc:sldMk cId="3429241921" sldId="341"/>
            <ac:spMk id="323" creationId="{00000000-0000-0000-0000-000000000000}"/>
          </ac:spMkLst>
        </pc:spChg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8AB95894-D1A2-BF42-86F8-A31803B28158}" dt="2021-12-01T13:36:05.810" v="543" actId="2696"/>
        <pc:sldMkLst>
          <pc:docMk/>
          <pc:sldMk cId="2361696323" sldId="343"/>
        </pc:sldMkLst>
      </pc:sldChg>
      <pc:sldChg chg="modSp add del modAnim">
        <pc:chgData name="Khattab, Sherif" userId="c83b1e15-36f3-4f46-aceb-05aac24c545e" providerId="ADAL" clId="{8AB95894-D1A2-BF42-86F8-A31803B28158}" dt="2021-12-01T13:36:06.315" v="546" actId="20577"/>
        <pc:sldMkLst>
          <pc:docMk/>
          <pc:sldMk cId="42459583" sldId="344"/>
        </pc:sldMkLst>
        <pc:spChg chg="mod">
          <ac:chgData name="Khattab, Sherif" userId="c83b1e15-36f3-4f46-aceb-05aac24c545e" providerId="ADAL" clId="{8AB95894-D1A2-BF42-86F8-A31803B28158}" dt="2021-12-01T13:31:08.401" v="536" actId="20577"/>
          <ac:spMkLst>
            <pc:docMk/>
            <pc:sldMk cId="42459583" sldId="344"/>
            <ac:spMk id="374" creationId="{00000000-0000-0000-0000-000000000000}"/>
          </ac:spMkLst>
        </pc:spChg>
      </pc:sldChg>
      <pc:sldChg chg="add del ord">
        <pc:chgData name="Khattab, Sherif" userId="c83b1e15-36f3-4f46-aceb-05aac24c545e" providerId="ADAL" clId="{8AB95894-D1A2-BF42-86F8-A31803B28158}" dt="2021-12-01T13:36:05.954" v="544" actId="20578"/>
        <pc:sldMkLst>
          <pc:docMk/>
          <pc:sldMk cId="3793460421" sldId="345"/>
        </pc:sldMkLst>
      </pc:sldChg>
      <pc:sldChg chg="add del ord">
        <pc:chgData name="Khattab, Sherif" userId="c83b1e15-36f3-4f46-aceb-05aac24c545e" providerId="ADAL" clId="{8AB95894-D1A2-BF42-86F8-A31803B28158}" dt="2021-12-01T13:36:05.139" v="542" actId="20578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8AB95894-D1A2-BF42-86F8-A31803B28158}" dt="2021-12-01T13:36:04.762" v="541" actId="2696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8AB95894-D1A2-BF42-86F8-A31803B28158}" dt="2021-12-01T13:18:19.487" v="145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8AB95894-D1A2-BF42-86F8-A31803B28158}" dt="2021-12-01T13:18:19.487" v="145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8AB95894-D1A2-BF42-86F8-A31803B28158}" dt="2021-12-01T13:25:16.396" v="24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8AB95894-D1A2-BF42-86F8-A31803B28158}" dt="2021-12-01T13:24:48.508" v="157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8AB95894-D1A2-BF42-86F8-A31803B28158}" dt="2021-12-01T13:25:16.396" v="24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8AB95894-D1A2-BF42-86F8-A31803B28158}" dt="2021-12-01T13:24:18.834" v="146" actId="2696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2204333460" sldId="513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599054214" sldId="1878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715873185" sldId="1879"/>
        </pc:sldMkLst>
      </pc:sldChg>
      <pc:sldChg chg="modSp new mod">
        <pc:chgData name="Khattab, Sherif" userId="c83b1e15-36f3-4f46-aceb-05aac24c545e" providerId="ADAL" clId="{8AB95894-D1A2-BF42-86F8-A31803B28158}" dt="2021-12-01T13:25:28.067" v="266" actId="20577"/>
        <pc:sldMkLst>
          <pc:docMk/>
          <pc:sldMk cId="455048397" sldId="1880"/>
        </pc:sldMkLst>
        <pc:spChg chg="mod">
          <ac:chgData name="Khattab, Sherif" userId="c83b1e15-36f3-4f46-aceb-05aac24c545e" providerId="ADAL" clId="{8AB95894-D1A2-BF42-86F8-A31803B28158}" dt="2021-12-01T13:25:28.067" v="266" actId="20577"/>
          <ac:spMkLst>
            <pc:docMk/>
            <pc:sldMk cId="455048397" sldId="1880"/>
            <ac:spMk id="2" creationId="{53188C48-00BC-1848-B8C6-910E09DC7D26}"/>
          </ac:spMkLst>
        </pc:spChg>
      </pc:sldChg>
      <pc:sldChg chg="modSp new mod">
        <pc:chgData name="Khattab, Sherif" userId="c83b1e15-36f3-4f46-aceb-05aac24c545e" providerId="ADAL" clId="{8AB95894-D1A2-BF42-86F8-A31803B28158}" dt="2021-12-01T13:25:34.658" v="277" actId="5793"/>
        <pc:sldMkLst>
          <pc:docMk/>
          <pc:sldMk cId="3357844701" sldId="1881"/>
        </pc:sldMkLst>
        <pc:spChg chg="mod">
          <ac:chgData name="Khattab, Sherif" userId="c83b1e15-36f3-4f46-aceb-05aac24c545e" providerId="ADAL" clId="{8AB95894-D1A2-BF42-86F8-A31803B28158}" dt="2021-12-01T13:25:34.658" v="277" actId="5793"/>
          <ac:spMkLst>
            <pc:docMk/>
            <pc:sldMk cId="3357844701" sldId="1881"/>
            <ac:spMk id="2" creationId="{80D9D941-B02D-1243-8CFF-0F09CC3FB9BA}"/>
          </ac:spMkLst>
        </pc:spChg>
      </pc:sldChg>
      <pc:sldChg chg="modSp new mod">
        <pc:chgData name="Khattab, Sherif" userId="c83b1e15-36f3-4f46-aceb-05aac24c545e" providerId="ADAL" clId="{8AB95894-D1A2-BF42-86F8-A31803B28158}" dt="2021-12-01T13:36:08.756" v="556" actId="20577"/>
        <pc:sldMkLst>
          <pc:docMk/>
          <pc:sldMk cId="907789050" sldId="1882"/>
        </pc:sldMkLst>
        <pc:spChg chg="mod">
          <ac:chgData name="Khattab, Sherif" userId="c83b1e15-36f3-4f46-aceb-05aac24c545e" providerId="ADAL" clId="{8AB95894-D1A2-BF42-86F8-A31803B28158}" dt="2021-12-01T13:36:08.756" v="556" actId="20577"/>
          <ac:spMkLst>
            <pc:docMk/>
            <pc:sldMk cId="907789050" sldId="1882"/>
            <ac:spMk id="2" creationId="{BD54025C-CBAC-3845-9572-8A3FA5AF9FA4}"/>
          </ac:spMkLst>
        </pc:spChg>
        <pc:spChg chg="mod">
          <ac:chgData name="Khattab, Sherif" userId="c83b1e15-36f3-4f46-aceb-05aac24c545e" providerId="ADAL" clId="{8AB95894-D1A2-BF42-86F8-A31803B28158}" dt="2021-12-01T13:28:12.335" v="345" actId="20577"/>
          <ac:spMkLst>
            <pc:docMk/>
            <pc:sldMk cId="907789050" sldId="1882"/>
            <ac:spMk id="3" creationId="{9508BB26-7E51-564F-9AC9-3F48A1DD178F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Khattab, Sherif" userId="c83b1e15-36f3-4f46-aceb-05aac24c545e" providerId="ADAL" clId="{D1BBD97B-FC8D-49FB-A751-4F5D7192CEF9}"/>
    <pc:docChg chg="undo custSel addSld delSld modSld">
      <pc:chgData name="Khattab, Sherif" userId="c83b1e15-36f3-4f46-aceb-05aac24c545e" providerId="ADAL" clId="{D1BBD97B-FC8D-49FB-A751-4F5D7192CEF9}" dt="2021-04-13T13:31:14.184" v="353" actId="1076"/>
      <pc:docMkLst>
        <pc:docMk/>
      </pc:docMkLst>
      <pc:sldChg chg="addSp delSp modSp mod">
        <pc:chgData name="Khattab, Sherif" userId="c83b1e15-36f3-4f46-aceb-05aac24c545e" providerId="ADAL" clId="{D1BBD97B-FC8D-49FB-A751-4F5D7192CEF9}" dt="2021-04-13T13:26:16.722" v="294" actId="1076"/>
        <pc:sldMkLst>
          <pc:docMk/>
          <pc:sldMk cId="1247366534" sldId="276"/>
        </pc:sldMkLst>
        <pc:picChg chg="add mod">
          <ac:chgData name="Khattab, Sherif" userId="c83b1e15-36f3-4f46-aceb-05aac24c545e" providerId="ADAL" clId="{D1BBD97B-FC8D-49FB-A751-4F5D7192CEF9}" dt="2021-04-13T13:26:16.722" v="294" actId="1076"/>
          <ac:picMkLst>
            <pc:docMk/>
            <pc:sldMk cId="1247366534" sldId="276"/>
            <ac:picMk id="4" creationId="{A939F392-04D8-4E1F-89B3-61898F0D2B1A}"/>
          </ac:picMkLst>
        </pc:picChg>
        <pc:inkChg chg="add del">
          <ac:chgData name="Khattab, Sherif" userId="c83b1e15-36f3-4f46-aceb-05aac24c545e" providerId="ADAL" clId="{D1BBD97B-FC8D-49FB-A751-4F5D7192CEF9}" dt="2021-04-13T13:25:58.588" v="288"/>
          <ac:inkMkLst>
            <pc:docMk/>
            <pc:sldMk cId="1247366534" sldId="276"/>
            <ac:inkMk id="2" creationId="{7EDAB397-D1CD-481A-8889-C524E92D938F}"/>
          </ac:inkMkLst>
        </pc:inkChg>
      </pc:sldChg>
      <pc:sldChg chg="addSp delSp modSp mod">
        <pc:chgData name="Khattab, Sherif" userId="c83b1e15-36f3-4f46-aceb-05aac24c545e" providerId="ADAL" clId="{D1BBD97B-FC8D-49FB-A751-4F5D7192CEF9}" dt="2021-04-13T13:27:27.218" v="304" actId="1076"/>
        <pc:sldMkLst>
          <pc:docMk/>
          <pc:sldMk cId="3021670718" sldId="278"/>
        </pc:sldMkLst>
        <pc:picChg chg="add del mod">
          <ac:chgData name="Khattab, Sherif" userId="c83b1e15-36f3-4f46-aceb-05aac24c545e" providerId="ADAL" clId="{D1BBD97B-FC8D-49FB-A751-4F5D7192CEF9}" dt="2021-04-13T13:27:11.210" v="300" actId="478"/>
          <ac:picMkLst>
            <pc:docMk/>
            <pc:sldMk cId="3021670718" sldId="278"/>
            <ac:picMk id="3" creationId="{4FD15897-7139-42FC-947F-70AFB7B74B4D}"/>
          </ac:picMkLst>
        </pc:picChg>
        <pc:picChg chg="add mod">
          <ac:chgData name="Khattab, Sherif" userId="c83b1e15-36f3-4f46-aceb-05aac24c545e" providerId="ADAL" clId="{D1BBD97B-FC8D-49FB-A751-4F5D7192CEF9}" dt="2021-04-13T13:27:27.218" v="304" actId="1076"/>
          <ac:picMkLst>
            <pc:docMk/>
            <pc:sldMk cId="3021670718" sldId="278"/>
            <ac:picMk id="5" creationId="{4BEA786F-0B34-442D-85B0-4F97B9A2B331}"/>
          </ac:picMkLst>
        </pc:picChg>
      </pc:sldChg>
      <pc:sldChg chg="modSp mod">
        <pc:chgData name="Khattab, Sherif" userId="c83b1e15-36f3-4f46-aceb-05aac24c545e" providerId="ADAL" clId="{D1BBD97B-FC8D-49FB-A751-4F5D7192CEF9}" dt="2021-04-13T13:20:56.164" v="2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1BBD97B-FC8D-49FB-A751-4F5D7192CEF9}" dt="2021-04-13T13:20:56.164" v="2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addSp modSp new mod">
        <pc:chgData name="Khattab, Sherif" userId="c83b1e15-36f3-4f46-aceb-05aac24c545e" providerId="ADAL" clId="{D1BBD97B-FC8D-49FB-A751-4F5D7192CEF9}" dt="2021-04-13T13:21:34.214" v="54" actId="1076"/>
        <pc:sldMkLst>
          <pc:docMk/>
          <pc:sldMk cId="291645902" sldId="1867"/>
        </pc:sldMkLst>
        <pc:spChg chg="mod">
          <ac:chgData name="Khattab, Sherif" userId="c83b1e15-36f3-4f46-aceb-05aac24c545e" providerId="ADAL" clId="{D1BBD97B-FC8D-49FB-A751-4F5D7192CEF9}" dt="2021-04-13T13:21:23.845" v="49" actId="20577"/>
          <ac:spMkLst>
            <pc:docMk/>
            <pc:sldMk cId="291645902" sldId="1867"/>
            <ac:spMk id="2" creationId="{608062AC-6A0D-48AB-B699-3F27B91A21F1}"/>
          </ac:spMkLst>
        </pc:spChg>
        <pc:picChg chg="add mod">
          <ac:chgData name="Khattab, Sherif" userId="c83b1e15-36f3-4f46-aceb-05aac24c545e" providerId="ADAL" clId="{D1BBD97B-FC8D-49FB-A751-4F5D7192CEF9}" dt="2021-04-13T13:21:34.214" v="54" actId="1076"/>
          <ac:picMkLst>
            <pc:docMk/>
            <pc:sldMk cId="291645902" sldId="1867"/>
            <ac:picMk id="7" creationId="{5B7B3248-8DA6-457D-9FCD-C894BCDE36E7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9:15.671" v="334" actId="1076"/>
        <pc:sldMkLst>
          <pc:docMk/>
          <pc:sldMk cId="204318462" sldId="1868"/>
        </pc:sldMkLst>
        <pc:spChg chg="mod">
          <ac:chgData name="Khattab, Sherif" userId="c83b1e15-36f3-4f46-aceb-05aac24c545e" providerId="ADAL" clId="{D1BBD97B-FC8D-49FB-A751-4F5D7192CEF9}" dt="2021-04-13T13:21:43.597" v="81" actId="20577"/>
          <ac:spMkLst>
            <pc:docMk/>
            <pc:sldMk cId="204318462" sldId="1868"/>
            <ac:spMk id="2" creationId="{27D23D4D-272E-4014-B083-1BBBCA839553}"/>
          </ac:spMkLst>
        </pc:spChg>
        <pc:picChg chg="add mod">
          <ac:chgData name="Khattab, Sherif" userId="c83b1e15-36f3-4f46-aceb-05aac24c545e" providerId="ADAL" clId="{D1BBD97B-FC8D-49FB-A751-4F5D7192CEF9}" dt="2021-04-13T13:29:15.671" v="334" actId="1076"/>
          <ac:picMkLst>
            <pc:docMk/>
            <pc:sldMk cId="204318462" sldId="1868"/>
            <ac:picMk id="7" creationId="{6BB349EE-51BF-47C4-85D2-3204ED4054DC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2:49.413" v="119" actId="20577"/>
        <pc:sldMkLst>
          <pc:docMk/>
          <pc:sldMk cId="537398390" sldId="1869"/>
        </pc:sldMkLst>
        <pc:spChg chg="mod">
          <ac:chgData name="Khattab, Sherif" userId="c83b1e15-36f3-4f46-aceb-05aac24c545e" providerId="ADAL" clId="{D1BBD97B-FC8D-49FB-A751-4F5D7192CEF9}" dt="2021-04-13T13:22:49.413" v="119" actId="20577"/>
          <ac:spMkLst>
            <pc:docMk/>
            <pc:sldMk cId="537398390" sldId="1869"/>
            <ac:spMk id="2" creationId="{4CF17836-DCA3-4793-B865-8EF09E047467}"/>
          </ac:spMkLst>
        </pc:spChg>
        <pc:picChg chg="add mod">
          <ac:chgData name="Khattab, Sherif" userId="c83b1e15-36f3-4f46-aceb-05aac24c545e" providerId="ADAL" clId="{D1BBD97B-FC8D-49FB-A751-4F5D7192CEF9}" dt="2021-04-13T13:22:38.242" v="90" actId="1076"/>
          <ac:picMkLst>
            <pc:docMk/>
            <pc:sldMk cId="537398390" sldId="1869"/>
            <ac:picMk id="7" creationId="{58F7C66D-5617-4418-9409-D0D4A8F26850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31:14.184" v="353" actId="1076"/>
        <pc:sldMkLst>
          <pc:docMk/>
          <pc:sldMk cId="343318798" sldId="1870"/>
        </pc:sldMkLst>
        <pc:spChg chg="mod">
          <ac:chgData name="Khattab, Sherif" userId="c83b1e15-36f3-4f46-aceb-05aac24c545e" providerId="ADAL" clId="{D1BBD97B-FC8D-49FB-A751-4F5D7192CEF9}" dt="2021-04-13T13:23:19.631" v="153" actId="20577"/>
          <ac:spMkLst>
            <pc:docMk/>
            <pc:sldMk cId="343318798" sldId="1870"/>
            <ac:spMk id="2" creationId="{31EDBB3E-22D6-485B-B503-89A71948D25B}"/>
          </ac:spMkLst>
        </pc:spChg>
        <pc:picChg chg="add mod">
          <ac:chgData name="Khattab, Sherif" userId="c83b1e15-36f3-4f46-aceb-05aac24c545e" providerId="ADAL" clId="{D1BBD97B-FC8D-49FB-A751-4F5D7192CEF9}" dt="2021-04-13T13:30:02.926" v="339" actId="1076"/>
          <ac:picMkLst>
            <pc:docMk/>
            <pc:sldMk cId="343318798" sldId="1870"/>
            <ac:picMk id="7" creationId="{A530BACF-5849-4FA1-B0DF-1CD4C7A9BC90}"/>
          </ac:picMkLst>
        </pc:picChg>
        <pc:picChg chg="add mod">
          <ac:chgData name="Khattab, Sherif" userId="c83b1e15-36f3-4f46-aceb-05aac24c545e" providerId="ADAL" clId="{D1BBD97B-FC8D-49FB-A751-4F5D7192CEF9}" dt="2021-04-13T13:30:09.418" v="341" actId="1076"/>
          <ac:picMkLst>
            <pc:docMk/>
            <pc:sldMk cId="343318798" sldId="1870"/>
            <ac:picMk id="9" creationId="{00C18A49-9064-4429-A546-15C4DAB42433}"/>
          </ac:picMkLst>
        </pc:picChg>
        <pc:picChg chg="add mod">
          <ac:chgData name="Khattab, Sherif" userId="c83b1e15-36f3-4f46-aceb-05aac24c545e" providerId="ADAL" clId="{D1BBD97B-FC8D-49FB-A751-4F5D7192CEF9}" dt="2021-04-13T13:31:14.184" v="353" actId="1076"/>
          <ac:picMkLst>
            <pc:docMk/>
            <pc:sldMk cId="343318798" sldId="1870"/>
            <ac:picMk id="12" creationId="{823FFEAA-8D6B-452B-9EBB-20E447ADD59E}"/>
          </ac:picMkLst>
        </pc:picChg>
        <pc:inkChg chg="add del">
          <ac:chgData name="Khattab, Sherif" userId="c83b1e15-36f3-4f46-aceb-05aac24c545e" providerId="ADAL" clId="{D1BBD97B-FC8D-49FB-A751-4F5D7192CEF9}" dt="2021-04-13T13:30:22.733" v="343"/>
          <ac:inkMkLst>
            <pc:docMk/>
            <pc:sldMk cId="343318798" sldId="1870"/>
            <ac:inkMk id="10" creationId="{85C9B0E3-62A4-4E48-A71E-D08EAC1047B8}"/>
          </ac:inkMkLst>
        </pc:inkChg>
      </pc:sldChg>
      <pc:sldChg chg="addSp modSp new mod">
        <pc:chgData name="Khattab, Sherif" userId="c83b1e15-36f3-4f46-aceb-05aac24c545e" providerId="ADAL" clId="{D1BBD97B-FC8D-49FB-A751-4F5D7192CEF9}" dt="2021-04-13T13:25:19.184" v="286" actId="1076"/>
        <pc:sldMkLst>
          <pc:docMk/>
          <pc:sldMk cId="3462944586" sldId="1871"/>
        </pc:sldMkLst>
        <pc:spChg chg="mod">
          <ac:chgData name="Khattab, Sherif" userId="c83b1e15-36f3-4f46-aceb-05aac24c545e" providerId="ADAL" clId="{D1BBD97B-FC8D-49FB-A751-4F5D7192CEF9}" dt="2021-04-13T13:25:11" v="281" actId="20577"/>
          <ac:spMkLst>
            <pc:docMk/>
            <pc:sldMk cId="3462944586" sldId="1871"/>
            <ac:spMk id="3" creationId="{459A8960-540C-44F8-87B8-42CC63414C44}"/>
          </ac:spMkLst>
        </pc:spChg>
        <pc:picChg chg="add mod">
          <ac:chgData name="Khattab, Sherif" userId="c83b1e15-36f3-4f46-aceb-05aac24c545e" providerId="ADAL" clId="{D1BBD97B-FC8D-49FB-A751-4F5D7192CEF9}" dt="2021-04-13T13:25:19.184" v="286" actId="1076"/>
          <ac:picMkLst>
            <pc:docMk/>
            <pc:sldMk cId="3462944586" sldId="1871"/>
            <ac:picMk id="6" creationId="{934C25F5-92BF-48D3-98F5-E3E649CFE70C}"/>
          </ac:picMkLst>
        </pc:picChg>
      </pc:sldChg>
      <pc:sldChg chg="new del">
        <pc:chgData name="Khattab, Sherif" userId="c83b1e15-36f3-4f46-aceb-05aac24c545e" providerId="ADAL" clId="{D1BBD97B-FC8D-49FB-A751-4F5D7192CEF9}" dt="2021-04-13T13:23:59.956" v="160" actId="47"/>
        <pc:sldMkLst>
          <pc:docMk/>
          <pc:sldMk cId="2560502885" sldId="1872"/>
        </pc:sldMkLst>
      </pc:sldChg>
      <pc:sldChg chg="addSp modSp new mod">
        <pc:chgData name="Khattab, Sherif" userId="c83b1e15-36f3-4f46-aceb-05aac24c545e" providerId="ADAL" clId="{D1BBD97B-FC8D-49FB-A751-4F5D7192CEF9}" dt="2021-04-13T13:24:37.370" v="240" actId="1076"/>
        <pc:sldMkLst>
          <pc:docMk/>
          <pc:sldMk cId="3985324492" sldId="1872"/>
        </pc:sldMkLst>
        <pc:spChg chg="mod">
          <ac:chgData name="Khattab, Sherif" userId="c83b1e15-36f3-4f46-aceb-05aac24c545e" providerId="ADAL" clId="{D1BBD97B-FC8D-49FB-A751-4F5D7192CEF9}" dt="2021-04-13T13:24:31.253" v="237" actId="404"/>
          <ac:spMkLst>
            <pc:docMk/>
            <pc:sldMk cId="3985324492" sldId="1872"/>
            <ac:spMk id="2" creationId="{69F581DD-2407-4298-8990-F46AB0542850}"/>
          </ac:spMkLst>
        </pc:spChg>
        <pc:picChg chg="add mod">
          <ac:chgData name="Khattab, Sherif" userId="c83b1e15-36f3-4f46-aceb-05aac24c545e" providerId="ADAL" clId="{D1BBD97B-FC8D-49FB-A751-4F5D7192CEF9}" dt="2021-04-13T13:24:37.370" v="240" actId="1076"/>
          <ac:picMkLst>
            <pc:docMk/>
            <pc:sldMk cId="3985324492" sldId="1872"/>
            <ac:picMk id="7" creationId="{20FF532D-A1B4-4A40-B118-031D7DD567AC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28:36.819" v="331" actId="14100"/>
        <pc:sldMkLst>
          <pc:docMk/>
          <pc:sldMk cId="3971115291" sldId="1873"/>
        </pc:sldMkLst>
        <pc:spChg chg="mod">
          <ac:chgData name="Khattab, Sherif" userId="c83b1e15-36f3-4f46-aceb-05aac24c545e" providerId="ADAL" clId="{D1BBD97B-FC8D-49FB-A751-4F5D7192CEF9}" dt="2021-04-13T13:27:59.111" v="323" actId="20577"/>
          <ac:spMkLst>
            <pc:docMk/>
            <pc:sldMk cId="3971115291" sldId="1873"/>
            <ac:spMk id="3" creationId="{78E79DC9-0BD2-4260-AEF8-83981D1702D4}"/>
          </ac:spMkLst>
        </pc:spChg>
        <pc:picChg chg="add mod">
          <ac:chgData name="Khattab, Sherif" userId="c83b1e15-36f3-4f46-aceb-05aac24c545e" providerId="ADAL" clId="{D1BBD97B-FC8D-49FB-A751-4F5D7192CEF9}" dt="2021-04-13T13:28:36.819" v="331" actId="14100"/>
          <ac:picMkLst>
            <pc:docMk/>
            <pc:sldMk cId="3971115291" sldId="1873"/>
            <ac:picMk id="7" creationId="{BD75B7E8-F873-4DF5-96BA-D9CA0CDB9219}"/>
          </ac:picMkLst>
        </pc:picChg>
        <pc:inkChg chg="add del">
          <ac:chgData name="Khattab, Sherif" userId="c83b1e15-36f3-4f46-aceb-05aac24c545e" providerId="ADAL" clId="{D1BBD97B-FC8D-49FB-A751-4F5D7192CEF9}" dt="2021-04-13T13:28:02.291" v="325"/>
          <ac:inkMkLst>
            <pc:docMk/>
            <pc:sldMk cId="3971115291" sldId="1873"/>
            <ac:inkMk id="5" creationId="{82B83160-FBDA-4E84-824E-21D01BA509C3}"/>
          </ac:inkMkLst>
        </pc:inkChg>
      </pc:sldChg>
    </pc:docChg>
  </pc:docChgLst>
  <pc:docChgLst>
    <pc:chgData name="Khattab, Sherif" userId="c83b1e15-36f3-4f46-aceb-05aac24c545e" providerId="ADAL" clId="{0284A636-5B73-6543-83B8-C538901CDEDE}"/>
    <pc:docChg chg="undo custSel delSld modSld delMainMaster">
      <pc:chgData name="Khattab, Sherif" userId="c83b1e15-36f3-4f46-aceb-05aac24c545e" providerId="ADAL" clId="{0284A636-5B73-6543-83B8-C538901CDEDE}" dt="2021-04-12T13:17:33.514" v="298"/>
      <pc:docMkLst>
        <pc:docMk/>
      </pc:docMkLst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284A636-5B73-6543-83B8-C538901CDEDE}" dt="2021-04-12T13:07:30.894" v="9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84A636-5B73-6543-83B8-C538901CDEDE}" dt="2021-04-12T13:07:30.894" v="9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284A636-5B73-6543-83B8-C538901CDEDE}" dt="2021-04-12T13:07:50.403" v="10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284A636-5B73-6543-83B8-C538901CDEDE}" dt="2021-04-12T13:07:50.403" v="10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284A636-5B73-6543-83B8-C538901CDEDE}" dt="2021-04-12T13:17:33.514" v="298"/>
        <pc:sldMkLst>
          <pc:docMk/>
          <pc:sldMk cId="2823856332" sldId="499"/>
        </pc:sldMkLst>
        <pc:spChg chg="mod">
          <ac:chgData name="Khattab, Sherif" userId="c83b1e15-36f3-4f46-aceb-05aac24c545e" providerId="ADAL" clId="{0284A636-5B73-6543-83B8-C538901CDEDE}" dt="2021-04-12T13:17:05.409" v="29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284A636-5B73-6543-83B8-C538901CDEDE}" dt="2021-04-12T13:08:15.140" v="15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0284A636-5B73-6543-83B8-C538901CDEDE}" dt="2021-04-12T13:08:15.140" v="153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0284A636-5B73-6543-83B8-C538901CDEDE}" dt="2021-04-12T13:09:03.963" v="15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D0BA8953-74C5-1B4C-8720-085F823D7214}"/>
    <pc:docChg chg="custSel delSld modSld">
      <pc:chgData name="Khattab, Sherif" userId="c83b1e15-36f3-4f46-aceb-05aac24c545e" providerId="ADAL" clId="{D0BA8953-74C5-1B4C-8720-085F823D7214}" dt="2021-04-14T13:20:08.746" v="121"/>
      <pc:docMkLst>
        <pc:docMk/>
      </pc:docMkLst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673104949" sldId="25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430500091" sldId="26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82731287" sldId="280"/>
        </pc:sldMkLst>
      </pc:sldChg>
      <pc:sldChg chg="modSp mod">
        <pc:chgData name="Khattab, Sherif" userId="c83b1e15-36f3-4f46-aceb-05aac24c545e" providerId="ADAL" clId="{D0BA8953-74C5-1B4C-8720-085F823D7214}" dt="2021-04-14T13:09:34.764" v="8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D0BA8953-74C5-1B4C-8720-085F823D7214}" dt="2021-04-14T13:09:34.764" v="8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0BA8953-74C5-1B4C-8720-085F823D7214}" dt="2021-04-14T13:10:01.133" v="18"/>
        <pc:sldMkLst>
          <pc:docMk/>
          <pc:sldMk cId="2374057061" sldId="498"/>
        </pc:sldMkLst>
        <pc:spChg chg="mod">
          <ac:chgData name="Khattab, Sherif" userId="c83b1e15-36f3-4f46-aceb-05aac24c545e" providerId="ADAL" clId="{D0BA8953-74C5-1B4C-8720-085F823D7214}" dt="2021-04-14T13:10:01.133" v="18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D0BA8953-74C5-1B4C-8720-085F823D7214}" dt="2021-04-14T13:20:08.746" v="121"/>
        <pc:sldMkLst>
          <pc:docMk/>
          <pc:sldMk cId="2823856332" sldId="499"/>
        </pc:sldMkLst>
        <pc:spChg chg="mod">
          <ac:chgData name="Khattab, Sherif" userId="c83b1e15-36f3-4f46-aceb-05aac24c545e" providerId="ADAL" clId="{D0BA8953-74C5-1B4C-8720-085F823D7214}" dt="2021-04-14T13:19:44.274" v="118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0BA8953-74C5-1B4C-8720-085F823D7214}" dt="2021-04-14T13:10:08.392" v="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0BA8953-74C5-1B4C-8720-085F823D7214}" dt="2021-04-14T13:10:08.392" v="1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0BA8953-74C5-1B4C-8720-085F823D7214}" dt="2021-04-14T13:09:46.297" v="14" actId="2696"/>
        <pc:sldMkLst>
          <pc:docMk/>
          <pc:sldMk cId="291645902" sldId="1867"/>
        </pc:sldMkLst>
      </pc:sldChg>
      <pc:sldChg chg="del">
        <pc:chgData name="Khattab, Sherif" userId="c83b1e15-36f3-4f46-aceb-05aac24c545e" providerId="ADAL" clId="{D0BA8953-74C5-1B4C-8720-085F823D7214}" dt="2021-04-14T13:09:45.761" v="13" actId="2696"/>
        <pc:sldMkLst>
          <pc:docMk/>
          <pc:sldMk cId="204318462" sldId="1868"/>
        </pc:sldMkLst>
      </pc:sldChg>
      <pc:sldChg chg="del">
        <pc:chgData name="Khattab, Sherif" userId="c83b1e15-36f3-4f46-aceb-05aac24c545e" providerId="ADAL" clId="{D0BA8953-74C5-1B4C-8720-085F823D7214}" dt="2021-04-14T13:09:47.244" v="15" actId="2696"/>
        <pc:sldMkLst>
          <pc:docMk/>
          <pc:sldMk cId="537398390" sldId="1869"/>
        </pc:sldMkLst>
      </pc:sldChg>
      <pc:sldChg chg="del">
        <pc:chgData name="Khattab, Sherif" userId="c83b1e15-36f3-4f46-aceb-05aac24c545e" providerId="ADAL" clId="{D0BA8953-74C5-1B4C-8720-085F823D7214}" dt="2021-04-14T13:09:48.098" v="16" actId="2696"/>
        <pc:sldMkLst>
          <pc:docMk/>
          <pc:sldMk cId="343318798" sldId="18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462944586" sldId="1871"/>
        </pc:sldMkLst>
      </pc:sldChg>
      <pc:sldChg chg="del">
        <pc:chgData name="Khattab, Sherif" userId="c83b1e15-36f3-4f46-aceb-05aac24c545e" providerId="ADAL" clId="{D0BA8953-74C5-1B4C-8720-085F823D7214}" dt="2021-04-14T13:09:48.608" v="17" actId="2696"/>
        <pc:sldMkLst>
          <pc:docMk/>
          <pc:sldMk cId="3985324492" sldId="18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971115291" sldId="1873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2C160502-D697-1D49-9BE2-D403338622B4}"/>
    <pc:docChg chg="custSel modSld">
      <pc:chgData name="Khattab, Sherif" userId="c83b1e15-36f3-4f46-aceb-05aac24c545e" providerId="ADAL" clId="{2C160502-D697-1D49-9BE2-D403338622B4}" dt="2021-09-01T05:52:02.433" v="1" actId="478"/>
      <pc:docMkLst>
        <pc:docMk/>
      </pc:docMkLst>
      <pc:sldChg chg="delSp modSp mod">
        <pc:chgData name="Khattab, Sherif" userId="c83b1e15-36f3-4f46-aceb-05aac24c545e" providerId="ADAL" clId="{2C160502-D697-1D49-9BE2-D403338622B4}" dt="2021-09-01T05:52:02.433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2C160502-D697-1D49-9BE2-D403338622B4}" dt="2021-09-01T05:51:59.355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2C160502-D697-1D49-9BE2-D403338622B4}" dt="2021-09-01T05:52:02.433" v="1" actId="478"/>
          <ac:spMkLst>
            <pc:docMk/>
            <pc:sldMk cId="1894775455" sldId="405"/>
            <ac:spMk id="5" creationId="{97CCB1ED-EA85-40B6-B4CC-08EBB7CF308B}"/>
          </ac:spMkLst>
        </pc:sp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84be58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84be58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is the set of seen vertices reachable from 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4701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e84be58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e84be58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72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e84be58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e84be58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Red:  edge begin used in BFS pathfinding alg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Blue:  edge has flow allocated to 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9924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39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bd08702a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bd08702a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344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bd08702a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bd08702a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77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69b04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69b04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486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d499ee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d499ee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315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d08702a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d08702a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520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69b04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69b04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11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09ec06e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f09ec06e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005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bd499ee7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bd499ee7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182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bd499ee7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bd499ee7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767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21b5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21b5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</a:t>
            </a:r>
            <a:r>
              <a:rPr lang="en" baseline="30000"/>
              <a:t>43</a:t>
            </a:r>
            <a:r>
              <a:rPr lang="en"/>
              <a:t> = 328256967394537077627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0742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d499ee7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bd499ee7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205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bd499ee7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bd499ee7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003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d499ee7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d499ee7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GCD(1071, 462) = 21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students don't believe me, tell them to make a 1071 x 462 pixel image in paint and try it out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7313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21b5de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21b5de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293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21b5de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21b5de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02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21b5de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821b5de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863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bd499ee7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bd499ee7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74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9a04653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9a04653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488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21b5de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21b5de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Solve for 3 (the end result and GCD)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solve for 6, substitute into prev result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solve for 15, </a:t>
            </a:r>
            <a:r>
              <a:rPr lang="en">
                <a:solidFill>
                  <a:schemeClr val="dk1"/>
                </a:solidFill>
              </a:rPr>
              <a:t>substitute into prev result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Then solve for 21, substitute into prev result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66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d499ee7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d499ee7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768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bd499ee7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bd499ee7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16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bd499ee7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bd499ee7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01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d499ee7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d499ee7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ROT3(OVALTINE) = LSXIQFKB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731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d499ee7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d499ee7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5629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d499ee7_1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d499ee7_1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1639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bd499ee7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bd499ee7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982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4606b2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4606b2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perfect forward secrecy.  Have students pick any other 5 character string and find the codeword.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 WORLD = (22, 14, 17, 11, 3)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 should be (1, 25, 22, 22, 4) = BZWWE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6156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bd499ee7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bd499ee7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f09ec06e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f09ec06e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85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e84be58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e84be58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6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84be58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e84be58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78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3b933b6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b3b933b6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Will the max flow always be the edges going into or out of the source/sink?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get the students to imagine a graph where this is the case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415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e84be58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e84be58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48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e84be58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e84be58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5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9635920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862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8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6309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8819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3191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905313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78632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35155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33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78099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62102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254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65522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04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916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An </a:t>
            </a:r>
            <a:r>
              <a:rPr lang="en" dirty="0" err="1"/>
              <a:t>st</a:t>
            </a:r>
            <a:r>
              <a:rPr lang="en" dirty="0"/>
              <a:t>-cut on G is a set of edges in G that, if removed, will partition the vertices of G into two disjoint sets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One contains 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One contains t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May be many </a:t>
            </a:r>
            <a:r>
              <a:rPr lang="en" dirty="0" err="1"/>
              <a:t>st</a:t>
            </a:r>
            <a:r>
              <a:rPr lang="en" dirty="0"/>
              <a:t>-cuts for a given graph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Let’s focus on finding the minimum </a:t>
            </a:r>
            <a:r>
              <a:rPr lang="en" dirty="0" err="1"/>
              <a:t>st</a:t>
            </a:r>
            <a:r>
              <a:rPr lang="en" dirty="0"/>
              <a:t>-cut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The </a:t>
            </a:r>
            <a:r>
              <a:rPr lang="en" dirty="0" err="1"/>
              <a:t>st</a:t>
            </a:r>
            <a:r>
              <a:rPr lang="en" dirty="0"/>
              <a:t>-cut with the smallest capacity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May not be unique</a:t>
            </a:r>
            <a:endParaRPr dirty="0"/>
          </a:p>
        </p:txBody>
      </p:sp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Let's separate the graph</a:t>
            </a:r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4292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>
            <a:spLocks noGrp="1"/>
          </p:cNvSpPr>
          <p:nvPr>
            <p:ph type="body" idx="1"/>
          </p:nvPr>
        </p:nvSpPr>
        <p:spPr>
          <a:xfrm>
            <a:off x="504349" y="2320960"/>
            <a:ext cx="9068753" cy="491984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We could examine residual graphs</a:t>
            </a:r>
            <a:endParaRPr/>
          </a:p>
          <a:p>
            <a:pPr lvl="1" indent="-405855">
              <a:lnSpc>
                <a:spcPct val="200000"/>
              </a:lnSpc>
              <a:buSzPts val="2200"/>
            </a:pPr>
            <a:r>
              <a:rPr lang="en"/>
              <a:t>Specifically, try and allocate flow in the graph until we get to a residual graph with no existing augmenting paths</a:t>
            </a:r>
            <a:endParaRPr/>
          </a:p>
          <a:p>
            <a:pPr lvl="2" indent="-405855">
              <a:lnSpc>
                <a:spcPct val="200000"/>
              </a:lnSpc>
              <a:buSzPts val="2200"/>
            </a:pPr>
            <a:r>
              <a:rPr lang="en"/>
              <a:t>A set of saturated edges will make a minimum st-cut</a:t>
            </a:r>
            <a:endParaRPr/>
          </a:p>
        </p:txBody>
      </p:sp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How do we find the min st-cut?</a:t>
            </a:r>
            <a:endParaRPr/>
          </a:p>
        </p:txBody>
      </p:sp>
      <p:sp>
        <p:nvSpPr>
          <p:cNvPr id="332" name="Google Shape;332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201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 cut example</a:t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8636870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3445928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3445941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5904391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43" name="Google Shape;343;p28"/>
          <p:cNvCxnSpPr>
            <a:stCxn id="338" idx="7"/>
            <a:endCxn id="340" idx="3"/>
          </p:cNvCxnSpPr>
          <p:nvPr/>
        </p:nvCxnSpPr>
        <p:spPr>
          <a:xfrm rot="10800000" flipH="1">
            <a:off x="1303473" y="2409444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28"/>
          <p:cNvCxnSpPr>
            <a:stCxn id="338" idx="5"/>
            <a:endCxn id="341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28"/>
          <p:cNvCxnSpPr>
            <a:stCxn id="341" idx="7"/>
            <a:endCxn id="342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28"/>
          <p:cNvCxnSpPr>
            <a:stCxn id="340" idx="5"/>
            <a:endCxn id="342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28"/>
          <p:cNvCxnSpPr>
            <a:stCxn id="342" idx="6"/>
            <a:endCxn id="339" idx="2"/>
          </p:cNvCxnSpPr>
          <p:nvPr/>
        </p:nvCxnSpPr>
        <p:spPr>
          <a:xfrm>
            <a:off x="6840622" y="4105459"/>
            <a:ext cx="179609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28"/>
          <p:cNvCxnSpPr>
            <a:stCxn id="340" idx="6"/>
            <a:endCxn id="339" idx="1"/>
          </p:cNvCxnSpPr>
          <p:nvPr/>
        </p:nvCxnSpPr>
        <p:spPr>
          <a:xfrm>
            <a:off x="4382159" y="2078307"/>
            <a:ext cx="4391892" cy="1696259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" name="Google Shape;349;p28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601826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4968172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4968172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7270637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7173402" y="1970423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55" name="Google Shape;355;p28"/>
          <p:cNvCxnSpPr>
            <a:stCxn id="338" idx="7"/>
            <a:endCxn id="340" idx="3"/>
          </p:cNvCxnSpPr>
          <p:nvPr/>
        </p:nvCxnSpPr>
        <p:spPr>
          <a:xfrm rot="10800000" flipH="1">
            <a:off x="1303473" y="2409444"/>
            <a:ext cx="2279420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28"/>
          <p:cNvCxnSpPr>
            <a:stCxn id="338" idx="5"/>
            <a:endCxn id="341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28"/>
          <p:cNvCxnSpPr>
            <a:stCxn id="340" idx="5"/>
            <a:endCxn id="342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28"/>
          <p:cNvCxnSpPr>
            <a:stCxn id="340" idx="6"/>
            <a:endCxn id="339" idx="1"/>
          </p:cNvCxnSpPr>
          <p:nvPr/>
        </p:nvCxnSpPr>
        <p:spPr>
          <a:xfrm>
            <a:off x="4382159" y="2078307"/>
            <a:ext cx="4391892" cy="1696259"/>
          </a:xfrm>
          <a:prstGeom prst="curvedConnector2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8"/>
          <p:cNvSpPr/>
          <p:nvPr/>
        </p:nvSpPr>
        <p:spPr>
          <a:xfrm>
            <a:off x="7173402" y="19704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61" name="Google Shape;361;p28"/>
          <p:cNvCxnSpPr>
            <a:stCxn id="342" idx="6"/>
            <a:endCxn id="339" idx="2"/>
          </p:cNvCxnSpPr>
          <p:nvPr/>
        </p:nvCxnSpPr>
        <p:spPr>
          <a:xfrm>
            <a:off x="6840622" y="4105459"/>
            <a:ext cx="179609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8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4968172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7270623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65" name="Google Shape;365;p28"/>
          <p:cNvCxnSpPr>
            <a:stCxn id="341" idx="7"/>
            <a:endCxn id="342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8"/>
          <p:cNvSpPr/>
          <p:nvPr/>
        </p:nvSpPr>
        <p:spPr>
          <a:xfrm>
            <a:off x="496815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160183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7270637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9" name="Google Shape;369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3616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A special case of duality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I.e., you can look at an optimization problem from two angles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In this case to find the maximum flow or minimum cut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In general, dual problems do not have to have equal solutions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The differences in solutions to the two ways of looking at the problem is referred to as the </a:t>
            </a:r>
            <a:r>
              <a:rPr lang="en" i="1" dirty="0">
                <a:solidFill>
                  <a:srgbClr val="002B5E"/>
                </a:solidFill>
              </a:rPr>
              <a:t>duality gap</a:t>
            </a:r>
            <a:endParaRPr i="1" dirty="0">
              <a:solidFill>
                <a:srgbClr val="002B5E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If the duality gap = 0, strong duality holds</a:t>
            </a:r>
            <a:endParaRPr dirty="0">
              <a:solidFill>
                <a:srgbClr val="002B5E"/>
              </a:solidFill>
            </a:endParaRPr>
          </a:p>
          <a:p>
            <a:pPr lvl="4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Max flow/min cut uphold strong duality</a:t>
            </a:r>
            <a:endParaRPr dirty="0">
              <a:solidFill>
                <a:srgbClr val="002B5E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If the duality gap &gt; 0, weak duality holds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375" name="Google Shape;375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Max flow == min cut</a:t>
            </a: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24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First, run Ford Fulkerson to produce a residual graph with no further augmenting paths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The last attempt to find an augmenting path will visit every vertex reachable from 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Edges with only one endpoint in this set comprise a minimum st-cut</a:t>
            </a:r>
            <a:endParaRPr/>
          </a:p>
        </p:txBody>
      </p:sp>
      <p:sp>
        <p:nvSpPr>
          <p:cNvPr id="382" name="Google Shape;382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a minimum st-cut</a:t>
            </a:r>
            <a:endParaRPr/>
          </a:p>
        </p:txBody>
      </p:sp>
      <p:sp>
        <p:nvSpPr>
          <p:cNvPr id="383" name="Google Shape;383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934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the min cut</a:t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8636870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3445928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3445941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5904391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94" name="Google Shape;394;p31"/>
          <p:cNvCxnSpPr>
            <a:stCxn id="389" idx="7"/>
            <a:endCxn id="391" idx="3"/>
          </p:cNvCxnSpPr>
          <p:nvPr/>
        </p:nvCxnSpPr>
        <p:spPr>
          <a:xfrm rot="10800000" flipH="1">
            <a:off x="1303473" y="2409444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31"/>
          <p:cNvCxnSpPr>
            <a:stCxn id="389" idx="5"/>
            <a:endCxn id="392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31"/>
          <p:cNvCxnSpPr>
            <a:stCxn id="392" idx="7"/>
            <a:endCxn id="393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" name="Google Shape;397;p31"/>
          <p:cNvCxnSpPr>
            <a:stCxn id="391" idx="5"/>
            <a:endCxn id="393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1"/>
          <p:cNvCxnSpPr>
            <a:stCxn id="393" idx="6"/>
            <a:endCxn id="390" idx="2"/>
          </p:cNvCxnSpPr>
          <p:nvPr/>
        </p:nvCxnSpPr>
        <p:spPr>
          <a:xfrm>
            <a:off x="6840622" y="4105459"/>
            <a:ext cx="179609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1"/>
          <p:cNvCxnSpPr>
            <a:stCxn id="391" idx="6"/>
            <a:endCxn id="390" idx="1"/>
          </p:cNvCxnSpPr>
          <p:nvPr/>
        </p:nvCxnSpPr>
        <p:spPr>
          <a:xfrm>
            <a:off x="4382159" y="2078307"/>
            <a:ext cx="4391892" cy="1696259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Google Shape;400;p31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1" name="Google Shape;401;p31"/>
          <p:cNvSpPr/>
          <p:nvPr/>
        </p:nvSpPr>
        <p:spPr>
          <a:xfrm>
            <a:off x="1601826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4968172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3" name="Google Shape;403;p31"/>
          <p:cNvSpPr/>
          <p:nvPr/>
        </p:nvSpPr>
        <p:spPr>
          <a:xfrm>
            <a:off x="4968172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4" name="Google Shape;404;p31"/>
          <p:cNvSpPr/>
          <p:nvPr/>
        </p:nvSpPr>
        <p:spPr>
          <a:xfrm>
            <a:off x="7270637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5" name="Google Shape;405;p31"/>
          <p:cNvSpPr/>
          <p:nvPr/>
        </p:nvSpPr>
        <p:spPr>
          <a:xfrm>
            <a:off x="7173402" y="1970423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06" name="Google Shape;406;p31"/>
          <p:cNvCxnSpPr>
            <a:stCxn id="389" idx="5"/>
            <a:endCxn id="392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31"/>
          <p:cNvCxnSpPr>
            <a:stCxn id="391" idx="5"/>
            <a:endCxn id="393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31"/>
          <p:cNvSpPr/>
          <p:nvPr/>
        </p:nvSpPr>
        <p:spPr>
          <a:xfrm>
            <a:off x="7173402" y="1970423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9" name="Google Shape;409;p31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4968172" y="2546409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11" name="Google Shape;411;p31"/>
          <p:cNvCxnSpPr>
            <a:stCxn id="392" idx="7"/>
            <a:endCxn id="393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1"/>
          <p:cNvSpPr/>
          <p:nvPr/>
        </p:nvSpPr>
        <p:spPr>
          <a:xfrm>
            <a:off x="496815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160183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7270554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15" name="Google Shape;415;p31"/>
          <p:cNvGrpSpPr/>
          <p:nvPr/>
        </p:nvGrpSpPr>
        <p:grpSpPr>
          <a:xfrm>
            <a:off x="6352354" y="1440047"/>
            <a:ext cx="2421712" cy="5007451"/>
            <a:chOff x="5764075" y="1304275"/>
            <a:chExt cx="2197625" cy="4544100"/>
          </a:xfrm>
        </p:grpSpPr>
        <p:cxnSp>
          <p:nvCxnSpPr>
            <p:cNvPr id="416" name="Google Shape;416;p31"/>
            <p:cNvCxnSpPr/>
            <p:nvPr/>
          </p:nvCxnSpPr>
          <p:spPr>
            <a:xfrm>
              <a:off x="5764075" y="1304275"/>
              <a:ext cx="1192200" cy="4544100"/>
            </a:xfrm>
            <a:prstGeom prst="straightConnector1">
              <a:avLst/>
            </a:prstGeom>
            <a:noFill/>
            <a:ln w="114300" cap="flat" cmpd="sng">
              <a:solidFill>
                <a:srgbClr val="674EA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7" name="Google Shape;417;p31"/>
            <p:cNvSpPr/>
            <p:nvPr/>
          </p:nvSpPr>
          <p:spPr>
            <a:xfrm>
              <a:off x="7112100" y="4835800"/>
              <a:ext cx="849600" cy="7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674EA7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Min Cut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18" name="Google Shape;418;p31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3445941" y="5664495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3445941" y="1610191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5904266" y="3637343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2" name="Google Shape;422;p3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1637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>
            <a:spLocks noGrp="1"/>
          </p:cNvSpPr>
          <p:nvPr>
            <p:ph type="body" idx="1"/>
          </p:nvPr>
        </p:nvSpPr>
        <p:spPr>
          <a:xfrm>
            <a:off x="504349" y="2691027"/>
            <a:ext cx="9068753" cy="454991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Is it possible?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would we measure the Max flow / min cut?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would an algorithm to solve this problem look like?</a:t>
            </a:r>
            <a:endParaRPr/>
          </a:p>
        </p:txBody>
      </p:sp>
      <p:sp>
        <p:nvSpPr>
          <p:cNvPr id="428" name="Google Shape;428;p3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Max flow / min cut on unweighted graphs</a:t>
            </a:r>
            <a:endParaRPr/>
          </a:p>
        </p:txBody>
      </p:sp>
      <p:sp>
        <p:nvSpPr>
          <p:cNvPr id="429" name="Google Shape;429;p3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340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D4D-272E-4014-B083-1BBBCA83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st</a:t>
            </a:r>
            <a:r>
              <a:rPr lang="en-US" dirty="0"/>
              <a:t>-cut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6A5D-A95D-484D-A474-C31F89B9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00EF9-87F3-4F59-A7EA-282C4DD50B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EA13C-72DB-4C1C-8742-5231FA6E0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B349EE-51BF-47C4-85D2-3204ED40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" y="1114073"/>
            <a:ext cx="8000456" cy="53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5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62AC-6A0D-48AB-B699-3F27B91A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st</a:t>
            </a:r>
            <a:r>
              <a:rPr lang="en-US" dirty="0"/>
              <a:t>-cut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CCF3-A7DC-4F12-BC6D-4BB5347F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2312D-FA81-48B1-9F7F-72A04A3C94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A17F2-305F-4013-BEC6-52FBE509B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B3248-8DA6-457D-9FCD-C894BCDE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6" y="864551"/>
            <a:ext cx="8973639" cy="59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7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Unweighted network flow</a:t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6" name="Google Shape;436;p33"/>
          <p:cNvSpPr/>
          <p:nvPr/>
        </p:nvSpPr>
        <p:spPr>
          <a:xfrm>
            <a:off x="8636870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7" name="Google Shape;437;p33"/>
          <p:cNvSpPr/>
          <p:nvPr/>
        </p:nvSpPr>
        <p:spPr>
          <a:xfrm>
            <a:off x="3272864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8" name="Google Shape;438;p33"/>
          <p:cNvSpPr/>
          <p:nvPr/>
        </p:nvSpPr>
        <p:spPr>
          <a:xfrm>
            <a:off x="3272877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9" name="Google Shape;439;p33"/>
          <p:cNvSpPr/>
          <p:nvPr/>
        </p:nvSpPr>
        <p:spPr>
          <a:xfrm>
            <a:off x="3272864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40" name="Google Shape;440;p33"/>
          <p:cNvCxnSpPr>
            <a:stCxn id="435" idx="7"/>
            <a:endCxn id="437" idx="3"/>
          </p:cNvCxnSpPr>
          <p:nvPr/>
        </p:nvCxnSpPr>
        <p:spPr>
          <a:xfrm rot="10800000" flipH="1">
            <a:off x="1303473" y="2409444"/>
            <a:ext cx="2106521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33"/>
          <p:cNvCxnSpPr>
            <a:stCxn id="435" idx="6"/>
            <a:endCxn id="438" idx="2"/>
          </p:cNvCxnSpPr>
          <p:nvPr/>
        </p:nvCxnSpPr>
        <p:spPr>
          <a:xfrm>
            <a:off x="1440581" y="4105459"/>
            <a:ext cx="183246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33"/>
          <p:cNvCxnSpPr>
            <a:stCxn id="435" idx="5"/>
            <a:endCxn id="439" idx="1"/>
          </p:cNvCxnSpPr>
          <p:nvPr/>
        </p:nvCxnSpPr>
        <p:spPr>
          <a:xfrm>
            <a:off x="1303473" y="4436467"/>
            <a:ext cx="2106521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3" name="Google Shape;443;p33"/>
          <p:cNvSpPr/>
          <p:nvPr/>
        </p:nvSpPr>
        <p:spPr>
          <a:xfrm>
            <a:off x="5954861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4" name="Google Shape;444;p33"/>
          <p:cNvSpPr/>
          <p:nvPr/>
        </p:nvSpPr>
        <p:spPr>
          <a:xfrm>
            <a:off x="5954874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5954861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46" name="Google Shape;446;p33"/>
          <p:cNvCxnSpPr>
            <a:stCxn id="443" idx="5"/>
            <a:endCxn id="436" idx="1"/>
          </p:cNvCxnSpPr>
          <p:nvPr/>
        </p:nvCxnSpPr>
        <p:spPr>
          <a:xfrm>
            <a:off x="6753983" y="2409315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33"/>
          <p:cNvCxnSpPr>
            <a:stCxn id="444" idx="6"/>
            <a:endCxn id="436" idx="2"/>
          </p:cNvCxnSpPr>
          <p:nvPr/>
        </p:nvCxnSpPr>
        <p:spPr>
          <a:xfrm>
            <a:off x="6891106" y="4105459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33"/>
          <p:cNvCxnSpPr>
            <a:stCxn id="445" idx="7"/>
            <a:endCxn id="436" idx="3"/>
          </p:cNvCxnSpPr>
          <p:nvPr/>
        </p:nvCxnSpPr>
        <p:spPr>
          <a:xfrm rot="10800000" flipH="1">
            <a:off x="6753983" y="4436596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33"/>
          <p:cNvCxnSpPr>
            <a:stCxn id="437" idx="6"/>
            <a:endCxn id="443" idx="2"/>
          </p:cNvCxnSpPr>
          <p:nvPr/>
        </p:nvCxnSpPr>
        <p:spPr>
          <a:xfrm>
            <a:off x="4209096" y="2078307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33"/>
          <p:cNvCxnSpPr>
            <a:stCxn id="437" idx="5"/>
            <a:endCxn id="444" idx="1"/>
          </p:cNvCxnSpPr>
          <p:nvPr/>
        </p:nvCxnSpPr>
        <p:spPr>
          <a:xfrm>
            <a:off x="4071987" y="2409315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3"/>
          <p:cNvCxnSpPr>
            <a:stCxn id="438" idx="6"/>
            <a:endCxn id="444" idx="2"/>
          </p:cNvCxnSpPr>
          <p:nvPr/>
        </p:nvCxnSpPr>
        <p:spPr>
          <a:xfrm>
            <a:off x="4209109" y="4105459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33"/>
          <p:cNvCxnSpPr>
            <a:stCxn id="438" idx="5"/>
            <a:endCxn id="445" idx="1"/>
          </p:cNvCxnSpPr>
          <p:nvPr/>
        </p:nvCxnSpPr>
        <p:spPr>
          <a:xfrm>
            <a:off x="4072001" y="4436467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33"/>
          <p:cNvCxnSpPr>
            <a:stCxn id="439" idx="6"/>
            <a:endCxn id="445" idx="2"/>
          </p:cNvCxnSpPr>
          <p:nvPr/>
        </p:nvCxnSpPr>
        <p:spPr>
          <a:xfrm>
            <a:off x="4209096" y="6132610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33"/>
          <p:cNvCxnSpPr>
            <a:stCxn id="435" idx="7"/>
            <a:endCxn id="437" idx="3"/>
          </p:cNvCxnSpPr>
          <p:nvPr/>
        </p:nvCxnSpPr>
        <p:spPr>
          <a:xfrm rot="10800000" flipH="1">
            <a:off x="1303473" y="2409444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33"/>
          <p:cNvCxnSpPr>
            <a:stCxn id="435" idx="6"/>
            <a:endCxn id="438" idx="2"/>
          </p:cNvCxnSpPr>
          <p:nvPr/>
        </p:nvCxnSpPr>
        <p:spPr>
          <a:xfrm>
            <a:off x="1440581" y="4105459"/>
            <a:ext cx="1832462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33"/>
          <p:cNvCxnSpPr>
            <a:stCxn id="435" idx="5"/>
            <a:endCxn id="439" idx="1"/>
          </p:cNvCxnSpPr>
          <p:nvPr/>
        </p:nvCxnSpPr>
        <p:spPr>
          <a:xfrm>
            <a:off x="1303473" y="4436467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33"/>
          <p:cNvCxnSpPr>
            <a:stCxn id="437" idx="5"/>
            <a:endCxn id="444" idx="1"/>
          </p:cNvCxnSpPr>
          <p:nvPr/>
        </p:nvCxnSpPr>
        <p:spPr>
          <a:xfrm>
            <a:off x="4071987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33"/>
          <p:cNvCxnSpPr>
            <a:stCxn id="437" idx="6"/>
            <a:endCxn id="443" idx="2"/>
          </p:cNvCxnSpPr>
          <p:nvPr/>
        </p:nvCxnSpPr>
        <p:spPr>
          <a:xfrm>
            <a:off x="4209096" y="2078307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3"/>
          <p:cNvCxnSpPr>
            <a:stCxn id="438" idx="5"/>
            <a:endCxn id="445" idx="1"/>
          </p:cNvCxnSpPr>
          <p:nvPr/>
        </p:nvCxnSpPr>
        <p:spPr>
          <a:xfrm>
            <a:off x="4072001" y="4436467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3"/>
          <p:cNvCxnSpPr>
            <a:stCxn id="444" idx="6"/>
            <a:endCxn id="436" idx="2"/>
          </p:cNvCxnSpPr>
          <p:nvPr/>
        </p:nvCxnSpPr>
        <p:spPr>
          <a:xfrm>
            <a:off x="6891106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3"/>
          <p:cNvCxnSpPr>
            <a:stCxn id="435" idx="7"/>
            <a:endCxn id="437" idx="3"/>
          </p:cNvCxnSpPr>
          <p:nvPr/>
        </p:nvCxnSpPr>
        <p:spPr>
          <a:xfrm rot="10800000" flipH="1">
            <a:off x="1303473" y="2409444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3"/>
          <p:cNvCxnSpPr>
            <a:stCxn id="437" idx="5"/>
            <a:endCxn id="444" idx="1"/>
          </p:cNvCxnSpPr>
          <p:nvPr/>
        </p:nvCxnSpPr>
        <p:spPr>
          <a:xfrm>
            <a:off x="4071987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3"/>
          <p:cNvCxnSpPr>
            <a:stCxn id="444" idx="6"/>
            <a:endCxn id="436" idx="2"/>
          </p:cNvCxnSpPr>
          <p:nvPr/>
        </p:nvCxnSpPr>
        <p:spPr>
          <a:xfrm>
            <a:off x="6891106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3"/>
          <p:cNvCxnSpPr>
            <a:stCxn id="438" idx="6"/>
            <a:endCxn id="444" idx="2"/>
          </p:cNvCxnSpPr>
          <p:nvPr/>
        </p:nvCxnSpPr>
        <p:spPr>
          <a:xfrm>
            <a:off x="4209109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33"/>
          <p:cNvCxnSpPr>
            <a:stCxn id="445" idx="7"/>
            <a:endCxn id="436" idx="3"/>
          </p:cNvCxnSpPr>
          <p:nvPr/>
        </p:nvCxnSpPr>
        <p:spPr>
          <a:xfrm rot="10800000" flipH="1">
            <a:off x="6753983" y="4436596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33"/>
          <p:cNvCxnSpPr>
            <a:stCxn id="435" idx="6"/>
            <a:endCxn id="438" idx="2"/>
          </p:cNvCxnSpPr>
          <p:nvPr/>
        </p:nvCxnSpPr>
        <p:spPr>
          <a:xfrm>
            <a:off x="1440581" y="4105459"/>
            <a:ext cx="1832462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33"/>
          <p:cNvCxnSpPr>
            <a:stCxn id="438" idx="5"/>
            <a:endCxn id="445" idx="1"/>
          </p:cNvCxnSpPr>
          <p:nvPr/>
        </p:nvCxnSpPr>
        <p:spPr>
          <a:xfrm>
            <a:off x="4072001" y="4436467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33"/>
          <p:cNvCxnSpPr>
            <a:stCxn id="445" idx="7"/>
            <a:endCxn id="436" idx="3"/>
          </p:cNvCxnSpPr>
          <p:nvPr/>
        </p:nvCxnSpPr>
        <p:spPr>
          <a:xfrm rot="10800000" flipH="1">
            <a:off x="6753983" y="4436596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33"/>
          <p:cNvCxnSpPr>
            <a:stCxn id="439" idx="6"/>
            <a:endCxn id="445" idx="2"/>
          </p:cNvCxnSpPr>
          <p:nvPr/>
        </p:nvCxnSpPr>
        <p:spPr>
          <a:xfrm>
            <a:off x="4209096" y="6132610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33"/>
          <p:cNvCxnSpPr>
            <a:stCxn id="445" idx="1"/>
            <a:endCxn id="438" idx="5"/>
          </p:cNvCxnSpPr>
          <p:nvPr/>
        </p:nvCxnSpPr>
        <p:spPr>
          <a:xfrm rot="10800000">
            <a:off x="4072062" y="4436596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3"/>
          <p:cNvCxnSpPr>
            <a:stCxn id="444" idx="1"/>
            <a:endCxn id="437" idx="5"/>
          </p:cNvCxnSpPr>
          <p:nvPr/>
        </p:nvCxnSpPr>
        <p:spPr>
          <a:xfrm rot="10800000">
            <a:off x="4072075" y="2409444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33"/>
          <p:cNvCxnSpPr>
            <a:stCxn id="443" idx="5"/>
            <a:endCxn id="436" idx="1"/>
          </p:cNvCxnSpPr>
          <p:nvPr/>
        </p:nvCxnSpPr>
        <p:spPr>
          <a:xfrm>
            <a:off x="6753983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33"/>
          <p:cNvCxnSpPr>
            <a:stCxn id="435" idx="5"/>
            <a:endCxn id="439" idx="1"/>
          </p:cNvCxnSpPr>
          <p:nvPr/>
        </p:nvCxnSpPr>
        <p:spPr>
          <a:xfrm>
            <a:off x="1303473" y="4436467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3"/>
          <p:cNvCxnSpPr>
            <a:stCxn id="439" idx="6"/>
            <a:endCxn id="445" idx="2"/>
          </p:cNvCxnSpPr>
          <p:nvPr/>
        </p:nvCxnSpPr>
        <p:spPr>
          <a:xfrm>
            <a:off x="4209096" y="6132610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33"/>
          <p:cNvCxnSpPr>
            <a:stCxn id="438" idx="6"/>
            <a:endCxn id="444" idx="2"/>
          </p:cNvCxnSpPr>
          <p:nvPr/>
        </p:nvCxnSpPr>
        <p:spPr>
          <a:xfrm>
            <a:off x="4209109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33"/>
          <p:cNvCxnSpPr>
            <a:stCxn id="437" idx="6"/>
            <a:endCxn id="443" idx="2"/>
          </p:cNvCxnSpPr>
          <p:nvPr/>
        </p:nvCxnSpPr>
        <p:spPr>
          <a:xfrm>
            <a:off x="4209096" y="2078307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33"/>
          <p:cNvCxnSpPr>
            <a:stCxn id="443" idx="5"/>
            <a:endCxn id="436" idx="1"/>
          </p:cNvCxnSpPr>
          <p:nvPr/>
        </p:nvCxnSpPr>
        <p:spPr>
          <a:xfrm>
            <a:off x="6753983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3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66413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11: Friday 12/10</a:t>
            </a:r>
          </a:p>
          <a:p>
            <a:pPr lvl="1"/>
            <a:r>
              <a:rPr lang="en-US" dirty="0"/>
              <a:t>Lab 12 and Homework 12: Monday 12/20 at </a:t>
            </a:r>
            <a:r>
              <a:rPr lang="en-US" b="1" dirty="0"/>
              <a:t>5:00 pm</a:t>
            </a:r>
            <a:endParaRPr lang="en-US" dirty="0"/>
          </a:p>
          <a:p>
            <a:pPr lvl="1"/>
            <a:r>
              <a:rPr lang="en-US" dirty="0"/>
              <a:t>Assignment 4 and 5: Monday 12/20 at </a:t>
            </a:r>
            <a:r>
              <a:rPr lang="en-US" b="1" dirty="0"/>
              <a:t>5:00 pm</a:t>
            </a:r>
          </a:p>
          <a:p>
            <a:r>
              <a:rPr lang="en-US" dirty="0"/>
              <a:t>Bonus Opportunities</a:t>
            </a:r>
          </a:p>
          <a:p>
            <a:pPr lvl="1"/>
            <a:r>
              <a:rPr lang="en-US" dirty="0"/>
              <a:t>Bonus Homework: Monday 12/20 at </a:t>
            </a:r>
            <a:r>
              <a:rPr lang="en-US" b="1" dirty="0"/>
              <a:t>5:00 pm</a:t>
            </a:r>
          </a:p>
          <a:p>
            <a:pPr lvl="1"/>
            <a:r>
              <a:rPr lang="en-US" dirty="0"/>
              <a:t>OMETs: 1 bonus point for entire class when response rate &gt;= 80%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33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649E-2498-41CB-917E-FC3EB7BF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E217-C49E-4870-8BE1-C1C2BA17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DBC83-7541-425D-B515-3351CF87BA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9D858-B77C-4B06-92E9-15CA552DF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421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FCD2-C079-40A0-8398-D5A7BBA0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439C-B341-49FC-B1CE-CA8443EF3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CBEE3-9B1B-4DEC-BDE6-1D1509A884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2278-A394-43F2-97C6-7610DD6925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7C182-6F0F-44D6-B5B9-5119B9CD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5" y="1066189"/>
            <a:ext cx="8934450" cy="59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2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D70C-3336-4FCD-8429-C7353624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66A4-844C-4EF8-9B9F-73F66B007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74C46-D0B3-4B60-8C88-DD7F098F89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C3436-909C-4EA1-809D-5F650B760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FFA42-E59F-4A53-808C-0368D029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1" y="1246938"/>
            <a:ext cx="8594816" cy="57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4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CC05-FC1B-4109-949D-B6FE8EB8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4400-145A-4F47-8398-74AC9DB5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DC13-DCEB-43D3-BAEF-352E8CBADB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956BB-DE59-4C2F-88DD-48EFB2DF3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43F511-82BB-483B-999A-E2B20460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56" y="847909"/>
            <a:ext cx="4323401" cy="61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A488-42B0-4219-B561-7F3FE602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485A-0D88-452B-A01D-2467121C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90D6E-4B5B-4AD1-9D9F-FAC0F0F244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2F17D-189C-4FA6-AA69-E2C8C7A62D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63929-92EB-4667-BC22-08890191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17" y="1038497"/>
            <a:ext cx="8985776" cy="59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2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(Big)Integer Algorithms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exponentiation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GCD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RSA encryption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So how do we do better?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Let’s try divide and conquer!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x</a:t>
            </a:r>
            <a:r>
              <a:rPr lang="en" baseline="30000"/>
              <a:t>y</a:t>
            </a:r>
            <a:r>
              <a:rPr lang="en"/>
              <a:t> = (x</a:t>
            </a:r>
            <a:r>
              <a:rPr lang="en" baseline="30000"/>
              <a:t>(y/2)</a:t>
            </a:r>
            <a:r>
              <a:rPr lang="en"/>
              <a:t>)</a:t>
            </a:r>
            <a:r>
              <a:rPr lang="en" baseline="30000"/>
              <a:t>2</a:t>
            </a:r>
            <a:endParaRPr baseline="30000"/>
          </a:p>
          <a:p>
            <a:pPr lvl="1">
              <a:lnSpc>
                <a:spcPct val="200000"/>
              </a:lnSpc>
            </a:pPr>
            <a:r>
              <a:rPr lang="en"/>
              <a:t>When y is even, (</a:t>
            </a:r>
            <a:r>
              <a:rPr lang="en" sz="2424"/>
              <a:t>x</a:t>
            </a:r>
            <a:r>
              <a:rPr lang="en" sz="2424" baseline="30000"/>
              <a:t>(y/2)</a:t>
            </a:r>
            <a:r>
              <a:rPr lang="en" sz="2424"/>
              <a:t>)</a:t>
            </a:r>
            <a:r>
              <a:rPr lang="en" sz="2424" baseline="30000"/>
              <a:t>2</a:t>
            </a:r>
            <a:r>
              <a:rPr lang="en" sz="2424"/>
              <a:t> * x</a:t>
            </a:r>
            <a:r>
              <a:rPr lang="en" sz="2424" baseline="30000"/>
              <a:t> </a:t>
            </a:r>
            <a:r>
              <a:rPr lang="en" sz="2424"/>
              <a:t> when y is odd</a:t>
            </a:r>
            <a:endParaRPr sz="2424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Analyzing a recursive approach: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Base case?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When y is 1, x</a:t>
            </a:r>
            <a:r>
              <a:rPr lang="en" baseline="30000"/>
              <a:t>y</a:t>
            </a:r>
            <a:r>
              <a:rPr lang="en"/>
              <a:t> is x; when y is 0, x</a:t>
            </a:r>
            <a:r>
              <a:rPr lang="en" baseline="30000"/>
              <a:t>y</a:t>
            </a:r>
            <a:r>
              <a:rPr lang="en"/>
              <a:t> is 1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This is way too long to do exponentiations!</a:t>
            </a:r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382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 err="1"/>
              <a:t>x</a:t>
            </a:r>
            <a:r>
              <a:rPr lang="en" baseline="30000" dirty="0" err="1"/>
              <a:t>y</a:t>
            </a:r>
            <a:r>
              <a:rPr lang="en" dirty="0"/>
              <a:t> = (x</a:t>
            </a:r>
            <a:r>
              <a:rPr lang="en" baseline="30000" dirty="0"/>
              <a:t>(y/2)</a:t>
            </a:r>
            <a:r>
              <a:rPr lang="en" dirty="0"/>
              <a:t>)</a:t>
            </a:r>
            <a:r>
              <a:rPr lang="en" baseline="30000" dirty="0"/>
              <a:t>2</a:t>
            </a:r>
            <a:r>
              <a:rPr lang="en" dirty="0"/>
              <a:t> =</a:t>
            </a:r>
            <a:r>
              <a:rPr lang="en" baseline="30000" dirty="0"/>
              <a:t> </a:t>
            </a:r>
            <a:r>
              <a:rPr lang="en" dirty="0"/>
              <a:t> x</a:t>
            </a:r>
            <a:r>
              <a:rPr lang="en" baseline="30000" dirty="0"/>
              <a:t>(y/2)</a:t>
            </a:r>
            <a:r>
              <a:rPr lang="en" dirty="0"/>
              <a:t> * x</a:t>
            </a:r>
            <a:r>
              <a:rPr lang="en" baseline="30000" dirty="0"/>
              <a:t>(y/2)</a:t>
            </a:r>
            <a:endParaRPr baseline="30000" dirty="0"/>
          </a:p>
          <a:p>
            <a:pPr lvl="1">
              <a:lnSpc>
                <a:spcPct val="200000"/>
              </a:lnSpc>
            </a:pPr>
            <a:r>
              <a:rPr lang="en" dirty="0"/>
              <a:t>Similarly, </a:t>
            </a:r>
            <a:r>
              <a:rPr lang="en" sz="2424" dirty="0"/>
              <a:t>(x</a:t>
            </a:r>
            <a:r>
              <a:rPr lang="en" sz="2424" baseline="30000" dirty="0"/>
              <a:t>(y/2)</a:t>
            </a:r>
            <a:r>
              <a:rPr lang="en" sz="2424" dirty="0"/>
              <a:t>)</a:t>
            </a:r>
            <a:r>
              <a:rPr lang="en" sz="2424" baseline="30000" dirty="0"/>
              <a:t>2</a:t>
            </a:r>
            <a:r>
              <a:rPr lang="en" sz="2424" dirty="0"/>
              <a:t> * x =</a:t>
            </a:r>
            <a:r>
              <a:rPr lang="en" sz="2424" baseline="30000" dirty="0"/>
              <a:t> </a:t>
            </a:r>
            <a:r>
              <a:rPr lang="en" sz="2424" dirty="0"/>
              <a:t> x</a:t>
            </a:r>
            <a:r>
              <a:rPr lang="en" sz="2424" baseline="30000" dirty="0"/>
              <a:t>(y/2)</a:t>
            </a:r>
            <a:r>
              <a:rPr lang="en" sz="2424" dirty="0"/>
              <a:t> * x</a:t>
            </a:r>
            <a:r>
              <a:rPr lang="en" sz="2424" baseline="30000" dirty="0"/>
              <a:t>(y/2) </a:t>
            </a:r>
            <a:r>
              <a:rPr lang="en" sz="2424" dirty="0"/>
              <a:t>* x</a:t>
            </a:r>
            <a:endParaRPr sz="2424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So, our recurrence relation is: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T(n) = T(n-1) +  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How much work is done per call?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1 (or 2) multiplication(s)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Examined runtime of multiplication last lecture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But how big are the operands in this case?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Building another recurrence relation</a:t>
            </a:r>
            <a:endParaRPr sz="2645"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54254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E2AB69-B574-4C96-9D5D-1422FDB9C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B985A8-2D7E-4723-AEDC-B2B38376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Non-recursive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3D6DC-E9D0-4A3E-B0BA-5A7FFC8CC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F212-D95C-4374-A5CF-CF7DFEC7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1593215"/>
            <a:ext cx="8209461" cy="5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Ford-Fulkerson </a:t>
            </a:r>
            <a:r>
              <a:rPr lang="en-US" dirty="0" err="1">
                <a:latin typeface="Calibri" panose="020F0502020204030204" pitchFamily="34" charset="0"/>
              </a:rPr>
              <a:t>MaxFlow</a:t>
            </a:r>
            <a:r>
              <a:rPr lang="en-US" dirty="0">
                <a:latin typeface="Calibri" panose="020F0502020204030204" pitchFamily="34" charset="0"/>
              </a:rPr>
              <a:t> Framework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Edmonds-Karp algorithms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BFS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PFS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Base case returns x</a:t>
            </a:r>
            <a:endParaRPr/>
          </a:p>
          <a:p>
            <a:pPr lvl="1"/>
            <a:r>
              <a:rPr lang="en"/>
              <a:t>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Base case results are multiplied:  x * x</a:t>
            </a:r>
            <a:endParaRPr/>
          </a:p>
          <a:p>
            <a:pPr lvl="1"/>
            <a:r>
              <a:rPr lang="en"/>
              <a:t>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2n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These results are then multiplied:  x</a:t>
            </a:r>
            <a:r>
              <a:rPr lang="en" baseline="30000"/>
              <a:t>2</a:t>
            </a:r>
            <a:r>
              <a:rPr lang="en"/>
              <a:t> * x</a:t>
            </a:r>
            <a:r>
              <a:rPr lang="en" baseline="30000"/>
              <a:t>2</a:t>
            </a:r>
            <a:endParaRPr baseline="30000"/>
          </a:p>
          <a:p>
            <a:pPr lvl="1"/>
            <a:r>
              <a:rPr lang="en"/>
              <a:t>2n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4n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…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x</a:t>
            </a:r>
            <a:r>
              <a:rPr lang="en" baseline="30000"/>
              <a:t>(y/2)</a:t>
            </a:r>
            <a:r>
              <a:rPr lang="en"/>
              <a:t> * x</a:t>
            </a:r>
            <a:r>
              <a:rPr lang="en" baseline="30000"/>
              <a:t>(y/2)</a:t>
            </a:r>
            <a:r>
              <a:rPr lang="en"/>
              <a:t>?</a:t>
            </a:r>
            <a:endParaRPr/>
          </a:p>
          <a:p>
            <a:pPr lvl="1"/>
            <a:r>
              <a:rPr lang="en"/>
              <a:t>(y / 2) * n bit operands = 2</a:t>
            </a:r>
            <a:r>
              <a:rPr lang="en" baseline="30000"/>
              <a:t>(n-1) </a:t>
            </a:r>
            <a:r>
              <a:rPr lang="en"/>
              <a:t>* n bit operands</a:t>
            </a:r>
            <a:endParaRPr/>
          </a:p>
          <a:p>
            <a:pPr lvl="1"/>
            <a:r>
              <a:rPr lang="en"/>
              <a:t>Result size?  y * n bits = 2</a:t>
            </a:r>
            <a:r>
              <a:rPr lang="en" baseline="30000"/>
              <a:t>n</a:t>
            </a:r>
            <a:r>
              <a:rPr lang="en"/>
              <a:t> * n bits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work done per call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600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04349" y="3081924"/>
            <a:ext cx="9068753" cy="115640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Our recurrence relation looks like: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T(n) = T(n-1) + Θ((2</a:t>
            </a:r>
            <a:r>
              <a:rPr lang="en" baseline="30000"/>
              <a:t>(n-1)</a:t>
            </a:r>
            <a:r>
              <a:rPr lang="en"/>
              <a:t> * n)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Multiplication input size increases throughout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988451" y="5057890"/>
            <a:ext cx="3013000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980000"/>
                </a:solidFill>
              </a:rPr>
              <a:t>multiplication input size</a:t>
            </a:r>
            <a:endParaRPr sz="1983">
              <a:solidFill>
                <a:srgbClr val="980000"/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5618497" y="4599279"/>
            <a:ext cx="3686413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 dirty="0">
                <a:solidFill>
                  <a:srgbClr val="980000"/>
                </a:solidFill>
              </a:rPr>
              <a:t>squared from the use of the </a:t>
            </a:r>
            <a:r>
              <a:rPr lang="en" sz="1983" dirty="0" err="1">
                <a:solidFill>
                  <a:srgbClr val="980000"/>
                </a:solidFill>
              </a:rPr>
              <a:t>gradeschool</a:t>
            </a:r>
            <a:r>
              <a:rPr lang="en" sz="1983" dirty="0">
                <a:solidFill>
                  <a:srgbClr val="980000"/>
                </a:solidFill>
              </a:rPr>
              <a:t> algorithm</a:t>
            </a:r>
            <a:endParaRPr sz="1983" dirty="0">
              <a:solidFill>
                <a:srgbClr val="980000"/>
              </a:solidFill>
            </a:endParaRPr>
          </a:p>
        </p:txBody>
      </p:sp>
      <p:cxnSp>
        <p:nvCxnSpPr>
          <p:cNvPr id="91" name="Google Shape;91;p15"/>
          <p:cNvCxnSpPr>
            <a:stCxn id="89" idx="0"/>
          </p:cNvCxnSpPr>
          <p:nvPr/>
        </p:nvCxnSpPr>
        <p:spPr>
          <a:xfrm rot="10800000" flipH="1">
            <a:off x="3494951" y="4222487"/>
            <a:ext cx="897222" cy="835402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5"/>
          <p:cNvCxnSpPr>
            <a:cxnSpLocks/>
            <a:stCxn id="90" idx="0"/>
          </p:cNvCxnSpPr>
          <p:nvPr/>
        </p:nvCxnSpPr>
        <p:spPr>
          <a:xfrm flipH="1" flipV="1">
            <a:off x="4458954" y="4059150"/>
            <a:ext cx="3002750" cy="540128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2266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946844-6D85-4B3D-B830-28DDF3ABB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F9883-AFB3-424F-98E8-7D9B17FE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FB22-0AF4-476E-A8CF-E7928F991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32BCF-EB73-4F0E-88C7-12D424BA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77" y="1576894"/>
            <a:ext cx="8737713" cy="58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2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Can we use the master theorem?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Nope, we don’t have a b &gt; 1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OK, then…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How many times can y be divided by 2 until a base case?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lg(y)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Further, we know the max value of y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Relative to n, that is: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2</a:t>
            </a:r>
            <a:r>
              <a:rPr lang="en" baseline="30000"/>
              <a:t>n</a:t>
            </a:r>
            <a:endParaRPr baseline="30000"/>
          </a:p>
          <a:p>
            <a:pPr lvl="1">
              <a:lnSpc>
                <a:spcPct val="150000"/>
              </a:lnSpc>
            </a:pPr>
            <a:r>
              <a:rPr lang="en"/>
              <a:t>So, we have, at most lg(y) = lg(2</a:t>
            </a:r>
            <a:r>
              <a:rPr lang="en" baseline="30000"/>
              <a:t>n</a:t>
            </a:r>
            <a:r>
              <a:rPr lang="en"/>
              <a:t>) = n recursions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analysis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012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504349" y="2399585"/>
            <a:ext cx="9068753" cy="484149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We need to do Θ((2</a:t>
            </a:r>
            <a:r>
              <a:rPr lang="en" baseline="30000"/>
              <a:t>(n-1)</a:t>
            </a:r>
            <a:r>
              <a:rPr lang="en"/>
              <a:t> * n)</a:t>
            </a:r>
            <a:r>
              <a:rPr lang="en" baseline="30000"/>
              <a:t>2</a:t>
            </a:r>
            <a:r>
              <a:rPr lang="en"/>
              <a:t>) work in just the root call!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Our runtime is dominated by multiplication time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Exponentiation quickly generates HUGE numbers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multiply them quickly becomes impractical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But we need to do expensive mult in each call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3711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We go “top-down” in the recursive approach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with 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Halve y until we reach the base case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Square base case result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Continue combining until we arrive at the solution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What about a “bottom-up” approach?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with our base case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Operate on it until we reach a solution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Can we do better?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0817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1235477" y="2356471"/>
            <a:ext cx="4340607" cy="242256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foreach bit in y: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ans</a:t>
            </a:r>
            <a:r>
              <a:rPr lang="en" sz="1983" baseline="30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983" baseline="30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bit == 1: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 bottom-up approach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504349" y="1441369"/>
            <a:ext cx="2974321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To calculate x</a:t>
            </a:r>
            <a:r>
              <a:rPr lang="en" baseline="30000"/>
              <a:t>y</a:t>
            </a:r>
            <a:endParaRPr baseline="3000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5859278" y="2444270"/>
            <a:ext cx="3974687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980000"/>
                </a:solidFill>
              </a:rPr>
              <a:t>From most to least significant</a:t>
            </a:r>
            <a:endParaRPr sz="1983">
              <a:solidFill>
                <a:srgbClr val="980000"/>
              </a:solidFill>
            </a:endParaRPr>
          </a:p>
        </p:txBody>
      </p:sp>
      <p:cxnSp>
        <p:nvCxnSpPr>
          <p:cNvPr id="123" name="Google Shape;123;p19"/>
          <p:cNvCxnSpPr>
            <a:stCxn id="122" idx="1"/>
          </p:cNvCxnSpPr>
          <p:nvPr/>
        </p:nvCxnSpPr>
        <p:spPr>
          <a:xfrm flipH="1">
            <a:off x="3791105" y="2830896"/>
            <a:ext cx="2068172" cy="209264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222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Bottom-up exponentiation example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504349" y="1161884"/>
            <a:ext cx="9068753" cy="607129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Consider x</a:t>
            </a:r>
            <a:r>
              <a:rPr lang="en" baseline="30000"/>
              <a:t>y</a:t>
            </a:r>
            <a:r>
              <a:rPr lang="en"/>
              <a:t> where y is 43 (computing x</a:t>
            </a:r>
            <a:r>
              <a:rPr lang="en" baseline="30000"/>
              <a:t>43</a:t>
            </a:r>
            <a:r>
              <a:rPr lang="en"/>
              <a:t>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Iterate through the bits of y (43 in binary: 101011)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ans = 1</a:t>
            </a:r>
            <a:endParaRPr/>
          </a:p>
          <a:p>
            <a:pPr marL="0" indent="0">
              <a:buNone/>
            </a:pPr>
            <a:r>
              <a:rPr lang="en"/>
              <a:t>			ans = 1</a:t>
            </a:r>
            <a:r>
              <a:rPr lang="en" baseline="30000"/>
              <a:t>2</a:t>
            </a:r>
            <a:r>
              <a:rPr lang="en"/>
              <a:t>		= 1</a:t>
            </a:r>
            <a:endParaRPr/>
          </a:p>
          <a:p>
            <a:pPr marL="0" indent="0">
              <a:buNone/>
            </a:pPr>
            <a:r>
              <a:rPr lang="en"/>
              <a:t>			ans = 1 * x 	= x</a:t>
            </a:r>
            <a:endParaRPr/>
          </a:p>
          <a:p>
            <a:pPr marL="0" indent="0">
              <a:buNone/>
            </a:pPr>
            <a:r>
              <a:rPr lang="en"/>
              <a:t>			ans = x</a:t>
            </a:r>
            <a:r>
              <a:rPr lang="en" baseline="30000"/>
              <a:t>2</a:t>
            </a:r>
            <a:r>
              <a:rPr lang="en"/>
              <a:t> 		= x</a:t>
            </a:r>
            <a:r>
              <a:rPr lang="en" baseline="30000"/>
              <a:t>2</a:t>
            </a:r>
            <a:endParaRPr baseline="30000"/>
          </a:p>
          <a:p>
            <a:pPr marL="0" indent="0">
              <a:buNone/>
            </a:pPr>
            <a:r>
              <a:rPr lang="en" baseline="30000"/>
              <a:t>			</a:t>
            </a:r>
            <a:r>
              <a:rPr lang="en"/>
              <a:t>ans = (x</a:t>
            </a:r>
            <a:r>
              <a:rPr lang="en" baseline="30000"/>
              <a:t>2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 		= x</a:t>
            </a:r>
            <a:r>
              <a:rPr lang="en" baseline="30000"/>
              <a:t>4</a:t>
            </a:r>
            <a:endParaRPr/>
          </a:p>
          <a:p>
            <a:pPr marL="0" indent="0">
              <a:buNone/>
            </a:pPr>
            <a:r>
              <a:rPr lang="en"/>
              <a:t>			ans = x</a:t>
            </a:r>
            <a:r>
              <a:rPr lang="en" baseline="30000"/>
              <a:t>4</a:t>
            </a:r>
            <a:r>
              <a:rPr lang="en"/>
              <a:t> * x	= x</a:t>
            </a:r>
            <a:r>
              <a:rPr lang="en" baseline="30000"/>
              <a:t>5</a:t>
            </a:r>
            <a:endParaRPr baseline="30000"/>
          </a:p>
          <a:p>
            <a:pPr marL="0" indent="0">
              <a:buNone/>
            </a:pPr>
            <a:r>
              <a:rPr lang="en"/>
              <a:t>			ans = (x</a:t>
            </a:r>
            <a:r>
              <a:rPr lang="en" baseline="30000"/>
              <a:t>5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 		= x</a:t>
            </a:r>
            <a:r>
              <a:rPr lang="en" baseline="30000"/>
              <a:t>10</a:t>
            </a:r>
            <a:endParaRPr baseline="30000"/>
          </a:p>
          <a:p>
            <a:pPr marL="0" indent="0">
              <a:buNone/>
            </a:pPr>
            <a:r>
              <a:rPr lang="en"/>
              <a:t>			ans = (x</a:t>
            </a:r>
            <a:r>
              <a:rPr lang="en" baseline="30000"/>
              <a:t>10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		= x</a:t>
            </a:r>
            <a:r>
              <a:rPr lang="en" baseline="30000"/>
              <a:t>20</a:t>
            </a:r>
            <a:endParaRPr baseline="30000"/>
          </a:p>
          <a:p>
            <a:pPr marL="1007641" indent="503821">
              <a:buNone/>
            </a:pPr>
            <a:r>
              <a:rPr lang="en"/>
              <a:t>ans = x</a:t>
            </a:r>
            <a:r>
              <a:rPr lang="en" baseline="30000"/>
              <a:t>20</a:t>
            </a:r>
            <a:r>
              <a:rPr lang="en"/>
              <a:t> * x 	= x</a:t>
            </a:r>
            <a:r>
              <a:rPr lang="en" baseline="30000"/>
              <a:t>21</a:t>
            </a:r>
            <a:endParaRPr/>
          </a:p>
          <a:p>
            <a:pPr marL="1007641" indent="503821">
              <a:buNone/>
            </a:pPr>
            <a:r>
              <a:rPr lang="en"/>
              <a:t>ans = (x</a:t>
            </a:r>
            <a:r>
              <a:rPr lang="en" baseline="30000"/>
              <a:t>21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		= x</a:t>
            </a:r>
            <a:r>
              <a:rPr lang="en" baseline="30000"/>
              <a:t>42</a:t>
            </a:r>
            <a:endParaRPr/>
          </a:p>
          <a:p>
            <a:pPr marL="1007641" indent="503821">
              <a:buNone/>
            </a:pPr>
            <a:r>
              <a:rPr lang="en"/>
              <a:t>ans = x</a:t>
            </a:r>
            <a:r>
              <a:rPr lang="en" baseline="30000"/>
              <a:t>42</a:t>
            </a:r>
            <a:r>
              <a:rPr lang="en"/>
              <a:t> * x 	= x</a:t>
            </a:r>
            <a:r>
              <a:rPr lang="en" baseline="30000"/>
              <a:t>43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76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504349" y="2391432"/>
            <a:ext cx="9068753" cy="484942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Nope, still squaring ans everytime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We’ll have to live with huge output sizes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This does, however, save us recursive call overhead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Practical savings in runtime 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Does this solve our problem with mult times?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30058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178155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GCD(a, b)</a:t>
            </a:r>
            <a:endParaRPr/>
          </a:p>
          <a:p>
            <a:pPr lvl="1"/>
            <a:r>
              <a:rPr lang="en"/>
              <a:t>Largest int that evenly divides both a and b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Easiest approach:</a:t>
            </a:r>
            <a:endParaRPr/>
          </a:p>
          <a:p>
            <a:pPr lvl="1"/>
            <a:r>
              <a:rPr lang="en"/>
              <a:t>BRUTE FORCE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Greatest Common Divisor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099219" y="3246034"/>
            <a:ext cx="4903976" cy="14208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 = min(a, b)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while(a % i != 0 || b % i != 0):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i--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504349" y="4712560"/>
            <a:ext cx="9068753" cy="247083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Runtime?</a:t>
            </a:r>
            <a:endParaRPr/>
          </a:p>
          <a:p>
            <a:pPr lvl="1"/>
            <a:r>
              <a:rPr lang="en"/>
              <a:t>Θ(min(a, b))</a:t>
            </a:r>
            <a:endParaRPr/>
          </a:p>
          <a:p>
            <a:pPr lvl="1"/>
            <a:r>
              <a:rPr lang="en"/>
              <a:t>Linear!</a:t>
            </a:r>
            <a:endParaRPr/>
          </a:p>
          <a:p>
            <a:pPr lvl="2"/>
            <a:r>
              <a:rPr lang="en"/>
              <a:t>In </a:t>
            </a:r>
            <a:r>
              <a:rPr lang="en" i="1"/>
              <a:t>value</a:t>
            </a:r>
            <a:r>
              <a:rPr lang="en"/>
              <a:t> of min(a, b)...</a:t>
            </a:r>
            <a:endParaRPr/>
          </a:p>
          <a:p>
            <a:pPr lvl="1"/>
            <a:r>
              <a:rPr lang="en"/>
              <a:t>Exponential in n</a:t>
            </a:r>
            <a:endParaRPr/>
          </a:p>
          <a:p>
            <a:pPr lvl="2"/>
            <a:r>
              <a:rPr lang="en"/>
              <a:t>Assuming a, b are n-bit integers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945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8C48-00BC-1848-B8C6-910E09DC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BC6B-D9F4-C24B-9546-2FFC33A8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DDC17-496F-A34A-9574-AEF34CF9AC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54CF7-276A-B745-B578-77CBDDA7C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5048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4417678" cy="79407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GCD(a, b) = GCD(b, a % b)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Euclid’s algorithm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5502350" y="2228368"/>
            <a:ext cx="2117431" cy="483719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5502350" y="4948133"/>
            <a:ext cx="2117431" cy="2117431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5502350" y="2830702"/>
            <a:ext cx="2117431" cy="2117431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5502352" y="2228368"/>
            <a:ext cx="602335" cy="602335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6104687" y="2228368"/>
            <a:ext cx="602335" cy="602335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6707022" y="2228368"/>
            <a:ext cx="602335" cy="602335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309357" y="2520278"/>
            <a:ext cx="310424" cy="310424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7309357" y="2228367"/>
            <a:ext cx="310424" cy="310424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2" name="Google Shape;162;p23"/>
          <p:cNvGrpSpPr/>
          <p:nvPr/>
        </p:nvGrpSpPr>
        <p:grpSpPr>
          <a:xfrm>
            <a:off x="4164699" y="2228368"/>
            <a:ext cx="1098552" cy="4837197"/>
            <a:chOff x="3778850" y="2019650"/>
            <a:chExt cx="996900" cy="4389600"/>
          </a:xfrm>
        </p:grpSpPr>
        <p:sp>
          <p:nvSpPr>
            <p:cNvPr id="163" name="Google Shape;163;p23"/>
            <p:cNvSpPr/>
            <p:nvPr/>
          </p:nvSpPr>
          <p:spPr>
            <a:xfrm>
              <a:off x="3778850" y="3983000"/>
              <a:ext cx="7152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424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494050" y="2019650"/>
              <a:ext cx="281700" cy="43896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3"/>
          <p:cNvGrpSpPr/>
          <p:nvPr/>
        </p:nvGrpSpPr>
        <p:grpSpPr>
          <a:xfrm>
            <a:off x="5517888" y="1206210"/>
            <a:ext cx="2101893" cy="889371"/>
            <a:chOff x="5006825" y="1092075"/>
            <a:chExt cx="1907400" cy="807075"/>
          </a:xfrm>
        </p:grpSpPr>
        <p:sp>
          <p:nvSpPr>
            <p:cNvPr id="166" name="Google Shape;166;p23"/>
            <p:cNvSpPr/>
            <p:nvPr/>
          </p:nvSpPr>
          <p:spPr>
            <a:xfrm rot="5400000">
              <a:off x="5819675" y="804600"/>
              <a:ext cx="281700" cy="19074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5602925" y="1092075"/>
              <a:ext cx="7152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2424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68" name="Google Shape;168;p23"/>
          <p:cNvGrpSpPr/>
          <p:nvPr/>
        </p:nvGrpSpPr>
        <p:grpSpPr>
          <a:xfrm>
            <a:off x="7732596" y="2228368"/>
            <a:ext cx="1840479" cy="602335"/>
            <a:chOff x="7016600" y="2019650"/>
            <a:chExt cx="1670175" cy="546600"/>
          </a:xfrm>
        </p:grpSpPr>
        <p:sp>
          <p:nvSpPr>
            <p:cNvPr id="169" name="Google Shape;169;p23"/>
            <p:cNvSpPr/>
            <p:nvPr/>
          </p:nvSpPr>
          <p:spPr>
            <a:xfrm rot="10800000">
              <a:off x="7016600" y="2019650"/>
              <a:ext cx="281700" cy="5466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400675" y="2061500"/>
              <a:ext cx="1286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 % b</a:t>
              </a:r>
              <a:endParaRPr sz="2424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40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2001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GCD(30, 24)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= GCD(24, 30 % 24)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= GCD(24, 6)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= GCD(6, 24 % 6)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= GCD(6, 0)...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Base case!  Overall GCD is 6</a:t>
            </a: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Euclidean example 1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41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197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= GCD(99, 78)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99 = 78 * 1 + 21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GCD(78, 21)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78 = 21 * 3 + 15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GCD(21, 15)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21 = 15 * 1 + 6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 (15, 6)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15 = 6 * 2 + 3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GCD(6, 3)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6 = 3 * 2 + 0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3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Euclidean example 2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42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114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504349" y="2707338"/>
            <a:ext cx="9068753" cy="453338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Tricky to analyze, has been shown to be linear in n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Where, again, n is the number of bits in the input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Euclid’s algorithm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43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434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 addition to the GCD, the Extended Euclidean algorithm (XGCD) produces values x and y such that: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GCD(a, b) = i = ax + by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Examples:</a:t>
            </a:r>
            <a:endParaRPr/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GCD(30,24) = 6 = 30 * 1 + 24 * -1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GCD(99,78) = 3 = 99 * -11 + 78 * 14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Can be done in the same linear runtime!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Extended Euclidean algorithm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44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251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1576894" y="5147770"/>
            <a:ext cx="1870149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1576894" y="4155974"/>
            <a:ext cx="1978253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1576894" y="3198455"/>
            <a:ext cx="2163713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1576894" y="2144810"/>
            <a:ext cx="2163713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3406072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= GCD(99, 78)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99 = 78 * 1 + 21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GCD(78, 21)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78 = 21 * 3 + 15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GCD(21, 15)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21 = 15 * 1 + 6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 (15, 6)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15 = 6 * 2 + 3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GCD(6, 3)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6 = 3 * 2 + 0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3</a:t>
            </a:r>
            <a:endParaRPr dirty="0"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Extended Euclidean example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4474132" y="1418834"/>
            <a:ext cx="5030923" cy="59307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3 = 15 - (2 * 6)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4474132" y="1903727"/>
            <a:ext cx="5030923" cy="19934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6 = 21 - 15</a:t>
            </a:r>
            <a:endParaRPr/>
          </a:p>
          <a:p>
            <a:pPr lvl="1"/>
            <a:r>
              <a:rPr lang="en"/>
              <a:t>3 = 15 - (2 * (21 - 15))</a:t>
            </a:r>
            <a:endParaRPr/>
          </a:p>
          <a:p>
            <a:pPr lvl="1"/>
            <a:r>
              <a:rPr lang="en"/>
              <a:t>   = 15 - (2 * 21) + (2 * 15)</a:t>
            </a:r>
            <a:endParaRPr/>
          </a:p>
          <a:p>
            <a:pPr lvl="1"/>
            <a:r>
              <a:rPr lang="en"/>
              <a:t>   = (3 * 15) - (2 * 21)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4474132" y="3462625"/>
            <a:ext cx="5030923" cy="19934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15 = 78 - (3 * 21)</a:t>
            </a:r>
            <a:endParaRPr/>
          </a:p>
          <a:p>
            <a:pPr lvl="1"/>
            <a:r>
              <a:rPr lang="en"/>
              <a:t>3 = (3 * (78 - (3 * 21)))</a:t>
            </a:r>
            <a:br>
              <a:rPr lang="en"/>
            </a:br>
            <a:r>
              <a:rPr lang="en"/>
              <a:t>      - (2 * 21)</a:t>
            </a:r>
            <a:endParaRPr/>
          </a:p>
          <a:p>
            <a:pPr lvl="1"/>
            <a:r>
              <a:rPr lang="en"/>
              <a:t>   = (3 * 78) - (11 * 21)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4474132" y="5019513"/>
            <a:ext cx="5030923" cy="19934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21 = 99 - 78</a:t>
            </a:r>
            <a:endParaRPr/>
          </a:p>
          <a:p>
            <a:pPr lvl="1"/>
            <a:r>
              <a:rPr lang="en"/>
              <a:t>3 = (3 * 78) - (11 * (99 - 78))</a:t>
            </a:r>
            <a:endParaRPr/>
          </a:p>
          <a:p>
            <a:pPr lvl="1"/>
            <a:r>
              <a:rPr lang="en"/>
              <a:t>   = (14 * 78) - (11 * 99)</a:t>
            </a:r>
            <a:endParaRPr/>
          </a:p>
          <a:p>
            <a:pPr lvl="1"/>
            <a:r>
              <a:rPr lang="en"/>
              <a:t>   = 99 * -11 + 78 * 14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45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6101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This and all of our large integer algorithms will be handy when we look at algorithms for implementing…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 algn="ctr">
              <a:buNone/>
            </a:pPr>
            <a:r>
              <a:rPr lang="en" sz="3306" b="1"/>
              <a:t>CRYPTOGRAPHY</a:t>
            </a:r>
            <a:endParaRPr sz="3306" b="1"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OK, but why?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46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438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23504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Cryptography - enabling secure communication in the presence of third parties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Alice wants to send Bob a message without anyone else being able to read it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Introduction to crypto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139262" y="4298578"/>
            <a:ext cx="923008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2429171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255438" y="4400069"/>
            <a:ext cx="1202026" cy="55307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543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Encrypt</a:t>
            </a:r>
            <a:endParaRPr sz="1543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809035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5635304" y="4400069"/>
            <a:ext cx="1202026" cy="55307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543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Decrypt</a:t>
            </a:r>
            <a:endParaRPr sz="1543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8015182" y="4298578"/>
            <a:ext cx="923008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7188899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M</a:t>
            </a:r>
            <a:endParaRPr/>
          </a:p>
        </p:txBody>
      </p:sp>
      <p:cxnSp>
        <p:nvCxnSpPr>
          <p:cNvPr id="52" name="Google Shape;52;p9"/>
          <p:cNvCxnSpPr>
            <a:stCxn id="46" idx="3"/>
            <a:endCxn id="47" idx="1"/>
          </p:cNvCxnSpPr>
          <p:nvPr/>
        </p:nvCxnSpPr>
        <p:spPr>
          <a:xfrm>
            <a:off x="2903898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53;p9"/>
          <p:cNvCxnSpPr>
            <a:stCxn id="47" idx="3"/>
            <a:endCxn id="48" idx="1"/>
          </p:cNvCxnSpPr>
          <p:nvPr/>
        </p:nvCxnSpPr>
        <p:spPr>
          <a:xfrm>
            <a:off x="4457465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54;p9"/>
          <p:cNvCxnSpPr>
            <a:stCxn id="48" idx="3"/>
            <a:endCxn id="49" idx="1"/>
          </p:cNvCxnSpPr>
          <p:nvPr/>
        </p:nvCxnSpPr>
        <p:spPr>
          <a:xfrm>
            <a:off x="5283762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;p9"/>
          <p:cNvCxnSpPr>
            <a:stCxn id="49" idx="3"/>
            <a:endCxn id="51" idx="1"/>
          </p:cNvCxnSpPr>
          <p:nvPr/>
        </p:nvCxnSpPr>
        <p:spPr>
          <a:xfrm>
            <a:off x="6837329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56;p9"/>
          <p:cNvCxnSpPr>
            <a:stCxn id="51" idx="3"/>
            <a:endCxn id="50" idx="1"/>
          </p:cNvCxnSpPr>
          <p:nvPr/>
        </p:nvCxnSpPr>
        <p:spPr>
          <a:xfrm>
            <a:off x="7663626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57;p9"/>
          <p:cNvCxnSpPr>
            <a:stCxn id="45" idx="3"/>
            <a:endCxn id="46" idx="1"/>
          </p:cNvCxnSpPr>
          <p:nvPr/>
        </p:nvCxnSpPr>
        <p:spPr>
          <a:xfrm>
            <a:off x="2062269" y="4676608"/>
            <a:ext cx="36695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47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6393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Consider the adversary to be anyone that could try to eavesdrop on Alice and Bob communicating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People in the same coffee shop as Alice or Bob as they talk over WiFi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Admins operating the network between Alice and Bob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And mirroring their traffic to the NSA…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Will have access to: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The </a:t>
            </a:r>
            <a:r>
              <a:rPr lang="en" i="1"/>
              <a:t>ciphertext</a:t>
            </a:r>
            <a:endParaRPr i="1"/>
          </a:p>
          <a:p>
            <a:pPr lvl="2">
              <a:lnSpc>
                <a:spcPct val="115000"/>
              </a:lnSpc>
            </a:pPr>
            <a:r>
              <a:rPr lang="en"/>
              <a:t>The encrypted message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The encryption algorithm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At least Alice and Bob should assume the adversary does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The key material is the only thing Bob knows that the adversary does not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Enter the adversary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48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5035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4349" y="1418833"/>
            <a:ext cx="7357948" cy="254290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Early, classic encryption scheme: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Caesar cipher: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“Shift” the alphabet by a set amount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Use this shifted alphabet to send messages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The “key” is the amount the alphabet is shifted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Cryptography has been around for some time</a:t>
            </a:r>
            <a:endParaRPr/>
          </a:p>
        </p:txBody>
      </p:sp>
      <p:pic>
        <p:nvPicPr>
          <p:cNvPr id="72" name="Google Shape;72;p11" descr="Gaius_Julius_Caesar_(100-44_BC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56" y="2660118"/>
            <a:ext cx="1577852" cy="25518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588032" y="4787218"/>
            <a:ext cx="4649091" cy="129029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ABCDEFGHIJKLMNOPQRSTUVWXYZ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XYZABCDEFGHIJKLMNOPQRSTUVW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406331" y="1418834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Yes, that Caesar</a:t>
            </a:r>
            <a:endParaRPr/>
          </a:p>
        </p:txBody>
      </p:sp>
      <p:cxnSp>
        <p:nvCxnSpPr>
          <p:cNvPr id="75" name="Google Shape;75;p11"/>
          <p:cNvCxnSpPr>
            <a:stCxn id="74" idx="2"/>
            <a:endCxn id="72" idx="0"/>
          </p:cNvCxnSpPr>
          <p:nvPr/>
        </p:nvCxnSpPr>
        <p:spPr>
          <a:xfrm>
            <a:off x="8668195" y="2174895"/>
            <a:ext cx="149096" cy="4853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77259" y="3870767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Alphabet</a:t>
            </a:r>
            <a:endParaRPr/>
          </a:p>
        </p:txBody>
      </p:sp>
      <p:cxnSp>
        <p:nvCxnSpPr>
          <p:cNvPr id="77" name="Google Shape;77;p11"/>
          <p:cNvCxnSpPr>
            <a:stCxn id="76" idx="2"/>
          </p:cNvCxnSpPr>
          <p:nvPr/>
        </p:nvCxnSpPr>
        <p:spPr>
          <a:xfrm>
            <a:off x="1439121" y="4626828"/>
            <a:ext cx="1198060" cy="4810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802776" y="6466975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Shift 3</a:t>
            </a:r>
            <a:endParaRPr/>
          </a:p>
        </p:txBody>
      </p:sp>
      <p:cxnSp>
        <p:nvCxnSpPr>
          <p:cNvPr id="79" name="Google Shape;79;p11"/>
          <p:cNvCxnSpPr>
            <a:stCxn id="78" idx="1"/>
          </p:cNvCxnSpPr>
          <p:nvPr/>
        </p:nvCxnSpPr>
        <p:spPr>
          <a:xfrm rot="10800000">
            <a:off x="5225565" y="5901170"/>
            <a:ext cx="577211" cy="9438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49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759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D941-B02D-1243-8CFF-0F09CC3F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980-AB0D-2F4C-840D-D8FCEE9A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1A870-5962-8148-9ACE-5321DA88A1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BD406-50CB-CF42-B839-E8CBA0E3E8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7844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BRUTE FORCE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Try every possible shift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25 options for the English alphabet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255 for ASCII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OK, let's make it harder to brute force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Instead of using a shifted alphabet, let's use a random permutation of the alphabet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Key is now this permutation, not just a shift value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 size alphabet means R! possible permutations!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By modern standards, incredibly easy to crack</a:t>
            </a: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50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294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504349" y="2104588"/>
            <a:ext cx="9068753" cy="513638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Just requires a bit more sophisticated of an algorithm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Analyzing encrypted English for example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Sentences have a given structure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Character frequencies are skewed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Essentially playing Wheel of Fortune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By modern standards, incredibly easy to crack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51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9941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One-time pads</a:t>
            </a:r>
            <a:endParaRPr/>
          </a:p>
          <a:p>
            <a:pPr lvl="1"/>
            <a:r>
              <a:rPr lang="en"/>
              <a:t>List of one-time use keys (called a </a:t>
            </a:r>
            <a:r>
              <a:rPr lang="en" i="1"/>
              <a:t>pad</a:t>
            </a:r>
            <a:r>
              <a:rPr lang="en"/>
              <a:t>) here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To send a message:</a:t>
            </a:r>
            <a:endParaRPr/>
          </a:p>
          <a:p>
            <a:pPr lvl="1"/>
            <a:r>
              <a:rPr lang="en"/>
              <a:t>Take an unused pad</a:t>
            </a:r>
            <a:endParaRPr/>
          </a:p>
          <a:p>
            <a:pPr lvl="1"/>
            <a:r>
              <a:rPr lang="en"/>
              <a:t>Use modular addition to combine key with message</a:t>
            </a:r>
            <a:endParaRPr/>
          </a:p>
          <a:p>
            <a:pPr lvl="2"/>
            <a:r>
              <a:rPr lang="en"/>
              <a:t>For binary data, XOR</a:t>
            </a:r>
            <a:endParaRPr/>
          </a:p>
          <a:p>
            <a:pPr lvl="1"/>
            <a:r>
              <a:rPr lang="en"/>
              <a:t>Send to recipient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Upon receiving a message:</a:t>
            </a:r>
            <a:endParaRPr/>
          </a:p>
          <a:p>
            <a:pPr lvl="1"/>
            <a:r>
              <a:rPr lang="en"/>
              <a:t>Take the next pad</a:t>
            </a:r>
            <a:endParaRPr/>
          </a:p>
          <a:p>
            <a:pPr lvl="1"/>
            <a:r>
              <a:rPr lang="en"/>
              <a:t>Use modular subtraction to combine key with message</a:t>
            </a:r>
            <a:endParaRPr/>
          </a:p>
          <a:p>
            <a:pPr lvl="2"/>
            <a:r>
              <a:rPr lang="en"/>
              <a:t>For binary data, XOR</a:t>
            </a:r>
            <a:endParaRPr/>
          </a:p>
          <a:p>
            <a:pPr lvl="1"/>
            <a:r>
              <a:rPr lang="en"/>
              <a:t>Read result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Proven to provide perfect secrecy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 is a good cipher?</a:t>
            </a:r>
            <a:endParaRPr/>
          </a:p>
        </p:txBody>
      </p:sp>
      <p:pic>
        <p:nvPicPr>
          <p:cNvPr id="101" name="Google Shape;101;p14" descr="Claude_Shannon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550" y="5301315"/>
            <a:ext cx="2024976" cy="2025003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52</a:t>
            </a:fld>
            <a:endParaRPr ker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43912-1683-4012-8802-7D1FC1E91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2" y="5903860"/>
            <a:ext cx="4532267" cy="13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504349" y="1184500"/>
            <a:ext cx="9068753" cy="137393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/>
              <a:t>Encoding:</a:t>
            </a:r>
            <a:endParaRPr sz="2204"/>
          </a:p>
          <a:p>
            <a:pPr marL="0" indent="0">
              <a:buNone/>
            </a:pPr>
            <a:r>
              <a:rPr lang="en" sz="1543">
                <a:latin typeface="Consolas"/>
                <a:ea typeface="Consolas"/>
                <a:cs typeface="Consolas"/>
                <a:sym typeface="Consolas"/>
              </a:rPr>
              <a:t>  0  1  2  3  4  5  6  7  8  9 10 11 12 13 14 15 16 17 18 19 20 21 22 23 24 25</a:t>
            </a:r>
            <a:endParaRPr sz="1543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543">
                <a:latin typeface="Consolas"/>
                <a:ea typeface="Consolas"/>
                <a:cs typeface="Consolas"/>
                <a:sym typeface="Consolas"/>
              </a:rPr>
              <a:t>  A  B  C  D  E  F  G  H  I  J  K  L  M  N  O  P  Q  R  S  T  U  V  W  X  Y  Z</a:t>
            </a:r>
            <a:endParaRPr sz="154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One-time pad example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53</a:t>
            </a:fld>
            <a:endParaRPr kern="0"/>
          </a:p>
        </p:txBody>
      </p:sp>
      <p:sp>
        <p:nvSpPr>
          <p:cNvPr id="110" name="Google Shape;110;p15"/>
          <p:cNvSpPr/>
          <p:nvPr/>
        </p:nvSpPr>
        <p:spPr>
          <a:xfrm>
            <a:off x="2214823" y="3099197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7  4 11 11 14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504349" y="2606618"/>
            <a:ext cx="4236845" cy="492580"/>
            <a:chOff x="457200" y="2575550"/>
            <a:chExt cx="3844800" cy="447000"/>
          </a:xfrm>
        </p:grpSpPr>
        <p:sp>
          <p:nvSpPr>
            <p:cNvPr id="112" name="Google Shape;112;p15"/>
            <p:cNvSpPr/>
            <p:nvPr/>
          </p:nvSpPr>
          <p:spPr>
            <a:xfrm>
              <a:off x="2009400" y="2575550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  <a:buSzPts val="1100"/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H  E  L  L  O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57200" y="2575550"/>
              <a:ext cx="1552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Message: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5934818" y="2558434"/>
            <a:ext cx="3495001" cy="492580"/>
            <a:chOff x="5385175" y="2531825"/>
            <a:chExt cx="3171600" cy="447000"/>
          </a:xfrm>
        </p:grpSpPr>
        <p:sp>
          <p:nvSpPr>
            <p:cNvPr id="115" name="Google Shape;115;p15"/>
            <p:cNvSpPr/>
            <p:nvPr/>
          </p:nvSpPr>
          <p:spPr>
            <a:xfrm>
              <a:off x="6264175" y="253182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Q  J  C  W  T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385175" y="2531825"/>
              <a:ext cx="8790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Pad: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>
            <a:off x="2214823" y="4084356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23 13 13  7  7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829354" y="3591777"/>
            <a:ext cx="4278500" cy="492910"/>
            <a:chOff x="1659600" y="4185475"/>
            <a:chExt cx="3882600" cy="447300"/>
          </a:xfrm>
        </p:grpSpPr>
        <p:sp>
          <p:nvSpPr>
            <p:cNvPr id="119" name="Google Shape;119;p15"/>
            <p:cNvSpPr/>
            <p:nvPr/>
          </p:nvSpPr>
          <p:spPr>
            <a:xfrm>
              <a:off x="2009400" y="418547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16  9  2 22 19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659600" y="4185475"/>
              <a:ext cx="3498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302000" y="4185475"/>
              <a:ext cx="1240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(mod 26)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2" name="Google Shape;122;p15"/>
            <p:cNvCxnSpPr/>
            <p:nvPr/>
          </p:nvCxnSpPr>
          <p:spPr>
            <a:xfrm>
              <a:off x="1858675" y="4632175"/>
              <a:ext cx="3526500" cy="600"/>
            </a:xfrm>
            <a:prstGeom prst="straightConnector1">
              <a:avLst/>
            </a:prstGeom>
            <a:noFill/>
            <a:ln w="19050" cap="flat" cmpd="sng">
              <a:solidFill>
                <a:srgbClr val="002B5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5"/>
          <p:cNvSpPr/>
          <p:nvPr/>
        </p:nvSpPr>
        <p:spPr>
          <a:xfrm>
            <a:off x="6903448" y="3051014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16  9  2 22 19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504349" y="4455278"/>
            <a:ext cx="4236845" cy="735894"/>
            <a:chOff x="457200" y="4253150"/>
            <a:chExt cx="3844800" cy="667800"/>
          </a:xfrm>
        </p:grpSpPr>
        <p:sp>
          <p:nvSpPr>
            <p:cNvPr id="125" name="Google Shape;125;p15"/>
            <p:cNvSpPr/>
            <p:nvPr/>
          </p:nvSpPr>
          <p:spPr>
            <a:xfrm>
              <a:off x="2009400" y="4363550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X  N  N  H  H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57200" y="4253150"/>
              <a:ext cx="1552200" cy="6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Encrypted</a:t>
              </a:r>
              <a:b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Message: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1829354" y="5561764"/>
            <a:ext cx="4278500" cy="492910"/>
            <a:chOff x="1659600" y="4185475"/>
            <a:chExt cx="3882600" cy="447300"/>
          </a:xfrm>
        </p:grpSpPr>
        <p:sp>
          <p:nvSpPr>
            <p:cNvPr id="128" name="Google Shape;128;p15"/>
            <p:cNvSpPr/>
            <p:nvPr/>
          </p:nvSpPr>
          <p:spPr>
            <a:xfrm>
              <a:off x="2009400" y="418547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16  9  2 22 19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659600" y="4185475"/>
              <a:ext cx="3498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302000" y="4185475"/>
              <a:ext cx="1240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(mod 26)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1" name="Google Shape;131;p15"/>
            <p:cNvCxnSpPr/>
            <p:nvPr/>
          </p:nvCxnSpPr>
          <p:spPr>
            <a:xfrm>
              <a:off x="1858675" y="4632175"/>
              <a:ext cx="3526500" cy="600"/>
            </a:xfrm>
            <a:prstGeom prst="straightConnector1">
              <a:avLst/>
            </a:prstGeom>
            <a:noFill/>
            <a:ln w="19050" cap="flat" cmpd="sng">
              <a:solidFill>
                <a:srgbClr val="002B5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Google Shape;132;p15"/>
          <p:cNvSpPr/>
          <p:nvPr/>
        </p:nvSpPr>
        <p:spPr>
          <a:xfrm>
            <a:off x="2214823" y="6054013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7  4 11 11 14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214823" y="6547254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H  E  L  L  O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2214823" y="5069516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23 13 13  7  7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425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504349" y="2285450"/>
            <a:ext cx="9068753" cy="495521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Pads must be truly random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Both sender and receiver must have a matched list of pads in the appropriate order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Once you run out of pads, no more messages can be sent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Difficulties with one-time pads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54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009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For each edge, we need to store: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Start point, the from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End point, the to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Capacity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Flow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Residual capacities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For forwards and backwards edges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Flow edge implementation</a:t>
            </a:r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632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>
            <a:spLocks noGrp="1"/>
          </p:cNvSpPr>
          <p:nvPr>
            <p:ph type="body" idx="1"/>
          </p:nvPr>
        </p:nvSpPr>
        <p:spPr>
          <a:xfrm>
            <a:off x="504349" y="1268993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class FlowEdge {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final int v;             // from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final int w;             // to 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final double capacity;   // capacity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double flow;             // flow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public double residualCapacityTo(int vertex) {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     (vertex == v) return flow;              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if (vertex == w) return capacity - flow;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throw new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07641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IllegalArgumentException("Illegal endpoint");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FlowEdge.java</a:t>
            </a:r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13990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>
            <a:spLocks noGrp="1"/>
          </p:cNvSpPr>
          <p:nvPr>
            <p:ph type="body" idx="1"/>
          </p:nvPr>
        </p:nvSpPr>
        <p:spPr>
          <a:xfrm>
            <a:off x="504349" y="1268993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edgeTo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[|V|]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marked = [|V|]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Queue q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q.enqueue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marked[s] = true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while !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q.isEmpty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 = 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q.dequeue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each (v, w) in 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AdjList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[v]: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residualCapacity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(v, w) &gt; 0: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07641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!marked[w]: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11461" indent="503821"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edgeTo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[w] = v;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11461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marked[w] = true;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11461" indent="503821"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q.enqueue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(w);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65"/>
              <a:t>BFS search for an augmenting path (pseudocode)</a:t>
            </a:r>
            <a:endParaRPr sz="2865"/>
          </a:p>
        </p:txBody>
      </p:sp>
      <p:sp>
        <p:nvSpPr>
          <p:cNvPr id="279" name="Google Shape;279;p24"/>
          <p:cNvSpPr txBox="1"/>
          <p:nvPr/>
        </p:nvSpPr>
        <p:spPr>
          <a:xfrm>
            <a:off x="5274767" y="1501124"/>
            <a:ext cx="4298335" cy="192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04" b="0" i="0" u="none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Each </a:t>
            </a:r>
            <a:r>
              <a:rPr kumimoji="0" lang="en" sz="2204" b="0" i="0" u="none" strike="noStrike" kern="0" cap="none" spc="0" normalizeH="0" baseline="0" noProof="0" dirty="0" err="1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FlowEdge</a:t>
            </a:r>
            <a:r>
              <a:rPr kumimoji="0" lang="en" sz="2204" b="0" i="0" u="none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 object is stored in the adjacency list twice:</a:t>
            </a:r>
            <a:endParaRPr kumimoji="0" sz="2204" b="0" i="0" u="none" strike="noStrike" kern="0" cap="none" spc="0" normalizeH="0" baseline="0" noProof="0" dirty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" sz="2204" b="0" i="0" u="none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</a:br>
            <a:r>
              <a:rPr kumimoji="0" lang="en" sz="2204" b="0" i="0" u="none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Once for its forward edge</a:t>
            </a:r>
            <a:endParaRPr kumimoji="0" sz="2204" b="0" i="0" u="none" strike="noStrike" kern="0" cap="none" spc="0" normalizeH="0" baseline="0" noProof="0" dirty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04" b="0" i="0" u="none" strike="noStrike" kern="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Once for its backward edge</a:t>
            </a:r>
            <a:endParaRPr kumimoji="0" sz="2204" b="0" i="0" u="none" strike="noStrike" kern="0" cap="none" spc="0" normalizeH="0" baseline="0" noProof="0" dirty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80" name="Google Shape;280;p24"/>
          <p:cNvCxnSpPr>
            <a:stCxn id="279" idx="2"/>
          </p:cNvCxnSpPr>
          <p:nvPr/>
        </p:nvCxnSpPr>
        <p:spPr>
          <a:xfrm flipH="1">
            <a:off x="4486310" y="3430117"/>
            <a:ext cx="2937625" cy="871106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6A9CC-BA8C-46BB-9A21-5E8979AA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30" y="3443915"/>
            <a:ext cx="2991123" cy="19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54025C-CBAC-3845-9572-8A3FA5AF9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up the flow increments in each iteration of Ford-Fulkerson</a:t>
            </a:r>
          </a:p>
          <a:p>
            <a:r>
              <a:rPr lang="en-US" dirty="0"/>
              <a:t>Add up the edge </a:t>
            </a:r>
            <a:r>
              <a:rPr lang="en-US" b="1" dirty="0"/>
              <a:t>flows</a:t>
            </a:r>
            <a:r>
              <a:rPr lang="en-US" dirty="0"/>
              <a:t> out of source</a:t>
            </a:r>
          </a:p>
          <a:p>
            <a:r>
              <a:rPr lang="en-US" dirty="0"/>
              <a:t>Add up the edge </a:t>
            </a:r>
            <a:r>
              <a:rPr lang="en-US" b="1"/>
              <a:t>flows</a:t>
            </a:r>
            <a:r>
              <a:rPr lang="en-US"/>
              <a:t> of the out of source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8BB26-7E51-564F-9AC9-3F48A1DD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maxflow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D1AE-C7C1-0E47-8EBD-AA07575CD8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77890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2966</Words>
  <Application>Microsoft Macintosh PowerPoint</Application>
  <PresentationFormat>Custom</PresentationFormat>
  <Paragraphs>505</Paragraphs>
  <Slides>54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54</vt:i4>
      </vt:variant>
    </vt:vector>
  </HeadingPairs>
  <TitlesOfParts>
    <vt:vector size="71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Pitt_minimal</vt:lpstr>
      <vt:lpstr>1_Pitt_minimal</vt:lpstr>
      <vt:lpstr>3_Office Theme</vt:lpstr>
      <vt:lpstr>Algorithms and Data Structures 2 CS 1501</vt:lpstr>
      <vt:lpstr>Announcements</vt:lpstr>
      <vt:lpstr>Previous lecture …</vt:lpstr>
      <vt:lpstr>CourseMIRROR Reflections</vt:lpstr>
      <vt:lpstr>Today …</vt:lpstr>
      <vt:lpstr>Flow edge implementation</vt:lpstr>
      <vt:lpstr>FlowEdge.java</vt:lpstr>
      <vt:lpstr>BFS search for an augmenting path (pseudocode)</vt:lpstr>
      <vt:lpstr>Value of maxflow</vt:lpstr>
      <vt:lpstr>Let's separate the graph</vt:lpstr>
      <vt:lpstr>How do we find the min st-cut?</vt:lpstr>
      <vt:lpstr>Min cut example</vt:lpstr>
      <vt:lpstr>Max flow == min cut</vt:lpstr>
      <vt:lpstr>Determining a minimum st-cut</vt:lpstr>
      <vt:lpstr>Determining the min cut</vt:lpstr>
      <vt:lpstr>Max flow / min cut on unweighted graphs</vt:lpstr>
      <vt:lpstr>Min st-cut Example 1</vt:lpstr>
      <vt:lpstr>Min st-cut Example 2</vt:lpstr>
      <vt:lpstr>Unweighted network flow</vt:lpstr>
      <vt:lpstr>PowerPoint Presentation</vt:lpstr>
      <vt:lpstr>Karatsuba Example 1</vt:lpstr>
      <vt:lpstr>Karatsuba Example 2</vt:lpstr>
      <vt:lpstr>Karatsuba Runtime</vt:lpstr>
      <vt:lpstr>Graph Algorithms Runtime</vt:lpstr>
      <vt:lpstr>Master Theorem Conditions</vt:lpstr>
      <vt:lpstr>This Lecture</vt:lpstr>
      <vt:lpstr>This is way too long to do exponentiations!</vt:lpstr>
      <vt:lpstr>Building another recurrence relation</vt:lpstr>
      <vt:lpstr>Non-recursive Work</vt:lpstr>
      <vt:lpstr>Determining work done per call</vt:lpstr>
      <vt:lpstr>Multiplication input size increases throughout</vt:lpstr>
      <vt:lpstr>Runtime Analysis</vt:lpstr>
      <vt:lpstr>Runtime analysis</vt:lpstr>
      <vt:lpstr>But we need to do expensive mult in each call</vt:lpstr>
      <vt:lpstr>Can we do better?</vt:lpstr>
      <vt:lpstr>A bottom-up approach</vt:lpstr>
      <vt:lpstr>Bottom-up exponentiation example</vt:lpstr>
      <vt:lpstr>Does this solve our problem with mult times?</vt:lpstr>
      <vt:lpstr>Greatest Common Divisor</vt:lpstr>
      <vt:lpstr>Euclid’s algorithm</vt:lpstr>
      <vt:lpstr>Euclidean example 1</vt:lpstr>
      <vt:lpstr>Euclidean example 2</vt:lpstr>
      <vt:lpstr>Analysis of Euclid’s algorithm</vt:lpstr>
      <vt:lpstr>Extended Euclidean algorithm</vt:lpstr>
      <vt:lpstr>Extended Euclidean example</vt:lpstr>
      <vt:lpstr>OK, but why?</vt:lpstr>
      <vt:lpstr>Introduction to crypto</vt:lpstr>
      <vt:lpstr>Enter the adversary</vt:lpstr>
      <vt:lpstr>Cryptography has been around for some time</vt:lpstr>
      <vt:lpstr>By modern standards, incredibly easy to crack</vt:lpstr>
      <vt:lpstr>By modern standards, incredibly easy to crack</vt:lpstr>
      <vt:lpstr>So what is a good cipher?</vt:lpstr>
      <vt:lpstr>One-time pad example</vt:lpstr>
      <vt:lpstr>Difficulties with one-time pads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5</cp:revision>
  <dcterms:created xsi:type="dcterms:W3CDTF">2021-01-20T14:20:08Z</dcterms:created>
  <dcterms:modified xsi:type="dcterms:W3CDTF">2021-12-01T13:36:18Z</dcterms:modified>
</cp:coreProperties>
</file>