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7" r:id="rId3"/>
  </p:sldMasterIdLst>
  <p:notesMasterIdLst>
    <p:notesMasterId r:id="rId75"/>
  </p:notesMasterIdLst>
  <p:sldIdLst>
    <p:sldId id="412" r:id="rId4"/>
    <p:sldId id="413" r:id="rId5"/>
    <p:sldId id="414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15" r:id="rId25"/>
    <p:sldId id="416" r:id="rId26"/>
    <p:sldId id="417" r:id="rId27"/>
    <p:sldId id="418" r:id="rId28"/>
    <p:sldId id="419" r:id="rId29"/>
    <p:sldId id="420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421" r:id="rId40"/>
    <p:sldId id="422" r:id="rId41"/>
    <p:sldId id="451" r:id="rId42"/>
    <p:sldId id="279" r:id="rId43"/>
    <p:sldId id="284" r:id="rId44"/>
    <p:sldId id="281" r:id="rId45"/>
    <p:sldId id="280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423" r:id="rId65"/>
    <p:sldId id="424" r:id="rId66"/>
    <p:sldId id="425" r:id="rId67"/>
    <p:sldId id="426" r:id="rId68"/>
    <p:sldId id="427" r:id="rId69"/>
    <p:sldId id="428" r:id="rId70"/>
    <p:sldId id="429" r:id="rId71"/>
    <p:sldId id="430" r:id="rId72"/>
    <p:sldId id="431" r:id="rId73"/>
    <p:sldId id="432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7764"/>
  </p:normalViewPr>
  <p:slideViewPr>
    <p:cSldViewPr snapToGrid="0" snapToObjects="1" showGuides="1">
      <p:cViewPr varScale="1">
        <p:scale>
          <a:sx n="102" d="100"/>
          <a:sy n="102" d="100"/>
        </p:scale>
        <p:origin x="14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F5035-E841-9C42-8E5B-02454C01FCE7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9E266-A578-9449-B438-E392754FD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af1f4ebb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af1f4ebb_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8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9eba89d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9eba89d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6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af368d00_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af368d00_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in size of text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about generating the DFA?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073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af368d00_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af368d00_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855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af368d00_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af368d00_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874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9efd79e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9efd79e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Procedure: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Let j be the index in the pattern currently under comparison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 mismatch, slide pattern j - right[</a:t>
            </a:r>
            <a:r>
              <a:rPr lang="en" dirty="0" err="1"/>
              <a:t>mismatched_text_char</a:t>
            </a:r>
            <a:r>
              <a:rPr lang="en" dirty="0"/>
              <a:t>]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&lt; 1, slide 1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Time space tradeoff here: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Only storing so much information about the pattern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Means we sometimes only slide one character when we could have slid more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946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af368d00_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af368d00_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Similar worst case to brute force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However, the mismatched character in the pattern is now on the right side rather than the left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 = XXXXXXXXXXXXXXXXXXXXXXXXXXXXX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p = YXXXXX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2259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af368d00_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af368d00_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229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af368d00_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af368d00_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182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af686b03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af686b03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160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af686b03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af686b03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 time for v this v add to slide?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Run as a classroom exercise, either small group or all together depending on time.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Result: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 = pattern.length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ph = horners_hash(text, m)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 = horners_hash(pattern, m)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 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ph != th: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 -= pattern[i] * R</a:t>
            </a:r>
            <a:r>
              <a:rPr lang="en" baseline="30000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 *= 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 = (th + pattern[i + m]) % Q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i++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3711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af1f4ebb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af1f4ebb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487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af686b03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af686b03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 we want to use perfect hashing?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No!  means huge hash values, meaning need to store in BigInteger, meaning expensive hash comparisons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Hence, we need a Q, can just be really large</a:t>
            </a:r>
            <a:endParaRPr/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E.g., MAXINT would be too big for a hash table (&gt;4000000000 entries), but keeps hash values small enough for efficient comparisons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477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af686b03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af686b03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notes/discussion: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looking for the same pattern a bunch?  amortized cost to generating dfa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looking over the same text all the time?  amortized cost generating complete hash list of whole text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other search structure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876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af1f4ebb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af1f4ebb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21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f368d00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af368d00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54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af368d00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af368d00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68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f368d00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f368d00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2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af368d00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af368d00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47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af368d00_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af368d00_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420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9eba89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9eba89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33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ADC9-16AC-174A-B528-98A216F65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C1787-3189-2E47-8BB4-F9F9F61A4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4E53C-D70F-F64B-9EAE-632E13C0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1ED9-1EF1-1D4B-8B7F-1BB7EB6C58C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665B-BB65-A24B-8816-76B79613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55BD8-661E-294D-BB2E-4BAA6CF0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2F4-0CB6-5540-A604-9E4A0E0F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7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BAC5-491F-6744-B919-5BED1083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C3BCC-7708-3345-BAA3-205157490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A919-A300-2847-99F8-805AE414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1ED9-1EF1-1D4B-8B7F-1BB7EB6C58C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5314-2D29-EC46-ADA4-C72424FD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37A1-4A4B-4948-AFC4-2CFECDA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2F4-0CB6-5540-A604-9E4A0E0F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9D4A7-81CE-E847-9E9B-4AFD22C4E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D1E1C-5FA2-A146-B228-D0DF3B730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2B68-8109-3A4A-B5AE-5D28A90B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1ED9-1EF1-1D4B-8B7F-1BB7EB6C58C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A2A8B-AC36-7442-B30E-AEDB9EB0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640DF-39B7-2F43-B173-B1E6C2C1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2F4-0CB6-5540-A604-9E4A0E0F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6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66" y="0"/>
            <a:ext cx="12192000" cy="49101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99600" y="839625"/>
            <a:ext cx="79412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99600" y="2905801"/>
            <a:ext cx="79412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0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9156332" y="229014"/>
            <a:ext cx="2770545" cy="5392564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1" y="4910176"/>
            <a:ext cx="12192000" cy="1947900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</p:spTree>
    <p:extLst>
      <p:ext uri="{BB962C8B-B14F-4D97-AF65-F5344CB8AC3E}">
        <p14:creationId xmlns:p14="http://schemas.microsoft.com/office/powerpoint/2010/main" val="201681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09600" y="1285025"/>
            <a:ext cx="10972801" cy="52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457203" lvl="0" indent="-368302">
              <a:spcBef>
                <a:spcPts val="600"/>
              </a:spcBef>
            </a:pPr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09600" y="196650"/>
            <a:ext cx="10972801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992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968522" y="6553394"/>
            <a:ext cx="5558239" cy="364359"/>
          </a:xfrm>
        </p:spPr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09826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3" lvl="0" indent="-368302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6" lvl="1" indent="-355602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9" lvl="2" indent="-355602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12" lvl="3" indent="-34290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15" lvl="4" indent="-342903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18" lvl="5" indent="-342903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21" lvl="6" indent="-34290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24" lvl="7" indent="-342903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27" lvl="8" indent="-342903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6256366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3" lvl="0" indent="-368302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6" lvl="1" indent="-355602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9" lvl="2" indent="-355602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12" lvl="3" indent="-34290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15" lvl="4" indent="-342903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18" lvl="5" indent="-342903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21" lvl="6" indent="-34290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24" lvl="7" indent="-342903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27" lvl="8" indent="-342903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609600" y="196650"/>
            <a:ext cx="10972801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6231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09600" y="196650"/>
            <a:ext cx="10972801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4462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9600" y="5875080"/>
            <a:ext cx="10972801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3" lvl="0" indent="-228602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1982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1587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50EC-0DFD-CA44-BDCE-D3B93DA0A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8B4DB-EDB3-E044-AE54-DD498DE3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33" indent="0" algn="ctr">
              <a:buNone/>
              <a:defRPr sz="1501"/>
            </a:lvl2pPr>
            <a:lvl3pPr marL="685867" indent="0" algn="ctr">
              <a:buNone/>
              <a:defRPr sz="1350"/>
            </a:lvl3pPr>
            <a:lvl4pPr marL="1028800" indent="0" algn="ctr">
              <a:buNone/>
              <a:defRPr sz="1200"/>
            </a:lvl4pPr>
            <a:lvl5pPr marL="1371734" indent="0" algn="ctr">
              <a:buNone/>
              <a:defRPr sz="1200"/>
            </a:lvl5pPr>
            <a:lvl6pPr marL="1714667" indent="0" algn="ctr">
              <a:buNone/>
              <a:defRPr sz="1200"/>
            </a:lvl6pPr>
            <a:lvl7pPr marL="2057600" indent="0" algn="ctr">
              <a:buNone/>
              <a:defRPr sz="1200"/>
            </a:lvl7pPr>
            <a:lvl8pPr marL="2400534" indent="0" algn="ctr">
              <a:buNone/>
              <a:defRPr sz="1200"/>
            </a:lvl8pPr>
            <a:lvl9pPr marL="274346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3D692-AF55-2F4B-A43A-E9C51257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62B6-2A98-8F4F-895E-6265BEC3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54B7-CF9E-CA4C-A8D1-37C0E9A5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4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0EE-E5AB-3245-8A5C-4A5051D3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5D62-6F6D-C94F-9242-0806C13ED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71D6-EAD1-AD47-BBC7-81780116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238D5-A3E7-1C4B-AFC3-B82B1C2C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3FF6-43D2-654B-B0F7-5AF5952C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8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01EB-3660-3548-AD8C-4883DECF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5A35-34E9-F54C-85F0-BA7E9113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073C-855B-8E4F-B715-E6706725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1ED9-1EF1-1D4B-8B7F-1BB7EB6C58C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6895-ECC1-0E43-ADB9-B47A93D0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49EF0-37FC-154D-A7E1-B584F4B8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2F4-0CB6-5540-A604-9E4A0E0F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4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626A-A3B9-B64F-AD87-9B59CA8B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F6603-858A-5042-B157-34C738F0C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33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2pPr>
            <a:lvl3pPr marL="68586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5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4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A9C7-9DC1-0646-A9D2-1BCA4D26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9F06-F4D9-F841-9BC2-7B346DEF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FE20-5717-B74B-8198-900848D1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4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D2C3-0162-CD4C-9AEE-EF415F08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1F7F-9726-5D4D-BFFD-80ED3EC2D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B5A1E-F6B9-A241-AE7B-94087ECD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04EDA-EF86-7D45-8FA8-B6D5ECFE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3C570-C336-144A-9B02-9396102C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4E302-7FE3-A143-B141-2241CCB2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68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81A2-F303-B146-BB1B-734F8F8A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BF88B-3F91-634D-9645-200227ED5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33" indent="0">
              <a:buNone/>
              <a:defRPr sz="1501" b="1"/>
            </a:lvl2pPr>
            <a:lvl3pPr marL="685867" indent="0">
              <a:buNone/>
              <a:defRPr sz="1350" b="1"/>
            </a:lvl3pPr>
            <a:lvl4pPr marL="1028800" indent="0">
              <a:buNone/>
              <a:defRPr sz="1200" b="1"/>
            </a:lvl4pPr>
            <a:lvl5pPr marL="1371734" indent="0">
              <a:buNone/>
              <a:defRPr sz="1200" b="1"/>
            </a:lvl5pPr>
            <a:lvl6pPr marL="1714667" indent="0">
              <a:buNone/>
              <a:defRPr sz="1200" b="1"/>
            </a:lvl6pPr>
            <a:lvl7pPr marL="2057600" indent="0">
              <a:buNone/>
              <a:defRPr sz="1200" b="1"/>
            </a:lvl7pPr>
            <a:lvl8pPr marL="2400534" indent="0">
              <a:buNone/>
              <a:defRPr sz="1200" b="1"/>
            </a:lvl8pPr>
            <a:lvl9pPr marL="2743467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E5F5D-5AC6-EE40-8950-47F2A644A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75F3F-49B8-6F42-A6DA-886BF8756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33" indent="0">
              <a:buNone/>
              <a:defRPr sz="1501" b="1"/>
            </a:lvl2pPr>
            <a:lvl3pPr marL="685867" indent="0">
              <a:buNone/>
              <a:defRPr sz="1350" b="1"/>
            </a:lvl3pPr>
            <a:lvl4pPr marL="1028800" indent="0">
              <a:buNone/>
              <a:defRPr sz="1200" b="1"/>
            </a:lvl4pPr>
            <a:lvl5pPr marL="1371734" indent="0">
              <a:buNone/>
              <a:defRPr sz="1200" b="1"/>
            </a:lvl5pPr>
            <a:lvl6pPr marL="1714667" indent="0">
              <a:buNone/>
              <a:defRPr sz="1200" b="1"/>
            </a:lvl6pPr>
            <a:lvl7pPr marL="2057600" indent="0">
              <a:buNone/>
              <a:defRPr sz="1200" b="1"/>
            </a:lvl7pPr>
            <a:lvl8pPr marL="2400534" indent="0">
              <a:buNone/>
              <a:defRPr sz="1200" b="1"/>
            </a:lvl8pPr>
            <a:lvl9pPr marL="2743467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72DD2-27D5-F645-BE63-DF628455C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9A46E-C4B5-C349-8E99-BDA1F119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70F10-966E-F242-954B-2F7AC60D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45BD3-10D5-0E4E-BBD8-3406E37F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59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87C5-1E5D-6D4C-AE79-F4C9E926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08EE4-A6D5-9A49-BB4C-C39F23E2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3F47B-8924-014B-8253-A678DA14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97C95-D847-7242-8D4F-1DC3B2D7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73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09A2B-74B5-A840-BA7C-BE261549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60BCE-0A51-B045-880C-434C074B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4D9DC-F930-0A4A-9FDD-187045BD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703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BADE-4F95-C546-9558-2B0A9053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DC46B-F1E4-BF40-B8C3-08DBB6AFB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A6C86-0FDE-F441-8DE0-301DC258F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33" indent="0">
              <a:buNone/>
              <a:defRPr sz="1051"/>
            </a:lvl2pPr>
            <a:lvl3pPr marL="685867" indent="0">
              <a:buNone/>
              <a:defRPr sz="900"/>
            </a:lvl3pPr>
            <a:lvl4pPr marL="1028800" indent="0">
              <a:buNone/>
              <a:defRPr sz="750"/>
            </a:lvl4pPr>
            <a:lvl5pPr marL="1371734" indent="0">
              <a:buNone/>
              <a:defRPr sz="750"/>
            </a:lvl5pPr>
            <a:lvl6pPr marL="1714667" indent="0">
              <a:buNone/>
              <a:defRPr sz="750"/>
            </a:lvl6pPr>
            <a:lvl7pPr marL="2057600" indent="0">
              <a:buNone/>
              <a:defRPr sz="750"/>
            </a:lvl7pPr>
            <a:lvl8pPr marL="2400534" indent="0">
              <a:buNone/>
              <a:defRPr sz="750"/>
            </a:lvl8pPr>
            <a:lvl9pPr marL="274346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7D046-8658-E241-98A2-B5113532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B92DB-D911-4E4A-BCD9-B8E62214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5AE40-6E7C-C548-B28C-E9A7CF56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063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85D1-8C6F-9647-AB00-102245CE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6B4E8-0845-5449-8F63-8229E0291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33" indent="0">
              <a:buNone/>
              <a:defRPr sz="2100"/>
            </a:lvl2pPr>
            <a:lvl3pPr marL="685867" indent="0">
              <a:buNone/>
              <a:defRPr sz="1800"/>
            </a:lvl3pPr>
            <a:lvl4pPr marL="1028800" indent="0">
              <a:buNone/>
              <a:defRPr sz="1501"/>
            </a:lvl4pPr>
            <a:lvl5pPr marL="1371734" indent="0">
              <a:buNone/>
              <a:defRPr sz="1501"/>
            </a:lvl5pPr>
            <a:lvl6pPr marL="1714667" indent="0">
              <a:buNone/>
              <a:defRPr sz="1501"/>
            </a:lvl6pPr>
            <a:lvl7pPr marL="2057600" indent="0">
              <a:buNone/>
              <a:defRPr sz="1501"/>
            </a:lvl7pPr>
            <a:lvl8pPr marL="2400534" indent="0">
              <a:buNone/>
              <a:defRPr sz="1501"/>
            </a:lvl8pPr>
            <a:lvl9pPr marL="2743467" indent="0">
              <a:buNone/>
              <a:defRPr sz="1501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27EA3-0835-5648-8C79-D2CCED34D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33" indent="0">
              <a:buNone/>
              <a:defRPr sz="1051"/>
            </a:lvl2pPr>
            <a:lvl3pPr marL="685867" indent="0">
              <a:buNone/>
              <a:defRPr sz="900"/>
            </a:lvl3pPr>
            <a:lvl4pPr marL="1028800" indent="0">
              <a:buNone/>
              <a:defRPr sz="750"/>
            </a:lvl4pPr>
            <a:lvl5pPr marL="1371734" indent="0">
              <a:buNone/>
              <a:defRPr sz="750"/>
            </a:lvl5pPr>
            <a:lvl6pPr marL="1714667" indent="0">
              <a:buNone/>
              <a:defRPr sz="750"/>
            </a:lvl6pPr>
            <a:lvl7pPr marL="2057600" indent="0">
              <a:buNone/>
              <a:defRPr sz="750"/>
            </a:lvl7pPr>
            <a:lvl8pPr marL="2400534" indent="0">
              <a:buNone/>
              <a:defRPr sz="750"/>
            </a:lvl8pPr>
            <a:lvl9pPr marL="274346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B2410-E403-C945-8983-5403041E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15A54-50D5-854D-84D8-ACBFA504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D8FF0-D083-D048-8702-A43F75A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09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1EE2-1D14-A042-AAB1-5C534D55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D16E3-C323-6D42-BCBB-708FF6FBA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D074-CDC9-0F44-95F7-5435BF6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C5E9-96B0-CD4B-A7F8-F43C7B24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D82B-EF92-144A-932B-41639AA5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73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A1BE8-6589-9B4F-9FB3-F828A5431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9B4FA-E9CA-E24E-939C-E260716C5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29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8805-D5C1-4545-9AFC-83609AD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2C-F4CC-2445-9226-B844EDA71A2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A615F-13F5-9941-B38E-B635C4FF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DB1D-3F64-3E47-8B90-C3970651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6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336E-92E1-8A42-9AFD-0F5D8AE0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53E6-F7CD-9A41-90DD-C6ECE92F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B94E3-BE70-2B43-A68E-A0939B3F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1ED9-1EF1-1D4B-8B7F-1BB7EB6C58C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D3CA0-221A-6148-8467-19D9C638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ED82A-27EC-5949-BC91-CEDD0A0C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2F4-0CB6-5540-A604-9E4A0E0F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7D42-C1C3-BD44-BD5A-2A9A74A7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B5CA-4889-F046-8D76-8FA8B8FB0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D3076-F7C8-9C4D-A5F1-674DD025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55F0F-D557-2E43-855F-C2FEDF9D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1ED9-1EF1-1D4B-8B7F-1BB7EB6C58C8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69414-D6FB-3A45-BBB6-79D8A503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A24B9-D41F-0944-8B2B-E049F599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2F4-0CB6-5540-A604-9E4A0E0F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2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58E5-71EE-8147-B2EE-49724932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79AA0-3B93-4748-804F-FD3C7D67A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9871D-59A6-1E48-B317-8589724FB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2893A-D27F-D945-AC4A-362FA9468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940CC-5D09-B542-93FD-B8389BD25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8D42B-6B55-684C-8886-82C7F91D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1ED9-1EF1-1D4B-8B7F-1BB7EB6C58C8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92D62-50D9-3A45-B32D-B1A37266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0006F-9C8F-3E4C-BB89-0CF0BC86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2F4-0CB6-5540-A604-9E4A0E0F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2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F9A5-2CFE-DB4F-AE63-07A5F97B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D44BD-76E4-0748-B299-8B966A10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1ED9-1EF1-1D4B-8B7F-1BB7EB6C58C8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ADD10-9F5C-BC4A-BE8A-7F0414C9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E2F34-21FE-5C46-9C02-E2BAC1C1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2F4-0CB6-5540-A604-9E4A0E0F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4A3D3-4EE3-2B48-8CC4-45CBBAD7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1ED9-1EF1-1D4B-8B7F-1BB7EB6C58C8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65735-A2B4-874D-8019-AF1662E1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21ABC-4198-A740-96B8-E7590FB5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2F4-0CB6-5540-A604-9E4A0E0F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051C-AE8E-C24D-99BC-32A19E84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56DF-7492-D34D-A7C3-723CBCEB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F0B6F-735B-EF48-BBFB-DBFB9F78E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1093-04AE-B642-A6E6-71C107F3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1ED9-1EF1-1D4B-8B7F-1BB7EB6C58C8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FDF0C-C6EB-4945-B0D5-9D7725BD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CC91F-18F4-CE48-9206-D2646161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2F4-0CB6-5540-A604-9E4A0E0F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6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D7C3-7966-C749-9B4C-2A755617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D63C0-F164-7B4C-B4A0-D8897630C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8C29D-F1B1-064C-B046-24FCB944A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85AC9-F637-874F-A95F-B68FEC68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1ED9-1EF1-1D4B-8B7F-1BB7EB6C58C8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D59C2-4C70-4840-A706-49796DFE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7DEAD-009C-6642-8CD1-B3B2A00E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2F4-0CB6-5540-A604-9E4A0E0F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1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D1DE1-3F08-5742-AFF8-FE589922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06C60-0E20-264A-9D35-748CC93F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445ED-2109-8A4A-9AD5-8BB57BF15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61ED9-1EF1-1D4B-8B7F-1BB7EB6C58C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8C3B-D2C8-6143-838A-E562A88C7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D7C0-15A5-784C-B8D1-EE3A36EA6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B2F4-0CB6-5540-A604-9E4A0E0F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3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66" y="0"/>
            <a:ext cx="12192000" cy="10011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285025"/>
            <a:ext cx="10972801" cy="52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09600" y="196650"/>
            <a:ext cx="10972801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5544" y="6568325"/>
            <a:ext cx="5849271" cy="364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9482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992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C4C31-057A-BE42-97F6-7B43E8F5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1DDFF-D85F-E741-BD0C-2BE8F59A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8ECE-99BD-494A-9F32-59242E475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C32C-F4CC-2445-9226-B844EDA71A2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F24E1-8DB0-1548-9992-09F494955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5BCC1-9742-3749-9C8D-8E4D1C87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68586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6" indent="-171466" algn="l" defTabSz="68586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00" indent="-171466" algn="l" defTabSz="6858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3" indent="-171466" algn="l" defTabSz="6858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266" indent="-171466" algn="l" defTabSz="6858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0" indent="-171466" algn="l" defTabSz="6858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3" indent="-171466" algn="l" defTabSz="6858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67" indent="-171466" algn="l" defTabSz="6858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0" indent="-171466" algn="l" defTabSz="6858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33" indent="-171466" algn="l" defTabSz="6858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4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34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981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Have a pattern string </a:t>
            </a:r>
            <a:r>
              <a:rPr lang="en">
                <a:solidFill>
                  <a:srgbClr val="980000"/>
                </a:solidFill>
              </a:rPr>
              <a:t>p</a:t>
            </a:r>
            <a:r>
              <a:rPr lang="en"/>
              <a:t> of length </a:t>
            </a:r>
            <a:r>
              <a:rPr lang="en">
                <a:solidFill>
                  <a:srgbClr val="980000"/>
                </a:solidFill>
              </a:rPr>
              <a:t>m</a:t>
            </a:r>
            <a:endParaRPr>
              <a:solidFill>
                <a:srgbClr val="980000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Have a text string </a:t>
            </a:r>
            <a:r>
              <a:rPr lang="en">
                <a:solidFill>
                  <a:srgbClr val="980000"/>
                </a:solidFill>
              </a:rPr>
              <a:t>t </a:t>
            </a:r>
            <a:r>
              <a:rPr lang="en"/>
              <a:t>of length </a:t>
            </a:r>
            <a:r>
              <a:rPr lang="en">
                <a:solidFill>
                  <a:srgbClr val="980000"/>
                </a:solidFill>
              </a:rPr>
              <a:t>n</a:t>
            </a:r>
            <a:endParaRPr>
              <a:solidFill>
                <a:srgbClr val="980000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Can</a:t>
            </a:r>
            <a:r>
              <a:rPr lang="en">
                <a:solidFill>
                  <a:srgbClr val="980000"/>
                </a:solidFill>
              </a:rPr>
              <a:t> </a:t>
            </a:r>
            <a:r>
              <a:rPr lang="en">
                <a:solidFill>
                  <a:srgbClr val="002B5E"/>
                </a:solidFill>
              </a:rPr>
              <a:t>we find an index</a:t>
            </a:r>
            <a:r>
              <a:rPr lang="en">
                <a:solidFill>
                  <a:srgbClr val="980000"/>
                </a:solidFill>
              </a:rPr>
              <a:t> i </a:t>
            </a:r>
            <a:r>
              <a:rPr lang="en">
                <a:solidFill>
                  <a:srgbClr val="002B5E"/>
                </a:solidFill>
              </a:rPr>
              <a:t>of string</a:t>
            </a:r>
            <a:r>
              <a:rPr lang="en">
                <a:solidFill>
                  <a:srgbClr val="980000"/>
                </a:solidFill>
              </a:rPr>
              <a:t> t </a:t>
            </a:r>
            <a:r>
              <a:rPr lang="en">
                <a:solidFill>
                  <a:srgbClr val="002B5E"/>
                </a:solidFill>
              </a:rPr>
              <a:t>such that each of the</a:t>
            </a:r>
            <a:r>
              <a:rPr lang="en">
                <a:solidFill>
                  <a:srgbClr val="980000"/>
                </a:solidFill>
              </a:rPr>
              <a:t> m </a:t>
            </a:r>
            <a:r>
              <a:rPr lang="en">
                <a:solidFill>
                  <a:srgbClr val="002B5E"/>
                </a:solidFill>
              </a:rPr>
              <a:t>characters in the substring of </a:t>
            </a:r>
            <a:r>
              <a:rPr lang="en">
                <a:solidFill>
                  <a:srgbClr val="980000"/>
                </a:solidFill>
              </a:rPr>
              <a:t>t</a:t>
            </a:r>
            <a:r>
              <a:rPr lang="en">
                <a:solidFill>
                  <a:srgbClr val="002B5E"/>
                </a:solidFill>
              </a:rPr>
              <a:t> starting at</a:t>
            </a:r>
            <a:r>
              <a:rPr lang="en">
                <a:solidFill>
                  <a:srgbClr val="980000"/>
                </a:solidFill>
              </a:rPr>
              <a:t> i </a:t>
            </a:r>
            <a:r>
              <a:rPr lang="en">
                <a:solidFill>
                  <a:srgbClr val="002B5E"/>
                </a:solidFill>
              </a:rPr>
              <a:t>matches each character in</a:t>
            </a:r>
            <a:r>
              <a:rPr lang="en">
                <a:solidFill>
                  <a:srgbClr val="980000"/>
                </a:solidFill>
              </a:rPr>
              <a:t> p</a:t>
            </a:r>
            <a:endParaRPr>
              <a:solidFill>
                <a:srgbClr val="98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Example:  can we find the pattern </a:t>
            </a:r>
            <a:r>
              <a:rPr lang="en"/>
              <a:t>"</a:t>
            </a:r>
            <a:r>
              <a:rPr lang="en">
                <a:solidFill>
                  <a:srgbClr val="002B5E"/>
                </a:solidFill>
              </a:rPr>
              <a:t>fox</a:t>
            </a:r>
            <a:r>
              <a:rPr lang="en"/>
              <a:t>"</a:t>
            </a:r>
            <a:r>
              <a:rPr lang="en">
                <a:solidFill>
                  <a:srgbClr val="002B5E"/>
                </a:solidFill>
              </a:rPr>
              <a:t> in the text </a:t>
            </a:r>
            <a:r>
              <a:rPr lang="en"/>
              <a:t>"</a:t>
            </a:r>
            <a:r>
              <a:rPr lang="en">
                <a:solidFill>
                  <a:srgbClr val="002B5E"/>
                </a:solidFill>
              </a:rPr>
              <a:t>the quick brown fox jumps over the lazy dog</a:t>
            </a:r>
            <a:r>
              <a:rPr lang="en"/>
              <a:t>"</a:t>
            </a:r>
            <a:r>
              <a:rPr lang="en">
                <a:solidFill>
                  <a:srgbClr val="002B5E"/>
                </a:solidFill>
              </a:rPr>
              <a:t>?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Yes!  At index 16 of the text string!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String Matching</a:t>
            </a:r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1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3EFDE0-C4ED-624C-BB8A-C8EF8428B93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837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18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-= j; j = 0;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80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6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(j))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9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-= j; j = 0;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79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(j))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3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8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43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6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046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99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1981200" y="1963875"/>
            <a:ext cx="82296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BRUTE FORCE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Start at the beginning of both pattern and text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Compare characters left to right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Mismatch?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Start again at the 2nd character of the text and the beginning of the pattern...</a:t>
            </a: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Simple approach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2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92D95D-C1EA-CB46-8B49-6A12587961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826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45922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  <a:gridCol w="459220">
                  <a:extLst>
                    <a:ext uri="{9D8B030D-6E8A-4147-A177-3AD203B41FA5}">
                      <a16:colId xmlns:a16="http://schemas.microsoft.com/office/drawing/2014/main" val="2281769347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6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325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 &lt; n &amp;&amp; j &lt; m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(j))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j == m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- m;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45922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  <a:gridCol w="459220">
                  <a:extLst>
                    <a:ext uri="{9D8B030D-6E8A-4147-A177-3AD203B41FA5}">
                      <a16:colId xmlns:a16="http://schemas.microsoft.com/office/drawing/2014/main" val="2281769347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578204-BD48-B642-B35F-2FFC555C318C}"/>
              </a:ext>
            </a:extLst>
          </p:cNvPr>
          <p:cNvCxnSpPr/>
          <p:nvPr/>
        </p:nvCxnSpPr>
        <p:spPr>
          <a:xfrm>
            <a:off x="4898010" y="1117612"/>
            <a:ext cx="0" cy="25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668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1981200" y="1285025"/>
            <a:ext cx="85302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Runtime?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What does the worst case look like?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t = XXXXXXXXXXXXXXXXXXXXXXXXXXXXXXXXXXXXXXXXY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p = XXXXY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 (n - m + 1)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Θ(nm) if n &gt;&gt; m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Is the average case runtime any better?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Assume we mostly mismatch on the first pattern character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Θ(n + m)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Θ(n) if n &gt;&gt; m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Brute force analysis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22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5E2230-C709-5F42-BD85-7A524504E3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49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1981200" y="1636575"/>
            <a:ext cx="8229600" cy="4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Improve worst case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Theoretically very interesting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Practically doesn’t come up that often for human language</a:t>
            </a:r>
            <a:endParaRPr/>
          </a:p>
          <a:p>
            <a:pPr indent="-355602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en"/>
              <a:t>Improve average case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Much more practically helpful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Especially if we anticipate searching through large files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Where do we improve?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23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CB9A6B-438B-8948-81F3-61CA27E220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4923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2484550" y="1493350"/>
            <a:ext cx="11262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Knuth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First:  improving the worst case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5591550" y="1456751"/>
            <a:ext cx="11262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Morris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8651350" y="1493350"/>
            <a:ext cx="9288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Pratt</a:t>
            </a:r>
            <a:endParaRPr/>
          </a:p>
        </p:txBody>
      </p:sp>
      <p:pic>
        <p:nvPicPr>
          <p:cNvPr id="82" name="Google Shape;82;p14" descr="KnuthAtOpenContentAllianc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850" y="2222612"/>
            <a:ext cx="2490200" cy="29450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3" name="Google Shape;83;p14" descr="1024px-VaughanPratt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963" y="2222588"/>
            <a:ext cx="2235574" cy="28883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" name="Google Shape;84;p14" descr="090422-jhmorris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8350" y="2175301"/>
            <a:ext cx="2455325" cy="30396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2353951" y="5481701"/>
            <a:ext cx="23124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980000"/>
                </a:solidFill>
              </a:rPr>
              <a:t>Worked together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86" name="Google Shape;86;p14"/>
          <p:cNvCxnSpPr/>
          <p:nvPr/>
        </p:nvCxnSpPr>
        <p:spPr>
          <a:xfrm rot="10800000" flipH="1">
            <a:off x="2598075" y="5239600"/>
            <a:ext cx="21900" cy="3339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4"/>
          <p:cNvCxnSpPr>
            <a:stCxn id="85" idx="3"/>
          </p:cNvCxnSpPr>
          <p:nvPr/>
        </p:nvCxnSpPr>
        <p:spPr>
          <a:xfrm rot="10800000" flipH="1">
            <a:off x="4666351" y="5203300"/>
            <a:ext cx="3519600" cy="6156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2412000" y="938700"/>
            <a:ext cx="69933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980000"/>
                </a:solidFill>
              </a:rPr>
              <a:t>Discovered the same algorithm independently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89" name="Google Shape;89;p14"/>
          <p:cNvCxnSpPr/>
          <p:nvPr/>
        </p:nvCxnSpPr>
        <p:spPr>
          <a:xfrm>
            <a:off x="5087250" y="1545775"/>
            <a:ext cx="181500" cy="4644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5986550" y="6004200"/>
            <a:ext cx="39993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980000"/>
                </a:solidFill>
              </a:rPr>
              <a:t>Jointly published in 1976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24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D91649-0B37-1C4B-956A-905FF4DC98B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4825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1981200" y="1285025"/>
            <a:ext cx="8229600" cy="20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Knuth Morris Pratt algorithm (KMP)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Goal:  avoid backing up in the text string on a mismatch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Main idea:  In checking the pattern, we learned something about the characters in the text, take advantage of this knowledge to avoid backing up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Back to improving the worst case</a:t>
            </a:r>
            <a:endParaRPr/>
          </a:p>
        </p:txBody>
      </p:sp>
      <p:pic>
        <p:nvPicPr>
          <p:cNvPr id="98" name="Google Shape;98;p15" descr="km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13" y="3497263"/>
            <a:ext cx="536257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25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EF9C2C-9C77-9A40-BCF3-217848D9D9A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838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981200" y="1880551"/>
            <a:ext cx="8229600" cy="46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Actually, build a deterministic finite-state automata (DFA) storing information about the </a:t>
            </a:r>
            <a:r>
              <a:rPr lang="en" i="1"/>
              <a:t>pattern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From a given state in searching through the pattern, if you encounter a mismatch, how many characters currently match from the beginning of the pattern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66" dirty="0"/>
              <a:t>How do we keep track of text processed? </a:t>
            </a:r>
            <a:endParaRPr sz="3266"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26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BC13B1-1314-1E46-A1FB-8F5501EEA6C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863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DFA example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691251" y="3223775"/>
            <a:ext cx="686400" cy="686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r>
              <a:rPr lang="en"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200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867276" y="1119375"/>
            <a:ext cx="1763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r>
              <a:rPr lang="en"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Pattern:</a:t>
            </a:r>
            <a:br>
              <a:rPr lang="en"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</a:br>
            <a:r>
              <a:rPr lang="en"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ABABAC</a:t>
            </a:r>
            <a:endParaRPr sz="2200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14" name="Google Shape;114;p17"/>
          <p:cNvGrpSpPr/>
          <p:nvPr/>
        </p:nvGrpSpPr>
        <p:grpSpPr>
          <a:xfrm>
            <a:off x="2368151" y="3179075"/>
            <a:ext cx="1363350" cy="731100"/>
            <a:chOff x="844150" y="3179075"/>
            <a:chExt cx="1363350" cy="731100"/>
          </a:xfrm>
        </p:grpSpPr>
        <p:sp>
          <p:nvSpPr>
            <p:cNvPr id="115" name="Google Shape;115;p17"/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6" name="Google Shape;116;p17"/>
            <p:cNvCxnSpPr>
              <a:stCxn id="112" idx="6"/>
              <a:endCxn id="115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7" name="Google Shape;117;p17"/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3722050" y="3179075"/>
            <a:ext cx="1363300" cy="731100"/>
            <a:chOff x="2198050" y="3179075"/>
            <a:chExt cx="1363300" cy="731100"/>
          </a:xfrm>
        </p:grpSpPr>
        <p:sp>
          <p:nvSpPr>
            <p:cNvPr id="119" name="Google Shape;119;p17"/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20" name="Google Shape;120;p17"/>
            <p:cNvCxnSpPr>
              <a:stCxn id="115" idx="6"/>
              <a:endCxn id="119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1" name="Google Shape;121;p17"/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5075876" y="3179075"/>
            <a:ext cx="1363325" cy="731100"/>
            <a:chOff x="3551875" y="3179075"/>
            <a:chExt cx="1363325" cy="731100"/>
          </a:xfrm>
        </p:grpSpPr>
        <p:sp>
          <p:nvSpPr>
            <p:cNvPr id="123" name="Google Shape;123;p17"/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24" name="Google Shape;124;p17"/>
            <p:cNvCxnSpPr>
              <a:stCxn id="119" idx="6"/>
              <a:endCxn id="123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5" name="Google Shape;125;p17"/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7783600" y="3179075"/>
            <a:ext cx="1363300" cy="731100"/>
            <a:chOff x="6259600" y="3179075"/>
            <a:chExt cx="1363300" cy="731100"/>
          </a:xfrm>
        </p:grpSpPr>
        <p:sp>
          <p:nvSpPr>
            <p:cNvPr id="127" name="Google Shape;127;p17"/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28" name="Google Shape;128;p17"/>
            <p:cNvCxnSpPr>
              <a:stCxn id="129" idx="6"/>
              <a:endCxn id="127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0" name="Google Shape;130;p17"/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31" name="Google Shape;131;p17"/>
          <p:cNvGrpSpPr/>
          <p:nvPr/>
        </p:nvGrpSpPr>
        <p:grpSpPr>
          <a:xfrm>
            <a:off x="6429726" y="3179075"/>
            <a:ext cx="1363325" cy="731100"/>
            <a:chOff x="4905725" y="3179075"/>
            <a:chExt cx="1363325" cy="731100"/>
          </a:xfrm>
        </p:grpSpPr>
        <p:sp>
          <p:nvSpPr>
            <p:cNvPr id="129" name="Google Shape;129;p17"/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32" name="Google Shape;132;p17"/>
            <p:cNvCxnSpPr>
              <a:stCxn id="123" idx="6"/>
              <a:endCxn id="12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3" name="Google Shape;133;p17"/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9137426" y="3179075"/>
            <a:ext cx="1363325" cy="731100"/>
            <a:chOff x="7613425" y="3179075"/>
            <a:chExt cx="1363325" cy="731100"/>
          </a:xfrm>
        </p:grpSpPr>
        <p:sp>
          <p:nvSpPr>
            <p:cNvPr id="135" name="Google Shape;135;p17"/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36" name="Google Shape;136;p17"/>
            <p:cNvCxnSpPr>
              <a:stCxn id="127" idx="6"/>
              <a:endCxn id="135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7" name="Google Shape;137;p17"/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38" name="Google Shape;138;p17"/>
          <p:cNvGrpSpPr/>
          <p:nvPr/>
        </p:nvGrpSpPr>
        <p:grpSpPr>
          <a:xfrm>
            <a:off x="1791729" y="2203500"/>
            <a:ext cx="1181646" cy="1121396"/>
            <a:chOff x="267729" y="2203500"/>
            <a:chExt cx="1181646" cy="1121396"/>
          </a:xfrm>
        </p:grpSpPr>
        <p:cxnSp>
          <p:nvCxnSpPr>
            <p:cNvPr id="139" name="Google Shape;139;p17"/>
            <p:cNvCxnSpPr>
              <a:stCxn id="112" idx="7"/>
              <a:endCxn id="112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0" name="Google Shape;140;p17"/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>
            <a:off x="2277121" y="3809655"/>
            <a:ext cx="1454379" cy="613196"/>
            <a:chOff x="753121" y="3809654"/>
            <a:chExt cx="1454379" cy="613196"/>
          </a:xfrm>
        </p:grpSpPr>
        <p:cxnSp>
          <p:nvCxnSpPr>
            <p:cNvPr id="142" name="Google Shape;142;p17"/>
            <p:cNvCxnSpPr>
              <a:stCxn id="115" idx="3"/>
              <a:endCxn id="112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3" name="Google Shape;143;p17"/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2277071" y="3809655"/>
            <a:ext cx="2732404" cy="889783"/>
            <a:chOff x="753071" y="3809654"/>
            <a:chExt cx="2732404" cy="889783"/>
          </a:xfrm>
        </p:grpSpPr>
        <p:cxnSp>
          <p:nvCxnSpPr>
            <p:cNvPr id="145" name="Google Shape;145;p17"/>
            <p:cNvCxnSpPr>
              <a:stCxn id="119" idx="3"/>
              <a:endCxn id="112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6" name="Google Shape;146;p17"/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47" name="Google Shape;147;p17"/>
          <p:cNvGrpSpPr/>
          <p:nvPr/>
        </p:nvGrpSpPr>
        <p:grpSpPr>
          <a:xfrm>
            <a:off x="2277272" y="3809654"/>
            <a:ext cx="5235279" cy="1318883"/>
            <a:chOff x="753271" y="3809654"/>
            <a:chExt cx="5235279" cy="1318883"/>
          </a:xfrm>
        </p:grpSpPr>
        <p:cxnSp>
          <p:nvCxnSpPr>
            <p:cNvPr id="148" name="Google Shape;148;p17"/>
            <p:cNvCxnSpPr>
              <a:stCxn id="129" idx="3"/>
              <a:endCxn id="112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9" name="Google Shape;149;p17"/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2277022" y="3809655"/>
            <a:ext cx="3886967" cy="1122646"/>
            <a:chOff x="753021" y="3809654"/>
            <a:chExt cx="3886967" cy="1122646"/>
          </a:xfrm>
        </p:grpSpPr>
        <p:cxnSp>
          <p:nvCxnSpPr>
            <p:cNvPr id="151" name="Google Shape;151;p17"/>
            <p:cNvCxnSpPr>
              <a:stCxn id="123" idx="3"/>
              <a:endCxn id="112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" name="Google Shape;152;p17"/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53" name="Google Shape;153;p17"/>
          <p:cNvGrpSpPr/>
          <p:nvPr/>
        </p:nvGrpSpPr>
        <p:grpSpPr>
          <a:xfrm>
            <a:off x="2277221" y="3809654"/>
            <a:ext cx="6412379" cy="1553546"/>
            <a:chOff x="753221" y="3809654"/>
            <a:chExt cx="6412379" cy="1553546"/>
          </a:xfrm>
        </p:grpSpPr>
        <p:cxnSp>
          <p:nvCxnSpPr>
            <p:cNvPr id="154" name="Google Shape;154;p17"/>
            <p:cNvCxnSpPr>
              <a:stCxn id="127" idx="3"/>
              <a:endCxn id="112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5" name="Google Shape;155;p17"/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045101" y="2046838"/>
            <a:ext cx="686400" cy="1278058"/>
            <a:chOff x="1521100" y="2046838"/>
            <a:chExt cx="686400" cy="1278058"/>
          </a:xfrm>
        </p:grpSpPr>
        <p:cxnSp>
          <p:nvCxnSpPr>
            <p:cNvPr id="157" name="Google Shape;157;p17"/>
            <p:cNvCxnSpPr>
              <a:stCxn id="115" idx="7"/>
              <a:endCxn id="115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8" name="Google Shape;158;p17"/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59" name="Google Shape;159;p17"/>
          <p:cNvGrpSpPr/>
          <p:nvPr/>
        </p:nvGrpSpPr>
        <p:grpSpPr>
          <a:xfrm>
            <a:off x="3630921" y="2201651"/>
            <a:ext cx="2222400" cy="1123246"/>
            <a:chOff x="2106921" y="2201650"/>
            <a:chExt cx="2222400" cy="1123246"/>
          </a:xfrm>
        </p:grpSpPr>
        <p:cxnSp>
          <p:nvCxnSpPr>
            <p:cNvPr id="160" name="Google Shape;160;p17"/>
            <p:cNvCxnSpPr>
              <a:stCxn id="123" idx="1"/>
              <a:endCxn id="115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1" name="Google Shape;161;p17"/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3631121" y="1797964"/>
            <a:ext cx="4929904" cy="1526933"/>
            <a:chOff x="2107121" y="1797963"/>
            <a:chExt cx="4929904" cy="1526933"/>
          </a:xfrm>
        </p:grpSpPr>
        <p:cxnSp>
          <p:nvCxnSpPr>
            <p:cNvPr id="163" name="Google Shape;163;p17"/>
            <p:cNvCxnSpPr>
              <a:stCxn id="127" idx="1"/>
              <a:endCxn id="115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4" name="Google Shape;164;p17"/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65" name="Google Shape;165;p17"/>
          <p:cNvGrpSpPr/>
          <p:nvPr/>
        </p:nvGrpSpPr>
        <p:grpSpPr>
          <a:xfrm>
            <a:off x="7378301" y="2387975"/>
            <a:ext cx="1182721" cy="936921"/>
            <a:chOff x="5854300" y="2387975"/>
            <a:chExt cx="1182721" cy="936921"/>
          </a:xfrm>
        </p:grpSpPr>
        <p:cxnSp>
          <p:nvCxnSpPr>
            <p:cNvPr id="166" name="Google Shape;166;p17"/>
            <p:cNvCxnSpPr>
              <a:stCxn id="127" idx="1"/>
              <a:endCxn id="12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2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27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655A50-5134-9D4F-9FF3-045929D9B94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5270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1330585" y="1515417"/>
            <a:ext cx="5021474" cy="2592596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2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t" anchorCtr="0">
              <a:noAutofit/>
            </a:bodyPr>
            <a:lstStyle/>
            <a:p>
              <a:pPr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69"/>
              <a:ext cx="387637" cy="328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33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8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/>
        </p:nvGraphicFramePr>
        <p:xfrm>
          <a:off x="6509811" y="3296572"/>
          <a:ext cx="3710572" cy="251486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057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1330585" y="1515417"/>
            <a:ext cx="5021474" cy="2592596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2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t" anchorCtr="0">
              <a:noAutofit/>
            </a:bodyPr>
            <a:lstStyle/>
            <a:p>
              <a:pPr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69"/>
              <a:ext cx="387637" cy="328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33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8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/>
        </p:nvGraphicFramePr>
        <p:xfrm>
          <a:off x="6509810" y="3296572"/>
          <a:ext cx="3710570" cy="25148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6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981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None/>
            </a:pP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" sz="14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3">
              <a:lnSpc>
                <a:spcPct val="115000"/>
              </a:lnSpc>
              <a:spcBef>
                <a:spcPts val="100"/>
              </a:spcBef>
              <a:buClr>
                <a:schemeClr val="lt1"/>
              </a:buClr>
              <a:buNone/>
            </a:pP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m =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3">
              <a:lnSpc>
                <a:spcPct val="115000"/>
              </a:lnSpc>
              <a:spcBef>
                <a:spcPts val="100"/>
              </a:spcBef>
              <a:buClr>
                <a:schemeClr val="lt1"/>
              </a:buClr>
              <a:buNone/>
            </a:pP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3">
              <a:lnSpc>
                <a:spcPct val="115000"/>
              </a:lnSpc>
              <a:spcBef>
                <a:spcPts val="100"/>
              </a:spcBef>
              <a:buClr>
                <a:schemeClr val="lt1"/>
              </a:buClr>
              <a:buNone/>
            </a:pP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- m;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" sz="14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3">
              <a:lnSpc>
                <a:spcPct val="115000"/>
              </a:lnSpc>
              <a:spcBef>
                <a:spcPts val="100"/>
              </a:spcBef>
              <a:buClr>
                <a:srgbClr val="0000FF"/>
              </a:buClr>
              <a:buNone/>
            </a:pP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j;</a:t>
            </a:r>
            <a:endParaRPr sz="14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3">
              <a:lnSpc>
                <a:spcPct val="115000"/>
              </a:lnSpc>
              <a:spcBef>
                <a:spcPts val="100"/>
              </a:spcBef>
              <a:buClr>
                <a:schemeClr val="lt1"/>
              </a:buClr>
              <a:buNone/>
            </a:pP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(j = 0; j &lt; m;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6" indent="457203">
              <a:lnSpc>
                <a:spcPct val="115000"/>
              </a:lnSpc>
              <a:spcBef>
                <a:spcPts val="100"/>
              </a:spcBef>
              <a:buClr>
                <a:srgbClr val="008000"/>
              </a:buClr>
              <a:buNone/>
            </a:pP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+ j) !=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(j))</a:t>
            </a:r>
            <a:endParaRPr sz="14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9" indent="457203">
              <a:lnSpc>
                <a:spcPct val="115000"/>
              </a:lnSpc>
              <a:spcBef>
                <a:spcPts val="100"/>
              </a:spcBef>
              <a:buClr>
                <a:srgbClr val="008000"/>
              </a:buClr>
              <a:buNone/>
            </a:pP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break;</a:t>
            </a:r>
            <a:endParaRPr sz="14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3">
              <a:lnSpc>
                <a:spcPct val="115000"/>
              </a:lnSpc>
              <a:spcBef>
                <a:spcPts val="100"/>
              </a:spcBef>
              <a:buClr>
                <a:srgbClr val="008000"/>
              </a:buClr>
              <a:buNone/>
            </a:pP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3">
              <a:lnSpc>
                <a:spcPct val="115000"/>
              </a:lnSpc>
              <a:spcBef>
                <a:spcPts val="100"/>
              </a:spcBef>
              <a:buNone/>
            </a:pP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  <a:endParaRPr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6" indent="457203">
              <a:lnSpc>
                <a:spcPct val="115000"/>
              </a:lnSpc>
              <a:spcBef>
                <a:spcPts val="100"/>
              </a:spcBef>
              <a:buClr>
                <a:schemeClr val="lt1"/>
              </a:buClr>
              <a:buNone/>
            </a:pP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 // found at offset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4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3">
              <a:lnSpc>
                <a:spcPct val="115000"/>
              </a:lnSpc>
              <a:spcBef>
                <a:spcPts val="100"/>
              </a:spcBef>
              <a:buClr>
                <a:schemeClr val="lt1"/>
              </a:buClr>
              <a:buNone/>
            </a:pP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3">
              <a:lnSpc>
                <a:spcPct val="115000"/>
              </a:lnSpc>
              <a:spcBef>
                <a:spcPts val="100"/>
              </a:spcBef>
              <a:buClr>
                <a:schemeClr val="lt1"/>
              </a:buClr>
              <a:buNone/>
            </a:pP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n; // not found</a:t>
            </a:r>
            <a:endParaRPr sz="14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100"/>
              </a:spcBef>
              <a:buNone/>
            </a:pP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Brute force code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3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B7A8C7-BDF5-504F-A4A5-6271018BD3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2484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1330585" y="1515417"/>
            <a:ext cx="5021474" cy="2592596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2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t" anchorCtr="0">
              <a:noAutofit/>
            </a:bodyPr>
            <a:lstStyle/>
            <a:p>
              <a:pPr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69"/>
              <a:ext cx="387637" cy="328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33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8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/>
        </p:nvGraphicFramePr>
        <p:xfrm>
          <a:off x="6509810" y="3296572"/>
          <a:ext cx="3710570" cy="25148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761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1330585" y="1515417"/>
            <a:ext cx="5021474" cy="2592596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2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t" anchorCtr="0">
              <a:noAutofit/>
            </a:bodyPr>
            <a:lstStyle/>
            <a:p>
              <a:pPr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69"/>
              <a:ext cx="387637" cy="328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33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8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/>
        </p:nvGraphicFramePr>
        <p:xfrm>
          <a:off x="6509810" y="3296572"/>
          <a:ext cx="3710570" cy="25148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172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1330585" y="1515417"/>
            <a:ext cx="5021474" cy="2592596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2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t" anchorCtr="0">
              <a:noAutofit/>
            </a:bodyPr>
            <a:lstStyle/>
            <a:p>
              <a:pPr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69"/>
              <a:ext cx="387637" cy="328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33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8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/>
        </p:nvGraphicFramePr>
        <p:xfrm>
          <a:off x="6509810" y="3296572"/>
          <a:ext cx="3710570" cy="25148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52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1330585" y="1515417"/>
            <a:ext cx="5021474" cy="2592596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2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t" anchorCtr="0">
              <a:noAutofit/>
            </a:bodyPr>
            <a:lstStyle/>
            <a:p>
              <a:pPr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69"/>
              <a:ext cx="387637" cy="328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33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8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/>
        </p:nvGraphicFramePr>
        <p:xfrm>
          <a:off x="6509810" y="3296572"/>
          <a:ext cx="3710570" cy="25148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043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1330585" y="1515417"/>
            <a:ext cx="5021474" cy="2592596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2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t" anchorCtr="0">
              <a:noAutofit/>
            </a:bodyPr>
            <a:lstStyle/>
            <a:p>
              <a:pPr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69"/>
              <a:ext cx="387637" cy="328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33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8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/>
        </p:nvGraphicFramePr>
        <p:xfrm>
          <a:off x="6509810" y="3296572"/>
          <a:ext cx="3710570" cy="25148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673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1330585" y="1515417"/>
            <a:ext cx="5021474" cy="2592596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2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t" anchorCtr="0">
              <a:noAutofit/>
            </a:bodyPr>
            <a:lstStyle/>
            <a:p>
              <a:pPr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69"/>
              <a:ext cx="387637" cy="328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33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8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/>
        </p:nvGraphicFramePr>
        <p:xfrm>
          <a:off x="6509810" y="3296572"/>
          <a:ext cx="3710570" cy="25148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078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1330585" y="1515417"/>
            <a:ext cx="5021474" cy="2592596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2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t" anchorCtr="0">
              <a:noAutofit/>
            </a:bodyPr>
            <a:lstStyle/>
            <a:p>
              <a:pPr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69"/>
              <a:ext cx="387637" cy="328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33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8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/>
        </p:nvGraphicFramePr>
        <p:xfrm>
          <a:off x="6509810" y="3296572"/>
          <a:ext cx="3710570" cy="25148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6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526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Representing the DFA in code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981200" y="1225301"/>
            <a:ext cx="8229600" cy="17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2">
              <a:lnSpc>
                <a:spcPct val="150000"/>
              </a:lnSpc>
              <a:spcBef>
                <a:spcPts val="480"/>
              </a:spcBef>
              <a:buSzPts val="2000"/>
            </a:pPr>
            <a:r>
              <a:rPr lang="en" sz="2000"/>
              <a:t>DFA can be represented as a 2D array:</a:t>
            </a:r>
            <a:endParaRPr sz="2000"/>
          </a:p>
          <a:p>
            <a:pPr lvl="1" indent="-342903">
              <a:lnSpc>
                <a:spcPct val="150000"/>
              </a:lnSpc>
              <a:buSzPts val="1800"/>
            </a:pPr>
            <a:r>
              <a:rPr lang="en" sz="1800"/>
              <a:t>dfa[cur_text_char][pattern_counter] = new_pattern_counter</a:t>
            </a:r>
            <a:endParaRPr sz="1800"/>
          </a:p>
          <a:p>
            <a:pPr lvl="2" indent="-342903">
              <a:lnSpc>
                <a:spcPct val="150000"/>
              </a:lnSpc>
              <a:buSzPts val="1800"/>
            </a:pPr>
            <a:r>
              <a:rPr lang="en" sz="1800"/>
              <a:t>Storage needed?</a:t>
            </a:r>
            <a:endParaRPr sz="1800"/>
          </a:p>
          <a:p>
            <a:pPr lvl="3">
              <a:lnSpc>
                <a:spcPct val="150000"/>
              </a:lnSpc>
            </a:pPr>
            <a:r>
              <a:rPr lang="en"/>
              <a:t>mR</a:t>
            </a:r>
            <a:endParaRPr b="1"/>
          </a:p>
        </p:txBody>
      </p:sp>
      <p:graphicFrame>
        <p:nvGraphicFramePr>
          <p:cNvPr id="175" name="Google Shape;175;p18"/>
          <p:cNvGraphicFramePr/>
          <p:nvPr/>
        </p:nvGraphicFramePr>
        <p:xfrm>
          <a:off x="2275000" y="3449226"/>
          <a:ext cx="7239051" cy="25906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3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3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3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3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6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3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6" name="Google Shape;176;p18"/>
          <p:cNvSpPr/>
          <p:nvPr/>
        </p:nvSpPr>
        <p:spPr>
          <a:xfrm>
            <a:off x="3489400" y="4031550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4525350" y="4031550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5561300" y="4031550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6597250" y="4031550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7633200" y="4031550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8669150" y="4031550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3489400" y="4531638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4525350" y="4531638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5561300" y="4531638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6597250" y="4531638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7633200" y="4531638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8669150" y="4531638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3489400" y="5087838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4525350" y="5087838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5561300" y="5087838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6597250" y="5087838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7633200" y="5087838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8669150" y="5087838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3489400" y="5560513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4525350" y="5560513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5561300" y="5560513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6597250" y="5560513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7633200" y="5560513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8669150" y="5560513"/>
            <a:ext cx="683100" cy="4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6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Google Shape;200;p18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37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84BF13-C1A9-4840-B65F-5229FD6684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9395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>
            <a:spLocks noGrp="1"/>
          </p:cNvSpPr>
          <p:nvPr>
            <p:ph type="body" idx="1"/>
          </p:nvPr>
        </p:nvSpPr>
        <p:spPr>
          <a:xfrm>
            <a:off x="1981200" y="1946625"/>
            <a:ext cx="8229600" cy="28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indent="-635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  <a:endParaRPr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14353" indent="-635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m =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14353" indent="-635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14353" indent="-635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j;</a:t>
            </a:r>
            <a:endParaRPr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14353" indent="-635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endParaRPr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71557" indent="-635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  <a:endParaRPr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14353" indent="-635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 return </a:t>
            </a:r>
            <a:r>
              <a:rPr lang="en" sz="1800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  <a:endParaRPr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14353" indent="-635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n; // not found</a:t>
            </a:r>
            <a:endParaRPr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150" indent="-6350">
              <a:spcBef>
                <a:spcPts val="200"/>
              </a:spcBef>
              <a:buNone/>
            </a:pPr>
            <a:r>
              <a:rPr lang="en" sz="1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/>
          </a:p>
          <a:p>
            <a:pPr marL="0" indent="0">
              <a:spcBef>
                <a:spcPts val="200"/>
              </a:spcBef>
              <a:buNone/>
            </a:pPr>
            <a:endParaRPr sz="1800" dirty="0"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KMP code</a:t>
            </a:r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body" idx="1"/>
          </p:nvPr>
        </p:nvSpPr>
        <p:spPr>
          <a:xfrm>
            <a:off x="1981200" y="4843125"/>
            <a:ext cx="8229600" cy="17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Runtime?</a:t>
            </a:r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38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7E1EB2-D313-DD49-B4FB-8E2E6B48DE9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2903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639600" y="2411687"/>
            <a:ext cx="4484689" cy="28675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= 0, j = 0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</a:p>
          <a:p>
            <a:pPr marL="803283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2B5E"/>
              </a:buClr>
              <a:buSzPts val="22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350" kern="0" dirty="0">
              <a:solidFill>
                <a:srgbClr val="FFC000">
                  <a:lumMod val="60000"/>
                  <a:lumOff val="40000"/>
                </a:srgbClr>
              </a:solidFill>
              <a:latin typeface="Droid Sans"/>
              <a:sym typeface="Droid Sans"/>
            </a:endParaRPr>
          </a:p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endParaRPr lang="en-US" sz="1501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1925527" y="798269"/>
          <a:ext cx="8237325" cy="1380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355489" y="3180034"/>
            <a:ext cx="326937" cy="369123"/>
          </a:xfrm>
          <a:prstGeom prst="ellipse">
            <a:avLst/>
          </a:prstGeom>
          <a:solidFill>
            <a:srgbClr val="FFFF00"/>
          </a:solidFill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342933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r>
              <a:rPr lang="en"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051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677900" y="3155995"/>
            <a:ext cx="649373" cy="393162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322773" y="3155995"/>
            <a:ext cx="649350" cy="393162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7967610" y="3155995"/>
            <a:ext cx="649361" cy="393162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9257318" y="3155995"/>
            <a:ext cx="649350" cy="393162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8612458" y="3155995"/>
            <a:ext cx="649361" cy="393162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9902156" y="3155995"/>
            <a:ext cx="649361" cy="393162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403348" y="2631364"/>
            <a:ext cx="562827" cy="603049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634543" y="3495101"/>
            <a:ext cx="692731" cy="329756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634520" y="3495100"/>
            <a:ext cx="1301463" cy="478496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634615" y="3495100"/>
            <a:ext cx="2493601" cy="709251"/>
            <a:chOff x="753271" y="3809654"/>
            <a:chExt cx="5235279" cy="1318883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634497" y="3495100"/>
            <a:ext cx="1851390" cy="603722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634590" y="3495100"/>
            <a:ext cx="3054262" cy="835446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000337" y="2547116"/>
            <a:ext cx="326937" cy="687297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279368" y="2630369"/>
            <a:ext cx="1058545" cy="604044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279463" y="2413279"/>
            <a:ext cx="2348149" cy="821134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9064272" y="2730568"/>
            <a:ext cx="563338" cy="503845"/>
            <a:chOff x="5854300" y="2387975"/>
            <a:chExt cx="1182721" cy="936921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D5FCB8D-B7B5-7941-92FB-9F97E7F08C06}"/>
              </a:ext>
            </a:extLst>
          </p:cNvPr>
          <p:cNvGrpSpPr/>
          <p:nvPr/>
        </p:nvGrpSpPr>
        <p:grpSpPr>
          <a:xfrm>
            <a:off x="6465622" y="4833403"/>
            <a:ext cx="3822609" cy="1413498"/>
            <a:chOff x="7733436" y="5226332"/>
            <a:chExt cx="5096277" cy="1884467"/>
          </a:xfrm>
        </p:grpSpPr>
        <p:graphicFrame>
          <p:nvGraphicFramePr>
            <p:cNvPr id="117" name="Google Shape;175;p18">
              <a:extLst>
                <a:ext uri="{FF2B5EF4-FFF2-40B4-BE49-F238E27FC236}">
                  <a16:creationId xmlns:a16="http://schemas.microsoft.com/office/drawing/2014/main" id="{EAE36BA5-5B92-8242-A649-17E46564B561}"/>
                </a:ext>
              </a:extLst>
            </p:cNvPr>
            <p:cNvGraphicFramePr/>
            <p:nvPr/>
          </p:nvGraphicFramePr>
          <p:xfrm>
            <a:off x="8633817" y="5226332"/>
            <a:ext cx="4195896" cy="188446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D935ED-1872-E649-B766-6874BEE56D0B}"/>
                </a:ext>
              </a:extLst>
            </p:cNvPr>
            <p:cNvSpPr txBox="1"/>
            <p:nvPr/>
          </p:nvSpPr>
          <p:spPr>
            <a:xfrm>
              <a:off x="7733436" y="5820725"/>
              <a:ext cx="827234" cy="4000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defTabSz="685867"/>
              <a:r>
                <a:rPr lang="en-US" sz="1350" dirty="0" err="1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dfa</a:t>
              </a:r>
              <a:r>
                <a:rPr lang="en-US" sz="135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40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7C83-3699-724A-AF09-61F2B9560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Brute force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5ED2E-2ABF-CA43-A3C5-7696B4F05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87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639600" y="2411687"/>
            <a:ext cx="4484689" cy="28675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, n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txt.length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for (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 = 0, j = 0;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 &lt; n &amp;&amp; j &lt; m;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++)</a:t>
            </a:r>
          </a:p>
          <a:p>
            <a:pPr marL="803283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2B5E"/>
              </a:buClr>
              <a:buSzPts val="22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350" kern="0" dirty="0">
              <a:solidFill>
                <a:srgbClr val="FFC000">
                  <a:lumMod val="60000"/>
                  <a:lumOff val="40000"/>
                </a:srgbClr>
              </a:solidFill>
              <a:latin typeface="Droid Sans"/>
              <a:sym typeface="Droid Sans"/>
            </a:endParaRPr>
          </a:p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endParaRPr lang="en-US" sz="1501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1925527" y="798269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355489" y="3180034"/>
            <a:ext cx="326937" cy="369123"/>
          </a:xfrm>
          <a:prstGeom prst="ellipse">
            <a:avLst/>
          </a:prstGeom>
          <a:solidFill>
            <a:schemeClr val="bg2"/>
          </a:solidFill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342933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r>
              <a:rPr lang="en"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051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677900" y="3155995"/>
            <a:ext cx="649373" cy="393162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322773" y="3155995"/>
            <a:ext cx="649350" cy="393162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7967610" y="3155995"/>
            <a:ext cx="649361" cy="393162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9257318" y="3155995"/>
            <a:ext cx="649350" cy="393162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8612458" y="3155995"/>
            <a:ext cx="649361" cy="393162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9902156" y="3155995"/>
            <a:ext cx="649361" cy="393162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403348" y="2631364"/>
            <a:ext cx="562827" cy="603049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634543" y="3495101"/>
            <a:ext cx="692731" cy="329756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634520" y="3495100"/>
            <a:ext cx="1301463" cy="478496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634615" y="3495100"/>
            <a:ext cx="2493601" cy="709251"/>
            <a:chOff x="753271" y="3809654"/>
            <a:chExt cx="5235279" cy="1318883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634497" y="3495100"/>
            <a:ext cx="1851390" cy="603722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634590" y="3495100"/>
            <a:ext cx="3054262" cy="835446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000337" y="2547116"/>
            <a:ext cx="326937" cy="687297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279368" y="2630369"/>
            <a:ext cx="1058545" cy="604044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279463" y="2413279"/>
            <a:ext cx="2348149" cy="821134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9064272" y="2730568"/>
            <a:ext cx="563338" cy="503845"/>
            <a:chOff x="5854300" y="2387975"/>
            <a:chExt cx="1182721" cy="936921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D5FCB8D-B7B5-7941-92FB-9F97E7F08C06}"/>
              </a:ext>
            </a:extLst>
          </p:cNvPr>
          <p:cNvGrpSpPr/>
          <p:nvPr/>
        </p:nvGrpSpPr>
        <p:grpSpPr>
          <a:xfrm>
            <a:off x="6465621" y="4833403"/>
            <a:ext cx="3277577" cy="1168712"/>
            <a:chOff x="7733436" y="5226332"/>
            <a:chExt cx="4369644" cy="1558120"/>
          </a:xfrm>
        </p:grpSpPr>
        <p:graphicFrame>
          <p:nvGraphicFramePr>
            <p:cNvPr id="117" name="Google Shape;175;p18">
              <a:extLst>
                <a:ext uri="{FF2B5EF4-FFF2-40B4-BE49-F238E27FC236}">
                  <a16:creationId xmlns:a16="http://schemas.microsoft.com/office/drawing/2014/main" id="{EAE36BA5-5B92-8242-A649-17E46564B561}"/>
                </a:ext>
              </a:extLst>
            </p:cNvPr>
            <p:cNvGraphicFramePr/>
            <p:nvPr/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D935ED-1872-E649-B766-6874BEE56D0B}"/>
                </a:ext>
              </a:extLst>
            </p:cNvPr>
            <p:cNvSpPr txBox="1"/>
            <p:nvPr/>
          </p:nvSpPr>
          <p:spPr>
            <a:xfrm>
              <a:off x="7733436" y="5820725"/>
              <a:ext cx="827235" cy="4000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defTabSz="685867"/>
              <a:r>
                <a:rPr lang="en-US" sz="1350" dirty="0" err="1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dfa</a:t>
              </a:r>
              <a:r>
                <a:rPr lang="en-US" sz="135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7277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639600" y="2411687"/>
            <a:ext cx="4484689" cy="28675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, n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txt.length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for (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 = 0, j = 0;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 &lt; n &amp;&amp; j &lt; m;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++)</a:t>
            </a:r>
          </a:p>
          <a:p>
            <a:pPr marL="803283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2B5E"/>
              </a:buClr>
              <a:buSzPts val="22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350" kern="0" dirty="0">
              <a:solidFill>
                <a:srgbClr val="FFC000">
                  <a:lumMod val="60000"/>
                  <a:lumOff val="40000"/>
                </a:srgbClr>
              </a:solidFill>
              <a:latin typeface="Droid Sans"/>
              <a:sym typeface="Droid Sans"/>
            </a:endParaRPr>
          </a:p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endParaRPr lang="en-US" sz="1501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1925527" y="798269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355489" y="3180034"/>
            <a:ext cx="326937" cy="369123"/>
          </a:xfrm>
          <a:prstGeom prst="ellipse">
            <a:avLst/>
          </a:prstGeom>
          <a:solidFill>
            <a:schemeClr val="bg2"/>
          </a:solidFill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342933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r>
              <a:rPr lang="en"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051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677900" y="3155995"/>
            <a:ext cx="649373" cy="393162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322773" y="3155995"/>
            <a:ext cx="649350" cy="393162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7967610" y="3155995"/>
            <a:ext cx="649361" cy="393162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9257318" y="3155995"/>
            <a:ext cx="649350" cy="393162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8612458" y="3155995"/>
            <a:ext cx="649361" cy="393162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9902156" y="3155995"/>
            <a:ext cx="649361" cy="393162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403348" y="2631364"/>
            <a:ext cx="562827" cy="603049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634543" y="3495101"/>
            <a:ext cx="692731" cy="329756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634520" y="3495100"/>
            <a:ext cx="1301463" cy="478496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634615" y="3495100"/>
            <a:ext cx="2493601" cy="709251"/>
            <a:chOff x="753271" y="3809654"/>
            <a:chExt cx="5235279" cy="1318883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634497" y="3495100"/>
            <a:ext cx="1851390" cy="603722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634590" y="3495100"/>
            <a:ext cx="3054262" cy="835446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000337" y="2547116"/>
            <a:ext cx="326937" cy="687297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279368" y="2630369"/>
            <a:ext cx="1058545" cy="604044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279463" y="2413279"/>
            <a:ext cx="2348149" cy="821134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9064272" y="2730568"/>
            <a:ext cx="563338" cy="503845"/>
            <a:chOff x="5854300" y="2387975"/>
            <a:chExt cx="1182721" cy="936921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D5FCB8D-B7B5-7941-92FB-9F97E7F08C06}"/>
              </a:ext>
            </a:extLst>
          </p:cNvPr>
          <p:cNvGrpSpPr/>
          <p:nvPr/>
        </p:nvGrpSpPr>
        <p:grpSpPr>
          <a:xfrm>
            <a:off x="6465621" y="4833403"/>
            <a:ext cx="3277577" cy="1168712"/>
            <a:chOff x="7733436" y="5226332"/>
            <a:chExt cx="4369644" cy="1558120"/>
          </a:xfrm>
        </p:grpSpPr>
        <p:graphicFrame>
          <p:nvGraphicFramePr>
            <p:cNvPr id="117" name="Google Shape;175;p18">
              <a:extLst>
                <a:ext uri="{FF2B5EF4-FFF2-40B4-BE49-F238E27FC236}">
                  <a16:creationId xmlns:a16="http://schemas.microsoft.com/office/drawing/2014/main" id="{EAE36BA5-5B92-8242-A649-17E46564B561}"/>
                </a:ext>
              </a:extLst>
            </p:cNvPr>
            <p:cNvGraphicFramePr/>
            <p:nvPr/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D935ED-1872-E649-B766-6874BEE56D0B}"/>
                </a:ext>
              </a:extLst>
            </p:cNvPr>
            <p:cNvSpPr txBox="1"/>
            <p:nvPr/>
          </p:nvSpPr>
          <p:spPr>
            <a:xfrm>
              <a:off x="7733436" y="5820725"/>
              <a:ext cx="827235" cy="4000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defTabSz="685867"/>
              <a:r>
                <a:rPr lang="en-US" sz="1350" dirty="0" err="1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dfa</a:t>
              </a:r>
              <a:r>
                <a:rPr lang="en-US" sz="135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926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639600" y="2411687"/>
            <a:ext cx="4484689" cy="28675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350" kern="0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803283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2B5E"/>
              </a:buClr>
              <a:buSzPts val="22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350" kern="0" dirty="0">
              <a:solidFill>
                <a:srgbClr val="FFC000">
                  <a:lumMod val="60000"/>
                  <a:lumOff val="40000"/>
                </a:srgbClr>
              </a:solidFill>
              <a:latin typeface="Droid Sans"/>
              <a:sym typeface="Droid Sans"/>
            </a:endParaRPr>
          </a:p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endParaRPr lang="en-US" sz="1501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1925527" y="798269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355489" y="3180034"/>
            <a:ext cx="326937" cy="369123"/>
          </a:xfrm>
          <a:prstGeom prst="ellipse">
            <a:avLst/>
          </a:prstGeom>
          <a:solidFill>
            <a:schemeClr val="bg2"/>
          </a:solidFill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342933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r>
              <a:rPr lang="en"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051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677900" y="3155995"/>
            <a:ext cx="649373" cy="393162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322773" y="3155995"/>
            <a:ext cx="649350" cy="393162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7967610" y="3155995"/>
            <a:ext cx="649361" cy="393162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9257318" y="3155995"/>
            <a:ext cx="649350" cy="393162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8612458" y="3155995"/>
            <a:ext cx="649361" cy="393162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9902156" y="3155995"/>
            <a:ext cx="649361" cy="393162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403348" y="2631364"/>
            <a:ext cx="562827" cy="603049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634543" y="3495101"/>
            <a:ext cx="692731" cy="329756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634520" y="3495100"/>
            <a:ext cx="1301463" cy="478496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634615" y="3495100"/>
            <a:ext cx="2493601" cy="709251"/>
            <a:chOff x="753271" y="3809654"/>
            <a:chExt cx="5235279" cy="1318883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634497" y="3495100"/>
            <a:ext cx="1851390" cy="603722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634590" y="3495100"/>
            <a:ext cx="3054262" cy="835446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000337" y="2547116"/>
            <a:ext cx="326937" cy="687297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279368" y="2630369"/>
            <a:ext cx="1058545" cy="604044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279463" y="2413279"/>
            <a:ext cx="2348149" cy="821134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9064272" y="2730568"/>
            <a:ext cx="563338" cy="503845"/>
            <a:chOff x="5854300" y="2387975"/>
            <a:chExt cx="1182721" cy="936921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D5FCB8D-B7B5-7941-92FB-9F97E7F08C06}"/>
              </a:ext>
            </a:extLst>
          </p:cNvPr>
          <p:cNvGrpSpPr/>
          <p:nvPr/>
        </p:nvGrpSpPr>
        <p:grpSpPr>
          <a:xfrm>
            <a:off x="6465621" y="4833403"/>
            <a:ext cx="3277577" cy="1168712"/>
            <a:chOff x="7733436" y="5226332"/>
            <a:chExt cx="4369644" cy="1558120"/>
          </a:xfrm>
        </p:grpSpPr>
        <p:graphicFrame>
          <p:nvGraphicFramePr>
            <p:cNvPr id="117" name="Google Shape;175;p18">
              <a:extLst>
                <a:ext uri="{FF2B5EF4-FFF2-40B4-BE49-F238E27FC236}">
                  <a16:creationId xmlns:a16="http://schemas.microsoft.com/office/drawing/2014/main" id="{EAE36BA5-5B92-8242-A649-17E46564B561}"/>
                </a:ext>
              </a:extLst>
            </p:cNvPr>
            <p:cNvGraphicFramePr/>
            <p:nvPr/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D935ED-1872-E649-B766-6874BEE56D0B}"/>
                </a:ext>
              </a:extLst>
            </p:cNvPr>
            <p:cNvSpPr txBox="1"/>
            <p:nvPr/>
          </p:nvSpPr>
          <p:spPr>
            <a:xfrm>
              <a:off x="7733436" y="5820725"/>
              <a:ext cx="827235" cy="4000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defTabSz="685867"/>
              <a:r>
                <a:rPr lang="en-US" sz="1350" dirty="0" err="1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dfa</a:t>
              </a:r>
              <a:r>
                <a:rPr lang="en-US" sz="135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017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639600" y="2411687"/>
            <a:ext cx="4484689" cy="28675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350" kern="0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803283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2B5E"/>
              </a:buClr>
              <a:buSzPts val="22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350" kern="0" dirty="0">
              <a:solidFill>
                <a:srgbClr val="FFC000">
                  <a:lumMod val="60000"/>
                  <a:lumOff val="40000"/>
                </a:srgbClr>
              </a:solidFill>
              <a:latin typeface="Droid Sans"/>
              <a:sym typeface="Droid Sans"/>
            </a:endParaRPr>
          </a:p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endParaRPr lang="en-US" sz="1501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1925527" y="798269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355489" y="3180034"/>
            <a:ext cx="326937" cy="3691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342933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r>
              <a:rPr lang="en"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051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677900" y="3155995"/>
            <a:ext cx="649373" cy="393162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322773" y="3155995"/>
            <a:ext cx="649350" cy="393162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7967610" y="3155995"/>
            <a:ext cx="649361" cy="393162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9257318" y="3155995"/>
            <a:ext cx="649350" cy="393162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8612458" y="3155995"/>
            <a:ext cx="649361" cy="393162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9902156" y="3155995"/>
            <a:ext cx="649361" cy="393162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403348" y="2631364"/>
            <a:ext cx="562827" cy="603049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634543" y="3495101"/>
            <a:ext cx="692731" cy="329756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634520" y="3495100"/>
            <a:ext cx="1301463" cy="478496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634615" y="3495100"/>
            <a:ext cx="2493601" cy="709251"/>
            <a:chOff x="753271" y="3809654"/>
            <a:chExt cx="5235279" cy="1318883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634497" y="3495100"/>
            <a:ext cx="1851390" cy="603722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634590" y="3495100"/>
            <a:ext cx="3054262" cy="835446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000337" y="2547116"/>
            <a:ext cx="326937" cy="687297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279368" y="2630369"/>
            <a:ext cx="1058545" cy="604044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279463" y="2413279"/>
            <a:ext cx="2348149" cy="821134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9064272" y="2730568"/>
            <a:ext cx="563338" cy="503845"/>
            <a:chOff x="5854300" y="2387975"/>
            <a:chExt cx="1182721" cy="936921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5ABF43D-D31C-E348-9A24-7B4CF1DBF834}"/>
              </a:ext>
            </a:extLst>
          </p:cNvPr>
          <p:cNvGrpSpPr/>
          <p:nvPr/>
        </p:nvGrpSpPr>
        <p:grpSpPr>
          <a:xfrm>
            <a:off x="6465621" y="4833403"/>
            <a:ext cx="3277577" cy="1168712"/>
            <a:chOff x="7733436" y="5226332"/>
            <a:chExt cx="4369644" cy="1558120"/>
          </a:xfrm>
        </p:grpSpPr>
        <p:graphicFrame>
          <p:nvGraphicFramePr>
            <p:cNvPr id="119" name="Google Shape;175;p18">
              <a:extLst>
                <a:ext uri="{FF2B5EF4-FFF2-40B4-BE49-F238E27FC236}">
                  <a16:creationId xmlns:a16="http://schemas.microsoft.com/office/drawing/2014/main" id="{920691EF-12EA-6247-8A1F-8DBE8811D5DA}"/>
                </a:ext>
              </a:extLst>
            </p:cNvPr>
            <p:cNvGraphicFramePr/>
            <p:nvPr/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97CC857-1E90-EB4D-8BCC-167E7FC26BFB}"/>
                </a:ext>
              </a:extLst>
            </p:cNvPr>
            <p:cNvSpPr txBox="1"/>
            <p:nvPr/>
          </p:nvSpPr>
          <p:spPr>
            <a:xfrm>
              <a:off x="7733436" y="5820725"/>
              <a:ext cx="827235" cy="4000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defTabSz="685867"/>
              <a:r>
                <a:rPr lang="en-US" sz="1350" dirty="0" err="1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dfa</a:t>
              </a:r>
              <a:r>
                <a:rPr lang="en-US" sz="135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597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639600" y="2411687"/>
            <a:ext cx="4484689" cy="28675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350" kern="0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803283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2B5E"/>
              </a:buClr>
              <a:buSzPts val="22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350" kern="0" dirty="0">
              <a:solidFill>
                <a:srgbClr val="FFC000">
                  <a:lumMod val="60000"/>
                  <a:lumOff val="40000"/>
                </a:srgbClr>
              </a:solidFill>
              <a:latin typeface="Droid Sans"/>
              <a:sym typeface="Droid Sans"/>
            </a:endParaRPr>
          </a:p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endParaRPr lang="en-US" sz="1501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1925527" y="798269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355489" y="3180034"/>
            <a:ext cx="326937" cy="3691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342933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r>
              <a:rPr lang="en"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051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677900" y="3155995"/>
            <a:ext cx="649373" cy="393162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322773" y="3155995"/>
            <a:ext cx="649350" cy="393162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7967610" y="3155995"/>
            <a:ext cx="649361" cy="393162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9257318" y="3155995"/>
            <a:ext cx="649350" cy="393162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8612458" y="3155995"/>
            <a:ext cx="649361" cy="393162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9902156" y="3155995"/>
            <a:ext cx="649361" cy="393162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403348" y="2631364"/>
            <a:ext cx="562827" cy="603049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634543" y="3495101"/>
            <a:ext cx="692731" cy="329756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634520" y="3495100"/>
            <a:ext cx="1301463" cy="478496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634615" y="3495100"/>
            <a:ext cx="2493601" cy="709251"/>
            <a:chOff x="753271" y="3809654"/>
            <a:chExt cx="5235279" cy="1318883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634497" y="3495100"/>
            <a:ext cx="1851390" cy="603722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634590" y="3495100"/>
            <a:ext cx="3054262" cy="835446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000337" y="2547116"/>
            <a:ext cx="326937" cy="687297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279368" y="2630369"/>
            <a:ext cx="1058545" cy="604044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279463" y="2413279"/>
            <a:ext cx="2348149" cy="821134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9064272" y="2730568"/>
            <a:ext cx="563338" cy="503845"/>
            <a:chOff x="5854300" y="2387975"/>
            <a:chExt cx="1182721" cy="936921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D5CFE17-84EF-DF48-9F14-FE014CA37314}"/>
              </a:ext>
            </a:extLst>
          </p:cNvPr>
          <p:cNvGrpSpPr/>
          <p:nvPr/>
        </p:nvGrpSpPr>
        <p:grpSpPr>
          <a:xfrm>
            <a:off x="6465621" y="4833403"/>
            <a:ext cx="3277577" cy="1168712"/>
            <a:chOff x="7733436" y="5226332"/>
            <a:chExt cx="4369644" cy="1558120"/>
          </a:xfrm>
        </p:grpSpPr>
        <p:graphicFrame>
          <p:nvGraphicFramePr>
            <p:cNvPr id="118" name="Google Shape;175;p18">
              <a:extLst>
                <a:ext uri="{FF2B5EF4-FFF2-40B4-BE49-F238E27FC236}">
                  <a16:creationId xmlns:a16="http://schemas.microsoft.com/office/drawing/2014/main" id="{BA8BA3E9-DFD1-A446-A00B-33B8B5E89D9A}"/>
                </a:ext>
              </a:extLst>
            </p:cNvPr>
            <p:cNvGraphicFramePr/>
            <p:nvPr/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89F2E16-9EEC-CD4C-BF73-5DEAE92F8E14}"/>
                </a:ext>
              </a:extLst>
            </p:cNvPr>
            <p:cNvSpPr txBox="1"/>
            <p:nvPr/>
          </p:nvSpPr>
          <p:spPr>
            <a:xfrm>
              <a:off x="7733436" y="5820725"/>
              <a:ext cx="827235" cy="4000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defTabSz="685867"/>
              <a:r>
                <a:rPr lang="en-US" sz="1350" dirty="0" err="1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dfa</a:t>
              </a:r>
              <a:r>
                <a:rPr lang="en-US" sz="135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982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639600" y="2411687"/>
            <a:ext cx="4484689" cy="28675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350" kern="0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803283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2B5E"/>
              </a:buClr>
              <a:buSzPts val="22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350" kern="0" dirty="0">
              <a:solidFill>
                <a:srgbClr val="FFC000">
                  <a:lumMod val="60000"/>
                  <a:lumOff val="40000"/>
                </a:srgbClr>
              </a:solidFill>
              <a:latin typeface="Droid Sans"/>
              <a:sym typeface="Droid Sans"/>
            </a:endParaRPr>
          </a:p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endParaRPr lang="en-US" sz="1501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1925527" y="798269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355489" y="3180034"/>
            <a:ext cx="326937" cy="3691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342933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r>
              <a:rPr lang="en"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051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677900" y="3155995"/>
            <a:ext cx="649373" cy="393162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322773" y="3155995"/>
            <a:ext cx="649350" cy="393162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7967610" y="3155995"/>
            <a:ext cx="649361" cy="393162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9257318" y="3155995"/>
            <a:ext cx="649350" cy="393162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8612458" y="3155995"/>
            <a:ext cx="649361" cy="393162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9902156" y="3155995"/>
            <a:ext cx="649361" cy="393162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403348" y="2631364"/>
            <a:ext cx="562827" cy="603049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634543" y="3495101"/>
            <a:ext cx="692731" cy="329756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634520" y="3495100"/>
            <a:ext cx="1301463" cy="478496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634615" y="3495100"/>
            <a:ext cx="2493601" cy="709251"/>
            <a:chOff x="753271" y="3809654"/>
            <a:chExt cx="5235279" cy="1318883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634497" y="3495100"/>
            <a:ext cx="1851390" cy="603722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634590" y="3495100"/>
            <a:ext cx="3054262" cy="835446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000337" y="2547116"/>
            <a:ext cx="326937" cy="687297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279368" y="2630369"/>
            <a:ext cx="1058545" cy="604044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279463" y="2413279"/>
            <a:ext cx="2348149" cy="821134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9064272" y="2730568"/>
            <a:ext cx="563338" cy="503845"/>
            <a:chOff x="5854300" y="2387975"/>
            <a:chExt cx="1182721" cy="936921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A98C974-A280-774C-A8DF-6C68ECB68E91}"/>
              </a:ext>
            </a:extLst>
          </p:cNvPr>
          <p:cNvGrpSpPr/>
          <p:nvPr/>
        </p:nvGrpSpPr>
        <p:grpSpPr>
          <a:xfrm>
            <a:off x="6465621" y="4833403"/>
            <a:ext cx="3277577" cy="1168712"/>
            <a:chOff x="7733436" y="5226332"/>
            <a:chExt cx="4369644" cy="1558120"/>
          </a:xfrm>
        </p:grpSpPr>
        <p:graphicFrame>
          <p:nvGraphicFramePr>
            <p:cNvPr id="119" name="Google Shape;175;p18">
              <a:extLst>
                <a:ext uri="{FF2B5EF4-FFF2-40B4-BE49-F238E27FC236}">
                  <a16:creationId xmlns:a16="http://schemas.microsoft.com/office/drawing/2014/main" id="{06DE2197-49CD-5F4C-8199-F93189A7FED7}"/>
                </a:ext>
              </a:extLst>
            </p:cNvPr>
            <p:cNvGraphicFramePr/>
            <p:nvPr/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FAFE124-9BFD-8D4B-82C2-DA4F1667ACC9}"/>
                </a:ext>
              </a:extLst>
            </p:cNvPr>
            <p:cNvSpPr txBox="1"/>
            <p:nvPr/>
          </p:nvSpPr>
          <p:spPr>
            <a:xfrm>
              <a:off x="7733436" y="5820725"/>
              <a:ext cx="827235" cy="4000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defTabSz="685867"/>
              <a:r>
                <a:rPr lang="en-US" sz="1350" dirty="0" err="1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dfa</a:t>
              </a:r>
              <a:r>
                <a:rPr lang="en-US" sz="135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227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639600" y="2411687"/>
            <a:ext cx="4484689" cy="28675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350" kern="0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803283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2B5E"/>
              </a:buClr>
              <a:buSzPts val="22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350" kern="0" dirty="0">
              <a:solidFill>
                <a:srgbClr val="FFC000">
                  <a:lumMod val="60000"/>
                  <a:lumOff val="40000"/>
                </a:srgbClr>
              </a:solidFill>
              <a:latin typeface="Droid Sans"/>
              <a:sym typeface="Droid Sans"/>
            </a:endParaRPr>
          </a:p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endParaRPr lang="en-US" sz="1501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1925527" y="798269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355489" y="3180034"/>
            <a:ext cx="326937" cy="3691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342933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r>
              <a:rPr lang="en"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051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677900" y="3155995"/>
            <a:ext cx="649373" cy="393162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322773" y="3155995"/>
            <a:ext cx="649350" cy="393162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7967610" y="3155995"/>
            <a:ext cx="649361" cy="393162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9257318" y="3155995"/>
            <a:ext cx="649350" cy="393162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8612458" y="3155995"/>
            <a:ext cx="649361" cy="393162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9902156" y="3155995"/>
            <a:ext cx="649361" cy="393162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403348" y="2631364"/>
            <a:ext cx="562827" cy="603049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634543" y="3495101"/>
            <a:ext cx="692731" cy="329756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634520" y="3495100"/>
            <a:ext cx="1301463" cy="478496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634615" y="3495100"/>
            <a:ext cx="2493601" cy="709251"/>
            <a:chOff x="753271" y="3809654"/>
            <a:chExt cx="5235279" cy="1318883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634497" y="3495100"/>
            <a:ext cx="1851390" cy="603722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634590" y="3495100"/>
            <a:ext cx="3054262" cy="835446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000337" y="2547116"/>
            <a:ext cx="326937" cy="687297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279368" y="2630369"/>
            <a:ext cx="1058545" cy="604044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279463" y="2413279"/>
            <a:ext cx="2348149" cy="821134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9064272" y="2730568"/>
            <a:ext cx="563338" cy="503845"/>
            <a:chOff x="5854300" y="2387975"/>
            <a:chExt cx="1182721" cy="936921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6A26628-6C72-E340-A92E-3E416A9B5F79}"/>
              </a:ext>
            </a:extLst>
          </p:cNvPr>
          <p:cNvGrpSpPr/>
          <p:nvPr/>
        </p:nvGrpSpPr>
        <p:grpSpPr>
          <a:xfrm>
            <a:off x="6465621" y="4833403"/>
            <a:ext cx="3277577" cy="1168712"/>
            <a:chOff x="7733436" y="5226332"/>
            <a:chExt cx="4369644" cy="1558120"/>
          </a:xfrm>
        </p:grpSpPr>
        <p:graphicFrame>
          <p:nvGraphicFramePr>
            <p:cNvPr id="118" name="Google Shape;175;p18">
              <a:extLst>
                <a:ext uri="{FF2B5EF4-FFF2-40B4-BE49-F238E27FC236}">
                  <a16:creationId xmlns:a16="http://schemas.microsoft.com/office/drawing/2014/main" id="{DD03EEEF-945F-744E-947D-823F7A3D7A03}"/>
                </a:ext>
              </a:extLst>
            </p:cNvPr>
            <p:cNvGraphicFramePr/>
            <p:nvPr/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86FBFD7-BAE6-DE4F-BB12-4141B68D6CAE}"/>
                </a:ext>
              </a:extLst>
            </p:cNvPr>
            <p:cNvSpPr txBox="1"/>
            <p:nvPr/>
          </p:nvSpPr>
          <p:spPr>
            <a:xfrm>
              <a:off x="7733436" y="5820725"/>
              <a:ext cx="827235" cy="4000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defTabSz="685867"/>
              <a:r>
                <a:rPr lang="en-US" sz="1350" dirty="0" err="1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dfa</a:t>
              </a:r>
              <a:r>
                <a:rPr lang="en-US" sz="135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285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639600" y="2411687"/>
            <a:ext cx="4484689" cy="28675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350" kern="0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803283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2B5E"/>
              </a:buClr>
              <a:buSzPts val="22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350" kern="0" dirty="0">
              <a:solidFill>
                <a:srgbClr val="FFC000">
                  <a:lumMod val="60000"/>
                  <a:lumOff val="40000"/>
                </a:srgbClr>
              </a:solidFill>
              <a:latin typeface="Droid Sans"/>
              <a:sym typeface="Droid Sans"/>
            </a:endParaRPr>
          </a:p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endParaRPr lang="en-US" sz="1501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1925527" y="798269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355489" y="3180034"/>
            <a:ext cx="326937" cy="3691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342933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r>
              <a:rPr lang="en"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051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677900" y="3155995"/>
            <a:ext cx="649373" cy="393162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322773" y="3155995"/>
            <a:ext cx="649350" cy="393162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7967610" y="3155995"/>
            <a:ext cx="649361" cy="393162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9257318" y="3155995"/>
            <a:ext cx="649350" cy="393162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8612458" y="3155995"/>
            <a:ext cx="649361" cy="393162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9902156" y="3155995"/>
            <a:ext cx="649361" cy="393162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403348" y="2631364"/>
            <a:ext cx="562827" cy="603049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634543" y="3495101"/>
            <a:ext cx="692731" cy="329756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634520" y="3495100"/>
            <a:ext cx="1301463" cy="478496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634615" y="3495099"/>
            <a:ext cx="2493600" cy="709253"/>
            <a:chOff x="753272" y="3809652"/>
            <a:chExt cx="5235278" cy="1318886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634497" y="3495100"/>
            <a:ext cx="1851390" cy="603722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634590" y="3495100"/>
            <a:ext cx="3054262" cy="835446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000337" y="2547116"/>
            <a:ext cx="326937" cy="687297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279368" y="2630369"/>
            <a:ext cx="1058545" cy="604044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279463" y="2504790"/>
            <a:ext cx="2348149" cy="729624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9064272" y="2730568"/>
            <a:ext cx="563338" cy="503846"/>
            <a:chOff x="5854300" y="2387975"/>
            <a:chExt cx="1182721" cy="936923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B09647-49A7-1946-9FA5-9DB8DE3D1ADF}"/>
              </a:ext>
            </a:extLst>
          </p:cNvPr>
          <p:cNvGrpSpPr/>
          <p:nvPr/>
        </p:nvGrpSpPr>
        <p:grpSpPr>
          <a:xfrm>
            <a:off x="6465621" y="4833403"/>
            <a:ext cx="3277577" cy="1168712"/>
            <a:chOff x="7733436" y="5226332"/>
            <a:chExt cx="4369644" cy="1558120"/>
          </a:xfrm>
        </p:grpSpPr>
        <p:graphicFrame>
          <p:nvGraphicFramePr>
            <p:cNvPr id="119" name="Google Shape;175;p18">
              <a:extLst>
                <a:ext uri="{FF2B5EF4-FFF2-40B4-BE49-F238E27FC236}">
                  <a16:creationId xmlns:a16="http://schemas.microsoft.com/office/drawing/2014/main" id="{6A751356-1799-C94B-86F8-4D2AE04EEC70}"/>
                </a:ext>
              </a:extLst>
            </p:cNvPr>
            <p:cNvGraphicFramePr/>
            <p:nvPr/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9ECAE3B-B938-A644-AB9A-CED5EC23AC27}"/>
                </a:ext>
              </a:extLst>
            </p:cNvPr>
            <p:cNvSpPr txBox="1"/>
            <p:nvPr/>
          </p:nvSpPr>
          <p:spPr>
            <a:xfrm>
              <a:off x="7733436" y="5820725"/>
              <a:ext cx="827235" cy="4000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defTabSz="685867"/>
              <a:r>
                <a:rPr lang="en-US" sz="1350" dirty="0" err="1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dfa</a:t>
              </a:r>
              <a:r>
                <a:rPr lang="en-US" sz="135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338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639600" y="2411687"/>
            <a:ext cx="4484689" cy="28675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350" kern="0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803283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2B5E"/>
              </a:buClr>
              <a:buSzPts val="22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350" kern="0" dirty="0">
              <a:solidFill>
                <a:srgbClr val="FFC000">
                  <a:lumMod val="60000"/>
                  <a:lumOff val="40000"/>
                </a:srgbClr>
              </a:solidFill>
              <a:latin typeface="Droid Sans"/>
              <a:sym typeface="Droid Sans"/>
            </a:endParaRPr>
          </a:p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endParaRPr lang="en-US" sz="1501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1925527" y="798269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355489" y="3180034"/>
            <a:ext cx="326937" cy="3691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342933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r>
              <a:rPr lang="en"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051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677900" y="3155995"/>
            <a:ext cx="649373" cy="393162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322773" y="3155995"/>
            <a:ext cx="649350" cy="393162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7967610" y="3155995"/>
            <a:ext cx="649361" cy="393162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9257318" y="3155995"/>
            <a:ext cx="649350" cy="393162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8612458" y="3155995"/>
            <a:ext cx="649361" cy="393162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9902156" y="3155995"/>
            <a:ext cx="649361" cy="393162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403348" y="2631364"/>
            <a:ext cx="562827" cy="603049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634543" y="3495101"/>
            <a:ext cx="692731" cy="329756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634520" y="3495100"/>
            <a:ext cx="1301463" cy="478496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634615" y="3495099"/>
            <a:ext cx="2493600" cy="709253"/>
            <a:chOff x="753272" y="3809652"/>
            <a:chExt cx="5235278" cy="1318886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634497" y="3495100"/>
            <a:ext cx="1851390" cy="603722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634590" y="3495100"/>
            <a:ext cx="3054262" cy="835446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000337" y="2547116"/>
            <a:ext cx="326937" cy="687297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279368" y="2630369"/>
            <a:ext cx="1058545" cy="604044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279463" y="2504790"/>
            <a:ext cx="2348149" cy="729624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9064272" y="2730568"/>
            <a:ext cx="563338" cy="503846"/>
            <a:chOff x="5854300" y="2387975"/>
            <a:chExt cx="1182721" cy="936923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CC91ED0-0FDC-3548-BDBC-D48CF1F988C4}"/>
              </a:ext>
            </a:extLst>
          </p:cNvPr>
          <p:cNvGrpSpPr/>
          <p:nvPr/>
        </p:nvGrpSpPr>
        <p:grpSpPr>
          <a:xfrm>
            <a:off x="6465621" y="4833403"/>
            <a:ext cx="3277577" cy="1168712"/>
            <a:chOff x="7733436" y="5226332"/>
            <a:chExt cx="4369644" cy="1558120"/>
          </a:xfrm>
        </p:grpSpPr>
        <p:graphicFrame>
          <p:nvGraphicFramePr>
            <p:cNvPr id="118" name="Google Shape;175;p18">
              <a:extLst>
                <a:ext uri="{FF2B5EF4-FFF2-40B4-BE49-F238E27FC236}">
                  <a16:creationId xmlns:a16="http://schemas.microsoft.com/office/drawing/2014/main" id="{FF35E0EE-8519-BB47-91B9-DA3A28F7E143}"/>
                </a:ext>
              </a:extLst>
            </p:cNvPr>
            <p:cNvGraphicFramePr/>
            <p:nvPr/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7BFE1A2-EF2E-844B-AFE2-0D4D73A41AEA}"/>
                </a:ext>
              </a:extLst>
            </p:cNvPr>
            <p:cNvSpPr txBox="1"/>
            <p:nvPr/>
          </p:nvSpPr>
          <p:spPr>
            <a:xfrm>
              <a:off x="7733436" y="5820725"/>
              <a:ext cx="827235" cy="4000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defTabSz="685867"/>
              <a:r>
                <a:rPr lang="en-US" sz="1350" dirty="0" err="1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dfa</a:t>
              </a:r>
              <a:r>
                <a:rPr lang="en-US" sz="135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880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639600" y="2411687"/>
            <a:ext cx="4484689" cy="28675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350" kern="0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803283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dfa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50" kern="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)][j];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if (j == m)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- m; // found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2B5E"/>
              </a:buClr>
              <a:buSzPts val="22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350" kern="0" dirty="0">
              <a:solidFill>
                <a:srgbClr val="FFC000">
                  <a:lumMod val="60000"/>
                  <a:lumOff val="40000"/>
                </a:srgbClr>
              </a:solidFill>
              <a:latin typeface="Droid Sans"/>
              <a:sym typeface="Droid Sans"/>
            </a:endParaRPr>
          </a:p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endParaRPr lang="en-US" sz="1501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1925527" y="798269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45922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  <a:gridCol w="459220">
                  <a:extLst>
                    <a:ext uri="{9D8B030D-6E8A-4147-A177-3AD203B41FA5}">
                      <a16:colId xmlns:a16="http://schemas.microsoft.com/office/drawing/2014/main" val="2665864419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7" marR="68587" marT="34293" marB="34293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355489" y="3180034"/>
            <a:ext cx="326937" cy="3691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342933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r>
              <a:rPr lang="en"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051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677900" y="3155995"/>
            <a:ext cx="649373" cy="393162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322773" y="3155995"/>
            <a:ext cx="649350" cy="393162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7967610" y="3155995"/>
            <a:ext cx="649361" cy="393162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9257318" y="3155995"/>
            <a:ext cx="649350" cy="393162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8612458" y="3155995"/>
            <a:ext cx="649361" cy="393162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9902156" y="3155995"/>
            <a:ext cx="649361" cy="393162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403348" y="2631364"/>
            <a:ext cx="562827" cy="603049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634543" y="3495101"/>
            <a:ext cx="692731" cy="329756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634520" y="3495100"/>
            <a:ext cx="1301463" cy="478496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634615" y="3495099"/>
            <a:ext cx="2493600" cy="709253"/>
            <a:chOff x="753272" y="3809652"/>
            <a:chExt cx="5235278" cy="1318886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634497" y="3495100"/>
            <a:ext cx="1851390" cy="603722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634590" y="3495100"/>
            <a:ext cx="3054262" cy="835446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000337" y="2547116"/>
            <a:ext cx="326937" cy="687297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279368" y="2630369"/>
            <a:ext cx="1058545" cy="604044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279463" y="2504790"/>
            <a:ext cx="2348149" cy="729624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9064272" y="2730568"/>
            <a:ext cx="563338" cy="503846"/>
            <a:chOff x="5854300" y="2387975"/>
            <a:chExt cx="1182721" cy="936923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8CDC995-C8A4-F746-B150-121BC1544927}"/>
              </a:ext>
            </a:extLst>
          </p:cNvPr>
          <p:cNvGrpSpPr/>
          <p:nvPr/>
        </p:nvGrpSpPr>
        <p:grpSpPr>
          <a:xfrm>
            <a:off x="6465621" y="4833403"/>
            <a:ext cx="3277577" cy="1168712"/>
            <a:chOff x="7733436" y="5226332"/>
            <a:chExt cx="4369644" cy="1558120"/>
          </a:xfrm>
        </p:grpSpPr>
        <p:graphicFrame>
          <p:nvGraphicFramePr>
            <p:cNvPr id="119" name="Google Shape;175;p18">
              <a:extLst>
                <a:ext uri="{FF2B5EF4-FFF2-40B4-BE49-F238E27FC236}">
                  <a16:creationId xmlns:a16="http://schemas.microsoft.com/office/drawing/2014/main" id="{C0F9EF23-C972-A245-B763-FB220D4CE61A}"/>
                </a:ext>
              </a:extLst>
            </p:cNvPr>
            <p:cNvGraphicFramePr/>
            <p:nvPr/>
          </p:nvGraphicFramePr>
          <p:xfrm>
            <a:off x="8633817" y="5226332"/>
            <a:ext cx="3469263" cy="15581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C75873-E39F-1643-8B6A-E7D1918E696D}"/>
                </a:ext>
              </a:extLst>
            </p:cNvPr>
            <p:cNvSpPr txBox="1"/>
            <p:nvPr/>
          </p:nvSpPr>
          <p:spPr>
            <a:xfrm>
              <a:off x="7733436" y="5820725"/>
              <a:ext cx="827235" cy="4000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defTabSz="685867"/>
              <a:r>
                <a:rPr lang="en-US" sz="1350" dirty="0" err="1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dfa</a:t>
              </a:r>
              <a:r>
                <a:rPr lang="en-US" sz="135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[][]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21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= 0, j = 0;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(j))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634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639600" y="2411687"/>
            <a:ext cx="4484689" cy="28675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kmp_search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(String pat, String txt) {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n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txt.length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();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for (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 = 0, j = 0;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highlight>
                  <a:srgbClr val="FF0000"/>
                </a:highlight>
                <a:latin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highlight>
                  <a:srgbClr val="FF0000"/>
                </a:highlight>
                <a:latin typeface="Consolas"/>
                <a:cs typeface="Consolas"/>
                <a:sym typeface="Consolas"/>
              </a:rPr>
              <a:t> &lt; n &amp;&amp; j &lt; m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;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++)</a:t>
            </a:r>
          </a:p>
          <a:p>
            <a:pPr marL="803283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j =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dfa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[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txt.charAt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(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)][j];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if (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highlight>
                  <a:srgbClr val="00FF00"/>
                </a:highlight>
                <a:latin typeface="Consolas"/>
                <a:cs typeface="Consolas"/>
                <a:sym typeface="Consolas"/>
              </a:rPr>
              <a:t>j == m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)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cs typeface="Consolas"/>
                <a:sym typeface="Consolas"/>
              </a:rPr>
              <a:t>   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highlight>
                  <a:srgbClr val="0000FF"/>
                </a:highlight>
                <a:latin typeface="Consolas"/>
                <a:cs typeface="Consolas"/>
                <a:sym typeface="Consolas"/>
              </a:rPr>
              <a:t>return </a:t>
            </a:r>
            <a:r>
              <a:rPr lang="en-US" sz="1350" kern="0" dirty="0" err="1">
                <a:solidFill>
                  <a:srgbClr val="FFC000">
                    <a:lumMod val="60000"/>
                    <a:lumOff val="40000"/>
                  </a:srgbClr>
                </a:solidFill>
                <a:highlight>
                  <a:srgbClr val="0000FF"/>
                </a:highlight>
                <a:latin typeface="Consolas"/>
                <a:cs typeface="Consolas"/>
                <a:sym typeface="Consolas"/>
              </a:rPr>
              <a:t>i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highlight>
                  <a:srgbClr val="0000FF"/>
                </a:highlight>
                <a:latin typeface="Consolas"/>
                <a:cs typeface="Consolas"/>
                <a:sym typeface="Consolas"/>
              </a:rPr>
              <a:t> - m;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highlight>
                  <a:srgbClr val="0000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// found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marL="425267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SzPts val="11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   return n; // not found</a:t>
            </a:r>
          </a:p>
          <a:p>
            <a:pPr marL="47252" indent="-5251" algn="l" defTabSz="685867">
              <a:lnSpc>
                <a:spcPct val="100000"/>
              </a:lnSpc>
              <a:spcBef>
                <a:spcPts val="165"/>
              </a:spcBef>
              <a:buClr>
                <a:srgbClr val="002B5E"/>
              </a:buClr>
              <a:buSzPts val="2200"/>
            </a:pPr>
            <a:r>
              <a:rPr lang="en-US" sz="135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350" kern="0" dirty="0">
              <a:solidFill>
                <a:srgbClr val="FFC000">
                  <a:lumMod val="60000"/>
                  <a:lumOff val="40000"/>
                </a:srgbClr>
              </a:solidFill>
              <a:latin typeface="Droid Sans"/>
              <a:sym typeface="Droid Sans"/>
            </a:endParaRPr>
          </a:p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endParaRPr lang="en-US" sz="1501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1925527" y="798269"/>
          <a:ext cx="8237325" cy="1380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45922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  <a:gridCol w="459220">
                  <a:extLst>
                    <a:ext uri="{9D8B030D-6E8A-4147-A177-3AD203B41FA5}">
                      <a16:colId xmlns:a16="http://schemas.microsoft.com/office/drawing/2014/main" val="2665864419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7" marR="68587" marT="34293" marB="34293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sp>
        <p:nvSpPr>
          <p:cNvPr id="61" name="Google Shape;112;p17">
            <a:extLst>
              <a:ext uri="{FF2B5EF4-FFF2-40B4-BE49-F238E27FC236}">
                <a16:creationId xmlns:a16="http://schemas.microsoft.com/office/drawing/2014/main" id="{E93F2E8D-ECDA-7241-AC27-9FA013AB2379}"/>
              </a:ext>
            </a:extLst>
          </p:cNvPr>
          <p:cNvSpPr/>
          <p:nvPr/>
        </p:nvSpPr>
        <p:spPr>
          <a:xfrm>
            <a:off x="6355489" y="3180034"/>
            <a:ext cx="326937" cy="3691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342933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r>
              <a:rPr lang="en"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051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114;p17">
            <a:extLst>
              <a:ext uri="{FF2B5EF4-FFF2-40B4-BE49-F238E27FC236}">
                <a16:creationId xmlns:a16="http://schemas.microsoft.com/office/drawing/2014/main" id="{46CB5C09-30B7-1A4B-B470-3EE4356B3D77}"/>
              </a:ext>
            </a:extLst>
          </p:cNvPr>
          <p:cNvGrpSpPr/>
          <p:nvPr/>
        </p:nvGrpSpPr>
        <p:grpSpPr>
          <a:xfrm>
            <a:off x="6677900" y="3155995"/>
            <a:ext cx="649373" cy="393162"/>
            <a:chOff x="844150" y="3179075"/>
            <a:chExt cx="1363350" cy="731100"/>
          </a:xfrm>
        </p:grpSpPr>
        <p:sp>
          <p:nvSpPr>
            <p:cNvPr id="63" name="Google Shape;115;p17">
              <a:extLst>
                <a:ext uri="{FF2B5EF4-FFF2-40B4-BE49-F238E27FC236}">
                  <a16:creationId xmlns:a16="http://schemas.microsoft.com/office/drawing/2014/main" id="{733A541D-4494-3C45-8622-CA2F138C465E}"/>
                </a:ext>
              </a:extLst>
            </p:cNvPr>
            <p:cNvSpPr/>
            <p:nvPr/>
          </p:nvSpPr>
          <p:spPr>
            <a:xfrm>
              <a:off x="15211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116;p17">
              <a:extLst>
                <a:ext uri="{FF2B5EF4-FFF2-40B4-BE49-F238E27FC236}">
                  <a16:creationId xmlns:a16="http://schemas.microsoft.com/office/drawing/2014/main" id="{5AEF544F-808F-2345-931E-22135119609A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8536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117;p17">
              <a:extLst>
                <a:ext uri="{FF2B5EF4-FFF2-40B4-BE49-F238E27FC236}">
                  <a16:creationId xmlns:a16="http://schemas.microsoft.com/office/drawing/2014/main" id="{DD5EEAC2-F5CD-984C-813B-DDBB3867FFE2}"/>
                </a:ext>
              </a:extLst>
            </p:cNvPr>
            <p:cNvSpPr/>
            <p:nvPr/>
          </p:nvSpPr>
          <p:spPr>
            <a:xfrm>
              <a:off x="8441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66" name="Google Shape;118;p17">
            <a:extLst>
              <a:ext uri="{FF2B5EF4-FFF2-40B4-BE49-F238E27FC236}">
                <a16:creationId xmlns:a16="http://schemas.microsoft.com/office/drawing/2014/main" id="{481B5B88-62E0-2244-AAB6-A35E28ACD81F}"/>
              </a:ext>
            </a:extLst>
          </p:cNvPr>
          <p:cNvGrpSpPr/>
          <p:nvPr/>
        </p:nvGrpSpPr>
        <p:grpSpPr>
          <a:xfrm>
            <a:off x="7322773" y="3155995"/>
            <a:ext cx="649350" cy="393162"/>
            <a:chOff x="2198050" y="3179075"/>
            <a:chExt cx="1363300" cy="731100"/>
          </a:xfrm>
        </p:grpSpPr>
        <p:sp>
          <p:nvSpPr>
            <p:cNvPr id="67" name="Google Shape;119;p17">
              <a:extLst>
                <a:ext uri="{FF2B5EF4-FFF2-40B4-BE49-F238E27FC236}">
                  <a16:creationId xmlns:a16="http://schemas.microsoft.com/office/drawing/2014/main" id="{41E5FB9B-C58A-DF49-9966-5F035B091D7E}"/>
                </a:ext>
              </a:extLst>
            </p:cNvPr>
            <p:cNvSpPr/>
            <p:nvPr/>
          </p:nvSpPr>
          <p:spPr>
            <a:xfrm>
              <a:off x="287495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" name="Google Shape;120;p17">
              <a:extLst>
                <a:ext uri="{FF2B5EF4-FFF2-40B4-BE49-F238E27FC236}">
                  <a16:creationId xmlns:a16="http://schemas.microsoft.com/office/drawing/2014/main" id="{1AB3A137-E023-8F4D-9AF8-CB18649E59D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22075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21;p17">
              <a:extLst>
                <a:ext uri="{FF2B5EF4-FFF2-40B4-BE49-F238E27FC236}">
                  <a16:creationId xmlns:a16="http://schemas.microsoft.com/office/drawing/2014/main" id="{FB2A1FE1-B6F5-DF40-97A5-A97FC4F43E39}"/>
                </a:ext>
              </a:extLst>
            </p:cNvPr>
            <p:cNvSpPr/>
            <p:nvPr/>
          </p:nvSpPr>
          <p:spPr>
            <a:xfrm>
              <a:off x="219805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0" name="Google Shape;122;p17">
            <a:extLst>
              <a:ext uri="{FF2B5EF4-FFF2-40B4-BE49-F238E27FC236}">
                <a16:creationId xmlns:a16="http://schemas.microsoft.com/office/drawing/2014/main" id="{92CBE68E-E6C6-0442-AE43-7F8F86AA57B2}"/>
              </a:ext>
            </a:extLst>
          </p:cNvPr>
          <p:cNvGrpSpPr/>
          <p:nvPr/>
        </p:nvGrpSpPr>
        <p:grpSpPr>
          <a:xfrm>
            <a:off x="7967610" y="3155995"/>
            <a:ext cx="649361" cy="393162"/>
            <a:chOff x="3551875" y="3179075"/>
            <a:chExt cx="1363325" cy="731100"/>
          </a:xfrm>
        </p:grpSpPr>
        <p:sp>
          <p:nvSpPr>
            <p:cNvPr id="71" name="Google Shape;123;p17">
              <a:extLst>
                <a:ext uri="{FF2B5EF4-FFF2-40B4-BE49-F238E27FC236}">
                  <a16:creationId xmlns:a16="http://schemas.microsoft.com/office/drawing/2014/main" id="{C9DDE55C-0EE0-7843-A2FD-B96677F3C323}"/>
                </a:ext>
              </a:extLst>
            </p:cNvPr>
            <p:cNvSpPr/>
            <p:nvPr/>
          </p:nvSpPr>
          <p:spPr>
            <a:xfrm>
              <a:off x="422880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" name="Google Shape;124;p17">
              <a:extLst>
                <a:ext uri="{FF2B5EF4-FFF2-40B4-BE49-F238E27FC236}">
                  <a16:creationId xmlns:a16="http://schemas.microsoft.com/office/drawing/2014/main" id="{9475ADB0-7A7D-2E40-81F2-17C5A0C52FF3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>
              <a:off x="35613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25;p17">
              <a:extLst>
                <a:ext uri="{FF2B5EF4-FFF2-40B4-BE49-F238E27FC236}">
                  <a16:creationId xmlns:a16="http://schemas.microsoft.com/office/drawing/2014/main" id="{BCCDDBCA-6984-9241-A10B-A919B19C8889}"/>
                </a:ext>
              </a:extLst>
            </p:cNvPr>
            <p:cNvSpPr/>
            <p:nvPr/>
          </p:nvSpPr>
          <p:spPr>
            <a:xfrm>
              <a:off x="355187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4" name="Google Shape;126;p17">
            <a:extLst>
              <a:ext uri="{FF2B5EF4-FFF2-40B4-BE49-F238E27FC236}">
                <a16:creationId xmlns:a16="http://schemas.microsoft.com/office/drawing/2014/main" id="{F05EA723-A406-0D43-A2B0-1048DCAA39A1}"/>
              </a:ext>
            </a:extLst>
          </p:cNvPr>
          <p:cNvGrpSpPr/>
          <p:nvPr/>
        </p:nvGrpSpPr>
        <p:grpSpPr>
          <a:xfrm>
            <a:off x="9257318" y="3155995"/>
            <a:ext cx="649350" cy="393162"/>
            <a:chOff x="6259600" y="3179075"/>
            <a:chExt cx="1363300" cy="731100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DC0A3C92-9DBC-4D44-9493-CDA7118C6809}"/>
                </a:ext>
              </a:extLst>
            </p:cNvPr>
            <p:cNvSpPr/>
            <p:nvPr/>
          </p:nvSpPr>
          <p:spPr>
            <a:xfrm>
              <a:off x="693650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128;p17">
              <a:extLst>
                <a:ext uri="{FF2B5EF4-FFF2-40B4-BE49-F238E27FC236}">
                  <a16:creationId xmlns:a16="http://schemas.microsoft.com/office/drawing/2014/main" id="{D5D3F700-186A-C24E-95EE-39FC802F61E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626905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130;p17">
              <a:extLst>
                <a:ext uri="{FF2B5EF4-FFF2-40B4-BE49-F238E27FC236}">
                  <a16:creationId xmlns:a16="http://schemas.microsoft.com/office/drawing/2014/main" id="{92F26E9F-17E6-F64D-B31E-AE7D5AF0BF72}"/>
                </a:ext>
              </a:extLst>
            </p:cNvPr>
            <p:cNvSpPr/>
            <p:nvPr/>
          </p:nvSpPr>
          <p:spPr>
            <a:xfrm>
              <a:off x="6259600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" name="Google Shape;131;p17">
            <a:extLst>
              <a:ext uri="{FF2B5EF4-FFF2-40B4-BE49-F238E27FC236}">
                <a16:creationId xmlns:a16="http://schemas.microsoft.com/office/drawing/2014/main" id="{2708BC00-4C4B-9744-AE0D-B1598993FB92}"/>
              </a:ext>
            </a:extLst>
          </p:cNvPr>
          <p:cNvGrpSpPr/>
          <p:nvPr/>
        </p:nvGrpSpPr>
        <p:grpSpPr>
          <a:xfrm>
            <a:off x="8612458" y="3155995"/>
            <a:ext cx="649361" cy="393162"/>
            <a:chOff x="4905725" y="3179075"/>
            <a:chExt cx="1363325" cy="731100"/>
          </a:xfrm>
        </p:grpSpPr>
        <p:sp>
          <p:nvSpPr>
            <p:cNvPr id="79" name="Google Shape;129;p17">
              <a:extLst>
                <a:ext uri="{FF2B5EF4-FFF2-40B4-BE49-F238E27FC236}">
                  <a16:creationId xmlns:a16="http://schemas.microsoft.com/office/drawing/2014/main" id="{89ECB26A-D341-9647-B525-7E5352EF8A92}"/>
                </a:ext>
              </a:extLst>
            </p:cNvPr>
            <p:cNvSpPr/>
            <p:nvPr/>
          </p:nvSpPr>
          <p:spPr>
            <a:xfrm>
              <a:off x="5582650" y="3223775"/>
              <a:ext cx="686400" cy="686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" name="Google Shape;132;p17">
              <a:extLst>
                <a:ext uri="{FF2B5EF4-FFF2-40B4-BE49-F238E27FC236}">
                  <a16:creationId xmlns:a16="http://schemas.microsoft.com/office/drawing/2014/main" id="{801420DB-0C32-DF4B-830C-F5A933C88F25}"/>
                </a:ext>
              </a:extLst>
            </p:cNvPr>
            <p:cNvCxnSpPr>
              <a:stCxn id="71" idx="6"/>
              <a:endCxn id="79" idx="2"/>
            </p:cNvCxnSpPr>
            <p:nvPr/>
          </p:nvCxnSpPr>
          <p:spPr>
            <a:xfrm>
              <a:off x="4915200" y="3566975"/>
              <a:ext cx="667500" cy="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133;p17">
              <a:extLst>
                <a:ext uri="{FF2B5EF4-FFF2-40B4-BE49-F238E27FC236}">
                  <a16:creationId xmlns:a16="http://schemas.microsoft.com/office/drawing/2014/main" id="{DD465CC9-2117-7C4D-9E35-869A2896C2DB}"/>
                </a:ext>
              </a:extLst>
            </p:cNvPr>
            <p:cNvSpPr/>
            <p:nvPr/>
          </p:nvSpPr>
          <p:spPr>
            <a:xfrm>
              <a:off x="49057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" name="Google Shape;134;p17">
            <a:extLst>
              <a:ext uri="{FF2B5EF4-FFF2-40B4-BE49-F238E27FC236}">
                <a16:creationId xmlns:a16="http://schemas.microsoft.com/office/drawing/2014/main" id="{7213723F-B04F-6040-B039-6D874C264595}"/>
              </a:ext>
            </a:extLst>
          </p:cNvPr>
          <p:cNvGrpSpPr/>
          <p:nvPr/>
        </p:nvGrpSpPr>
        <p:grpSpPr>
          <a:xfrm>
            <a:off x="9902156" y="3155995"/>
            <a:ext cx="649361" cy="393162"/>
            <a:chOff x="7613425" y="3179075"/>
            <a:chExt cx="1363325" cy="731100"/>
          </a:xfrm>
        </p:grpSpPr>
        <p:sp>
          <p:nvSpPr>
            <p:cNvPr id="83" name="Google Shape;135;p17">
              <a:extLst>
                <a:ext uri="{FF2B5EF4-FFF2-40B4-BE49-F238E27FC236}">
                  <a16:creationId xmlns:a16="http://schemas.microsoft.com/office/drawing/2014/main" id="{A906EC8F-A64D-4B45-8AF6-E2F4F6053113}"/>
                </a:ext>
              </a:extLst>
            </p:cNvPr>
            <p:cNvSpPr/>
            <p:nvPr/>
          </p:nvSpPr>
          <p:spPr>
            <a:xfrm>
              <a:off x="8290350" y="3223775"/>
              <a:ext cx="686400" cy="686400"/>
            </a:xfrm>
            <a:prstGeom prst="ellipse">
              <a:avLst/>
            </a:prstGeom>
            <a:solidFill>
              <a:srgbClr val="FFFF00"/>
            </a:solidFill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" name="Google Shape;136;p17">
              <a:extLst>
                <a:ext uri="{FF2B5EF4-FFF2-40B4-BE49-F238E27FC236}">
                  <a16:creationId xmlns:a16="http://schemas.microsoft.com/office/drawing/2014/main" id="{76D818BB-F166-394F-AAC2-200EDD778F59}"/>
                </a:ext>
              </a:extLst>
            </p:cNvPr>
            <p:cNvCxnSpPr>
              <a:stCxn id="75" idx="6"/>
              <a:endCxn id="83" idx="2"/>
            </p:cNvCxnSpPr>
            <p:nvPr/>
          </p:nvCxnSpPr>
          <p:spPr>
            <a:xfrm>
              <a:off x="7622900" y="3566975"/>
              <a:ext cx="6675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Google Shape;137;p17">
              <a:extLst>
                <a:ext uri="{FF2B5EF4-FFF2-40B4-BE49-F238E27FC236}">
                  <a16:creationId xmlns:a16="http://schemas.microsoft.com/office/drawing/2014/main" id="{813A8E1F-3FE8-E845-A391-E221678CA5ED}"/>
                </a:ext>
              </a:extLst>
            </p:cNvPr>
            <p:cNvSpPr/>
            <p:nvPr/>
          </p:nvSpPr>
          <p:spPr>
            <a:xfrm>
              <a:off x="7613425" y="31790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6" name="Google Shape;138;p17">
            <a:extLst>
              <a:ext uri="{FF2B5EF4-FFF2-40B4-BE49-F238E27FC236}">
                <a16:creationId xmlns:a16="http://schemas.microsoft.com/office/drawing/2014/main" id="{27F609EA-2547-554E-86D7-5E44B80885A9}"/>
              </a:ext>
            </a:extLst>
          </p:cNvPr>
          <p:cNvGrpSpPr/>
          <p:nvPr/>
        </p:nvGrpSpPr>
        <p:grpSpPr>
          <a:xfrm>
            <a:off x="6403348" y="2631364"/>
            <a:ext cx="562827" cy="603049"/>
            <a:chOff x="267729" y="2203500"/>
            <a:chExt cx="1181646" cy="1121396"/>
          </a:xfrm>
        </p:grpSpPr>
        <p:cxnSp>
          <p:nvCxnSpPr>
            <p:cNvPr id="87" name="Google Shape;139;p17">
              <a:extLst>
                <a:ext uri="{FF2B5EF4-FFF2-40B4-BE49-F238E27FC236}">
                  <a16:creationId xmlns:a16="http://schemas.microsoft.com/office/drawing/2014/main" id="{36C9991E-6E5E-634D-BD54-F7D3C33FBB0C}"/>
                </a:ext>
              </a:extLst>
            </p:cNvPr>
            <p:cNvCxnSpPr>
              <a:stCxn id="61" idx="7"/>
              <a:endCxn id="61" idx="1"/>
            </p:cNvCxnSpPr>
            <p:nvPr/>
          </p:nvCxnSpPr>
          <p:spPr>
            <a:xfrm rot="5400000">
              <a:off x="510129" y="3081896"/>
              <a:ext cx="600" cy="485400"/>
            </a:xfrm>
            <a:prstGeom prst="curvedConnector3">
              <a:avLst>
                <a:gd name="adj1" fmla="val -148590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140;p17">
              <a:extLst>
                <a:ext uri="{FF2B5EF4-FFF2-40B4-BE49-F238E27FC236}">
                  <a16:creationId xmlns:a16="http://schemas.microsoft.com/office/drawing/2014/main" id="{A582AC9B-FD9F-4E4C-923D-1011ECAD7C71}"/>
                </a:ext>
              </a:extLst>
            </p:cNvPr>
            <p:cNvSpPr/>
            <p:nvPr/>
          </p:nvSpPr>
          <p:spPr>
            <a:xfrm>
              <a:off x="543375" y="22035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" name="Google Shape;141;p17">
            <a:extLst>
              <a:ext uri="{FF2B5EF4-FFF2-40B4-BE49-F238E27FC236}">
                <a16:creationId xmlns:a16="http://schemas.microsoft.com/office/drawing/2014/main" id="{4FF933D6-6851-2B41-9EAB-0CCE95AA3169}"/>
              </a:ext>
            </a:extLst>
          </p:cNvPr>
          <p:cNvGrpSpPr/>
          <p:nvPr/>
        </p:nvGrpSpPr>
        <p:grpSpPr>
          <a:xfrm>
            <a:off x="6634543" y="3495101"/>
            <a:ext cx="692731" cy="329756"/>
            <a:chOff x="753121" y="3809654"/>
            <a:chExt cx="1454379" cy="613196"/>
          </a:xfrm>
        </p:grpSpPr>
        <p:cxnSp>
          <p:nvCxnSpPr>
            <p:cNvPr id="90" name="Google Shape;142;p17">
              <a:extLst>
                <a:ext uri="{FF2B5EF4-FFF2-40B4-BE49-F238E27FC236}">
                  <a16:creationId xmlns:a16="http://schemas.microsoft.com/office/drawing/2014/main" id="{86ADB407-2042-FE48-8DDE-16D89ED5C584}"/>
                </a:ext>
              </a:extLst>
            </p:cNvPr>
            <p:cNvCxnSpPr>
              <a:stCxn id="63" idx="3"/>
              <a:endCxn id="61" idx="5"/>
            </p:cNvCxnSpPr>
            <p:nvPr/>
          </p:nvCxnSpPr>
          <p:spPr>
            <a:xfrm rot="5400000">
              <a:off x="1187071" y="3375704"/>
              <a:ext cx="600" cy="868500"/>
            </a:xfrm>
            <a:prstGeom prst="curvedConnector3">
              <a:avLst>
                <a:gd name="adj1" fmla="val 77724325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143;p17">
              <a:extLst>
                <a:ext uri="{FF2B5EF4-FFF2-40B4-BE49-F238E27FC236}">
                  <a16:creationId xmlns:a16="http://schemas.microsoft.com/office/drawing/2014/main" id="{E74A8103-5575-9541-93E5-6750A65BB3F4}"/>
                </a:ext>
              </a:extLst>
            </p:cNvPr>
            <p:cNvSpPr/>
            <p:nvPr/>
          </p:nvSpPr>
          <p:spPr>
            <a:xfrm>
              <a:off x="1301500" y="403495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2" name="Google Shape;144;p17">
            <a:extLst>
              <a:ext uri="{FF2B5EF4-FFF2-40B4-BE49-F238E27FC236}">
                <a16:creationId xmlns:a16="http://schemas.microsoft.com/office/drawing/2014/main" id="{AC93F731-C403-5443-AEEF-4EDEF9B865F1}"/>
              </a:ext>
            </a:extLst>
          </p:cNvPr>
          <p:cNvGrpSpPr/>
          <p:nvPr/>
        </p:nvGrpSpPr>
        <p:grpSpPr>
          <a:xfrm>
            <a:off x="6634520" y="3495100"/>
            <a:ext cx="1301463" cy="478496"/>
            <a:chOff x="753071" y="3809654"/>
            <a:chExt cx="2732404" cy="889783"/>
          </a:xfrm>
        </p:grpSpPr>
        <p:cxnSp>
          <p:nvCxnSpPr>
            <p:cNvPr id="93" name="Google Shape;145;p17">
              <a:extLst>
                <a:ext uri="{FF2B5EF4-FFF2-40B4-BE49-F238E27FC236}">
                  <a16:creationId xmlns:a16="http://schemas.microsoft.com/office/drawing/2014/main" id="{D18827F9-5789-8F42-A9F5-0D4288F5BE0C}"/>
                </a:ext>
              </a:extLst>
            </p:cNvPr>
            <p:cNvCxnSpPr>
              <a:stCxn id="67" idx="3"/>
              <a:endCxn id="61" idx="5"/>
            </p:cNvCxnSpPr>
            <p:nvPr/>
          </p:nvCxnSpPr>
          <p:spPr>
            <a:xfrm rot="5400000">
              <a:off x="1863971" y="2698754"/>
              <a:ext cx="600" cy="2222400"/>
            </a:xfrm>
            <a:prstGeom prst="curvedConnector3">
              <a:avLst>
                <a:gd name="adj1" fmla="val 1548326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146;p17">
              <a:extLst>
                <a:ext uri="{FF2B5EF4-FFF2-40B4-BE49-F238E27FC236}">
                  <a16:creationId xmlns:a16="http://schemas.microsoft.com/office/drawing/2014/main" id="{ABD52BDA-FF22-8242-9EF3-ACE97D4CD0F9}"/>
                </a:ext>
              </a:extLst>
            </p:cNvPr>
            <p:cNvSpPr/>
            <p:nvPr/>
          </p:nvSpPr>
          <p:spPr>
            <a:xfrm>
              <a:off x="2579475" y="43115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5" name="Google Shape;147;p17">
            <a:extLst>
              <a:ext uri="{FF2B5EF4-FFF2-40B4-BE49-F238E27FC236}">
                <a16:creationId xmlns:a16="http://schemas.microsoft.com/office/drawing/2014/main" id="{CA7BDE73-0DF6-2241-9BB3-68A59F943292}"/>
              </a:ext>
            </a:extLst>
          </p:cNvPr>
          <p:cNvGrpSpPr/>
          <p:nvPr/>
        </p:nvGrpSpPr>
        <p:grpSpPr>
          <a:xfrm>
            <a:off x="6634615" y="3495099"/>
            <a:ext cx="2493600" cy="709253"/>
            <a:chOff x="753272" y="3809652"/>
            <a:chExt cx="5235278" cy="1318886"/>
          </a:xfrm>
        </p:grpSpPr>
        <p:cxnSp>
          <p:nvCxnSpPr>
            <p:cNvPr id="96" name="Google Shape;148;p17">
              <a:extLst>
                <a:ext uri="{FF2B5EF4-FFF2-40B4-BE49-F238E27FC236}">
                  <a16:creationId xmlns:a16="http://schemas.microsoft.com/office/drawing/2014/main" id="{13C83820-7A78-1540-ACBF-50F54BEF42EE}"/>
                </a:ext>
              </a:extLst>
            </p:cNvPr>
            <p:cNvCxnSpPr>
              <a:stCxn id="79" idx="3"/>
              <a:endCxn id="61" idx="5"/>
            </p:cNvCxnSpPr>
            <p:nvPr/>
          </p:nvCxnSpPr>
          <p:spPr>
            <a:xfrm rot="5400000">
              <a:off x="3217921" y="1345004"/>
              <a:ext cx="600" cy="4929900"/>
            </a:xfrm>
            <a:prstGeom prst="curvedConnector3">
              <a:avLst>
                <a:gd name="adj1" fmla="val 29662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149;p17">
              <a:extLst>
                <a:ext uri="{FF2B5EF4-FFF2-40B4-BE49-F238E27FC236}">
                  <a16:creationId xmlns:a16="http://schemas.microsoft.com/office/drawing/2014/main" id="{3D8EE4C8-91C9-3449-8A92-0628F13B4DC6}"/>
                </a:ext>
              </a:extLst>
            </p:cNvPr>
            <p:cNvSpPr/>
            <p:nvPr/>
          </p:nvSpPr>
          <p:spPr>
            <a:xfrm>
              <a:off x="5082550" y="4740638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B,C,D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8" name="Google Shape;150;p17">
            <a:extLst>
              <a:ext uri="{FF2B5EF4-FFF2-40B4-BE49-F238E27FC236}">
                <a16:creationId xmlns:a16="http://schemas.microsoft.com/office/drawing/2014/main" id="{A8F2B038-3510-1947-AA26-BEC3D999CCDF}"/>
              </a:ext>
            </a:extLst>
          </p:cNvPr>
          <p:cNvGrpSpPr/>
          <p:nvPr/>
        </p:nvGrpSpPr>
        <p:grpSpPr>
          <a:xfrm>
            <a:off x="6634497" y="3495100"/>
            <a:ext cx="1851390" cy="603722"/>
            <a:chOff x="753021" y="3809654"/>
            <a:chExt cx="3886967" cy="1122646"/>
          </a:xfrm>
        </p:grpSpPr>
        <p:cxnSp>
          <p:nvCxnSpPr>
            <p:cNvPr id="99" name="Google Shape;151;p17">
              <a:extLst>
                <a:ext uri="{FF2B5EF4-FFF2-40B4-BE49-F238E27FC236}">
                  <a16:creationId xmlns:a16="http://schemas.microsoft.com/office/drawing/2014/main" id="{D4D6D0D2-F801-F045-B5DB-6401A0650A79}"/>
                </a:ext>
              </a:extLst>
            </p:cNvPr>
            <p:cNvCxnSpPr>
              <a:stCxn id="71" idx="3"/>
              <a:endCxn id="61" idx="5"/>
            </p:cNvCxnSpPr>
            <p:nvPr/>
          </p:nvCxnSpPr>
          <p:spPr>
            <a:xfrm rot="5400000">
              <a:off x="2540871" y="2021804"/>
              <a:ext cx="600" cy="3576300"/>
            </a:xfrm>
            <a:prstGeom prst="curvedConnector3">
              <a:avLst>
                <a:gd name="adj1" fmla="val 231945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52;p17">
              <a:extLst>
                <a:ext uri="{FF2B5EF4-FFF2-40B4-BE49-F238E27FC236}">
                  <a16:creationId xmlns:a16="http://schemas.microsoft.com/office/drawing/2014/main" id="{BA19230C-5F3E-7543-845A-0F2661E29BA6}"/>
                </a:ext>
              </a:extLst>
            </p:cNvPr>
            <p:cNvSpPr/>
            <p:nvPr/>
          </p:nvSpPr>
          <p:spPr>
            <a:xfrm>
              <a:off x="3733988" y="45444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C,D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1" name="Google Shape;153;p17">
            <a:extLst>
              <a:ext uri="{FF2B5EF4-FFF2-40B4-BE49-F238E27FC236}">
                <a16:creationId xmlns:a16="http://schemas.microsoft.com/office/drawing/2014/main" id="{BA00C0FD-B797-1D4E-ACEB-EF9CC1D6FC03}"/>
              </a:ext>
            </a:extLst>
          </p:cNvPr>
          <p:cNvGrpSpPr/>
          <p:nvPr/>
        </p:nvGrpSpPr>
        <p:grpSpPr>
          <a:xfrm>
            <a:off x="6634590" y="3495100"/>
            <a:ext cx="3054262" cy="835446"/>
            <a:chOff x="753221" y="3809654"/>
            <a:chExt cx="6412379" cy="1553546"/>
          </a:xfrm>
        </p:grpSpPr>
        <p:cxnSp>
          <p:nvCxnSpPr>
            <p:cNvPr id="102" name="Google Shape;154;p17">
              <a:extLst>
                <a:ext uri="{FF2B5EF4-FFF2-40B4-BE49-F238E27FC236}">
                  <a16:creationId xmlns:a16="http://schemas.microsoft.com/office/drawing/2014/main" id="{CA72E11C-330F-5F45-96B3-43B8CD8DDA54}"/>
                </a:ext>
              </a:extLst>
            </p:cNvPr>
            <p:cNvCxnSpPr>
              <a:stCxn id="75" idx="3"/>
              <a:endCxn id="61" idx="5"/>
            </p:cNvCxnSpPr>
            <p:nvPr/>
          </p:nvCxnSpPr>
          <p:spPr>
            <a:xfrm rot="5400000">
              <a:off x="3894821" y="668054"/>
              <a:ext cx="600" cy="6283800"/>
            </a:xfrm>
            <a:prstGeom prst="curvedConnector3">
              <a:avLst>
                <a:gd name="adj1" fmla="val 374978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" name="Google Shape;155;p17">
              <a:extLst>
                <a:ext uri="{FF2B5EF4-FFF2-40B4-BE49-F238E27FC236}">
                  <a16:creationId xmlns:a16="http://schemas.microsoft.com/office/drawing/2014/main" id="{3BA5AF71-8ADC-6F42-B017-3AF012500101}"/>
                </a:ext>
              </a:extLst>
            </p:cNvPr>
            <p:cNvSpPr/>
            <p:nvPr/>
          </p:nvSpPr>
          <p:spPr>
            <a:xfrm>
              <a:off x="6259600" y="4975300"/>
              <a:ext cx="9060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" name="Google Shape;156;p17">
            <a:extLst>
              <a:ext uri="{FF2B5EF4-FFF2-40B4-BE49-F238E27FC236}">
                <a16:creationId xmlns:a16="http://schemas.microsoft.com/office/drawing/2014/main" id="{9DF42452-A7AA-C043-9AB1-EA7574F38A81}"/>
              </a:ext>
            </a:extLst>
          </p:cNvPr>
          <p:cNvGrpSpPr/>
          <p:nvPr/>
        </p:nvGrpSpPr>
        <p:grpSpPr>
          <a:xfrm>
            <a:off x="7000337" y="2547116"/>
            <a:ext cx="326937" cy="687297"/>
            <a:chOff x="1521100" y="2046838"/>
            <a:chExt cx="686400" cy="1278058"/>
          </a:xfrm>
        </p:grpSpPr>
        <p:cxnSp>
          <p:nvCxnSpPr>
            <p:cNvPr id="105" name="Google Shape;157;p17">
              <a:extLst>
                <a:ext uri="{FF2B5EF4-FFF2-40B4-BE49-F238E27FC236}">
                  <a16:creationId xmlns:a16="http://schemas.microsoft.com/office/drawing/2014/main" id="{239799B1-E6C2-C240-9B42-5CC3E0DC6214}"/>
                </a:ext>
              </a:extLst>
            </p:cNvPr>
            <p:cNvCxnSpPr>
              <a:stCxn id="63" idx="7"/>
              <a:endCxn id="63" idx="1"/>
            </p:cNvCxnSpPr>
            <p:nvPr/>
          </p:nvCxnSpPr>
          <p:spPr>
            <a:xfrm rot="5400000">
              <a:off x="1863979" y="3081896"/>
              <a:ext cx="600" cy="485400"/>
            </a:xfrm>
            <a:prstGeom prst="curvedConnector3">
              <a:avLst>
                <a:gd name="adj1" fmla="val -1535659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58;p17">
              <a:extLst>
                <a:ext uri="{FF2B5EF4-FFF2-40B4-BE49-F238E27FC236}">
                  <a16:creationId xmlns:a16="http://schemas.microsoft.com/office/drawing/2014/main" id="{22460677-A80F-FA4F-8A4C-7F97E02C1507}"/>
                </a:ext>
              </a:extLst>
            </p:cNvPr>
            <p:cNvSpPr/>
            <p:nvPr/>
          </p:nvSpPr>
          <p:spPr>
            <a:xfrm>
              <a:off x="1521100" y="2046838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7" name="Google Shape;159;p17">
            <a:extLst>
              <a:ext uri="{FF2B5EF4-FFF2-40B4-BE49-F238E27FC236}">
                <a16:creationId xmlns:a16="http://schemas.microsoft.com/office/drawing/2014/main" id="{C61C914F-A855-5547-813D-48E1EF3FC874}"/>
              </a:ext>
            </a:extLst>
          </p:cNvPr>
          <p:cNvGrpSpPr/>
          <p:nvPr/>
        </p:nvGrpSpPr>
        <p:grpSpPr>
          <a:xfrm>
            <a:off x="7279368" y="2630369"/>
            <a:ext cx="1058545" cy="604044"/>
            <a:chOff x="2106921" y="2201650"/>
            <a:chExt cx="2222400" cy="1123246"/>
          </a:xfrm>
        </p:grpSpPr>
        <p:cxnSp>
          <p:nvCxnSpPr>
            <p:cNvPr id="108" name="Google Shape;160;p17">
              <a:extLst>
                <a:ext uri="{FF2B5EF4-FFF2-40B4-BE49-F238E27FC236}">
                  <a16:creationId xmlns:a16="http://schemas.microsoft.com/office/drawing/2014/main" id="{F7C352FE-F5C1-1B49-A01C-F42EBED3B3CB}"/>
                </a:ext>
              </a:extLst>
            </p:cNvPr>
            <p:cNvCxnSpPr>
              <a:stCxn id="71" idx="1"/>
              <a:endCxn id="63" idx="7"/>
            </p:cNvCxnSpPr>
            <p:nvPr/>
          </p:nvCxnSpPr>
          <p:spPr>
            <a:xfrm rot="5400000">
              <a:off x="3217821" y="2213396"/>
              <a:ext cx="600" cy="2222400"/>
            </a:xfrm>
            <a:prstGeom prst="curvedConnector3">
              <a:avLst>
                <a:gd name="adj1" fmla="val -156053492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61;p17">
              <a:extLst>
                <a:ext uri="{FF2B5EF4-FFF2-40B4-BE49-F238E27FC236}">
                  <a16:creationId xmlns:a16="http://schemas.microsoft.com/office/drawing/2014/main" id="{AF784BE8-6441-EA42-AEF3-3620AE86A3F8}"/>
                </a:ext>
              </a:extLst>
            </p:cNvPr>
            <p:cNvSpPr/>
            <p:nvPr/>
          </p:nvSpPr>
          <p:spPr>
            <a:xfrm>
              <a:off x="3551875" y="2201650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62;p17">
            <a:extLst>
              <a:ext uri="{FF2B5EF4-FFF2-40B4-BE49-F238E27FC236}">
                <a16:creationId xmlns:a16="http://schemas.microsoft.com/office/drawing/2014/main" id="{48746CA4-F866-EF4E-852B-1DCB0D3D3EBD}"/>
              </a:ext>
            </a:extLst>
          </p:cNvPr>
          <p:cNvGrpSpPr/>
          <p:nvPr/>
        </p:nvGrpSpPr>
        <p:grpSpPr>
          <a:xfrm>
            <a:off x="7279463" y="2504790"/>
            <a:ext cx="2348149" cy="729624"/>
            <a:chOff x="2107121" y="1797963"/>
            <a:chExt cx="4929904" cy="1526933"/>
          </a:xfrm>
        </p:grpSpPr>
        <p:cxnSp>
          <p:nvCxnSpPr>
            <p:cNvPr id="111" name="Google Shape;163;p17">
              <a:extLst>
                <a:ext uri="{FF2B5EF4-FFF2-40B4-BE49-F238E27FC236}">
                  <a16:creationId xmlns:a16="http://schemas.microsoft.com/office/drawing/2014/main" id="{712EBE23-D024-1049-B11A-31CFED55283D}"/>
                </a:ext>
              </a:extLst>
            </p:cNvPr>
            <p:cNvCxnSpPr>
              <a:stCxn id="75" idx="1"/>
              <a:endCxn id="63" idx="7"/>
            </p:cNvCxnSpPr>
            <p:nvPr/>
          </p:nvCxnSpPr>
          <p:spPr>
            <a:xfrm rot="5400000">
              <a:off x="4571771" y="859646"/>
              <a:ext cx="600" cy="4929900"/>
            </a:xfrm>
            <a:prstGeom prst="curvedConnector3">
              <a:avLst>
                <a:gd name="adj1" fmla="val -361270159"/>
              </a:avLst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64;p17">
              <a:extLst>
                <a:ext uri="{FF2B5EF4-FFF2-40B4-BE49-F238E27FC236}">
                  <a16:creationId xmlns:a16="http://schemas.microsoft.com/office/drawing/2014/main" id="{3204F46F-DA59-1A4B-80D6-6D992C599838}"/>
                </a:ext>
              </a:extLst>
            </p:cNvPr>
            <p:cNvSpPr/>
            <p:nvPr/>
          </p:nvSpPr>
          <p:spPr>
            <a:xfrm>
              <a:off x="6350625" y="1797963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3" name="Google Shape;165;p17">
            <a:extLst>
              <a:ext uri="{FF2B5EF4-FFF2-40B4-BE49-F238E27FC236}">
                <a16:creationId xmlns:a16="http://schemas.microsoft.com/office/drawing/2014/main" id="{AC362D90-DAF7-4F4C-B3D9-EDB0824D1FEF}"/>
              </a:ext>
            </a:extLst>
          </p:cNvPr>
          <p:cNvGrpSpPr/>
          <p:nvPr/>
        </p:nvGrpSpPr>
        <p:grpSpPr>
          <a:xfrm>
            <a:off x="9064272" y="2730568"/>
            <a:ext cx="563338" cy="503846"/>
            <a:chOff x="5854300" y="2387975"/>
            <a:chExt cx="1182721" cy="936923"/>
          </a:xfrm>
        </p:grpSpPr>
        <p:cxnSp>
          <p:nvCxnSpPr>
            <p:cNvPr id="114" name="Google Shape;166;p17">
              <a:extLst>
                <a:ext uri="{FF2B5EF4-FFF2-40B4-BE49-F238E27FC236}">
                  <a16:creationId xmlns:a16="http://schemas.microsoft.com/office/drawing/2014/main" id="{F97D33B2-50F1-BF4F-A264-045754C3072C}"/>
                </a:ext>
              </a:extLst>
            </p:cNvPr>
            <p:cNvCxnSpPr>
              <a:stCxn id="75" idx="1"/>
              <a:endCxn id="79" idx="7"/>
            </p:cNvCxnSpPr>
            <p:nvPr/>
          </p:nvCxnSpPr>
          <p:spPr>
            <a:xfrm rot="5400000">
              <a:off x="6602471" y="2890346"/>
              <a:ext cx="600" cy="868500"/>
            </a:xfrm>
            <a:prstGeom prst="curvedConnector3">
              <a:avLst>
                <a:gd name="adj1" fmla="val -144857659"/>
              </a:avLst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67;p17">
              <a:extLst>
                <a:ext uri="{FF2B5EF4-FFF2-40B4-BE49-F238E27FC236}">
                  <a16:creationId xmlns:a16="http://schemas.microsoft.com/office/drawing/2014/main" id="{27512D72-FBDD-6547-B998-94F11F72130E}"/>
                </a:ext>
              </a:extLst>
            </p:cNvPr>
            <p:cNvSpPr/>
            <p:nvPr/>
          </p:nvSpPr>
          <p:spPr>
            <a:xfrm>
              <a:off x="5854300" y="2387975"/>
              <a:ext cx="686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051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1051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8CDC995-C8A4-F746-B150-121BC1544927}"/>
              </a:ext>
            </a:extLst>
          </p:cNvPr>
          <p:cNvGrpSpPr/>
          <p:nvPr/>
        </p:nvGrpSpPr>
        <p:grpSpPr>
          <a:xfrm>
            <a:off x="6465622" y="4833403"/>
            <a:ext cx="3822609" cy="1413498"/>
            <a:chOff x="7733436" y="5226332"/>
            <a:chExt cx="5096277" cy="1884467"/>
          </a:xfrm>
        </p:grpSpPr>
        <p:graphicFrame>
          <p:nvGraphicFramePr>
            <p:cNvPr id="119" name="Google Shape;175;p18">
              <a:extLst>
                <a:ext uri="{FF2B5EF4-FFF2-40B4-BE49-F238E27FC236}">
                  <a16:creationId xmlns:a16="http://schemas.microsoft.com/office/drawing/2014/main" id="{C0F9EF23-C972-A245-B763-FB220D4CE61A}"/>
                </a:ext>
              </a:extLst>
            </p:cNvPr>
            <p:cNvGraphicFramePr/>
            <p:nvPr/>
          </p:nvGraphicFramePr>
          <p:xfrm>
            <a:off x="8633817" y="5226332"/>
            <a:ext cx="4195896" cy="188446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956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95609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A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3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5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1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B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2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4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C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6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162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D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rgbClr val="002B5E"/>
                            </a:solidFill>
                            <a:latin typeface="Droid Sans"/>
                            <a:ea typeface="Droid Sans"/>
                            <a:cs typeface="Droid Sans"/>
                            <a:sym typeface="Droid Sans"/>
                          </a:rPr>
                          <a:t>0</a:t>
                        </a:r>
                        <a:endParaRPr sz="16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endParaRPr>
                      </a:p>
                    </a:txBody>
                    <a:tcPr marL="0" marR="0" marT="0" marB="0">
                      <a:lnL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C75873-E39F-1643-8B6A-E7D1918E696D}"/>
                </a:ext>
              </a:extLst>
            </p:cNvPr>
            <p:cNvSpPr txBox="1"/>
            <p:nvPr/>
          </p:nvSpPr>
          <p:spPr>
            <a:xfrm>
              <a:off x="7733436" y="5820725"/>
              <a:ext cx="827234" cy="4000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defTabSz="685867"/>
              <a:r>
                <a:rPr lang="en-US" sz="1350" dirty="0" err="1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dfa</a:t>
              </a:r>
              <a:r>
                <a:rPr lang="en-US" sz="135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  <a:cs typeface="Arial" panose="020B0604020202020204" pitchFamily="34" charset="0"/>
                </a:rPr>
                <a:t>[][]</a:t>
              </a: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63DFE7-1273-A840-AA44-C19A4804E819}"/>
              </a:ext>
            </a:extLst>
          </p:cNvPr>
          <p:cNvCxnSpPr/>
          <p:nvPr/>
        </p:nvCxnSpPr>
        <p:spPr>
          <a:xfrm>
            <a:off x="4760836" y="856980"/>
            <a:ext cx="0" cy="25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442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E7A-2C97-A444-8079-544AEB5BC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DFA Construction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AC13E-F72A-6D4C-B1A2-71ABD65E0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64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1330585" y="1515417"/>
            <a:ext cx="5021474" cy="2592596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2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t" anchorCtr="0">
              <a:noAutofit/>
            </a:bodyPr>
            <a:lstStyle/>
            <a:p>
              <a:pPr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69"/>
              <a:ext cx="387637" cy="328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33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8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/>
        </p:nvGraphicFramePr>
        <p:xfrm>
          <a:off x="6509810" y="3296572"/>
          <a:ext cx="3710570" cy="25148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kern="1200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6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540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-= j; j = 0;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919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(j))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656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-= j; j = 0;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0861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(j))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734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7469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925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93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0858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6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3499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22BC86-8F89-4549-91A6-AB990F45A5A1}"/>
              </a:ext>
            </a:extLst>
          </p:cNvPr>
          <p:cNvGrpSpPr/>
          <p:nvPr/>
        </p:nvGrpSpPr>
        <p:grpSpPr>
          <a:xfrm>
            <a:off x="1330585" y="1515417"/>
            <a:ext cx="5021474" cy="2592596"/>
            <a:chOff x="-641268" y="1233903"/>
            <a:chExt cx="10537002" cy="4678031"/>
          </a:xfrm>
        </p:grpSpPr>
        <p:sp>
          <p:nvSpPr>
            <p:cNvPr id="61" name="Google Shape;112;p17">
              <a:extLst>
                <a:ext uri="{FF2B5EF4-FFF2-40B4-BE49-F238E27FC236}">
                  <a16:creationId xmlns:a16="http://schemas.microsoft.com/office/drawing/2014/main" id="{94D04030-426B-4C4B-9BD1-81CB56D789D9}"/>
                </a:ext>
              </a:extLst>
            </p:cNvPr>
            <p:cNvSpPr/>
            <p:nvPr/>
          </p:nvSpPr>
          <p:spPr>
            <a:xfrm>
              <a:off x="184891" y="3553614"/>
              <a:ext cx="756629" cy="756629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2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200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113;p17">
              <a:extLst>
                <a:ext uri="{FF2B5EF4-FFF2-40B4-BE49-F238E27FC236}">
                  <a16:creationId xmlns:a16="http://schemas.microsoft.com/office/drawing/2014/main" id="{FB3B3D6C-3C81-1545-A750-FE21AA2E7139}"/>
                </a:ext>
              </a:extLst>
            </p:cNvPr>
            <p:cNvSpPr txBox="1"/>
            <p:nvPr/>
          </p:nvSpPr>
          <p:spPr>
            <a:xfrm>
              <a:off x="378926" y="1233903"/>
              <a:ext cx="194415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t" anchorCtr="0">
              <a:noAutofit/>
            </a:bodyPr>
            <a:lstStyle/>
            <a:p>
              <a:pPr defTabSz="342933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Pattern:</a:t>
              </a:r>
              <a:b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ABABAC</a:t>
              </a:r>
              <a:endParaRPr sz="1200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63" name="Google Shape;114;p17">
              <a:extLst>
                <a:ext uri="{FF2B5EF4-FFF2-40B4-BE49-F238E27FC236}">
                  <a16:creationId xmlns:a16="http://schemas.microsoft.com/office/drawing/2014/main" id="{309F2098-DDBD-BE40-94F7-52185629C08F}"/>
                </a:ext>
              </a:extLst>
            </p:cNvPr>
            <p:cNvGrpSpPr/>
            <p:nvPr/>
          </p:nvGrpSpPr>
          <p:grpSpPr>
            <a:xfrm>
              <a:off x="931048" y="3504341"/>
              <a:ext cx="1502841" cy="805902"/>
              <a:chOff x="844150" y="3179075"/>
              <a:chExt cx="1363350" cy="731100"/>
            </a:xfrm>
          </p:grpSpPr>
          <p:sp>
            <p:nvSpPr>
              <p:cNvPr id="64" name="Google Shape;115;p17">
                <a:extLst>
                  <a:ext uri="{FF2B5EF4-FFF2-40B4-BE49-F238E27FC236}">
                    <a16:creationId xmlns:a16="http://schemas.microsoft.com/office/drawing/2014/main" id="{3727E26D-B214-2942-8A31-0B7CC6CA5135}"/>
                  </a:ext>
                </a:extLst>
              </p:cNvPr>
              <p:cNvSpPr/>
              <p:nvPr/>
            </p:nvSpPr>
            <p:spPr>
              <a:xfrm>
                <a:off x="15211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5" name="Google Shape;116;p17">
                <a:extLst>
                  <a:ext uri="{FF2B5EF4-FFF2-40B4-BE49-F238E27FC236}">
                    <a16:creationId xmlns:a16="http://schemas.microsoft.com/office/drawing/2014/main" id="{9360F184-06C7-1947-B98E-0CC77AD8EEF8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8536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" name="Google Shape;117;p17">
                <a:extLst>
                  <a:ext uri="{FF2B5EF4-FFF2-40B4-BE49-F238E27FC236}">
                    <a16:creationId xmlns:a16="http://schemas.microsoft.com/office/drawing/2014/main" id="{3DB016FF-F2BF-C74B-81ED-1CCF019D759A}"/>
                  </a:ext>
                </a:extLst>
              </p:cNvPr>
              <p:cNvSpPr/>
              <p:nvPr/>
            </p:nvSpPr>
            <p:spPr>
              <a:xfrm>
                <a:off x="8441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7" name="Google Shape;118;p17">
              <a:extLst>
                <a:ext uri="{FF2B5EF4-FFF2-40B4-BE49-F238E27FC236}">
                  <a16:creationId xmlns:a16="http://schemas.microsoft.com/office/drawing/2014/main" id="{8039B958-264C-DF4B-B16C-3BB00BC2D29D}"/>
                </a:ext>
              </a:extLst>
            </p:cNvPr>
            <p:cNvGrpSpPr/>
            <p:nvPr/>
          </p:nvGrpSpPr>
          <p:grpSpPr>
            <a:xfrm>
              <a:off x="2423472" y="3504341"/>
              <a:ext cx="1502786" cy="805902"/>
              <a:chOff x="2198050" y="3179075"/>
              <a:chExt cx="1363300" cy="731100"/>
            </a:xfrm>
          </p:grpSpPr>
          <p:sp>
            <p:nvSpPr>
              <p:cNvPr id="68" name="Google Shape;119;p17">
                <a:extLst>
                  <a:ext uri="{FF2B5EF4-FFF2-40B4-BE49-F238E27FC236}">
                    <a16:creationId xmlns:a16="http://schemas.microsoft.com/office/drawing/2014/main" id="{2D774566-D512-FE44-9569-DA094ACCFAF0}"/>
                  </a:ext>
                </a:extLst>
              </p:cNvPr>
              <p:cNvSpPr/>
              <p:nvPr/>
            </p:nvSpPr>
            <p:spPr>
              <a:xfrm>
                <a:off x="28749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" name="Google Shape;120;p17">
                <a:extLst>
                  <a:ext uri="{FF2B5EF4-FFF2-40B4-BE49-F238E27FC236}">
                    <a16:creationId xmlns:a16="http://schemas.microsoft.com/office/drawing/2014/main" id="{1AF742DB-4095-3748-977A-1722B7989166}"/>
                  </a:ext>
                </a:extLst>
              </p:cNvPr>
              <p:cNvCxnSpPr>
                <a:stCxn id="64" idx="6"/>
                <a:endCxn id="68" idx="2"/>
              </p:cNvCxnSpPr>
              <p:nvPr/>
            </p:nvCxnSpPr>
            <p:spPr>
              <a:xfrm>
                <a:off x="22075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121;p17">
                <a:extLst>
                  <a:ext uri="{FF2B5EF4-FFF2-40B4-BE49-F238E27FC236}">
                    <a16:creationId xmlns:a16="http://schemas.microsoft.com/office/drawing/2014/main" id="{8A913B5E-66A4-8E41-96C6-B9EECB1E3377}"/>
                  </a:ext>
                </a:extLst>
              </p:cNvPr>
              <p:cNvSpPr/>
              <p:nvPr/>
            </p:nvSpPr>
            <p:spPr>
              <a:xfrm>
                <a:off x="219805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1" name="Google Shape;122;p17">
              <a:extLst>
                <a:ext uri="{FF2B5EF4-FFF2-40B4-BE49-F238E27FC236}">
                  <a16:creationId xmlns:a16="http://schemas.microsoft.com/office/drawing/2014/main" id="{26ACF30F-F0B2-254B-85B9-214F29267505}"/>
                </a:ext>
              </a:extLst>
            </p:cNvPr>
            <p:cNvGrpSpPr/>
            <p:nvPr/>
          </p:nvGrpSpPr>
          <p:grpSpPr>
            <a:xfrm>
              <a:off x="3915814" y="3504341"/>
              <a:ext cx="1502813" cy="805902"/>
              <a:chOff x="3551875" y="3179075"/>
              <a:chExt cx="1363325" cy="731100"/>
            </a:xfrm>
          </p:grpSpPr>
          <p:sp>
            <p:nvSpPr>
              <p:cNvPr id="72" name="Google Shape;123;p17">
                <a:extLst>
                  <a:ext uri="{FF2B5EF4-FFF2-40B4-BE49-F238E27FC236}">
                    <a16:creationId xmlns:a16="http://schemas.microsoft.com/office/drawing/2014/main" id="{D9404F6F-9853-BE4E-A78E-BAFD7CCC5A54}"/>
                  </a:ext>
                </a:extLst>
              </p:cNvPr>
              <p:cNvSpPr/>
              <p:nvPr/>
            </p:nvSpPr>
            <p:spPr>
              <a:xfrm>
                <a:off x="42288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24;p17">
                <a:extLst>
                  <a:ext uri="{FF2B5EF4-FFF2-40B4-BE49-F238E27FC236}">
                    <a16:creationId xmlns:a16="http://schemas.microsoft.com/office/drawing/2014/main" id="{CD61C7AA-1CC3-9440-A644-EF8BBC34405C}"/>
                  </a:ext>
                </a:extLst>
              </p:cNvPr>
              <p:cNvCxnSpPr>
                <a:stCxn id="68" idx="6"/>
                <a:endCxn id="72" idx="2"/>
              </p:cNvCxnSpPr>
              <p:nvPr/>
            </p:nvCxnSpPr>
            <p:spPr>
              <a:xfrm>
                <a:off x="35613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4" name="Google Shape;125;p17">
                <a:extLst>
                  <a:ext uri="{FF2B5EF4-FFF2-40B4-BE49-F238E27FC236}">
                    <a16:creationId xmlns:a16="http://schemas.microsoft.com/office/drawing/2014/main" id="{D653E8CA-6E55-404B-8CBE-FF51BE981577}"/>
                  </a:ext>
                </a:extLst>
              </p:cNvPr>
              <p:cNvSpPr/>
              <p:nvPr/>
            </p:nvSpPr>
            <p:spPr>
              <a:xfrm>
                <a:off x="355187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5" name="Google Shape;126;p17">
              <a:extLst>
                <a:ext uri="{FF2B5EF4-FFF2-40B4-BE49-F238E27FC236}">
                  <a16:creationId xmlns:a16="http://schemas.microsoft.com/office/drawing/2014/main" id="{432FC128-ACF6-3742-904D-3D28836468EA}"/>
                </a:ext>
              </a:extLst>
            </p:cNvPr>
            <p:cNvGrpSpPr/>
            <p:nvPr/>
          </p:nvGrpSpPr>
          <p:grpSpPr>
            <a:xfrm>
              <a:off x="6900578" y="3504341"/>
              <a:ext cx="1502786" cy="805902"/>
              <a:chOff x="6259600" y="3179075"/>
              <a:chExt cx="1363300" cy="731100"/>
            </a:xfrm>
          </p:grpSpPr>
          <p:sp>
            <p:nvSpPr>
              <p:cNvPr id="76" name="Google Shape;127;p17">
                <a:extLst>
                  <a:ext uri="{FF2B5EF4-FFF2-40B4-BE49-F238E27FC236}">
                    <a16:creationId xmlns:a16="http://schemas.microsoft.com/office/drawing/2014/main" id="{F5AEDE34-DEF8-3A4B-8B69-B6F6E09CE305}"/>
                  </a:ext>
                </a:extLst>
              </p:cNvPr>
              <p:cNvSpPr/>
              <p:nvPr/>
            </p:nvSpPr>
            <p:spPr>
              <a:xfrm>
                <a:off x="693650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7" name="Google Shape;128;p17">
                <a:extLst>
                  <a:ext uri="{FF2B5EF4-FFF2-40B4-BE49-F238E27FC236}">
                    <a16:creationId xmlns:a16="http://schemas.microsoft.com/office/drawing/2014/main" id="{A6EED94C-69E9-534B-A624-3E0C4C347B16}"/>
                  </a:ext>
                </a:extLst>
              </p:cNvPr>
              <p:cNvCxnSpPr>
                <a:stCxn id="80" idx="6"/>
                <a:endCxn id="76" idx="2"/>
              </p:cNvCxnSpPr>
              <p:nvPr/>
            </p:nvCxnSpPr>
            <p:spPr>
              <a:xfrm>
                <a:off x="626905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Google Shape;130;p17">
                <a:extLst>
                  <a:ext uri="{FF2B5EF4-FFF2-40B4-BE49-F238E27FC236}">
                    <a16:creationId xmlns:a16="http://schemas.microsoft.com/office/drawing/2014/main" id="{8847819D-6703-CA4D-9725-E334461B51A0}"/>
                  </a:ext>
                </a:extLst>
              </p:cNvPr>
              <p:cNvSpPr/>
              <p:nvPr/>
            </p:nvSpPr>
            <p:spPr>
              <a:xfrm>
                <a:off x="6259600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79" name="Google Shape;131;p17">
              <a:extLst>
                <a:ext uri="{FF2B5EF4-FFF2-40B4-BE49-F238E27FC236}">
                  <a16:creationId xmlns:a16="http://schemas.microsoft.com/office/drawing/2014/main" id="{9938C941-55E2-8340-B73B-A73C4696AC63}"/>
                </a:ext>
              </a:extLst>
            </p:cNvPr>
            <p:cNvGrpSpPr/>
            <p:nvPr/>
          </p:nvGrpSpPr>
          <p:grpSpPr>
            <a:xfrm>
              <a:off x="5408183" y="3504341"/>
              <a:ext cx="1502813" cy="805902"/>
              <a:chOff x="4905725" y="3179075"/>
              <a:chExt cx="1363325" cy="731100"/>
            </a:xfrm>
          </p:grpSpPr>
          <p:sp>
            <p:nvSpPr>
              <p:cNvPr id="80" name="Google Shape;129;p17">
                <a:extLst>
                  <a:ext uri="{FF2B5EF4-FFF2-40B4-BE49-F238E27FC236}">
                    <a16:creationId xmlns:a16="http://schemas.microsoft.com/office/drawing/2014/main" id="{201C61F5-F044-1E45-897C-551DF35D2C44}"/>
                  </a:ext>
                </a:extLst>
              </p:cNvPr>
              <p:cNvSpPr/>
              <p:nvPr/>
            </p:nvSpPr>
            <p:spPr>
              <a:xfrm>
                <a:off x="55826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1" name="Google Shape;132;p17">
                <a:extLst>
                  <a:ext uri="{FF2B5EF4-FFF2-40B4-BE49-F238E27FC236}">
                    <a16:creationId xmlns:a16="http://schemas.microsoft.com/office/drawing/2014/main" id="{E8268FC5-9BE2-8A40-8CA7-0703E1D97B56}"/>
                  </a:ext>
                </a:extLst>
              </p:cNvPr>
              <p:cNvCxnSpPr>
                <a:stCxn id="72" idx="6"/>
                <a:endCxn id="80" idx="2"/>
              </p:cNvCxnSpPr>
              <p:nvPr/>
            </p:nvCxnSpPr>
            <p:spPr>
              <a:xfrm>
                <a:off x="49152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133;p17">
                <a:extLst>
                  <a:ext uri="{FF2B5EF4-FFF2-40B4-BE49-F238E27FC236}">
                    <a16:creationId xmlns:a16="http://schemas.microsoft.com/office/drawing/2014/main" id="{A915E09F-B80A-7948-844F-9A0A3C4F3E2B}"/>
                  </a:ext>
                </a:extLst>
              </p:cNvPr>
              <p:cNvSpPr/>
              <p:nvPr/>
            </p:nvSpPr>
            <p:spPr>
              <a:xfrm>
                <a:off x="49057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3" name="Google Shape;134;p17">
              <a:extLst>
                <a:ext uri="{FF2B5EF4-FFF2-40B4-BE49-F238E27FC236}">
                  <a16:creationId xmlns:a16="http://schemas.microsoft.com/office/drawing/2014/main" id="{39685835-9B65-524F-BDD7-75C7612C1D8A}"/>
                </a:ext>
              </a:extLst>
            </p:cNvPr>
            <p:cNvGrpSpPr/>
            <p:nvPr/>
          </p:nvGrpSpPr>
          <p:grpSpPr>
            <a:xfrm>
              <a:off x="8392921" y="3504341"/>
              <a:ext cx="1502813" cy="805902"/>
              <a:chOff x="7613425" y="3179075"/>
              <a:chExt cx="1363325" cy="731100"/>
            </a:xfrm>
          </p:grpSpPr>
          <p:sp>
            <p:nvSpPr>
              <p:cNvPr id="84" name="Google Shape;135;p17">
                <a:extLst>
                  <a:ext uri="{FF2B5EF4-FFF2-40B4-BE49-F238E27FC236}">
                    <a16:creationId xmlns:a16="http://schemas.microsoft.com/office/drawing/2014/main" id="{CF5322A6-7B5F-B74F-B9F4-181F71C43CD1}"/>
                  </a:ext>
                </a:extLst>
              </p:cNvPr>
              <p:cNvSpPr/>
              <p:nvPr/>
            </p:nvSpPr>
            <p:spPr>
              <a:xfrm>
                <a:off x="8290350" y="3223775"/>
                <a:ext cx="686400" cy="686400"/>
              </a:xfrm>
              <a:prstGeom prst="ellipse">
                <a:avLst/>
              </a:prstGeom>
              <a:solidFill>
                <a:srgbClr val="CCCCCC"/>
              </a:solidFill>
              <a:ln w="2857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85" name="Google Shape;136;p17">
                <a:extLst>
                  <a:ext uri="{FF2B5EF4-FFF2-40B4-BE49-F238E27FC236}">
                    <a16:creationId xmlns:a16="http://schemas.microsoft.com/office/drawing/2014/main" id="{0E1CDE01-46FB-0F41-BC55-0E5FC8D28B25}"/>
                  </a:ext>
                </a:extLst>
              </p:cNvPr>
              <p:cNvCxnSpPr>
                <a:stCxn id="76" idx="6"/>
                <a:endCxn id="84" idx="2"/>
              </p:cNvCxnSpPr>
              <p:nvPr/>
            </p:nvCxnSpPr>
            <p:spPr>
              <a:xfrm>
                <a:off x="7622900" y="3566975"/>
                <a:ext cx="667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" name="Google Shape;137;p17">
                <a:extLst>
                  <a:ext uri="{FF2B5EF4-FFF2-40B4-BE49-F238E27FC236}">
                    <a16:creationId xmlns:a16="http://schemas.microsoft.com/office/drawing/2014/main" id="{6E0697AF-791B-E54B-B962-2AC5C93BAB74}"/>
                  </a:ext>
                </a:extLst>
              </p:cNvPr>
              <p:cNvSpPr/>
              <p:nvPr/>
            </p:nvSpPr>
            <p:spPr>
              <a:xfrm>
                <a:off x="7613425" y="31790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138;p17">
              <a:extLst>
                <a:ext uri="{FF2B5EF4-FFF2-40B4-BE49-F238E27FC236}">
                  <a16:creationId xmlns:a16="http://schemas.microsoft.com/office/drawing/2014/main" id="{475F5DE6-8CF3-FE4D-9F14-31FCFDA48648}"/>
                </a:ext>
              </a:extLst>
            </p:cNvPr>
            <p:cNvGrpSpPr/>
            <p:nvPr/>
          </p:nvGrpSpPr>
          <p:grpSpPr>
            <a:xfrm>
              <a:off x="295650" y="2428950"/>
              <a:ext cx="1302546" cy="1236131"/>
              <a:chOff x="267729" y="2203500"/>
              <a:chExt cx="1181646" cy="1121396"/>
            </a:xfrm>
          </p:grpSpPr>
          <p:cxnSp>
            <p:nvCxnSpPr>
              <p:cNvPr id="88" name="Google Shape;139;p17">
                <a:extLst>
                  <a:ext uri="{FF2B5EF4-FFF2-40B4-BE49-F238E27FC236}">
                    <a16:creationId xmlns:a16="http://schemas.microsoft.com/office/drawing/2014/main" id="{2AC25B29-5E95-2F4A-ACC8-5BC9E0802CA5}"/>
                  </a:ext>
                </a:extLst>
              </p:cNvPr>
              <p:cNvCxnSpPr>
                <a:stCxn id="61" idx="7"/>
                <a:endCxn id="61" idx="1"/>
              </p:cNvCxnSpPr>
              <p:nvPr/>
            </p:nvCxnSpPr>
            <p:spPr>
              <a:xfrm rot="5400000">
                <a:off x="510129" y="3081896"/>
                <a:ext cx="600" cy="485400"/>
              </a:xfrm>
              <a:prstGeom prst="curvedConnector3">
                <a:avLst>
                  <a:gd name="adj1" fmla="val -148590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Google Shape;140;p17">
                <a:extLst>
                  <a:ext uri="{FF2B5EF4-FFF2-40B4-BE49-F238E27FC236}">
                    <a16:creationId xmlns:a16="http://schemas.microsoft.com/office/drawing/2014/main" id="{520F4680-6764-8C47-97A5-CE7B02E94AD5}"/>
                  </a:ext>
                </a:extLst>
              </p:cNvPr>
              <p:cNvSpPr/>
              <p:nvPr/>
            </p:nvSpPr>
            <p:spPr>
              <a:xfrm>
                <a:off x="543375" y="22035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0" name="Google Shape;141;p17">
              <a:extLst>
                <a:ext uri="{FF2B5EF4-FFF2-40B4-BE49-F238E27FC236}">
                  <a16:creationId xmlns:a16="http://schemas.microsoft.com/office/drawing/2014/main" id="{E4FD3ED7-AF89-7745-AC29-CFF6AFB18BDA}"/>
                </a:ext>
              </a:extLst>
            </p:cNvPr>
            <p:cNvGrpSpPr/>
            <p:nvPr/>
          </p:nvGrpSpPr>
          <p:grpSpPr>
            <a:xfrm>
              <a:off x="830705" y="4199438"/>
              <a:ext cx="1603184" cy="675935"/>
              <a:chOff x="753121" y="3809654"/>
              <a:chExt cx="1454379" cy="613196"/>
            </a:xfrm>
          </p:grpSpPr>
          <p:cxnSp>
            <p:nvCxnSpPr>
              <p:cNvPr id="91" name="Google Shape;142;p17">
                <a:extLst>
                  <a:ext uri="{FF2B5EF4-FFF2-40B4-BE49-F238E27FC236}">
                    <a16:creationId xmlns:a16="http://schemas.microsoft.com/office/drawing/2014/main" id="{D2BF98A8-0DF4-9948-9738-853DDC58AE8B}"/>
                  </a:ext>
                </a:extLst>
              </p:cNvPr>
              <p:cNvCxnSpPr>
                <a:stCxn id="64" idx="3"/>
                <a:endCxn id="61" idx="5"/>
              </p:cNvCxnSpPr>
              <p:nvPr/>
            </p:nvCxnSpPr>
            <p:spPr>
              <a:xfrm rot="5400000">
                <a:off x="1187071" y="3375704"/>
                <a:ext cx="600" cy="868500"/>
              </a:xfrm>
              <a:prstGeom prst="curvedConnector3">
                <a:avLst>
                  <a:gd name="adj1" fmla="val 77724325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143;p17">
                <a:extLst>
                  <a:ext uri="{FF2B5EF4-FFF2-40B4-BE49-F238E27FC236}">
                    <a16:creationId xmlns:a16="http://schemas.microsoft.com/office/drawing/2014/main" id="{EFFE1527-152E-DE41-9C22-A6D1A0FA7E7D}"/>
                  </a:ext>
                </a:extLst>
              </p:cNvPr>
              <p:cNvSpPr/>
              <p:nvPr/>
            </p:nvSpPr>
            <p:spPr>
              <a:xfrm>
                <a:off x="1301500" y="403495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3" name="Google Shape;144;p17">
              <a:extLst>
                <a:ext uri="{FF2B5EF4-FFF2-40B4-BE49-F238E27FC236}">
                  <a16:creationId xmlns:a16="http://schemas.microsoft.com/office/drawing/2014/main" id="{DEE7C568-01E2-0F4C-BB97-27AEE297B25A}"/>
                </a:ext>
              </a:extLst>
            </p:cNvPr>
            <p:cNvGrpSpPr/>
            <p:nvPr/>
          </p:nvGrpSpPr>
          <p:grpSpPr>
            <a:xfrm>
              <a:off x="830650" y="4199438"/>
              <a:ext cx="3011969" cy="980821"/>
              <a:chOff x="753071" y="3809654"/>
              <a:chExt cx="2732404" cy="889783"/>
            </a:xfrm>
          </p:grpSpPr>
          <p:cxnSp>
            <p:nvCxnSpPr>
              <p:cNvPr id="94" name="Google Shape;145;p17">
                <a:extLst>
                  <a:ext uri="{FF2B5EF4-FFF2-40B4-BE49-F238E27FC236}">
                    <a16:creationId xmlns:a16="http://schemas.microsoft.com/office/drawing/2014/main" id="{D5341B18-A08F-8246-A98A-2183A807C995}"/>
                  </a:ext>
                </a:extLst>
              </p:cNvPr>
              <p:cNvCxnSpPr>
                <a:stCxn id="68" idx="3"/>
                <a:endCxn id="61" idx="5"/>
              </p:cNvCxnSpPr>
              <p:nvPr/>
            </p:nvCxnSpPr>
            <p:spPr>
              <a:xfrm rot="5400000">
                <a:off x="1863971" y="2698754"/>
                <a:ext cx="600" cy="2222400"/>
              </a:xfrm>
              <a:prstGeom prst="curvedConnector3">
                <a:avLst>
                  <a:gd name="adj1" fmla="val 1548326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Google Shape;146;p17">
                <a:extLst>
                  <a:ext uri="{FF2B5EF4-FFF2-40B4-BE49-F238E27FC236}">
                    <a16:creationId xmlns:a16="http://schemas.microsoft.com/office/drawing/2014/main" id="{B6371028-866F-7A4A-956B-4D579D93400C}"/>
                  </a:ext>
                </a:extLst>
              </p:cNvPr>
              <p:cNvSpPr/>
              <p:nvPr/>
            </p:nvSpPr>
            <p:spPr>
              <a:xfrm>
                <a:off x="2579475" y="43115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6" name="Google Shape;147;p17">
              <a:extLst>
                <a:ext uri="{FF2B5EF4-FFF2-40B4-BE49-F238E27FC236}">
                  <a16:creationId xmlns:a16="http://schemas.microsoft.com/office/drawing/2014/main" id="{33C7BCA3-2A4E-C043-9CAD-4DCA1E11BE92}"/>
                </a:ext>
              </a:extLst>
            </p:cNvPr>
            <p:cNvGrpSpPr/>
            <p:nvPr/>
          </p:nvGrpSpPr>
          <p:grpSpPr>
            <a:xfrm>
              <a:off x="830871" y="4199438"/>
              <a:ext cx="5770926" cy="1453824"/>
              <a:chOff x="753271" y="3809654"/>
              <a:chExt cx="5235279" cy="1318883"/>
            </a:xfrm>
          </p:grpSpPr>
          <p:cxnSp>
            <p:nvCxnSpPr>
              <p:cNvPr id="97" name="Google Shape;148;p17">
                <a:extLst>
                  <a:ext uri="{FF2B5EF4-FFF2-40B4-BE49-F238E27FC236}">
                    <a16:creationId xmlns:a16="http://schemas.microsoft.com/office/drawing/2014/main" id="{5C29644B-65A1-B74F-9F0B-AE3A3CCEA6D4}"/>
                  </a:ext>
                </a:extLst>
              </p:cNvPr>
              <p:cNvCxnSpPr>
                <a:stCxn id="80" idx="3"/>
                <a:endCxn id="61" idx="5"/>
              </p:cNvCxnSpPr>
              <p:nvPr/>
            </p:nvCxnSpPr>
            <p:spPr>
              <a:xfrm rot="5400000">
                <a:off x="3217921" y="1345004"/>
                <a:ext cx="600" cy="4929900"/>
              </a:xfrm>
              <a:prstGeom prst="curvedConnector3">
                <a:avLst>
                  <a:gd name="adj1" fmla="val 296620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Google Shape;149;p17">
                <a:extLst>
                  <a:ext uri="{FF2B5EF4-FFF2-40B4-BE49-F238E27FC236}">
                    <a16:creationId xmlns:a16="http://schemas.microsoft.com/office/drawing/2014/main" id="{3336DCA0-9E38-CC44-8810-4BD135460C31}"/>
                  </a:ext>
                </a:extLst>
              </p:cNvPr>
              <p:cNvSpPr/>
              <p:nvPr/>
            </p:nvSpPr>
            <p:spPr>
              <a:xfrm>
                <a:off x="5082550" y="4740638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B,C,D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99" name="Google Shape;150;p17">
              <a:extLst>
                <a:ext uri="{FF2B5EF4-FFF2-40B4-BE49-F238E27FC236}">
                  <a16:creationId xmlns:a16="http://schemas.microsoft.com/office/drawing/2014/main" id="{34995902-D350-D149-9031-A51D010BDB28}"/>
                </a:ext>
              </a:extLst>
            </p:cNvPr>
            <p:cNvGrpSpPr/>
            <p:nvPr/>
          </p:nvGrpSpPr>
          <p:grpSpPr>
            <a:xfrm>
              <a:off x="830596" y="4199438"/>
              <a:ext cx="4284661" cy="1237509"/>
              <a:chOff x="753021" y="3809654"/>
              <a:chExt cx="3886967" cy="1122646"/>
            </a:xfrm>
          </p:grpSpPr>
          <p:cxnSp>
            <p:nvCxnSpPr>
              <p:cNvPr id="100" name="Google Shape;151;p17">
                <a:extLst>
                  <a:ext uri="{FF2B5EF4-FFF2-40B4-BE49-F238E27FC236}">
                    <a16:creationId xmlns:a16="http://schemas.microsoft.com/office/drawing/2014/main" id="{1E4DE9EE-B5A4-5742-A6D1-5257DE107316}"/>
                  </a:ext>
                </a:extLst>
              </p:cNvPr>
              <p:cNvCxnSpPr>
                <a:stCxn id="72" idx="3"/>
                <a:endCxn id="61" idx="5"/>
              </p:cNvCxnSpPr>
              <p:nvPr/>
            </p:nvCxnSpPr>
            <p:spPr>
              <a:xfrm rot="5400000">
                <a:off x="2540871" y="2021804"/>
                <a:ext cx="600" cy="3576300"/>
              </a:xfrm>
              <a:prstGeom prst="curvedConnector3">
                <a:avLst>
                  <a:gd name="adj1" fmla="val 231945159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" name="Google Shape;152;p17">
                <a:extLst>
                  <a:ext uri="{FF2B5EF4-FFF2-40B4-BE49-F238E27FC236}">
                    <a16:creationId xmlns:a16="http://schemas.microsoft.com/office/drawing/2014/main" id="{54DC4A67-95DD-0D4D-B976-ABB6D8DD508B}"/>
                  </a:ext>
                </a:extLst>
              </p:cNvPr>
              <p:cNvSpPr/>
              <p:nvPr/>
            </p:nvSpPr>
            <p:spPr>
              <a:xfrm>
                <a:off x="3733988" y="45444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C,D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2" name="Google Shape;153;p17">
              <a:extLst>
                <a:ext uri="{FF2B5EF4-FFF2-40B4-BE49-F238E27FC236}">
                  <a16:creationId xmlns:a16="http://schemas.microsoft.com/office/drawing/2014/main" id="{6856E8CE-2BE2-184B-A098-FECFB343CFAD}"/>
                </a:ext>
              </a:extLst>
            </p:cNvPr>
            <p:cNvGrpSpPr/>
            <p:nvPr/>
          </p:nvGrpSpPr>
          <p:grpSpPr>
            <a:xfrm>
              <a:off x="830816" y="4199437"/>
              <a:ext cx="7068460" cy="1712497"/>
              <a:chOff x="753221" y="3809654"/>
              <a:chExt cx="6412379" cy="1553546"/>
            </a:xfrm>
          </p:grpSpPr>
          <p:cxnSp>
            <p:nvCxnSpPr>
              <p:cNvPr id="103" name="Google Shape;154;p17">
                <a:extLst>
                  <a:ext uri="{FF2B5EF4-FFF2-40B4-BE49-F238E27FC236}">
                    <a16:creationId xmlns:a16="http://schemas.microsoft.com/office/drawing/2014/main" id="{F14E9C39-CFC3-E94E-8637-F6FF322D3279}"/>
                  </a:ext>
                </a:extLst>
              </p:cNvPr>
              <p:cNvCxnSpPr>
                <a:stCxn id="76" idx="3"/>
                <a:endCxn id="61" idx="5"/>
              </p:cNvCxnSpPr>
              <p:nvPr/>
            </p:nvCxnSpPr>
            <p:spPr>
              <a:xfrm rot="5400000">
                <a:off x="3894821" y="668054"/>
                <a:ext cx="600" cy="6283800"/>
              </a:xfrm>
              <a:prstGeom prst="curvedConnector3">
                <a:avLst>
                  <a:gd name="adj1" fmla="val 374978492"/>
                </a:avLst>
              </a:prstGeom>
              <a:noFill/>
              <a:ln w="2857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" name="Google Shape;155;p17">
                <a:extLst>
                  <a:ext uri="{FF2B5EF4-FFF2-40B4-BE49-F238E27FC236}">
                    <a16:creationId xmlns:a16="http://schemas.microsoft.com/office/drawing/2014/main" id="{64EE1DFC-F696-3F44-ABC1-EF7DBADD84E4}"/>
                  </a:ext>
                </a:extLst>
              </p:cNvPr>
              <p:cNvSpPr/>
              <p:nvPr/>
            </p:nvSpPr>
            <p:spPr>
              <a:xfrm>
                <a:off x="6259600" y="4975300"/>
                <a:ext cx="9060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5" name="Google Shape;156;p17">
              <a:extLst>
                <a:ext uri="{FF2B5EF4-FFF2-40B4-BE49-F238E27FC236}">
                  <a16:creationId xmlns:a16="http://schemas.microsoft.com/office/drawing/2014/main" id="{D9F40E47-3E6B-4543-AEB4-F8A8F6FC9193}"/>
                </a:ext>
              </a:extLst>
            </p:cNvPr>
            <p:cNvGrpSpPr/>
            <p:nvPr/>
          </p:nvGrpSpPr>
          <p:grpSpPr>
            <a:xfrm>
              <a:off x="1677260" y="2256259"/>
              <a:ext cx="756629" cy="1408822"/>
              <a:chOff x="1521100" y="2046838"/>
              <a:chExt cx="686400" cy="1278058"/>
            </a:xfrm>
          </p:grpSpPr>
          <p:cxnSp>
            <p:nvCxnSpPr>
              <p:cNvPr id="106" name="Google Shape;157;p17">
                <a:extLst>
                  <a:ext uri="{FF2B5EF4-FFF2-40B4-BE49-F238E27FC236}">
                    <a16:creationId xmlns:a16="http://schemas.microsoft.com/office/drawing/2014/main" id="{55A71449-40F1-B846-8C90-A78A62266D2F}"/>
                  </a:ext>
                </a:extLst>
              </p:cNvPr>
              <p:cNvCxnSpPr>
                <a:stCxn id="64" idx="7"/>
                <a:endCxn id="64" idx="1"/>
              </p:cNvCxnSpPr>
              <p:nvPr/>
            </p:nvCxnSpPr>
            <p:spPr>
              <a:xfrm rot="5400000">
                <a:off x="1863979" y="3081896"/>
                <a:ext cx="600" cy="485400"/>
              </a:xfrm>
              <a:prstGeom prst="curvedConnector3">
                <a:avLst>
                  <a:gd name="adj1" fmla="val -1535659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" name="Google Shape;158;p17">
                <a:extLst>
                  <a:ext uri="{FF2B5EF4-FFF2-40B4-BE49-F238E27FC236}">
                    <a16:creationId xmlns:a16="http://schemas.microsoft.com/office/drawing/2014/main" id="{060CC999-E25B-174C-9066-685346D549CF}"/>
                  </a:ext>
                </a:extLst>
              </p:cNvPr>
              <p:cNvSpPr/>
              <p:nvPr/>
            </p:nvSpPr>
            <p:spPr>
              <a:xfrm>
                <a:off x="1521100" y="2046838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08" name="Google Shape;159;p17">
              <a:extLst>
                <a:ext uri="{FF2B5EF4-FFF2-40B4-BE49-F238E27FC236}">
                  <a16:creationId xmlns:a16="http://schemas.microsoft.com/office/drawing/2014/main" id="{63CD0417-FC8E-AE41-9780-C3CE5973EC8E}"/>
                </a:ext>
              </a:extLst>
            </p:cNvPr>
            <p:cNvGrpSpPr/>
            <p:nvPr/>
          </p:nvGrpSpPr>
          <p:grpSpPr>
            <a:xfrm>
              <a:off x="2323019" y="2426911"/>
              <a:ext cx="2449784" cy="1238171"/>
              <a:chOff x="2106921" y="2201650"/>
              <a:chExt cx="2222400" cy="1123246"/>
            </a:xfrm>
          </p:grpSpPr>
          <p:cxnSp>
            <p:nvCxnSpPr>
              <p:cNvPr id="109" name="Google Shape;160;p17">
                <a:extLst>
                  <a:ext uri="{FF2B5EF4-FFF2-40B4-BE49-F238E27FC236}">
                    <a16:creationId xmlns:a16="http://schemas.microsoft.com/office/drawing/2014/main" id="{81C01485-9095-F44C-B83F-FA3B39EDBA76}"/>
                  </a:ext>
                </a:extLst>
              </p:cNvPr>
              <p:cNvCxnSpPr>
                <a:stCxn id="72" idx="1"/>
                <a:endCxn id="64" idx="7"/>
              </p:cNvCxnSpPr>
              <p:nvPr/>
            </p:nvCxnSpPr>
            <p:spPr>
              <a:xfrm rot="5400000">
                <a:off x="3217821" y="2213396"/>
                <a:ext cx="600" cy="2222400"/>
              </a:xfrm>
              <a:prstGeom prst="curvedConnector3">
                <a:avLst>
                  <a:gd name="adj1" fmla="val -156053492"/>
                </a:avLst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61;p17">
                <a:extLst>
                  <a:ext uri="{FF2B5EF4-FFF2-40B4-BE49-F238E27FC236}">
                    <a16:creationId xmlns:a16="http://schemas.microsoft.com/office/drawing/2014/main" id="{8FFA3E05-1C47-4248-B7A1-4315B7AC2174}"/>
                  </a:ext>
                </a:extLst>
              </p:cNvPr>
              <p:cNvSpPr/>
              <p:nvPr/>
            </p:nvSpPr>
            <p:spPr>
              <a:xfrm>
                <a:off x="3551875" y="2201650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1" name="Google Shape;162;p17">
              <a:extLst>
                <a:ext uri="{FF2B5EF4-FFF2-40B4-BE49-F238E27FC236}">
                  <a16:creationId xmlns:a16="http://schemas.microsoft.com/office/drawing/2014/main" id="{9CAC80DB-1E30-CE45-8BAF-AAD3C44F3938}"/>
                </a:ext>
              </a:extLst>
            </p:cNvPr>
            <p:cNvGrpSpPr/>
            <p:nvPr/>
          </p:nvGrpSpPr>
          <p:grpSpPr>
            <a:xfrm>
              <a:off x="2323239" y="1981921"/>
              <a:ext cx="5434306" cy="1683161"/>
              <a:chOff x="2107121" y="1797963"/>
              <a:chExt cx="4929904" cy="1526933"/>
            </a:xfrm>
          </p:grpSpPr>
          <p:cxnSp>
            <p:nvCxnSpPr>
              <p:cNvPr id="112" name="Google Shape;163;p17">
                <a:extLst>
                  <a:ext uri="{FF2B5EF4-FFF2-40B4-BE49-F238E27FC236}">
                    <a16:creationId xmlns:a16="http://schemas.microsoft.com/office/drawing/2014/main" id="{05198FDC-3042-6940-B510-8F40B340E9E9}"/>
                  </a:ext>
                </a:extLst>
              </p:cNvPr>
              <p:cNvCxnSpPr>
                <a:stCxn id="76" idx="1"/>
                <a:endCxn id="64" idx="7"/>
              </p:cNvCxnSpPr>
              <p:nvPr/>
            </p:nvCxnSpPr>
            <p:spPr>
              <a:xfrm rot="5400000">
                <a:off x="4571771" y="859646"/>
                <a:ext cx="600" cy="4929900"/>
              </a:xfrm>
              <a:prstGeom prst="curvedConnector3">
                <a:avLst>
                  <a:gd name="adj1" fmla="val -361270159"/>
                </a:avLst>
              </a:prstGeom>
              <a:noFill/>
              <a:ln w="2857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3" name="Google Shape;164;p17">
                <a:extLst>
                  <a:ext uri="{FF2B5EF4-FFF2-40B4-BE49-F238E27FC236}">
                    <a16:creationId xmlns:a16="http://schemas.microsoft.com/office/drawing/2014/main" id="{4427F744-8C0F-3244-BDD8-15C10887714C}"/>
                  </a:ext>
                </a:extLst>
              </p:cNvPr>
              <p:cNvSpPr/>
              <p:nvPr/>
            </p:nvSpPr>
            <p:spPr>
              <a:xfrm>
                <a:off x="6350625" y="1797963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4" name="Google Shape;165;p17">
              <a:extLst>
                <a:ext uri="{FF2B5EF4-FFF2-40B4-BE49-F238E27FC236}">
                  <a16:creationId xmlns:a16="http://schemas.microsoft.com/office/drawing/2014/main" id="{729ABC43-478D-BF44-878D-7C9800382CB3}"/>
                </a:ext>
              </a:extLst>
            </p:cNvPr>
            <p:cNvGrpSpPr/>
            <p:nvPr/>
          </p:nvGrpSpPr>
          <p:grpSpPr>
            <a:xfrm>
              <a:off x="6453811" y="2632300"/>
              <a:ext cx="1303731" cy="1032782"/>
              <a:chOff x="5854300" y="2387975"/>
              <a:chExt cx="1182721" cy="936921"/>
            </a:xfrm>
          </p:grpSpPr>
          <p:cxnSp>
            <p:nvCxnSpPr>
              <p:cNvPr id="115" name="Google Shape;166;p17">
                <a:extLst>
                  <a:ext uri="{FF2B5EF4-FFF2-40B4-BE49-F238E27FC236}">
                    <a16:creationId xmlns:a16="http://schemas.microsoft.com/office/drawing/2014/main" id="{34B7B86D-BC50-4544-BD88-3DC792529E27}"/>
                  </a:ext>
                </a:extLst>
              </p:cNvPr>
              <p:cNvCxnSpPr>
                <a:stCxn id="76" idx="1"/>
                <a:endCxn id="80" idx="7"/>
              </p:cNvCxnSpPr>
              <p:nvPr/>
            </p:nvCxnSpPr>
            <p:spPr>
              <a:xfrm rot="5400000">
                <a:off x="6602471" y="2890346"/>
                <a:ext cx="600" cy="868500"/>
              </a:xfrm>
              <a:prstGeom prst="curvedConnector3">
                <a:avLst>
                  <a:gd name="adj1" fmla="val -144857659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6" name="Google Shape;167;p17">
                <a:extLst>
                  <a:ext uri="{FF2B5EF4-FFF2-40B4-BE49-F238E27FC236}">
                    <a16:creationId xmlns:a16="http://schemas.microsoft.com/office/drawing/2014/main" id="{FDCC836E-0001-A448-A262-1EFF8A62D666}"/>
                  </a:ext>
                </a:extLst>
              </p:cNvPr>
              <p:cNvSpPr/>
              <p:nvPr/>
            </p:nvSpPr>
            <p:spPr>
              <a:xfrm>
                <a:off x="5854300" y="2387975"/>
                <a:ext cx="6864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5592" tIns="75592" rIns="75592" bIns="75592" anchor="ctr" anchorCtr="0">
                <a:noAutofit/>
              </a:bodyPr>
              <a:lstStyle/>
              <a:p>
                <a:pPr algn="ctr" defTabSz="342933" fontAlgn="base" hangingPunct="0">
                  <a:lnSpc>
                    <a:spcPct val="69000"/>
                  </a:lnSpc>
                  <a:buClr>
                    <a:srgbClr val="000000"/>
                  </a:buClr>
                  <a:buSzPct val="100000"/>
                </a:pPr>
                <a:r>
                  <a:rPr lang="en" sz="1200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sz="1200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0AA079-0973-1347-A66C-404DE07B0A91}"/>
                </a:ext>
              </a:extLst>
            </p:cNvPr>
            <p:cNvSpPr txBox="1"/>
            <p:nvPr/>
          </p:nvSpPr>
          <p:spPr>
            <a:xfrm>
              <a:off x="-641268" y="2612569"/>
              <a:ext cx="387637" cy="328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33" fontAlgn="base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8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3" name="Google Shape;175;p18">
            <a:extLst>
              <a:ext uri="{FF2B5EF4-FFF2-40B4-BE49-F238E27FC236}">
                <a16:creationId xmlns:a16="http://schemas.microsoft.com/office/drawing/2014/main" id="{C4E7C52E-F347-FF4B-B1D8-820D1DFFD64B}"/>
              </a:ext>
            </a:extLst>
          </p:cNvPr>
          <p:cNvGraphicFramePr/>
          <p:nvPr/>
        </p:nvGraphicFramePr>
        <p:xfrm>
          <a:off x="6509810" y="3296572"/>
          <a:ext cx="3710570" cy="25148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FF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3300" b="1" kern="1200" dirty="0">
                        <a:solidFill>
                          <a:srgbClr val="FF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6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b="1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</a:t>
                      </a:r>
                      <a:endParaRPr sz="33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b="1" kern="1200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3300" b="1" kern="1200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1047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body" idx="1"/>
          </p:nvPr>
        </p:nvSpPr>
        <p:spPr>
          <a:xfrm>
            <a:off x="1981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What if we compare starting at the end of the pattern?</a:t>
            </a:r>
            <a:endParaRPr/>
          </a:p>
          <a:p>
            <a:pPr lvl="1">
              <a:lnSpc>
                <a:spcPct val="115000"/>
              </a:lnSpc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 = ABCD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ABCDWABCDXABCDYABCDZ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lnSpc>
                <a:spcPct val="115000"/>
              </a:lnSpc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 = ABCD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V does not match E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Further V is nowhere in the pattern…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So skip ahead m positions with 1 comparison!</a:t>
            </a:r>
            <a:endParaRPr>
              <a:solidFill>
                <a:srgbClr val="002B5E"/>
              </a:solidFill>
            </a:endParaRPr>
          </a:p>
          <a:p>
            <a:pPr lvl="3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Runtime?</a:t>
            </a:r>
            <a:endParaRPr>
              <a:solidFill>
                <a:srgbClr val="002B5E"/>
              </a:solidFill>
            </a:endParaRPr>
          </a:p>
          <a:p>
            <a:pPr lvl="4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In the best case, n/m</a:t>
            </a:r>
            <a:endParaRPr>
              <a:solidFill>
                <a:srgbClr val="002B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When searching through text with a large alphabet, will often come across characters not in the pattern.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One of Boyer Moore’s heuristics takes advantage of this fact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Mismatched character heuristic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Another approach:  Boyer Moore</a:t>
            </a:r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62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AD4454-EAF6-334B-B845-3AFF74CCB0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1405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>
            <a:spLocks noGrp="1"/>
          </p:cNvSpPr>
          <p:nvPr>
            <p:ph type="body" idx="1"/>
          </p:nvPr>
        </p:nvSpPr>
        <p:spPr>
          <a:xfrm>
            <a:off x="1981200" y="1285026"/>
            <a:ext cx="8229600" cy="3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How well it works depends on the pattern and text at hand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What do we do in the general case after a mismatch?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Consider:</a:t>
            </a:r>
            <a:endParaRPr/>
          </a:p>
          <a:p>
            <a:pPr lvl="3">
              <a:lnSpc>
                <a:spcPct val="115000"/>
              </a:lnSpc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= XYXYX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YZXXXXXXXXXXXXXX</a:t>
            </a:r>
            <a:endParaRPr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3">
              <a:lnSpc>
                <a:spcPct val="115000"/>
              </a:lnSpc>
              <a:buFont typeface="Consolas"/>
              <a:buChar char="●"/>
            </a:pPr>
            <a:r>
              <a:rPr lang="en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p = XYXYZ</a:t>
            </a:r>
            <a:endParaRPr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2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If mismatched character </a:t>
            </a:r>
            <a:r>
              <a:rPr lang="en" i="1">
                <a:solidFill>
                  <a:srgbClr val="002B5E"/>
                </a:solidFill>
              </a:rPr>
              <a:t>does</a:t>
            </a:r>
            <a:r>
              <a:rPr lang="en">
                <a:solidFill>
                  <a:srgbClr val="002B5E"/>
                </a:solidFill>
              </a:rPr>
              <a:t> appear in p, need to “slide” to the right to the next occurrence of that character in p</a:t>
            </a:r>
            <a:endParaRPr>
              <a:solidFill>
                <a:srgbClr val="002B5E"/>
              </a:solidFill>
            </a:endParaRPr>
          </a:p>
          <a:p>
            <a:pPr lvl="3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Requires us to pre-process the pattern</a:t>
            </a:r>
            <a:endParaRPr>
              <a:solidFill>
                <a:srgbClr val="002B5E"/>
              </a:solidFill>
            </a:endParaRPr>
          </a:p>
          <a:p>
            <a:pPr lvl="4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Create a right array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Mismatched character heuristic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3446851" y="4593726"/>
            <a:ext cx="5298300" cy="20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57203">
              <a:spcBef>
                <a:spcPts val="400"/>
              </a:spcBef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R; i++) 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3"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right[i] = -1;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3"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(int j = 0; j &lt; m; j++)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3"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right[p.charAt(j)] = j;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2" indent="457203">
              <a:spcBef>
                <a:spcPts val="400"/>
              </a:spcBef>
              <a:buNone/>
            </a:pP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63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12B234-9B6A-6F43-B777-A896B1862F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5248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1981200" y="1285025"/>
            <a:ext cx="82296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/>
              <a:t>Text:  A B C D X A B C D C A B C D Y A E C D E A B C D E</a:t>
            </a:r>
            <a:endParaRPr dirty="0"/>
          </a:p>
        </p:txBody>
      </p:sp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66" dirty="0"/>
              <a:t>Mismatched character heuristic example</a:t>
            </a:r>
            <a:endParaRPr sz="3266" dirty="0"/>
          </a:p>
        </p:txBody>
      </p:sp>
      <p:sp>
        <p:nvSpPr>
          <p:cNvPr id="230" name="Google Shape;230;p22"/>
          <p:cNvSpPr txBox="1">
            <a:spLocks noGrp="1"/>
          </p:cNvSpPr>
          <p:nvPr>
            <p:ph type="body" idx="1"/>
          </p:nvPr>
        </p:nvSpPr>
        <p:spPr>
          <a:xfrm>
            <a:off x="2719635" y="1774025"/>
            <a:ext cx="16707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/>
              <a:t>A B C D E</a:t>
            </a:r>
            <a:endParaRPr dirty="0"/>
          </a:p>
        </p:txBody>
      </p:sp>
      <p:cxnSp>
        <p:nvCxnSpPr>
          <p:cNvPr id="231" name="Google Shape;231;p22"/>
          <p:cNvCxnSpPr/>
          <p:nvPr/>
        </p:nvCxnSpPr>
        <p:spPr>
          <a:xfrm>
            <a:off x="3893977" y="1481000"/>
            <a:ext cx="0" cy="8331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2"/>
          <p:cNvSpPr txBox="1">
            <a:spLocks noGrp="1"/>
          </p:cNvSpPr>
          <p:nvPr>
            <p:ph type="body" idx="1"/>
          </p:nvPr>
        </p:nvSpPr>
        <p:spPr>
          <a:xfrm>
            <a:off x="3981609" y="2271450"/>
            <a:ext cx="16707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/>
              <a:t>A B C D E</a:t>
            </a:r>
            <a:endParaRPr dirty="0"/>
          </a:p>
        </p:txBody>
      </p:sp>
      <p:cxnSp>
        <p:nvCxnSpPr>
          <p:cNvPr id="233" name="Google Shape;233;p22"/>
          <p:cNvCxnSpPr/>
          <p:nvPr/>
        </p:nvCxnSpPr>
        <p:spPr>
          <a:xfrm>
            <a:off x="5163601" y="1481000"/>
            <a:ext cx="0" cy="13548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22"/>
          <p:cNvSpPr txBox="1">
            <a:spLocks noGrp="1"/>
          </p:cNvSpPr>
          <p:nvPr>
            <p:ph type="body" idx="1"/>
          </p:nvPr>
        </p:nvSpPr>
        <p:spPr>
          <a:xfrm>
            <a:off x="4469071" y="2835800"/>
            <a:ext cx="16707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/>
              <a:t>A B C D E</a:t>
            </a:r>
            <a:endParaRPr dirty="0"/>
          </a:p>
        </p:txBody>
      </p:sp>
      <p:cxnSp>
        <p:nvCxnSpPr>
          <p:cNvPr id="235" name="Google Shape;235;p22"/>
          <p:cNvCxnSpPr/>
          <p:nvPr/>
        </p:nvCxnSpPr>
        <p:spPr>
          <a:xfrm>
            <a:off x="5648708" y="1481000"/>
            <a:ext cx="0" cy="18933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22"/>
          <p:cNvSpPr txBox="1">
            <a:spLocks noGrp="1"/>
          </p:cNvSpPr>
          <p:nvPr>
            <p:ph type="body" idx="1"/>
          </p:nvPr>
        </p:nvSpPr>
        <p:spPr>
          <a:xfrm>
            <a:off x="5240718" y="3340625"/>
            <a:ext cx="16707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/>
              <a:t>A B C D E</a:t>
            </a:r>
            <a:endParaRPr dirty="0"/>
          </a:p>
        </p:txBody>
      </p:sp>
      <p:cxnSp>
        <p:nvCxnSpPr>
          <p:cNvPr id="237" name="Google Shape;237;p22"/>
          <p:cNvCxnSpPr/>
          <p:nvPr/>
        </p:nvCxnSpPr>
        <p:spPr>
          <a:xfrm>
            <a:off x="6413912" y="1507303"/>
            <a:ext cx="0" cy="23982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2"/>
          <p:cNvSpPr txBox="1">
            <a:spLocks noGrp="1"/>
          </p:cNvSpPr>
          <p:nvPr>
            <p:ph type="body" idx="1"/>
          </p:nvPr>
        </p:nvSpPr>
        <p:spPr>
          <a:xfrm>
            <a:off x="6524233" y="3802978"/>
            <a:ext cx="16707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/>
              <a:t>A B C D E</a:t>
            </a:r>
            <a:endParaRPr dirty="0"/>
          </a:p>
        </p:txBody>
      </p:sp>
      <p:cxnSp>
        <p:nvCxnSpPr>
          <p:cNvPr id="239" name="Google Shape;239;p22"/>
          <p:cNvCxnSpPr/>
          <p:nvPr/>
        </p:nvCxnSpPr>
        <p:spPr>
          <a:xfrm>
            <a:off x="7672573" y="1507303"/>
            <a:ext cx="0" cy="290310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22"/>
          <p:cNvCxnSpPr/>
          <p:nvPr/>
        </p:nvCxnSpPr>
        <p:spPr>
          <a:xfrm>
            <a:off x="7410500" y="1518331"/>
            <a:ext cx="0" cy="290310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7188163" y="1461900"/>
            <a:ext cx="0" cy="290310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2"/>
          <p:cNvCxnSpPr/>
          <p:nvPr/>
        </p:nvCxnSpPr>
        <p:spPr>
          <a:xfrm>
            <a:off x="6920945" y="1518331"/>
            <a:ext cx="0" cy="29031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22"/>
          <p:cNvSpPr txBox="1">
            <a:spLocks noGrp="1"/>
          </p:cNvSpPr>
          <p:nvPr>
            <p:ph type="body" idx="1"/>
          </p:nvPr>
        </p:nvSpPr>
        <p:spPr>
          <a:xfrm>
            <a:off x="7015979" y="4456208"/>
            <a:ext cx="16707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 B C D E</a:t>
            </a:r>
            <a:endParaRPr dirty="0"/>
          </a:p>
        </p:txBody>
      </p:sp>
      <p:cxnSp>
        <p:nvCxnSpPr>
          <p:cNvPr id="244" name="Google Shape;244;p22"/>
          <p:cNvCxnSpPr/>
          <p:nvPr/>
        </p:nvCxnSpPr>
        <p:spPr>
          <a:xfrm>
            <a:off x="8150980" y="1507303"/>
            <a:ext cx="0" cy="34332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22"/>
          <p:cNvSpPr txBox="1">
            <a:spLocks noGrp="1"/>
          </p:cNvSpPr>
          <p:nvPr>
            <p:ph type="body" idx="1"/>
          </p:nvPr>
        </p:nvSpPr>
        <p:spPr>
          <a:xfrm>
            <a:off x="7723811" y="4971079"/>
            <a:ext cx="16707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/>
              <a:t>A B C D E</a:t>
            </a:r>
            <a:endParaRPr dirty="0"/>
          </a:p>
        </p:txBody>
      </p:sp>
      <p:cxnSp>
        <p:nvCxnSpPr>
          <p:cNvPr id="246" name="Google Shape;246;p22"/>
          <p:cNvCxnSpPr/>
          <p:nvPr/>
        </p:nvCxnSpPr>
        <p:spPr>
          <a:xfrm>
            <a:off x="8901363" y="1583914"/>
            <a:ext cx="0" cy="383700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2"/>
          <p:cNvCxnSpPr/>
          <p:nvPr/>
        </p:nvCxnSpPr>
        <p:spPr>
          <a:xfrm>
            <a:off x="8645120" y="1622959"/>
            <a:ext cx="0" cy="383700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2"/>
          <p:cNvCxnSpPr/>
          <p:nvPr/>
        </p:nvCxnSpPr>
        <p:spPr>
          <a:xfrm>
            <a:off x="8406159" y="1559300"/>
            <a:ext cx="0" cy="383700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22"/>
          <p:cNvCxnSpPr/>
          <p:nvPr/>
        </p:nvCxnSpPr>
        <p:spPr>
          <a:xfrm>
            <a:off x="8150980" y="1559300"/>
            <a:ext cx="0" cy="383700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22"/>
          <p:cNvCxnSpPr/>
          <p:nvPr/>
        </p:nvCxnSpPr>
        <p:spPr>
          <a:xfrm>
            <a:off x="7858742" y="1606025"/>
            <a:ext cx="0" cy="383700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22"/>
          <p:cNvSpPr txBox="1">
            <a:spLocks noGrp="1"/>
          </p:cNvSpPr>
          <p:nvPr>
            <p:ph type="body" idx="1"/>
          </p:nvPr>
        </p:nvSpPr>
        <p:spPr>
          <a:xfrm>
            <a:off x="1894725" y="4676000"/>
            <a:ext cx="28605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/>
              <a:t>Pattern:  A B C D E</a:t>
            </a:r>
            <a:endParaRPr dirty="0"/>
          </a:p>
        </p:txBody>
      </p:sp>
      <p:sp>
        <p:nvSpPr>
          <p:cNvPr id="252" name="Google Shape;252;p22"/>
          <p:cNvSpPr txBox="1">
            <a:spLocks noGrp="1"/>
          </p:cNvSpPr>
          <p:nvPr>
            <p:ph type="body" idx="1"/>
          </p:nvPr>
        </p:nvSpPr>
        <p:spPr>
          <a:xfrm>
            <a:off x="1894725" y="5318000"/>
            <a:ext cx="41142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/>
              <a:t>right = [0, 1, 2, 3, 4, -1, -1, … ]</a:t>
            </a:r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64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D0F69-1157-2E43-BD6A-72AF90BB00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8468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>
            <a:spLocks noGrp="1"/>
          </p:cNvSpPr>
          <p:nvPr>
            <p:ph type="body" idx="1"/>
          </p:nvPr>
        </p:nvSpPr>
        <p:spPr>
          <a:xfrm>
            <a:off x="1981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What does the worst case look like?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Runtime: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Θ(nm)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Same as brute force!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This is why mismatched character is only one of Boyer Moore’s heuristics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Another works similarly to KMP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See BoyerMoore.java</a:t>
            </a:r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Runtime for mismatched character</a:t>
            </a:r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65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70E3E3-EF48-BE41-9EF7-2551B84A2E1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0490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body" idx="1"/>
          </p:nvPr>
        </p:nvSpPr>
        <p:spPr>
          <a:xfrm>
            <a:off x="1981200" y="1285025"/>
            <a:ext cx="82296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Hashing was cool, let's try using that</a:t>
            </a:r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Another approach</a:t>
            </a:r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body" idx="1"/>
          </p:nvPr>
        </p:nvSpPr>
        <p:spPr>
          <a:xfrm>
            <a:off x="1981200" y="2330050"/>
            <a:ext cx="8229600" cy="3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None/>
            </a:pP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int hash_search(String pat, String txt)</a:t>
            </a:r>
            <a:r>
              <a:rPr lang="en" sz="14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3">
              <a:lnSpc>
                <a:spcPct val="115000"/>
              </a:lnSpc>
              <a:spcBef>
                <a:spcPts val="100"/>
              </a:spcBef>
              <a:buClr>
                <a:schemeClr val="lt1"/>
              </a:buClr>
              <a:buNone/>
            </a:pP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 m = pat.length();</a:t>
            </a:r>
            <a:endParaRPr sz="14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3">
              <a:lnSpc>
                <a:spcPct val="115000"/>
              </a:lnSpc>
              <a:spcBef>
                <a:spcPts val="100"/>
              </a:spcBef>
              <a:buNone/>
            </a:pP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 n = txt.length();</a:t>
            </a:r>
            <a:endParaRPr sz="18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3">
              <a:lnSpc>
                <a:spcPct val="115000"/>
              </a:lnSpc>
              <a:spcBef>
                <a:spcPts val="100"/>
              </a:spcBef>
              <a:buClr>
                <a:schemeClr val="lt1"/>
              </a:buClr>
              <a:buNone/>
            </a:pP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 pat_hash = h(pat);</a:t>
            </a:r>
            <a:endParaRPr sz="18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3">
              <a:lnSpc>
                <a:spcPct val="115000"/>
              </a:lnSpc>
              <a:spcBef>
                <a:spcPts val="100"/>
              </a:spcBef>
              <a:buClr>
                <a:schemeClr val="lt1"/>
              </a:buClr>
              <a:buNone/>
            </a:pP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(int i = 0; i &lt;= n - m; i++)</a:t>
            </a:r>
            <a:r>
              <a:rPr lang="en" sz="14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100"/>
              </a:spcBef>
              <a:buNone/>
            </a:pP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if (h(txt.substring(i, i + m)) == pat_hash)</a:t>
            </a:r>
            <a:endParaRPr sz="18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100"/>
              </a:spcBef>
              <a:buClr>
                <a:schemeClr val="lt1"/>
              </a:buClr>
              <a:buNone/>
            </a:pP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return i; // found!</a:t>
            </a:r>
            <a:endParaRPr sz="18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3">
              <a:lnSpc>
                <a:spcPct val="115000"/>
              </a:lnSpc>
              <a:spcBef>
                <a:spcPts val="100"/>
              </a:spcBef>
              <a:buClr>
                <a:schemeClr val="lt1"/>
              </a:buClr>
              <a:buNone/>
            </a:pP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3">
              <a:lnSpc>
                <a:spcPct val="115000"/>
              </a:lnSpc>
              <a:spcBef>
                <a:spcPts val="100"/>
              </a:spcBef>
              <a:buClr>
                <a:schemeClr val="lt1"/>
              </a:buClr>
              <a:buNone/>
            </a:pP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n; // not found</a:t>
            </a:r>
            <a:endParaRPr sz="14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100"/>
              </a:spcBef>
              <a:buClr>
                <a:schemeClr val="dk1"/>
              </a:buClr>
              <a:buSzPts val="1100"/>
              <a:buNone/>
            </a:pP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8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4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66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7367BA-DDD4-5943-A1C0-D91058A7921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9753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body" idx="1"/>
          </p:nvPr>
        </p:nvSpPr>
        <p:spPr>
          <a:xfrm>
            <a:off x="1981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Is it efficient?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Nope!  Practically worse than brute force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Instead of nm character comparisons, we perform n hashes of m character strings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Can we make an efficient pattern matching algorithm based on hashing?</a:t>
            </a:r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Well that was simple</a:t>
            </a:r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67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3AA36A-D8D6-5345-AB3D-7F12967383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590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>
            <a:spLocks noGrp="1"/>
          </p:cNvSpPr>
          <p:nvPr>
            <p:ph type="body" idx="1"/>
          </p:nvPr>
        </p:nvSpPr>
        <p:spPr>
          <a:xfrm>
            <a:off x="1981200" y="1015426"/>
            <a:ext cx="82296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Brought up during the hashing lecture</a:t>
            </a:r>
            <a:endParaRPr/>
          </a:p>
          <a:p>
            <a:pPr marL="0" indent="0"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26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Horner’s method</a:t>
            </a:r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body" idx="1"/>
          </p:nvPr>
        </p:nvSpPr>
        <p:spPr>
          <a:xfrm>
            <a:off x="1981200" y="1544450"/>
            <a:ext cx="8229600" cy="22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long horners_hash(String key, int m) {</a:t>
            </a:r>
            <a:endParaRPr sz="18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long h = 0;</a:t>
            </a:r>
            <a:endParaRPr sz="18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for (int j = 0; j &lt; m; j++)</a:t>
            </a:r>
            <a:b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h = (R * h + key.charAt(j)) % Q;</a:t>
            </a:r>
            <a:endParaRPr sz="18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return h;</a:t>
            </a:r>
            <a:endParaRPr sz="18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8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26"/>
          <p:cNvSpPr txBox="1">
            <a:spLocks noGrp="1"/>
          </p:cNvSpPr>
          <p:nvPr>
            <p:ph type="body" idx="1"/>
          </p:nvPr>
        </p:nvSpPr>
        <p:spPr>
          <a:xfrm>
            <a:off x="1981200" y="3604875"/>
            <a:ext cx="8229600" cy="29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horners_hash("abcd", 4) = 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'a' * R</a:t>
            </a:r>
            <a:r>
              <a:rPr lang="en" baseline="30000"/>
              <a:t>3</a:t>
            </a:r>
            <a:r>
              <a:rPr lang="en"/>
              <a:t> + 'b' * R</a:t>
            </a:r>
            <a:r>
              <a:rPr lang="en" baseline="30000"/>
              <a:t>2</a:t>
            </a:r>
            <a:r>
              <a:rPr lang="en"/>
              <a:t> + 'c' * R + 'd' mod Q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horners_hash("bcde", 4) =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'b' * R</a:t>
            </a:r>
            <a:r>
              <a:rPr lang="en" baseline="30000"/>
              <a:t>3</a:t>
            </a:r>
            <a:r>
              <a:rPr lang="en"/>
              <a:t> + 'c' * R</a:t>
            </a:r>
            <a:r>
              <a:rPr lang="en" baseline="30000"/>
              <a:t>2</a:t>
            </a:r>
            <a:r>
              <a:rPr lang="en"/>
              <a:t> + 'd' * R + 'e' mod Q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horners_hash("cdef", 4) =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'c' * R</a:t>
            </a:r>
            <a:r>
              <a:rPr lang="en" baseline="30000"/>
              <a:t>3</a:t>
            </a:r>
            <a:r>
              <a:rPr lang="en"/>
              <a:t> + 'd' * R</a:t>
            </a:r>
            <a:r>
              <a:rPr lang="en" baseline="30000"/>
              <a:t>2</a:t>
            </a:r>
            <a:r>
              <a:rPr lang="en"/>
              <a:t> + 'e' * R + 'f' mod Q</a:t>
            </a:r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68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B514C6-81C5-3C48-A95A-48FCA7D8E83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8835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1981200" y="1186476"/>
            <a:ext cx="8229600" cy="28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text = "abcdefg"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pattern = "defg"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This is Rabin-Karp</a:t>
            </a:r>
            <a:endParaRPr/>
          </a:p>
        </p:txBody>
      </p:sp>
      <p:sp>
        <p:nvSpPr>
          <p:cNvPr id="290" name="Google Shape;290;p27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29" dirty="0"/>
              <a:t>Efficient hash-based pattern matching</a:t>
            </a:r>
            <a:endParaRPr sz="3629" dirty="0"/>
          </a:p>
        </p:txBody>
      </p:sp>
      <p:sp>
        <p:nvSpPr>
          <p:cNvPr id="291" name="Google Shape;291;p27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69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AF2315-7E75-9A4E-ACCB-97F9DA55C4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0733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061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body" idx="1"/>
          </p:nvPr>
        </p:nvSpPr>
        <p:spPr>
          <a:xfrm>
            <a:off x="1981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Note that we’re not storing any values in a hash table…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So increasing Q doesn’t affect memory utilization!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Make Q really big and the chance of a collision becomes really small!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But not 0…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OK, so do a character by character comparison on a hash match just to be sure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Worst case runtime?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Back to brute force esque runtime...</a:t>
            </a:r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What about collisions?</a:t>
            </a:r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70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A0777B-346A-5A49-92FF-789172D6F7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3492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body" idx="1"/>
          </p:nvPr>
        </p:nvSpPr>
        <p:spPr>
          <a:xfrm>
            <a:off x="1981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Two options: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Do a character by character comparison after hash match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Guaranteed correct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Probably fast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Assume a hash match means a substring match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Guaranteed fast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Probably correct</a:t>
            </a:r>
            <a:endParaRPr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/>
          </p:nvPr>
        </p:nvSpPr>
        <p:spPr>
          <a:xfrm>
            <a:off x="1981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Assorted casinos</a:t>
            </a:r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body" idx="1"/>
          </p:nvPr>
        </p:nvSpPr>
        <p:spPr>
          <a:xfrm>
            <a:off x="6584875" y="2796550"/>
            <a:ext cx="23124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980000"/>
                </a:solidFill>
              </a:rPr>
              <a:t>Las Vegas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06" name="Google Shape;306;p29"/>
          <p:cNvSpPr txBox="1">
            <a:spLocks noGrp="1"/>
          </p:cNvSpPr>
          <p:nvPr>
            <p:ph type="body" idx="1"/>
          </p:nvPr>
        </p:nvSpPr>
        <p:spPr>
          <a:xfrm>
            <a:off x="6584875" y="4726951"/>
            <a:ext cx="23124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980000"/>
                </a:solidFill>
              </a:rPr>
              <a:t>Monte Carlo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07" name="Google Shape;307;p29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14772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fld id="{00000000-1234-1234-1234-123412341234}" type="slidenum">
              <a:rPr lang="en"/>
              <a:pPr defTabSz="414772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t>71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05E594-C495-0242-A766-A599F3AEC72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14772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5750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1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3313646" y="2612304"/>
            <a:ext cx="5699597" cy="3388716"/>
          </a:xfrm>
          <a:prstGeom prst="rect">
            <a:avLst/>
          </a:prstGeom>
        </p:spPr>
        <p:txBody>
          <a:bodyPr spcFirstLastPara="1" vert="horz" wrap="square" lIns="75592" tIns="75592" rIns="75592" bIns="75592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67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-US" sz="1501" dirty="0" err="1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-US" sz="1501" dirty="0">
                <a:solidFill>
                  <a:srgbClr val="783F04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1" dirty="0" err="1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501" dirty="0">
                <a:solidFill>
                  <a:srgbClr val="783F04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srgbClr val="008000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756031"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lang="en-US" sz="1501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2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78016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indent="5954" algn="l" defTabSz="685867">
              <a:lnSpc>
                <a:spcPct val="115000"/>
              </a:lnSpc>
              <a:spcBef>
                <a:spcPts val="83"/>
              </a:spcBef>
              <a:buClr>
                <a:prstClr val="white"/>
              </a:buClr>
            </a:pPr>
            <a:r>
              <a:rPr lang="en-US" sz="150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2044782" y="1074426"/>
          <a:ext cx="8237325" cy="13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58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824287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91844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4509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text: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pattern: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45096">
                <a:tc>
                  <a:txBody>
                    <a:bodyPr/>
                    <a:lstStyle/>
                    <a:p>
                      <a:r>
                        <a:rPr lang="en-US" sz="1800" dirty="0"/>
                        <a:t>j:</a:t>
                      </a:r>
                    </a:p>
                  </a:txBody>
                  <a:tcPr marL="68587" marR="68587" marT="34293" marB="342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7" marR="68587" marT="34293" marB="342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7" marR="68587" marT="34293" marB="3429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76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8332</Words>
  <Application>Microsoft Macintosh PowerPoint</Application>
  <PresentationFormat>Widescreen</PresentationFormat>
  <Paragraphs>2741</Paragraphs>
  <Slides>71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Droid Sans</vt:lpstr>
      <vt:lpstr>Office Theme</vt:lpstr>
      <vt:lpstr>Pitt_minimal</vt:lpstr>
      <vt:lpstr>1_Office Theme</vt:lpstr>
      <vt:lpstr>String Matching</vt:lpstr>
      <vt:lpstr>Simple approach</vt:lpstr>
      <vt:lpstr>Brute force code</vt:lpstr>
      <vt:lpstr>Brute force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Brute force analysis</vt:lpstr>
      <vt:lpstr>Where do we improve?</vt:lpstr>
      <vt:lpstr>First:  improving the worst case</vt:lpstr>
      <vt:lpstr>Back to improving the worst case</vt:lpstr>
      <vt:lpstr>How do we keep track of text processed? </vt:lpstr>
      <vt:lpstr>DFA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Representing the DFA in code</vt:lpstr>
      <vt:lpstr>KMP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DFA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approach:  Boyer Moore</vt:lpstr>
      <vt:lpstr>Mismatched character heuristic</vt:lpstr>
      <vt:lpstr>Mismatched character heuristic example</vt:lpstr>
      <vt:lpstr>Runtime for mismatched character</vt:lpstr>
      <vt:lpstr>Another approach</vt:lpstr>
      <vt:lpstr>Well that was simple</vt:lpstr>
      <vt:lpstr>Horner’s method</vt:lpstr>
      <vt:lpstr>Efficient hash-based pattern matching</vt:lpstr>
      <vt:lpstr>What about collisions?</vt:lpstr>
      <vt:lpstr>Assorted casinos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Matching</dc:title>
  <dc:creator>Khattab, Sherif</dc:creator>
  <cp:lastModifiedBy>Khattab, Sherif</cp:lastModifiedBy>
  <cp:revision>1</cp:revision>
  <dcterms:created xsi:type="dcterms:W3CDTF">2021-09-09T02:39:04Z</dcterms:created>
  <dcterms:modified xsi:type="dcterms:W3CDTF">2021-09-09T02:50:28Z</dcterms:modified>
</cp:coreProperties>
</file>