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1" r:id="rId1"/>
    <p:sldMasterId id="2147483721" r:id="rId2"/>
    <p:sldMasterId id="2147483771" r:id="rId3"/>
    <p:sldMasterId id="2147483778" r:id="rId4"/>
    <p:sldMasterId id="2147483782" r:id="rId5"/>
  </p:sldMasterIdLst>
  <p:notesMasterIdLst>
    <p:notesMasterId r:id="rId20"/>
  </p:notesMasterIdLst>
  <p:sldIdLst>
    <p:sldId id="405" r:id="rId6"/>
    <p:sldId id="496" r:id="rId7"/>
    <p:sldId id="1882" r:id="rId8"/>
    <p:sldId id="1883" r:id="rId9"/>
    <p:sldId id="1896" r:id="rId10"/>
    <p:sldId id="1897" r:id="rId11"/>
    <p:sldId id="292" r:id="rId12"/>
    <p:sldId id="293" r:id="rId13"/>
    <p:sldId id="1895" r:id="rId14"/>
    <p:sldId id="294" r:id="rId15"/>
    <p:sldId id="295" r:id="rId16"/>
    <p:sldId id="305" r:id="rId17"/>
    <p:sldId id="306" r:id="rId18"/>
    <p:sldId id="513" r:id="rId19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84F17A-4A7C-6F44-9362-B01AB7AA569C}" v="20" dt="2022-03-21T16:39:00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8912"/>
  </p:normalViewPr>
  <p:slideViewPr>
    <p:cSldViewPr snapToGrid="0">
      <p:cViewPr varScale="1">
        <p:scale>
          <a:sx n="98" d="100"/>
          <a:sy n="98" d="100"/>
        </p:scale>
        <p:origin x="2208" y="200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3/23/22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b5816c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b5816c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Green verticies/red edges in 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 sure to highlight the set of edges that could possibly be used to bring a vertex into 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grey edges that connect two green vertices dont need to be considered, thing to come back to when we talk about implementation, should we try to remove them from consideration? 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really, no asymptotic improvement for parent and best edge implementation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 with eager prims, that would just be more updates to try and avoid unneccesary removals, but both have the same asymptotic cost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7030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da4aaa2a_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da4aaa2a_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naively what we did on the previous slide looking at the images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7411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da4aaa2a_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da4aaa2a_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167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b5816c4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b5816c4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Green vertices/red edges in 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1675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da4aaa2a_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da4aaa2a_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270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cc5a0214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cc5a0214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 that we can stop after we add (1, 2)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the students to realize why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its connected, adding any more edges would create a cycle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we have to stop or can we keep popping and doing cycle detection?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is it better to stop or keep going and doing cycle check for each remove?</a:t>
            </a:r>
            <a:endParaRPr/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why?</a:t>
            </a:r>
            <a:endParaRPr/>
          </a:p>
          <a:p>
            <a: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depends on time to do connected detection vs time to continue popping/cycle detection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2390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08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52799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1222346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837065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2253026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2360601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111129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480430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488805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219130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26536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21507851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55548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84251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92192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32775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3/23/22</a:t>
            </a:fld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14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25536908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39770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559952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69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10507634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75072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3110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7666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591157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3/23/22</a:t>
            </a:fld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39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28022132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00173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991868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40814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606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15151809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63687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8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7A7B5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3/23/22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A7B5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 smtClean="0">
                <a:ln>
                  <a:noFill/>
                </a:ln>
                <a:solidFill>
                  <a:srgbClr val="57A7B5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57A7B5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85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426732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158766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65451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90835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39759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666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179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4" r:id="rId2"/>
    <p:sldLayoutId id="2147483725" r:id="rId3"/>
    <p:sldLayoutId id="2147483726" r:id="rId4"/>
    <p:sldLayoutId id="2147483727" r:id="rId5"/>
    <p:sldLayoutId id="2147483770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837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92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 dirty="0"/>
              <a:t>Spring 2022</a:t>
            </a:r>
          </a:p>
          <a:p>
            <a:pPr eaLnBrk="1">
              <a:lnSpc>
                <a:spcPct val="92000"/>
              </a:lnSpc>
            </a:pPr>
            <a:r>
              <a:rPr lang="en-GB" altLang="en-US" sz="4002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body" idx="1"/>
          </p:nvPr>
        </p:nvSpPr>
        <p:spPr>
          <a:xfrm>
            <a:off x="504349" y="3437060"/>
            <a:ext cx="9068753" cy="237463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 dirty="0"/>
              <a:t>No!  We only need to consider the </a:t>
            </a:r>
            <a:r>
              <a:rPr lang="en" i="1" dirty="0"/>
              <a:t>best</a:t>
            </a:r>
            <a:r>
              <a:rPr lang="en" dirty="0"/>
              <a:t> edge possible for each vertex!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1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360664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2865"/>
              <a:t>Do we need to look through all remaining edges? </a:t>
            </a:r>
            <a:endParaRPr sz="2865"/>
          </a:p>
        </p:txBody>
      </p:sp>
      <p:sp>
        <p:nvSpPr>
          <p:cNvPr id="136" name="Google Shape;136;p1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10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00951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Prim’s algorithm</a:t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1683564" y="299660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942892" y="1834385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2942892" y="4203589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6362656" y="4203589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6362712" y="1834385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7723779" y="299660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6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4703672" y="299660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9" name="Google Shape;149;p16"/>
          <p:cNvCxnSpPr>
            <a:stCxn id="142" idx="7"/>
            <a:endCxn id="143" idx="3"/>
          </p:cNvCxnSpPr>
          <p:nvPr/>
        </p:nvCxnSpPr>
        <p:spPr>
          <a:xfrm rot="10800000" flipH="1">
            <a:off x="2255536" y="2406449"/>
            <a:ext cx="785483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16"/>
          <p:cNvCxnSpPr>
            <a:stCxn id="142" idx="5"/>
            <a:endCxn id="144" idx="1"/>
          </p:cNvCxnSpPr>
          <p:nvPr/>
        </p:nvCxnSpPr>
        <p:spPr>
          <a:xfrm>
            <a:off x="2255536" y="3568576"/>
            <a:ext cx="785483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16"/>
          <p:cNvCxnSpPr>
            <a:stCxn id="143" idx="5"/>
            <a:endCxn id="148" idx="1"/>
          </p:cNvCxnSpPr>
          <p:nvPr/>
        </p:nvCxnSpPr>
        <p:spPr>
          <a:xfrm>
            <a:off x="3514865" y="2406358"/>
            <a:ext cx="1286988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16"/>
          <p:cNvCxnSpPr>
            <a:stCxn id="144" idx="7"/>
            <a:endCxn id="148" idx="3"/>
          </p:cNvCxnSpPr>
          <p:nvPr/>
        </p:nvCxnSpPr>
        <p:spPr>
          <a:xfrm rot="10800000" flipH="1">
            <a:off x="3514865" y="3568474"/>
            <a:ext cx="1286988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16"/>
          <p:cNvCxnSpPr>
            <a:stCxn id="148" idx="7"/>
            <a:endCxn id="146" idx="3"/>
          </p:cNvCxnSpPr>
          <p:nvPr/>
        </p:nvCxnSpPr>
        <p:spPr>
          <a:xfrm rot="10800000" flipH="1">
            <a:off x="5275643" y="2406449"/>
            <a:ext cx="1185167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16"/>
          <p:cNvCxnSpPr>
            <a:stCxn id="148" idx="5"/>
            <a:endCxn id="145" idx="1"/>
          </p:cNvCxnSpPr>
          <p:nvPr/>
        </p:nvCxnSpPr>
        <p:spPr>
          <a:xfrm>
            <a:off x="5275643" y="3568576"/>
            <a:ext cx="1185167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6"/>
          <p:cNvCxnSpPr>
            <a:stCxn id="146" idx="5"/>
            <a:endCxn id="147" idx="1"/>
          </p:cNvCxnSpPr>
          <p:nvPr/>
        </p:nvCxnSpPr>
        <p:spPr>
          <a:xfrm>
            <a:off x="6934684" y="2406358"/>
            <a:ext cx="887304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16"/>
          <p:cNvCxnSpPr>
            <a:stCxn id="145" idx="7"/>
            <a:endCxn id="147" idx="3"/>
          </p:cNvCxnSpPr>
          <p:nvPr/>
        </p:nvCxnSpPr>
        <p:spPr>
          <a:xfrm rot="10800000" flipH="1">
            <a:off x="6934629" y="3568474"/>
            <a:ext cx="887304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16"/>
          <p:cNvCxnSpPr>
            <a:stCxn id="143" idx="6"/>
            <a:endCxn id="146" idx="2"/>
          </p:cNvCxnSpPr>
          <p:nvPr/>
        </p:nvCxnSpPr>
        <p:spPr>
          <a:xfrm>
            <a:off x="3612999" y="2169439"/>
            <a:ext cx="274985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16"/>
          <p:cNvCxnSpPr>
            <a:stCxn id="144" idx="6"/>
            <a:endCxn id="145" idx="2"/>
          </p:cNvCxnSpPr>
          <p:nvPr/>
        </p:nvCxnSpPr>
        <p:spPr>
          <a:xfrm>
            <a:off x="3612999" y="4538642"/>
            <a:ext cx="274952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p16"/>
          <p:cNvSpPr/>
          <p:nvPr/>
        </p:nvSpPr>
        <p:spPr>
          <a:xfrm>
            <a:off x="2178926" y="2169439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2178926" y="3752250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8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3638454" y="2590032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8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5681117" y="3446207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4703672" y="4422357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4645984" y="1609584"/>
            <a:ext cx="785483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5681117" y="2590032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7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3682340" y="3446193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7230483" y="2279691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6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7194256" y="3752250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9" name="Google Shape;169;p16"/>
          <p:cNvCxnSpPr>
            <a:stCxn id="143" idx="4"/>
            <a:endCxn id="144" idx="0"/>
          </p:cNvCxnSpPr>
          <p:nvPr/>
        </p:nvCxnSpPr>
        <p:spPr>
          <a:xfrm>
            <a:off x="3277946" y="2504493"/>
            <a:ext cx="0" cy="169923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6"/>
          <p:cNvCxnSpPr>
            <a:stCxn id="146" idx="4"/>
            <a:endCxn id="145" idx="0"/>
          </p:cNvCxnSpPr>
          <p:nvPr/>
        </p:nvCxnSpPr>
        <p:spPr>
          <a:xfrm>
            <a:off x="6697765" y="2504493"/>
            <a:ext cx="0" cy="169923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" name="Google Shape;171;p16"/>
          <p:cNvSpPr/>
          <p:nvPr/>
        </p:nvSpPr>
        <p:spPr>
          <a:xfrm>
            <a:off x="2772776" y="2960844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6560377" y="2960844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1683564" y="2996603"/>
            <a:ext cx="670107" cy="670107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74" name="Google Shape;174;p16"/>
          <p:cNvGrpSpPr/>
          <p:nvPr/>
        </p:nvGrpSpPr>
        <p:grpSpPr>
          <a:xfrm>
            <a:off x="2255537" y="1834387"/>
            <a:ext cx="1357463" cy="1260352"/>
            <a:chOff x="2046346" y="1662125"/>
            <a:chExt cx="1231854" cy="1143729"/>
          </a:xfrm>
        </p:grpSpPr>
        <p:cxnSp>
          <p:nvCxnSpPr>
            <p:cNvPr id="175" name="Google Shape;175;p16"/>
            <p:cNvCxnSpPr>
              <a:stCxn id="173" idx="7"/>
              <a:endCxn id="143" idx="3"/>
            </p:cNvCxnSpPr>
            <p:nvPr/>
          </p:nvCxnSpPr>
          <p:spPr>
            <a:xfrm rot="10800000" flipH="1">
              <a:off x="2046346" y="2181254"/>
              <a:ext cx="712800" cy="6246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6" name="Google Shape;176;p16"/>
            <p:cNvSpPr/>
            <p:nvPr/>
          </p:nvSpPr>
          <p:spPr>
            <a:xfrm>
              <a:off x="2670100" y="1662125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77" name="Google Shape;177;p16"/>
          <p:cNvGrpSpPr/>
          <p:nvPr/>
        </p:nvGrpSpPr>
        <p:grpSpPr>
          <a:xfrm>
            <a:off x="2255545" y="3568474"/>
            <a:ext cx="1357454" cy="1305221"/>
            <a:chOff x="2046354" y="3235754"/>
            <a:chExt cx="1231846" cy="1184446"/>
          </a:xfrm>
        </p:grpSpPr>
        <p:sp>
          <p:nvSpPr>
            <p:cNvPr id="178" name="Google Shape;178;p16"/>
            <p:cNvSpPr/>
            <p:nvPr/>
          </p:nvSpPr>
          <p:spPr>
            <a:xfrm>
              <a:off x="2670100" y="38121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79" name="Google Shape;179;p16"/>
            <p:cNvCxnSpPr>
              <a:endCxn id="178" idx="1"/>
            </p:cNvCxnSpPr>
            <p:nvPr/>
          </p:nvCxnSpPr>
          <p:spPr>
            <a:xfrm>
              <a:off x="2046354" y="3235754"/>
              <a:ext cx="712800" cy="6654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0" name="Google Shape;180;p16"/>
          <p:cNvGrpSpPr/>
          <p:nvPr/>
        </p:nvGrpSpPr>
        <p:grpSpPr>
          <a:xfrm>
            <a:off x="3514865" y="2996604"/>
            <a:ext cx="1858900" cy="1305120"/>
            <a:chOff x="3189146" y="2716800"/>
            <a:chExt cx="1686892" cy="1184354"/>
          </a:xfrm>
        </p:grpSpPr>
        <p:sp>
          <p:nvSpPr>
            <p:cNvPr id="181" name="Google Shape;181;p16"/>
            <p:cNvSpPr/>
            <p:nvPr/>
          </p:nvSpPr>
          <p:spPr>
            <a:xfrm>
              <a:off x="4267938" y="27168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82" name="Google Shape;182;p16"/>
            <p:cNvCxnSpPr>
              <a:stCxn id="178" idx="7"/>
              <a:endCxn id="148" idx="3"/>
            </p:cNvCxnSpPr>
            <p:nvPr/>
          </p:nvCxnSpPr>
          <p:spPr>
            <a:xfrm rot="10800000" flipH="1">
              <a:off x="3189146" y="3235754"/>
              <a:ext cx="1167900" cy="6654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3" name="Google Shape;183;p16"/>
          <p:cNvGrpSpPr/>
          <p:nvPr/>
        </p:nvGrpSpPr>
        <p:grpSpPr>
          <a:xfrm>
            <a:off x="3613000" y="4203589"/>
            <a:ext cx="3419764" cy="670107"/>
            <a:chOff x="3278200" y="3812100"/>
            <a:chExt cx="3103325" cy="608100"/>
          </a:xfrm>
        </p:grpSpPr>
        <p:sp>
          <p:nvSpPr>
            <p:cNvPr id="184" name="Google Shape;184;p16"/>
            <p:cNvSpPr/>
            <p:nvPr/>
          </p:nvSpPr>
          <p:spPr>
            <a:xfrm>
              <a:off x="5773425" y="38121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85" name="Google Shape;185;p16"/>
            <p:cNvCxnSpPr>
              <a:stCxn id="178" idx="6"/>
              <a:endCxn id="145" idx="2"/>
            </p:cNvCxnSpPr>
            <p:nvPr/>
          </p:nvCxnSpPr>
          <p:spPr>
            <a:xfrm>
              <a:off x="3278200" y="4116150"/>
              <a:ext cx="2495100" cy="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6" name="Google Shape;186;p16"/>
          <p:cNvGrpSpPr/>
          <p:nvPr/>
        </p:nvGrpSpPr>
        <p:grpSpPr>
          <a:xfrm>
            <a:off x="6934629" y="2996604"/>
            <a:ext cx="1459257" cy="1305120"/>
            <a:chOff x="6292471" y="2716800"/>
            <a:chExt cx="1324229" cy="1184354"/>
          </a:xfrm>
        </p:grpSpPr>
        <p:sp>
          <p:nvSpPr>
            <p:cNvPr id="187" name="Google Shape;187;p16"/>
            <p:cNvSpPr/>
            <p:nvPr/>
          </p:nvSpPr>
          <p:spPr>
            <a:xfrm>
              <a:off x="7008600" y="27168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88" name="Google Shape;188;p16"/>
            <p:cNvCxnSpPr>
              <a:stCxn id="145" idx="7"/>
              <a:endCxn id="147" idx="3"/>
            </p:cNvCxnSpPr>
            <p:nvPr/>
          </p:nvCxnSpPr>
          <p:spPr>
            <a:xfrm rot="10800000" flipH="1">
              <a:off x="6292471" y="3235754"/>
              <a:ext cx="805200" cy="6654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9" name="Google Shape;189;p16"/>
          <p:cNvGrpSpPr/>
          <p:nvPr/>
        </p:nvGrpSpPr>
        <p:grpSpPr>
          <a:xfrm>
            <a:off x="6362656" y="1834387"/>
            <a:ext cx="670107" cy="2369341"/>
            <a:chOff x="5773425" y="1662125"/>
            <a:chExt cx="608100" cy="2150100"/>
          </a:xfrm>
        </p:grpSpPr>
        <p:sp>
          <p:nvSpPr>
            <p:cNvPr id="190" name="Google Shape;190;p16"/>
            <p:cNvSpPr/>
            <p:nvPr/>
          </p:nvSpPr>
          <p:spPr>
            <a:xfrm>
              <a:off x="5773425" y="1662125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91" name="Google Shape;191;p16"/>
            <p:cNvCxnSpPr>
              <a:stCxn id="146" idx="4"/>
              <a:endCxn id="145" idx="0"/>
            </p:cNvCxnSpPr>
            <p:nvPr/>
          </p:nvCxnSpPr>
          <p:spPr>
            <a:xfrm>
              <a:off x="6077525" y="2270225"/>
              <a:ext cx="0" cy="15420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2" name="Google Shape;192;p16"/>
          <p:cNvSpPr/>
          <p:nvPr/>
        </p:nvSpPr>
        <p:spPr>
          <a:xfrm>
            <a:off x="2942892" y="6354684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3612999" y="6354684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 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4" name="Google Shape;194;p16"/>
          <p:cNvSpPr/>
          <p:nvPr/>
        </p:nvSpPr>
        <p:spPr>
          <a:xfrm>
            <a:off x="4283106" y="6354684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 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5" name="Google Shape;195;p16"/>
          <p:cNvSpPr/>
          <p:nvPr/>
        </p:nvSpPr>
        <p:spPr>
          <a:xfrm>
            <a:off x="4953212" y="6354684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 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5623319" y="6354684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 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6293425" y="6354684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 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6963532" y="6354684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 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1483668" y="6354684"/>
            <a:ext cx="1459225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Best Edge: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2977508" y="5483552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1" name="Google Shape;201;p16"/>
          <p:cNvSpPr/>
          <p:nvPr/>
        </p:nvSpPr>
        <p:spPr>
          <a:xfrm>
            <a:off x="3647615" y="5483552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2" name="Google Shape;202;p16"/>
          <p:cNvSpPr/>
          <p:nvPr/>
        </p:nvSpPr>
        <p:spPr>
          <a:xfrm>
            <a:off x="4317722" y="5483552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4987828" y="5483552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5657935" y="5483552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6328041" y="5483552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6" name="Google Shape;206;p16"/>
          <p:cNvSpPr/>
          <p:nvPr/>
        </p:nvSpPr>
        <p:spPr>
          <a:xfrm>
            <a:off x="6998148" y="5483552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7" name="Google Shape;207;p16"/>
          <p:cNvSpPr/>
          <p:nvPr/>
        </p:nvSpPr>
        <p:spPr>
          <a:xfrm>
            <a:off x="1483668" y="5483552"/>
            <a:ext cx="1459225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Parent: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8" name="Google Shape;208;p16"/>
          <p:cNvSpPr/>
          <p:nvPr/>
        </p:nvSpPr>
        <p:spPr>
          <a:xfrm>
            <a:off x="2977508" y="490044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3647615" y="490044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0" name="Google Shape;210;p16"/>
          <p:cNvSpPr/>
          <p:nvPr/>
        </p:nvSpPr>
        <p:spPr>
          <a:xfrm>
            <a:off x="4317722" y="490044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4987828" y="490044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5657935" y="490044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3" name="Google Shape;213;p16"/>
          <p:cNvSpPr/>
          <p:nvPr/>
        </p:nvSpPr>
        <p:spPr>
          <a:xfrm>
            <a:off x="6328041" y="490044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4" name="Google Shape;214;p16"/>
          <p:cNvSpPr/>
          <p:nvPr/>
        </p:nvSpPr>
        <p:spPr>
          <a:xfrm>
            <a:off x="6998148" y="490044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6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2942892" y="6354684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216" name="Google Shape;216;p16"/>
          <p:cNvGrpSpPr/>
          <p:nvPr/>
        </p:nvGrpSpPr>
        <p:grpSpPr>
          <a:xfrm>
            <a:off x="3612999" y="5483553"/>
            <a:ext cx="670107" cy="1541239"/>
            <a:chOff x="3278200" y="4973625"/>
            <a:chExt cx="608100" cy="1398625"/>
          </a:xfrm>
        </p:grpSpPr>
        <p:sp>
          <p:nvSpPr>
            <p:cNvPr id="217" name="Google Shape;217;p16"/>
            <p:cNvSpPr/>
            <p:nvPr/>
          </p:nvSpPr>
          <p:spPr>
            <a:xfrm>
              <a:off x="3278200" y="4973625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278200" y="5764150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19" name="Google Shape;219;p16"/>
          <p:cNvGrpSpPr/>
          <p:nvPr/>
        </p:nvGrpSpPr>
        <p:grpSpPr>
          <a:xfrm>
            <a:off x="4283106" y="5483553"/>
            <a:ext cx="670107" cy="1541239"/>
            <a:chOff x="3278200" y="4973625"/>
            <a:chExt cx="608100" cy="1398625"/>
          </a:xfrm>
        </p:grpSpPr>
        <p:sp>
          <p:nvSpPr>
            <p:cNvPr id="220" name="Google Shape;220;p16"/>
            <p:cNvSpPr/>
            <p:nvPr/>
          </p:nvSpPr>
          <p:spPr>
            <a:xfrm>
              <a:off x="3278200" y="4973625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278200" y="5764150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8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22" name="Google Shape;222;p16"/>
          <p:cNvGrpSpPr/>
          <p:nvPr/>
        </p:nvGrpSpPr>
        <p:grpSpPr>
          <a:xfrm>
            <a:off x="4987828" y="5483553"/>
            <a:ext cx="670107" cy="1541239"/>
            <a:chOff x="3278200" y="4973625"/>
            <a:chExt cx="608100" cy="1398625"/>
          </a:xfrm>
        </p:grpSpPr>
        <p:sp>
          <p:nvSpPr>
            <p:cNvPr id="223" name="Google Shape;223;p16"/>
            <p:cNvSpPr/>
            <p:nvPr/>
          </p:nvSpPr>
          <p:spPr>
            <a:xfrm>
              <a:off x="3278200" y="4973625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278200" y="5764150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8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25" name="Google Shape;225;p16"/>
          <p:cNvGrpSpPr/>
          <p:nvPr/>
        </p:nvGrpSpPr>
        <p:grpSpPr>
          <a:xfrm>
            <a:off x="5657935" y="5483553"/>
            <a:ext cx="670107" cy="1541239"/>
            <a:chOff x="3278200" y="4973625"/>
            <a:chExt cx="608100" cy="1398625"/>
          </a:xfrm>
        </p:grpSpPr>
        <p:sp>
          <p:nvSpPr>
            <p:cNvPr id="226" name="Google Shape;226;p16"/>
            <p:cNvSpPr/>
            <p:nvPr/>
          </p:nvSpPr>
          <p:spPr>
            <a:xfrm>
              <a:off x="3278200" y="4973625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278200" y="5764150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28" name="Google Shape;228;p16"/>
          <p:cNvGrpSpPr/>
          <p:nvPr/>
        </p:nvGrpSpPr>
        <p:grpSpPr>
          <a:xfrm>
            <a:off x="4953212" y="5483553"/>
            <a:ext cx="670107" cy="1541239"/>
            <a:chOff x="3278200" y="4973625"/>
            <a:chExt cx="608100" cy="1398625"/>
          </a:xfrm>
        </p:grpSpPr>
        <p:sp>
          <p:nvSpPr>
            <p:cNvPr id="229" name="Google Shape;229;p16"/>
            <p:cNvSpPr/>
            <p:nvPr/>
          </p:nvSpPr>
          <p:spPr>
            <a:xfrm>
              <a:off x="3278200" y="4973625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3278200" y="5764150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31" name="Google Shape;231;p16"/>
          <p:cNvGrpSpPr/>
          <p:nvPr/>
        </p:nvGrpSpPr>
        <p:grpSpPr>
          <a:xfrm>
            <a:off x="6328041" y="5483553"/>
            <a:ext cx="670107" cy="1541239"/>
            <a:chOff x="3278200" y="4973625"/>
            <a:chExt cx="608100" cy="1398625"/>
          </a:xfrm>
        </p:grpSpPr>
        <p:sp>
          <p:nvSpPr>
            <p:cNvPr id="232" name="Google Shape;232;p16"/>
            <p:cNvSpPr/>
            <p:nvPr/>
          </p:nvSpPr>
          <p:spPr>
            <a:xfrm>
              <a:off x="3278200" y="4973625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3278200" y="5764150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34" name="Google Shape;234;p16"/>
          <p:cNvGrpSpPr/>
          <p:nvPr/>
        </p:nvGrpSpPr>
        <p:grpSpPr>
          <a:xfrm>
            <a:off x="5657935" y="5483553"/>
            <a:ext cx="670107" cy="1541239"/>
            <a:chOff x="3278200" y="4973625"/>
            <a:chExt cx="608100" cy="1398625"/>
          </a:xfrm>
        </p:grpSpPr>
        <p:sp>
          <p:nvSpPr>
            <p:cNvPr id="235" name="Google Shape;235;p16"/>
            <p:cNvSpPr/>
            <p:nvPr/>
          </p:nvSpPr>
          <p:spPr>
            <a:xfrm>
              <a:off x="3278200" y="4973625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3278200" y="5764150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37" name="Google Shape;237;p16"/>
          <p:cNvGrpSpPr/>
          <p:nvPr/>
        </p:nvGrpSpPr>
        <p:grpSpPr>
          <a:xfrm>
            <a:off x="6998148" y="5483553"/>
            <a:ext cx="670107" cy="1541239"/>
            <a:chOff x="3278200" y="4973625"/>
            <a:chExt cx="608100" cy="1398625"/>
          </a:xfrm>
        </p:grpSpPr>
        <p:sp>
          <p:nvSpPr>
            <p:cNvPr id="238" name="Google Shape;238;p16"/>
            <p:cNvSpPr/>
            <p:nvPr/>
          </p:nvSpPr>
          <p:spPr>
            <a:xfrm>
              <a:off x="3278200" y="4973625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3278200" y="5764150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240" name="Google Shape;240;p1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11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88092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6"/>
          <p:cNvSpPr txBox="1">
            <a:spLocks noGrp="1"/>
          </p:cNvSpPr>
          <p:nvPr>
            <p:ph type="body" idx="1"/>
          </p:nvPr>
        </p:nvSpPr>
        <p:spPr>
          <a:xfrm>
            <a:off x="504349" y="2180569"/>
            <a:ext cx="9068753" cy="506034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dirty="0"/>
              <a:t>Kruskal’s MST:</a:t>
            </a:r>
          </a:p>
          <a:p>
            <a:pPr lvl="1">
              <a:lnSpc>
                <a:spcPct val="150000"/>
              </a:lnSpc>
            </a:pPr>
            <a:r>
              <a:rPr lang="en" dirty="0"/>
              <a:t>MST = {}</a:t>
            </a:r>
          </a:p>
          <a:p>
            <a:pPr lvl="1">
              <a:lnSpc>
                <a:spcPct val="150000"/>
              </a:lnSpc>
            </a:pPr>
            <a:r>
              <a:rPr lang="en" dirty="0"/>
              <a:t>Repeat the following </a:t>
            </a:r>
            <a:r>
              <a:rPr lang="en" i="1" dirty="0"/>
              <a:t>v-1</a:t>
            </a:r>
            <a:r>
              <a:rPr lang="en" dirty="0"/>
              <a:t> times:</a:t>
            </a:r>
            <a:endParaRPr dirty="0"/>
          </a:p>
          <a:p>
            <a:pPr lvl="2">
              <a:lnSpc>
                <a:spcPct val="150000"/>
              </a:lnSpc>
            </a:pPr>
            <a:r>
              <a:rPr lang="en" dirty="0"/>
              <a:t>Grab the min edge from the graph (break ties arbitrarily)</a:t>
            </a:r>
          </a:p>
          <a:p>
            <a:pPr lvl="2">
              <a:lnSpc>
                <a:spcPct val="150000"/>
              </a:lnSpc>
            </a:pPr>
            <a:r>
              <a:rPr lang="en" dirty="0"/>
              <a:t>if the edge does not create a cycle in the MST</a:t>
            </a:r>
            <a:endParaRPr dirty="0"/>
          </a:p>
          <a:p>
            <a:pPr lvl="3">
              <a:lnSpc>
                <a:spcPct val="150000"/>
              </a:lnSpc>
            </a:pPr>
            <a:r>
              <a:rPr lang="en" dirty="0"/>
              <a:t>Remove it from the graph and add it to the MST</a:t>
            </a:r>
            <a:endParaRPr dirty="0"/>
          </a:p>
        </p:txBody>
      </p:sp>
      <p:sp>
        <p:nvSpPr>
          <p:cNvPr id="453" name="Google Shape;453;p2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dirty="0"/>
              <a:t>Another MST algorithm</a:t>
            </a:r>
            <a:endParaRPr dirty="0"/>
          </a:p>
        </p:txBody>
      </p:sp>
      <p:sp>
        <p:nvSpPr>
          <p:cNvPr id="454" name="Google Shape;454;p2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12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16431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Kruskal's example</a:t>
            </a:r>
            <a:endParaRPr/>
          </a:p>
        </p:txBody>
      </p:sp>
      <p:sp>
        <p:nvSpPr>
          <p:cNvPr id="460" name="Google Shape;460;p27"/>
          <p:cNvSpPr/>
          <p:nvPr/>
        </p:nvSpPr>
        <p:spPr>
          <a:xfrm>
            <a:off x="3071492" y="1370017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1" name="Google Shape;461;p27"/>
          <p:cNvSpPr/>
          <p:nvPr/>
        </p:nvSpPr>
        <p:spPr>
          <a:xfrm>
            <a:off x="1305534" y="2319747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2" name="Google Shape;462;p27"/>
          <p:cNvSpPr/>
          <p:nvPr/>
        </p:nvSpPr>
        <p:spPr>
          <a:xfrm>
            <a:off x="4785217" y="2319747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27"/>
          <p:cNvSpPr/>
          <p:nvPr/>
        </p:nvSpPr>
        <p:spPr>
          <a:xfrm>
            <a:off x="3071492" y="3396259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4" name="Google Shape;464;p27"/>
          <p:cNvSpPr/>
          <p:nvPr/>
        </p:nvSpPr>
        <p:spPr>
          <a:xfrm>
            <a:off x="1658494" y="4702615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5" name="Google Shape;465;p27"/>
          <p:cNvSpPr/>
          <p:nvPr/>
        </p:nvSpPr>
        <p:spPr>
          <a:xfrm>
            <a:off x="4528404" y="4702615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66" name="Google Shape;466;p27"/>
          <p:cNvGrpSpPr/>
          <p:nvPr/>
        </p:nvGrpSpPr>
        <p:grpSpPr>
          <a:xfrm>
            <a:off x="1877506" y="1649642"/>
            <a:ext cx="1292278" cy="768241"/>
            <a:chOff x="1703296" y="1494475"/>
            <a:chExt cx="1172700" cy="697154"/>
          </a:xfrm>
        </p:grpSpPr>
        <p:cxnSp>
          <p:nvCxnSpPr>
            <p:cNvPr id="467" name="Google Shape;467;p27"/>
            <p:cNvCxnSpPr>
              <a:stCxn id="461" idx="7"/>
              <a:endCxn id="460" idx="3"/>
            </p:cNvCxnSpPr>
            <p:nvPr/>
          </p:nvCxnSpPr>
          <p:spPr>
            <a:xfrm rot="10800000" flipH="1">
              <a:off x="1703296" y="1759629"/>
              <a:ext cx="1172700" cy="432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8" name="Google Shape;468;p27"/>
            <p:cNvSpPr/>
            <p:nvPr/>
          </p:nvSpPr>
          <p:spPr>
            <a:xfrm>
              <a:off x="1905850" y="1494475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69" name="Google Shape;469;p27"/>
          <p:cNvGrpSpPr/>
          <p:nvPr/>
        </p:nvGrpSpPr>
        <p:grpSpPr>
          <a:xfrm>
            <a:off x="3643465" y="1649641"/>
            <a:ext cx="1240044" cy="768398"/>
            <a:chOff x="3305846" y="1494475"/>
            <a:chExt cx="1125300" cy="697296"/>
          </a:xfrm>
        </p:grpSpPr>
        <p:cxnSp>
          <p:nvCxnSpPr>
            <p:cNvPr id="470" name="Google Shape;470;p27"/>
            <p:cNvCxnSpPr>
              <a:stCxn id="460" idx="5"/>
              <a:endCxn id="462" idx="1"/>
            </p:cNvCxnSpPr>
            <p:nvPr/>
          </p:nvCxnSpPr>
          <p:spPr>
            <a:xfrm>
              <a:off x="3305846" y="1759771"/>
              <a:ext cx="1125300" cy="432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1" name="Google Shape;471;p27"/>
            <p:cNvSpPr/>
            <p:nvPr/>
          </p:nvSpPr>
          <p:spPr>
            <a:xfrm>
              <a:off x="3667750" y="1494475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72" name="Google Shape;472;p27"/>
          <p:cNvGrpSpPr/>
          <p:nvPr/>
        </p:nvGrpSpPr>
        <p:grpSpPr>
          <a:xfrm>
            <a:off x="2872092" y="2040123"/>
            <a:ext cx="670107" cy="1356082"/>
            <a:chOff x="2605850" y="1848825"/>
            <a:chExt cx="608100" cy="1230600"/>
          </a:xfrm>
        </p:grpSpPr>
        <p:cxnSp>
          <p:nvCxnSpPr>
            <p:cNvPr id="473" name="Google Shape;473;p27"/>
            <p:cNvCxnSpPr>
              <a:stCxn id="460" idx="4"/>
              <a:endCxn id="463" idx="0"/>
            </p:cNvCxnSpPr>
            <p:nvPr/>
          </p:nvCxnSpPr>
          <p:spPr>
            <a:xfrm>
              <a:off x="3090850" y="1848825"/>
              <a:ext cx="0" cy="1230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4" name="Google Shape;474;p27"/>
            <p:cNvSpPr/>
            <p:nvPr/>
          </p:nvSpPr>
          <p:spPr>
            <a:xfrm>
              <a:off x="2605850" y="2013525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75" name="Google Shape;475;p27"/>
          <p:cNvGrpSpPr/>
          <p:nvPr/>
        </p:nvGrpSpPr>
        <p:grpSpPr>
          <a:xfrm>
            <a:off x="1877506" y="2891720"/>
            <a:ext cx="1292278" cy="858190"/>
            <a:chOff x="1703296" y="2621621"/>
            <a:chExt cx="1172700" cy="778779"/>
          </a:xfrm>
        </p:grpSpPr>
        <p:cxnSp>
          <p:nvCxnSpPr>
            <p:cNvPr id="476" name="Google Shape;476;p27"/>
            <p:cNvCxnSpPr>
              <a:stCxn id="461" idx="5"/>
              <a:endCxn id="463" idx="1"/>
            </p:cNvCxnSpPr>
            <p:nvPr/>
          </p:nvCxnSpPr>
          <p:spPr>
            <a:xfrm>
              <a:off x="1703296" y="2621621"/>
              <a:ext cx="1172700" cy="5469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7" name="Google Shape;477;p27"/>
            <p:cNvSpPr/>
            <p:nvPr/>
          </p:nvSpPr>
          <p:spPr>
            <a:xfrm>
              <a:off x="1993700" y="2792300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78" name="Google Shape;478;p27"/>
          <p:cNvGrpSpPr/>
          <p:nvPr/>
        </p:nvGrpSpPr>
        <p:grpSpPr>
          <a:xfrm>
            <a:off x="3643308" y="2891720"/>
            <a:ext cx="1240044" cy="858190"/>
            <a:chOff x="3305704" y="2621621"/>
            <a:chExt cx="1125300" cy="778779"/>
          </a:xfrm>
        </p:grpSpPr>
        <p:cxnSp>
          <p:nvCxnSpPr>
            <p:cNvPr id="479" name="Google Shape;479;p27"/>
            <p:cNvCxnSpPr>
              <a:stCxn id="462" idx="3"/>
              <a:endCxn id="463" idx="7"/>
            </p:cNvCxnSpPr>
            <p:nvPr/>
          </p:nvCxnSpPr>
          <p:spPr>
            <a:xfrm flipH="1">
              <a:off x="3305704" y="2621621"/>
              <a:ext cx="1125300" cy="5469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0" name="Google Shape;480;p27"/>
            <p:cNvSpPr/>
            <p:nvPr/>
          </p:nvSpPr>
          <p:spPr>
            <a:xfrm>
              <a:off x="3667750" y="2792300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81" name="Google Shape;481;p27"/>
          <p:cNvGrpSpPr/>
          <p:nvPr/>
        </p:nvGrpSpPr>
        <p:grpSpPr>
          <a:xfrm>
            <a:off x="1207404" y="2989855"/>
            <a:ext cx="786254" cy="1712788"/>
            <a:chOff x="1095200" y="2710675"/>
            <a:chExt cx="713500" cy="1554300"/>
          </a:xfrm>
        </p:grpSpPr>
        <p:cxnSp>
          <p:nvCxnSpPr>
            <p:cNvPr id="482" name="Google Shape;482;p27"/>
            <p:cNvCxnSpPr>
              <a:stCxn id="461" idx="4"/>
              <a:endCxn id="464" idx="0"/>
            </p:cNvCxnSpPr>
            <p:nvPr/>
          </p:nvCxnSpPr>
          <p:spPr>
            <a:xfrm>
              <a:off x="1488300" y="2710675"/>
              <a:ext cx="320400" cy="1554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3" name="Google Shape;483;p27"/>
            <p:cNvSpPr/>
            <p:nvPr/>
          </p:nvSpPr>
          <p:spPr>
            <a:xfrm>
              <a:off x="1095200" y="3239750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84" name="Google Shape;484;p27"/>
          <p:cNvGrpSpPr/>
          <p:nvPr/>
        </p:nvGrpSpPr>
        <p:grpSpPr>
          <a:xfrm>
            <a:off x="4819433" y="2989855"/>
            <a:ext cx="670107" cy="1712788"/>
            <a:chOff x="4373000" y="2710675"/>
            <a:chExt cx="608100" cy="1554300"/>
          </a:xfrm>
        </p:grpSpPr>
        <p:cxnSp>
          <p:nvCxnSpPr>
            <p:cNvPr id="485" name="Google Shape;485;p27"/>
            <p:cNvCxnSpPr>
              <a:stCxn id="462" idx="4"/>
              <a:endCxn id="465" idx="0"/>
            </p:cNvCxnSpPr>
            <p:nvPr/>
          </p:nvCxnSpPr>
          <p:spPr>
            <a:xfrm flipH="1">
              <a:off x="4412900" y="2710675"/>
              <a:ext cx="233100" cy="1554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6" name="Google Shape;486;p27"/>
            <p:cNvSpPr/>
            <p:nvPr/>
          </p:nvSpPr>
          <p:spPr>
            <a:xfrm>
              <a:off x="4373000" y="3292575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87" name="Google Shape;487;p27"/>
          <p:cNvGrpSpPr/>
          <p:nvPr/>
        </p:nvGrpSpPr>
        <p:grpSpPr>
          <a:xfrm>
            <a:off x="3643465" y="3968233"/>
            <a:ext cx="983175" cy="832431"/>
            <a:chOff x="3305846" y="3598521"/>
            <a:chExt cx="892200" cy="755404"/>
          </a:xfrm>
        </p:grpSpPr>
        <p:cxnSp>
          <p:nvCxnSpPr>
            <p:cNvPr id="488" name="Google Shape;488;p27"/>
            <p:cNvCxnSpPr>
              <a:stCxn id="463" idx="5"/>
              <a:endCxn id="465" idx="1"/>
            </p:cNvCxnSpPr>
            <p:nvPr/>
          </p:nvCxnSpPr>
          <p:spPr>
            <a:xfrm>
              <a:off x="3305846" y="3598521"/>
              <a:ext cx="892200" cy="755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9" name="Google Shape;489;p27"/>
            <p:cNvSpPr/>
            <p:nvPr/>
          </p:nvSpPr>
          <p:spPr>
            <a:xfrm>
              <a:off x="3320400" y="3745825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90" name="Google Shape;490;p27"/>
          <p:cNvGrpSpPr/>
          <p:nvPr/>
        </p:nvGrpSpPr>
        <p:grpSpPr>
          <a:xfrm>
            <a:off x="2230467" y="3968323"/>
            <a:ext cx="1006073" cy="832427"/>
            <a:chOff x="2023596" y="3598604"/>
            <a:chExt cx="912979" cy="755400"/>
          </a:xfrm>
        </p:grpSpPr>
        <p:cxnSp>
          <p:nvCxnSpPr>
            <p:cNvPr id="491" name="Google Shape;491;p27"/>
            <p:cNvCxnSpPr>
              <a:stCxn id="464" idx="7"/>
              <a:endCxn id="463" idx="3"/>
            </p:cNvCxnSpPr>
            <p:nvPr/>
          </p:nvCxnSpPr>
          <p:spPr>
            <a:xfrm rot="10800000" flipH="1">
              <a:off x="2023596" y="3598604"/>
              <a:ext cx="852300" cy="755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2" name="Google Shape;492;p27"/>
            <p:cNvSpPr/>
            <p:nvPr/>
          </p:nvSpPr>
          <p:spPr>
            <a:xfrm>
              <a:off x="2328475" y="3745825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93" name="Google Shape;493;p27"/>
          <p:cNvGrpSpPr/>
          <p:nvPr/>
        </p:nvGrpSpPr>
        <p:grpSpPr>
          <a:xfrm>
            <a:off x="2328601" y="4944111"/>
            <a:ext cx="2199748" cy="670107"/>
            <a:chOff x="2112650" y="4484100"/>
            <a:chExt cx="1996200" cy="608100"/>
          </a:xfrm>
        </p:grpSpPr>
        <p:cxnSp>
          <p:nvCxnSpPr>
            <p:cNvPr id="494" name="Google Shape;494;p27"/>
            <p:cNvCxnSpPr>
              <a:stCxn id="464" idx="6"/>
              <a:endCxn id="465" idx="2"/>
            </p:cNvCxnSpPr>
            <p:nvPr/>
          </p:nvCxnSpPr>
          <p:spPr>
            <a:xfrm>
              <a:off x="2112650" y="4569000"/>
              <a:ext cx="19962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5" name="Google Shape;495;p27"/>
            <p:cNvSpPr/>
            <p:nvPr/>
          </p:nvSpPr>
          <p:spPr>
            <a:xfrm>
              <a:off x="2806725" y="4484100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96" name="Google Shape;496;p27"/>
          <p:cNvSpPr/>
          <p:nvPr/>
        </p:nvSpPr>
        <p:spPr>
          <a:xfrm>
            <a:off x="6805750" y="1289960"/>
            <a:ext cx="2624079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 dirty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Edges in sorted order:</a:t>
            </a:r>
            <a:endParaRPr kumimoji="0" sz="2424" b="0" i="0" u="none" strike="noStrike" kern="0" cap="none" spc="0" normalizeH="0" baseline="0" noProof="0" dirty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497" name="Google Shape;497;p27"/>
          <p:cNvCxnSpPr/>
          <p:nvPr/>
        </p:nvCxnSpPr>
        <p:spPr>
          <a:xfrm>
            <a:off x="7526913" y="2089161"/>
            <a:ext cx="1390794" cy="0"/>
          </a:xfrm>
          <a:prstGeom prst="straightConnector1">
            <a:avLst/>
          </a:prstGeom>
          <a:noFill/>
          <a:ln w="38100" cap="flat" cmpd="sng">
            <a:solidFill>
              <a:srgbClr val="002B5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8" name="Google Shape;498;p27"/>
          <p:cNvSpPr/>
          <p:nvPr/>
        </p:nvSpPr>
        <p:spPr>
          <a:xfrm>
            <a:off x="7576171" y="4510168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5: (0, 3)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99" name="Google Shape;499;p27"/>
          <p:cNvSpPr/>
          <p:nvPr/>
        </p:nvSpPr>
        <p:spPr>
          <a:xfrm>
            <a:off x="7576171" y="5399963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6: (0, 1)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0" name="Google Shape;500;p27"/>
          <p:cNvSpPr/>
          <p:nvPr/>
        </p:nvSpPr>
        <p:spPr>
          <a:xfrm>
            <a:off x="7553085" y="2252197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1: (0, 2)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1" name="Google Shape;501;p27"/>
          <p:cNvSpPr/>
          <p:nvPr/>
        </p:nvSpPr>
        <p:spPr>
          <a:xfrm>
            <a:off x="7576171" y="3152134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3: (1, 4)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2" name="Google Shape;502;p27"/>
          <p:cNvSpPr/>
          <p:nvPr/>
        </p:nvSpPr>
        <p:spPr>
          <a:xfrm>
            <a:off x="7576171" y="4968244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5: (1, 2)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3" name="Google Shape;503;p27"/>
          <p:cNvSpPr/>
          <p:nvPr/>
        </p:nvSpPr>
        <p:spPr>
          <a:xfrm>
            <a:off x="7576171" y="4060192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5: (2, 3)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4" name="Google Shape;504;p27"/>
          <p:cNvSpPr/>
          <p:nvPr/>
        </p:nvSpPr>
        <p:spPr>
          <a:xfrm>
            <a:off x="7576171" y="2716344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2: (3, 5)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5" name="Google Shape;505;p27"/>
          <p:cNvSpPr/>
          <p:nvPr/>
        </p:nvSpPr>
        <p:spPr>
          <a:xfrm>
            <a:off x="7576171" y="3620342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4: (2, 5)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6" name="Google Shape;506;p27"/>
          <p:cNvSpPr/>
          <p:nvPr/>
        </p:nvSpPr>
        <p:spPr>
          <a:xfrm>
            <a:off x="7576171" y="5876290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6: (2, 4)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7" name="Google Shape;507;p27"/>
          <p:cNvSpPr/>
          <p:nvPr/>
        </p:nvSpPr>
        <p:spPr>
          <a:xfrm>
            <a:off x="7576171" y="6352615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6: (4, 5)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508" name="Google Shape;508;p27"/>
          <p:cNvCxnSpPr>
            <a:stCxn id="460" idx="4"/>
            <a:endCxn id="463" idx="0"/>
          </p:cNvCxnSpPr>
          <p:nvPr/>
        </p:nvCxnSpPr>
        <p:spPr>
          <a:xfrm>
            <a:off x="3406545" y="2040123"/>
            <a:ext cx="0" cy="1356082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9" name="Google Shape;509;p27"/>
          <p:cNvCxnSpPr>
            <a:stCxn id="462" idx="4"/>
            <a:endCxn id="465" idx="0"/>
          </p:cNvCxnSpPr>
          <p:nvPr/>
        </p:nvCxnSpPr>
        <p:spPr>
          <a:xfrm flipH="1">
            <a:off x="4863402" y="2989855"/>
            <a:ext cx="256869" cy="1712788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0" name="Google Shape;510;p27"/>
          <p:cNvCxnSpPr>
            <a:stCxn id="461" idx="4"/>
            <a:endCxn id="464" idx="0"/>
          </p:cNvCxnSpPr>
          <p:nvPr/>
        </p:nvCxnSpPr>
        <p:spPr>
          <a:xfrm>
            <a:off x="1640587" y="2989855"/>
            <a:ext cx="353071" cy="1712788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1" name="Google Shape;511;p27"/>
          <p:cNvCxnSpPr>
            <a:stCxn id="463" idx="5"/>
            <a:endCxn id="465" idx="1"/>
          </p:cNvCxnSpPr>
          <p:nvPr/>
        </p:nvCxnSpPr>
        <p:spPr>
          <a:xfrm>
            <a:off x="3643465" y="3968232"/>
            <a:ext cx="983175" cy="83242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2" name="Google Shape;512;p27"/>
          <p:cNvCxnSpPr>
            <a:stCxn id="461" idx="5"/>
            <a:endCxn id="463" idx="1"/>
          </p:cNvCxnSpPr>
          <p:nvPr/>
        </p:nvCxnSpPr>
        <p:spPr>
          <a:xfrm>
            <a:off x="1877506" y="2891719"/>
            <a:ext cx="1292278" cy="602666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3" name="Google Shape;513;p2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13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25963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77922">
              <a:defRPr/>
            </a:pPr>
            <a:fld id="{8A7A6979-0714-4377-B894-6BE4C2D6E202}" type="slidenum">
              <a:rPr lang="en-US">
                <a:solidFill>
                  <a:srgbClr val="FFFFFF"/>
                </a:solidFill>
              </a:rPr>
              <a:pPr defTabSz="377922">
                <a:defRPr/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defTabSz="755843">
              <a:defRPr/>
            </a:pP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Please submit your reflections by using the </a:t>
            </a:r>
            <a:r>
              <a:rPr lang="en-US" sz="4960" b="1" spc="248" err="1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CourseMIRROR</a:t>
            </a: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944155" cy="267780"/>
          </a:xfrm>
        </p:spPr>
        <p:txBody>
          <a:bodyPr/>
          <a:lstStyle/>
          <a:p>
            <a:pPr defTabSz="377922">
              <a:defRPr/>
            </a:pPr>
            <a:fld id="{049DC8E1-D369-0F48-9062-BB068AFD07CE}" type="datetime1">
              <a:rPr lang="en-US">
                <a:solidFill>
                  <a:srgbClr val="FFFFFF">
                    <a:alpha val="70000"/>
                  </a:srgbClr>
                </a:solidFill>
              </a:rPr>
              <a:pPr defTabSz="377922">
                <a:defRPr/>
              </a:pPr>
              <a:t>3/23/22</a:t>
            </a:fld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7922">
              <a:defRPr/>
            </a:pP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are having a problem with </a:t>
            </a:r>
            <a:r>
              <a:rPr lang="en-US" sz="1819" b="1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CourseMIRROR</a:t>
            </a: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please send an email to 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780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Homework 8 due on 3/21</a:t>
            </a:r>
          </a:p>
          <a:p>
            <a:pPr lvl="1"/>
            <a:r>
              <a:rPr lang="en-US" dirty="0"/>
              <a:t>Lab 8 due on 3/25</a:t>
            </a:r>
          </a:p>
          <a:p>
            <a:pPr lvl="1"/>
            <a:r>
              <a:rPr lang="en-US"/>
              <a:t>Homework 9 due on 3/28</a:t>
            </a:r>
            <a:endParaRPr lang="en-US" dirty="0"/>
          </a:p>
          <a:p>
            <a:pPr lvl="1"/>
            <a:r>
              <a:rPr lang="en-US" dirty="0"/>
              <a:t>Assignment 2 due on 3/28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95F2-2A12-49DB-8DDD-D0CA117D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9129B-4D47-4B3F-8CA8-0EF22E945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Spanning Tree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77E91-9C7B-4CC6-B569-F2D596AE9F9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AEB45-D048-4AE1-B16B-079F3567B9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3608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0966B-D91A-47CB-AE1E-6F311720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CourseMIRROR Reflections (most confusing)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AD820-A1C9-431C-8B35-252D3B6A7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assign the value for each edge</a:t>
            </a:r>
          </a:p>
          <a:p>
            <a:r>
              <a:rPr lang="en-US" dirty="0"/>
              <a:t>The process for finding an articulation point algorithmically was most confusing</a:t>
            </a:r>
          </a:p>
          <a:p>
            <a:r>
              <a:rPr lang="en-US" dirty="0"/>
              <a:t>Why low is the minimum of num(v), num(w), lowest low(w)</a:t>
            </a:r>
          </a:p>
          <a:p>
            <a:r>
              <a:rPr lang="en-US" dirty="0"/>
              <a:t>The method of visiting every node of a weighted graph using the path with the lightest weight was most confusing.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8F4F4-9DB9-4303-8D23-E6D2631EA9B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2F676-833F-40BB-AACD-97AC82EF1E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229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0966B-D91A-47CB-AE1E-6F311720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CourseMIRROR Reflections (most interesting)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AD820-A1C9-431C-8B35-252D3B6A7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Tracing through Depth First and Breadth First Searches</a:t>
            </a:r>
          </a:p>
          <a:p>
            <a:r>
              <a:rPr lang="en-US" dirty="0"/>
              <a:t>Low value tracking</a:t>
            </a:r>
          </a:p>
          <a:p>
            <a:r>
              <a:rPr lang="en-US" dirty="0"/>
              <a:t>Algorithm for finding articulation points</a:t>
            </a:r>
          </a:p>
          <a:p>
            <a:r>
              <a:rPr lang="en-US" dirty="0"/>
              <a:t>The idea of a weighted graph was most interesting.</a:t>
            </a:r>
          </a:p>
          <a:p>
            <a:r>
              <a:rPr lang="en-US" dirty="0"/>
              <a:t>I found it interesting how back edges helped with finding articulation nodes</a:t>
            </a:r>
          </a:p>
          <a:p>
            <a:r>
              <a:rPr lang="en-US" dirty="0"/>
              <a:t>The simplicity and correctness of Prim’s algorithm</a:t>
            </a:r>
          </a:p>
          <a:p>
            <a:r>
              <a:rPr lang="en-US" dirty="0"/>
              <a:t>The articulation point algorithm and minimizing costs with connections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8F4F4-9DB9-4303-8D23-E6D2631EA9B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2F676-833F-40BB-AACD-97AC82EF1E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0222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35CE-1E72-4CB8-9B18-D4D82918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E1A9A-1D85-42D5-A652-9247C2038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Neighborhood connectivity project</a:t>
            </a:r>
          </a:p>
          <a:p>
            <a:pPr lvl="1"/>
            <a:r>
              <a:rPr lang="en-US" dirty="0"/>
              <a:t>We want to keep a set of neighborhoods connected with the minimum cost possible</a:t>
            </a:r>
          </a:p>
          <a:p>
            <a:r>
              <a:rPr lang="en-US" b="1" dirty="0"/>
              <a:t>Input: </a:t>
            </a:r>
            <a:r>
              <a:rPr lang="en-US" dirty="0"/>
              <a:t>A set of neighborhoods and a file with the following format:</a:t>
            </a:r>
          </a:p>
          <a:p>
            <a:pPr lvl="1"/>
            <a:r>
              <a:rPr lang="en-US" dirty="0"/>
              <a:t>neighborhood </a:t>
            </a:r>
            <a:r>
              <a:rPr lang="en-US" dirty="0" err="1"/>
              <a:t>i</a:t>
            </a:r>
            <a:r>
              <a:rPr lang="en-US" dirty="0"/>
              <a:t>, neighborhood j, cost of connecting the two neighborhoods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b="1" dirty="0"/>
              <a:t>Output: </a:t>
            </a:r>
            <a:r>
              <a:rPr lang="en-US" dirty="0"/>
              <a:t>A set of neighborhood pairs to be connected and a total cost</a:t>
            </a:r>
          </a:p>
          <a:p>
            <a:pPr lvl="1"/>
            <a:r>
              <a:rPr lang="en-US" dirty="0"/>
              <a:t>We can go from any neighborhood to any other </a:t>
            </a:r>
            <a:r>
              <a:rPr lang="en-US" b="1" dirty="0"/>
              <a:t>(connected)</a:t>
            </a:r>
          </a:p>
          <a:p>
            <a:pPr lvl="1"/>
            <a:r>
              <a:rPr lang="en-US" dirty="0"/>
              <a:t>The total cost should be minimum (i.e., as small as it can be) </a:t>
            </a:r>
            <a:r>
              <a:rPr lang="en-US" b="1" dirty="0"/>
              <a:t>(minimal cost)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034D4-55F1-44C8-8F15-2E89D4FC4C4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508D1-0E2B-4575-B06C-CA781E71EE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390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Prim’s algorithm</a:t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1683564" y="299660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2942892" y="1834385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2942892" y="4203589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6362656" y="4203589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6362712" y="1834385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7723779" y="299660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6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4703672" y="299660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9" name="Google Shape;79;p13"/>
          <p:cNvCxnSpPr>
            <a:stCxn id="72" idx="7"/>
            <a:endCxn id="73" idx="3"/>
          </p:cNvCxnSpPr>
          <p:nvPr/>
        </p:nvCxnSpPr>
        <p:spPr>
          <a:xfrm rot="10800000" flipH="1">
            <a:off x="2255536" y="2406449"/>
            <a:ext cx="785483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3"/>
          <p:cNvCxnSpPr>
            <a:stCxn id="72" idx="5"/>
            <a:endCxn id="74" idx="1"/>
          </p:cNvCxnSpPr>
          <p:nvPr/>
        </p:nvCxnSpPr>
        <p:spPr>
          <a:xfrm>
            <a:off x="2255536" y="3568576"/>
            <a:ext cx="785483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13"/>
          <p:cNvCxnSpPr>
            <a:stCxn id="73" idx="5"/>
            <a:endCxn id="78" idx="1"/>
          </p:cNvCxnSpPr>
          <p:nvPr/>
        </p:nvCxnSpPr>
        <p:spPr>
          <a:xfrm>
            <a:off x="3514865" y="2406358"/>
            <a:ext cx="1286988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3"/>
          <p:cNvCxnSpPr>
            <a:stCxn id="74" idx="7"/>
            <a:endCxn id="78" idx="3"/>
          </p:cNvCxnSpPr>
          <p:nvPr/>
        </p:nvCxnSpPr>
        <p:spPr>
          <a:xfrm rot="10800000" flipH="1">
            <a:off x="3514865" y="3568474"/>
            <a:ext cx="1286988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3"/>
          <p:cNvCxnSpPr>
            <a:stCxn id="78" idx="7"/>
            <a:endCxn id="76" idx="3"/>
          </p:cNvCxnSpPr>
          <p:nvPr/>
        </p:nvCxnSpPr>
        <p:spPr>
          <a:xfrm rot="10800000" flipH="1">
            <a:off x="5275643" y="2406449"/>
            <a:ext cx="1185167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3"/>
          <p:cNvCxnSpPr>
            <a:stCxn id="78" idx="5"/>
            <a:endCxn id="75" idx="1"/>
          </p:cNvCxnSpPr>
          <p:nvPr/>
        </p:nvCxnSpPr>
        <p:spPr>
          <a:xfrm>
            <a:off x="5275643" y="3568576"/>
            <a:ext cx="1185167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3"/>
          <p:cNvCxnSpPr>
            <a:stCxn id="76" idx="5"/>
            <a:endCxn id="77" idx="1"/>
          </p:cNvCxnSpPr>
          <p:nvPr/>
        </p:nvCxnSpPr>
        <p:spPr>
          <a:xfrm>
            <a:off x="6934684" y="2406358"/>
            <a:ext cx="887304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3"/>
          <p:cNvCxnSpPr>
            <a:stCxn id="75" idx="7"/>
            <a:endCxn id="77" idx="3"/>
          </p:cNvCxnSpPr>
          <p:nvPr/>
        </p:nvCxnSpPr>
        <p:spPr>
          <a:xfrm rot="10800000" flipH="1">
            <a:off x="6934629" y="3568474"/>
            <a:ext cx="887304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3"/>
          <p:cNvCxnSpPr>
            <a:stCxn id="73" idx="6"/>
            <a:endCxn id="76" idx="2"/>
          </p:cNvCxnSpPr>
          <p:nvPr/>
        </p:nvCxnSpPr>
        <p:spPr>
          <a:xfrm>
            <a:off x="3612999" y="2169439"/>
            <a:ext cx="274985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>
            <a:stCxn id="74" idx="6"/>
            <a:endCxn id="75" idx="2"/>
          </p:cNvCxnSpPr>
          <p:nvPr/>
        </p:nvCxnSpPr>
        <p:spPr>
          <a:xfrm>
            <a:off x="3612999" y="4538642"/>
            <a:ext cx="274952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3"/>
          <p:cNvSpPr/>
          <p:nvPr/>
        </p:nvSpPr>
        <p:spPr>
          <a:xfrm>
            <a:off x="2178926" y="2169439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2178926" y="3752250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8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3638454" y="2590032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8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5681117" y="3446207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4703672" y="4422357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4645984" y="1609584"/>
            <a:ext cx="785483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5681117" y="2590032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7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3682340" y="3446193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7230483" y="2279691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6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7194256" y="3752250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9" name="Google Shape;99;p13"/>
          <p:cNvCxnSpPr>
            <a:stCxn id="73" idx="4"/>
            <a:endCxn id="74" idx="0"/>
          </p:cNvCxnSpPr>
          <p:nvPr/>
        </p:nvCxnSpPr>
        <p:spPr>
          <a:xfrm>
            <a:off x="3277946" y="2504493"/>
            <a:ext cx="0" cy="169923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3"/>
          <p:cNvCxnSpPr>
            <a:stCxn id="76" idx="4"/>
            <a:endCxn id="75" idx="0"/>
          </p:cNvCxnSpPr>
          <p:nvPr/>
        </p:nvCxnSpPr>
        <p:spPr>
          <a:xfrm>
            <a:off x="6697765" y="2504493"/>
            <a:ext cx="0" cy="169923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3"/>
          <p:cNvSpPr/>
          <p:nvPr/>
        </p:nvSpPr>
        <p:spPr>
          <a:xfrm>
            <a:off x="2772776" y="2960844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6560377" y="2960844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1683564" y="2996603"/>
            <a:ext cx="670107" cy="670107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04" name="Google Shape;104;p13"/>
          <p:cNvGrpSpPr/>
          <p:nvPr/>
        </p:nvGrpSpPr>
        <p:grpSpPr>
          <a:xfrm>
            <a:off x="2255537" y="1834387"/>
            <a:ext cx="1357463" cy="1260352"/>
            <a:chOff x="2046346" y="1662125"/>
            <a:chExt cx="1231854" cy="1143729"/>
          </a:xfrm>
        </p:grpSpPr>
        <p:cxnSp>
          <p:nvCxnSpPr>
            <p:cNvPr id="105" name="Google Shape;105;p13"/>
            <p:cNvCxnSpPr>
              <a:stCxn id="103" idx="7"/>
              <a:endCxn id="73" idx="3"/>
            </p:cNvCxnSpPr>
            <p:nvPr/>
          </p:nvCxnSpPr>
          <p:spPr>
            <a:xfrm rot="10800000" flipH="1">
              <a:off x="2046346" y="2181254"/>
              <a:ext cx="712800" cy="6246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" name="Google Shape;106;p13"/>
            <p:cNvSpPr/>
            <p:nvPr/>
          </p:nvSpPr>
          <p:spPr>
            <a:xfrm>
              <a:off x="2670100" y="1662125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07" name="Google Shape;107;p13"/>
          <p:cNvGrpSpPr/>
          <p:nvPr/>
        </p:nvGrpSpPr>
        <p:grpSpPr>
          <a:xfrm>
            <a:off x="2255545" y="3568474"/>
            <a:ext cx="1357454" cy="1305221"/>
            <a:chOff x="2046354" y="3235754"/>
            <a:chExt cx="1231846" cy="1184446"/>
          </a:xfrm>
        </p:grpSpPr>
        <p:sp>
          <p:nvSpPr>
            <p:cNvPr id="108" name="Google Shape;108;p13"/>
            <p:cNvSpPr/>
            <p:nvPr/>
          </p:nvSpPr>
          <p:spPr>
            <a:xfrm>
              <a:off x="2670100" y="38121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9" name="Google Shape;109;p13"/>
            <p:cNvCxnSpPr>
              <a:endCxn id="108" idx="1"/>
            </p:cNvCxnSpPr>
            <p:nvPr/>
          </p:nvCxnSpPr>
          <p:spPr>
            <a:xfrm>
              <a:off x="2046354" y="3235754"/>
              <a:ext cx="712800" cy="6654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0" name="Google Shape;110;p13"/>
          <p:cNvGrpSpPr/>
          <p:nvPr/>
        </p:nvGrpSpPr>
        <p:grpSpPr>
          <a:xfrm>
            <a:off x="3514865" y="2996604"/>
            <a:ext cx="1858900" cy="1305120"/>
            <a:chOff x="3189146" y="2716800"/>
            <a:chExt cx="1686892" cy="1184354"/>
          </a:xfrm>
        </p:grpSpPr>
        <p:sp>
          <p:nvSpPr>
            <p:cNvPr id="111" name="Google Shape;111;p13"/>
            <p:cNvSpPr/>
            <p:nvPr/>
          </p:nvSpPr>
          <p:spPr>
            <a:xfrm>
              <a:off x="4267938" y="27168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2" name="Google Shape;112;p13"/>
            <p:cNvCxnSpPr>
              <a:stCxn id="108" idx="7"/>
              <a:endCxn id="78" idx="3"/>
            </p:cNvCxnSpPr>
            <p:nvPr/>
          </p:nvCxnSpPr>
          <p:spPr>
            <a:xfrm rot="10800000" flipH="1">
              <a:off x="3189146" y="3235754"/>
              <a:ext cx="1167900" cy="6654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3" name="Google Shape;113;p13"/>
          <p:cNvGrpSpPr/>
          <p:nvPr/>
        </p:nvGrpSpPr>
        <p:grpSpPr>
          <a:xfrm>
            <a:off x="3613000" y="4203589"/>
            <a:ext cx="3419764" cy="670107"/>
            <a:chOff x="3278200" y="3812100"/>
            <a:chExt cx="3103325" cy="608100"/>
          </a:xfrm>
        </p:grpSpPr>
        <p:sp>
          <p:nvSpPr>
            <p:cNvPr id="114" name="Google Shape;114;p13"/>
            <p:cNvSpPr/>
            <p:nvPr/>
          </p:nvSpPr>
          <p:spPr>
            <a:xfrm>
              <a:off x="5773425" y="38121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5" name="Google Shape;115;p13"/>
            <p:cNvCxnSpPr>
              <a:stCxn id="108" idx="6"/>
              <a:endCxn id="75" idx="2"/>
            </p:cNvCxnSpPr>
            <p:nvPr/>
          </p:nvCxnSpPr>
          <p:spPr>
            <a:xfrm>
              <a:off x="3278200" y="4116150"/>
              <a:ext cx="2495100" cy="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6" name="Google Shape;116;p13"/>
          <p:cNvGrpSpPr/>
          <p:nvPr/>
        </p:nvGrpSpPr>
        <p:grpSpPr>
          <a:xfrm>
            <a:off x="6934629" y="2996604"/>
            <a:ext cx="1459257" cy="1305120"/>
            <a:chOff x="6292471" y="2716800"/>
            <a:chExt cx="1324229" cy="1184354"/>
          </a:xfrm>
        </p:grpSpPr>
        <p:sp>
          <p:nvSpPr>
            <p:cNvPr id="117" name="Google Shape;117;p13"/>
            <p:cNvSpPr/>
            <p:nvPr/>
          </p:nvSpPr>
          <p:spPr>
            <a:xfrm>
              <a:off x="7008600" y="27168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8" name="Google Shape;118;p13"/>
            <p:cNvCxnSpPr>
              <a:stCxn id="75" idx="7"/>
              <a:endCxn id="77" idx="3"/>
            </p:cNvCxnSpPr>
            <p:nvPr/>
          </p:nvCxnSpPr>
          <p:spPr>
            <a:xfrm rot="10800000" flipH="1">
              <a:off x="6292471" y="3235754"/>
              <a:ext cx="805200" cy="6654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9" name="Google Shape;119;p13"/>
          <p:cNvGrpSpPr/>
          <p:nvPr/>
        </p:nvGrpSpPr>
        <p:grpSpPr>
          <a:xfrm>
            <a:off x="6362656" y="1834387"/>
            <a:ext cx="670107" cy="2369341"/>
            <a:chOff x="5773425" y="1662125"/>
            <a:chExt cx="608100" cy="2150100"/>
          </a:xfrm>
        </p:grpSpPr>
        <p:sp>
          <p:nvSpPr>
            <p:cNvPr id="120" name="Google Shape;120;p13"/>
            <p:cNvSpPr/>
            <p:nvPr/>
          </p:nvSpPr>
          <p:spPr>
            <a:xfrm>
              <a:off x="5773425" y="1662125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21" name="Google Shape;121;p13"/>
            <p:cNvCxnSpPr>
              <a:stCxn id="76" idx="4"/>
              <a:endCxn id="75" idx="0"/>
            </p:cNvCxnSpPr>
            <p:nvPr/>
          </p:nvCxnSpPr>
          <p:spPr>
            <a:xfrm>
              <a:off x="6077525" y="2270225"/>
              <a:ext cx="0" cy="15420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2" name="Google Shape;122;p1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7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82550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At each step, check all possible edges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For a complete graph:</a:t>
            </a:r>
            <a:endParaRPr/>
          </a:p>
          <a:p>
            <a:pPr lvl="1"/>
            <a:r>
              <a:rPr lang="en"/>
              <a:t>First iteration:</a:t>
            </a:r>
            <a:endParaRPr/>
          </a:p>
          <a:p>
            <a:pPr lvl="2"/>
            <a:r>
              <a:rPr lang="en"/>
              <a:t>v - 1 possible edges</a:t>
            </a:r>
            <a:endParaRPr/>
          </a:p>
          <a:p>
            <a:pPr lvl="1"/>
            <a:r>
              <a:rPr lang="en"/>
              <a:t>Next iteration:</a:t>
            </a:r>
            <a:endParaRPr/>
          </a:p>
          <a:p>
            <a:pPr lvl="2"/>
            <a:r>
              <a:rPr lang="en"/>
              <a:t>2(v - 2) possibilities</a:t>
            </a:r>
            <a:endParaRPr/>
          </a:p>
          <a:p>
            <a:pPr lvl="3"/>
            <a:r>
              <a:rPr lang="en"/>
              <a:t>Each vertex in T shared v-1 edges with other vertices, but the edges they shared with each other already in T</a:t>
            </a:r>
            <a:endParaRPr/>
          </a:p>
          <a:p>
            <a:pPr lvl="1"/>
            <a:r>
              <a:rPr lang="en"/>
              <a:t>Next:</a:t>
            </a:r>
            <a:endParaRPr/>
          </a:p>
          <a:p>
            <a:pPr lvl="2"/>
            <a:r>
              <a:rPr lang="en"/>
              <a:t>3(v - 3) possibilities</a:t>
            </a:r>
            <a:endParaRPr/>
          </a:p>
          <a:p>
            <a:pPr lvl="1"/>
            <a:r>
              <a:rPr lang="en"/>
              <a:t>…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Runtime:</a:t>
            </a:r>
            <a:endParaRPr/>
          </a:p>
          <a:p>
            <a:pPr lvl="1"/>
            <a:r>
              <a:rPr lang="en"/>
              <a:t>Σ</a:t>
            </a:r>
            <a:r>
              <a:rPr lang="en" baseline="-25000"/>
              <a:t>i = 1 to v </a:t>
            </a:r>
            <a:r>
              <a:rPr lang="en"/>
              <a:t>(i * (v - i))</a:t>
            </a:r>
            <a:endParaRPr/>
          </a:p>
          <a:p>
            <a:pPr lvl="2"/>
            <a:r>
              <a:rPr lang="en"/>
              <a:t>Evaluates to Θ(v</a:t>
            </a:r>
            <a:r>
              <a:rPr lang="en" baseline="30000"/>
              <a:t>3</a:t>
            </a:r>
            <a:r>
              <a:rPr lang="en"/>
              <a:t>)</a:t>
            </a:r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Runtime of Prim’s</a:t>
            </a:r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8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38458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1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036085-2EC8-4F49-9B5A-B9BE4D57E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E9C3D7-5303-4504-9CEB-F16FC108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Naïve implementation of Prim’s MST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A8FCA-746B-4B3B-A69B-E3C41D42C8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8A28BF-51F0-4464-B3C9-20A400BC3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768" y="1638958"/>
            <a:ext cx="7575913" cy="505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0615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936</Words>
  <Application>Microsoft Macintosh PowerPoint</Application>
  <PresentationFormat>Custom</PresentationFormat>
  <Paragraphs>220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Acumin Pro ExtraCondensed</vt:lpstr>
      <vt:lpstr>Acumin Pro Medium</vt:lpstr>
      <vt:lpstr>Arial</vt:lpstr>
      <vt:lpstr>Calibri</vt:lpstr>
      <vt:lpstr>Consolas</vt:lpstr>
      <vt:lpstr>Droid Sans</vt:lpstr>
      <vt:lpstr>Helvetica</vt:lpstr>
      <vt:lpstr>Times New Roman</vt:lpstr>
      <vt:lpstr>United Sans Cond Medium</vt:lpstr>
      <vt:lpstr>United Sans Reg Medium</vt:lpstr>
      <vt:lpstr>2_Office Theme</vt:lpstr>
      <vt:lpstr>1_Pitt_minimal</vt:lpstr>
      <vt:lpstr>2_Pitt_minimal</vt:lpstr>
      <vt:lpstr>3_Office Theme</vt:lpstr>
      <vt:lpstr>4_Pitt_minimal</vt:lpstr>
      <vt:lpstr>Algorithms and Data Structures 2 CS 1501</vt:lpstr>
      <vt:lpstr>Announcements</vt:lpstr>
      <vt:lpstr>Previous lecture …</vt:lpstr>
      <vt:lpstr>CourseMIRROR Reflections (most confusing)</vt:lpstr>
      <vt:lpstr>CourseMIRROR Reflections (most interesting)</vt:lpstr>
      <vt:lpstr>Problem of the Day</vt:lpstr>
      <vt:lpstr>Prim’s algorithm</vt:lpstr>
      <vt:lpstr>Runtime of Prim’s</vt:lpstr>
      <vt:lpstr>Analysis of Naïve implementation of Prim’s MST Algorithm</vt:lpstr>
      <vt:lpstr>Do we need to look through all remaining edges? </vt:lpstr>
      <vt:lpstr>Prim’s algorithm</vt:lpstr>
      <vt:lpstr>Another MST algorithm</vt:lpstr>
      <vt:lpstr>Kruskal's 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6</cp:revision>
  <dcterms:created xsi:type="dcterms:W3CDTF">2021-01-20T14:20:08Z</dcterms:created>
  <dcterms:modified xsi:type="dcterms:W3CDTF">2022-03-23T15:45:19Z</dcterms:modified>
</cp:coreProperties>
</file>