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25"/>
  </p:notesMasterIdLst>
  <p:sldIdLst>
    <p:sldId id="454" r:id="rId3"/>
    <p:sldId id="496" r:id="rId4"/>
    <p:sldId id="505" r:id="rId5"/>
    <p:sldId id="500" r:id="rId6"/>
    <p:sldId id="549" r:id="rId7"/>
    <p:sldId id="550" r:id="rId8"/>
    <p:sldId id="551" r:id="rId9"/>
    <p:sldId id="548" r:id="rId10"/>
    <p:sldId id="552" r:id="rId11"/>
    <p:sldId id="506" r:id="rId12"/>
    <p:sldId id="553" r:id="rId13"/>
    <p:sldId id="554" r:id="rId14"/>
    <p:sldId id="325" r:id="rId15"/>
    <p:sldId id="326" r:id="rId16"/>
    <p:sldId id="556" r:id="rId17"/>
    <p:sldId id="555" r:id="rId18"/>
    <p:sldId id="327" r:id="rId19"/>
    <p:sldId id="328" r:id="rId20"/>
    <p:sldId id="329" r:id="rId21"/>
    <p:sldId id="280" r:id="rId22"/>
    <p:sldId id="281" r:id="rId23"/>
    <p:sldId id="282" r:id="rId24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B92B70-6766-E94D-B5BF-76C80615B1EA}" v="151" dt="2021-03-18T04:08:07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7" d="100"/>
          <a:sy n="77" d="100"/>
        </p:scale>
        <p:origin x="909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Sherif Khattab" userId="c83b1e15-36f3-4f46-aceb-05aac24c545e" providerId="ADAL" clId="{AA57F19E-BC35-4EFC-9FFB-1461610622C5}"/>
    <pc:docChg chg="addSld delSld modSld">
      <pc:chgData name="Sherif Khattab" userId="c83b1e15-36f3-4f46-aceb-05aac24c545e" providerId="ADAL" clId="{AA57F19E-BC35-4EFC-9FFB-1461610622C5}" dt="2021-03-19T02:14:29.460" v="124" actId="20577"/>
      <pc:docMkLst>
        <pc:docMk/>
      </pc:docMkLst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045172050" sldId="286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601442099" sldId="287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432103208" sldId="289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854989116" sldId="290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110710663" sldId="292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290418159" sldId="293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219484641" sldId="309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3594502056" sldId="310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154839364" sldId="311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957401858" sldId="312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84422094" sldId="313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3100091038" sldId="314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4092636648" sldId="315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3580558072" sldId="316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1900690377" sldId="317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850776597" sldId="318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852238868" sldId="319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2184486324" sldId="320"/>
        </pc:sldMkLst>
      </pc:sldChg>
      <pc:sldChg chg="del">
        <pc:chgData name="Sherif Khattab" userId="c83b1e15-36f3-4f46-aceb-05aac24c545e" providerId="ADAL" clId="{AA57F19E-BC35-4EFC-9FFB-1461610622C5}" dt="2021-03-19T02:14:07.297" v="116" actId="47"/>
        <pc:sldMkLst>
          <pc:docMk/>
          <pc:sldMk cId="3424326898" sldId="321"/>
        </pc:sldMkLst>
      </pc:sldChg>
      <pc:sldChg chg="modSp mod">
        <pc:chgData name="Sherif Khattab" userId="c83b1e15-36f3-4f46-aceb-05aac24c545e" providerId="ADAL" clId="{AA57F19E-BC35-4EFC-9FFB-1461610622C5}" dt="2021-03-19T02:14:29.460" v="124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A57F19E-BC35-4EFC-9FFB-1461610622C5}" dt="2021-03-19T02:14:29.460" v="12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72978761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35088512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310629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5379781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143523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4034117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5941601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247296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64344305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163842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3021430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2127339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4548988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8066993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4534632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8813888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6071969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137592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319068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1932253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462366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9651995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5357351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2301877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7212080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3809584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8524019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851551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2861612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9078358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712298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704658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41928088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41765181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CS/COE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959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Spring 2020-2021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Address Translation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248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6043-45E2-426D-A4F0-204CDD92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with 3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FC47E-0D11-427F-AE3D-BCE27C229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1F908-2703-4CD8-8783-52C2ABDEE09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E712E-8F83-4F79-AFE2-4F94901E90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E829B9-BC9C-463F-8D3F-F6D5DECE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30" y="1111637"/>
            <a:ext cx="9023156" cy="60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4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4146-D8E5-4192-9AFD-C8B74409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with 4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91284-7853-4EBB-A2DC-8EC911714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61AF6-7497-4343-8E4A-0221AF4ABE7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D7104-DC32-4624-8182-9FD16C8F3F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74C0B-A2D3-4623-ADF3-8AF70A6D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2" y="987226"/>
            <a:ext cx="9041817" cy="60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8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11" name="Rectangle 123">
            <a:extLst>
              <a:ext uri="{FF2B5EF4-FFF2-40B4-BE49-F238E27FC236}">
                <a16:creationId xmlns:a16="http://schemas.microsoft.com/office/drawing/2014/main" id="{2A341B00-AD74-3A40-B7DA-14E951B21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Belady’s anomaly</a:t>
            </a:r>
          </a:p>
        </p:txBody>
      </p:sp>
      <p:sp>
        <p:nvSpPr>
          <p:cNvPr id="89212" name="Rectangle 124">
            <a:extLst>
              <a:ext uri="{FF2B5EF4-FFF2-40B4-BE49-F238E27FC236}">
                <a16:creationId xmlns:a16="http://schemas.microsoft.com/office/drawing/2014/main" id="{61D708AF-D2A4-CC45-A024-D1C5ADF36B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Reduce the number of page faults by supplying more memory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Use previous reference string and FIFO algorithm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Add another page to physical memory (total 4 pages)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More page faults (10 vs. 9), not fewer!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This is called </a:t>
            </a:r>
            <a:r>
              <a:rPr lang="en-US" altLang="en-US" sz="2205" i="1" dirty="0" err="1"/>
              <a:t>Belady’s</a:t>
            </a:r>
            <a:r>
              <a:rPr lang="en-US" altLang="en-US" sz="2205" i="1" dirty="0"/>
              <a:t> anomaly</a:t>
            </a:r>
            <a:endParaRPr lang="en-US" altLang="en-US" sz="2205" dirty="0"/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Adding more pages shouldn’t result in worse performance!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Motivated the study of paging algorithms</a:t>
            </a:r>
          </a:p>
        </p:txBody>
      </p:sp>
      <p:sp>
        <p:nvSpPr>
          <p:cNvPr id="125" name="Footer Placeholder 4">
            <a:extLst>
              <a:ext uri="{FF2B5EF4-FFF2-40B4-BE49-F238E27FC236}">
                <a16:creationId xmlns:a16="http://schemas.microsoft.com/office/drawing/2014/main" id="{51B034F3-8E6A-6542-8405-5BB382E80D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26" name="Slide Number Placeholder 5">
            <a:extLst>
              <a:ext uri="{FF2B5EF4-FFF2-40B4-BE49-F238E27FC236}">
                <a16:creationId xmlns:a16="http://schemas.microsoft.com/office/drawing/2014/main" id="{3A0CF51B-CB3C-0D4E-9F9D-E133E7C5F1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31BB398-AC7C-804F-8023-0348B6CA230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89090" name="Group 2">
            <a:extLst>
              <a:ext uri="{FF2B5EF4-FFF2-40B4-BE49-F238E27FC236}">
                <a16:creationId xmlns:a16="http://schemas.microsoft.com/office/drawing/2014/main" id="{8B907EA7-321B-1843-8002-CAB86A3AEB28}"/>
              </a:ext>
            </a:extLst>
          </p:cNvPr>
          <p:cNvGraphicFramePr>
            <a:graphicFrameLocks noGrp="1"/>
          </p:cNvGraphicFramePr>
          <p:nvPr/>
        </p:nvGraphicFramePr>
        <p:xfrm>
          <a:off x="1764453" y="4535805"/>
          <a:ext cx="5963742" cy="2027980"/>
        </p:xfrm>
        <a:graphic>
          <a:graphicData uri="http://schemas.openxmlformats.org/drawingml/2006/table">
            <a:tbl>
              <a:tblPr/>
              <a:tblGrid>
                <a:gridCol w="1847921">
                  <a:extLst>
                    <a:ext uri="{9D8B030D-6E8A-4147-A177-3AD203B41FA5}">
                      <a16:colId xmlns:a16="http://schemas.microsoft.com/office/drawing/2014/main" val="3445192800"/>
                    </a:ext>
                  </a:extLst>
                </a:gridCol>
                <a:gridCol w="251989">
                  <a:extLst>
                    <a:ext uri="{9D8B030D-6E8A-4147-A177-3AD203B41FA5}">
                      <a16:colId xmlns:a16="http://schemas.microsoft.com/office/drawing/2014/main" val="30596526"/>
                    </a:ext>
                  </a:extLst>
                </a:gridCol>
                <a:gridCol w="365735">
                  <a:extLst>
                    <a:ext uri="{9D8B030D-6E8A-4147-A177-3AD203B41FA5}">
                      <a16:colId xmlns:a16="http://schemas.microsoft.com/office/drawing/2014/main" val="3584925954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3538806739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199040375"/>
                    </a:ext>
                  </a:extLst>
                </a:gridCol>
                <a:gridCol w="316736">
                  <a:extLst>
                    <a:ext uri="{9D8B030D-6E8A-4147-A177-3AD203B41FA5}">
                      <a16:colId xmlns:a16="http://schemas.microsoft.com/office/drawing/2014/main" val="3013751576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469744569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3568754294"/>
                    </a:ext>
                  </a:extLst>
                </a:gridCol>
                <a:gridCol w="316737">
                  <a:extLst>
                    <a:ext uri="{9D8B030D-6E8A-4147-A177-3AD203B41FA5}">
                      <a16:colId xmlns:a16="http://schemas.microsoft.com/office/drawing/2014/main" val="1872114208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1105743015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4161243080"/>
                    </a:ext>
                  </a:extLst>
                </a:gridCol>
                <a:gridCol w="316736">
                  <a:extLst>
                    <a:ext uri="{9D8B030D-6E8A-4147-A177-3AD203B41FA5}">
                      <a16:colId xmlns:a16="http://schemas.microsoft.com/office/drawing/2014/main" val="3704037520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459636675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465804410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Page referenced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779982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Youngest page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36686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38173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07739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Oldest page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371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913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CEEC4CEE-B6D7-3C48-A7E8-E8CF479D7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more replacement algorithms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4B7D955-836F-F443-88A5-4C4DB40B9C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Paging system characterized by: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Reference string of executing process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Page replacement algorithm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Number of page frames available in physical memory (</a:t>
            </a:r>
            <a:r>
              <a:rPr lang="en-US" altLang="en-US" i="1"/>
              <a:t>m</a:t>
            </a:r>
            <a:r>
              <a:rPr lang="en-US" altLang="en-US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/>
              <a:t>Model this by keeping track of all </a:t>
            </a:r>
            <a:r>
              <a:rPr lang="en-US" altLang="en-US" i="1"/>
              <a:t>n</a:t>
            </a:r>
            <a:r>
              <a:rPr lang="en-US" altLang="en-US"/>
              <a:t> pages referenced in array </a:t>
            </a:r>
            <a:r>
              <a:rPr lang="en-US" altLang="en-US" i="1"/>
              <a:t>M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Top part of </a:t>
            </a:r>
            <a:r>
              <a:rPr lang="en-US" altLang="en-US" i="1"/>
              <a:t>M </a:t>
            </a:r>
            <a:r>
              <a:rPr lang="en-US" altLang="en-US"/>
              <a:t>has </a:t>
            </a:r>
            <a:r>
              <a:rPr lang="en-US" altLang="en-US" i="1"/>
              <a:t>m</a:t>
            </a:r>
            <a:r>
              <a:rPr lang="en-US" altLang="en-US"/>
              <a:t> pages in memory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Bottom part of </a:t>
            </a:r>
            <a:r>
              <a:rPr lang="en-US" altLang="en-US" i="1"/>
              <a:t>M</a:t>
            </a:r>
            <a:r>
              <a:rPr lang="en-US" altLang="en-US"/>
              <a:t> has </a:t>
            </a:r>
            <a:r>
              <a:rPr lang="en-US" altLang="en-US" i="1"/>
              <a:t>n-m</a:t>
            </a:r>
            <a:r>
              <a:rPr lang="en-US" altLang="en-US"/>
              <a:t> pages stored on disk</a:t>
            </a:r>
          </a:p>
          <a:p>
            <a:pPr>
              <a:lnSpc>
                <a:spcPct val="90000"/>
              </a:lnSpc>
            </a:pPr>
            <a:r>
              <a:rPr lang="en-US" altLang="en-US"/>
              <a:t>Page replacement occurs when page moves from top to bottom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Top and bottom parts may be rearranged without causing movement between memory and disk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91284-1D8B-204E-8583-15360BFEFC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E849E-C9F8-374C-94E0-A6FE4F532B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DEC6E80C-C306-AD49-8CB3-B4E0AE10F1E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898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6019-F237-42CC-8D3C-963354B0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44F4-1B6D-4979-8565-295D944F2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FA98E-0541-4ADD-8F65-660543E1FE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9ED10-D264-409C-B364-9CF1DC857D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10541-E48D-47D1-9620-FB931B4C3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23" y="1091733"/>
            <a:ext cx="8628624" cy="575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30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0AEC-CE62-4DD2-B9AC-37CFDB4A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E272B-6014-43A3-8810-3C1B6CABB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A2438-7D41-4FED-A78A-50DD314EF0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7B8EF-BE50-4420-9435-C7EBADBC2A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12735D-D24F-4C52-ACEC-1CDA91916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66" y="1104465"/>
            <a:ext cx="8516679" cy="567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59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A308C4C6-FA8B-7242-BB54-6F696FC5E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LRU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F688453B-22BC-814A-8D07-64C996A806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Model LRU replacement with</a:t>
            </a:r>
          </a:p>
          <a:p>
            <a:pPr lvl="1"/>
            <a:r>
              <a:rPr lang="en-US" altLang="en-US" sz="2205" dirty="0"/>
              <a:t>8 unique references in the reference string</a:t>
            </a:r>
          </a:p>
          <a:p>
            <a:pPr lvl="1"/>
            <a:r>
              <a:rPr lang="en-US" altLang="en-US" sz="2205" dirty="0"/>
              <a:t>4 pages of physical memory</a:t>
            </a:r>
          </a:p>
          <a:p>
            <a:r>
              <a:rPr lang="en-US" altLang="en-US" sz="2646" dirty="0"/>
              <a:t>Array state over time shown below</a:t>
            </a:r>
          </a:p>
          <a:p>
            <a:r>
              <a:rPr lang="en-US" altLang="en-US" sz="2646" dirty="0"/>
              <a:t>LRU treats list of pages like a stack</a:t>
            </a:r>
          </a:p>
        </p:txBody>
      </p:sp>
      <p:sp>
        <p:nvSpPr>
          <p:cNvPr id="292" name="Footer Placeholder 4">
            <a:extLst>
              <a:ext uri="{FF2B5EF4-FFF2-40B4-BE49-F238E27FC236}">
                <a16:creationId xmlns:a16="http://schemas.microsoft.com/office/drawing/2014/main" id="{C13D240D-F0A0-3841-884C-711F5A23E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93" name="Slide Number Placeholder 5">
            <a:extLst>
              <a:ext uri="{FF2B5EF4-FFF2-40B4-BE49-F238E27FC236}">
                <a16:creationId xmlns:a16="http://schemas.microsoft.com/office/drawing/2014/main" id="{CBA3F80A-5F91-624A-998F-32AB96289A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DA7CADA-80DF-BE4B-998C-F85B4C81432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91140" name="Group 4">
            <a:extLst>
              <a:ext uri="{FF2B5EF4-FFF2-40B4-BE49-F238E27FC236}">
                <a16:creationId xmlns:a16="http://schemas.microsoft.com/office/drawing/2014/main" id="{46CEE4C2-E06A-F541-9603-29CFB44F9270}"/>
              </a:ext>
            </a:extLst>
          </p:cNvPr>
          <p:cNvGraphicFramePr>
            <a:graphicFrameLocks noGrp="1"/>
          </p:cNvGraphicFramePr>
          <p:nvPr/>
        </p:nvGraphicFramePr>
        <p:xfrm>
          <a:off x="1680459" y="3779837"/>
          <a:ext cx="6719705" cy="2967874"/>
        </p:xfrm>
        <a:graphic>
          <a:graphicData uri="http://schemas.openxmlformats.org/drawingml/2006/table">
            <a:tbl>
              <a:tblPr/>
              <a:tblGrid>
                <a:gridCol w="269488">
                  <a:extLst>
                    <a:ext uri="{9D8B030D-6E8A-4147-A177-3AD203B41FA5}">
                      <a16:colId xmlns:a16="http://schemas.microsoft.com/office/drawing/2014/main" val="3863846366"/>
                    </a:ext>
                  </a:extLst>
                </a:gridCol>
                <a:gridCol w="267739">
                  <a:extLst>
                    <a:ext uri="{9D8B030D-6E8A-4147-A177-3AD203B41FA5}">
                      <a16:colId xmlns:a16="http://schemas.microsoft.com/office/drawing/2014/main" val="2883285329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1595886839"/>
                    </a:ext>
                  </a:extLst>
                </a:gridCol>
                <a:gridCol w="267738">
                  <a:extLst>
                    <a:ext uri="{9D8B030D-6E8A-4147-A177-3AD203B41FA5}">
                      <a16:colId xmlns:a16="http://schemas.microsoft.com/office/drawing/2014/main" val="3321538767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4038886267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2757496146"/>
                    </a:ext>
                  </a:extLst>
                </a:gridCol>
                <a:gridCol w="267739">
                  <a:extLst>
                    <a:ext uri="{9D8B030D-6E8A-4147-A177-3AD203B41FA5}">
                      <a16:colId xmlns:a16="http://schemas.microsoft.com/office/drawing/2014/main" val="2364259453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876238605"/>
                    </a:ext>
                  </a:extLst>
                </a:gridCol>
                <a:gridCol w="267738">
                  <a:extLst>
                    <a:ext uri="{9D8B030D-6E8A-4147-A177-3AD203B41FA5}">
                      <a16:colId xmlns:a16="http://schemas.microsoft.com/office/drawing/2014/main" val="2838728985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1874453376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801299595"/>
                    </a:ext>
                  </a:extLst>
                </a:gridCol>
                <a:gridCol w="267739">
                  <a:extLst>
                    <a:ext uri="{9D8B030D-6E8A-4147-A177-3AD203B41FA5}">
                      <a16:colId xmlns:a16="http://schemas.microsoft.com/office/drawing/2014/main" val="1653921501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2768727385"/>
                    </a:ext>
                  </a:extLst>
                </a:gridCol>
                <a:gridCol w="267738">
                  <a:extLst>
                    <a:ext uri="{9D8B030D-6E8A-4147-A177-3AD203B41FA5}">
                      <a16:colId xmlns:a16="http://schemas.microsoft.com/office/drawing/2014/main" val="1658823008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383888446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628888685"/>
                    </a:ext>
                  </a:extLst>
                </a:gridCol>
                <a:gridCol w="267739">
                  <a:extLst>
                    <a:ext uri="{9D8B030D-6E8A-4147-A177-3AD203B41FA5}">
                      <a16:colId xmlns:a16="http://schemas.microsoft.com/office/drawing/2014/main" val="1302331670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1760717025"/>
                    </a:ext>
                  </a:extLst>
                </a:gridCol>
                <a:gridCol w="267738">
                  <a:extLst>
                    <a:ext uri="{9D8B030D-6E8A-4147-A177-3AD203B41FA5}">
                      <a16:colId xmlns:a16="http://schemas.microsoft.com/office/drawing/2014/main" val="3121536007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1499003830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41545558"/>
                    </a:ext>
                  </a:extLst>
                </a:gridCol>
                <a:gridCol w="267739">
                  <a:extLst>
                    <a:ext uri="{9D8B030D-6E8A-4147-A177-3AD203B41FA5}">
                      <a16:colId xmlns:a16="http://schemas.microsoft.com/office/drawing/2014/main" val="371923423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2845545240"/>
                    </a:ext>
                  </a:extLst>
                </a:gridCol>
                <a:gridCol w="267738">
                  <a:extLst>
                    <a:ext uri="{9D8B030D-6E8A-4147-A177-3AD203B41FA5}">
                      <a16:colId xmlns:a16="http://schemas.microsoft.com/office/drawing/2014/main" val="518742662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34465274"/>
                    </a:ext>
                  </a:extLst>
                </a:gridCol>
              </a:tblGrid>
              <a:tr h="32898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4834"/>
                  </a:ext>
                </a:extLst>
              </a:tr>
              <a:tr h="33073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99170"/>
                  </a:ext>
                </a:extLst>
              </a:tr>
              <a:tr h="32898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30285"/>
                  </a:ext>
                </a:extLst>
              </a:tr>
              <a:tr h="33073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8985"/>
                  </a:ext>
                </a:extLst>
              </a:tr>
              <a:tr h="32898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752881"/>
                  </a:ext>
                </a:extLst>
              </a:tr>
              <a:tr h="33073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747969"/>
                  </a:ext>
                </a:extLst>
              </a:tr>
              <a:tr h="32898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504854"/>
                  </a:ext>
                </a:extLst>
              </a:tr>
              <a:tr h="33073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812177"/>
                  </a:ext>
                </a:extLst>
              </a:tr>
              <a:tr h="32898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56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529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F600C797-217D-8C45-897E-6B19F8235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Stack algorithms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D610531E-62F6-F841-B62B-109FB5F50E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dirty="0"/>
              <a:t>LRU is an example of a stack algorithm</a:t>
            </a:r>
          </a:p>
          <a:p>
            <a:r>
              <a:rPr lang="en-US" altLang="en-US" sz="3200" dirty="0"/>
              <a:t>For stack algorithms</a:t>
            </a:r>
          </a:p>
          <a:p>
            <a:pPr lvl="1"/>
            <a:r>
              <a:rPr lang="en-US" altLang="en-US" sz="2800" dirty="0"/>
              <a:t>Any page in memory with </a:t>
            </a:r>
            <a:r>
              <a:rPr lang="en-US" altLang="en-US" sz="2800" i="1" dirty="0"/>
              <a:t>m</a:t>
            </a:r>
            <a:r>
              <a:rPr lang="en-US" altLang="en-US" sz="2800" dirty="0"/>
              <a:t> physical pages is also in memory with </a:t>
            </a:r>
            <a:r>
              <a:rPr lang="en-US" altLang="en-US" sz="2800" i="1" dirty="0"/>
              <a:t>m</a:t>
            </a:r>
            <a:r>
              <a:rPr lang="en-US" altLang="en-US" sz="2800" dirty="0"/>
              <a:t>+1 physical pages</a:t>
            </a:r>
          </a:p>
          <a:p>
            <a:pPr lvl="1"/>
            <a:r>
              <a:rPr lang="en-US" altLang="en-US" sz="2800" dirty="0"/>
              <a:t>Increasing memory size is guaranteed to reduce (or at least not increase) the number of page faults</a:t>
            </a:r>
          </a:p>
          <a:p>
            <a:r>
              <a:rPr lang="en-US" altLang="en-US" sz="3200" dirty="0"/>
              <a:t>Stack algorithms do not suffer from </a:t>
            </a:r>
            <a:r>
              <a:rPr lang="en-US" altLang="en-US" sz="3200" dirty="0" err="1"/>
              <a:t>Belady’s</a:t>
            </a:r>
            <a:r>
              <a:rPr lang="en-US" altLang="en-US" sz="3200" dirty="0"/>
              <a:t> anomaly</a:t>
            </a:r>
          </a:p>
          <a:p>
            <a:r>
              <a:rPr lang="en-US" altLang="en-US" sz="3200" i="1" dirty="0"/>
              <a:t>Distance</a:t>
            </a:r>
            <a:r>
              <a:rPr lang="en-US" altLang="en-US" sz="3200" dirty="0"/>
              <a:t> of a reference == position of the page in the stack before the reference was made</a:t>
            </a:r>
          </a:p>
          <a:p>
            <a:pPr lvl="1"/>
            <a:r>
              <a:rPr lang="en-US" altLang="en-US" sz="2800" dirty="0"/>
              <a:t>Distance is </a:t>
            </a:r>
            <a:r>
              <a:rPr lang="en-US" altLang="en-US" sz="2800" dirty="0">
                <a:latin typeface="Symbol" pitchFamily="2" charset="2"/>
              </a:rPr>
              <a:t></a:t>
            </a:r>
            <a:r>
              <a:rPr lang="en-US" altLang="en-US" sz="2800" dirty="0"/>
              <a:t>if no reference had been made before</a:t>
            </a:r>
          </a:p>
          <a:p>
            <a:pPr lvl="1"/>
            <a:r>
              <a:rPr lang="en-US" altLang="en-US" sz="2800" dirty="0"/>
              <a:t>Distance depends on reference string and paging algorithm: might be different for LRU and optimal (both stack algorithms)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C86D4-783D-9B4E-BB82-DDFF38B134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6DEC9-A78A-EA4B-8E5A-C8C9728661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9EA38D9-438A-AD4C-B560-78C7F583D8B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64B9863C-1574-3E49-9ABA-1103C42C5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Predicting page fault rates using distance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3F280EAA-6EDD-1440-AE40-5E270DEC94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Distance can be used to predict page fault rates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Make a single pass over the reference string to generate the distance string on-the-fly</a:t>
            </a:r>
          </a:p>
          <a:p>
            <a:pPr>
              <a:lnSpc>
                <a:spcPct val="90000"/>
              </a:lnSpc>
            </a:pPr>
            <a:r>
              <a:rPr lang="en-US" altLang="en-US"/>
              <a:t>Keep an array of counts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Entry </a:t>
            </a:r>
            <a:r>
              <a:rPr lang="en-US" altLang="en-US" i="1"/>
              <a:t>j</a:t>
            </a:r>
            <a:r>
              <a:rPr lang="en-US" altLang="en-US"/>
              <a:t> counts the number of times distance </a:t>
            </a:r>
            <a:r>
              <a:rPr lang="en-US" altLang="en-US" i="1"/>
              <a:t>j</a:t>
            </a:r>
            <a:r>
              <a:rPr lang="en-US" altLang="en-US"/>
              <a:t> occurs in the distance string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number of page faults for a memory of size </a:t>
            </a:r>
            <a:r>
              <a:rPr lang="en-US" altLang="en-US" i="1"/>
              <a:t>m</a:t>
            </a:r>
            <a:r>
              <a:rPr lang="en-US" altLang="en-US"/>
              <a:t> is the sum of the counts for </a:t>
            </a:r>
            <a:r>
              <a:rPr lang="en-US" altLang="en-US" i="1"/>
              <a:t>j&gt;m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This can be done in a single pass!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Makes for fast simulations of page replacement algorithms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This is why virtual memory theorists like stack algorithms!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0FDFC-A255-3447-AA90-9E768A8579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CS/COE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68AC1-5EB1-EE46-9CE8-D089590BB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91B9271-4FEB-6648-A738-471B88FC912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17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3/19: Homework 8</a:t>
            </a:r>
          </a:p>
          <a:p>
            <a:pPr lvl="1"/>
            <a:r>
              <a:rPr lang="en-US" dirty="0"/>
              <a:t>3/26: Lab 3</a:t>
            </a:r>
          </a:p>
          <a:p>
            <a:pPr lvl="1"/>
            <a:r>
              <a:rPr lang="en-US" dirty="0"/>
              <a:t>4/2: Project 3 (Virtual Memory Simulator)</a:t>
            </a:r>
          </a:p>
          <a:p>
            <a:pPr lvl="1"/>
            <a:r>
              <a:rPr lang="en-US" dirty="0"/>
              <a:t>Tophat questions due one week after each lecture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7" name="Rectangle 17">
            <a:extLst>
              <a:ext uri="{FF2B5EF4-FFF2-40B4-BE49-F238E27FC236}">
                <a16:creationId xmlns:a16="http://schemas.microsoft.com/office/drawing/2014/main" id="{07FF1D31-52E4-8F41-B910-26EE779DE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Mapping logical =&gt; physical address</a:t>
            </a:r>
          </a:p>
        </p:txBody>
      </p:sp>
      <p:sp>
        <p:nvSpPr>
          <p:cNvPr id="40978" name="Rectangle 18">
            <a:extLst>
              <a:ext uri="{FF2B5EF4-FFF2-40B4-BE49-F238E27FC236}">
                <a16:creationId xmlns:a16="http://schemas.microsoft.com/office/drawing/2014/main" id="{BAD9C935-A57B-D04C-A415-82291C7422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648399" cy="6141298"/>
          </a:xfrm>
        </p:spPr>
        <p:txBody>
          <a:bodyPr/>
          <a:lstStyle/>
          <a:p>
            <a:r>
              <a:rPr lang="en-US" altLang="en-US" sz="2646" dirty="0"/>
              <a:t>Split address from CPU into two pieces</a:t>
            </a:r>
          </a:p>
          <a:p>
            <a:pPr lvl="1"/>
            <a:r>
              <a:rPr lang="en-US" altLang="en-US" sz="2205" dirty="0"/>
              <a:t>Page number (</a:t>
            </a:r>
            <a:r>
              <a:rPr lang="en-US" altLang="en-US" sz="2205" i="1" dirty="0"/>
              <a:t>p</a:t>
            </a:r>
            <a:r>
              <a:rPr lang="en-US" altLang="en-US" sz="2205" dirty="0"/>
              <a:t>)</a:t>
            </a:r>
          </a:p>
          <a:p>
            <a:pPr lvl="1"/>
            <a:r>
              <a:rPr lang="en-US" altLang="en-US" sz="2205" dirty="0"/>
              <a:t>Page offset (</a:t>
            </a:r>
            <a:r>
              <a:rPr lang="en-US" altLang="en-US" sz="2205" i="1" dirty="0"/>
              <a:t>d</a:t>
            </a:r>
            <a:r>
              <a:rPr lang="en-US" altLang="en-US" sz="2205" dirty="0"/>
              <a:t>)</a:t>
            </a:r>
          </a:p>
          <a:p>
            <a:r>
              <a:rPr lang="en-US" altLang="en-US" sz="2646" dirty="0"/>
              <a:t>Page number</a:t>
            </a:r>
          </a:p>
          <a:p>
            <a:pPr lvl="1"/>
            <a:r>
              <a:rPr lang="en-US" altLang="en-US" sz="2205" dirty="0"/>
              <a:t>Index into page table</a:t>
            </a:r>
          </a:p>
          <a:p>
            <a:pPr lvl="1"/>
            <a:r>
              <a:rPr lang="en-US" altLang="en-US" sz="2205" dirty="0"/>
              <a:t>Page table contains base address of page in physical memory</a:t>
            </a:r>
          </a:p>
          <a:p>
            <a:r>
              <a:rPr lang="en-US" altLang="en-US" sz="2646" dirty="0"/>
              <a:t>Page offset</a:t>
            </a:r>
          </a:p>
          <a:p>
            <a:pPr lvl="1"/>
            <a:r>
              <a:rPr lang="en-US" altLang="en-US" sz="2205" dirty="0"/>
              <a:t>Added to base address to get actual physical memory address</a:t>
            </a:r>
          </a:p>
          <a:p>
            <a:r>
              <a:rPr lang="en-US" altLang="en-US" sz="2646" dirty="0"/>
              <a:t>Page size = 2</a:t>
            </a:r>
            <a:r>
              <a:rPr lang="en-US" altLang="en-US" sz="2646" i="1" baseline="30000" dirty="0"/>
              <a:t>d</a:t>
            </a:r>
            <a:r>
              <a:rPr lang="en-US" altLang="en-US" sz="2646" dirty="0"/>
              <a:t> bytes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11CC8A1E-BC7F-4647-A05F-50E57F2A7C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E02BFEC-8318-6045-BA66-CDA1A643A6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37B806C-9208-3C47-A0A1-E66CA828283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EDD000EB-B710-F844-BB91-C7DBB98DA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365" y="1696576"/>
            <a:ext cx="3672668" cy="126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• 4 KB (=4096 byte) pages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• 32 bit logical addresses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A4BC718F-EF67-CD46-8EFC-AFCCCAAD9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263" y="5223525"/>
            <a:ext cx="1840921" cy="551226"/>
          </a:xfrm>
          <a:prstGeom prst="rect">
            <a:avLst/>
          </a:prstGeom>
          <a:solidFill>
            <a:srgbClr val="DA456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</a:t>
            </a: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241A0B2E-76D8-B94B-9328-5A4D40046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936" y="5223525"/>
            <a:ext cx="1119952" cy="551226"/>
          </a:xfrm>
          <a:prstGeom prst="rect">
            <a:avLst/>
          </a:prstGeom>
          <a:solidFill>
            <a:srgbClr val="62D6A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62D6AC"/>
            </a:extrusionClr>
            <a:contourClr>
              <a:srgbClr val="62D6A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d</a:t>
            </a: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7" name="AutoShape 7">
            <a:extLst>
              <a:ext uri="{FF2B5EF4-FFF2-40B4-BE49-F238E27FC236}">
                <a16:creationId xmlns:a16="http://schemas.microsoft.com/office/drawing/2014/main" id="{72AF921D-6556-2044-B71F-8E07A9835E81}"/>
              </a:ext>
            </a:extLst>
          </p:cNvPr>
          <p:cNvSpPr>
            <a:spLocks/>
          </p:cNvSpPr>
          <p:nvPr/>
        </p:nvSpPr>
        <p:spPr bwMode="auto">
          <a:xfrm rot="5400000">
            <a:off x="7029977" y="4136823"/>
            <a:ext cx="157493" cy="1840921"/>
          </a:xfrm>
          <a:prstGeom prst="leftBrace">
            <a:avLst>
              <a:gd name="adj1" fmla="val 9740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8" name="AutoShape 8">
            <a:extLst>
              <a:ext uri="{FF2B5EF4-FFF2-40B4-BE49-F238E27FC236}">
                <a16:creationId xmlns:a16="http://schemas.microsoft.com/office/drawing/2014/main" id="{9C6B2222-C448-0147-A379-EA4C12324682}"/>
              </a:ext>
            </a:extLst>
          </p:cNvPr>
          <p:cNvSpPr>
            <a:spLocks/>
          </p:cNvSpPr>
          <p:nvPr/>
        </p:nvSpPr>
        <p:spPr bwMode="auto">
          <a:xfrm rot="5400000">
            <a:off x="8475414" y="4462309"/>
            <a:ext cx="227490" cy="1119952"/>
          </a:xfrm>
          <a:prstGeom prst="leftBrace">
            <a:avLst>
              <a:gd name="adj1" fmla="val 410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9" name="Text Box 9">
            <a:extLst>
              <a:ext uri="{FF2B5EF4-FFF2-40B4-BE49-F238E27FC236}">
                <a16:creationId xmlns:a16="http://schemas.microsoft.com/office/drawing/2014/main" id="{EAC75793-685A-1849-9EF0-F84D3505C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280" y="3032620"/>
            <a:ext cx="1457318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altLang="en-US" sz="2535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= 4096</a:t>
            </a:r>
          </a:p>
        </p:txBody>
      </p:sp>
      <p:sp>
        <p:nvSpPr>
          <p:cNvPr id="40970" name="Text Box 10">
            <a:extLst>
              <a:ext uri="{FF2B5EF4-FFF2-40B4-BE49-F238E27FC236}">
                <a16:creationId xmlns:a16="http://schemas.microsoft.com/office/drawing/2014/main" id="{2625AB81-30EC-2249-A316-63610799C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427" y="3037869"/>
            <a:ext cx="1024507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 = 12</a:t>
            </a:r>
          </a:p>
        </p:txBody>
      </p:sp>
      <p:sp>
        <p:nvSpPr>
          <p:cNvPr id="40971" name="AutoShape 11">
            <a:extLst>
              <a:ext uri="{FF2B5EF4-FFF2-40B4-BE49-F238E27FC236}">
                <a16:creationId xmlns:a16="http://schemas.microsoft.com/office/drawing/2014/main" id="{27798A1B-CA73-BB4E-9F77-AA391737E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68" y="3137615"/>
            <a:ext cx="958959" cy="236239"/>
          </a:xfrm>
          <a:prstGeom prst="rightArrow">
            <a:avLst>
              <a:gd name="adj1" fmla="val 50000"/>
              <a:gd name="adj2" fmla="val 101482"/>
            </a:avLst>
          </a:prstGeom>
          <a:gradFill rotWithShape="0">
            <a:gsLst>
              <a:gs pos="0">
                <a:srgbClr val="C2C2CD"/>
              </a:gs>
              <a:gs pos="100000">
                <a:srgbClr val="C2C2CD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72" name="AutoShape 12">
            <a:extLst>
              <a:ext uri="{FF2B5EF4-FFF2-40B4-BE49-F238E27FC236}">
                <a16:creationId xmlns:a16="http://schemas.microsoft.com/office/drawing/2014/main" id="{516ABFA9-771F-8140-93FD-6C9000D4B2D3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7550579" y="4569929"/>
            <a:ext cx="236240" cy="2960873"/>
          </a:xfrm>
          <a:prstGeom prst="leftBrace">
            <a:avLst>
              <a:gd name="adj1" fmla="val 10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73" name="Text Box 13">
            <a:extLst>
              <a:ext uri="{FF2B5EF4-FFF2-40B4-BE49-F238E27FC236}">
                <a16:creationId xmlns:a16="http://schemas.microsoft.com/office/drawing/2014/main" id="{74E5F635-59D2-B24F-B28F-FDA3EC8CF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812" y="4455308"/>
            <a:ext cx="1066184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 bits</a:t>
            </a:r>
          </a:p>
        </p:txBody>
      </p:sp>
      <p:sp>
        <p:nvSpPr>
          <p:cNvPr id="40974" name="Text Box 14">
            <a:extLst>
              <a:ext uri="{FF2B5EF4-FFF2-40B4-BE49-F238E27FC236}">
                <a16:creationId xmlns:a16="http://schemas.microsoft.com/office/drawing/2014/main" id="{44195482-239E-244E-94F7-413C887B3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035" y="6266481"/>
            <a:ext cx="2959331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32 bit logical address</a:t>
            </a:r>
          </a:p>
        </p:txBody>
      </p:sp>
      <p:sp>
        <p:nvSpPr>
          <p:cNvPr id="40975" name="Text Box 15">
            <a:extLst>
              <a:ext uri="{FF2B5EF4-FFF2-40B4-BE49-F238E27FC236}">
                <a16:creationId xmlns:a16="http://schemas.microsoft.com/office/drawing/2014/main" id="{27670EE3-2B49-4748-A12F-5C6E3CAB1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5331" y="4455308"/>
            <a:ext cx="2169051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32-12 = 20 bits</a:t>
            </a:r>
          </a:p>
        </p:txBody>
      </p:sp>
      <p:sp>
        <p:nvSpPr>
          <p:cNvPr id="40976" name="AutoShape 16">
            <a:extLst>
              <a:ext uri="{FF2B5EF4-FFF2-40B4-BE49-F238E27FC236}">
                <a16:creationId xmlns:a16="http://schemas.microsoft.com/office/drawing/2014/main" id="{11B48754-4BF1-C64C-B6E7-C1BC97B3098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196302" y="3803461"/>
            <a:ext cx="944959" cy="320237"/>
          </a:xfrm>
          <a:prstGeom prst="rightArrow">
            <a:avLst>
              <a:gd name="adj1" fmla="val 50000"/>
              <a:gd name="adj2" fmla="val 73770"/>
            </a:avLst>
          </a:prstGeom>
          <a:gradFill rotWithShape="0">
            <a:gsLst>
              <a:gs pos="0">
                <a:srgbClr val="C2C2CD"/>
              </a:gs>
              <a:gs pos="100000">
                <a:srgbClr val="C2C2CD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920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9" name="Rectangle 55">
            <a:extLst>
              <a:ext uri="{FF2B5EF4-FFF2-40B4-BE49-F238E27FC236}">
                <a16:creationId xmlns:a16="http://schemas.microsoft.com/office/drawing/2014/main" id="{F4875458-D921-3C42-9C38-64DE6C0A7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 translation architecture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DE8DB4-8FE8-7C47-AC40-5EEB4FC4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" name="Footer Placeholder 2">
            <a:extLst>
              <a:ext uri="{FF2B5EF4-FFF2-40B4-BE49-F238E27FC236}">
                <a16:creationId xmlns:a16="http://schemas.microsoft.com/office/drawing/2014/main" id="{3070EB66-7C1D-554F-B4F8-460F106EB4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6" name="Slide Number Placeholder 3">
            <a:extLst>
              <a:ext uri="{FF2B5EF4-FFF2-40B4-BE49-F238E27FC236}">
                <a16:creationId xmlns:a16="http://schemas.microsoft.com/office/drawing/2014/main" id="{A53F2323-5A40-9C4E-89A9-739B444D00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A324D55-9BE6-8C49-9377-69A55720ED5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B0DE2D8-2E2B-A641-BD6B-7BC9FFA8D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936" y="3085117"/>
            <a:ext cx="880213" cy="377984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B3B574E3-C788-A145-AF9F-8E8DB41FB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343" y="1732425"/>
            <a:ext cx="158716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number</a:t>
            </a:r>
          </a:p>
        </p:txBody>
      </p:sp>
      <p:sp>
        <p:nvSpPr>
          <p:cNvPr id="41989" name="Text Box 5">
            <a:extLst>
              <a:ext uri="{FF2B5EF4-FFF2-40B4-BE49-F238E27FC236}">
                <a16:creationId xmlns:a16="http://schemas.microsoft.com/office/drawing/2014/main" id="{6998B36C-2546-BB48-8A29-7921796DA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567" y="306761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44ED8AF3-EB57-BD43-86C4-F47FBDFC7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649" y="3085117"/>
            <a:ext cx="640472" cy="377984"/>
          </a:xfrm>
          <a:prstGeom prst="rect">
            <a:avLst/>
          </a:prstGeom>
          <a:solidFill>
            <a:srgbClr val="62D6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1" name="Text Box 7">
            <a:extLst>
              <a:ext uri="{FF2B5EF4-FFF2-40B4-BE49-F238E27FC236}">
                <a16:creationId xmlns:a16="http://schemas.microsoft.com/office/drawing/2014/main" id="{38EB0C3F-3939-C040-82B5-BC613CC92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284" y="306761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1992" name="Text Box 8">
            <a:extLst>
              <a:ext uri="{FF2B5EF4-FFF2-40B4-BE49-F238E27FC236}">
                <a16:creationId xmlns:a16="http://schemas.microsoft.com/office/drawing/2014/main" id="{66184EBF-D466-A243-88D0-187A03F9B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853" y="1968665"/>
            <a:ext cx="1374025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offset</a:t>
            </a:r>
          </a:p>
        </p:txBody>
      </p:sp>
      <p:cxnSp>
        <p:nvCxnSpPr>
          <p:cNvPr id="41993" name="AutoShape 9">
            <a:extLst>
              <a:ext uri="{FF2B5EF4-FFF2-40B4-BE49-F238E27FC236}">
                <a16:creationId xmlns:a16="http://schemas.microsoft.com/office/drawing/2014/main" id="{940A4D35-3C09-304F-A4A9-A45794F02A39}"/>
              </a:ext>
            </a:extLst>
          </p:cNvPr>
          <p:cNvCxnSpPr>
            <a:cxnSpLocks noChangeShapeType="1"/>
            <a:stCxn id="41988" idx="2"/>
            <a:endCxn id="41987" idx="0"/>
          </p:cNvCxnSpPr>
          <p:nvPr/>
        </p:nvCxnSpPr>
        <p:spPr bwMode="auto">
          <a:xfrm>
            <a:off x="2467924" y="2150968"/>
            <a:ext cx="132119" cy="934149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4" name="AutoShape 10">
            <a:extLst>
              <a:ext uri="{FF2B5EF4-FFF2-40B4-BE49-F238E27FC236}">
                <a16:creationId xmlns:a16="http://schemas.microsoft.com/office/drawing/2014/main" id="{9882077A-3018-804E-B936-96AB40687492}"/>
              </a:ext>
            </a:extLst>
          </p:cNvPr>
          <p:cNvCxnSpPr>
            <a:cxnSpLocks noChangeShapeType="1"/>
            <a:stCxn id="41992" idx="2"/>
            <a:endCxn id="41990" idx="0"/>
          </p:cNvCxnSpPr>
          <p:nvPr/>
        </p:nvCxnSpPr>
        <p:spPr bwMode="auto">
          <a:xfrm flipH="1">
            <a:off x="3363885" y="2387208"/>
            <a:ext cx="440981" cy="697909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995" name="Rectangle 11">
            <a:extLst>
              <a:ext uri="{FF2B5EF4-FFF2-40B4-BE49-F238E27FC236}">
                <a16:creationId xmlns:a16="http://schemas.microsoft.com/office/drawing/2014/main" id="{2131ADAB-BDFD-A349-BE27-72FF4D98F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4016078"/>
            <a:ext cx="1119952" cy="393733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6" name="Rectangle 12">
            <a:extLst>
              <a:ext uri="{FF2B5EF4-FFF2-40B4-BE49-F238E27FC236}">
                <a16:creationId xmlns:a16="http://schemas.microsoft.com/office/drawing/2014/main" id="{BAFDDBA2-1916-2E46-A0D7-D58B4152A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4409810"/>
            <a:ext cx="1119952" cy="393734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7" name="Rectangle 13">
            <a:extLst>
              <a:ext uri="{FF2B5EF4-FFF2-40B4-BE49-F238E27FC236}">
                <a16:creationId xmlns:a16="http://schemas.microsoft.com/office/drawing/2014/main" id="{324902CC-5615-A541-B9EF-F8A80FCC5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5354769"/>
            <a:ext cx="1119952" cy="393734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8" name="Rectangle 14">
            <a:extLst>
              <a:ext uri="{FF2B5EF4-FFF2-40B4-BE49-F238E27FC236}">
                <a16:creationId xmlns:a16="http://schemas.microsoft.com/office/drawing/2014/main" id="{318E75A8-7A69-CB4A-BE2F-FED83C233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5748503"/>
            <a:ext cx="1119952" cy="393733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9" name="Rectangle 15">
            <a:extLst>
              <a:ext uri="{FF2B5EF4-FFF2-40B4-BE49-F238E27FC236}">
                <a16:creationId xmlns:a16="http://schemas.microsoft.com/office/drawing/2014/main" id="{495ED77B-CAB0-0B48-BA44-48E6CE2BD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6142235"/>
            <a:ext cx="1119952" cy="393734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0" name="Text Box 16">
            <a:extLst>
              <a:ext uri="{FF2B5EF4-FFF2-40B4-BE49-F238E27FC236}">
                <a16:creationId xmlns:a16="http://schemas.microsoft.com/office/drawing/2014/main" id="{5FC6241D-AFBF-A047-A887-0C89FBABC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031" y="4016077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2001" name="Text Box 17">
            <a:extLst>
              <a:ext uri="{FF2B5EF4-FFF2-40B4-BE49-F238E27FC236}">
                <a16:creationId xmlns:a16="http://schemas.microsoft.com/office/drawing/2014/main" id="{ACE9BA1F-686D-454B-A5CC-08D9C38B5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031" y="4409810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002" name="Text Box 18">
            <a:extLst>
              <a:ext uri="{FF2B5EF4-FFF2-40B4-BE49-F238E27FC236}">
                <a16:creationId xmlns:a16="http://schemas.microsoft.com/office/drawing/2014/main" id="{1C97AF67-3E19-674B-A553-154DE4E37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202" y="5354769"/>
            <a:ext cx="55162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p-1</a:t>
            </a:r>
          </a:p>
        </p:txBody>
      </p:sp>
      <p:sp>
        <p:nvSpPr>
          <p:cNvPr id="42003" name="Text Box 19">
            <a:extLst>
              <a:ext uri="{FF2B5EF4-FFF2-40B4-BE49-F238E27FC236}">
                <a16:creationId xmlns:a16="http://schemas.microsoft.com/office/drawing/2014/main" id="{F372B336-FEA6-8F44-930B-164549A2E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536" y="5748503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</a:p>
        </p:txBody>
      </p:sp>
      <p:sp>
        <p:nvSpPr>
          <p:cNvPr id="42004" name="Text Box 20">
            <a:extLst>
              <a:ext uri="{FF2B5EF4-FFF2-40B4-BE49-F238E27FC236}">
                <a16:creationId xmlns:a16="http://schemas.microsoft.com/office/drawing/2014/main" id="{86074642-033E-0D4B-B8A3-A8DF90D02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869" y="6142235"/>
            <a:ext cx="612535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p+1</a:t>
            </a:r>
          </a:p>
        </p:txBody>
      </p:sp>
      <p:cxnSp>
        <p:nvCxnSpPr>
          <p:cNvPr id="42005" name="AutoShape 21">
            <a:extLst>
              <a:ext uri="{FF2B5EF4-FFF2-40B4-BE49-F238E27FC236}">
                <a16:creationId xmlns:a16="http://schemas.microsoft.com/office/drawing/2014/main" id="{82B5F032-3A4B-6249-B46A-E56BDB65AB1E}"/>
              </a:ext>
            </a:extLst>
          </p:cNvPr>
          <p:cNvCxnSpPr>
            <a:cxnSpLocks noChangeShapeType="1"/>
            <a:stCxn id="41987" idx="2"/>
            <a:endCxn id="41998" idx="1"/>
          </p:cNvCxnSpPr>
          <p:nvPr/>
        </p:nvCxnSpPr>
        <p:spPr bwMode="auto">
          <a:xfrm rot="16200000" flipH="1">
            <a:off x="1858950" y="4205069"/>
            <a:ext cx="2483143" cy="999208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06" name="Text Box 22">
            <a:extLst>
              <a:ext uri="{FF2B5EF4-FFF2-40B4-BE49-F238E27FC236}">
                <a16:creationId xmlns:a16="http://schemas.microsoft.com/office/drawing/2014/main" id="{1C1B30D9-7789-E143-A9EB-30154E415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67" y="5748503"/>
            <a:ext cx="28231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007" name="Rectangle 23">
            <a:extLst>
              <a:ext uri="{FF2B5EF4-FFF2-40B4-BE49-F238E27FC236}">
                <a16:creationId xmlns:a16="http://schemas.microsoft.com/office/drawing/2014/main" id="{DD390B9E-40F4-2441-935E-B5C64C735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809" y="3085117"/>
            <a:ext cx="880213" cy="377984"/>
          </a:xfrm>
          <a:prstGeom prst="rect">
            <a:avLst/>
          </a:prstGeom>
          <a:solidFill>
            <a:srgbClr val="184B8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8" name="Text Box 24">
            <a:extLst>
              <a:ext uri="{FF2B5EF4-FFF2-40B4-BE49-F238E27FC236}">
                <a16:creationId xmlns:a16="http://schemas.microsoft.com/office/drawing/2014/main" id="{D2ECD686-F7CC-B24A-93DE-700C6D511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006" y="3069367"/>
            <a:ext cx="28231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009" name="Rectangle 25">
            <a:extLst>
              <a:ext uri="{FF2B5EF4-FFF2-40B4-BE49-F238E27FC236}">
                <a16:creationId xmlns:a16="http://schemas.microsoft.com/office/drawing/2014/main" id="{5601A674-5A27-8F42-8D6E-4450A0D62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771" y="3085117"/>
            <a:ext cx="640472" cy="377984"/>
          </a:xfrm>
          <a:prstGeom prst="rect">
            <a:avLst/>
          </a:prstGeom>
          <a:solidFill>
            <a:srgbClr val="62D6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0" name="Text Box 26">
            <a:extLst>
              <a:ext uri="{FF2B5EF4-FFF2-40B4-BE49-F238E27FC236}">
                <a16:creationId xmlns:a16="http://schemas.microsoft.com/office/drawing/2014/main" id="{15D8A1C0-3EDF-1241-8598-C5CC0B31A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407" y="3069367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42011" name="AutoShape 27">
            <a:extLst>
              <a:ext uri="{FF2B5EF4-FFF2-40B4-BE49-F238E27FC236}">
                <a16:creationId xmlns:a16="http://schemas.microsoft.com/office/drawing/2014/main" id="{40D3D331-B4F8-D942-A033-25D0F9A7A16F}"/>
              </a:ext>
            </a:extLst>
          </p:cNvPr>
          <p:cNvCxnSpPr>
            <a:cxnSpLocks noChangeShapeType="1"/>
            <a:stCxn id="41998" idx="3"/>
            <a:endCxn id="42007" idx="2"/>
          </p:cNvCxnSpPr>
          <p:nvPr/>
        </p:nvCxnSpPr>
        <p:spPr bwMode="auto">
          <a:xfrm flipV="1">
            <a:off x="4720077" y="3463101"/>
            <a:ext cx="841713" cy="248314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12" name="Text Box 28">
            <a:extLst>
              <a:ext uri="{FF2B5EF4-FFF2-40B4-BE49-F238E27FC236}">
                <a16:creationId xmlns:a16="http://schemas.microsoft.com/office/drawing/2014/main" id="{2A11D03A-1F21-0A42-A777-9AB33676D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612" y="1595931"/>
            <a:ext cx="229408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frame number</a:t>
            </a:r>
          </a:p>
        </p:txBody>
      </p:sp>
      <p:cxnSp>
        <p:nvCxnSpPr>
          <p:cNvPr id="42013" name="AutoShape 29">
            <a:extLst>
              <a:ext uri="{FF2B5EF4-FFF2-40B4-BE49-F238E27FC236}">
                <a16:creationId xmlns:a16="http://schemas.microsoft.com/office/drawing/2014/main" id="{000ABE65-EC43-4B4C-AC27-B53D38532459}"/>
              </a:ext>
            </a:extLst>
          </p:cNvPr>
          <p:cNvCxnSpPr>
            <a:cxnSpLocks noChangeShapeType="1"/>
            <a:stCxn id="42012" idx="2"/>
            <a:endCxn id="42007" idx="0"/>
          </p:cNvCxnSpPr>
          <p:nvPr/>
        </p:nvCxnSpPr>
        <p:spPr bwMode="auto">
          <a:xfrm flipH="1">
            <a:off x="5560916" y="2014474"/>
            <a:ext cx="239739" cy="107064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4" name="AutoShape 30">
            <a:extLst>
              <a:ext uri="{FF2B5EF4-FFF2-40B4-BE49-F238E27FC236}">
                <a16:creationId xmlns:a16="http://schemas.microsoft.com/office/drawing/2014/main" id="{D24E8F78-D6B3-D248-82D7-6CF075D0FD55}"/>
              </a:ext>
            </a:extLst>
          </p:cNvPr>
          <p:cNvCxnSpPr>
            <a:cxnSpLocks noChangeShapeType="1"/>
            <a:stCxn id="41991" idx="2"/>
            <a:endCxn id="42009" idx="0"/>
          </p:cNvCxnSpPr>
          <p:nvPr/>
        </p:nvCxnSpPr>
        <p:spPr bwMode="auto">
          <a:xfrm rot="5400000" flipH="1" flipV="1">
            <a:off x="4642923" y="1806077"/>
            <a:ext cx="401044" cy="2959123"/>
          </a:xfrm>
          <a:prstGeom prst="bentConnector5">
            <a:avLst>
              <a:gd name="adj1" fmla="val -57001"/>
              <a:gd name="adj2" fmla="val 47353"/>
              <a:gd name="adj3" fmla="val 157001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15" name="Text Box 31">
            <a:extLst>
              <a:ext uri="{FF2B5EF4-FFF2-40B4-BE49-F238E27FC236}">
                <a16:creationId xmlns:a16="http://schemas.microsoft.com/office/drawing/2014/main" id="{51411B04-F151-2B42-88C9-020FD2E65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857" y="4803544"/>
            <a:ext cx="274302" cy="62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2016" name="Rectangle 32">
            <a:extLst>
              <a:ext uri="{FF2B5EF4-FFF2-40B4-BE49-F238E27FC236}">
                <a16:creationId xmlns:a16="http://schemas.microsoft.com/office/drawing/2014/main" id="{BBA4ABCB-79BA-F740-8EEF-06576335B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2598639"/>
            <a:ext cx="1119952" cy="393733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7" name="Rectangle 33">
            <a:extLst>
              <a:ext uri="{FF2B5EF4-FFF2-40B4-BE49-F238E27FC236}">
                <a16:creationId xmlns:a16="http://schemas.microsoft.com/office/drawing/2014/main" id="{33BC7D72-DCA2-374E-B33F-98AC807A9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2992371"/>
            <a:ext cx="1119952" cy="393734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8" name="Rectangle 34">
            <a:extLst>
              <a:ext uri="{FF2B5EF4-FFF2-40B4-BE49-F238E27FC236}">
                <a16:creationId xmlns:a16="http://schemas.microsoft.com/office/drawing/2014/main" id="{615E61C0-0CF7-2F4E-867A-0DE5A5DA7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4173571"/>
            <a:ext cx="1119952" cy="393733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9" name="Rectangle 35">
            <a:extLst>
              <a:ext uri="{FF2B5EF4-FFF2-40B4-BE49-F238E27FC236}">
                <a16:creationId xmlns:a16="http://schemas.microsoft.com/office/drawing/2014/main" id="{0F8AE51C-7646-C940-B787-2DE310BA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4567303"/>
            <a:ext cx="1119952" cy="393734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0" name="Rectangle 36">
            <a:extLst>
              <a:ext uri="{FF2B5EF4-FFF2-40B4-BE49-F238E27FC236}">
                <a16:creationId xmlns:a16="http://schemas.microsoft.com/office/drawing/2014/main" id="{895DF602-8AE6-F941-9967-5CEE38322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4961037"/>
            <a:ext cx="1119952" cy="393733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1" name="Rectangle 37">
            <a:extLst>
              <a:ext uri="{FF2B5EF4-FFF2-40B4-BE49-F238E27FC236}">
                <a16:creationId xmlns:a16="http://schemas.microsoft.com/office/drawing/2014/main" id="{C9082DFB-CA89-C04D-BDC8-1A399388D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5354769"/>
            <a:ext cx="1119952" cy="393734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2" name="Text Box 38">
            <a:extLst>
              <a:ext uri="{FF2B5EF4-FFF2-40B4-BE49-F238E27FC236}">
                <a16:creationId xmlns:a16="http://schemas.microsoft.com/office/drawing/2014/main" id="{F02C5506-D017-4C44-A91D-545A212F1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097" y="6614715"/>
            <a:ext cx="1289002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table</a:t>
            </a:r>
          </a:p>
        </p:txBody>
      </p:sp>
      <p:sp>
        <p:nvSpPr>
          <p:cNvPr id="42023" name="Text Box 39">
            <a:extLst>
              <a:ext uri="{FF2B5EF4-FFF2-40B4-BE49-F238E27FC236}">
                <a16:creationId xmlns:a16="http://schemas.microsoft.com/office/drawing/2014/main" id="{3ABD0F1E-C193-8E45-8362-6AD291905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833" y="6220982"/>
            <a:ext cx="2050429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memory</a:t>
            </a:r>
          </a:p>
        </p:txBody>
      </p:sp>
      <p:sp>
        <p:nvSpPr>
          <p:cNvPr id="42024" name="Text Box 40">
            <a:extLst>
              <a:ext uri="{FF2B5EF4-FFF2-40B4-BE49-F238E27FC236}">
                <a16:creationId xmlns:a16="http://schemas.microsoft.com/office/drawing/2014/main" id="{95952FA3-122F-3E41-8BE7-755607766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8790" y="259863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2025" name="Text Box 41">
            <a:extLst>
              <a:ext uri="{FF2B5EF4-FFF2-40B4-BE49-F238E27FC236}">
                <a16:creationId xmlns:a16="http://schemas.microsoft.com/office/drawing/2014/main" id="{AE6CAF3B-6F50-584F-9587-B48EFAB1A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8790" y="2992371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026" name="Text Box 42">
            <a:extLst>
              <a:ext uri="{FF2B5EF4-FFF2-40B4-BE49-F238E27FC236}">
                <a16:creationId xmlns:a16="http://schemas.microsoft.com/office/drawing/2014/main" id="{B8BDE938-1A24-9F40-90CD-DF7835774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429" y="3464851"/>
            <a:ext cx="274302" cy="62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2027" name="Text Box 43">
            <a:extLst>
              <a:ext uri="{FF2B5EF4-FFF2-40B4-BE49-F238E27FC236}">
                <a16:creationId xmlns:a16="http://schemas.microsoft.com/office/drawing/2014/main" id="{3EBAA49E-D294-C142-9AAA-DC093A75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1017" y="4173571"/>
            <a:ext cx="506737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f-1</a:t>
            </a:r>
          </a:p>
        </p:txBody>
      </p:sp>
      <p:sp>
        <p:nvSpPr>
          <p:cNvPr id="42028" name="Text Box 44">
            <a:extLst>
              <a:ext uri="{FF2B5EF4-FFF2-40B4-BE49-F238E27FC236}">
                <a16:creationId xmlns:a16="http://schemas.microsoft.com/office/drawing/2014/main" id="{42CC2D92-81FA-604E-AE61-CEECD5531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2352" y="4567303"/>
            <a:ext cx="28231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2029" name="Text Box 45">
            <a:extLst>
              <a:ext uri="{FF2B5EF4-FFF2-40B4-BE49-F238E27FC236}">
                <a16:creationId xmlns:a16="http://schemas.microsoft.com/office/drawing/2014/main" id="{3941A395-8A09-A243-BE9E-150F71F02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9686" y="4961037"/>
            <a:ext cx="56765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f+1</a:t>
            </a:r>
          </a:p>
        </p:txBody>
      </p:sp>
      <p:sp>
        <p:nvSpPr>
          <p:cNvPr id="42030" name="Text Box 46">
            <a:extLst>
              <a:ext uri="{FF2B5EF4-FFF2-40B4-BE49-F238E27FC236}">
                <a16:creationId xmlns:a16="http://schemas.microsoft.com/office/drawing/2014/main" id="{EDAAEE5B-0746-AD4F-9D41-67A1D5B02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8435" y="5354769"/>
            <a:ext cx="56765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f+2</a:t>
            </a:r>
          </a:p>
        </p:txBody>
      </p:sp>
      <p:sp>
        <p:nvSpPr>
          <p:cNvPr id="42031" name="Text Box 47">
            <a:extLst>
              <a:ext uri="{FF2B5EF4-FFF2-40B4-BE49-F238E27FC236}">
                <a16:creationId xmlns:a16="http://schemas.microsoft.com/office/drawing/2014/main" id="{3C95CB9F-3AA4-A34B-80A0-8D52BE83A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429" y="5748504"/>
            <a:ext cx="274302" cy="62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2032" name="AutoShape 48">
            <a:extLst>
              <a:ext uri="{FF2B5EF4-FFF2-40B4-BE49-F238E27FC236}">
                <a16:creationId xmlns:a16="http://schemas.microsoft.com/office/drawing/2014/main" id="{EF4FBB50-D977-BC4C-AF2D-E49FDC0C9BBF}"/>
              </a:ext>
            </a:extLst>
          </p:cNvPr>
          <p:cNvCxnSpPr>
            <a:cxnSpLocks noChangeShapeType="1"/>
            <a:stCxn id="42009" idx="3"/>
            <a:endCxn id="42019" idx="1"/>
          </p:cNvCxnSpPr>
          <p:nvPr/>
        </p:nvCxnSpPr>
        <p:spPr bwMode="auto">
          <a:xfrm>
            <a:off x="6643244" y="3274109"/>
            <a:ext cx="1116452" cy="1490936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33" name="Text Box 49">
            <a:extLst>
              <a:ext uri="{FF2B5EF4-FFF2-40B4-BE49-F238E27FC236}">
                <a16:creationId xmlns:a16="http://schemas.microsoft.com/office/drawing/2014/main" id="{06B57AAF-DBF8-0F47-A155-875B12372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746" y="1595931"/>
            <a:ext cx="229408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frame number</a:t>
            </a:r>
          </a:p>
        </p:txBody>
      </p:sp>
      <p:cxnSp>
        <p:nvCxnSpPr>
          <p:cNvPr id="42034" name="AutoShape 50">
            <a:extLst>
              <a:ext uri="{FF2B5EF4-FFF2-40B4-BE49-F238E27FC236}">
                <a16:creationId xmlns:a16="http://schemas.microsoft.com/office/drawing/2014/main" id="{1EB56EB1-335F-8F47-84A7-A42E4DB36F7D}"/>
              </a:ext>
            </a:extLst>
          </p:cNvPr>
          <p:cNvCxnSpPr>
            <a:cxnSpLocks noChangeShapeType="1"/>
            <a:stCxn id="42033" idx="2"/>
            <a:endCxn id="42024" idx="0"/>
          </p:cNvCxnSpPr>
          <p:nvPr/>
        </p:nvCxnSpPr>
        <p:spPr bwMode="auto">
          <a:xfrm>
            <a:off x="8493789" y="2014474"/>
            <a:ext cx="548601" cy="584164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035" name="Group 51">
            <a:extLst>
              <a:ext uri="{FF2B5EF4-FFF2-40B4-BE49-F238E27FC236}">
                <a16:creationId xmlns:a16="http://schemas.microsoft.com/office/drawing/2014/main" id="{557607D4-DA6F-FC41-9086-36EDDC00F3D4}"/>
              </a:ext>
            </a:extLst>
          </p:cNvPr>
          <p:cNvGrpSpPr>
            <a:grpSpLocks/>
          </p:cNvGrpSpPr>
          <p:nvPr/>
        </p:nvGrpSpPr>
        <p:grpSpPr bwMode="auto">
          <a:xfrm>
            <a:off x="560505" y="2598640"/>
            <a:ext cx="932710" cy="920460"/>
            <a:chOff x="320" y="1485"/>
            <a:chExt cx="533" cy="526"/>
          </a:xfrm>
        </p:grpSpPr>
        <p:sp>
          <p:nvSpPr>
            <p:cNvPr id="42036" name="Rectangle 52">
              <a:extLst>
                <a:ext uri="{FF2B5EF4-FFF2-40B4-BE49-F238E27FC236}">
                  <a16:creationId xmlns:a16="http://schemas.microsoft.com/office/drawing/2014/main" id="{B47B87B9-2E5E-A548-BF0C-71C8BE121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" y="1485"/>
              <a:ext cx="110" cy="288"/>
            </a:xfrm>
            <a:prstGeom prst="rect">
              <a:avLst/>
            </a:prstGeom>
            <a:solidFill>
              <a:srgbClr val="5DA31E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DA31E"/>
              </a:extrusionClr>
              <a:contourClr>
                <a:srgbClr val="5DA31E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95343" tIns="47672" rIns="95343" bIns="47672">
              <a:spAutoFit/>
              <a:flatTx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2037" name="Text Box 53">
              <a:extLst>
                <a:ext uri="{FF2B5EF4-FFF2-40B4-BE49-F238E27FC236}">
                  <a16:creationId xmlns:a16="http://schemas.microsoft.com/office/drawing/2014/main" id="{B672AD65-B366-6F4F-950C-410B9FF3A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" y="1733"/>
              <a:ext cx="471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DA31E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343" tIns="47672" rIns="95343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marL="0" marR="0" lvl="0" indent="0" algn="ctr" defTabSz="95369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5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CPU</a:t>
              </a:r>
            </a:p>
          </p:txBody>
        </p:sp>
      </p:grpSp>
      <p:cxnSp>
        <p:nvCxnSpPr>
          <p:cNvPr id="42038" name="AutoShape 54">
            <a:extLst>
              <a:ext uri="{FF2B5EF4-FFF2-40B4-BE49-F238E27FC236}">
                <a16:creationId xmlns:a16="http://schemas.microsoft.com/office/drawing/2014/main" id="{655A659F-A6F7-0B4E-9E54-A1F4F9023FA5}"/>
              </a:ext>
            </a:extLst>
          </p:cNvPr>
          <p:cNvCxnSpPr>
            <a:cxnSpLocks noChangeShapeType="1"/>
            <a:stCxn id="42036" idx="3"/>
            <a:endCxn id="41987" idx="1"/>
          </p:cNvCxnSpPr>
          <p:nvPr/>
        </p:nvCxnSpPr>
        <p:spPr bwMode="auto">
          <a:xfrm>
            <a:off x="752997" y="2850628"/>
            <a:ext cx="1406939" cy="42348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58028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56" name="Rectangle 48">
            <a:extLst>
              <a:ext uri="{FF2B5EF4-FFF2-40B4-BE49-F238E27FC236}">
                <a16:creationId xmlns:a16="http://schemas.microsoft.com/office/drawing/2014/main" id="{B4563DD8-5DB2-D64B-8315-E3C997EA0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&amp; paging structures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DE6A2E-C353-8B4E-A371-5E5C2799A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" name="Footer Placeholder 2">
            <a:extLst>
              <a:ext uri="{FF2B5EF4-FFF2-40B4-BE49-F238E27FC236}">
                <a16:creationId xmlns:a16="http://schemas.microsoft.com/office/drawing/2014/main" id="{5CA8A13A-76FE-204A-8E84-35B422BD3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E710828-6999-F442-94D5-545CD360B6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90F5C17-F354-9F41-91D9-44739FE16C1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3010" name="AutoShape 2">
            <a:extLst>
              <a:ext uri="{FF2B5EF4-FFF2-40B4-BE49-F238E27FC236}">
                <a16:creationId xmlns:a16="http://schemas.microsoft.com/office/drawing/2014/main" id="{2BD0E4E8-0436-0B44-99C8-EA189E0E2FAE}"/>
              </a:ext>
            </a:extLst>
          </p:cNvPr>
          <p:cNvCxnSpPr>
            <a:cxnSpLocks noChangeShapeType="1"/>
            <a:stCxn id="43055" idx="0"/>
            <a:endCxn id="43053" idx="1"/>
          </p:cNvCxnSpPr>
          <p:nvPr/>
        </p:nvCxnSpPr>
        <p:spPr bwMode="auto">
          <a:xfrm rot="5400000" flipH="1" flipV="1">
            <a:off x="6825236" y="2708884"/>
            <a:ext cx="1049954" cy="1259945"/>
          </a:xfrm>
          <a:prstGeom prst="curvedConnector2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1" name="AutoShape 3">
            <a:extLst>
              <a:ext uri="{FF2B5EF4-FFF2-40B4-BE49-F238E27FC236}">
                <a16:creationId xmlns:a16="http://schemas.microsoft.com/office/drawing/2014/main" id="{7F763DC7-0C59-4140-A817-1F36AB22C63A}"/>
              </a:ext>
            </a:extLst>
          </p:cNvPr>
          <p:cNvCxnSpPr>
            <a:cxnSpLocks noChangeShapeType="1"/>
            <a:stCxn id="43055" idx="2"/>
            <a:endCxn id="43047" idx="1"/>
          </p:cNvCxnSpPr>
          <p:nvPr/>
        </p:nvCxnSpPr>
        <p:spPr bwMode="auto">
          <a:xfrm rot="16200000" flipH="1">
            <a:off x="7000735" y="4354318"/>
            <a:ext cx="698957" cy="1259945"/>
          </a:xfrm>
          <a:prstGeom prst="curvedConnector2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2" name="AutoShape 4">
            <a:extLst>
              <a:ext uri="{FF2B5EF4-FFF2-40B4-BE49-F238E27FC236}">
                <a16:creationId xmlns:a16="http://schemas.microsoft.com/office/drawing/2014/main" id="{27C5EEFA-773B-4847-AC96-363EC5B8E62E}"/>
              </a:ext>
            </a:extLst>
          </p:cNvPr>
          <p:cNvCxnSpPr>
            <a:cxnSpLocks noChangeShapeType="1"/>
            <a:stCxn id="43055" idx="3"/>
            <a:endCxn id="43049" idx="1"/>
          </p:cNvCxnSpPr>
          <p:nvPr/>
        </p:nvCxnSpPr>
        <p:spPr bwMode="auto">
          <a:xfrm>
            <a:off x="7133976" y="4249323"/>
            <a:ext cx="846210" cy="244483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14" name="Text Box 6">
            <a:extLst>
              <a:ext uri="{FF2B5EF4-FFF2-40B4-BE49-F238E27FC236}">
                <a16:creationId xmlns:a16="http://schemas.microsoft.com/office/drawing/2014/main" id="{6A6432AE-B04C-EF4C-9ED4-208207D7E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2183905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3015" name="Text Box 7">
            <a:extLst>
              <a:ext uri="{FF2B5EF4-FFF2-40B4-BE49-F238E27FC236}">
                <a16:creationId xmlns:a16="http://schemas.microsoft.com/office/drawing/2014/main" id="{3618A9FB-74E2-F64E-8B81-4C8EB8486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833" y="1511934"/>
            <a:ext cx="229408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frame number</a:t>
            </a:r>
          </a:p>
        </p:txBody>
      </p:sp>
      <p:sp>
        <p:nvSpPr>
          <p:cNvPr id="43016" name="AutoShape 8">
            <a:extLst>
              <a:ext uri="{FF2B5EF4-FFF2-40B4-BE49-F238E27FC236}">
                <a16:creationId xmlns:a16="http://schemas.microsoft.com/office/drawing/2014/main" id="{8C010CF8-2DD7-8741-B0FB-8AB43B5FE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240" y="1931917"/>
            <a:ext cx="320237" cy="944959"/>
          </a:xfrm>
          <a:prstGeom prst="downArrow">
            <a:avLst>
              <a:gd name="adj1" fmla="val 50000"/>
              <a:gd name="adj2" fmla="val 73770"/>
            </a:avLst>
          </a:prstGeom>
          <a:gradFill rotWithShape="0">
            <a:gsLst>
              <a:gs pos="0">
                <a:srgbClr val="C2C2CD"/>
              </a:gs>
              <a:gs pos="100000">
                <a:srgbClr val="C2C2CD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17" name="Text Box 9">
            <a:extLst>
              <a:ext uri="{FF2B5EF4-FFF2-40B4-BE49-F238E27FC236}">
                <a16:creationId xmlns:a16="http://schemas.microsoft.com/office/drawing/2014/main" id="{98426932-2457-6949-9DB5-3B0C5FC55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67" y="4094823"/>
            <a:ext cx="2505682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Logical memory (P0)</a:t>
            </a:r>
          </a:p>
        </p:txBody>
      </p:sp>
      <p:sp>
        <p:nvSpPr>
          <p:cNvPr id="43018" name="Text Box 10">
            <a:extLst>
              <a:ext uri="{FF2B5EF4-FFF2-40B4-BE49-F238E27FC236}">
                <a16:creationId xmlns:a16="http://schemas.microsoft.com/office/drawing/2014/main" id="{BF6CC7C8-A879-2644-ACD5-CBA229157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261263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019" name="Text Box 11">
            <a:extLst>
              <a:ext uri="{FF2B5EF4-FFF2-40B4-BE49-F238E27FC236}">
                <a16:creationId xmlns:a16="http://schemas.microsoft.com/office/drawing/2014/main" id="{C1F6570F-FCCA-A04E-9C01-47BFA074F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3041369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3020" name="Text Box 12">
            <a:extLst>
              <a:ext uri="{FF2B5EF4-FFF2-40B4-BE49-F238E27FC236}">
                <a16:creationId xmlns:a16="http://schemas.microsoft.com/office/drawing/2014/main" id="{BFB491DA-F048-E94E-BD47-B6961A065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3471850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3021" name="Text Box 13">
            <a:extLst>
              <a:ext uri="{FF2B5EF4-FFF2-40B4-BE49-F238E27FC236}">
                <a16:creationId xmlns:a16="http://schemas.microsoft.com/office/drawing/2014/main" id="{DB757755-CC71-CD4A-91BE-2B9EBCE07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3900582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3022" name="Text Box 14">
            <a:extLst>
              <a:ext uri="{FF2B5EF4-FFF2-40B4-BE49-F238E27FC236}">
                <a16:creationId xmlns:a16="http://schemas.microsoft.com/office/drawing/2014/main" id="{ED6117EA-998E-374E-96B2-FA9F78C53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4329313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3023" name="Text Box 15">
            <a:extLst>
              <a:ext uri="{FF2B5EF4-FFF2-40B4-BE49-F238E27FC236}">
                <a16:creationId xmlns:a16="http://schemas.microsoft.com/office/drawing/2014/main" id="{0A61741E-8BB2-FB44-B6B7-5320BE96D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4759795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3024" name="Text Box 16">
            <a:extLst>
              <a:ext uri="{FF2B5EF4-FFF2-40B4-BE49-F238E27FC236}">
                <a16:creationId xmlns:a16="http://schemas.microsoft.com/office/drawing/2014/main" id="{CA8C7690-D85D-D94F-AF24-B9B550C3A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5188527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3025" name="Text Box 17">
            <a:extLst>
              <a:ext uri="{FF2B5EF4-FFF2-40B4-BE49-F238E27FC236}">
                <a16:creationId xmlns:a16="http://schemas.microsoft.com/office/drawing/2014/main" id="{C91EE1B1-201D-3941-9D8D-392819D93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561725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3026" name="Text Box 18">
            <a:extLst>
              <a:ext uri="{FF2B5EF4-FFF2-40B4-BE49-F238E27FC236}">
                <a16:creationId xmlns:a16="http://schemas.microsoft.com/office/drawing/2014/main" id="{5A079D83-7234-C848-9DC7-46CF24F7E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6047739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3027" name="Text Box 19">
            <a:extLst>
              <a:ext uri="{FF2B5EF4-FFF2-40B4-BE49-F238E27FC236}">
                <a16:creationId xmlns:a16="http://schemas.microsoft.com/office/drawing/2014/main" id="{464B182C-96E8-D343-B04D-8470CDB5C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554" y="1007956"/>
            <a:ext cx="1292208" cy="876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</a:t>
            </a:r>
            <a:b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43028" name="Text Box 20">
            <a:extLst>
              <a:ext uri="{FF2B5EF4-FFF2-40B4-BE49-F238E27FC236}">
                <a16:creationId xmlns:a16="http://schemas.microsoft.com/office/drawing/2014/main" id="{D85F230F-935D-554E-94B9-1FF55EB95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812" y="4115822"/>
            <a:ext cx="1834023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table (P0)</a:t>
            </a:r>
          </a:p>
        </p:txBody>
      </p:sp>
      <p:sp>
        <p:nvSpPr>
          <p:cNvPr id="43029" name="Text Box 21">
            <a:extLst>
              <a:ext uri="{FF2B5EF4-FFF2-40B4-BE49-F238E27FC236}">
                <a16:creationId xmlns:a16="http://schemas.microsoft.com/office/drawing/2014/main" id="{CA0F8F73-709E-FC4A-87D0-071796971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67" y="6142235"/>
            <a:ext cx="2505682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Logical memory (P1)</a:t>
            </a:r>
          </a:p>
        </p:txBody>
      </p:sp>
      <p:sp>
        <p:nvSpPr>
          <p:cNvPr id="43030" name="Text Box 22">
            <a:extLst>
              <a:ext uri="{FF2B5EF4-FFF2-40B4-BE49-F238E27FC236}">
                <a16:creationId xmlns:a16="http://schemas.microsoft.com/office/drawing/2014/main" id="{DA519350-DD85-4246-8B8D-60345D0A6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812" y="6131736"/>
            <a:ext cx="1834023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table (P1)</a:t>
            </a:r>
          </a:p>
        </p:txBody>
      </p:sp>
      <p:sp>
        <p:nvSpPr>
          <p:cNvPr id="43031" name="Rectangle 23">
            <a:extLst>
              <a:ext uri="{FF2B5EF4-FFF2-40B4-BE49-F238E27FC236}">
                <a16:creationId xmlns:a16="http://schemas.microsoft.com/office/drawing/2014/main" id="{60F5F410-BF7A-B340-BB1A-BA03B1F1F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3527848"/>
            <a:ext cx="1007957" cy="419982"/>
          </a:xfrm>
          <a:prstGeom prst="rect">
            <a:avLst/>
          </a:prstGeom>
          <a:solidFill>
            <a:srgbClr val="06480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64804"/>
            </a:extrusionClr>
            <a:contourClr>
              <a:srgbClr val="06480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43032" name="Rectangle 24">
            <a:extLst>
              <a:ext uri="{FF2B5EF4-FFF2-40B4-BE49-F238E27FC236}">
                <a16:creationId xmlns:a16="http://schemas.microsoft.com/office/drawing/2014/main" id="{E0616014-E884-9C46-80C9-C0CDA265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3107866"/>
            <a:ext cx="1007957" cy="419982"/>
          </a:xfrm>
          <a:prstGeom prst="rect">
            <a:avLst/>
          </a:prstGeom>
          <a:solidFill>
            <a:srgbClr val="0A7807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A7807"/>
            </a:extrusionClr>
            <a:contourClr>
              <a:srgbClr val="0A780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3</a:t>
            </a:r>
          </a:p>
        </p:txBody>
      </p:sp>
      <p:sp>
        <p:nvSpPr>
          <p:cNvPr id="43033" name="Rectangle 25">
            <a:extLst>
              <a:ext uri="{FF2B5EF4-FFF2-40B4-BE49-F238E27FC236}">
                <a16:creationId xmlns:a16="http://schemas.microsoft.com/office/drawing/2014/main" id="{E92DA0B2-B5DE-2D48-86F2-B6D9DF3D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2687884"/>
            <a:ext cx="1007957" cy="419982"/>
          </a:xfrm>
          <a:prstGeom prst="rect">
            <a:avLst/>
          </a:prstGeom>
          <a:solidFill>
            <a:srgbClr val="0FA909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FA909"/>
            </a:extrusionClr>
            <a:contourClr>
              <a:srgbClr val="0FA90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2</a:t>
            </a:r>
          </a:p>
        </p:txBody>
      </p:sp>
      <p:sp>
        <p:nvSpPr>
          <p:cNvPr id="43034" name="Rectangle 26">
            <a:extLst>
              <a:ext uri="{FF2B5EF4-FFF2-40B4-BE49-F238E27FC236}">
                <a16:creationId xmlns:a16="http://schemas.microsoft.com/office/drawing/2014/main" id="{6EA37F1B-9F30-AE46-A5FD-BD9226405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2267902"/>
            <a:ext cx="1007957" cy="419982"/>
          </a:xfrm>
          <a:prstGeom prst="rect">
            <a:avLst/>
          </a:prstGeom>
          <a:solidFill>
            <a:srgbClr val="13D90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13D90C"/>
            </a:extrusionClr>
            <a:contourClr>
              <a:srgbClr val="13D90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43035" name="Rectangle 27">
            <a:extLst>
              <a:ext uri="{FF2B5EF4-FFF2-40B4-BE49-F238E27FC236}">
                <a16:creationId xmlns:a16="http://schemas.microsoft.com/office/drawing/2014/main" id="{EC6B739E-62A4-4248-A100-53B8239C4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1847920"/>
            <a:ext cx="1007957" cy="419982"/>
          </a:xfrm>
          <a:prstGeom prst="rect">
            <a:avLst/>
          </a:prstGeom>
          <a:solidFill>
            <a:srgbClr val="2DF326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2DF326"/>
            </a:extrusionClr>
            <a:contourClr>
              <a:srgbClr val="2DF32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0</a:t>
            </a:r>
          </a:p>
        </p:txBody>
      </p:sp>
      <p:sp>
        <p:nvSpPr>
          <p:cNvPr id="43036" name="Rectangle 28">
            <a:extLst>
              <a:ext uri="{FF2B5EF4-FFF2-40B4-BE49-F238E27FC236}">
                <a16:creationId xmlns:a16="http://schemas.microsoft.com/office/drawing/2014/main" id="{6B748D8D-0633-E943-88B2-8CB847AFA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5375768"/>
            <a:ext cx="1007957" cy="419982"/>
          </a:xfrm>
          <a:prstGeom prst="rect">
            <a:avLst/>
          </a:prstGeom>
          <a:solidFill>
            <a:srgbClr val="97631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7631B"/>
            </a:extrusionClr>
            <a:contourClr>
              <a:srgbClr val="97631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43037" name="Rectangle 29">
            <a:extLst>
              <a:ext uri="{FF2B5EF4-FFF2-40B4-BE49-F238E27FC236}">
                <a16:creationId xmlns:a16="http://schemas.microsoft.com/office/drawing/2014/main" id="{118BF0B9-6459-FB4B-B1DA-4C7A5A865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4955786"/>
            <a:ext cx="1007957" cy="419982"/>
          </a:xfrm>
          <a:prstGeom prst="rect">
            <a:avLst/>
          </a:prstGeom>
          <a:solidFill>
            <a:srgbClr val="ED9C2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ED9C2C"/>
            </a:extrusionClr>
            <a:contourClr>
              <a:srgbClr val="ED9C2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0</a:t>
            </a:r>
          </a:p>
        </p:txBody>
      </p:sp>
      <p:sp>
        <p:nvSpPr>
          <p:cNvPr id="43038" name="Rectangle 30">
            <a:extLst>
              <a:ext uri="{FF2B5EF4-FFF2-40B4-BE49-F238E27FC236}">
                <a16:creationId xmlns:a16="http://schemas.microsoft.com/office/drawing/2014/main" id="{8E4641F7-DB5E-BC45-B5CA-085DB0D39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5375768"/>
            <a:ext cx="419982" cy="419982"/>
          </a:xfrm>
          <a:prstGeom prst="rect">
            <a:avLst/>
          </a:prstGeom>
          <a:solidFill>
            <a:srgbClr val="97631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7631B"/>
            </a:extrusionClr>
            <a:contourClr>
              <a:srgbClr val="97631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3039" name="Rectangle 31">
            <a:extLst>
              <a:ext uri="{FF2B5EF4-FFF2-40B4-BE49-F238E27FC236}">
                <a16:creationId xmlns:a16="http://schemas.microsoft.com/office/drawing/2014/main" id="{CBCF6E03-AD94-F243-AFA9-CD829944D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4955786"/>
            <a:ext cx="419982" cy="419982"/>
          </a:xfrm>
          <a:prstGeom prst="rect">
            <a:avLst/>
          </a:prstGeom>
          <a:solidFill>
            <a:srgbClr val="ED9C2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ED9C2C"/>
            </a:extrusionClr>
            <a:contourClr>
              <a:srgbClr val="ED9C2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3040" name="Rectangle 32">
            <a:extLst>
              <a:ext uri="{FF2B5EF4-FFF2-40B4-BE49-F238E27FC236}">
                <a16:creationId xmlns:a16="http://schemas.microsoft.com/office/drawing/2014/main" id="{298A824A-A35C-FB43-8DB6-D6F620CCE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3527848"/>
            <a:ext cx="419982" cy="419982"/>
          </a:xfrm>
          <a:prstGeom prst="rect">
            <a:avLst/>
          </a:prstGeom>
          <a:solidFill>
            <a:srgbClr val="06480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64804"/>
            </a:extrusionClr>
            <a:contourClr>
              <a:srgbClr val="06480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3041" name="Rectangle 33">
            <a:extLst>
              <a:ext uri="{FF2B5EF4-FFF2-40B4-BE49-F238E27FC236}">
                <a16:creationId xmlns:a16="http://schemas.microsoft.com/office/drawing/2014/main" id="{54CD7058-CFA8-FF48-8B01-77ACCA56A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3107866"/>
            <a:ext cx="419982" cy="419982"/>
          </a:xfrm>
          <a:prstGeom prst="rect">
            <a:avLst/>
          </a:prstGeom>
          <a:solidFill>
            <a:srgbClr val="0A7807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A7807"/>
            </a:extrusionClr>
            <a:contourClr>
              <a:srgbClr val="0A780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3042" name="Rectangle 34">
            <a:extLst>
              <a:ext uri="{FF2B5EF4-FFF2-40B4-BE49-F238E27FC236}">
                <a16:creationId xmlns:a16="http://schemas.microsoft.com/office/drawing/2014/main" id="{C98CD142-E718-C74B-B04C-34DEDA40C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2687884"/>
            <a:ext cx="419982" cy="419982"/>
          </a:xfrm>
          <a:prstGeom prst="rect">
            <a:avLst/>
          </a:prstGeom>
          <a:solidFill>
            <a:srgbClr val="0FA909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FA909"/>
            </a:extrusionClr>
            <a:contourClr>
              <a:srgbClr val="0FA90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3043" name="Rectangle 35">
            <a:extLst>
              <a:ext uri="{FF2B5EF4-FFF2-40B4-BE49-F238E27FC236}">
                <a16:creationId xmlns:a16="http://schemas.microsoft.com/office/drawing/2014/main" id="{2905506A-E0FF-DE4A-B998-76332D204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2267902"/>
            <a:ext cx="419982" cy="419982"/>
          </a:xfrm>
          <a:prstGeom prst="rect">
            <a:avLst/>
          </a:prstGeom>
          <a:solidFill>
            <a:srgbClr val="13D90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13D90C"/>
            </a:extrusionClr>
            <a:contourClr>
              <a:srgbClr val="13D90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3044" name="Rectangle 36">
            <a:extLst>
              <a:ext uri="{FF2B5EF4-FFF2-40B4-BE49-F238E27FC236}">
                <a16:creationId xmlns:a16="http://schemas.microsoft.com/office/drawing/2014/main" id="{395045AB-18D7-CC42-9A30-19C4417B8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1847920"/>
            <a:ext cx="419982" cy="419982"/>
          </a:xfrm>
          <a:prstGeom prst="rect">
            <a:avLst/>
          </a:prstGeom>
          <a:solidFill>
            <a:srgbClr val="2DF326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2DF326"/>
            </a:extrusionClr>
            <a:contourClr>
              <a:srgbClr val="2DF32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3045" name="Rectangle 37">
            <a:extLst>
              <a:ext uri="{FF2B5EF4-FFF2-40B4-BE49-F238E27FC236}">
                <a16:creationId xmlns:a16="http://schemas.microsoft.com/office/drawing/2014/main" id="{C0F7E544-1235-6049-B33C-6492E06A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5963743"/>
            <a:ext cx="1511935" cy="419982"/>
          </a:xfrm>
          <a:prstGeom prst="rect">
            <a:avLst/>
          </a:prstGeom>
          <a:solidFill>
            <a:srgbClr val="0A7807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A7807"/>
            </a:extrusionClr>
            <a:contourClr>
              <a:srgbClr val="0A780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3 (P0)</a:t>
            </a:r>
          </a:p>
        </p:txBody>
      </p:sp>
      <p:sp>
        <p:nvSpPr>
          <p:cNvPr id="43046" name="Rectangle 38">
            <a:extLst>
              <a:ext uri="{FF2B5EF4-FFF2-40B4-BE49-F238E27FC236}">
                <a16:creationId xmlns:a16="http://schemas.microsoft.com/office/drawing/2014/main" id="{0A586D4D-985E-B94D-B0B7-20782CB87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5543761"/>
            <a:ext cx="1511935" cy="419982"/>
          </a:xfrm>
          <a:prstGeom prst="rect">
            <a:avLst/>
          </a:prstGeom>
          <a:solidFill>
            <a:srgbClr val="ED9C2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ED9C2C"/>
            </a:extrusionClr>
            <a:contourClr>
              <a:srgbClr val="ED9C2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0 (P1)</a:t>
            </a:r>
          </a:p>
        </p:txBody>
      </p:sp>
      <p:sp>
        <p:nvSpPr>
          <p:cNvPr id="43047" name="Rectangle 39">
            <a:extLst>
              <a:ext uri="{FF2B5EF4-FFF2-40B4-BE49-F238E27FC236}">
                <a16:creationId xmlns:a16="http://schemas.microsoft.com/office/drawing/2014/main" id="{F136F21C-A783-1B49-9EFE-9E3A2F524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5123779"/>
            <a:ext cx="1511935" cy="419982"/>
          </a:xfrm>
          <a:prstGeom prst="rect">
            <a:avLst/>
          </a:prstGeom>
          <a:solidFill>
            <a:srgbClr val="AAAAA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48" name="Rectangle 40">
            <a:extLst>
              <a:ext uri="{FF2B5EF4-FFF2-40B4-BE49-F238E27FC236}">
                <a16:creationId xmlns:a16="http://schemas.microsoft.com/office/drawing/2014/main" id="{5F01FCF2-323F-EE48-BC8A-B92E509DA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4703797"/>
            <a:ext cx="1511935" cy="419982"/>
          </a:xfrm>
          <a:prstGeom prst="rect">
            <a:avLst/>
          </a:prstGeom>
          <a:solidFill>
            <a:srgbClr val="2DF326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2DF326"/>
            </a:extrusionClr>
            <a:contourClr>
              <a:srgbClr val="2DF32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0 (P0)</a:t>
            </a:r>
          </a:p>
        </p:txBody>
      </p:sp>
      <p:sp>
        <p:nvSpPr>
          <p:cNvPr id="43049" name="Rectangle 41">
            <a:extLst>
              <a:ext uri="{FF2B5EF4-FFF2-40B4-BE49-F238E27FC236}">
                <a16:creationId xmlns:a16="http://schemas.microsoft.com/office/drawing/2014/main" id="{46F3E6A3-6E3B-0E49-886B-D5F7D6787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4283815"/>
            <a:ext cx="1511935" cy="419982"/>
          </a:xfrm>
          <a:prstGeom prst="rect">
            <a:avLst/>
          </a:prstGeom>
          <a:solidFill>
            <a:srgbClr val="AAAAA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50" name="Rectangle 42">
            <a:extLst>
              <a:ext uri="{FF2B5EF4-FFF2-40B4-BE49-F238E27FC236}">
                <a16:creationId xmlns:a16="http://schemas.microsoft.com/office/drawing/2014/main" id="{D4534D97-81A9-584D-AE71-19A8B088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3863833"/>
            <a:ext cx="1511935" cy="419982"/>
          </a:xfrm>
          <a:prstGeom prst="rect">
            <a:avLst/>
          </a:prstGeom>
          <a:solidFill>
            <a:srgbClr val="0FA909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FA909"/>
            </a:extrusionClr>
            <a:contourClr>
              <a:srgbClr val="0FA90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2 (P0)</a:t>
            </a:r>
          </a:p>
        </p:txBody>
      </p:sp>
      <p:sp>
        <p:nvSpPr>
          <p:cNvPr id="43051" name="Rectangle 43">
            <a:extLst>
              <a:ext uri="{FF2B5EF4-FFF2-40B4-BE49-F238E27FC236}">
                <a16:creationId xmlns:a16="http://schemas.microsoft.com/office/drawing/2014/main" id="{38AAD13E-6E61-B948-8F9E-27D0201DF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3443851"/>
            <a:ext cx="1511935" cy="419982"/>
          </a:xfrm>
          <a:prstGeom prst="rect">
            <a:avLst/>
          </a:prstGeom>
          <a:solidFill>
            <a:srgbClr val="13D90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13D90C"/>
            </a:extrusionClr>
            <a:contourClr>
              <a:srgbClr val="13D90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1 (P0)</a:t>
            </a:r>
          </a:p>
        </p:txBody>
      </p:sp>
      <p:sp>
        <p:nvSpPr>
          <p:cNvPr id="43052" name="Rectangle 44">
            <a:extLst>
              <a:ext uri="{FF2B5EF4-FFF2-40B4-BE49-F238E27FC236}">
                <a16:creationId xmlns:a16="http://schemas.microsoft.com/office/drawing/2014/main" id="{E5162CC4-0E87-DB48-B682-024DF38C2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3023869"/>
            <a:ext cx="1511935" cy="419982"/>
          </a:xfrm>
          <a:prstGeom prst="rect">
            <a:avLst/>
          </a:prstGeom>
          <a:solidFill>
            <a:srgbClr val="06480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64804"/>
            </a:extrusionClr>
            <a:contourClr>
              <a:srgbClr val="06480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4 (P0)</a:t>
            </a:r>
          </a:p>
        </p:txBody>
      </p:sp>
      <p:sp>
        <p:nvSpPr>
          <p:cNvPr id="43053" name="Rectangle 45">
            <a:extLst>
              <a:ext uri="{FF2B5EF4-FFF2-40B4-BE49-F238E27FC236}">
                <a16:creationId xmlns:a16="http://schemas.microsoft.com/office/drawing/2014/main" id="{CE515524-8587-6B45-82F3-C00058D9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2603888"/>
            <a:ext cx="1511935" cy="419982"/>
          </a:xfrm>
          <a:prstGeom prst="rect">
            <a:avLst/>
          </a:prstGeom>
          <a:solidFill>
            <a:srgbClr val="AAAAA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54" name="Rectangle 46">
            <a:extLst>
              <a:ext uri="{FF2B5EF4-FFF2-40B4-BE49-F238E27FC236}">
                <a16:creationId xmlns:a16="http://schemas.microsoft.com/office/drawing/2014/main" id="{7449003D-440D-5342-BCA2-990FDA227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2183906"/>
            <a:ext cx="1511935" cy="419982"/>
          </a:xfrm>
          <a:prstGeom prst="rect">
            <a:avLst/>
          </a:prstGeom>
          <a:solidFill>
            <a:srgbClr val="97631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7631B"/>
            </a:extrusionClr>
            <a:contourClr>
              <a:srgbClr val="97631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1 (P1)</a:t>
            </a:r>
          </a:p>
        </p:txBody>
      </p:sp>
      <p:sp>
        <p:nvSpPr>
          <p:cNvPr id="43055" name="Text Box 47">
            <a:extLst>
              <a:ext uri="{FF2B5EF4-FFF2-40B4-BE49-F238E27FC236}">
                <a16:creationId xmlns:a16="http://schemas.microsoft.com/office/drawing/2014/main" id="{EE57FDDD-C214-DB43-8BE5-8EB7CC95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6506" y="3863833"/>
            <a:ext cx="827470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Free</a:t>
            </a:r>
          </a:p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366581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Replacement Algorithms</a:t>
            </a:r>
          </a:p>
          <a:p>
            <a:pPr lvl="1"/>
            <a:r>
              <a:rPr lang="en-US" dirty="0"/>
              <a:t>Second Chance</a:t>
            </a:r>
          </a:p>
          <a:p>
            <a:pPr lvl="1"/>
            <a:r>
              <a:rPr lang="en-US" dirty="0"/>
              <a:t>CLOCK</a:t>
            </a:r>
          </a:p>
          <a:p>
            <a:pPr lvl="1"/>
            <a:r>
              <a:rPr lang="en-US" dirty="0"/>
              <a:t>LRU</a:t>
            </a:r>
          </a:p>
          <a:p>
            <a:pPr lvl="1"/>
            <a:r>
              <a:rPr lang="en-US" dirty="0"/>
              <a:t>Aging</a:t>
            </a:r>
          </a:p>
          <a:p>
            <a:pPr lvl="1"/>
            <a:r>
              <a:rPr lang="en-US" dirty="0"/>
              <a:t>NFU</a:t>
            </a:r>
          </a:p>
          <a:p>
            <a:pPr lvl="1"/>
            <a:r>
              <a:rPr lang="en-US" dirty="0"/>
              <a:t>Working Set</a:t>
            </a:r>
          </a:p>
          <a:p>
            <a:pPr lvl="1"/>
            <a:r>
              <a:rPr lang="en-US" dirty="0"/>
              <a:t>WS-CLOCK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Set algorithm</a:t>
            </a:r>
          </a:p>
          <a:p>
            <a:pPr lvl="1"/>
            <a:r>
              <a:rPr lang="en-US" dirty="0"/>
              <a:t>Another run through of working set, still hazy on what it is trying to do</a:t>
            </a:r>
          </a:p>
          <a:p>
            <a:pPr lvl="1"/>
            <a:r>
              <a:rPr lang="en-US" dirty="0"/>
              <a:t>In the working set page replacement algorithm, what page from the working set is selected to be evicted if the evicted page has to come from the working set?</a:t>
            </a:r>
          </a:p>
          <a:p>
            <a:pPr lvl="1"/>
            <a:r>
              <a:rPr lang="en-US" dirty="0"/>
              <a:t>the graph for determining how big the working set is</a:t>
            </a:r>
          </a:p>
          <a:p>
            <a:pPr lvl="1"/>
            <a:r>
              <a:rPr lang="en-US" dirty="0"/>
              <a:t>What specifically does the shift register contain? Is it an address to an array containing the k most recently used pages or is it the array itself?</a:t>
            </a:r>
          </a:p>
          <a:p>
            <a:pPr lvl="1"/>
            <a:r>
              <a:rPr lang="en-US" dirty="0"/>
              <a:t>For the working set page replacement algorithm, I got lost in the trace. What does "remember the smallest time" mean? Also, is reading through the page table done every clock cycle or every page reference?</a:t>
            </a:r>
          </a:p>
          <a:p>
            <a:pPr lvl="1"/>
            <a:r>
              <a:rPr lang="en-US" dirty="0"/>
              <a:t>demand paging in working set</a:t>
            </a:r>
          </a:p>
          <a:p>
            <a:pPr lvl="1"/>
            <a:r>
              <a:rPr lang="en-US" dirty="0"/>
              <a:t>Is there any overlap in working sets between processes?</a:t>
            </a:r>
          </a:p>
          <a:p>
            <a:r>
              <a:rPr lang="en-US" dirty="0"/>
              <a:t>LRU</a:t>
            </a:r>
          </a:p>
          <a:p>
            <a:pPr lvl="1"/>
            <a:r>
              <a:rPr lang="en-US" dirty="0"/>
              <a:t>Maybe one more run through of the LRU algorithm. Seemed to be the hardest one to visualize.</a:t>
            </a:r>
          </a:p>
          <a:p>
            <a:pPr lvl="1"/>
            <a:r>
              <a:rPr lang="en-US" dirty="0"/>
              <a:t>The counter implementation of LRU was the most confusing for me. I believe that I understand the Linked List implementation, but the hardware level counter implementation was hard for me to grasp</a:t>
            </a:r>
          </a:p>
          <a:p>
            <a:pPr lvl="1"/>
            <a:r>
              <a:rPr lang="en-US" dirty="0"/>
              <a:t>Difference between LRU and NFU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99D7-DC06-4A0B-A24A-B356BAFC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Set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58B7-8653-4718-9B80-C58D228D3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B0C03-68AE-4654-9613-9144437063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9284A-DAFC-41B2-9D5E-6EA051BD9E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D4C70C-EEE2-4D42-B76A-B27C3947C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74" y="1259975"/>
            <a:ext cx="8283461" cy="552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7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5665-EA05-43A3-99AC-FFF03312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55B4-1548-4876-B322-1667B2299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9011-26D0-419F-B6F1-C8FCE5323EE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49994-1698-4FC9-99FF-7396CF7BCD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4C697B-0781-4F13-8D56-2BDAD4D7D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3" y="1260211"/>
            <a:ext cx="8071433" cy="53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9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3343-FFCC-4F1E-BB14-5B44975A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188B-D0D2-41B2-9908-1409E55A2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64745-8982-4678-A39C-6F2C7217A5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8B048-1BCE-4659-8228-67B009D387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A2BBBF-C2EB-443D-9C56-DF43313CE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04" y="1119003"/>
            <a:ext cx="8587727" cy="572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1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C77-2A5A-3248-B8B5-26713450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32F3-197B-3B45-8FE6-0B7FD289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the dirty bit, and how do you know when it is cleared when doing the algorithm analysis</a:t>
            </a:r>
          </a:p>
          <a:p>
            <a:r>
              <a:rPr lang="en-US" dirty="0"/>
              <a:t>reviewing the differences between algorithms again</a:t>
            </a:r>
          </a:p>
          <a:p>
            <a:r>
              <a:rPr lang="en-US" dirty="0"/>
              <a:t>Calculating the number of PTEs are needed for a process (</a:t>
            </a:r>
            <a:r>
              <a:rPr lang="en-US" dirty="0" err="1"/>
              <a:t>hw</a:t>
            </a:r>
            <a:r>
              <a:rPr lang="en-US" dirty="0"/>
              <a:t> 8 question 11)</a:t>
            </a:r>
          </a:p>
          <a:p>
            <a:r>
              <a:rPr lang="en-US" dirty="0"/>
              <a:t>I'm behind due to midterms this week, but I'll catch up over the weekend.</a:t>
            </a:r>
          </a:p>
          <a:p>
            <a:r>
              <a:rPr lang="en-US" dirty="0"/>
              <a:t>When is working set best to use?</a:t>
            </a:r>
          </a:p>
          <a:p>
            <a:r>
              <a:rPr lang="en-US" dirty="0"/>
              <a:t>Working through page modeling</a:t>
            </a:r>
          </a:p>
          <a:p>
            <a:r>
              <a:rPr lang="en-US" dirty="0"/>
              <a:t>what does is mean that a list of references is "artificial”</a:t>
            </a:r>
          </a:p>
          <a:p>
            <a:r>
              <a:rPr lang="en-US" dirty="0" err="1"/>
              <a:t>i</a:t>
            </a:r>
            <a:r>
              <a:rPr lang="en-US" dirty="0"/>
              <a:t> think running through the page replacement algorithms again and tracing them again would be helpful.</a:t>
            </a:r>
          </a:p>
          <a:p>
            <a:r>
              <a:rPr lang="en-US" dirty="0"/>
              <a:t>Just going over the modeling we did at the end of lecture again would be helpful</a:t>
            </a:r>
          </a:p>
          <a:p>
            <a:r>
              <a:rPr lang="en-US" dirty="0"/>
              <a:t>What is the hard disc used for as opposed to RAM?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18AA7-7C0D-544A-AB35-882A327F63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05A95-4371-FB49-A46D-A1427FB670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657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6F10-0BB0-4054-B798-34CD6220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8 Q11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9317-EC1B-46BC-90E6-5741CF17B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373FC-E93B-4E2B-93C7-5F9A17C0E3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3A10B-F7BE-492B-854E-F6620CC9E1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80F50-5CED-43F2-8492-AF045442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1103354"/>
            <a:ext cx="8942290" cy="59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8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1542</Words>
  <Application>Microsoft Office PowerPoint</Application>
  <PresentationFormat>Custom</PresentationFormat>
  <Paragraphs>470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Helvetica</vt:lpstr>
      <vt:lpstr>Symbol</vt:lpstr>
      <vt:lpstr>Times</vt:lpstr>
      <vt:lpstr>Times New Roman</vt:lpstr>
      <vt:lpstr>Wingdings</vt:lpstr>
      <vt:lpstr>Office Theme</vt:lpstr>
      <vt:lpstr>class slides</vt:lpstr>
      <vt:lpstr>Introduction to Operating Systems CS/COE 1550</vt:lpstr>
      <vt:lpstr>Announcements</vt:lpstr>
      <vt:lpstr>Last Lecture …</vt:lpstr>
      <vt:lpstr>Muddiest Points (1/2)</vt:lpstr>
      <vt:lpstr>Working Set Algorithm</vt:lpstr>
      <vt:lpstr>LRU</vt:lpstr>
      <vt:lpstr>NFU</vt:lpstr>
      <vt:lpstr>Muddiest Points (2/2)</vt:lpstr>
      <vt:lpstr>HW 8 Q11</vt:lpstr>
      <vt:lpstr>Today’s Agenda …</vt:lpstr>
      <vt:lpstr>FIFO with 3 frames</vt:lpstr>
      <vt:lpstr>FIFO with 4 frames</vt:lpstr>
      <vt:lpstr>Belady’s anomaly</vt:lpstr>
      <vt:lpstr>Modeling more replacement algorithms</vt:lpstr>
      <vt:lpstr>OPT</vt:lpstr>
      <vt:lpstr>LRU</vt:lpstr>
      <vt:lpstr>Example: LRU</vt:lpstr>
      <vt:lpstr>Stack algorithms</vt:lpstr>
      <vt:lpstr>Predicting page fault rates using distance</vt:lpstr>
      <vt:lpstr>Mapping logical =&gt; physical address</vt:lpstr>
      <vt:lpstr>Address translation architecture</vt:lpstr>
      <vt:lpstr>Memory &amp; paging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Sherif Khattab</cp:lastModifiedBy>
  <cp:revision>1</cp:revision>
  <dcterms:modified xsi:type="dcterms:W3CDTF">2021-03-19T02:14:30Z</dcterms:modified>
</cp:coreProperties>
</file>