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454" r:id="rId2"/>
    <p:sldId id="498" r:id="rId3"/>
    <p:sldId id="519" r:id="rId4"/>
    <p:sldId id="505" r:id="rId5"/>
    <p:sldId id="500" r:id="rId6"/>
    <p:sldId id="520" r:id="rId7"/>
    <p:sldId id="521" r:id="rId8"/>
    <p:sldId id="516" r:id="rId9"/>
    <p:sldId id="517" r:id="rId10"/>
    <p:sldId id="522" r:id="rId11"/>
    <p:sldId id="506" r:id="rId12"/>
    <p:sldId id="380" r:id="rId13"/>
    <p:sldId id="382" r:id="rId14"/>
    <p:sldId id="384" r:id="rId15"/>
    <p:sldId id="385" r:id="rId16"/>
    <p:sldId id="518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C15CD-3872-3940-BF6F-A860DC6B787C}" v="1" dt="2021-02-11T19:36:10.603"/>
    <p1510:client id="{CAB01572-1BB4-034B-A91E-B51F46EBD1BB}" v="150" dt="2021-02-11T15:51:01.499"/>
    <p1510:client id="{DE6015C6-A1B5-4B8B-AD01-7B9B837127B0}" v="8" dt="2021-02-12T03:51:27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jpeg"/><Relationship Id="rId7" Type="http://schemas.openxmlformats.org/officeDocument/2006/relationships/image" Target="../media/image1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BCE4-91FB-456F-B5C9-E3077596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 Writers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4AC7-9DE7-4A71-B90B-3998B362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4B4AF-289C-4575-8E1A-C082ACD442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0C0D2-C17F-4C0D-B71C-CDD5F12D7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BC1EE-0381-4A8B-A3CD-76B89722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" y="784370"/>
            <a:ext cx="4804012" cy="3203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1A8CC4-1338-4FE9-8765-C939EE5A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915" y="3234520"/>
            <a:ext cx="6038510" cy="40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Dining Philosophers</a:t>
            </a:r>
          </a:p>
          <a:p>
            <a:pPr lvl="2"/>
            <a:r>
              <a:rPr lang="en-US" dirty="0"/>
              <a:t>correct solution</a:t>
            </a:r>
          </a:p>
          <a:p>
            <a:pPr lvl="1"/>
            <a:r>
              <a:rPr lang="en-US"/>
              <a:t>Sleepy Barber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87079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537" y="2252153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5808530" y="3358106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988" y="237464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7929438" y="2743882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769" y="4402811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141973" y="483329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678" y="4096575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9274" y="4033577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7243" y="4772046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8693" y="4649550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3926" y="3541848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6701" y="2435896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514" y="2805130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9" y="5459765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662" y="1821673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46" y="4033577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95" y="4871790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55" y="1595932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30" y="2939873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6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385123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>
            <a:extLst>
              <a:ext uri="{FF2B5EF4-FFF2-40B4-BE49-F238E27FC236}">
                <a16:creationId xmlns:a16="http://schemas.microsoft.com/office/drawing/2014/main" id="{0E76E078-47E1-124A-A71A-BC95F0EC2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Sleepy Barber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207B98-521B-224F-9214-404C50F1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C9723C8-7544-8F48-9942-691DFD0E7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6792081-A4F1-204D-89A2-A383EBF79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30809AB-2D91-7740-84F0-159AE1CBB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9C40AB62-6184-4B42-9724-77C5BD2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4" t="36014" r="16373" b="26724"/>
          <a:stretch>
            <a:fillRect/>
          </a:stretch>
        </p:blipFill>
        <p:spPr bwMode="auto">
          <a:xfrm>
            <a:off x="1932445" y="1427938"/>
            <a:ext cx="6635715" cy="560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3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9706936-D7BB-8D41-95AD-F45EB6AAB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Code for the Sleepy Barber Problem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9B84545-946C-3445-9226-A8DD35FBE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393" y="1205365"/>
            <a:ext cx="4710700" cy="5739445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void barber(void)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while(TRUE)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Sleep if no customers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customers.down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Decrement # of waiting people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mutex.down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waiting -=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Wake up a customer to cut hair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barbers.up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mutex.up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// Do the haircut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 </a:t>
            </a:r>
            <a:r>
              <a:rPr lang="en-US" altLang="en-US" sz="1543" dirty="0" err="1">
                <a:latin typeface="Monaco" pitchFamily="2" charset="77"/>
              </a:rPr>
              <a:t>cut_hair</a:t>
            </a:r>
            <a:r>
              <a:rPr lang="en-US" altLang="en-US" sz="1543" dirty="0">
                <a:latin typeface="Monaco" pitchFamily="2" charset="77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543" dirty="0">
                <a:latin typeface="Monaco" pitchFamily="2" charset="77"/>
              </a:rPr>
              <a:t>}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C0366B7-59B2-A44E-A41C-A7F29A0C0C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7E9558F-D8D8-2248-A973-1E5283473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5837143-451B-3247-ABAA-DF90BC69D5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C668A016-F253-4840-9F6F-38C4323E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112" y="793719"/>
            <a:ext cx="4367812" cy="137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#define CHAIRS	5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customers=0;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barbers=0;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mutex=1;</a:t>
            </a:r>
          </a:p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waiting=0;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2256D2E9-1AA7-E741-81E1-76D7B6C2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118" y="2327657"/>
            <a:ext cx="4619801" cy="49637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spcBef>
                <a:spcPct val="1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spcBef>
                <a:spcPct val="5000"/>
              </a:spcBef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spcBef>
                <a:spcPct val="5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spcBef>
                <a:spcPct val="5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fontAlgn="base">
              <a:spcBef>
                <a:spcPct val="5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void customer(void)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mutex.down();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// If there is space in the chairs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if (waiting&lt;CHAIRS)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Another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waiting++;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Wake up the barber.  This is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saved up, so the barber doesn’t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if a customer is waiting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customers.up();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Sleep until the barber is ready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barbers.down();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get_haircut();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 else {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Chairs full, leave the critical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region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mutex.up ();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}</a:t>
            </a:r>
          </a:p>
          <a:p>
            <a:pPr marL="377979" marR="0" lvl="0" indent="-377979" algn="l" defTabSz="1007943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1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164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3: due on 2/12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pPr lvl="1"/>
            <a:r>
              <a:rPr lang="en-US" dirty="0"/>
              <a:t>Project 1: due on 2/19</a:t>
            </a:r>
          </a:p>
          <a:p>
            <a:r>
              <a:rPr lang="en-US" dirty="0"/>
              <a:t>VS Code</a:t>
            </a:r>
            <a:endParaRPr lang="ar-SA" dirty="0"/>
          </a:p>
          <a:p>
            <a:pPr lvl="1"/>
            <a:r>
              <a:rPr lang="en-US" dirty="0"/>
              <a:t>Please exit from </a:t>
            </a:r>
            <a:r>
              <a:rPr lang="en-US" dirty="0" err="1"/>
              <a:t>Qemu</a:t>
            </a:r>
            <a:r>
              <a:rPr lang="en-US" dirty="0"/>
              <a:t> using </a:t>
            </a:r>
            <a:r>
              <a:rPr lang="en-US" dirty="0" err="1"/>
              <a:t>CTRL+a</a:t>
            </a:r>
            <a:r>
              <a:rPr lang="en-US" dirty="0"/>
              <a:t> then x</a:t>
            </a:r>
          </a:p>
          <a:p>
            <a:r>
              <a:rPr lang="en-US" dirty="0"/>
              <a:t>In Project 1, you can use the </a:t>
            </a:r>
            <a:r>
              <a:rPr lang="en-US" dirty="0" err="1"/>
              <a:t>list_first_entry</a:t>
            </a:r>
            <a:r>
              <a:rPr lang="en-US" dirty="0"/>
              <a:t> macro to get the first node in the linked list of waiting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67CD-F666-4203-B2B5-9B7A26A8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the first entry in a </a:t>
            </a:r>
            <a:r>
              <a:rPr lang="en-US" dirty="0" err="1"/>
              <a:t>list_head</a:t>
            </a:r>
            <a:r>
              <a:rPr lang="en-US" dirty="0"/>
              <a:t>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42B3-FAD1-48F9-AAC0-A6A144AB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1326-9EFA-4514-9A8E-010562D12E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EE009-E3FA-4EF7-8149-9B36894C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AF7FE-27AE-46C9-82D0-2664CFCB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706"/>
            <a:ext cx="10080625" cy="22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Process Synchronization Problems</a:t>
            </a:r>
          </a:p>
          <a:p>
            <a:pPr lvl="1"/>
            <a:r>
              <a:rPr lang="en-US" dirty="0"/>
              <a:t>Bounded Buffer</a:t>
            </a:r>
          </a:p>
          <a:p>
            <a:pPr lvl="1"/>
            <a:r>
              <a:rPr lang="en-US" dirty="0"/>
              <a:t>Readers-Writers</a:t>
            </a:r>
            <a:endParaRPr lang="ar-SA" dirty="0"/>
          </a:p>
          <a:p>
            <a:pPr lvl="1"/>
            <a:r>
              <a:rPr lang="en-US" dirty="0"/>
              <a:t>Dining Philosophers </a:t>
            </a:r>
          </a:p>
          <a:p>
            <a:pPr lvl="2"/>
            <a:r>
              <a:rPr lang="en-US" dirty="0"/>
              <a:t>1 incorrect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Readers Writers</a:t>
            </a:r>
          </a:p>
          <a:p>
            <a:pPr lvl="1"/>
            <a:r>
              <a:rPr lang="en-US" dirty="0"/>
              <a:t>Could we talk more about read write and how it relates to project 1?</a:t>
            </a:r>
          </a:p>
          <a:p>
            <a:pPr lvl="1"/>
            <a:r>
              <a:rPr lang="en-US" dirty="0"/>
              <a:t>When does the reader/writer problem stop? Will they just keep going if they don't block?</a:t>
            </a:r>
          </a:p>
          <a:p>
            <a:pPr lvl="1"/>
            <a:r>
              <a:rPr lang="en-US" dirty="0"/>
              <a:t>The intent of the Reader-Writer problem</a:t>
            </a:r>
          </a:p>
          <a:p>
            <a:pPr lvl="1"/>
            <a:r>
              <a:rPr lang="en-US" dirty="0"/>
              <a:t>how this is related to/differs from semaphores?</a:t>
            </a:r>
          </a:p>
          <a:p>
            <a:pPr lvl="1"/>
            <a:r>
              <a:rPr lang="en-US" dirty="0"/>
              <a:t>Why does the first reader need to down on the writing semaphore with the reader-writer problem</a:t>
            </a:r>
            <a:endParaRPr lang="en-US" sz="2400" dirty="0"/>
          </a:p>
          <a:p>
            <a:r>
              <a:rPr lang="en-US" sz="2800" dirty="0"/>
              <a:t>Bounded Buffer</a:t>
            </a:r>
          </a:p>
          <a:p>
            <a:pPr lvl="1"/>
            <a:r>
              <a:rPr lang="en-US" dirty="0"/>
              <a:t>Why the bounded buffer problem is a problem</a:t>
            </a:r>
            <a:endParaRPr lang="en-US" sz="2400" dirty="0"/>
          </a:p>
          <a:p>
            <a:pPr lvl="1"/>
            <a:r>
              <a:rPr lang="en-US" dirty="0"/>
              <a:t>what does in = (in +1) % n do</a:t>
            </a:r>
            <a:endParaRPr lang="en-US" sz="2400" dirty="0"/>
          </a:p>
          <a:p>
            <a:r>
              <a:rPr lang="en-US" sz="2800" dirty="0"/>
              <a:t>Dining Philosophers</a:t>
            </a:r>
          </a:p>
          <a:p>
            <a:pPr lvl="1"/>
            <a:r>
              <a:rPr lang="en-US" dirty="0"/>
              <a:t>How to apply the Dining Philosophers problem</a:t>
            </a:r>
          </a:p>
          <a:p>
            <a:pPr lvl="1"/>
            <a:r>
              <a:rPr lang="en-US" dirty="0"/>
              <a:t>how the dining philosophers problem could lead to a deadlock</a:t>
            </a:r>
          </a:p>
          <a:p>
            <a:pPr lvl="1"/>
            <a:r>
              <a:rPr lang="en-US" dirty="0"/>
              <a:t>How two processes can enter deadlock. I think I just need to really sit down and work it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45EF-B8DD-45D8-9248-CB1616C2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(Another rundown)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C6E4-F453-4F8B-ABFF-07825430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7477B-1BB7-4881-B9CA-398538E0B9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9BAF5-B6DB-44AB-9FDF-94DA0FFE82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01B12-2B1E-47C2-970A-3996BA42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6" y="741590"/>
            <a:ext cx="9377457" cy="62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E42C-65D1-4CE7-A58A-BE4B0AAF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Deadlock in the first (incorrect) solution of Dining Philosophers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E985-E98B-4C8B-A859-2DA6AA18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357C6-367F-4D9C-BF54-DCAA3D1531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310B4-83D8-4F26-8444-146645E67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C38CA-24C5-4D0C-9449-9FED2D91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35" y="1201676"/>
            <a:ext cx="8231353" cy="54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6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0240-9749-9A4C-AFD0-B00F3A6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D1A1-A1C5-4D4A-9051-CB104F0E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condition variables data structures that have a shared variable inside of them?</a:t>
            </a:r>
          </a:p>
          <a:p>
            <a:r>
              <a:rPr lang="en-US" dirty="0"/>
              <a:t>other situations in bounded buffer / RW lock that lead to deadlocks</a:t>
            </a:r>
          </a:p>
          <a:p>
            <a:r>
              <a:rPr lang="en-US" dirty="0"/>
              <a:t>questions 6 and 7 on the homework</a:t>
            </a:r>
          </a:p>
          <a:p>
            <a:r>
              <a:rPr lang="en-US" dirty="0"/>
              <a:t>Could you provide a few more examples of problems that could be implemented to test semaphores? (or resources on where to find them)</a:t>
            </a:r>
          </a:p>
          <a:p>
            <a:r>
              <a:rPr lang="en-US" dirty="0"/>
              <a:t>How monitors differ from semaphores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D483-0D0A-5F42-A9BD-6DA332C3D7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A5DA1-DFE8-BF4A-8F34-E69FCDA53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877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70E9-8DDA-5A44-B755-777D2DE8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AA4-C4FA-CA41-9597-12A83EBA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Project 1:</a:t>
            </a:r>
          </a:p>
          <a:p>
            <a:pPr lvl="1"/>
            <a:r>
              <a:rPr lang="en-US" dirty="0"/>
              <a:t>how to initialize the semaphore list when create semaphore and task list</a:t>
            </a:r>
          </a:p>
          <a:p>
            <a:pPr lvl="1"/>
            <a:r>
              <a:rPr lang="en-US" dirty="0"/>
              <a:t>How and where are RW locks used in project 1?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21910-BEFF-DE4E-AB22-E0F07C2A6D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1191C-CFB2-4240-9102-CD28943297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41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6475</TotalTime>
  <Words>968</Words>
  <Application>Microsoft Office PowerPoint</Application>
  <PresentationFormat>Custom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</vt:lpstr>
      <vt:lpstr>Helvetica</vt:lpstr>
      <vt:lpstr>Monaco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Getting the first entry in a list_head linked list</vt:lpstr>
      <vt:lpstr>Last Lecture …</vt:lpstr>
      <vt:lpstr>Muddiest Points (1/3)</vt:lpstr>
      <vt:lpstr>Bounded Buffer (Another rundown)</vt:lpstr>
      <vt:lpstr>Deadlock in the first (incorrect) solution of Dining Philosophers</vt:lpstr>
      <vt:lpstr>Muddiest Points (2/3)</vt:lpstr>
      <vt:lpstr>Muddiest Points (3/3)</vt:lpstr>
      <vt:lpstr>Readers Writers Scenarios</vt:lpstr>
      <vt:lpstr>Today’s Agenda …</vt:lpstr>
      <vt:lpstr>Dining Philosophers</vt:lpstr>
      <vt:lpstr>Dining Philosophers: solution 2</vt:lpstr>
      <vt:lpstr>The Sleepy Barber Problem</vt:lpstr>
      <vt:lpstr>Code for the Sleepy Barber Problem</vt:lpstr>
      <vt:lpstr>Monitor-based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174</cp:revision>
  <dcterms:modified xsi:type="dcterms:W3CDTF">2021-02-12T03:52:34Z</dcterms:modified>
</cp:coreProperties>
</file>