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8"/>
  </p:notesMasterIdLst>
  <p:sldIdLst>
    <p:sldId id="454" r:id="rId2"/>
    <p:sldId id="496" r:id="rId3"/>
    <p:sldId id="505" r:id="rId4"/>
    <p:sldId id="500" r:id="rId5"/>
    <p:sldId id="550" r:id="rId6"/>
    <p:sldId id="551" r:id="rId7"/>
    <p:sldId id="548" r:id="rId8"/>
    <p:sldId id="552" r:id="rId9"/>
    <p:sldId id="549" r:id="rId10"/>
    <p:sldId id="553" r:id="rId11"/>
    <p:sldId id="554" r:id="rId12"/>
    <p:sldId id="506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555" r:id="rId21"/>
    <p:sldId id="307" r:id="rId22"/>
    <p:sldId id="322" r:id="rId23"/>
    <p:sldId id="323" r:id="rId24"/>
    <p:sldId id="324" r:id="rId25"/>
    <p:sldId id="557" r:id="rId26"/>
    <p:sldId id="556" r:id="rId27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C2E2D0-6A36-4E17-AAB4-1C60A1AA03DA}" v="46" dt="2021-03-16T21:18:56.283"/>
    <p1510:client id="{F211250E-BB3C-6A46-8CD0-5CF62C997D8E}" v="259" dt="2021-03-16T03:21:33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12" d="100"/>
          <a:sy n="112" d="100"/>
        </p:scale>
        <p:origin x="176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39387-0B27-491B-9788-C00C619F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Why are more processes needed for higher CPU utilization?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04ACB-C471-4A70-BEFA-72A3B04F75F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5E36A-C5B8-4FBA-A8A8-91E6F36659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8F2715-46AB-446D-9E41-093AE9EB9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58" y="1756766"/>
            <a:ext cx="8096833" cy="539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27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34018-56E1-4FC7-B256-60893036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Q18,19 in HW7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BCAFC-5291-488B-84CC-FF636AEA4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BD1EA-A7A4-44CF-831F-635EAE97290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29399-8E41-43F4-85D7-8B1BF30CBD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B2CF68-C1ED-4787-B8B8-77B35BBCB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2" y="1086775"/>
            <a:ext cx="8873866" cy="591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44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Replacement Algorithms</a:t>
            </a:r>
          </a:p>
          <a:p>
            <a:pPr lvl="1"/>
            <a:r>
              <a:rPr lang="en-US" dirty="0"/>
              <a:t>Second Chance</a:t>
            </a:r>
          </a:p>
          <a:p>
            <a:pPr lvl="1"/>
            <a:r>
              <a:rPr lang="en-US" dirty="0"/>
              <a:t>CLOCK</a:t>
            </a:r>
          </a:p>
          <a:p>
            <a:pPr lvl="1"/>
            <a:r>
              <a:rPr lang="en-US" dirty="0"/>
              <a:t>LRU</a:t>
            </a:r>
          </a:p>
          <a:p>
            <a:pPr lvl="1"/>
            <a:r>
              <a:rPr lang="en-US" dirty="0"/>
              <a:t>Aging</a:t>
            </a:r>
          </a:p>
          <a:p>
            <a:pPr lvl="1"/>
            <a:r>
              <a:rPr lang="en-US" dirty="0"/>
              <a:t>NFU</a:t>
            </a:r>
          </a:p>
          <a:p>
            <a:pPr lvl="1"/>
            <a:r>
              <a:rPr lang="en-US" dirty="0"/>
              <a:t>Working Set</a:t>
            </a:r>
          </a:p>
          <a:p>
            <a:pPr lvl="1"/>
            <a:r>
              <a:rPr lang="en-US" dirty="0"/>
              <a:t>WS-CLOCK</a:t>
            </a:r>
          </a:p>
          <a:p>
            <a:r>
              <a:rPr lang="en-US" dirty="0"/>
              <a:t>Address Translation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2489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1A5EF7B0-C34D-4D4F-A329-2E404543B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Second chance page replacement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9F9D7E68-5785-B54D-8B78-AD97AB85F3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Modify FIFO to avoid throwing out heavily used pages</a:t>
            </a:r>
          </a:p>
          <a:p>
            <a:pPr lvl="1"/>
            <a:r>
              <a:rPr lang="en-US" altLang="en-US" sz="2205"/>
              <a:t>If reference bit is 0, throw the page out</a:t>
            </a:r>
          </a:p>
          <a:p>
            <a:pPr lvl="1"/>
            <a:r>
              <a:rPr lang="en-US" altLang="en-US" sz="2205"/>
              <a:t>If reference bit is 1</a:t>
            </a:r>
          </a:p>
          <a:p>
            <a:pPr lvl="2"/>
            <a:r>
              <a:rPr lang="en-US" altLang="en-US" sz="1984"/>
              <a:t>Reset the reference bit to 0</a:t>
            </a:r>
          </a:p>
          <a:p>
            <a:pPr lvl="2"/>
            <a:r>
              <a:rPr lang="en-US" altLang="en-US" sz="1984"/>
              <a:t>Move page to the tail of the list</a:t>
            </a:r>
          </a:p>
          <a:p>
            <a:pPr lvl="2"/>
            <a:r>
              <a:rPr lang="en-US" altLang="en-US" sz="1984"/>
              <a:t>Continue search for a free page</a:t>
            </a:r>
          </a:p>
          <a:p>
            <a:r>
              <a:rPr lang="en-US" altLang="en-US" sz="2646"/>
              <a:t>Still easy to implement, and better than plain FIFO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4D29084-1026-E54B-BF3E-E7E6CBF47B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/>
              <a:t>CS/COE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FB02C6B2-C0CE-C94C-BFC1-03608A708B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390ABA4-2C96-2341-A8DB-FBFC589EFA0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32FFCDB4-539C-B447-BFE5-50449E224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03" y="5291772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t=0</a:t>
            </a:r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8C49F361-824F-C44E-8277-DB5018A35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478" y="4367812"/>
            <a:ext cx="1259946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referenced</a:t>
            </a:r>
          </a:p>
        </p:txBody>
      </p:sp>
      <p:sp>
        <p:nvSpPr>
          <p:cNvPr id="63494" name="Rectangle 6">
            <a:extLst>
              <a:ext uri="{FF2B5EF4-FFF2-40B4-BE49-F238E27FC236}">
                <a16:creationId xmlns:a16="http://schemas.microsoft.com/office/drawing/2014/main" id="{B4C18E1A-7FB6-514B-95E6-9DB46F1AD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424" y="4367812"/>
            <a:ext cx="1679928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unreferenced</a:t>
            </a:r>
          </a:p>
        </p:txBody>
      </p:sp>
      <p:sp>
        <p:nvSpPr>
          <p:cNvPr id="63495" name="Rectangle 7">
            <a:extLst>
              <a:ext uri="{FF2B5EF4-FFF2-40B4-BE49-F238E27FC236}">
                <a16:creationId xmlns:a16="http://schemas.microsoft.com/office/drawing/2014/main" id="{8EDA3E44-5473-9B49-AB5A-B9C3F2E48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959" y="5291772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B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t=4</a:t>
            </a:r>
          </a:p>
        </p:txBody>
      </p:sp>
      <p:sp>
        <p:nvSpPr>
          <p:cNvPr id="63496" name="Rectangle 8">
            <a:extLst>
              <a:ext uri="{FF2B5EF4-FFF2-40B4-BE49-F238E27FC236}">
                <a16:creationId xmlns:a16="http://schemas.microsoft.com/office/drawing/2014/main" id="{F5A1A2EB-7401-C44D-8A44-5FEA8E70A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414" y="5291772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t=8</a:t>
            </a:r>
          </a:p>
        </p:txBody>
      </p:sp>
      <p:sp>
        <p:nvSpPr>
          <p:cNvPr id="63497" name="Rectangle 9">
            <a:extLst>
              <a:ext uri="{FF2B5EF4-FFF2-40B4-BE49-F238E27FC236}">
                <a16:creationId xmlns:a16="http://schemas.microsoft.com/office/drawing/2014/main" id="{675A5D67-B607-0E4B-93DE-93A710B9E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69" y="5291772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t=15</a:t>
            </a:r>
          </a:p>
        </p:txBody>
      </p:sp>
      <p:sp>
        <p:nvSpPr>
          <p:cNvPr id="63498" name="Rectangle 10">
            <a:extLst>
              <a:ext uri="{FF2B5EF4-FFF2-40B4-BE49-F238E27FC236}">
                <a16:creationId xmlns:a16="http://schemas.microsoft.com/office/drawing/2014/main" id="{961A7428-932F-CF41-AAA3-142B2C1B7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325" y="5291772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E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t=21</a:t>
            </a:r>
          </a:p>
        </p:txBody>
      </p:sp>
      <p:sp>
        <p:nvSpPr>
          <p:cNvPr id="63499" name="Rectangle 11">
            <a:extLst>
              <a:ext uri="{FF2B5EF4-FFF2-40B4-BE49-F238E27FC236}">
                <a16:creationId xmlns:a16="http://schemas.microsoft.com/office/drawing/2014/main" id="{0D7ED1F8-F578-6B4D-8D75-BE2BCB1D1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5780" y="5291772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t=22</a:t>
            </a:r>
          </a:p>
        </p:txBody>
      </p:sp>
      <p:sp>
        <p:nvSpPr>
          <p:cNvPr id="63500" name="Rectangle 12">
            <a:extLst>
              <a:ext uri="{FF2B5EF4-FFF2-40B4-BE49-F238E27FC236}">
                <a16:creationId xmlns:a16="http://schemas.microsoft.com/office/drawing/2014/main" id="{DA4B5540-BE98-3349-864C-BA918EBDE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35" y="5291772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G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t=29</a:t>
            </a:r>
          </a:p>
        </p:txBody>
      </p:sp>
      <p:cxnSp>
        <p:nvCxnSpPr>
          <p:cNvPr id="63501" name="AutoShape 13">
            <a:extLst>
              <a:ext uri="{FF2B5EF4-FFF2-40B4-BE49-F238E27FC236}">
                <a16:creationId xmlns:a16="http://schemas.microsoft.com/office/drawing/2014/main" id="{431AE003-A8A6-8049-9D77-603633549274}"/>
              </a:ext>
            </a:extLst>
          </p:cNvPr>
          <p:cNvCxnSpPr>
            <a:cxnSpLocks noChangeShapeType="1"/>
            <a:stCxn id="63495" idx="1"/>
            <a:endCxn id="63492" idx="3"/>
          </p:cNvCxnSpPr>
          <p:nvPr/>
        </p:nvCxnSpPr>
        <p:spPr bwMode="auto">
          <a:xfrm flipH="1">
            <a:off x="1176478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2" name="AutoShape 14">
            <a:extLst>
              <a:ext uri="{FF2B5EF4-FFF2-40B4-BE49-F238E27FC236}">
                <a16:creationId xmlns:a16="http://schemas.microsoft.com/office/drawing/2014/main" id="{79EA986A-60BD-B946-902E-500DEF1C8433}"/>
              </a:ext>
            </a:extLst>
          </p:cNvPr>
          <p:cNvCxnSpPr>
            <a:cxnSpLocks noChangeShapeType="1"/>
            <a:stCxn id="63496" idx="1"/>
            <a:endCxn id="63495" idx="3"/>
          </p:cNvCxnSpPr>
          <p:nvPr/>
        </p:nvCxnSpPr>
        <p:spPr bwMode="auto">
          <a:xfrm flipH="1">
            <a:off x="2215934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3" name="AutoShape 15">
            <a:extLst>
              <a:ext uri="{FF2B5EF4-FFF2-40B4-BE49-F238E27FC236}">
                <a16:creationId xmlns:a16="http://schemas.microsoft.com/office/drawing/2014/main" id="{ADB9D866-1966-2B4B-8808-8485FDA5808C}"/>
              </a:ext>
            </a:extLst>
          </p:cNvPr>
          <p:cNvCxnSpPr>
            <a:cxnSpLocks noChangeShapeType="1"/>
            <a:stCxn id="63497" idx="1"/>
            <a:endCxn id="63496" idx="3"/>
          </p:cNvCxnSpPr>
          <p:nvPr/>
        </p:nvCxnSpPr>
        <p:spPr bwMode="auto">
          <a:xfrm flipH="1">
            <a:off x="3255389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4" name="AutoShape 16">
            <a:extLst>
              <a:ext uri="{FF2B5EF4-FFF2-40B4-BE49-F238E27FC236}">
                <a16:creationId xmlns:a16="http://schemas.microsoft.com/office/drawing/2014/main" id="{DACB7827-2E08-C341-8870-C7F399D7A2CF}"/>
              </a:ext>
            </a:extLst>
          </p:cNvPr>
          <p:cNvCxnSpPr>
            <a:cxnSpLocks noChangeShapeType="1"/>
            <a:stCxn id="63498" idx="1"/>
            <a:endCxn id="63497" idx="3"/>
          </p:cNvCxnSpPr>
          <p:nvPr/>
        </p:nvCxnSpPr>
        <p:spPr bwMode="auto">
          <a:xfrm flipH="1">
            <a:off x="4294844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5" name="AutoShape 17">
            <a:extLst>
              <a:ext uri="{FF2B5EF4-FFF2-40B4-BE49-F238E27FC236}">
                <a16:creationId xmlns:a16="http://schemas.microsoft.com/office/drawing/2014/main" id="{6108554C-8094-7048-8F12-982C76B5AAB4}"/>
              </a:ext>
            </a:extLst>
          </p:cNvPr>
          <p:cNvCxnSpPr>
            <a:cxnSpLocks noChangeShapeType="1"/>
            <a:stCxn id="63499" idx="1"/>
            <a:endCxn id="63498" idx="3"/>
          </p:cNvCxnSpPr>
          <p:nvPr/>
        </p:nvCxnSpPr>
        <p:spPr bwMode="auto">
          <a:xfrm flipH="1">
            <a:off x="5334300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6" name="AutoShape 18">
            <a:extLst>
              <a:ext uri="{FF2B5EF4-FFF2-40B4-BE49-F238E27FC236}">
                <a16:creationId xmlns:a16="http://schemas.microsoft.com/office/drawing/2014/main" id="{4E70F86D-27E3-014D-9B24-187B0CC60F45}"/>
              </a:ext>
            </a:extLst>
          </p:cNvPr>
          <p:cNvCxnSpPr>
            <a:cxnSpLocks noChangeShapeType="1"/>
            <a:stCxn id="63500" idx="1"/>
            <a:endCxn id="63499" idx="3"/>
          </p:cNvCxnSpPr>
          <p:nvPr/>
        </p:nvCxnSpPr>
        <p:spPr bwMode="auto">
          <a:xfrm flipH="1">
            <a:off x="6373755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07" name="Rectangle 19">
            <a:extLst>
              <a:ext uri="{FF2B5EF4-FFF2-40B4-BE49-F238E27FC236}">
                <a16:creationId xmlns:a16="http://schemas.microsoft.com/office/drawing/2014/main" id="{0881FB19-AF93-D34B-8694-569B21E48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146" y="5291772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t=32</a:t>
            </a:r>
          </a:p>
        </p:txBody>
      </p:sp>
      <p:cxnSp>
        <p:nvCxnSpPr>
          <p:cNvPr id="63508" name="AutoShape 20">
            <a:extLst>
              <a:ext uri="{FF2B5EF4-FFF2-40B4-BE49-F238E27FC236}">
                <a16:creationId xmlns:a16="http://schemas.microsoft.com/office/drawing/2014/main" id="{0BF72BE9-CCB1-EE4E-8471-81AB6E17BBEC}"/>
              </a:ext>
            </a:extLst>
          </p:cNvPr>
          <p:cNvCxnSpPr>
            <a:cxnSpLocks noChangeShapeType="1"/>
            <a:stCxn id="63507" idx="1"/>
            <a:endCxn id="63509" idx="3"/>
          </p:cNvCxnSpPr>
          <p:nvPr/>
        </p:nvCxnSpPr>
        <p:spPr bwMode="auto">
          <a:xfrm flipH="1">
            <a:off x="8452666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09" name="Rectangle 21">
            <a:extLst>
              <a:ext uri="{FF2B5EF4-FFF2-40B4-BE49-F238E27FC236}">
                <a16:creationId xmlns:a16="http://schemas.microsoft.com/office/drawing/2014/main" id="{F14CF2A3-1FD6-B74F-9184-6FB4A7F12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690" y="5291772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H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t=30</a:t>
            </a:r>
          </a:p>
        </p:txBody>
      </p:sp>
      <p:cxnSp>
        <p:nvCxnSpPr>
          <p:cNvPr id="63510" name="AutoShape 22">
            <a:extLst>
              <a:ext uri="{FF2B5EF4-FFF2-40B4-BE49-F238E27FC236}">
                <a16:creationId xmlns:a16="http://schemas.microsoft.com/office/drawing/2014/main" id="{7F45052A-B88A-D841-B559-3FC8F76BFB72}"/>
              </a:ext>
            </a:extLst>
          </p:cNvPr>
          <p:cNvCxnSpPr>
            <a:cxnSpLocks noChangeShapeType="1"/>
            <a:stCxn id="63509" idx="1"/>
            <a:endCxn id="63500" idx="3"/>
          </p:cNvCxnSpPr>
          <p:nvPr/>
        </p:nvCxnSpPr>
        <p:spPr bwMode="auto">
          <a:xfrm flipH="1">
            <a:off x="7413210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0830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7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3CBDB83A-640E-3A4F-937E-45C10DDE6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Clock algorithm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8B281096-3FF6-BA4A-B6AD-D2C747648A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4838181" cy="6141298"/>
          </a:xfrm>
        </p:spPr>
        <p:txBody>
          <a:bodyPr/>
          <a:lstStyle/>
          <a:p>
            <a:r>
              <a:rPr lang="en-US" altLang="en-US" sz="2646" dirty="0"/>
              <a:t>Same functionality as second chance</a:t>
            </a:r>
          </a:p>
          <a:p>
            <a:r>
              <a:rPr lang="en-US" altLang="en-US" sz="2646" dirty="0"/>
              <a:t>Simpler implementation</a:t>
            </a:r>
          </a:p>
          <a:p>
            <a:pPr lvl="1"/>
            <a:r>
              <a:rPr lang="en-US" altLang="en-US" sz="2205" dirty="0"/>
              <a:t>“Clock” hand points to next page to replace</a:t>
            </a:r>
          </a:p>
          <a:p>
            <a:pPr lvl="1"/>
            <a:r>
              <a:rPr lang="en-US" altLang="en-US" sz="2205" dirty="0"/>
              <a:t>If R=0, replace page</a:t>
            </a:r>
          </a:p>
          <a:p>
            <a:pPr lvl="1"/>
            <a:r>
              <a:rPr lang="en-US" altLang="en-US" sz="2205" dirty="0"/>
              <a:t>If R=1, set R=0 and advance the clock hand</a:t>
            </a:r>
          </a:p>
          <a:p>
            <a:r>
              <a:rPr lang="en-US" altLang="en-US" sz="2646" dirty="0"/>
              <a:t>Continue until page with R=0 is found</a:t>
            </a:r>
          </a:p>
          <a:p>
            <a:pPr lvl="1"/>
            <a:r>
              <a:rPr lang="en-US" altLang="en-US" sz="2205" dirty="0"/>
              <a:t>This may involve going all the way around the clock…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091F4296-004E-CE49-AAFA-55B15C5F45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/>
              <a:t>CS/COE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B998CABE-41D9-634C-8409-C508A8ED69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A6E4C1D-3FF8-DB43-B447-58CC44833FE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14645E80-AC55-E341-8342-FE405FB14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4" y="1763924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t=0</a:t>
            </a:r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FA077900-A847-9747-8F9F-DEF334630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167" y="2183906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B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t=4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D80BE93D-A3F5-5342-999A-04DD35E62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146" y="3359855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t=8</a:t>
            </a:r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6855973E-2CAF-B547-8327-691C722EE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167" y="4535804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t=15</a:t>
            </a:r>
          </a:p>
        </p:txBody>
      </p:sp>
      <p:sp>
        <p:nvSpPr>
          <p:cNvPr id="64520" name="Rectangle 8">
            <a:extLst>
              <a:ext uri="{FF2B5EF4-FFF2-40B4-BE49-F238E27FC236}">
                <a16:creationId xmlns:a16="http://schemas.microsoft.com/office/drawing/2014/main" id="{9E2F23F0-9A6D-9441-B46A-A799EAAD2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4" y="4955786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E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t=21</a:t>
            </a:r>
          </a:p>
        </p:txBody>
      </p:sp>
      <p:sp>
        <p:nvSpPr>
          <p:cNvPr id="64521" name="Rectangle 9">
            <a:extLst>
              <a:ext uri="{FF2B5EF4-FFF2-40B4-BE49-F238E27FC236}">
                <a16:creationId xmlns:a16="http://schemas.microsoft.com/office/drawing/2014/main" id="{C6479353-3FA2-C342-9E66-B1E92688D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265" y="4535804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t=22</a:t>
            </a:r>
          </a:p>
        </p:txBody>
      </p:sp>
      <p:sp>
        <p:nvSpPr>
          <p:cNvPr id="64522" name="Rectangle 10">
            <a:extLst>
              <a:ext uri="{FF2B5EF4-FFF2-40B4-BE49-F238E27FC236}">
                <a16:creationId xmlns:a16="http://schemas.microsoft.com/office/drawing/2014/main" id="{04A0BA74-6EF3-674A-BDB1-65E7C56CE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8287" y="3359855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G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t=29</a:t>
            </a:r>
          </a:p>
        </p:txBody>
      </p:sp>
      <p:sp>
        <p:nvSpPr>
          <p:cNvPr id="64523" name="Rectangle 11">
            <a:extLst>
              <a:ext uri="{FF2B5EF4-FFF2-40B4-BE49-F238E27FC236}">
                <a16:creationId xmlns:a16="http://schemas.microsoft.com/office/drawing/2014/main" id="{D4BC53F4-797A-EA49-81FA-CD33F709E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269" y="2183906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H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t=30</a:t>
            </a:r>
          </a:p>
        </p:txBody>
      </p:sp>
      <p:sp>
        <p:nvSpPr>
          <p:cNvPr id="64524" name="Oval 12">
            <a:extLst>
              <a:ext uri="{FF2B5EF4-FFF2-40B4-BE49-F238E27FC236}">
                <a16:creationId xmlns:a16="http://schemas.microsoft.com/office/drawing/2014/main" id="{181D8E78-0A70-B34A-A745-04D398422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3695841"/>
            <a:ext cx="251989" cy="25198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4525" name="AutoShape 13">
            <a:extLst>
              <a:ext uri="{FF2B5EF4-FFF2-40B4-BE49-F238E27FC236}">
                <a16:creationId xmlns:a16="http://schemas.microsoft.com/office/drawing/2014/main" id="{8E79EFE6-7C98-BD42-9A01-678963D28C62}"/>
              </a:ext>
            </a:extLst>
          </p:cNvPr>
          <p:cNvCxnSpPr>
            <a:cxnSpLocks noChangeShapeType="1"/>
            <a:stCxn id="64524" idx="0"/>
            <a:endCxn id="64516" idx="2"/>
          </p:cNvCxnSpPr>
          <p:nvPr/>
        </p:nvCxnSpPr>
        <p:spPr bwMode="auto">
          <a:xfrm flipV="1">
            <a:off x="7602202" y="2603888"/>
            <a:ext cx="0" cy="10919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26" name="Rectangle 14">
            <a:extLst>
              <a:ext uri="{FF2B5EF4-FFF2-40B4-BE49-F238E27FC236}">
                <a16:creationId xmlns:a16="http://schemas.microsoft.com/office/drawing/2014/main" id="{0C058CF3-CE42-F246-A9F6-FFBDBA467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4" y="1763924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t=32</a:t>
            </a:r>
          </a:p>
        </p:txBody>
      </p:sp>
      <p:cxnSp>
        <p:nvCxnSpPr>
          <p:cNvPr id="64527" name="AutoShape 15">
            <a:extLst>
              <a:ext uri="{FF2B5EF4-FFF2-40B4-BE49-F238E27FC236}">
                <a16:creationId xmlns:a16="http://schemas.microsoft.com/office/drawing/2014/main" id="{B0A1D8DE-7DE6-EE47-BC7D-64A1EB99D4C2}"/>
              </a:ext>
            </a:extLst>
          </p:cNvPr>
          <p:cNvCxnSpPr>
            <a:cxnSpLocks noChangeShapeType="1"/>
            <a:stCxn id="64524" idx="7"/>
            <a:endCxn id="64517" idx="2"/>
          </p:cNvCxnSpPr>
          <p:nvPr/>
        </p:nvCxnSpPr>
        <p:spPr bwMode="auto">
          <a:xfrm flipV="1">
            <a:off x="7691449" y="3023870"/>
            <a:ext cx="1002706" cy="7087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28" name="Rectangle 16">
            <a:extLst>
              <a:ext uri="{FF2B5EF4-FFF2-40B4-BE49-F238E27FC236}">
                <a16:creationId xmlns:a16="http://schemas.microsoft.com/office/drawing/2014/main" id="{174EF097-20D3-E34E-8F33-97EEC797C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167" y="2183906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B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t=32</a:t>
            </a:r>
          </a:p>
        </p:txBody>
      </p:sp>
      <p:cxnSp>
        <p:nvCxnSpPr>
          <p:cNvPr id="64529" name="AutoShape 17">
            <a:extLst>
              <a:ext uri="{FF2B5EF4-FFF2-40B4-BE49-F238E27FC236}">
                <a16:creationId xmlns:a16="http://schemas.microsoft.com/office/drawing/2014/main" id="{133841F7-A609-3644-8C8E-8634E0FBC5BD}"/>
              </a:ext>
            </a:extLst>
          </p:cNvPr>
          <p:cNvCxnSpPr>
            <a:cxnSpLocks noChangeShapeType="1"/>
            <a:stCxn id="64524" idx="6"/>
            <a:endCxn id="64518" idx="1"/>
          </p:cNvCxnSpPr>
          <p:nvPr/>
        </p:nvCxnSpPr>
        <p:spPr bwMode="auto">
          <a:xfrm flipV="1">
            <a:off x="7728197" y="3779837"/>
            <a:ext cx="1175949" cy="419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30" name="Rectangle 18">
            <a:extLst>
              <a:ext uri="{FF2B5EF4-FFF2-40B4-BE49-F238E27FC236}">
                <a16:creationId xmlns:a16="http://schemas.microsoft.com/office/drawing/2014/main" id="{1C31D858-BE2F-5C41-92FC-0EAB42E13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146" y="3359855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t=32</a:t>
            </a:r>
          </a:p>
        </p:txBody>
      </p:sp>
      <p:cxnSp>
        <p:nvCxnSpPr>
          <p:cNvPr id="64531" name="AutoShape 19">
            <a:extLst>
              <a:ext uri="{FF2B5EF4-FFF2-40B4-BE49-F238E27FC236}">
                <a16:creationId xmlns:a16="http://schemas.microsoft.com/office/drawing/2014/main" id="{34C04A39-3A80-5F41-86CA-78F57061E309}"/>
              </a:ext>
            </a:extLst>
          </p:cNvPr>
          <p:cNvCxnSpPr>
            <a:cxnSpLocks noChangeShapeType="1"/>
            <a:stCxn id="64524" idx="5"/>
            <a:endCxn id="64519" idx="0"/>
          </p:cNvCxnSpPr>
          <p:nvPr/>
        </p:nvCxnSpPr>
        <p:spPr bwMode="auto">
          <a:xfrm>
            <a:off x="7691449" y="3911082"/>
            <a:ext cx="1002706" cy="6247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32" name="AutoShape 20">
            <a:extLst>
              <a:ext uri="{FF2B5EF4-FFF2-40B4-BE49-F238E27FC236}">
                <a16:creationId xmlns:a16="http://schemas.microsoft.com/office/drawing/2014/main" id="{22D25957-2684-1747-9BB9-A8D72FE02310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8232175" y="4451808"/>
            <a:ext cx="1007957" cy="1007957"/>
          </a:xfrm>
          <a:prstGeom prst="plus">
            <a:avLst>
              <a:gd name="adj" fmla="val 44231"/>
            </a:avLst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4533" name="Rectangle 21">
            <a:extLst>
              <a:ext uri="{FF2B5EF4-FFF2-40B4-BE49-F238E27FC236}">
                <a16:creationId xmlns:a16="http://schemas.microsoft.com/office/drawing/2014/main" id="{8EAA7528-D8A4-D74A-B234-68EF681AE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167" y="4535804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J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t=32</a:t>
            </a:r>
          </a:p>
        </p:txBody>
      </p:sp>
      <p:sp>
        <p:nvSpPr>
          <p:cNvPr id="64534" name="Rectangle 22">
            <a:extLst>
              <a:ext uri="{FF2B5EF4-FFF2-40B4-BE49-F238E27FC236}">
                <a16:creationId xmlns:a16="http://schemas.microsoft.com/office/drawing/2014/main" id="{ACD58FBD-83C7-1F40-AE3E-4DC3547C9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269" y="6215732"/>
            <a:ext cx="1259946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referenced</a:t>
            </a:r>
          </a:p>
        </p:txBody>
      </p:sp>
      <p:sp>
        <p:nvSpPr>
          <p:cNvPr id="64535" name="Rectangle 23">
            <a:extLst>
              <a:ext uri="{FF2B5EF4-FFF2-40B4-BE49-F238E27FC236}">
                <a16:creationId xmlns:a16="http://schemas.microsoft.com/office/drawing/2014/main" id="{8CF394E5-4792-2D46-8851-01090D3F9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4" y="6215732"/>
            <a:ext cx="1679928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unreferenced</a:t>
            </a:r>
          </a:p>
        </p:txBody>
      </p:sp>
    </p:spTree>
    <p:extLst>
      <p:ext uri="{BB962C8B-B14F-4D97-AF65-F5344CB8AC3E}">
        <p14:creationId xmlns:p14="http://schemas.microsoft.com/office/powerpoint/2010/main" val="99712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6" grpId="0" animBg="1" autoUpdateAnimBg="0"/>
      <p:bldP spid="64528" grpId="0" animBg="1" autoUpdateAnimBg="0"/>
      <p:bldP spid="64530" grpId="0" animBg="1" autoUpdateAnimBg="0"/>
      <p:bldP spid="6453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0FA8CCE5-70A1-D741-A33A-3E05081E4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Least Recently Used (LRU)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743E249-B634-F84F-8890-BC07F8AC8C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Assume pages used recently will be used again soon</a:t>
            </a:r>
          </a:p>
          <a:p>
            <a:pPr lvl="1"/>
            <a:r>
              <a:rPr lang="en-US" altLang="en-US" dirty="0"/>
              <a:t>Throw out page that has been unused for longest time</a:t>
            </a:r>
          </a:p>
          <a:p>
            <a:r>
              <a:rPr lang="en-US" altLang="en-US" dirty="0"/>
              <a:t>Must keep a linked list of pages</a:t>
            </a:r>
          </a:p>
          <a:p>
            <a:pPr lvl="1"/>
            <a:r>
              <a:rPr lang="en-US" altLang="en-US" dirty="0"/>
              <a:t>Most recently used at front, least at rear</a:t>
            </a:r>
          </a:p>
          <a:p>
            <a:pPr lvl="1"/>
            <a:r>
              <a:rPr lang="en-US" altLang="en-US" dirty="0"/>
              <a:t>Update this list every memory reference!</a:t>
            </a:r>
          </a:p>
          <a:p>
            <a:pPr lvl="2"/>
            <a:r>
              <a:rPr lang="en-US" altLang="en-US" dirty="0"/>
              <a:t>This can be somewhat slow: hardware has to update a linked list on every reference!</a:t>
            </a:r>
          </a:p>
          <a:p>
            <a:r>
              <a:rPr lang="en-US" altLang="en-US" dirty="0"/>
              <a:t>Alternatively, keep counter in each page table entry</a:t>
            </a:r>
          </a:p>
          <a:p>
            <a:pPr lvl="1"/>
            <a:r>
              <a:rPr lang="en-US" altLang="en-US" dirty="0"/>
              <a:t>Global counter increments with each CPU cycle</a:t>
            </a:r>
          </a:p>
          <a:p>
            <a:pPr lvl="1"/>
            <a:r>
              <a:rPr lang="en-US" altLang="en-US" dirty="0"/>
              <a:t>Copy global counter to PTE counter on a reference to the page</a:t>
            </a:r>
          </a:p>
          <a:p>
            <a:pPr lvl="1"/>
            <a:r>
              <a:rPr lang="en-US" altLang="en-US" dirty="0"/>
              <a:t>For replacement, evict page with lowest counter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29D30-1BC8-214D-8C77-0015442872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/>
              <a:t>CS/COE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DA452-B6E5-384A-8270-6D22C22C97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27CF207-E58E-3246-B591-E8136B4A963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577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8381C4D7-7A71-FF4B-8A81-A6CE4BCC00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Simulating LRU in software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CA6B586-27BD-9340-845C-D7720A3F92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3200" dirty="0"/>
              <a:t>Few computers have the necessary hardware to implement full LRU</a:t>
            </a:r>
          </a:p>
          <a:p>
            <a:pPr lvl="1"/>
            <a:r>
              <a:rPr lang="en-US" altLang="en-US" sz="2800" dirty="0"/>
              <a:t>Linked-list method impractical in hardware</a:t>
            </a:r>
          </a:p>
          <a:p>
            <a:pPr lvl="1"/>
            <a:r>
              <a:rPr lang="en-US" altLang="en-US" sz="2800" dirty="0"/>
              <a:t>Counter-based method could be done, but it’s slow to find the desired page</a:t>
            </a:r>
          </a:p>
          <a:p>
            <a:r>
              <a:rPr lang="en-US" altLang="en-US" sz="3200" dirty="0"/>
              <a:t>Approximate LRU with Not Frequently Used (NFU) algorithm</a:t>
            </a:r>
          </a:p>
          <a:p>
            <a:pPr lvl="1"/>
            <a:r>
              <a:rPr lang="en-US" altLang="en-US" sz="2800" dirty="0"/>
              <a:t>At each clock interrupt, scan through page table</a:t>
            </a:r>
          </a:p>
          <a:p>
            <a:pPr lvl="1"/>
            <a:r>
              <a:rPr lang="en-US" altLang="en-US" sz="2800" dirty="0"/>
              <a:t>If R=1 for a page, add one to its counter value</a:t>
            </a:r>
          </a:p>
          <a:p>
            <a:pPr lvl="1"/>
            <a:r>
              <a:rPr lang="en-US" altLang="en-US" sz="2800" dirty="0"/>
              <a:t>On replacement, pick the page with the lowest counter value</a:t>
            </a:r>
          </a:p>
          <a:p>
            <a:r>
              <a:rPr lang="en-US" altLang="en-US" sz="3200" dirty="0"/>
              <a:t>Problem: no notion of age—pages with high counter values will tend to keep them!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F30EE-CE36-0547-8017-ED02DDC868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/>
              <a:t>CS/COE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365AF-67AB-2F4C-9202-A343610B29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46195D58-4536-F342-9594-236CB2E8AEB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646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4D0ABAB-B4DF-1948-B986-C5E2D2007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Aging replacement algorithm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D136614-4568-8442-B28F-0013360380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5"/>
              <a:t>Reduce counter values over time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Divide by two every clock cycle (use right shift)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More weight given to more recent references!</a:t>
            </a:r>
          </a:p>
          <a:p>
            <a:pPr>
              <a:lnSpc>
                <a:spcPct val="90000"/>
              </a:lnSpc>
            </a:pPr>
            <a:r>
              <a:rPr lang="en-US" altLang="en-US" sz="2205"/>
              <a:t>Select page to be evicted by finding the lowest counter value</a:t>
            </a:r>
          </a:p>
          <a:p>
            <a:pPr>
              <a:lnSpc>
                <a:spcPct val="90000"/>
              </a:lnSpc>
            </a:pPr>
            <a:r>
              <a:rPr lang="en-US" altLang="en-US" sz="2205"/>
              <a:t>Algorithm is: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Every clock tick, shift all counters right by 1 bit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On reference, set leftmost bit of a counter (can be done by copying the reference bit to the counter at the clock tick) </a:t>
            </a:r>
          </a:p>
        </p:txBody>
      </p:sp>
      <p:sp>
        <p:nvSpPr>
          <p:cNvPr id="55" name="Footer Placeholder 4">
            <a:extLst>
              <a:ext uri="{FF2B5EF4-FFF2-40B4-BE49-F238E27FC236}">
                <a16:creationId xmlns:a16="http://schemas.microsoft.com/office/drawing/2014/main" id="{66C99394-0F40-314C-B56B-DE6569C196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/>
              <a:t>CS/COE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6" name="Slide Number Placeholder 5">
            <a:extLst>
              <a:ext uri="{FF2B5EF4-FFF2-40B4-BE49-F238E27FC236}">
                <a16:creationId xmlns:a16="http://schemas.microsoft.com/office/drawing/2014/main" id="{9B05387C-06AC-824A-907F-B54D48774C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CBB0E9D-DFBB-D648-89A7-574675AC4BE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DF274AE0-7C43-6B42-BE4D-66173DA9D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4955787"/>
            <a:ext cx="1343942" cy="251989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 panose="020B0604020202020204" pitchFamily="34" charset="0"/>
              </a:rPr>
              <a:t>10000000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40CE1C44-E20C-5E40-A533-86A36A230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5291772"/>
            <a:ext cx="1343942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 panose="020B0604020202020204" pitchFamily="34" charset="0"/>
              </a:rPr>
              <a:t>00000000</a:t>
            </a:r>
          </a:p>
        </p:txBody>
      </p:sp>
      <p:sp>
        <p:nvSpPr>
          <p:cNvPr id="67590" name="Rectangle 6">
            <a:extLst>
              <a:ext uri="{FF2B5EF4-FFF2-40B4-BE49-F238E27FC236}">
                <a16:creationId xmlns:a16="http://schemas.microsoft.com/office/drawing/2014/main" id="{F6B0727A-7719-1244-ADFF-5ADD89479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5627758"/>
            <a:ext cx="1343942" cy="251989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 panose="020B0604020202020204" pitchFamily="34" charset="0"/>
              </a:rPr>
              <a:t>10000000</a:t>
            </a:r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FC339FF8-C514-BB42-B62C-60E75B23C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5963743"/>
            <a:ext cx="1343942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 panose="020B0604020202020204" pitchFamily="34" charset="0"/>
              </a:rPr>
              <a:t>00000000</a:t>
            </a:r>
          </a:p>
        </p:txBody>
      </p:sp>
      <p:sp>
        <p:nvSpPr>
          <p:cNvPr id="67592" name="Rectangle 8">
            <a:extLst>
              <a:ext uri="{FF2B5EF4-FFF2-40B4-BE49-F238E27FC236}">
                <a16:creationId xmlns:a16="http://schemas.microsoft.com/office/drawing/2014/main" id="{BD3A385E-B3EE-714C-8202-5A41F9627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6299729"/>
            <a:ext cx="1343942" cy="251989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 panose="020B0604020202020204" pitchFamily="34" charset="0"/>
              </a:rPr>
              <a:t>10000000</a:t>
            </a:r>
          </a:p>
        </p:txBody>
      </p:sp>
      <p:sp>
        <p:nvSpPr>
          <p:cNvPr id="67593" name="Rectangle 9">
            <a:extLst>
              <a:ext uri="{FF2B5EF4-FFF2-40B4-BE49-F238E27FC236}">
                <a16:creationId xmlns:a16="http://schemas.microsoft.com/office/drawing/2014/main" id="{5CD1905B-EA8A-C942-8A31-6BF3452F2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6635714"/>
            <a:ext cx="1343942" cy="251989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 panose="020B0604020202020204" pitchFamily="34" charset="0"/>
              </a:rPr>
              <a:t>10000000</a:t>
            </a:r>
          </a:p>
        </p:txBody>
      </p:sp>
      <p:sp>
        <p:nvSpPr>
          <p:cNvPr id="67594" name="AutoShape 10">
            <a:extLst>
              <a:ext uri="{FF2B5EF4-FFF2-40B4-BE49-F238E27FC236}">
                <a16:creationId xmlns:a16="http://schemas.microsoft.com/office/drawing/2014/main" id="{5E56CCA9-E952-6040-AA9A-FF48051F8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431" y="4787793"/>
            <a:ext cx="251989" cy="226790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595" name="Text Box 11">
            <a:extLst>
              <a:ext uri="{FF2B5EF4-FFF2-40B4-BE49-F238E27FC236}">
                <a16:creationId xmlns:a16="http://schemas.microsoft.com/office/drawing/2014/main" id="{2EEC22CA-15B8-3F4A-B1BC-BA9ECC185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168" y="4367812"/>
            <a:ext cx="904222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Tick 0</a:t>
            </a:r>
          </a:p>
        </p:txBody>
      </p:sp>
      <p:grpSp>
        <p:nvGrpSpPr>
          <p:cNvPr id="67596" name="Group 12">
            <a:extLst>
              <a:ext uri="{FF2B5EF4-FFF2-40B4-BE49-F238E27FC236}">
                <a16:creationId xmlns:a16="http://schemas.microsoft.com/office/drawing/2014/main" id="{67B14906-2C63-2142-98E3-C5FA22CA1093}"/>
              </a:ext>
            </a:extLst>
          </p:cNvPr>
          <p:cNvGrpSpPr>
            <a:grpSpLocks/>
          </p:cNvGrpSpPr>
          <p:nvPr/>
        </p:nvGrpSpPr>
        <p:grpSpPr bwMode="auto">
          <a:xfrm>
            <a:off x="3612373" y="4367812"/>
            <a:ext cx="1427939" cy="2687884"/>
            <a:chOff x="1392" y="2496"/>
            <a:chExt cx="816" cy="1536"/>
          </a:xfrm>
        </p:grpSpPr>
        <p:sp>
          <p:nvSpPr>
            <p:cNvPr id="67597" name="Line 13">
              <a:extLst>
                <a:ext uri="{FF2B5EF4-FFF2-40B4-BE49-F238E27FC236}">
                  <a16:creationId xmlns:a16="http://schemas.microsoft.com/office/drawing/2014/main" id="{38D8C583-48A4-D24F-862C-18A1D27A96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598" name="Rectangle 14">
              <a:extLst>
                <a:ext uri="{FF2B5EF4-FFF2-40B4-BE49-F238E27FC236}">
                  <a16:creationId xmlns:a16="http://schemas.microsoft.com/office/drawing/2014/main" id="{C45D3EBD-0CEA-4F41-91B9-97C201889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832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11000000</a:t>
              </a:r>
            </a:p>
          </p:txBody>
        </p:sp>
        <p:sp>
          <p:nvSpPr>
            <p:cNvPr id="67599" name="Rectangle 15">
              <a:extLst>
                <a:ext uri="{FF2B5EF4-FFF2-40B4-BE49-F238E27FC236}">
                  <a16:creationId xmlns:a16="http://schemas.microsoft.com/office/drawing/2014/main" id="{ADCD002E-36EF-F140-9EDB-188A50300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024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10000000</a:t>
              </a:r>
            </a:p>
          </p:txBody>
        </p:sp>
        <p:sp>
          <p:nvSpPr>
            <p:cNvPr id="67600" name="Rectangle 16">
              <a:extLst>
                <a:ext uri="{FF2B5EF4-FFF2-40B4-BE49-F238E27FC236}">
                  <a16:creationId xmlns:a16="http://schemas.microsoft.com/office/drawing/2014/main" id="{0E170E85-1EFA-E844-AB85-ACE14658F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216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01000000</a:t>
              </a:r>
            </a:p>
          </p:txBody>
        </p:sp>
        <p:sp>
          <p:nvSpPr>
            <p:cNvPr id="67601" name="Rectangle 17">
              <a:extLst>
                <a:ext uri="{FF2B5EF4-FFF2-40B4-BE49-F238E27FC236}">
                  <a16:creationId xmlns:a16="http://schemas.microsoft.com/office/drawing/2014/main" id="{72FB91DE-D2F9-054F-86B8-74D8D065B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408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00000000</a:t>
              </a:r>
            </a:p>
          </p:txBody>
        </p:sp>
        <p:sp>
          <p:nvSpPr>
            <p:cNvPr id="67602" name="Rectangle 18">
              <a:extLst>
                <a:ext uri="{FF2B5EF4-FFF2-40B4-BE49-F238E27FC236}">
                  <a16:creationId xmlns:a16="http://schemas.microsoft.com/office/drawing/2014/main" id="{C8301E77-5E48-7544-8FAD-F3E50B787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600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01000000</a:t>
              </a:r>
            </a:p>
          </p:txBody>
        </p:sp>
        <p:sp>
          <p:nvSpPr>
            <p:cNvPr id="67603" name="Rectangle 19">
              <a:extLst>
                <a:ext uri="{FF2B5EF4-FFF2-40B4-BE49-F238E27FC236}">
                  <a16:creationId xmlns:a16="http://schemas.microsoft.com/office/drawing/2014/main" id="{5933DA6D-7F4B-D048-9E44-1986FD55B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792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11000000</a:t>
              </a:r>
            </a:p>
          </p:txBody>
        </p:sp>
        <p:sp>
          <p:nvSpPr>
            <p:cNvPr id="67604" name="Text Box 20">
              <a:extLst>
                <a:ext uri="{FF2B5EF4-FFF2-40B4-BE49-F238E27FC236}">
                  <a16:creationId xmlns:a16="http://schemas.microsoft.com/office/drawing/2014/main" id="{2D7B34F9-A666-4D43-88F8-5B7BE321B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1" y="2496"/>
              <a:ext cx="51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20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 panose="020B0604020202020204" pitchFamily="34" charset="0"/>
                </a:rPr>
                <a:t>Tick 1</a:t>
              </a:r>
            </a:p>
          </p:txBody>
        </p:sp>
      </p:grpSp>
      <p:grpSp>
        <p:nvGrpSpPr>
          <p:cNvPr id="67605" name="Group 21">
            <a:extLst>
              <a:ext uri="{FF2B5EF4-FFF2-40B4-BE49-F238E27FC236}">
                <a16:creationId xmlns:a16="http://schemas.microsoft.com/office/drawing/2014/main" id="{3DEC3906-B10E-3449-A7BB-9F5D40A16828}"/>
              </a:ext>
            </a:extLst>
          </p:cNvPr>
          <p:cNvGrpSpPr>
            <a:grpSpLocks/>
          </p:cNvGrpSpPr>
          <p:nvPr/>
        </p:nvGrpSpPr>
        <p:grpSpPr bwMode="auto">
          <a:xfrm>
            <a:off x="5124308" y="4367812"/>
            <a:ext cx="1427939" cy="2687884"/>
            <a:chOff x="2256" y="2496"/>
            <a:chExt cx="816" cy="1536"/>
          </a:xfrm>
        </p:grpSpPr>
        <p:sp>
          <p:nvSpPr>
            <p:cNvPr id="67606" name="Rectangle 22">
              <a:extLst>
                <a:ext uri="{FF2B5EF4-FFF2-40B4-BE49-F238E27FC236}">
                  <a16:creationId xmlns:a16="http://schemas.microsoft.com/office/drawing/2014/main" id="{50C11BEE-5135-834B-A616-D0385A64B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832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11100000</a:t>
              </a:r>
            </a:p>
          </p:txBody>
        </p:sp>
        <p:sp>
          <p:nvSpPr>
            <p:cNvPr id="67607" name="Rectangle 23">
              <a:extLst>
                <a:ext uri="{FF2B5EF4-FFF2-40B4-BE49-F238E27FC236}">
                  <a16:creationId xmlns:a16="http://schemas.microsoft.com/office/drawing/2014/main" id="{E93CB514-E397-EB49-BBC7-191697EEA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024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01000000</a:t>
              </a:r>
            </a:p>
          </p:txBody>
        </p:sp>
        <p:sp>
          <p:nvSpPr>
            <p:cNvPr id="67608" name="Rectangle 24">
              <a:extLst>
                <a:ext uri="{FF2B5EF4-FFF2-40B4-BE49-F238E27FC236}">
                  <a16:creationId xmlns:a16="http://schemas.microsoft.com/office/drawing/2014/main" id="{1041D005-0F42-9743-B418-EF2992B98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216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00100000</a:t>
              </a:r>
            </a:p>
          </p:txBody>
        </p:sp>
        <p:sp>
          <p:nvSpPr>
            <p:cNvPr id="67609" name="Rectangle 25">
              <a:extLst>
                <a:ext uri="{FF2B5EF4-FFF2-40B4-BE49-F238E27FC236}">
                  <a16:creationId xmlns:a16="http://schemas.microsoft.com/office/drawing/2014/main" id="{FC26EA9F-0DF9-764A-ACF0-9A8662144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408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00000000</a:t>
              </a:r>
            </a:p>
          </p:txBody>
        </p:sp>
        <p:sp>
          <p:nvSpPr>
            <p:cNvPr id="67610" name="Rectangle 26">
              <a:extLst>
                <a:ext uri="{FF2B5EF4-FFF2-40B4-BE49-F238E27FC236}">
                  <a16:creationId xmlns:a16="http://schemas.microsoft.com/office/drawing/2014/main" id="{5603AB40-C2CA-534F-96E8-03521EF7D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600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10100000</a:t>
              </a:r>
            </a:p>
          </p:txBody>
        </p:sp>
        <p:sp>
          <p:nvSpPr>
            <p:cNvPr id="67611" name="Rectangle 27">
              <a:extLst>
                <a:ext uri="{FF2B5EF4-FFF2-40B4-BE49-F238E27FC236}">
                  <a16:creationId xmlns:a16="http://schemas.microsoft.com/office/drawing/2014/main" id="{A4638044-04F7-6E47-BBFC-372D06DB3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792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01100000</a:t>
              </a:r>
            </a:p>
          </p:txBody>
        </p:sp>
        <p:sp>
          <p:nvSpPr>
            <p:cNvPr id="67612" name="Line 28">
              <a:extLst>
                <a:ext uri="{FF2B5EF4-FFF2-40B4-BE49-F238E27FC236}">
                  <a16:creationId xmlns:a16="http://schemas.microsoft.com/office/drawing/2014/main" id="{57C75057-067F-2D4A-9B55-949F07B07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613" name="Text Box 29">
              <a:extLst>
                <a:ext uri="{FF2B5EF4-FFF2-40B4-BE49-F238E27FC236}">
                  <a16:creationId xmlns:a16="http://schemas.microsoft.com/office/drawing/2014/main" id="{3BE2BD58-1372-3E4E-82E1-B53365B86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5" y="2496"/>
              <a:ext cx="51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20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 panose="020B0604020202020204" pitchFamily="34" charset="0"/>
                </a:rPr>
                <a:t>Tick 2</a:t>
              </a:r>
            </a:p>
          </p:txBody>
        </p:sp>
      </p:grpSp>
      <p:grpSp>
        <p:nvGrpSpPr>
          <p:cNvPr id="67614" name="Group 30">
            <a:extLst>
              <a:ext uri="{FF2B5EF4-FFF2-40B4-BE49-F238E27FC236}">
                <a16:creationId xmlns:a16="http://schemas.microsoft.com/office/drawing/2014/main" id="{B1020C87-BC3E-2443-92CB-FDD8D9FE9B1A}"/>
              </a:ext>
            </a:extLst>
          </p:cNvPr>
          <p:cNvGrpSpPr>
            <a:grpSpLocks/>
          </p:cNvGrpSpPr>
          <p:nvPr/>
        </p:nvGrpSpPr>
        <p:grpSpPr bwMode="auto">
          <a:xfrm>
            <a:off x="6636243" y="4367812"/>
            <a:ext cx="1427939" cy="2687884"/>
            <a:chOff x="3120" y="2496"/>
            <a:chExt cx="816" cy="1536"/>
          </a:xfrm>
        </p:grpSpPr>
        <p:sp>
          <p:nvSpPr>
            <p:cNvPr id="67615" name="Rectangle 31">
              <a:extLst>
                <a:ext uri="{FF2B5EF4-FFF2-40B4-BE49-F238E27FC236}">
                  <a16:creationId xmlns:a16="http://schemas.microsoft.com/office/drawing/2014/main" id="{80956031-3963-854D-9555-AE42AD5B1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832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01110000</a:t>
              </a:r>
            </a:p>
          </p:txBody>
        </p:sp>
        <p:sp>
          <p:nvSpPr>
            <p:cNvPr id="67616" name="Rectangle 32">
              <a:extLst>
                <a:ext uri="{FF2B5EF4-FFF2-40B4-BE49-F238E27FC236}">
                  <a16:creationId xmlns:a16="http://schemas.microsoft.com/office/drawing/2014/main" id="{59439DCB-62F2-E741-B674-F5E6DA636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024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00100000</a:t>
              </a:r>
            </a:p>
          </p:txBody>
        </p:sp>
        <p:sp>
          <p:nvSpPr>
            <p:cNvPr id="67617" name="Rectangle 33">
              <a:extLst>
                <a:ext uri="{FF2B5EF4-FFF2-40B4-BE49-F238E27FC236}">
                  <a16:creationId xmlns:a16="http://schemas.microsoft.com/office/drawing/2014/main" id="{0B3E33C1-AB5A-964A-8B58-82036883E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216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10010000</a:t>
              </a:r>
            </a:p>
          </p:txBody>
        </p:sp>
        <p:sp>
          <p:nvSpPr>
            <p:cNvPr id="67618" name="Rectangle 34">
              <a:extLst>
                <a:ext uri="{FF2B5EF4-FFF2-40B4-BE49-F238E27FC236}">
                  <a16:creationId xmlns:a16="http://schemas.microsoft.com/office/drawing/2014/main" id="{9287DC97-79F2-2D48-AFBD-BC517FE93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408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10000000</a:t>
              </a:r>
            </a:p>
          </p:txBody>
        </p:sp>
        <p:sp>
          <p:nvSpPr>
            <p:cNvPr id="67619" name="Rectangle 35">
              <a:extLst>
                <a:ext uri="{FF2B5EF4-FFF2-40B4-BE49-F238E27FC236}">
                  <a16:creationId xmlns:a16="http://schemas.microsoft.com/office/drawing/2014/main" id="{4D62AC3E-B91B-4C4B-80D9-326AADD3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600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11010000</a:t>
              </a:r>
            </a:p>
          </p:txBody>
        </p:sp>
        <p:sp>
          <p:nvSpPr>
            <p:cNvPr id="67620" name="Rectangle 36">
              <a:extLst>
                <a:ext uri="{FF2B5EF4-FFF2-40B4-BE49-F238E27FC236}">
                  <a16:creationId xmlns:a16="http://schemas.microsoft.com/office/drawing/2014/main" id="{1AF4BF33-A1C2-5C46-B375-FFE92E88E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792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10110000</a:t>
              </a:r>
            </a:p>
          </p:txBody>
        </p:sp>
        <p:sp>
          <p:nvSpPr>
            <p:cNvPr id="67621" name="Line 37">
              <a:extLst>
                <a:ext uri="{FF2B5EF4-FFF2-40B4-BE49-F238E27FC236}">
                  <a16:creationId xmlns:a16="http://schemas.microsoft.com/office/drawing/2014/main" id="{476B0768-B4FA-BF41-A9BA-0914637288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622" name="Text Box 38">
              <a:extLst>
                <a:ext uri="{FF2B5EF4-FFF2-40B4-BE49-F238E27FC236}">
                  <a16:creationId xmlns:a16="http://schemas.microsoft.com/office/drawing/2014/main" id="{E3A1E7A4-49A6-FA48-86BA-718D838AC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9" y="2496"/>
              <a:ext cx="51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20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 panose="020B0604020202020204" pitchFamily="34" charset="0"/>
                </a:rPr>
                <a:t>Tick 3</a:t>
              </a:r>
            </a:p>
          </p:txBody>
        </p:sp>
      </p:grpSp>
      <p:grpSp>
        <p:nvGrpSpPr>
          <p:cNvPr id="67623" name="Group 39">
            <a:extLst>
              <a:ext uri="{FF2B5EF4-FFF2-40B4-BE49-F238E27FC236}">
                <a16:creationId xmlns:a16="http://schemas.microsoft.com/office/drawing/2014/main" id="{F6471928-9B16-6743-8199-F4A8AB1AA3F8}"/>
              </a:ext>
            </a:extLst>
          </p:cNvPr>
          <p:cNvGrpSpPr>
            <a:grpSpLocks/>
          </p:cNvGrpSpPr>
          <p:nvPr/>
        </p:nvGrpSpPr>
        <p:grpSpPr bwMode="auto">
          <a:xfrm>
            <a:off x="8148178" y="4367812"/>
            <a:ext cx="1427939" cy="2687884"/>
            <a:chOff x="3984" y="2496"/>
            <a:chExt cx="816" cy="1536"/>
          </a:xfrm>
        </p:grpSpPr>
        <p:sp>
          <p:nvSpPr>
            <p:cNvPr id="67624" name="Rectangle 40">
              <a:extLst>
                <a:ext uri="{FF2B5EF4-FFF2-40B4-BE49-F238E27FC236}">
                  <a16:creationId xmlns:a16="http://schemas.microsoft.com/office/drawing/2014/main" id="{169DF340-3310-5A4D-B28B-B9FDA07B9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832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10111000</a:t>
              </a:r>
            </a:p>
          </p:txBody>
        </p:sp>
        <p:sp>
          <p:nvSpPr>
            <p:cNvPr id="67625" name="Rectangle 41">
              <a:extLst>
                <a:ext uri="{FF2B5EF4-FFF2-40B4-BE49-F238E27FC236}">
                  <a16:creationId xmlns:a16="http://schemas.microsoft.com/office/drawing/2014/main" id="{1A83F9A2-2F63-5A49-AAB2-969C86557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024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00010000</a:t>
              </a:r>
            </a:p>
          </p:txBody>
        </p:sp>
        <p:sp>
          <p:nvSpPr>
            <p:cNvPr id="67626" name="Rectangle 42">
              <a:extLst>
                <a:ext uri="{FF2B5EF4-FFF2-40B4-BE49-F238E27FC236}">
                  <a16:creationId xmlns:a16="http://schemas.microsoft.com/office/drawing/2014/main" id="{F8D1B17E-E3F3-6543-9D50-744B79C8B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216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01001000</a:t>
              </a:r>
            </a:p>
          </p:txBody>
        </p:sp>
        <p:sp>
          <p:nvSpPr>
            <p:cNvPr id="67627" name="Rectangle 43">
              <a:extLst>
                <a:ext uri="{FF2B5EF4-FFF2-40B4-BE49-F238E27FC236}">
                  <a16:creationId xmlns:a16="http://schemas.microsoft.com/office/drawing/2014/main" id="{C6EDE030-3893-5D45-960F-863A5A93C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408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01000000</a:t>
              </a:r>
            </a:p>
          </p:txBody>
        </p:sp>
        <p:sp>
          <p:nvSpPr>
            <p:cNvPr id="67628" name="Rectangle 44">
              <a:extLst>
                <a:ext uri="{FF2B5EF4-FFF2-40B4-BE49-F238E27FC236}">
                  <a16:creationId xmlns:a16="http://schemas.microsoft.com/office/drawing/2014/main" id="{60AD439F-C315-D845-AF24-5A9964D9D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600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01101000</a:t>
              </a:r>
            </a:p>
          </p:txBody>
        </p:sp>
        <p:sp>
          <p:nvSpPr>
            <p:cNvPr id="67629" name="Rectangle 45">
              <a:extLst>
                <a:ext uri="{FF2B5EF4-FFF2-40B4-BE49-F238E27FC236}">
                  <a16:creationId xmlns:a16="http://schemas.microsoft.com/office/drawing/2014/main" id="{2ABD1683-55ED-5449-B0C9-EBA541C57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792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11011000</a:t>
              </a:r>
            </a:p>
          </p:txBody>
        </p:sp>
        <p:sp>
          <p:nvSpPr>
            <p:cNvPr id="67630" name="Line 46">
              <a:extLst>
                <a:ext uri="{FF2B5EF4-FFF2-40B4-BE49-F238E27FC236}">
                  <a16:creationId xmlns:a16="http://schemas.microsoft.com/office/drawing/2014/main" id="{0F4009AC-E6A9-3A4A-8CD5-B05C937B4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631" name="Text Box 47">
              <a:extLst>
                <a:ext uri="{FF2B5EF4-FFF2-40B4-BE49-F238E27FC236}">
                  <a16:creationId xmlns:a16="http://schemas.microsoft.com/office/drawing/2014/main" id="{A98607A5-04F0-1746-ACB3-7D8401410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3" y="2496"/>
              <a:ext cx="51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20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 panose="020B0604020202020204" pitchFamily="34" charset="0"/>
                </a:rPr>
                <a:t>Tick 4</a:t>
              </a:r>
            </a:p>
          </p:txBody>
        </p:sp>
      </p:grpSp>
      <p:sp>
        <p:nvSpPr>
          <p:cNvPr id="67632" name="Rectangle 48">
            <a:extLst>
              <a:ext uri="{FF2B5EF4-FFF2-40B4-BE49-F238E27FC236}">
                <a16:creationId xmlns:a16="http://schemas.microsoft.com/office/drawing/2014/main" id="{E3AC223E-4274-9A40-B598-B5D6D4254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00" y="4199819"/>
            <a:ext cx="1343942" cy="5879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Referenced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this tick</a:t>
            </a:r>
          </a:p>
        </p:txBody>
      </p:sp>
      <p:sp>
        <p:nvSpPr>
          <p:cNvPr id="67633" name="Rectangle 49">
            <a:extLst>
              <a:ext uri="{FF2B5EF4-FFF2-40B4-BE49-F238E27FC236}">
                <a16:creationId xmlns:a16="http://schemas.microsoft.com/office/drawing/2014/main" id="{18AA1A21-9B3D-0A40-B660-4F5081B18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482" y="4955787"/>
            <a:ext cx="923960" cy="25198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0</a:t>
            </a:r>
            <a:endParaRPr kumimoji="0" lang="en-US" altLang="en-US" sz="176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634" name="Rectangle 50">
            <a:extLst>
              <a:ext uri="{FF2B5EF4-FFF2-40B4-BE49-F238E27FC236}">
                <a16:creationId xmlns:a16="http://schemas.microsoft.com/office/drawing/2014/main" id="{D3DA86AE-B08F-1048-9CB2-1FBB46454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482" y="5291772"/>
            <a:ext cx="923960" cy="25198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1</a:t>
            </a:r>
            <a:endParaRPr kumimoji="0" lang="en-US" altLang="en-US" sz="176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635" name="Rectangle 51">
            <a:extLst>
              <a:ext uri="{FF2B5EF4-FFF2-40B4-BE49-F238E27FC236}">
                <a16:creationId xmlns:a16="http://schemas.microsoft.com/office/drawing/2014/main" id="{AC1955EB-E89D-724B-9C68-3C61B8FA1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482" y="5627758"/>
            <a:ext cx="923960" cy="25198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2</a:t>
            </a:r>
            <a:endParaRPr kumimoji="0" lang="en-US" altLang="en-US" sz="176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636" name="Rectangle 52">
            <a:extLst>
              <a:ext uri="{FF2B5EF4-FFF2-40B4-BE49-F238E27FC236}">
                <a16:creationId xmlns:a16="http://schemas.microsoft.com/office/drawing/2014/main" id="{9103F9F2-E6AB-2542-AF77-9D61257EE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482" y="5963743"/>
            <a:ext cx="923960" cy="25198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3</a:t>
            </a:r>
            <a:endParaRPr kumimoji="0" lang="en-US" altLang="en-US" sz="176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637" name="Rectangle 53">
            <a:extLst>
              <a:ext uri="{FF2B5EF4-FFF2-40B4-BE49-F238E27FC236}">
                <a16:creationId xmlns:a16="http://schemas.microsoft.com/office/drawing/2014/main" id="{EF93900D-0A5C-A34C-AA4B-3B94455B3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482" y="6299729"/>
            <a:ext cx="923960" cy="25198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4</a:t>
            </a:r>
            <a:endParaRPr kumimoji="0" lang="en-US" altLang="en-US" sz="176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638" name="Rectangle 54">
            <a:extLst>
              <a:ext uri="{FF2B5EF4-FFF2-40B4-BE49-F238E27FC236}">
                <a16:creationId xmlns:a16="http://schemas.microsoft.com/office/drawing/2014/main" id="{34B7BF28-2295-C840-ABF0-658BABF40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482" y="6635714"/>
            <a:ext cx="923960" cy="25198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5</a:t>
            </a:r>
            <a:endParaRPr kumimoji="0" lang="en-US" altLang="en-US" sz="176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09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15E18E49-F169-784B-B04A-AC343EDD82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Working set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B733C6B2-F4AA-8A40-9EB2-C636662E40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i="1" dirty="0"/>
              <a:t>Demand paging</a:t>
            </a:r>
            <a:r>
              <a:rPr lang="en-US" altLang="en-US" sz="2800" dirty="0"/>
              <a:t>: bring a page into memory when it’s requested by the process</a:t>
            </a:r>
          </a:p>
          <a:p>
            <a:r>
              <a:rPr lang="en-US" altLang="en-US" sz="2800" dirty="0"/>
              <a:t>How many pages are needed?</a:t>
            </a:r>
          </a:p>
          <a:p>
            <a:pPr lvl="1"/>
            <a:r>
              <a:rPr lang="en-US" altLang="en-US" sz="2400" dirty="0"/>
              <a:t>Could be all of them, but not likely</a:t>
            </a:r>
          </a:p>
          <a:p>
            <a:pPr lvl="1"/>
            <a:r>
              <a:rPr lang="en-US" altLang="en-US" sz="2400" dirty="0"/>
              <a:t>Instead, processes reference a small set of pages at any given time—</a:t>
            </a:r>
            <a:r>
              <a:rPr lang="en-US" altLang="en-US" sz="2400" i="1" dirty="0"/>
              <a:t>locality of reference</a:t>
            </a:r>
            <a:endParaRPr lang="en-US" altLang="en-US" sz="2400" dirty="0"/>
          </a:p>
          <a:p>
            <a:pPr lvl="1"/>
            <a:r>
              <a:rPr lang="en-US" altLang="en-US" sz="2400" dirty="0"/>
              <a:t>Set of pages can be different for different processes or even different times in the running of a single process</a:t>
            </a:r>
          </a:p>
          <a:p>
            <a:r>
              <a:rPr lang="en-US" altLang="en-US" sz="2800" dirty="0"/>
              <a:t>Set of pages used by a process in a given interval of time is called the </a:t>
            </a:r>
            <a:r>
              <a:rPr lang="en-US" altLang="en-US" sz="2800" i="1" dirty="0"/>
              <a:t>working set</a:t>
            </a:r>
            <a:endParaRPr lang="en-US" altLang="en-US" sz="2800" dirty="0"/>
          </a:p>
          <a:p>
            <a:pPr lvl="1"/>
            <a:r>
              <a:rPr lang="en-US" altLang="en-US" sz="2400" dirty="0"/>
              <a:t>If entire working set is in memory, no page faults!</a:t>
            </a:r>
          </a:p>
          <a:p>
            <a:pPr lvl="1"/>
            <a:r>
              <a:rPr lang="en-US" altLang="en-US" sz="2400" dirty="0"/>
              <a:t>If insufficient space for working set, </a:t>
            </a:r>
            <a:r>
              <a:rPr lang="en-US" altLang="en-US" sz="2400" dirty="0">
                <a:highlight>
                  <a:srgbClr val="FF0000"/>
                </a:highlight>
              </a:rPr>
              <a:t>thrashing</a:t>
            </a:r>
            <a:r>
              <a:rPr lang="en-US" altLang="en-US" sz="2400" dirty="0"/>
              <a:t> may occur</a:t>
            </a:r>
          </a:p>
          <a:p>
            <a:pPr lvl="1"/>
            <a:r>
              <a:rPr lang="en-US" altLang="en-US" sz="2400" dirty="0"/>
              <a:t>Goal: keep most of working set in memory to minimize the number of page faults suffered by a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69718-6FB0-9941-82B1-4B59A4DE8E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/>
              <a:t>CS/COE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10CEA-B4CC-7446-A104-8C3218D4D7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D5B7F48-BA1C-D948-A355-83D311C2423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422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165450AE-581B-4D4F-B4B0-80B34B6CD4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big is the working set?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1EA3765E-DA51-9E4A-B6A8-17C825B47D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164" y="4565553"/>
            <a:ext cx="9670232" cy="6141298"/>
          </a:xfrm>
        </p:spPr>
        <p:txBody>
          <a:bodyPr/>
          <a:lstStyle/>
          <a:p>
            <a:r>
              <a:rPr lang="en-US" altLang="en-US" sz="2646" dirty="0"/>
              <a:t>Working set is the set of pages used by the </a:t>
            </a:r>
            <a:r>
              <a:rPr lang="en-US" altLang="en-US" sz="2646" i="1" dirty="0"/>
              <a:t>k</a:t>
            </a:r>
            <a:r>
              <a:rPr lang="en-US" altLang="en-US" sz="2646" dirty="0"/>
              <a:t> most recent memory references</a:t>
            </a:r>
          </a:p>
          <a:p>
            <a:r>
              <a:rPr lang="en-US" altLang="en-US" sz="2646" dirty="0"/>
              <a:t>w(</a:t>
            </a:r>
            <a:r>
              <a:rPr lang="en-US" altLang="en-US" sz="2646" dirty="0" err="1"/>
              <a:t>k,t</a:t>
            </a:r>
            <a:r>
              <a:rPr lang="en-US" altLang="en-US" sz="2646" dirty="0"/>
              <a:t>) is the size of the working set at time </a:t>
            </a:r>
            <a:r>
              <a:rPr lang="en-US" altLang="en-US" sz="2646" i="1" dirty="0"/>
              <a:t>t</a:t>
            </a:r>
          </a:p>
          <a:p>
            <a:r>
              <a:rPr lang="en-US" altLang="en-US" sz="2646" dirty="0"/>
              <a:t>Working set may change over time</a:t>
            </a:r>
          </a:p>
          <a:p>
            <a:pPr lvl="1"/>
            <a:r>
              <a:rPr lang="en-US" altLang="en-US" sz="2205" dirty="0"/>
              <a:t>Size of working set can change over time as well…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8397ACB-E0F4-FE42-BFD3-36927CFF18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/>
              <a:t>CS/COE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8146C4D-B898-AA4F-959B-64D625A995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AF0AF4B-4A3C-0942-BA87-BBADCB528B5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69636" name="Picture 4" descr="4-20">
            <a:extLst>
              <a:ext uri="{FF2B5EF4-FFF2-40B4-BE49-F238E27FC236}">
                <a16:creationId xmlns:a16="http://schemas.microsoft.com/office/drawing/2014/main" id="{233737B5-992B-094B-A3F5-E89D3E76D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12" y="1566183"/>
            <a:ext cx="8823121" cy="246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37" name="Text Box 5">
            <a:extLst>
              <a:ext uri="{FF2B5EF4-FFF2-40B4-BE49-F238E27FC236}">
                <a16:creationId xmlns:a16="http://schemas.microsoft.com/office/drawing/2014/main" id="{2566AFE5-5133-5049-AAA1-8A0B98A60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6845" y="3813087"/>
            <a:ext cx="325730" cy="4316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k</a:t>
            </a:r>
          </a:p>
        </p:txBody>
      </p:sp>
      <p:sp>
        <p:nvSpPr>
          <p:cNvPr id="69638" name="Text Box 6">
            <a:extLst>
              <a:ext uri="{FF2B5EF4-FFF2-40B4-BE49-F238E27FC236}">
                <a16:creationId xmlns:a16="http://schemas.microsoft.com/office/drawing/2014/main" id="{E9118035-25F7-6544-92E0-B0FB91315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22" y="2099910"/>
            <a:ext cx="867545" cy="4316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w(k,t)</a:t>
            </a:r>
          </a:p>
        </p:txBody>
      </p:sp>
    </p:spTree>
    <p:extLst>
      <p:ext uri="{BB962C8B-B14F-4D97-AF65-F5344CB8AC3E}">
        <p14:creationId xmlns:p14="http://schemas.microsoft.com/office/powerpoint/2010/main" val="254612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3/19: Homework 8</a:t>
            </a:r>
          </a:p>
          <a:p>
            <a:pPr lvl="1"/>
            <a:r>
              <a:rPr lang="en-US" dirty="0"/>
              <a:t>3/26: Lab 3</a:t>
            </a:r>
          </a:p>
          <a:p>
            <a:pPr lvl="1"/>
            <a:r>
              <a:rPr lang="en-US" dirty="0"/>
              <a:t>4/2: Project 3 (Virtual Memory Simulator)</a:t>
            </a:r>
          </a:p>
          <a:p>
            <a:pPr lvl="1"/>
            <a:r>
              <a:rPr lang="en-US" dirty="0"/>
              <a:t>Tophat questions due one week after each lecture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1E3C-E702-4E07-BFD4-FF9C9C8E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the Working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49DF1-B648-4F61-B62A-1D40F5793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8034-36EC-4250-8885-15DE2A86342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EE799-AD1E-4B1A-A759-2C66B646C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20</a:t>
            </a:fld>
            <a:endParaRPr lang="en-GB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0D873D-C897-42DE-BFCD-FC2BD754E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522" y="1146981"/>
            <a:ext cx="8307809" cy="553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33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51232B28-397F-FD45-89DD-5AE99EC4BE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Working set page replacement algorithm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52F9353-BB1A-C042-AF8D-874DAD8B04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/>
              <a:t>CS/COE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EB6E2E2-B699-B943-A3EF-83569EFBEB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32C9B99-EC6F-F24F-A050-3AAA59D3424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70659" name="Picture 3" descr="4-21">
            <a:extLst>
              <a:ext uri="{FF2B5EF4-FFF2-40B4-BE49-F238E27FC236}">
                <a16:creationId xmlns:a16="http://schemas.microsoft.com/office/drawing/2014/main" id="{4C65C83A-053E-4F45-8804-CCA173E65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30" y="1291590"/>
            <a:ext cx="8846063" cy="526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961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FFC024A6-AFCF-4E49-B85D-185FD647B8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Page replacement algorithms: summary</a:t>
            </a:r>
          </a:p>
        </p:txBody>
      </p:sp>
      <p:graphicFrame>
        <p:nvGraphicFramePr>
          <p:cNvPr id="86019" name="Group 3">
            <a:extLst>
              <a:ext uri="{FF2B5EF4-FFF2-40B4-BE49-F238E27FC236}">
                <a16:creationId xmlns:a16="http://schemas.microsoft.com/office/drawing/2014/main" id="{C40C6EF8-B406-FD4C-B771-14CD350310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1613" y="914400"/>
          <a:ext cx="9671049" cy="4492741"/>
        </p:xfrm>
        <a:graphic>
          <a:graphicData uri="http://schemas.openxmlformats.org/drawingml/2006/table">
            <a:tbl>
              <a:tblPr/>
              <a:tblGrid>
                <a:gridCol w="3540818">
                  <a:extLst>
                    <a:ext uri="{9D8B030D-6E8A-4147-A177-3AD203B41FA5}">
                      <a16:colId xmlns:a16="http://schemas.microsoft.com/office/drawing/2014/main" val="2710235564"/>
                    </a:ext>
                  </a:extLst>
                </a:gridCol>
                <a:gridCol w="6130231">
                  <a:extLst>
                    <a:ext uri="{9D8B030D-6E8A-4147-A177-3AD203B41FA5}">
                      <a16:colId xmlns:a16="http://schemas.microsoft.com/office/drawing/2014/main" val="2277015032"/>
                    </a:ext>
                  </a:extLst>
                </a:gridCol>
              </a:tblGrid>
              <a:tr h="4367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Algorithm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Comment</a:t>
                      </a: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80009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OPT (Optimal)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Not implementable, but useful as a benchmark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478294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NRU (Not Recently Used)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Crude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48205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FIFO (First-In, First Out)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Might throw out useful pages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82318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Second chance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Big improvement over FIFO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311845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Clock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Better implementation of second chance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15557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LRU (Least Recently Used)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Excellent, but hard to implement exactly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08211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NFU (Not Frequently Used)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Poor approximation to LRU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051244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Aging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Good approximation to LRU, efficient to implement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70328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Working Set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Somewhat expensive to implement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764233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WSClock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Implementable version of Working Set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312717"/>
                  </a:ext>
                </a:extLst>
              </a:tr>
            </a:tbl>
          </a:graphicData>
        </a:graphic>
      </p:graphicFrame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7DE61244-624F-224D-B913-B6BEB9108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/>
              <a:t>CS/COE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A1319276-E0EB-6A41-B9E8-AF0DB3A0E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C11B8DF-C87A-3646-B3E2-4184B9B6EE0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191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E371AE6F-E86B-F340-8305-D7F3FA9763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page replacement algorithms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30CE7E06-A120-404E-B809-40A1D1A0CF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Goal: provide quantitative analysis (or simulation) showing which algorithms do better</a:t>
            </a:r>
          </a:p>
          <a:p>
            <a:pPr lvl="1"/>
            <a:r>
              <a:rPr lang="en-US" altLang="en-US"/>
              <a:t>Workload (page reference string) is important: different strings may favor different algorithms</a:t>
            </a:r>
          </a:p>
          <a:p>
            <a:pPr lvl="1"/>
            <a:r>
              <a:rPr lang="en-US" altLang="en-US"/>
              <a:t>Show tradeoffs between algorithms</a:t>
            </a:r>
          </a:p>
          <a:p>
            <a:r>
              <a:rPr lang="en-US" altLang="en-US"/>
              <a:t>Compare algorithms to one another</a:t>
            </a:r>
          </a:p>
          <a:p>
            <a:r>
              <a:rPr lang="en-US" altLang="en-US"/>
              <a:t>Model parameters within an algorithm</a:t>
            </a:r>
          </a:p>
          <a:p>
            <a:pPr lvl="1"/>
            <a:r>
              <a:rPr lang="en-US" altLang="en-US"/>
              <a:t>Number of available physical pages</a:t>
            </a:r>
          </a:p>
          <a:p>
            <a:pPr lvl="1"/>
            <a:r>
              <a:rPr lang="en-US" altLang="en-US"/>
              <a:t>Number of bits for aging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3EC89-1EB2-2544-B99B-802A30867E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/>
              <a:t>CS/COE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97189-8D08-5343-A7CF-D51A354BD6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7E2AF1BC-D140-2241-AF8B-5CC9A67F98D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733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72" name="Rectangle 108">
            <a:extLst>
              <a:ext uri="{FF2B5EF4-FFF2-40B4-BE49-F238E27FC236}">
                <a16:creationId xmlns:a16="http://schemas.microsoft.com/office/drawing/2014/main" id="{497ED6D3-82F2-5648-AA96-0A2A24F11B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is modeling done?</a:t>
            </a:r>
          </a:p>
        </p:txBody>
      </p:sp>
      <p:sp>
        <p:nvSpPr>
          <p:cNvPr id="88173" name="Rectangle 109">
            <a:extLst>
              <a:ext uri="{FF2B5EF4-FFF2-40B4-BE49-F238E27FC236}">
                <a16:creationId xmlns:a16="http://schemas.microsoft.com/office/drawing/2014/main" id="{53F4F09E-AA95-2040-B94E-0F0A45585D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Generate a list of references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Artificial (made up)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Trace a real workload (set of processes)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Use an array (or other structure) to track the pages in physical memory at any given time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May keep other information per page to help simulate the algorithm (modification time, time when paged in, etc.)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Run through references, applying the replacement algorithm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Example: FIFO replacement on reference string 0 1 2 3 0 1 4 0 1 2 3 4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Page replacements highlighted in yellow</a:t>
            </a:r>
          </a:p>
        </p:txBody>
      </p:sp>
      <p:sp>
        <p:nvSpPr>
          <p:cNvPr id="110" name="Footer Placeholder 4">
            <a:extLst>
              <a:ext uri="{FF2B5EF4-FFF2-40B4-BE49-F238E27FC236}">
                <a16:creationId xmlns:a16="http://schemas.microsoft.com/office/drawing/2014/main" id="{10D9F2C4-A5AC-0442-9913-32D5CE205C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/>
              <a:t>CS/COE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111" name="Slide Number Placeholder 5">
            <a:extLst>
              <a:ext uri="{FF2B5EF4-FFF2-40B4-BE49-F238E27FC236}">
                <a16:creationId xmlns:a16="http://schemas.microsoft.com/office/drawing/2014/main" id="{02DF15F3-6E31-8A4F-AC02-F3862E8898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0CE9054-2A2D-E94B-BADE-39656B8104B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88066" name="Group 2">
            <a:extLst>
              <a:ext uri="{FF2B5EF4-FFF2-40B4-BE49-F238E27FC236}">
                <a16:creationId xmlns:a16="http://schemas.microsoft.com/office/drawing/2014/main" id="{5ECF1791-E305-BE4F-9941-168A42132BDB}"/>
              </a:ext>
            </a:extLst>
          </p:cNvPr>
          <p:cNvGraphicFramePr>
            <a:graphicFrameLocks noGrp="1"/>
          </p:cNvGraphicFramePr>
          <p:nvPr/>
        </p:nvGraphicFramePr>
        <p:xfrm>
          <a:off x="1428467" y="4871790"/>
          <a:ext cx="5963742" cy="1622384"/>
        </p:xfrm>
        <a:graphic>
          <a:graphicData uri="http://schemas.openxmlformats.org/drawingml/2006/table">
            <a:tbl>
              <a:tblPr/>
              <a:tblGrid>
                <a:gridCol w="1847921">
                  <a:extLst>
                    <a:ext uri="{9D8B030D-6E8A-4147-A177-3AD203B41FA5}">
                      <a16:colId xmlns:a16="http://schemas.microsoft.com/office/drawing/2014/main" val="1620060904"/>
                    </a:ext>
                  </a:extLst>
                </a:gridCol>
                <a:gridCol w="251989">
                  <a:extLst>
                    <a:ext uri="{9D8B030D-6E8A-4147-A177-3AD203B41FA5}">
                      <a16:colId xmlns:a16="http://schemas.microsoft.com/office/drawing/2014/main" val="535534000"/>
                    </a:ext>
                  </a:extLst>
                </a:gridCol>
                <a:gridCol w="365735">
                  <a:extLst>
                    <a:ext uri="{9D8B030D-6E8A-4147-A177-3AD203B41FA5}">
                      <a16:colId xmlns:a16="http://schemas.microsoft.com/office/drawing/2014/main" val="159796182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2767569357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2634246159"/>
                    </a:ext>
                  </a:extLst>
                </a:gridCol>
                <a:gridCol w="316736">
                  <a:extLst>
                    <a:ext uri="{9D8B030D-6E8A-4147-A177-3AD203B41FA5}">
                      <a16:colId xmlns:a16="http://schemas.microsoft.com/office/drawing/2014/main" val="569304450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3148476579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3711524086"/>
                    </a:ext>
                  </a:extLst>
                </a:gridCol>
                <a:gridCol w="316737">
                  <a:extLst>
                    <a:ext uri="{9D8B030D-6E8A-4147-A177-3AD203B41FA5}">
                      <a16:colId xmlns:a16="http://schemas.microsoft.com/office/drawing/2014/main" val="910588313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2826796206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1583324176"/>
                    </a:ext>
                  </a:extLst>
                </a:gridCol>
                <a:gridCol w="316736">
                  <a:extLst>
                    <a:ext uri="{9D8B030D-6E8A-4147-A177-3AD203B41FA5}">
                      <a16:colId xmlns:a16="http://schemas.microsoft.com/office/drawing/2014/main" val="1262574083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2233008876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3393106909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Page referenced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450898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Youngest page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990322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83643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Oldest page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4196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787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366E-0A3A-49CF-AFBA-2E08698A8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024D1-1496-4BBF-94F9-87C0EA011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1485C-6F1F-4317-A2D2-5971048AE29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AD182-62AD-4FE3-8BAB-0ABC9426A6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25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4A87B-C669-4A94-BFB8-769EB1040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1" y="985144"/>
            <a:ext cx="9110241" cy="607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8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324C-153E-4D10-AC57-9910C7B7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BDDF7-EA3B-4DDE-9246-851820E09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29D13-9BF0-467C-95FA-72DD4E99A4F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0C7E8-2B65-4F20-911D-8FCB0D7852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26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DA80FC-079F-4045-A15D-C1EEB9B7B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3" y="1022457"/>
            <a:ext cx="8270486" cy="551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6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Memory</a:t>
            </a:r>
          </a:p>
          <a:p>
            <a:r>
              <a:rPr lang="en-US" dirty="0"/>
              <a:t>Page Replacement Algorithms</a:t>
            </a:r>
          </a:p>
          <a:p>
            <a:pPr lvl="1"/>
            <a:r>
              <a:rPr lang="en-US" dirty="0"/>
              <a:t>OPT</a:t>
            </a:r>
          </a:p>
          <a:p>
            <a:pPr lvl="1"/>
            <a:r>
              <a:rPr lang="en-US" dirty="0"/>
              <a:t>NRU</a:t>
            </a:r>
          </a:p>
          <a:p>
            <a:pPr lvl="1"/>
            <a:r>
              <a:rPr lang="en-US" dirty="0"/>
              <a:t>FIFO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Page replacement algorithm</a:t>
            </a:r>
          </a:p>
          <a:p>
            <a:pPr lvl="1"/>
            <a:r>
              <a:rPr lang="en-US" dirty="0"/>
              <a:t>Can you re-explain the optimal memory management arrangement? </a:t>
            </a:r>
          </a:p>
          <a:p>
            <a:pPr lvl="2"/>
            <a:r>
              <a:rPr lang="en-US" dirty="0"/>
              <a:t>Why exactly the optimal algorithm is not feasible on modern devices</a:t>
            </a:r>
          </a:p>
          <a:p>
            <a:pPr lvl="2"/>
            <a:r>
              <a:rPr lang="en-US" dirty="0"/>
              <a:t>What real world scenarios can we use the optimal algorithm?</a:t>
            </a:r>
          </a:p>
          <a:p>
            <a:pPr lvl="1"/>
            <a:r>
              <a:rPr lang="en-US" dirty="0"/>
              <a:t>more visual examples for algorithms</a:t>
            </a:r>
          </a:p>
          <a:p>
            <a:pPr lvl="1"/>
            <a:r>
              <a:rPr lang="en-US" dirty="0"/>
              <a:t>NRU algorithm</a:t>
            </a:r>
          </a:p>
          <a:p>
            <a:pPr lvl="2"/>
            <a:r>
              <a:rPr lang="en-US" dirty="0"/>
              <a:t>How does NRU work like step by step</a:t>
            </a:r>
          </a:p>
          <a:p>
            <a:pPr lvl="2"/>
            <a:r>
              <a:rPr lang="en-US" dirty="0"/>
              <a:t>NRU is not Least recently used correct? It seems similar to LRU...</a:t>
            </a:r>
          </a:p>
          <a:p>
            <a:pPr lvl="1"/>
            <a:r>
              <a:rPr lang="en-US" dirty="0"/>
              <a:t>Does page replacement load pages from storage, and evict victim pages back to storage?</a:t>
            </a:r>
          </a:p>
          <a:p>
            <a:r>
              <a:rPr lang="en-US" dirty="0"/>
              <a:t>Page fault</a:t>
            </a:r>
          </a:p>
          <a:p>
            <a:pPr lvl="1"/>
            <a:r>
              <a:rPr lang="en-US" dirty="0"/>
              <a:t>what exactly causes page faults</a:t>
            </a:r>
          </a:p>
          <a:p>
            <a:pPr lvl="1"/>
            <a:r>
              <a:rPr lang="en-US" dirty="0"/>
              <a:t>how to figure out when a page fault will occur</a:t>
            </a:r>
          </a:p>
          <a:p>
            <a:pPr lvl="1"/>
            <a:r>
              <a:rPr lang="en-US" dirty="0"/>
              <a:t>the exact conditions for a page-fault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3E00-231F-4576-8A37-426AD2798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F4750-F2B7-4362-BF7F-523EF65B9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CF80C-D06D-40E9-A2C0-D25C48C9E53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3031B-6518-4225-9089-DFF46F0288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8766DD-20A1-4ABB-BBCD-C15A626C8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662" y="3428726"/>
            <a:ext cx="4925113" cy="32840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C1653C-C101-4D05-8D68-AEDB771FB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50" y="1611086"/>
            <a:ext cx="4673292" cy="311615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33288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9BD1-D780-4076-A174-1128743E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NRU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5BA49-D369-428A-B586-4259322A6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8B86-10EB-4CCB-92FA-9859DADEF58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EAD65-C772-41BD-A373-B96F59C735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20A277-5B1A-4C68-8E36-51C833646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61" y="1026606"/>
            <a:ext cx="9160005" cy="610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3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C77-2A5A-3248-B8B5-26713450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E32F3-197B-3B45-8FE6-0B7FD2891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Page Table</a:t>
            </a:r>
          </a:p>
          <a:p>
            <a:pPr lvl="1"/>
            <a:r>
              <a:rPr lang="en-US" dirty="0"/>
              <a:t>TLB and general indirection of paging... what points to what?</a:t>
            </a:r>
          </a:p>
          <a:p>
            <a:pPr lvl="1"/>
            <a:r>
              <a:rPr lang="en-US" dirty="0"/>
              <a:t>Is it possible to remove the reference bit for algorithms other than NRU to save space, or does it have other uses?</a:t>
            </a:r>
          </a:p>
          <a:p>
            <a:pPr lvl="1"/>
            <a:r>
              <a:rPr lang="en-US" dirty="0"/>
              <a:t>What is the page table? Does it hold the page table entry for every currently running process?</a:t>
            </a:r>
          </a:p>
          <a:p>
            <a:pPr lvl="1"/>
            <a:r>
              <a:rPr lang="en-US" dirty="0"/>
              <a:t>page table entries</a:t>
            </a:r>
          </a:p>
          <a:p>
            <a:pPr lvl="1"/>
            <a:r>
              <a:rPr lang="en-US" dirty="0"/>
              <a:t>can you go over the use of PTBR vs PTLR again</a:t>
            </a:r>
          </a:p>
          <a:p>
            <a:pPr lvl="1"/>
            <a:r>
              <a:rPr lang="en-US" dirty="0"/>
              <a:t>Where is the page reference bit stored?</a:t>
            </a:r>
          </a:p>
          <a:p>
            <a:pPr lvl="1"/>
            <a:r>
              <a:rPr lang="en-US" dirty="0"/>
              <a:t>page table entries and the dirty bit</a:t>
            </a:r>
          </a:p>
          <a:p>
            <a:r>
              <a:rPr lang="en-US" dirty="0"/>
              <a:t>Translation from virtual to physical memory</a:t>
            </a:r>
          </a:p>
          <a:p>
            <a:pPr lvl="1"/>
            <a:r>
              <a:rPr lang="en-US" dirty="0"/>
              <a:t>virtual address space vs physical address space</a:t>
            </a:r>
          </a:p>
          <a:p>
            <a:pPr lvl="1"/>
            <a:r>
              <a:rPr lang="en-US" dirty="0"/>
              <a:t>Can physical memory addresses have multiple associated virtual memory addresses? Or am I misremembering something else from 449?</a:t>
            </a:r>
          </a:p>
          <a:p>
            <a:pPr lvl="1"/>
            <a:r>
              <a:rPr lang="en-US" dirty="0"/>
              <a:t>Where are things stored when they </a:t>
            </a:r>
            <a:r>
              <a:rPr lang="en-US" dirty="0" err="1"/>
              <a:t>arent</a:t>
            </a:r>
            <a:r>
              <a:rPr lang="en-US" dirty="0"/>
              <a:t> in physical memory?</a:t>
            </a:r>
          </a:p>
          <a:p>
            <a:pPr lvl="1"/>
            <a:r>
              <a:rPr lang="en-US" dirty="0"/>
              <a:t>The base and limit registers were the most confusing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18AA7-7C0D-544A-AB35-882A327F63D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05A95-4371-FB49-A46D-A1427FB670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0657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8BCE-37C5-4159-A146-F2AC20E4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CD6E5-2BA1-4C06-B707-C54527263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60D13-4048-4919-A8B6-910B82B064F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F7CB8-2CB7-4B7F-B154-9B5A919A9D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048A59-15E3-4132-B820-3932703B2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794347"/>
            <a:ext cx="9396380" cy="626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0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916A-40A7-074E-ADDB-7F3FE7EB5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36E6D-4367-BA4C-8F4E-21DD295BF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practice with process scheduling algorithms (like the question we went over today)</a:t>
            </a:r>
          </a:p>
          <a:p>
            <a:r>
              <a:rPr lang="en-US" dirty="0"/>
              <a:t>What are the device drivers being protected from and how could that happen? </a:t>
            </a:r>
          </a:p>
          <a:p>
            <a:r>
              <a:rPr lang="en-US" dirty="0"/>
              <a:t>Also, could you walk through Q18,19 on HW7?</a:t>
            </a:r>
          </a:p>
          <a:p>
            <a:r>
              <a:rPr lang="en-US" dirty="0"/>
              <a:t>could you explain again more </a:t>
            </a:r>
            <a:r>
              <a:rPr lang="en-US" dirty="0" err="1"/>
              <a:t>detailedly</a:t>
            </a:r>
            <a:r>
              <a:rPr lang="en-US" dirty="0"/>
              <a:t> why more processes in the system can lead to higher </a:t>
            </a:r>
            <a:r>
              <a:rPr lang="en-US" dirty="0" err="1"/>
              <a:t>cpu</a:t>
            </a:r>
            <a:r>
              <a:rPr lang="en-US" dirty="0"/>
              <a:t> utilization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E424D-AABE-9044-9BD0-7E45A13C28F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591E3-E7D5-E14D-A6D5-91C720F986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9119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1760</Words>
  <Application>Microsoft Macintosh PowerPoint</Application>
  <PresentationFormat>Custom</PresentationFormat>
  <Paragraphs>336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Courier</vt:lpstr>
      <vt:lpstr>Helvetica</vt:lpstr>
      <vt:lpstr>Times</vt:lpstr>
      <vt:lpstr>Times New Roman</vt:lpstr>
      <vt:lpstr>Office Theme</vt:lpstr>
      <vt:lpstr>Introduction to Operating Systems CS/COE 1550</vt:lpstr>
      <vt:lpstr>Announcements</vt:lpstr>
      <vt:lpstr>Last Lecture …</vt:lpstr>
      <vt:lpstr>Muddiest Points (1/3)</vt:lpstr>
      <vt:lpstr>OPT Examples</vt:lpstr>
      <vt:lpstr>NRU Operation</vt:lpstr>
      <vt:lpstr>Muddiest Points (2/3)</vt:lpstr>
      <vt:lpstr>Address Translation</vt:lpstr>
      <vt:lpstr>Muddiest Points (3/3)</vt:lpstr>
      <vt:lpstr>Why are more processes needed for higher CPU utilization?</vt:lpstr>
      <vt:lpstr>Q18,19 in HW7</vt:lpstr>
      <vt:lpstr>Today’s Agenda …</vt:lpstr>
      <vt:lpstr>Second chance page replacement</vt:lpstr>
      <vt:lpstr>Clock algorithm</vt:lpstr>
      <vt:lpstr>Least Recently Used (LRU)</vt:lpstr>
      <vt:lpstr>Simulating LRU in software</vt:lpstr>
      <vt:lpstr>Aging replacement algorithm</vt:lpstr>
      <vt:lpstr>Working set</vt:lpstr>
      <vt:lpstr>How big is the working set?</vt:lpstr>
      <vt:lpstr>Keeping track of the Working Set</vt:lpstr>
      <vt:lpstr>Working set page replacement algorithm</vt:lpstr>
      <vt:lpstr>Page replacement algorithms: summary</vt:lpstr>
      <vt:lpstr>Modeling page replacement algorithms</vt:lpstr>
      <vt:lpstr>How is modeling done?</vt:lpstr>
      <vt:lpstr>FIFO Example 1</vt:lpstr>
      <vt:lpstr>FIFO Example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2</cp:revision>
  <dcterms:modified xsi:type="dcterms:W3CDTF">2021-09-01T06:20:46Z</dcterms:modified>
</cp:coreProperties>
</file>