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31"/>
  </p:notesMasterIdLst>
  <p:sldIdLst>
    <p:sldId id="454" r:id="rId3"/>
    <p:sldId id="496" r:id="rId4"/>
    <p:sldId id="505" r:id="rId5"/>
    <p:sldId id="500" r:id="rId6"/>
    <p:sldId id="549" r:id="rId7"/>
    <p:sldId id="550" r:id="rId8"/>
    <p:sldId id="548" r:id="rId9"/>
    <p:sldId id="551" r:id="rId10"/>
    <p:sldId id="552" r:id="rId11"/>
    <p:sldId id="553" r:id="rId12"/>
    <p:sldId id="554" r:id="rId13"/>
    <p:sldId id="555" r:id="rId14"/>
    <p:sldId id="506" r:id="rId15"/>
    <p:sldId id="286" r:id="rId16"/>
    <p:sldId id="556" r:id="rId17"/>
    <p:sldId id="292" r:id="rId18"/>
    <p:sldId id="293" r:id="rId19"/>
    <p:sldId id="309" r:id="rId20"/>
    <p:sldId id="310" r:id="rId21"/>
    <p:sldId id="311" r:id="rId22"/>
    <p:sldId id="312" r:id="rId23"/>
    <p:sldId id="313" r:id="rId24"/>
    <p:sldId id="314" r:id="rId25"/>
    <p:sldId id="557" r:id="rId26"/>
    <p:sldId id="316" r:id="rId27"/>
    <p:sldId id="317" r:id="rId28"/>
    <p:sldId id="318" r:id="rId29"/>
    <p:sldId id="319" r:id="rId30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6AB55-2CB0-E947-9261-E6684A6DE3C7}" v="1" dt="2021-09-01T06:21:01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D465E260-6117-46B9-9CBF-61B4A5F5C85F}"/>
    <pc:docChg chg="custSel addSld delSld modSld delMainMaster">
      <pc:chgData name="Sherif Khattab" userId="c83b1e15-36f3-4f46-aceb-05aac24c545e" providerId="ADAL" clId="{D465E260-6117-46B9-9CBF-61B4A5F5C85F}" dt="2021-03-25T22:35:51.188" v="45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del">
        <pc:chgData name="Sherif Khattab" userId="c83b1e15-36f3-4f46-aceb-05aac24c545e" providerId="ADAL" clId="{D465E260-6117-46B9-9CBF-61B4A5F5C85F}" dt="2021-03-25T22:34:53.311" v="448" actId="47"/>
        <pc:sldMkLst>
          <pc:docMk/>
          <pc:sldMk cId="4092636648" sldId="315"/>
        </pc:sldMkLst>
      </pc:sldChg>
      <pc:sldChg chg="del">
        <pc:chgData name="Sherif Khattab" userId="c83b1e15-36f3-4f46-aceb-05aac24c545e" providerId="ADAL" clId="{D465E260-6117-46B9-9CBF-61B4A5F5C85F}" dt="2021-03-25T22:34:49.619" v="447" actId="47"/>
        <pc:sldMkLst>
          <pc:docMk/>
          <pc:sldMk cId="2184486324" sldId="320"/>
        </pc:sldMkLst>
      </pc:sldChg>
      <pc:sldChg chg="del">
        <pc:chgData name="Sherif Khattab" userId="c83b1e15-36f3-4f46-aceb-05aac24c545e" providerId="ADAL" clId="{D465E260-6117-46B9-9CBF-61B4A5F5C85F}" dt="2021-03-25T22:34:49.619" v="447" actId="47"/>
        <pc:sldMkLst>
          <pc:docMk/>
          <pc:sldMk cId="3424326898" sldId="321"/>
        </pc:sldMkLst>
      </pc:sldChg>
      <pc:sldChg chg="add del modTransition">
        <pc:chgData name="Sherif Khattab" userId="c83b1e15-36f3-4f46-aceb-05aac24c545e" providerId="ADAL" clId="{D465E260-6117-46B9-9CBF-61B4A5F5C85F}" dt="2021-03-25T22:34:49.619" v="447" actId="47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22:34:49.619" v="447" actId="47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delSp modSp new mod">
        <pc:chgData name="Sherif Khattab" userId="c83b1e15-36f3-4f46-aceb-05aac24c545e" providerId="ADAL" clId="{D465E260-6117-46B9-9CBF-61B4A5F5C85F}" dt="2021-03-25T22:35:34.088" v="452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del mod">
          <ac:chgData name="Sherif Khattab" userId="c83b1e15-36f3-4f46-aceb-05aac24c545e" providerId="ADAL" clId="{D465E260-6117-46B9-9CBF-61B4A5F5C85F}" dt="2021-03-25T22:35:30.039" v="449" actId="478"/>
          <ac:picMkLst>
            <pc:docMk/>
            <pc:sldMk cId="41509261" sldId="549"/>
            <ac:picMk id="7" creationId="{13CB1598-E366-4519-89CC-65AE87753C7D}"/>
          </ac:picMkLst>
        </pc:picChg>
        <pc:picChg chg="add mod">
          <ac:chgData name="Sherif Khattab" userId="c83b1e15-36f3-4f46-aceb-05aac24c545e" providerId="ADAL" clId="{D465E260-6117-46B9-9CBF-61B4A5F5C85F}" dt="2021-03-25T22:35:34.088" v="452" actId="1076"/>
          <ac:picMkLst>
            <pc:docMk/>
            <pc:sldMk cId="41509261" sldId="549"/>
            <ac:picMk id="9" creationId="{8E5FA7B9-BD06-4A61-A972-3908860EFD1F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delSp modSp new mod">
        <pc:chgData name="Sherif Khattab" userId="c83b1e15-36f3-4f46-aceb-05aac24c545e" providerId="ADAL" clId="{D465E260-6117-46B9-9CBF-61B4A5F5C85F}" dt="2021-03-25T22:35:51.188" v="456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del mod">
          <ac:chgData name="Sherif Khattab" userId="c83b1e15-36f3-4f46-aceb-05aac24c545e" providerId="ADAL" clId="{D465E260-6117-46B9-9CBF-61B4A5F5C85F}" dt="2021-03-25T22:35:37.725" v="453" actId="478"/>
          <ac:picMkLst>
            <pc:docMk/>
            <pc:sldMk cId="4136437328" sldId="550"/>
            <ac:picMk id="7" creationId="{F618EF02-B82B-402D-B8CC-69EF863C383E}"/>
          </ac:picMkLst>
        </pc:picChg>
        <pc:picChg chg="add mod">
          <ac:chgData name="Sherif Khattab" userId="c83b1e15-36f3-4f46-aceb-05aac24c545e" providerId="ADAL" clId="{D465E260-6117-46B9-9CBF-61B4A5F5C85F}" dt="2021-03-25T22:35:51.188" v="456" actId="1076"/>
          <ac:picMkLst>
            <pc:docMk/>
            <pc:sldMk cId="4136437328" sldId="550"/>
            <ac:picMk id="9" creationId="{40528EF4-A6BB-4E85-8CEE-E33894D4C08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  <pc:sldMasterChg chg="del delSldLayout">
        <pc:chgData name="Sherif Khattab" userId="c83b1e15-36f3-4f46-aceb-05aac24c545e" providerId="ADAL" clId="{D465E260-6117-46B9-9CBF-61B4A5F5C85F}" dt="2021-03-25T22:34:49.619" v="447" actId="47"/>
        <pc:sldMasterMkLst>
          <pc:docMk/>
          <pc:sldMasterMk cId="2593472418" sldId="2147483687"/>
        </pc:sldMasterMkLst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22E6AB55-2CB0-E947-9261-E6684A6DE3C7}"/>
    <pc:docChg chg="modSld">
      <pc:chgData name="Khattab, Sherif" userId="c83b1e15-36f3-4f46-aceb-05aac24c545e" providerId="ADAL" clId="{22E6AB55-2CB0-E947-9261-E6684A6DE3C7}" dt="2021-09-01T06:21:01.208" v="0"/>
      <pc:docMkLst>
        <pc:docMk/>
      </pc:docMkLst>
      <pc:sldChg chg="modSp">
        <pc:chgData name="Khattab, Sherif" userId="c83b1e15-36f3-4f46-aceb-05aac24c545e" providerId="ADAL" clId="{22E6AB55-2CB0-E947-9261-E6684A6DE3C7}" dt="2021-09-01T06:21:01.208" v="0"/>
        <pc:sldMkLst>
          <pc:docMk/>
          <pc:sldMk cId="1330366002" sldId="454"/>
        </pc:sldMkLst>
        <pc:spChg chg="mod">
          <ac:chgData name="Khattab, Sherif" userId="c83b1e15-36f3-4f46-aceb-05aac24c545e" providerId="ADAL" clId="{22E6AB55-2CB0-E947-9261-E6684A6DE3C7}" dt="2021-09-01T06:21:01.208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7297876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508851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310629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5379781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143523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403411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5941601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247296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64344305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16384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3021430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2127339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4548988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8066993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4534632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8813888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6071969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137592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319068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1932253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462366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9651995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5357351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301877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7212080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3809584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8524019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851551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2861612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078358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12298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04658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1928088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41765181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CS/COE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95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CA10-71CD-489D-BF80-346391C5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8 Q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AEA9E-EC51-4502-9FDA-797669AA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3FE62-CF92-4431-A422-7487098E070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6147F-F19F-4B0B-8BA6-7874AAE19B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06A52-CD20-4B99-A8FF-1C43B6A6B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04" y="1385501"/>
            <a:ext cx="7772854" cy="518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0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5BEF-03C6-49D6-92B6-6242A0CC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9 Q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9C206-E526-4B8B-B904-5F93562FE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96204-CBE1-4B4C-816F-68BC68313D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58BCC-30A6-485F-A32B-0F16B59BFD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F001A1-F284-4E38-BA4D-0D3643B9C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4" y="714375"/>
            <a:ext cx="9582992" cy="63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5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3BC3-96B1-4F0B-8FB8-4E6CE643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9 Q 10-11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A0BF8-FCAC-4340-AC2C-68B6C872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B1AD1-0DF4-443C-BDF8-AD364E645BC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80367-0A40-4AF0-8BCA-441EAEED68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035429-423D-432E-BFE4-007FE4DF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86" y="1255879"/>
            <a:ext cx="8382454" cy="558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79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Inverted Page Table</a:t>
            </a:r>
          </a:p>
          <a:p>
            <a:r>
              <a:rPr lang="en-US" dirty="0"/>
              <a:t>Memory Management Issues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>
            <a:extLst>
              <a:ext uri="{FF2B5EF4-FFF2-40B4-BE49-F238E27FC236}">
                <a16:creationId xmlns:a16="http://schemas.microsoft.com/office/drawing/2014/main" id="{66FBDCE9-F4FB-AB4F-B90D-EFB680AB6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long do memory accesses take?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FB210B6F-E62B-E643-91CC-C8E449D489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Assume the following times:</a:t>
            </a:r>
          </a:p>
          <a:p>
            <a:pPr lvl="1"/>
            <a:r>
              <a:rPr lang="en-US" altLang="en-US" sz="2205"/>
              <a:t>TLB lookup time = a (often zero - overlapped in CPU)</a:t>
            </a:r>
          </a:p>
          <a:p>
            <a:pPr lvl="1"/>
            <a:r>
              <a:rPr lang="en-US" altLang="en-US" sz="2205"/>
              <a:t>Memory access time = m</a:t>
            </a:r>
          </a:p>
          <a:p>
            <a:r>
              <a:rPr lang="en-US" altLang="en-US" sz="2646"/>
              <a:t>Hit ratio (h) is percentage of time that a logical page number is found in the TLB</a:t>
            </a:r>
          </a:p>
          <a:p>
            <a:pPr lvl="1"/>
            <a:r>
              <a:rPr lang="en-US" altLang="en-US" sz="2205"/>
              <a:t>Larger TLB usually means higher h</a:t>
            </a:r>
          </a:p>
          <a:p>
            <a:pPr lvl="1"/>
            <a:r>
              <a:rPr lang="en-US" altLang="en-US" sz="2205"/>
              <a:t>TLB structure can affect h as well</a:t>
            </a:r>
          </a:p>
          <a:p>
            <a:r>
              <a:rPr lang="en-US" altLang="en-US" sz="2646"/>
              <a:t>Effective access time (an average) is calculated as:</a:t>
            </a:r>
          </a:p>
          <a:p>
            <a:pPr lvl="1"/>
            <a:r>
              <a:rPr lang="en-US" altLang="en-US" sz="2205"/>
              <a:t>EAT = (m + a)h + (m + m + a)(1-h)</a:t>
            </a:r>
          </a:p>
          <a:p>
            <a:pPr lvl="1"/>
            <a:r>
              <a:rPr lang="en-US" altLang="en-US" sz="2205"/>
              <a:t>EAT =a + (2-h)m</a:t>
            </a:r>
          </a:p>
          <a:p>
            <a:r>
              <a:rPr lang="en-US" altLang="en-US" sz="2646"/>
              <a:t>Interpretation</a:t>
            </a:r>
          </a:p>
          <a:p>
            <a:pPr lvl="1"/>
            <a:r>
              <a:rPr lang="en-US" altLang="en-US" sz="2205"/>
              <a:t>Reference always requires TLB lookup, 1 memory access</a:t>
            </a:r>
          </a:p>
          <a:p>
            <a:pPr lvl="1"/>
            <a:r>
              <a:rPr lang="en-US" altLang="en-US" sz="2205"/>
              <a:t>TLB misses also require an additional memory reference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15DEC-B4B1-2945-AD36-359374450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F3FA2-D603-344C-8702-87CFEAB81A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EAFB9A9-3BD8-F147-851E-7C842F8B3FB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172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47F8-067A-48FD-9123-62FF305C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Access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E0AC-7743-4C31-A34E-5D5A14FE2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A33E5-0E5E-40E0-BBAF-A1CC024B75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329E7-0813-4FFA-9DA1-B7A9A9675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6FECB-344A-3F43-9238-350A77DE6AA1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8EF21-23F8-48BC-8E4C-ACEDC35F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24881"/>
            <a:ext cx="9178666" cy="612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320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>
            <a:extLst>
              <a:ext uri="{FF2B5EF4-FFF2-40B4-BE49-F238E27FC236}">
                <a16:creationId xmlns:a16="http://schemas.microsoft.com/office/drawing/2014/main" id="{375C2356-6ADE-FC4E-9BA3-8B2755AC7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Inverted page table</a:t>
            </a: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6BA541B7-55A3-F84D-8725-48D8A5D033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Reduce page table size further: keep one entry for each frame in memory</a:t>
            </a:r>
          </a:p>
          <a:p>
            <a:pPr>
              <a:lnSpc>
                <a:spcPct val="90000"/>
              </a:lnSpc>
            </a:pPr>
            <a:r>
              <a:rPr lang="en-US" altLang="en-US"/>
              <a:t>PTE contains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Virtual address pointing to this frame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Information about the process that owns this page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Search page table by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Hashing the virtual page number and process ID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Starting at the entry corresponding to the hash result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Search until either the entry is found or a limit is reached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Page frame number is index of PTE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Improve performance by using more advanced hashing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14E21-DD4E-E043-B65F-15D6AFB67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BD289-DBE9-4641-8C27-D21A5EE8A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002D5F7-0CA6-E544-B278-1D78D4E7118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71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>
            <a:extLst>
              <a:ext uri="{FF2B5EF4-FFF2-40B4-BE49-F238E27FC236}">
                <a16:creationId xmlns:a16="http://schemas.microsoft.com/office/drawing/2014/main" id="{9A98075C-C04F-D646-B051-5A8640842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Inverted page table architecture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5442DA-9015-F14F-A706-BD78569B3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Footer Placeholder 2">
            <a:extLst>
              <a:ext uri="{FF2B5EF4-FFF2-40B4-BE49-F238E27FC236}">
                <a16:creationId xmlns:a16="http://schemas.microsoft.com/office/drawing/2014/main" id="{605B1666-9B68-7B4A-ABBD-04BFFCD7E9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6390229D-8363-5241-97CB-7A4F53107A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E3CE99B-BFE1-AD49-B8F9-E5B6BD2E1CA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9AECCD36-CE82-5145-B26F-714990C1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384" y="4787793"/>
            <a:ext cx="960709" cy="393734"/>
          </a:xfrm>
          <a:prstGeom prst="rect">
            <a:avLst/>
          </a:prstGeom>
          <a:solidFill>
            <a:srgbClr val="ED181E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ED181E"/>
            </a:extrusionClr>
            <a:contourClr>
              <a:srgbClr val="ED181E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pid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B1BFAFE-6391-C84F-B7D4-F86B9263A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384" y="5711754"/>
            <a:ext cx="960709" cy="393734"/>
          </a:xfrm>
          <a:prstGeom prst="rect">
            <a:avLst/>
          </a:prstGeom>
          <a:solidFill>
            <a:srgbClr val="ED181E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ED181E"/>
            </a:extrusionClr>
            <a:contourClr>
              <a:srgbClr val="ED181E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pid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A23EA7A1-B6C2-F243-AB17-BEB6E4B62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384" y="4252316"/>
            <a:ext cx="960709" cy="393734"/>
          </a:xfrm>
          <a:prstGeom prst="rect">
            <a:avLst/>
          </a:prstGeom>
          <a:solidFill>
            <a:srgbClr val="ED181E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ED181E"/>
            </a:extrusionClr>
            <a:contourClr>
              <a:srgbClr val="ED181E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pid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003D3408-7DCA-1441-B371-BFA5179C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549" y="3779837"/>
            <a:ext cx="1119952" cy="393734"/>
          </a:xfrm>
          <a:prstGeom prst="rect">
            <a:avLst/>
          </a:prstGeom>
          <a:solidFill>
            <a:srgbClr val="66FF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66FF66"/>
            </a:extrusionClr>
            <a:contourClr>
              <a:srgbClr val="66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9E938D82-2DA4-8444-B764-0B271C7B9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63" y="2204905"/>
            <a:ext cx="1793672" cy="393734"/>
          </a:xfrm>
          <a:prstGeom prst="rect">
            <a:avLst/>
          </a:prstGeom>
          <a:solidFill>
            <a:srgbClr val="0099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9900"/>
            </a:extrusionClr>
            <a:contourClr>
              <a:srgbClr val="0099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process ID</a:t>
            </a:r>
          </a:p>
        </p:txBody>
      </p:sp>
      <p:sp>
        <p:nvSpPr>
          <p:cNvPr id="55304" name="Rectangle 8">
            <a:extLst>
              <a:ext uri="{FF2B5EF4-FFF2-40B4-BE49-F238E27FC236}">
                <a16:creationId xmlns:a16="http://schemas.microsoft.com/office/drawing/2014/main" id="{5B483692-4F36-B84A-9AA2-F64470B73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173" y="2204905"/>
            <a:ext cx="1611680" cy="393734"/>
          </a:xfrm>
          <a:prstGeom prst="rect">
            <a:avLst/>
          </a:prstGeom>
          <a:solidFill>
            <a:srgbClr val="94CBF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4CBF5"/>
            </a:extrusionClr>
            <a:contourClr>
              <a:srgbClr val="94CBF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5" name="Rectangle 9">
            <a:extLst>
              <a:ext uri="{FF2B5EF4-FFF2-40B4-BE49-F238E27FC236}">
                <a16:creationId xmlns:a16="http://schemas.microsoft.com/office/drawing/2014/main" id="{EB5C8D44-1D18-8445-A368-9FA6767BC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604" y="2204905"/>
            <a:ext cx="2332649" cy="393734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3300"/>
            </a:extrusionClr>
            <a:contourClr>
              <a:srgbClr val="FF33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6" name="Rectangle 10">
            <a:extLst>
              <a:ext uri="{FF2B5EF4-FFF2-40B4-BE49-F238E27FC236}">
                <a16:creationId xmlns:a16="http://schemas.microsoft.com/office/drawing/2014/main" id="{73769E25-AAB8-4F46-B746-12C995919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173" y="2204905"/>
            <a:ext cx="1359691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 = 19 bits</a:t>
            </a:r>
          </a:p>
        </p:txBody>
      </p:sp>
      <p:sp>
        <p:nvSpPr>
          <p:cNvPr id="55307" name="Rectangle 11">
            <a:extLst>
              <a:ext uri="{FF2B5EF4-FFF2-40B4-BE49-F238E27FC236}">
                <a16:creationId xmlns:a16="http://schemas.microsoft.com/office/drawing/2014/main" id="{4FE9760C-93AB-3A45-AB87-6DE567DDB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93" y="2204905"/>
            <a:ext cx="1889919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offset = 13 bits</a:t>
            </a:r>
          </a:p>
        </p:txBody>
      </p:sp>
      <p:sp>
        <p:nvSpPr>
          <p:cNvPr id="55308" name="AutoShape 12">
            <a:extLst>
              <a:ext uri="{FF2B5EF4-FFF2-40B4-BE49-F238E27FC236}">
                <a16:creationId xmlns:a16="http://schemas.microsoft.com/office/drawing/2014/main" id="{44031098-165D-454D-8F7A-15A2F7CDD89D}"/>
              </a:ext>
            </a:extLst>
          </p:cNvPr>
          <p:cNvSpPr>
            <a:spLocks/>
          </p:cNvSpPr>
          <p:nvPr/>
        </p:nvSpPr>
        <p:spPr bwMode="auto">
          <a:xfrm rot="5400000">
            <a:off x="3201142" y="1247697"/>
            <a:ext cx="157493" cy="1599431"/>
          </a:xfrm>
          <a:prstGeom prst="leftBrace">
            <a:avLst>
              <a:gd name="adj1" fmla="val 846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9" name="AutoShape 13">
            <a:extLst>
              <a:ext uri="{FF2B5EF4-FFF2-40B4-BE49-F238E27FC236}">
                <a16:creationId xmlns:a16="http://schemas.microsoft.com/office/drawing/2014/main" id="{CA5E3E9B-3657-E64C-B550-B530A7FE4716}"/>
              </a:ext>
            </a:extLst>
          </p:cNvPr>
          <p:cNvSpPr>
            <a:spLocks/>
          </p:cNvSpPr>
          <p:nvPr/>
        </p:nvSpPr>
        <p:spPr bwMode="auto">
          <a:xfrm rot="5400000">
            <a:off x="5201306" y="927461"/>
            <a:ext cx="157493" cy="2239904"/>
          </a:xfrm>
          <a:prstGeom prst="leftBrace">
            <a:avLst>
              <a:gd name="adj1" fmla="val 1185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10" name="Rectangle 14">
            <a:extLst>
              <a:ext uri="{FF2B5EF4-FFF2-40B4-BE49-F238E27FC236}">
                <a16:creationId xmlns:a16="http://schemas.microsoft.com/office/drawing/2014/main" id="{EFC506C5-7A6A-B443-9321-D490BDBE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69" y="1653679"/>
            <a:ext cx="1518935" cy="31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number</a:t>
            </a:r>
          </a:p>
        </p:txBody>
      </p:sp>
      <p:sp>
        <p:nvSpPr>
          <p:cNvPr id="55311" name="Rectangle 15">
            <a:extLst>
              <a:ext uri="{FF2B5EF4-FFF2-40B4-BE49-F238E27FC236}">
                <a16:creationId xmlns:a16="http://schemas.microsoft.com/office/drawing/2014/main" id="{E5FAC897-80E0-9042-B163-F8C3785FB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501" y="3779837"/>
            <a:ext cx="1119952" cy="393734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3300"/>
            </a:extrusionClr>
            <a:contourClr>
              <a:srgbClr val="FF33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5312" name="AutoShape 16">
            <a:extLst>
              <a:ext uri="{FF2B5EF4-FFF2-40B4-BE49-F238E27FC236}">
                <a16:creationId xmlns:a16="http://schemas.microsoft.com/office/drawing/2014/main" id="{8246CA60-682D-BA40-83CE-7697F10E07F9}"/>
              </a:ext>
            </a:extLst>
          </p:cNvPr>
          <p:cNvCxnSpPr>
            <a:cxnSpLocks noChangeShapeType="1"/>
            <a:stCxn id="55305" idx="2"/>
            <a:endCxn id="55311" idx="0"/>
          </p:cNvCxnSpPr>
          <p:nvPr/>
        </p:nvCxnSpPr>
        <p:spPr bwMode="auto">
          <a:xfrm rot="16200000" flipH="1">
            <a:off x="5553040" y="2292401"/>
            <a:ext cx="1181199" cy="1793673"/>
          </a:xfrm>
          <a:prstGeom prst="bentConnector3">
            <a:avLst>
              <a:gd name="adj1" fmla="val 49926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3" name="Rectangle 17">
            <a:extLst>
              <a:ext uri="{FF2B5EF4-FFF2-40B4-BE49-F238E27FC236}">
                <a16:creationId xmlns:a16="http://schemas.microsoft.com/office/drawing/2014/main" id="{C6E1B675-8DD0-F047-B537-9A46D8B9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736" y="3779837"/>
            <a:ext cx="638723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5314" name="Rectangle 18">
            <a:extLst>
              <a:ext uri="{FF2B5EF4-FFF2-40B4-BE49-F238E27FC236}">
                <a16:creationId xmlns:a16="http://schemas.microsoft.com/office/drawing/2014/main" id="{01AA57B1-3719-1E46-9AA4-70C8AA153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92" y="3779837"/>
            <a:ext cx="640472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55315" name="Rectangle 19">
            <a:extLst>
              <a:ext uri="{FF2B5EF4-FFF2-40B4-BE49-F238E27FC236}">
                <a16:creationId xmlns:a16="http://schemas.microsoft.com/office/drawing/2014/main" id="{67E66EA6-273C-FF48-819F-D146907C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809" y="3386105"/>
            <a:ext cx="1919668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</a:t>
            </a:r>
          </a:p>
        </p:txBody>
      </p:sp>
      <p:sp>
        <p:nvSpPr>
          <p:cNvPr id="55316" name="Text Box 20">
            <a:extLst>
              <a:ext uri="{FF2B5EF4-FFF2-40B4-BE49-F238E27FC236}">
                <a16:creationId xmlns:a16="http://schemas.microsoft.com/office/drawing/2014/main" id="{671CEC8E-44DE-8642-BE7D-3E91EDDBE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0646" y="6614715"/>
            <a:ext cx="223798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inverted page table</a:t>
            </a:r>
          </a:p>
        </p:txBody>
      </p:sp>
      <p:sp>
        <p:nvSpPr>
          <p:cNvPr id="55317" name="Text Box 21">
            <a:extLst>
              <a:ext uri="{FF2B5EF4-FFF2-40B4-BE49-F238E27FC236}">
                <a16:creationId xmlns:a16="http://schemas.microsoft.com/office/drawing/2014/main" id="{167CCCA4-55FE-264C-AED5-8583D4600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192" y="5669756"/>
            <a:ext cx="169135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main memory</a:t>
            </a:r>
          </a:p>
        </p:txBody>
      </p:sp>
      <p:sp>
        <p:nvSpPr>
          <p:cNvPr id="55318" name="Rectangle 22">
            <a:extLst>
              <a:ext uri="{FF2B5EF4-FFF2-40B4-BE49-F238E27FC236}">
                <a16:creationId xmlns:a16="http://schemas.microsoft.com/office/drawing/2014/main" id="{38538C8C-7CD5-6948-8FB3-FA3AD7103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527848"/>
            <a:ext cx="1034206" cy="393734"/>
          </a:xfrm>
          <a:prstGeom prst="rect">
            <a:avLst/>
          </a:prstGeom>
          <a:solidFill>
            <a:srgbClr val="AAAAA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19" name="Rectangle 23">
            <a:extLst>
              <a:ext uri="{FF2B5EF4-FFF2-40B4-BE49-F238E27FC236}">
                <a16:creationId xmlns:a16="http://schemas.microsoft.com/office/drawing/2014/main" id="{5328DB41-CCA5-4F44-B485-939CD0AFC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925" y="4331064"/>
            <a:ext cx="1034205" cy="39373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20" name="Text Box 24">
            <a:extLst>
              <a:ext uri="{FF2B5EF4-FFF2-40B4-BE49-F238E27FC236}">
                <a16:creationId xmlns:a16="http://schemas.microsoft.com/office/drawing/2014/main" id="{2349D254-FBF2-7743-BE50-D3FB5E996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8664" y="3858585"/>
            <a:ext cx="274302" cy="5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5321" name="Text Box 25">
            <a:extLst>
              <a:ext uri="{FF2B5EF4-FFF2-40B4-BE49-F238E27FC236}">
                <a16:creationId xmlns:a16="http://schemas.microsoft.com/office/drawing/2014/main" id="{32F329D4-6289-E343-A750-E19ADA2F2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475" y="307111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5322" name="Text Box 26">
            <a:extLst>
              <a:ext uri="{FF2B5EF4-FFF2-40B4-BE49-F238E27FC236}">
                <a16:creationId xmlns:a16="http://schemas.microsoft.com/office/drawing/2014/main" id="{26923E89-D6FE-BE4A-9D3D-96971DBF8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475" y="346485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323" name="Text Box 27">
            <a:extLst>
              <a:ext uri="{FF2B5EF4-FFF2-40B4-BE49-F238E27FC236}">
                <a16:creationId xmlns:a16="http://schemas.microsoft.com/office/drawing/2014/main" id="{53565219-028B-F841-9947-215F1D329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8664" y="4724797"/>
            <a:ext cx="274302" cy="5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5324" name="Text Box 28">
            <a:extLst>
              <a:ext uri="{FF2B5EF4-FFF2-40B4-BE49-F238E27FC236}">
                <a16:creationId xmlns:a16="http://schemas.microsoft.com/office/drawing/2014/main" id="{C7F9037E-83C6-A649-A25A-F004CB6E2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890" y="2362398"/>
            <a:ext cx="1473347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Page frame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number</a:t>
            </a:r>
          </a:p>
        </p:txBody>
      </p:sp>
      <p:cxnSp>
        <p:nvCxnSpPr>
          <p:cNvPr id="55325" name="AutoShape 29">
            <a:extLst>
              <a:ext uri="{FF2B5EF4-FFF2-40B4-BE49-F238E27FC236}">
                <a16:creationId xmlns:a16="http://schemas.microsoft.com/office/drawing/2014/main" id="{D88149AB-ADDF-814C-99EE-A08231B0EB7F}"/>
              </a:ext>
            </a:extLst>
          </p:cNvPr>
          <p:cNvCxnSpPr>
            <a:cxnSpLocks noChangeShapeType="1"/>
            <a:stCxn id="55311" idx="3"/>
            <a:endCxn id="55319" idx="1"/>
          </p:cNvCxnSpPr>
          <p:nvPr/>
        </p:nvCxnSpPr>
        <p:spPr bwMode="auto">
          <a:xfrm>
            <a:off x="7600453" y="3977579"/>
            <a:ext cx="640472" cy="551226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26" name="Rectangle 30">
            <a:extLst>
              <a:ext uri="{FF2B5EF4-FFF2-40B4-BE49-F238E27FC236}">
                <a16:creationId xmlns:a16="http://schemas.microsoft.com/office/drawing/2014/main" id="{06125FB7-DCB3-8B4B-AA36-BE90B3E87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32" y="1653679"/>
            <a:ext cx="1518935" cy="31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offset</a:t>
            </a:r>
          </a:p>
        </p:txBody>
      </p:sp>
      <p:sp>
        <p:nvSpPr>
          <p:cNvPr id="55327" name="Rectangle 31">
            <a:extLst>
              <a:ext uri="{FF2B5EF4-FFF2-40B4-BE49-F238E27FC236}">
                <a16:creationId xmlns:a16="http://schemas.microsoft.com/office/drawing/2014/main" id="{8A2F7998-EE31-1845-BCD4-44BB268A8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08" y="3386105"/>
            <a:ext cx="1154950" cy="393733"/>
          </a:xfrm>
          <a:prstGeom prst="rect">
            <a:avLst/>
          </a:prstGeom>
          <a:solidFill>
            <a:srgbClr val="0099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9900"/>
            </a:extrusionClr>
            <a:contourClr>
              <a:srgbClr val="0099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5" tIns="45092" rIns="90185" bIns="4509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pid</a:t>
            </a:r>
          </a:p>
        </p:txBody>
      </p:sp>
      <p:sp>
        <p:nvSpPr>
          <p:cNvPr id="55328" name="Rectangle 32">
            <a:extLst>
              <a:ext uri="{FF2B5EF4-FFF2-40B4-BE49-F238E27FC236}">
                <a16:creationId xmlns:a16="http://schemas.microsoft.com/office/drawing/2014/main" id="{6C025290-5666-DF49-BC6B-7C8BBAF90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960" y="3386105"/>
            <a:ext cx="1154950" cy="393733"/>
          </a:xfrm>
          <a:prstGeom prst="rect">
            <a:avLst/>
          </a:prstGeom>
          <a:solidFill>
            <a:srgbClr val="94CBF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4CBF5"/>
            </a:extrusionClr>
            <a:contourClr>
              <a:srgbClr val="94CBF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5" tIns="45092" rIns="90185" bIns="4509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55329" name="AutoShape 33">
            <a:extLst>
              <a:ext uri="{FF2B5EF4-FFF2-40B4-BE49-F238E27FC236}">
                <a16:creationId xmlns:a16="http://schemas.microsoft.com/office/drawing/2014/main" id="{2291F40F-2554-4E4F-A460-A6DAD688D413}"/>
              </a:ext>
            </a:extLst>
          </p:cNvPr>
          <p:cNvCxnSpPr>
            <a:cxnSpLocks noChangeShapeType="1"/>
            <a:stCxn id="55303" idx="2"/>
            <a:endCxn id="55327" idx="0"/>
          </p:cNvCxnSpPr>
          <p:nvPr/>
        </p:nvCxnSpPr>
        <p:spPr bwMode="auto">
          <a:xfrm rot="5400000">
            <a:off x="784496" y="2871627"/>
            <a:ext cx="787466" cy="24149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30" name="AutoShape 34">
            <a:extLst>
              <a:ext uri="{FF2B5EF4-FFF2-40B4-BE49-F238E27FC236}">
                <a16:creationId xmlns:a16="http://schemas.microsoft.com/office/drawing/2014/main" id="{0FF83105-3E81-6E4A-9901-8F8275E7684A}"/>
              </a:ext>
            </a:extLst>
          </p:cNvPr>
          <p:cNvCxnSpPr>
            <a:cxnSpLocks noChangeShapeType="1"/>
            <a:stCxn id="55304" idx="2"/>
            <a:endCxn id="55328" idx="0"/>
          </p:cNvCxnSpPr>
          <p:nvPr/>
        </p:nvCxnSpPr>
        <p:spPr bwMode="auto">
          <a:xfrm rot="5400000">
            <a:off x="2338429" y="2437646"/>
            <a:ext cx="787466" cy="110945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31" name="Rectangle 35">
            <a:extLst>
              <a:ext uri="{FF2B5EF4-FFF2-40B4-BE49-F238E27FC236}">
                <a16:creationId xmlns:a16="http://schemas.microsoft.com/office/drawing/2014/main" id="{42DCB461-F211-7E46-896F-CA26505BF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94" y="4252316"/>
            <a:ext cx="799715" cy="393734"/>
          </a:xfrm>
          <a:prstGeom prst="rect">
            <a:avLst/>
          </a:prstGeom>
          <a:solidFill>
            <a:srgbClr val="88888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88888"/>
            </a:extrusionClr>
            <a:contourClr>
              <a:srgbClr val="88888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5332" name="Rectangle 36">
            <a:extLst>
              <a:ext uri="{FF2B5EF4-FFF2-40B4-BE49-F238E27FC236}">
                <a16:creationId xmlns:a16="http://schemas.microsoft.com/office/drawing/2014/main" id="{19AF30ED-C2A9-B44A-98B2-E970D0E84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94" y="4787793"/>
            <a:ext cx="799715" cy="393734"/>
          </a:xfrm>
          <a:prstGeom prst="rect">
            <a:avLst/>
          </a:prstGeom>
          <a:solidFill>
            <a:srgbClr val="88888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88888"/>
            </a:extrusionClr>
            <a:contourClr>
              <a:srgbClr val="88888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333" name="Rectangle 37">
            <a:extLst>
              <a:ext uri="{FF2B5EF4-FFF2-40B4-BE49-F238E27FC236}">
                <a16:creationId xmlns:a16="http://schemas.microsoft.com/office/drawing/2014/main" id="{94880388-0B0E-AB45-BABC-AAB0E44A6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94" y="5711754"/>
            <a:ext cx="799715" cy="393734"/>
          </a:xfrm>
          <a:prstGeom prst="rect">
            <a:avLst/>
          </a:prstGeom>
          <a:solidFill>
            <a:srgbClr val="88888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88888"/>
            </a:extrusionClr>
            <a:contourClr>
              <a:srgbClr val="88888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55334" name="Text Box 38">
            <a:extLst>
              <a:ext uri="{FF2B5EF4-FFF2-40B4-BE49-F238E27FC236}">
                <a16:creationId xmlns:a16="http://schemas.microsoft.com/office/drawing/2014/main" id="{A0515A0E-2AFF-5046-8BBC-9319764F8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53" y="5123780"/>
            <a:ext cx="274302" cy="5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5335" name="Text Box 39">
            <a:extLst>
              <a:ext uri="{FF2B5EF4-FFF2-40B4-BE49-F238E27FC236}">
                <a16:creationId xmlns:a16="http://schemas.microsoft.com/office/drawing/2014/main" id="{75DF3497-63F2-394D-8C15-C0B3725AD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101" y="6184234"/>
            <a:ext cx="274302" cy="5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5336" name="Text Box 40">
            <a:extLst>
              <a:ext uri="{FF2B5EF4-FFF2-40B4-BE49-F238E27FC236}">
                <a16:creationId xmlns:a16="http://schemas.microsoft.com/office/drawing/2014/main" id="{2700EE66-F798-B64A-BBAA-89E15C51F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85" y="425231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5337" name="Text Box 41">
            <a:extLst>
              <a:ext uri="{FF2B5EF4-FFF2-40B4-BE49-F238E27FC236}">
                <a16:creationId xmlns:a16="http://schemas.microsoft.com/office/drawing/2014/main" id="{A93A67E9-E6B6-B048-8D5B-AF77D7CCF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85" y="464605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338" name="Text Box 42">
            <a:extLst>
              <a:ext uri="{FF2B5EF4-FFF2-40B4-BE49-F238E27FC236}">
                <a16:creationId xmlns:a16="http://schemas.microsoft.com/office/drawing/2014/main" id="{F22CE811-C2DE-A34E-A962-6530D2843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85" y="5512262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55339" name="Text Box 43">
            <a:extLst>
              <a:ext uri="{FF2B5EF4-FFF2-40B4-BE49-F238E27FC236}">
                <a16:creationId xmlns:a16="http://schemas.microsoft.com/office/drawing/2014/main" id="{0ED669A7-8AA4-CA46-BA18-1FF6EABCD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172" y="3937330"/>
            <a:ext cx="87703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search</a:t>
            </a:r>
          </a:p>
        </p:txBody>
      </p:sp>
      <p:sp>
        <p:nvSpPr>
          <p:cNvPr id="55340" name="AutoShape 44">
            <a:extLst>
              <a:ext uri="{FF2B5EF4-FFF2-40B4-BE49-F238E27FC236}">
                <a16:creationId xmlns:a16="http://schemas.microsoft.com/office/drawing/2014/main" id="{4A11F58E-3961-3B43-ABD9-CECEA87A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166" y="4331064"/>
            <a:ext cx="398983" cy="1496185"/>
          </a:xfrm>
          <a:prstGeom prst="downArrow">
            <a:avLst>
              <a:gd name="adj1" fmla="val 50000"/>
              <a:gd name="adj2" fmla="val 93750"/>
            </a:avLst>
          </a:prstGeom>
          <a:gradFill rotWithShape="0">
            <a:gsLst>
              <a:gs pos="0">
                <a:srgbClr val="888888"/>
              </a:gs>
              <a:gs pos="100000">
                <a:srgbClr val="888888">
                  <a:gamma/>
                  <a:shade val="2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41" name="Line 45">
            <a:extLst>
              <a:ext uri="{FF2B5EF4-FFF2-40B4-BE49-F238E27FC236}">
                <a16:creationId xmlns:a16="http://schemas.microsoft.com/office/drawing/2014/main" id="{617C5944-1058-7741-86B6-FB816755B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9960" y="3937330"/>
            <a:ext cx="1119952" cy="10237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42" name="Text Box 46">
            <a:extLst>
              <a:ext uri="{FF2B5EF4-FFF2-40B4-BE49-F238E27FC236}">
                <a16:creationId xmlns:a16="http://schemas.microsoft.com/office/drawing/2014/main" id="{AD952A48-59A8-1340-B356-59668D16A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088" y="5512262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55343" name="AutoShape 47">
            <a:extLst>
              <a:ext uri="{FF2B5EF4-FFF2-40B4-BE49-F238E27FC236}">
                <a16:creationId xmlns:a16="http://schemas.microsoft.com/office/drawing/2014/main" id="{12ACD901-9BB1-8C4E-B085-853D8C6B8302}"/>
              </a:ext>
            </a:extLst>
          </p:cNvPr>
          <p:cNvCxnSpPr>
            <a:cxnSpLocks noChangeShapeType="1"/>
            <a:stCxn id="55342" idx="3"/>
            <a:endCxn id="55301" idx="2"/>
          </p:cNvCxnSpPr>
          <p:nvPr/>
        </p:nvCxnSpPr>
        <p:spPr bwMode="auto">
          <a:xfrm flipV="1">
            <a:off x="5607288" y="4173571"/>
            <a:ext cx="313237" cy="154796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44" name="Rectangle 48">
            <a:extLst>
              <a:ext uri="{FF2B5EF4-FFF2-40B4-BE49-F238E27FC236}">
                <a16:creationId xmlns:a16="http://schemas.microsoft.com/office/drawing/2014/main" id="{F341A36A-F003-2147-96EE-04BDC1850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384" y="4199819"/>
            <a:ext cx="1847921" cy="2435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45" name="Rectangle 49">
            <a:extLst>
              <a:ext uri="{FF2B5EF4-FFF2-40B4-BE49-F238E27FC236}">
                <a16:creationId xmlns:a16="http://schemas.microsoft.com/office/drawing/2014/main" id="{FABADF63-346E-5648-A4F3-928ADDF7C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071118"/>
            <a:ext cx="1034206" cy="393733"/>
          </a:xfrm>
          <a:prstGeom prst="rect">
            <a:avLst/>
          </a:prstGeom>
          <a:solidFill>
            <a:srgbClr val="AAAAA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46" name="Rectangle 50">
            <a:extLst>
              <a:ext uri="{FF2B5EF4-FFF2-40B4-BE49-F238E27FC236}">
                <a16:creationId xmlns:a16="http://schemas.microsoft.com/office/drawing/2014/main" id="{BF550AF3-A88C-F44D-99E0-512AA9F34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925" y="3071119"/>
            <a:ext cx="1083203" cy="26773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418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E52E3B6-75A8-F94A-9525-6169694BF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vs. global allocation policies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68A3BAE-AD7F-8A47-AB5B-16A2B06960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769303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What is the pool of pages eligible to be replaced?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Pages belonging to the process needing a new page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All pages in the system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Local allocation: replace a page from this process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May be more “fair”: penalize processes that replace many pages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Can lead to poor performance: some processes need more pages than others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Global allocation: replace a page from </a:t>
            </a:r>
            <a:r>
              <a:rPr lang="en-US" altLang="en-US" sz="2646" i="1" dirty="0"/>
              <a:t>any</a:t>
            </a:r>
            <a:r>
              <a:rPr lang="en-US" altLang="en-US" sz="2646" dirty="0"/>
              <a:t> process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65A8C40D-895A-074E-90E0-40E1B9A9A8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0C22EB8E-33A7-C844-A9A4-FCFCFA60CC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56F4408-161E-E34D-BD40-D1EDD67276E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BF456077-F2C3-F84D-97D6-83F554B60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2435895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B6655384-72A9-8A43-B0FD-C1CD7F3A4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2435895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A0</a:t>
            </a: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560E9DCA-D7D5-DB44-8507-90D190CA8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2771880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7DD3800A-70A2-4747-A221-9DBCB3A61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2771880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A1</a:t>
            </a:r>
          </a:p>
        </p:txBody>
      </p:sp>
      <p:sp>
        <p:nvSpPr>
          <p:cNvPr id="72712" name="Rectangle 8">
            <a:extLst>
              <a:ext uri="{FF2B5EF4-FFF2-40B4-BE49-F238E27FC236}">
                <a16:creationId xmlns:a16="http://schemas.microsoft.com/office/drawing/2014/main" id="{D879283D-A828-1641-B000-7E863BC22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107866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CA283432-95A1-2845-B0AC-11588B6F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3107866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A2</a:t>
            </a:r>
          </a:p>
        </p:txBody>
      </p:sp>
      <p:sp>
        <p:nvSpPr>
          <p:cNvPr id="72714" name="Rectangle 10">
            <a:extLst>
              <a:ext uri="{FF2B5EF4-FFF2-40B4-BE49-F238E27FC236}">
                <a16:creationId xmlns:a16="http://schemas.microsoft.com/office/drawing/2014/main" id="{863E36E8-8CC9-0445-8EBF-F77FA2C9B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443851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2715" name="Rectangle 11">
            <a:extLst>
              <a:ext uri="{FF2B5EF4-FFF2-40B4-BE49-F238E27FC236}">
                <a16:creationId xmlns:a16="http://schemas.microsoft.com/office/drawing/2014/main" id="{8FBFAE98-9EB7-2C40-88C4-5FA30044C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3443851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A3</a:t>
            </a:r>
          </a:p>
        </p:txBody>
      </p:sp>
      <p:sp>
        <p:nvSpPr>
          <p:cNvPr id="72716" name="Rectangle 12">
            <a:extLst>
              <a:ext uri="{FF2B5EF4-FFF2-40B4-BE49-F238E27FC236}">
                <a16:creationId xmlns:a16="http://schemas.microsoft.com/office/drawing/2014/main" id="{85D32C8D-4F67-FD45-B414-8B9D3E89E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779837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72717" name="Rectangle 13">
            <a:extLst>
              <a:ext uri="{FF2B5EF4-FFF2-40B4-BE49-F238E27FC236}">
                <a16:creationId xmlns:a16="http://schemas.microsoft.com/office/drawing/2014/main" id="{B2248098-43AC-4A4A-AD66-00A1A59D2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3779837"/>
            <a:ext cx="671971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B0</a:t>
            </a:r>
          </a:p>
        </p:txBody>
      </p:sp>
      <p:sp>
        <p:nvSpPr>
          <p:cNvPr id="72718" name="Rectangle 14">
            <a:extLst>
              <a:ext uri="{FF2B5EF4-FFF2-40B4-BE49-F238E27FC236}">
                <a16:creationId xmlns:a16="http://schemas.microsoft.com/office/drawing/2014/main" id="{C791F6F0-43FD-FA46-84C9-77D105E4D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115822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2719" name="Rectangle 15">
            <a:extLst>
              <a:ext uri="{FF2B5EF4-FFF2-40B4-BE49-F238E27FC236}">
                <a16:creationId xmlns:a16="http://schemas.microsoft.com/office/drawing/2014/main" id="{DDF2D696-9C93-A142-8005-D61CD3F40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4115822"/>
            <a:ext cx="671971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B1</a:t>
            </a:r>
          </a:p>
        </p:txBody>
      </p:sp>
      <p:sp>
        <p:nvSpPr>
          <p:cNvPr id="72720" name="Rectangle 16">
            <a:extLst>
              <a:ext uri="{FF2B5EF4-FFF2-40B4-BE49-F238E27FC236}">
                <a16:creationId xmlns:a16="http://schemas.microsoft.com/office/drawing/2014/main" id="{D96AE799-81B9-CA42-A3C6-10A891AB1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451808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2721" name="Rectangle 17">
            <a:extLst>
              <a:ext uri="{FF2B5EF4-FFF2-40B4-BE49-F238E27FC236}">
                <a16:creationId xmlns:a16="http://schemas.microsoft.com/office/drawing/2014/main" id="{4647FB57-8F97-BC47-91CA-9015343D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4451808"/>
            <a:ext cx="671971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B2</a:t>
            </a:r>
          </a:p>
        </p:txBody>
      </p:sp>
      <p:sp>
        <p:nvSpPr>
          <p:cNvPr id="72722" name="Rectangle 18">
            <a:extLst>
              <a:ext uri="{FF2B5EF4-FFF2-40B4-BE49-F238E27FC236}">
                <a16:creationId xmlns:a16="http://schemas.microsoft.com/office/drawing/2014/main" id="{C5F8BD64-5720-EA44-9347-9DF324BF0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787793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2723" name="Rectangle 19">
            <a:extLst>
              <a:ext uri="{FF2B5EF4-FFF2-40B4-BE49-F238E27FC236}">
                <a16:creationId xmlns:a16="http://schemas.microsoft.com/office/drawing/2014/main" id="{FA91F916-73EB-E344-9D62-5CF363D14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4787793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C0</a:t>
            </a:r>
          </a:p>
        </p:txBody>
      </p:sp>
      <p:sp>
        <p:nvSpPr>
          <p:cNvPr id="72724" name="Rectangle 20">
            <a:extLst>
              <a:ext uri="{FF2B5EF4-FFF2-40B4-BE49-F238E27FC236}">
                <a16:creationId xmlns:a16="http://schemas.microsoft.com/office/drawing/2014/main" id="{E7AC32DB-6723-F94F-9A64-9EAEE976D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5123779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725" name="Rectangle 21">
            <a:extLst>
              <a:ext uri="{FF2B5EF4-FFF2-40B4-BE49-F238E27FC236}">
                <a16:creationId xmlns:a16="http://schemas.microsoft.com/office/drawing/2014/main" id="{D833E01A-7F1D-2F4C-AD09-ADDE5C61C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5123779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72726" name="Rectangle 22">
            <a:extLst>
              <a:ext uri="{FF2B5EF4-FFF2-40B4-BE49-F238E27FC236}">
                <a16:creationId xmlns:a16="http://schemas.microsoft.com/office/drawing/2014/main" id="{A8BA1E5B-0747-464B-8F1D-B314360C1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5459765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2727" name="Rectangle 23">
            <a:extLst>
              <a:ext uri="{FF2B5EF4-FFF2-40B4-BE49-F238E27FC236}">
                <a16:creationId xmlns:a16="http://schemas.microsoft.com/office/drawing/2014/main" id="{0A7B12D5-5C85-3042-AA44-E381B8862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5459765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72728" name="Rectangle 24">
            <a:extLst>
              <a:ext uri="{FF2B5EF4-FFF2-40B4-BE49-F238E27FC236}">
                <a16:creationId xmlns:a16="http://schemas.microsoft.com/office/drawing/2014/main" id="{D2994040-32A2-3A4B-9314-6E57CD5C1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5795750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2729" name="Rectangle 25">
            <a:extLst>
              <a:ext uri="{FF2B5EF4-FFF2-40B4-BE49-F238E27FC236}">
                <a16:creationId xmlns:a16="http://schemas.microsoft.com/office/drawing/2014/main" id="{2A6D632A-212D-F949-AF5E-6078ABC77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5795750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72730" name="Rectangle 26">
            <a:extLst>
              <a:ext uri="{FF2B5EF4-FFF2-40B4-BE49-F238E27FC236}">
                <a16:creationId xmlns:a16="http://schemas.microsoft.com/office/drawing/2014/main" id="{D9C8518C-7C17-E642-97E6-892A1833C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6131736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2731" name="Rectangle 27">
            <a:extLst>
              <a:ext uri="{FF2B5EF4-FFF2-40B4-BE49-F238E27FC236}">
                <a16:creationId xmlns:a16="http://schemas.microsoft.com/office/drawing/2014/main" id="{F17BA960-E07F-FC48-A5AB-ADC1FEFB3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6131736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72732" name="Text Box 28">
            <a:extLst>
              <a:ext uri="{FF2B5EF4-FFF2-40B4-BE49-F238E27FC236}">
                <a16:creationId xmlns:a16="http://schemas.microsoft.com/office/drawing/2014/main" id="{3A125AC1-05EE-0045-8C1C-A4A028A75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413" y="2015913"/>
            <a:ext cx="732893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72733" name="Text Box 29">
            <a:extLst>
              <a:ext uri="{FF2B5EF4-FFF2-40B4-BE49-F238E27FC236}">
                <a16:creationId xmlns:a16="http://schemas.microsoft.com/office/drawing/2014/main" id="{6B6F8C6B-F0F0-8543-95B6-36066DBDC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2129" y="1511935"/>
            <a:ext cx="203613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Last access time</a:t>
            </a:r>
          </a:p>
        </p:txBody>
      </p:sp>
      <p:cxnSp>
        <p:nvCxnSpPr>
          <p:cNvPr id="72734" name="AutoShape 30">
            <a:extLst>
              <a:ext uri="{FF2B5EF4-FFF2-40B4-BE49-F238E27FC236}">
                <a16:creationId xmlns:a16="http://schemas.microsoft.com/office/drawing/2014/main" id="{1EA69ED3-E784-2F4D-836E-A063BBD6E591}"/>
              </a:ext>
            </a:extLst>
          </p:cNvPr>
          <p:cNvCxnSpPr>
            <a:cxnSpLocks noChangeShapeType="1"/>
            <a:stCxn id="72733" idx="2"/>
            <a:endCxn id="72708" idx="0"/>
          </p:cNvCxnSpPr>
          <p:nvPr/>
        </p:nvCxnSpPr>
        <p:spPr bwMode="auto">
          <a:xfrm flipH="1">
            <a:off x="7518206" y="1943592"/>
            <a:ext cx="251990" cy="4923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35" name="Rectangle 31">
            <a:extLst>
              <a:ext uri="{FF2B5EF4-FFF2-40B4-BE49-F238E27FC236}">
                <a16:creationId xmlns:a16="http://schemas.microsoft.com/office/drawing/2014/main" id="{C6654637-580A-ED40-A553-F3D364E08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3527848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A4</a:t>
            </a:r>
          </a:p>
        </p:txBody>
      </p:sp>
      <p:grpSp>
        <p:nvGrpSpPr>
          <p:cNvPr id="72736" name="Group 32">
            <a:extLst>
              <a:ext uri="{FF2B5EF4-FFF2-40B4-BE49-F238E27FC236}">
                <a16:creationId xmlns:a16="http://schemas.microsoft.com/office/drawing/2014/main" id="{D7425BF5-B7A4-734E-830E-F2309B9C3E9D}"/>
              </a:ext>
            </a:extLst>
          </p:cNvPr>
          <p:cNvGrpSpPr>
            <a:grpSpLocks/>
          </p:cNvGrpSpPr>
          <p:nvPr/>
        </p:nvGrpSpPr>
        <p:grpSpPr bwMode="auto">
          <a:xfrm>
            <a:off x="6552247" y="3443851"/>
            <a:ext cx="2267903" cy="335986"/>
            <a:chOff x="3744" y="1968"/>
            <a:chExt cx="1296" cy="192"/>
          </a:xfrm>
        </p:grpSpPr>
        <p:cxnSp>
          <p:nvCxnSpPr>
            <p:cNvPr id="72737" name="AutoShape 33">
              <a:extLst>
                <a:ext uri="{FF2B5EF4-FFF2-40B4-BE49-F238E27FC236}">
                  <a16:creationId xmlns:a16="http://schemas.microsoft.com/office/drawing/2014/main" id="{934A9601-83EF-7340-9BF2-FCA8BE6BEC8F}"/>
                </a:ext>
              </a:extLst>
            </p:cNvPr>
            <p:cNvCxnSpPr>
              <a:cxnSpLocks noChangeShapeType="1"/>
              <a:stCxn id="72735" idx="1"/>
              <a:endCxn id="72715" idx="3"/>
            </p:cNvCxnSpPr>
            <p:nvPr/>
          </p:nvCxnSpPr>
          <p:spPr bwMode="auto">
            <a:xfrm flipH="1" flipV="1">
              <a:off x="4128" y="2064"/>
              <a:ext cx="912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738" name="Rectangle 34">
              <a:extLst>
                <a:ext uri="{FF2B5EF4-FFF2-40B4-BE49-F238E27FC236}">
                  <a16:creationId xmlns:a16="http://schemas.microsoft.com/office/drawing/2014/main" id="{88AFE282-94D1-FF43-A5EF-FF7688D64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968"/>
              <a:ext cx="384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A4</a:t>
              </a:r>
            </a:p>
          </p:txBody>
        </p:sp>
      </p:grpSp>
      <p:sp>
        <p:nvSpPr>
          <p:cNvPr id="72739" name="Text Box 35">
            <a:extLst>
              <a:ext uri="{FF2B5EF4-FFF2-40B4-BE49-F238E27FC236}">
                <a16:creationId xmlns:a16="http://schemas.microsoft.com/office/drawing/2014/main" id="{8E96DE68-129D-864E-90AA-80B1EDE08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8197" y="2687884"/>
            <a:ext cx="1524776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Local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allocation</a:t>
            </a:r>
          </a:p>
        </p:txBody>
      </p:sp>
      <p:grpSp>
        <p:nvGrpSpPr>
          <p:cNvPr id="72740" name="Group 36">
            <a:extLst>
              <a:ext uri="{FF2B5EF4-FFF2-40B4-BE49-F238E27FC236}">
                <a16:creationId xmlns:a16="http://schemas.microsoft.com/office/drawing/2014/main" id="{4F122828-E9BA-BB43-A9E8-8C101D34B142}"/>
              </a:ext>
            </a:extLst>
          </p:cNvPr>
          <p:cNvGrpSpPr>
            <a:grpSpLocks/>
          </p:cNvGrpSpPr>
          <p:nvPr/>
        </p:nvGrpSpPr>
        <p:grpSpPr bwMode="auto">
          <a:xfrm>
            <a:off x="6552247" y="3695841"/>
            <a:ext cx="2267903" cy="1091953"/>
            <a:chOff x="3744" y="2112"/>
            <a:chExt cx="1296" cy="624"/>
          </a:xfrm>
        </p:grpSpPr>
        <p:cxnSp>
          <p:nvCxnSpPr>
            <p:cNvPr id="72741" name="AutoShape 37">
              <a:extLst>
                <a:ext uri="{FF2B5EF4-FFF2-40B4-BE49-F238E27FC236}">
                  <a16:creationId xmlns:a16="http://schemas.microsoft.com/office/drawing/2014/main" id="{8EE4AA90-27EF-774C-876B-94E073CE2334}"/>
                </a:ext>
              </a:extLst>
            </p:cNvPr>
            <p:cNvCxnSpPr>
              <a:cxnSpLocks noChangeShapeType="1"/>
              <a:stCxn id="72735" idx="1"/>
              <a:endCxn id="72721" idx="3"/>
            </p:cNvCxnSpPr>
            <p:nvPr/>
          </p:nvCxnSpPr>
          <p:spPr bwMode="auto">
            <a:xfrm flipH="1">
              <a:off x="4128" y="2112"/>
              <a:ext cx="912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742" name="Rectangle 38">
              <a:extLst>
                <a:ext uri="{FF2B5EF4-FFF2-40B4-BE49-F238E27FC236}">
                  <a16:creationId xmlns:a16="http://schemas.microsoft.com/office/drawing/2014/main" id="{49D4E7D6-560B-1344-A0AC-E471BC75D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44"/>
              <a:ext cx="384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A4</a:t>
              </a:r>
            </a:p>
          </p:txBody>
        </p:sp>
      </p:grpSp>
      <p:sp>
        <p:nvSpPr>
          <p:cNvPr id="72743" name="Text Box 39">
            <a:extLst>
              <a:ext uri="{FF2B5EF4-FFF2-40B4-BE49-F238E27FC236}">
                <a16:creationId xmlns:a16="http://schemas.microsoft.com/office/drawing/2014/main" id="{11165082-037F-D140-93CB-A0C9E52BD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189" y="4199819"/>
            <a:ext cx="1524776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Global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allocation</a:t>
            </a:r>
          </a:p>
        </p:txBody>
      </p:sp>
    </p:spTree>
    <p:extLst>
      <p:ext uri="{BB962C8B-B14F-4D97-AF65-F5344CB8AC3E}">
        <p14:creationId xmlns:p14="http://schemas.microsoft.com/office/powerpoint/2010/main" val="2219484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39" grpId="0" build="p" autoUpdateAnimBg="0" advAuto="1000"/>
      <p:bldP spid="7274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4D1C954-8CF6-164D-B91F-FD44DB3B0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Page fault rate vs. allocated frames</a:t>
            </a:r>
          </a:p>
        </p:txBody>
      </p:sp>
      <p:pic>
        <p:nvPicPr>
          <p:cNvPr id="73732" name="Picture 4" descr="4-29">
            <a:extLst>
              <a:ext uri="{FF2B5EF4-FFF2-40B4-BE49-F238E27FC236}">
                <a16:creationId xmlns:a16="http://schemas.microsoft.com/office/drawing/2014/main" id="{1411B504-AD3A-6B43-9065-7E42F7EBF5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12" y="3448050"/>
            <a:ext cx="6350000" cy="32004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CEE3-AB2A-0140-9192-87F6CB2F6A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2DC08-3799-C649-A264-B3F88793EA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B8322E9-5F92-8645-BAFA-AD41662D837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1F77536-768A-D541-B223-F1B8B011847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911225"/>
            <a:ext cx="9678988" cy="3330575"/>
          </a:xfrm>
        </p:spPr>
        <p:txBody>
          <a:bodyPr/>
          <a:lstStyle/>
          <a:p>
            <a:r>
              <a:rPr lang="en-US" altLang="en-US" sz="2646" dirty="0"/>
              <a:t>Local allocation may be more “fair”</a:t>
            </a:r>
          </a:p>
          <a:p>
            <a:pPr lvl="1"/>
            <a:r>
              <a:rPr lang="en-US" altLang="en-US" sz="2205" dirty="0"/>
              <a:t>Don’t penalize other processes for high page fault rate</a:t>
            </a:r>
          </a:p>
          <a:p>
            <a:r>
              <a:rPr lang="en-US" altLang="en-US" sz="2646" dirty="0"/>
              <a:t>Global allocation is better for overall system performance</a:t>
            </a:r>
          </a:p>
          <a:p>
            <a:pPr lvl="1"/>
            <a:r>
              <a:rPr lang="en-US" altLang="en-US" sz="2205" dirty="0"/>
              <a:t>Take page frames from processes that don’t need them as much</a:t>
            </a:r>
          </a:p>
          <a:p>
            <a:pPr lvl="1"/>
            <a:r>
              <a:rPr lang="en-US" altLang="en-US" sz="2205" dirty="0"/>
              <a:t>Reduce the overall page fault rate (even though rate for a single process may go up)</a:t>
            </a:r>
          </a:p>
        </p:txBody>
      </p:sp>
    </p:spTree>
    <p:extLst>
      <p:ext uri="{BB962C8B-B14F-4D97-AF65-F5344CB8AC3E}">
        <p14:creationId xmlns:p14="http://schemas.microsoft.com/office/powerpoint/2010/main" val="35945020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3/28: Lab 3, Quiz 2, and Homework 9</a:t>
            </a:r>
          </a:p>
          <a:p>
            <a:pPr lvl="1"/>
            <a:r>
              <a:rPr lang="en-US" dirty="0"/>
              <a:t>4/2: Project 3 (Virtual Memory Simulator)</a:t>
            </a:r>
          </a:p>
          <a:p>
            <a:pPr lvl="1"/>
            <a:r>
              <a:rPr lang="en-US" dirty="0"/>
              <a:t>Tophat questions due one week after each lecture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DE40E021-0D60-BD4B-A545-47D2D8A56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overall page fault rate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CDA8BE2-46BD-D64C-B474-F675815ED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Despite good designs, system may still thrash</a:t>
            </a:r>
          </a:p>
          <a:p>
            <a:r>
              <a:rPr lang="en-US" altLang="en-US"/>
              <a:t>Most (or all) processes have high page fault rate </a:t>
            </a:r>
          </a:p>
          <a:p>
            <a:pPr lvl="1"/>
            <a:r>
              <a:rPr lang="en-US" altLang="en-US"/>
              <a:t>Some processes need more memory, …</a:t>
            </a:r>
          </a:p>
          <a:p>
            <a:pPr lvl="1"/>
            <a:r>
              <a:rPr lang="en-US" altLang="en-US"/>
              <a:t>but no processes need less memory (and could give some up)</a:t>
            </a:r>
          </a:p>
          <a:p>
            <a:r>
              <a:rPr lang="en-US" altLang="en-US"/>
              <a:t>Problem: no way to reduce page fault rate</a:t>
            </a:r>
          </a:p>
          <a:p>
            <a:r>
              <a:rPr lang="en-US" altLang="en-US"/>
              <a:t>Solution :</a:t>
            </a:r>
            <a:br>
              <a:rPr lang="en-US" altLang="en-US"/>
            </a:br>
            <a:r>
              <a:rPr lang="en-US" altLang="en-US"/>
              <a:t>Reduce number of processes competing for memory</a:t>
            </a:r>
          </a:p>
          <a:p>
            <a:pPr lvl="1"/>
            <a:r>
              <a:rPr lang="en-US" altLang="en-US"/>
              <a:t>Swap one or more to disk, divide up pages they held</a:t>
            </a:r>
          </a:p>
          <a:p>
            <a:pPr lvl="1"/>
            <a:r>
              <a:rPr lang="en-US" altLang="en-US"/>
              <a:t>Reconsider degree of multiprogramming</a:t>
            </a:r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34167-E313-D640-A9ED-5250ADBF07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A56A4-E16F-554A-AC58-505BC78DBF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4A31D7E-BDD7-1041-AC34-BD33A5DF5CE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3936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23E70C10-46A0-7A47-905A-E651240AE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big should a page be?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FDF70C1-6CC7-1346-9D78-5832F5B107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Smaller pages have advantages</a:t>
            </a:r>
          </a:p>
          <a:p>
            <a:pPr lvl="1"/>
            <a:r>
              <a:rPr lang="en-US" altLang="en-US" dirty="0"/>
              <a:t>Less internal fragmentation </a:t>
            </a:r>
          </a:p>
          <a:p>
            <a:pPr lvl="1"/>
            <a:r>
              <a:rPr lang="en-US" altLang="en-US" dirty="0"/>
              <a:t>Better fit for various data structures, code sections</a:t>
            </a:r>
          </a:p>
          <a:p>
            <a:pPr lvl="1"/>
            <a:r>
              <a:rPr lang="en-US" altLang="en-US" dirty="0"/>
              <a:t>Less unused physical memory (some pages have 20 useful bytes and the rest isn’t needed currently)</a:t>
            </a:r>
          </a:p>
          <a:p>
            <a:r>
              <a:rPr lang="en-US" altLang="en-US" dirty="0"/>
              <a:t>Larger pages are better because</a:t>
            </a:r>
          </a:p>
          <a:p>
            <a:pPr lvl="1"/>
            <a:r>
              <a:rPr lang="en-US" altLang="en-US" dirty="0"/>
              <a:t>Less overhead to keep track of them</a:t>
            </a:r>
          </a:p>
          <a:p>
            <a:pPr lvl="2"/>
            <a:r>
              <a:rPr lang="en-US" altLang="en-US" dirty="0"/>
              <a:t>Smaller page tables</a:t>
            </a:r>
          </a:p>
          <a:p>
            <a:pPr lvl="2"/>
            <a:r>
              <a:rPr lang="en-US" altLang="en-US" dirty="0"/>
              <a:t>TLB can point to more memory (same number of pages, but more memory per page)</a:t>
            </a:r>
          </a:p>
          <a:p>
            <a:pPr lvl="2"/>
            <a:r>
              <a:rPr lang="en-US" altLang="en-US" dirty="0"/>
              <a:t>Faster paging algorithms (fewer table entries to look through)</a:t>
            </a:r>
          </a:p>
          <a:p>
            <a:pPr lvl="1"/>
            <a:r>
              <a:rPr lang="en-US" altLang="en-US" dirty="0"/>
              <a:t>More efficient to transfer larger pages to and from disk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AC3E3-3D47-D147-AC9F-04363EDA7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B9E32-B93C-3F41-8CC9-69887C7D6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67E17BF-B402-9F40-BB60-761FF701C37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0185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28828D3D-D39C-3A4E-8297-9618A19ED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Separate I &amp; D address spaces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21EC04A-A1EC-1F43-87FB-59CF962A50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045944" cy="6141298"/>
          </a:xfrm>
        </p:spPr>
        <p:txBody>
          <a:bodyPr/>
          <a:lstStyle/>
          <a:p>
            <a:r>
              <a:rPr lang="en-US" altLang="en-US" sz="2646" dirty="0"/>
              <a:t>One user address space for both data &amp; code</a:t>
            </a:r>
          </a:p>
          <a:p>
            <a:pPr lvl="1"/>
            <a:r>
              <a:rPr lang="en-US" altLang="en-US" sz="2205" dirty="0"/>
              <a:t>Simpler</a:t>
            </a:r>
          </a:p>
          <a:p>
            <a:pPr lvl="1"/>
            <a:r>
              <a:rPr lang="en-US" altLang="en-US" sz="2205" dirty="0"/>
              <a:t>Code/data separation harder to enforce</a:t>
            </a:r>
          </a:p>
          <a:p>
            <a:pPr lvl="1"/>
            <a:r>
              <a:rPr lang="en-US" altLang="en-US" sz="2205" dirty="0"/>
              <a:t>More address space?</a:t>
            </a:r>
          </a:p>
          <a:p>
            <a:r>
              <a:rPr lang="en-US" altLang="en-US" sz="2646" dirty="0"/>
              <a:t>One address space for data, another for code</a:t>
            </a:r>
          </a:p>
          <a:p>
            <a:pPr lvl="1"/>
            <a:r>
              <a:rPr lang="en-US" altLang="en-US" sz="2205" dirty="0"/>
              <a:t>Code &amp; data separated</a:t>
            </a:r>
          </a:p>
          <a:p>
            <a:pPr lvl="1"/>
            <a:r>
              <a:rPr lang="en-US" altLang="en-US" sz="2205" dirty="0"/>
              <a:t>More complex in hardware</a:t>
            </a:r>
          </a:p>
          <a:p>
            <a:pPr lvl="1"/>
            <a:r>
              <a:rPr lang="en-US" altLang="en-US" sz="2205" dirty="0"/>
              <a:t>Less flexible</a:t>
            </a:r>
          </a:p>
          <a:p>
            <a:pPr lvl="1"/>
            <a:r>
              <a:rPr lang="en-US" altLang="en-US" sz="2205" dirty="0"/>
              <a:t>CPU must handle instructions &amp; data differently</a:t>
            </a: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5C44D7D7-2C9E-E247-8777-764EE49B0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B2415A4A-12FD-2E44-9996-0B22606EC4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B6D8FCC-71C6-554F-83CE-1049D15B2B0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730C4FD6-DD57-0C43-BD9A-5E68547A2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5711754"/>
            <a:ext cx="41998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1886A0D2-83DE-D548-BD2B-303DDF1B4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5375768"/>
            <a:ext cx="41998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155D88A3-F11E-D949-BCA2-D93E2773B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5039783"/>
            <a:ext cx="41998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B600B242-200E-9148-A1CB-6B2ADAD13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4703797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8" name="Rectangle 8">
            <a:extLst>
              <a:ext uri="{FF2B5EF4-FFF2-40B4-BE49-F238E27FC236}">
                <a16:creationId xmlns:a16="http://schemas.microsoft.com/office/drawing/2014/main" id="{A57BC714-0D63-7C48-A917-28B65A861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4367812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9" name="Rectangle 9">
            <a:extLst>
              <a:ext uri="{FF2B5EF4-FFF2-40B4-BE49-F238E27FC236}">
                <a16:creationId xmlns:a16="http://schemas.microsoft.com/office/drawing/2014/main" id="{CB61023E-F827-424D-BEAE-0E7482CA4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4031826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0" name="Rectangle 10">
            <a:extLst>
              <a:ext uri="{FF2B5EF4-FFF2-40B4-BE49-F238E27FC236}">
                <a16:creationId xmlns:a16="http://schemas.microsoft.com/office/drawing/2014/main" id="{6A24D443-F190-8842-9B9A-4DFC19D4C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3695840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1" name="Rectangle 11">
            <a:extLst>
              <a:ext uri="{FF2B5EF4-FFF2-40B4-BE49-F238E27FC236}">
                <a16:creationId xmlns:a16="http://schemas.microsoft.com/office/drawing/2014/main" id="{997242FC-0575-DE46-BB40-68518F8F6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3359855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2" name="Rectangle 12">
            <a:extLst>
              <a:ext uri="{FF2B5EF4-FFF2-40B4-BE49-F238E27FC236}">
                <a16:creationId xmlns:a16="http://schemas.microsoft.com/office/drawing/2014/main" id="{E320E132-D081-6B41-B797-065199331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3023869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3" name="Rectangle 13">
            <a:extLst>
              <a:ext uri="{FF2B5EF4-FFF2-40B4-BE49-F238E27FC236}">
                <a16:creationId xmlns:a16="http://schemas.microsoft.com/office/drawing/2014/main" id="{06EB5110-857B-3344-A311-81D76312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2687884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4" name="Rectangle 14">
            <a:extLst>
              <a:ext uri="{FF2B5EF4-FFF2-40B4-BE49-F238E27FC236}">
                <a16:creationId xmlns:a16="http://schemas.microsoft.com/office/drawing/2014/main" id="{33F03200-94CD-4042-916E-D35C83376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2351898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5" name="AutoShape 15">
            <a:extLst>
              <a:ext uri="{FF2B5EF4-FFF2-40B4-BE49-F238E27FC236}">
                <a16:creationId xmlns:a16="http://schemas.microsoft.com/office/drawing/2014/main" id="{A7997ED5-52CB-204F-BECC-18FEF906F94F}"/>
              </a:ext>
            </a:extLst>
          </p:cNvPr>
          <p:cNvSpPr>
            <a:spLocks/>
          </p:cNvSpPr>
          <p:nvPr/>
        </p:nvSpPr>
        <p:spPr bwMode="auto">
          <a:xfrm>
            <a:off x="5712283" y="2351899"/>
            <a:ext cx="167993" cy="2687884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6" name="AutoShape 16">
            <a:extLst>
              <a:ext uri="{FF2B5EF4-FFF2-40B4-BE49-F238E27FC236}">
                <a16:creationId xmlns:a16="http://schemas.microsoft.com/office/drawing/2014/main" id="{DD6EB004-90F1-8740-86B4-BE26D30FA6BF}"/>
              </a:ext>
            </a:extLst>
          </p:cNvPr>
          <p:cNvSpPr>
            <a:spLocks/>
          </p:cNvSpPr>
          <p:nvPr/>
        </p:nvSpPr>
        <p:spPr bwMode="auto">
          <a:xfrm>
            <a:off x="5712283" y="5039783"/>
            <a:ext cx="167993" cy="1007957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7" name="Text Box 17">
            <a:extLst>
              <a:ext uri="{FF2B5EF4-FFF2-40B4-BE49-F238E27FC236}">
                <a16:creationId xmlns:a16="http://schemas.microsoft.com/office/drawing/2014/main" id="{7F7D1703-A508-3043-BE2F-590689591CE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134383" y="5374674"/>
            <a:ext cx="72006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76818" name="Text Box 18">
            <a:extLst>
              <a:ext uri="{FF2B5EF4-FFF2-40B4-BE49-F238E27FC236}">
                <a16:creationId xmlns:a16="http://schemas.microsoft.com/office/drawing/2014/main" id="{C167021B-A24E-324B-AF83-6E389C6FCCB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162437" y="3442757"/>
            <a:ext cx="66396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76819" name="Text Box 19">
            <a:extLst>
              <a:ext uri="{FF2B5EF4-FFF2-40B4-BE49-F238E27FC236}">
                <a16:creationId xmlns:a16="http://schemas.microsoft.com/office/drawing/2014/main" id="{C73DF1C5-E471-8044-9944-EB3A8A284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254" y="5879747"/>
            <a:ext cx="31130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6820" name="Text Box 20">
            <a:extLst>
              <a:ext uri="{FF2B5EF4-FFF2-40B4-BE49-F238E27FC236}">
                <a16:creationId xmlns:a16="http://schemas.microsoft.com/office/drawing/2014/main" id="{04A6E4AB-2B2F-E948-A918-AD7CB7E0E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254" y="2183906"/>
            <a:ext cx="692818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1984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32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76821" name="Rectangle 21">
            <a:extLst>
              <a:ext uri="{FF2B5EF4-FFF2-40B4-BE49-F238E27FC236}">
                <a16:creationId xmlns:a16="http://schemas.microsoft.com/office/drawing/2014/main" id="{C11FB8D3-7644-B14F-802E-E77ECF55F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5711754"/>
            <a:ext cx="58797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2" name="Rectangle 22">
            <a:extLst>
              <a:ext uri="{FF2B5EF4-FFF2-40B4-BE49-F238E27FC236}">
                <a16:creationId xmlns:a16="http://schemas.microsoft.com/office/drawing/2014/main" id="{949EE5ED-5216-1844-A4BE-D65CA7AFF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5375768"/>
            <a:ext cx="58797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3" name="Rectangle 23">
            <a:extLst>
              <a:ext uri="{FF2B5EF4-FFF2-40B4-BE49-F238E27FC236}">
                <a16:creationId xmlns:a16="http://schemas.microsoft.com/office/drawing/2014/main" id="{F8CD499C-F85D-F247-A592-28AD59056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5039783"/>
            <a:ext cx="58797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4" name="Rectangle 24">
            <a:extLst>
              <a:ext uri="{FF2B5EF4-FFF2-40B4-BE49-F238E27FC236}">
                <a16:creationId xmlns:a16="http://schemas.microsoft.com/office/drawing/2014/main" id="{73463687-2340-2840-AB1E-81C3E5C47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4703797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5" name="Rectangle 25">
            <a:extLst>
              <a:ext uri="{FF2B5EF4-FFF2-40B4-BE49-F238E27FC236}">
                <a16:creationId xmlns:a16="http://schemas.microsoft.com/office/drawing/2014/main" id="{079BAD47-B19E-4444-812A-3759B4C31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4367812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6" name="Rectangle 26">
            <a:extLst>
              <a:ext uri="{FF2B5EF4-FFF2-40B4-BE49-F238E27FC236}">
                <a16:creationId xmlns:a16="http://schemas.microsoft.com/office/drawing/2014/main" id="{21F41684-144D-2F49-A84B-B097C41E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4031826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7" name="Rectangle 27">
            <a:extLst>
              <a:ext uri="{FF2B5EF4-FFF2-40B4-BE49-F238E27FC236}">
                <a16:creationId xmlns:a16="http://schemas.microsoft.com/office/drawing/2014/main" id="{21588676-45EB-794A-9346-B2593771F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3695840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8" name="Rectangle 28">
            <a:extLst>
              <a:ext uri="{FF2B5EF4-FFF2-40B4-BE49-F238E27FC236}">
                <a16:creationId xmlns:a16="http://schemas.microsoft.com/office/drawing/2014/main" id="{D2B3494F-89F0-734F-AF14-606429B94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3359855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9" name="Rectangle 29">
            <a:extLst>
              <a:ext uri="{FF2B5EF4-FFF2-40B4-BE49-F238E27FC236}">
                <a16:creationId xmlns:a16="http://schemas.microsoft.com/office/drawing/2014/main" id="{769E3542-6E26-0949-9F1E-A2C2AE0B5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3023869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0" name="Rectangle 30">
            <a:extLst>
              <a:ext uri="{FF2B5EF4-FFF2-40B4-BE49-F238E27FC236}">
                <a16:creationId xmlns:a16="http://schemas.microsoft.com/office/drawing/2014/main" id="{0F8006B7-4AF3-834D-9C51-4E233AF7F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2687884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1" name="Rectangle 31">
            <a:extLst>
              <a:ext uri="{FF2B5EF4-FFF2-40B4-BE49-F238E27FC236}">
                <a16:creationId xmlns:a16="http://schemas.microsoft.com/office/drawing/2014/main" id="{243F6C0D-29CC-4F43-BF71-19E990E1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2351898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2" name="AutoShape 32">
            <a:extLst>
              <a:ext uri="{FF2B5EF4-FFF2-40B4-BE49-F238E27FC236}">
                <a16:creationId xmlns:a16="http://schemas.microsoft.com/office/drawing/2014/main" id="{6F253A2C-DD55-744C-B523-E0C1F3D98719}"/>
              </a:ext>
            </a:extLst>
          </p:cNvPr>
          <p:cNvSpPr>
            <a:spLocks/>
          </p:cNvSpPr>
          <p:nvPr/>
        </p:nvSpPr>
        <p:spPr bwMode="auto">
          <a:xfrm>
            <a:off x="7560204" y="5039783"/>
            <a:ext cx="167993" cy="1007957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3" name="Text Box 33">
            <a:extLst>
              <a:ext uri="{FF2B5EF4-FFF2-40B4-BE49-F238E27FC236}">
                <a16:creationId xmlns:a16="http://schemas.microsoft.com/office/drawing/2014/main" id="{C099624A-0924-1F44-AF0F-2ABC1E74DA6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982304" y="5374674"/>
            <a:ext cx="72006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76834" name="Rectangle 34">
            <a:extLst>
              <a:ext uri="{FF2B5EF4-FFF2-40B4-BE49-F238E27FC236}">
                <a16:creationId xmlns:a16="http://schemas.microsoft.com/office/drawing/2014/main" id="{A6562ABF-66AF-8A4E-AB3F-349493509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3023869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5" name="Rectangle 35">
            <a:extLst>
              <a:ext uri="{FF2B5EF4-FFF2-40B4-BE49-F238E27FC236}">
                <a16:creationId xmlns:a16="http://schemas.microsoft.com/office/drawing/2014/main" id="{A18CB7A6-80F9-CC46-A343-9DC74F058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2687884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6" name="Rectangle 36">
            <a:extLst>
              <a:ext uri="{FF2B5EF4-FFF2-40B4-BE49-F238E27FC236}">
                <a16:creationId xmlns:a16="http://schemas.microsoft.com/office/drawing/2014/main" id="{C2392F90-2F0C-F540-A767-094384767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2351898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7" name="Rectangle 37">
            <a:extLst>
              <a:ext uri="{FF2B5EF4-FFF2-40B4-BE49-F238E27FC236}">
                <a16:creationId xmlns:a16="http://schemas.microsoft.com/office/drawing/2014/main" id="{C28B9510-EC3C-884D-BA16-FF2A23E54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5711754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8" name="Rectangle 38">
            <a:extLst>
              <a:ext uri="{FF2B5EF4-FFF2-40B4-BE49-F238E27FC236}">
                <a16:creationId xmlns:a16="http://schemas.microsoft.com/office/drawing/2014/main" id="{5FADB712-3D18-BC4D-AA61-F18F18F3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5375768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9" name="Rectangle 39">
            <a:extLst>
              <a:ext uri="{FF2B5EF4-FFF2-40B4-BE49-F238E27FC236}">
                <a16:creationId xmlns:a16="http://schemas.microsoft.com/office/drawing/2014/main" id="{DFB6D7EC-EE6D-B84C-BA6A-8350057F4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5039783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0" name="Rectangle 40">
            <a:extLst>
              <a:ext uri="{FF2B5EF4-FFF2-40B4-BE49-F238E27FC236}">
                <a16:creationId xmlns:a16="http://schemas.microsoft.com/office/drawing/2014/main" id="{E3EFF770-6800-CC45-B198-215AA6A9B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4703797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1" name="Rectangle 41">
            <a:extLst>
              <a:ext uri="{FF2B5EF4-FFF2-40B4-BE49-F238E27FC236}">
                <a16:creationId xmlns:a16="http://schemas.microsoft.com/office/drawing/2014/main" id="{4D45AC06-B0C9-7A46-9B1F-65DD68380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4367812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2" name="Rectangle 42">
            <a:extLst>
              <a:ext uri="{FF2B5EF4-FFF2-40B4-BE49-F238E27FC236}">
                <a16:creationId xmlns:a16="http://schemas.microsoft.com/office/drawing/2014/main" id="{B1A9222C-DBB6-F442-90F9-E34FEAB67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4031826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3" name="Rectangle 43">
            <a:extLst>
              <a:ext uri="{FF2B5EF4-FFF2-40B4-BE49-F238E27FC236}">
                <a16:creationId xmlns:a16="http://schemas.microsoft.com/office/drawing/2014/main" id="{4ECB674D-A9D7-AE4B-A461-76FE75C30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3695840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4" name="Rectangle 44">
            <a:extLst>
              <a:ext uri="{FF2B5EF4-FFF2-40B4-BE49-F238E27FC236}">
                <a16:creationId xmlns:a16="http://schemas.microsoft.com/office/drawing/2014/main" id="{CF9D8530-20AE-5943-B085-D5AEA0E57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3359855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5" name="AutoShape 45">
            <a:extLst>
              <a:ext uri="{FF2B5EF4-FFF2-40B4-BE49-F238E27FC236}">
                <a16:creationId xmlns:a16="http://schemas.microsoft.com/office/drawing/2014/main" id="{9462B8F2-091E-424F-B171-8C2689EC3A51}"/>
              </a:ext>
            </a:extLst>
          </p:cNvPr>
          <p:cNvSpPr>
            <a:spLocks/>
          </p:cNvSpPr>
          <p:nvPr/>
        </p:nvSpPr>
        <p:spPr bwMode="auto">
          <a:xfrm>
            <a:off x="8988142" y="3359855"/>
            <a:ext cx="167993" cy="2687884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6" name="Text Box 46">
            <a:extLst>
              <a:ext uri="{FF2B5EF4-FFF2-40B4-BE49-F238E27FC236}">
                <a16:creationId xmlns:a16="http://schemas.microsoft.com/office/drawing/2014/main" id="{BEF340D3-6373-E34C-9A55-3CF193A5A1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45296" y="4443714"/>
            <a:ext cx="66396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76847" name="Line 47">
            <a:extLst>
              <a:ext uri="{FF2B5EF4-FFF2-40B4-BE49-F238E27FC236}">
                <a16:creationId xmlns:a16="http://schemas.microsoft.com/office/drawing/2014/main" id="{8B45CD63-39B9-0547-A0D4-50637B9D2A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2229" y="1763924"/>
            <a:ext cx="0" cy="49557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8" name="Text Box 48">
            <a:extLst>
              <a:ext uri="{FF2B5EF4-FFF2-40B4-BE49-F238E27FC236}">
                <a16:creationId xmlns:a16="http://schemas.microsoft.com/office/drawing/2014/main" id="{DD323EEE-3285-9C42-B275-F600E23B8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215" y="1847921"/>
            <a:ext cx="138371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Instructions</a:t>
            </a:r>
          </a:p>
        </p:txBody>
      </p:sp>
      <p:sp>
        <p:nvSpPr>
          <p:cNvPr id="76849" name="Text Box 49">
            <a:extLst>
              <a:ext uri="{FF2B5EF4-FFF2-40B4-BE49-F238E27FC236}">
                <a16:creationId xmlns:a16="http://schemas.microsoft.com/office/drawing/2014/main" id="{09EC258F-B477-EB4E-9C41-FA7FEAD9E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6135" y="1847921"/>
            <a:ext cx="66396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442209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3B5CEA36-03DF-3347-BB04-5218C930C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Sharing pages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8EF6AE84-508D-EB43-A38F-074DA0C517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Processes can share pages</a:t>
            </a:r>
          </a:p>
          <a:p>
            <a:pPr lvl="1"/>
            <a:r>
              <a:rPr lang="en-US" altLang="en-US" dirty="0"/>
              <a:t>Entries in page tables point to the same physical page frame</a:t>
            </a:r>
          </a:p>
          <a:p>
            <a:pPr lvl="1"/>
            <a:r>
              <a:rPr lang="en-US" altLang="en-US" dirty="0"/>
              <a:t>Easier to do with code: no problems with modification</a:t>
            </a:r>
          </a:p>
          <a:p>
            <a:r>
              <a:rPr lang="en-US" altLang="en-US" dirty="0"/>
              <a:t>Virtual addresses in different processes can be…</a:t>
            </a:r>
          </a:p>
          <a:p>
            <a:pPr lvl="1"/>
            <a:r>
              <a:rPr lang="en-US" altLang="en-US" dirty="0"/>
              <a:t>The same: easier to exchange pointers, keep data structures consistent</a:t>
            </a:r>
          </a:p>
          <a:p>
            <a:pPr lvl="1"/>
            <a:r>
              <a:rPr lang="en-US" altLang="en-US" dirty="0"/>
              <a:t>Different: may be easier to actually implement</a:t>
            </a:r>
          </a:p>
          <a:p>
            <a:pPr lvl="2"/>
            <a:r>
              <a:rPr lang="en-US" altLang="en-US" dirty="0"/>
              <a:t>Not a problem if there are only a few shared regions</a:t>
            </a:r>
          </a:p>
          <a:p>
            <a:pPr lvl="2"/>
            <a:r>
              <a:rPr lang="en-US" altLang="en-US" dirty="0"/>
              <a:t>Can be very difficult if many processes share regions with each 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F736F-460D-CF45-BCE3-185B262E75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A5373-7C5A-274F-974A-714C5BAF24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05B761B-1EF5-D94E-BB8D-009BE3FF490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09103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4E1A-01EF-4165-A2F1-2E2368A2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B4C7-98CC-4D80-BC94-21B192AE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0CF0-C1F5-4BD0-AA68-900914CB19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76B93-EA21-45B2-A728-4F710DF128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6FECB-344A-3F43-9238-350A77DE6AA1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86885-33C5-4BB6-8AF9-494B7910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1933"/>
            <a:ext cx="8799221" cy="586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2844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6D72A6DF-77FB-F942-A3EA-ED835DE3C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issues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607EA38-B152-2C4E-B89F-D40CD3E20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u="sng" dirty="0"/>
              <a:t>Four times </a:t>
            </a:r>
            <a:r>
              <a:rPr lang="en-US" altLang="en-US" sz="2800" dirty="0"/>
              <a:t>when OS involved with paging</a:t>
            </a:r>
          </a:p>
          <a:p>
            <a:r>
              <a:rPr lang="en-US" altLang="en-US" sz="2800" dirty="0"/>
              <a:t>Process creation</a:t>
            </a:r>
          </a:p>
          <a:p>
            <a:pPr lvl="1"/>
            <a:r>
              <a:rPr lang="en-US" altLang="en-US" sz="2400" dirty="0"/>
              <a:t>Determine program size</a:t>
            </a:r>
          </a:p>
          <a:p>
            <a:pPr lvl="1"/>
            <a:r>
              <a:rPr lang="en-US" altLang="en-US" sz="2400" dirty="0"/>
              <a:t>Create page table</a:t>
            </a:r>
          </a:p>
          <a:p>
            <a:r>
              <a:rPr lang="en-US" altLang="en-US" sz="2800" dirty="0"/>
              <a:t>During process execution</a:t>
            </a:r>
          </a:p>
          <a:p>
            <a:pPr lvl="1"/>
            <a:r>
              <a:rPr lang="en-US" altLang="en-US" sz="2400" dirty="0"/>
              <a:t>Reset the MMU for new process</a:t>
            </a:r>
          </a:p>
          <a:p>
            <a:pPr lvl="1"/>
            <a:r>
              <a:rPr lang="en-US" altLang="en-US" sz="2400" dirty="0"/>
              <a:t>Flush the TLB (or reload it from saved state)</a:t>
            </a:r>
          </a:p>
          <a:p>
            <a:r>
              <a:rPr lang="en-US" altLang="en-US" sz="2800" dirty="0"/>
              <a:t>Page fault time</a:t>
            </a:r>
          </a:p>
          <a:p>
            <a:pPr lvl="1"/>
            <a:r>
              <a:rPr lang="en-US" altLang="en-US" sz="2400" dirty="0"/>
              <a:t>Determine virtual address causing fault</a:t>
            </a:r>
          </a:p>
          <a:p>
            <a:pPr lvl="1"/>
            <a:r>
              <a:rPr lang="en-US" altLang="en-US" sz="2400" dirty="0"/>
              <a:t>Swap target page out, needed page in</a:t>
            </a:r>
          </a:p>
          <a:p>
            <a:r>
              <a:rPr lang="en-US" altLang="en-US" sz="2800" dirty="0"/>
              <a:t>Process termination time</a:t>
            </a:r>
          </a:p>
          <a:p>
            <a:pPr lvl="1"/>
            <a:r>
              <a:rPr lang="en-US" altLang="en-US" sz="2400" dirty="0"/>
              <a:t>Release page table</a:t>
            </a:r>
          </a:p>
          <a:p>
            <a:pPr lvl="1"/>
            <a:r>
              <a:rPr lang="en-US" altLang="en-US" sz="2400" dirty="0"/>
              <a:t>Return pages to the free pool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69ADE-C056-A143-8E3B-36D82973EF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5CE56-525C-B941-8D86-17C4AA49C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6819042-3465-B44C-9708-FEAF2F773E7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580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721AFCC-A388-004C-B49F-FCDC8A555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is a page fault handled?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422D9E8-E68B-C945-94F8-A0F00884FD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169969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Hardware causes a page fault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General registers saved (as on every exception)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OS determines which virtual page needed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Actual fault address in a special register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Address of faulting instruction in register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Page fault was in fetching instruction, or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Page fault was in fetching operands for instruction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OS must figure out which…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03487-692A-234F-8163-1554B9E973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58D1B-327A-FF49-B8C7-45BECB738C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CC66287-09C7-A94A-A83B-967A8316C58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2AB37EA1-CE94-9842-8539-48755EA53A25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5372100" y="1049338"/>
            <a:ext cx="4708525" cy="6007100"/>
          </a:xfrm>
        </p:spPr>
        <p:txBody>
          <a:bodyPr/>
          <a:lstStyle/>
          <a:p>
            <a:r>
              <a:rPr lang="en-US" altLang="en-US" sz="2400" dirty="0"/>
              <a:t>OS checks validity of address</a:t>
            </a:r>
          </a:p>
          <a:p>
            <a:pPr lvl="1"/>
            <a:r>
              <a:rPr lang="en-US" altLang="en-US" sz="2000" dirty="0"/>
              <a:t>Process killed if address was illegal</a:t>
            </a:r>
          </a:p>
          <a:p>
            <a:r>
              <a:rPr lang="en-US" altLang="en-US" sz="2400" dirty="0"/>
              <a:t>OS finds a place to put new page frame</a:t>
            </a:r>
          </a:p>
          <a:p>
            <a:r>
              <a:rPr lang="en-US" altLang="en-US" sz="2400" dirty="0"/>
              <a:t>If frame selected for replacement is dirty, write it out to disk</a:t>
            </a:r>
          </a:p>
          <a:p>
            <a:r>
              <a:rPr lang="en-US" altLang="en-US" sz="2400" dirty="0"/>
              <a:t>OS requests the new page from disk</a:t>
            </a:r>
          </a:p>
          <a:p>
            <a:r>
              <a:rPr lang="en-US" altLang="en-US" sz="2400" dirty="0"/>
              <a:t>Page tables updated</a:t>
            </a:r>
          </a:p>
          <a:p>
            <a:r>
              <a:rPr lang="en-US" altLang="en-US" sz="2400" dirty="0"/>
              <a:t>Faulting instruction backed up so it can be restarted</a:t>
            </a:r>
          </a:p>
          <a:p>
            <a:r>
              <a:rPr lang="en-US" altLang="en-US" sz="2400" dirty="0"/>
              <a:t>Faulting process scheduled</a:t>
            </a:r>
          </a:p>
          <a:p>
            <a:r>
              <a:rPr lang="en-US" altLang="en-US" sz="2400" dirty="0"/>
              <a:t>Registers restored</a:t>
            </a:r>
          </a:p>
          <a:p>
            <a:r>
              <a:rPr lang="en-US" altLang="en-US" sz="2400" dirty="0"/>
              <a:t>Program continues</a:t>
            </a:r>
          </a:p>
        </p:txBody>
      </p:sp>
    </p:spTree>
    <p:extLst>
      <p:ext uri="{BB962C8B-B14F-4D97-AF65-F5344CB8AC3E}">
        <p14:creationId xmlns:p14="http://schemas.microsoft.com/office/powerpoint/2010/main" val="190069037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1F62FBF-A24D-7F4F-BA2A-558955768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Backing up an instruction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A3CCB240-3E42-174F-ABA0-A16B09F65B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Problem: page fault happens in the middle of instruction execution</a:t>
            </a:r>
          </a:p>
          <a:p>
            <a:pPr lvl="1"/>
            <a:r>
              <a:rPr lang="en-US" altLang="en-US" sz="2400" dirty="0"/>
              <a:t>Some changes may have already happened</a:t>
            </a:r>
          </a:p>
          <a:p>
            <a:pPr lvl="1"/>
            <a:r>
              <a:rPr lang="en-US" altLang="en-US" sz="2400" dirty="0"/>
              <a:t>Others may be waiting for VM to be fixed</a:t>
            </a:r>
          </a:p>
          <a:p>
            <a:r>
              <a:rPr lang="en-US" altLang="en-US" sz="2800" dirty="0"/>
              <a:t>Solution: undo all of the changes made by the instruction</a:t>
            </a:r>
          </a:p>
          <a:p>
            <a:pPr lvl="1"/>
            <a:r>
              <a:rPr lang="en-US" altLang="en-US" sz="2400" dirty="0"/>
              <a:t>Restart instruction from the beginning</a:t>
            </a:r>
          </a:p>
          <a:p>
            <a:pPr lvl="1"/>
            <a:r>
              <a:rPr lang="en-US" altLang="en-US" sz="2400" dirty="0"/>
              <a:t>This is easier on some architectures than others</a:t>
            </a:r>
          </a:p>
          <a:p>
            <a:r>
              <a:rPr lang="en-US" altLang="en-US" sz="2800" dirty="0"/>
              <a:t>Example: LW R1, 12(R2)</a:t>
            </a:r>
          </a:p>
          <a:p>
            <a:pPr lvl="1"/>
            <a:r>
              <a:rPr lang="en-US" altLang="en-US" sz="2400" dirty="0"/>
              <a:t>Page fault in fetching instruction: nothing to undo</a:t>
            </a:r>
          </a:p>
          <a:p>
            <a:pPr lvl="1"/>
            <a:r>
              <a:rPr lang="en-US" altLang="en-US" sz="2400" dirty="0"/>
              <a:t>Page fault in getting value at 12(R2): restart instruction</a:t>
            </a:r>
          </a:p>
          <a:p>
            <a:r>
              <a:rPr lang="en-US" altLang="en-US" sz="2800" dirty="0"/>
              <a:t>Example: ADD (Rd)+,(Rs1)+,(Rs2)+</a:t>
            </a:r>
          </a:p>
          <a:p>
            <a:pPr lvl="1"/>
            <a:r>
              <a:rPr lang="en-US" altLang="en-US" sz="2400" dirty="0"/>
              <a:t>Page fault in writing to (Rd): may have to undo an awful lot…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EFA08-741C-7A40-99C5-774EA7AD91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29B1B-6777-AB4B-AEC1-86BE475863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02DDDFF-5D7A-6542-8F86-F9690F029B8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7659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63922167-8DB7-E24E-AF7B-474D6A8FE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Locking pages in memory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1968F94-58DE-CD48-AA77-40426764B5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Virtual memory and I/O occasionally interact</a:t>
            </a:r>
          </a:p>
          <a:p>
            <a:pPr>
              <a:lnSpc>
                <a:spcPct val="90000"/>
              </a:lnSpc>
            </a:pPr>
            <a:r>
              <a:rPr lang="en-US" altLang="en-US" sz="3600" dirty="0"/>
              <a:t>P1 issues call for read from device into buffer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While it’s waiting for  I/O, P2 runs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P2 has a page fault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P1’s I/O buffer might be chosen to be paged out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This can create a problem because an I/O device is going to write to the buffer on P1’s behalf</a:t>
            </a:r>
          </a:p>
          <a:p>
            <a:pPr>
              <a:lnSpc>
                <a:spcPct val="90000"/>
              </a:lnSpc>
            </a:pPr>
            <a:r>
              <a:rPr lang="en-US" altLang="en-US" sz="3600" dirty="0"/>
              <a:t>Solution: allow some pages to be </a:t>
            </a:r>
            <a:r>
              <a:rPr lang="en-US" altLang="en-US" sz="3600" i="1" dirty="0"/>
              <a:t>locked</a:t>
            </a:r>
            <a:r>
              <a:rPr lang="en-US" altLang="en-US" sz="3600" dirty="0"/>
              <a:t> into memory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Locked pages are immune from being replaced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Pages only stay locked for (relatively) short periods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2F278-1298-714C-A12F-820E90E2DD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E032C-4DC3-A141-B1AD-4BDEF0CD9E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BA0DF85-1920-AA4E-997B-BF81D2C179E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388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  <a:p>
            <a:pPr lvl="1"/>
            <a:r>
              <a:rPr lang="en-US" dirty="0"/>
              <a:t>2-level Page Table</a:t>
            </a:r>
          </a:p>
          <a:p>
            <a:pPr lvl="1"/>
            <a:r>
              <a:rPr lang="en-US" dirty="0"/>
              <a:t>TLB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TLB</a:t>
            </a:r>
          </a:p>
          <a:p>
            <a:pPr lvl="1"/>
            <a:r>
              <a:rPr lang="en-US" dirty="0"/>
              <a:t>Another rundown of the purpose and usage of the TLB</a:t>
            </a:r>
          </a:p>
          <a:p>
            <a:pPr lvl="1"/>
            <a:r>
              <a:rPr lang="en-US" dirty="0"/>
              <a:t>How TLB works</a:t>
            </a:r>
          </a:p>
          <a:p>
            <a:pPr lvl="1"/>
            <a:r>
              <a:rPr lang="en-US" dirty="0"/>
              <a:t>Can you go over the TLB in more detail?</a:t>
            </a:r>
          </a:p>
          <a:p>
            <a:pPr lvl="1"/>
            <a:r>
              <a:rPr lang="en-US" dirty="0"/>
              <a:t>what a process space identifier is in TLB entries</a:t>
            </a:r>
          </a:p>
          <a:p>
            <a:pPr lvl="1"/>
            <a:r>
              <a:rPr lang="en-US" dirty="0"/>
              <a:t>Pros &amp; Cons of Hardware vs. Software TLB </a:t>
            </a:r>
            <a:r>
              <a:rPr lang="en-US" dirty="0" err="1"/>
              <a:t>replacemen</a:t>
            </a:r>
            <a:endParaRPr lang="en-US" dirty="0"/>
          </a:p>
          <a:p>
            <a:r>
              <a:rPr lang="en-US" dirty="0"/>
              <a:t>Two-level paging</a:t>
            </a:r>
          </a:p>
          <a:p>
            <a:pPr lvl="1"/>
            <a:r>
              <a:rPr lang="en-US" dirty="0"/>
              <a:t>What is the advantage of having a multilevel page table? It seems like it would take up even more space than a single level page table unless most of the 2nd level pages were kept on disk</a:t>
            </a:r>
          </a:p>
          <a:p>
            <a:pPr lvl="1"/>
            <a:r>
              <a:rPr lang="en-US" dirty="0"/>
              <a:t>Why two-level page tables are an improvement over single-level page tables. Where is the optimization?</a:t>
            </a:r>
          </a:p>
          <a:p>
            <a:pPr lvl="1"/>
            <a:r>
              <a:rPr lang="en-US" dirty="0"/>
              <a:t>what exactly the 1st level page tables and the 2nd level page tables contain</a:t>
            </a:r>
          </a:p>
          <a:p>
            <a:pPr lvl="1"/>
            <a:r>
              <a:rPr lang="en-US" dirty="0"/>
              <a:t>Advantages and disadvantages of a two level page table.</a:t>
            </a:r>
          </a:p>
          <a:p>
            <a:pPr lvl="1"/>
            <a:r>
              <a:rPr lang="en-US" dirty="0"/>
              <a:t>How does using multi-level page tables reduce the size of the entries in the page table? Isn't overall page table entries still the same since the size of the first page table + size of the second page table would equal the size of the original 1-level page table?</a:t>
            </a:r>
          </a:p>
          <a:p>
            <a:pPr lvl="1"/>
            <a:r>
              <a:rPr lang="en-US" dirty="0"/>
              <a:t>Is there an optimal number of levels for multi-level page tables? How many levels are generally used?</a:t>
            </a:r>
          </a:p>
          <a:p>
            <a:pPr lvl="1"/>
            <a:r>
              <a:rPr lang="en-US" dirty="0"/>
              <a:t>Does using a </a:t>
            </a:r>
            <a:r>
              <a:rPr lang="en-US" dirty="0" err="1"/>
              <a:t>mult</a:t>
            </a:r>
            <a:r>
              <a:rPr lang="en-US" dirty="0"/>
              <a:t>-level page table significantly increase or decrease the average response time compared to using a single level table? Does that depend on the number of page table entries?</a:t>
            </a:r>
          </a:p>
          <a:p>
            <a:pPr lvl="1"/>
            <a:r>
              <a:rPr lang="en-US" dirty="0"/>
              <a:t>pros and cons of a bigger or smaller level 1 or 2 of the page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CE99-528C-4930-BF8B-56C082B0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2834-5465-468C-BE07-3DACD7BA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F171C-F623-4F0F-AD6D-5949D62870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BE1DE-A90B-4B42-8C41-46C907B779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5FA7B9-BD06-4A61-A972-3908860EF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0" y="1068091"/>
            <a:ext cx="9041817" cy="60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6985-B033-467D-92B0-9F19CB23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2A094-3D29-41EC-A887-B4B257B9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A197F-EA7A-4D0A-AA89-59C595922D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91B6F-369A-4DD0-B605-A40F53C243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528EF4-A6BB-4E85-8CEE-E33894D4C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" y="875216"/>
            <a:ext cx="9359058" cy="624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3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C77-2A5A-3248-B8B5-26713450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32F3-197B-3B45-8FE6-0B7FD289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 am still confused between switching from KB or GB to bytes and where the numbers are coming from for page table size and things like that</a:t>
            </a:r>
          </a:p>
          <a:p>
            <a:r>
              <a:rPr lang="en-US" dirty="0"/>
              <a:t>Still a bit confused on how to calculate avg waiting time</a:t>
            </a:r>
          </a:p>
          <a:p>
            <a:r>
              <a:rPr lang="en-US" dirty="0"/>
              <a:t>Project 3</a:t>
            </a:r>
          </a:p>
          <a:p>
            <a:pPr lvl="1"/>
            <a:r>
              <a:rPr lang="en-US" dirty="0"/>
              <a:t>Could you please give a example of implementing optimal algorithm about project3</a:t>
            </a:r>
          </a:p>
          <a:p>
            <a:pPr lvl="1"/>
            <a:r>
              <a:rPr lang="en-US" dirty="0"/>
              <a:t>Lets say a linked list is being used as the data structure for project 3, would the number of frames a process has access to correspond to the maximum length of this list, and should the data element being checked in the nodes be the address with the offset shifted off?</a:t>
            </a:r>
          </a:p>
          <a:p>
            <a:r>
              <a:rPr lang="en-US" dirty="0"/>
              <a:t>Could we maybe run through how we got 24*(2^20) for the third </a:t>
            </a:r>
            <a:r>
              <a:rPr lang="en-US" dirty="0" err="1"/>
              <a:t>tophat</a:t>
            </a:r>
            <a:r>
              <a:rPr lang="en-US" dirty="0"/>
              <a:t> question?</a:t>
            </a:r>
          </a:p>
          <a:p>
            <a:r>
              <a:rPr lang="en-US" dirty="0" err="1"/>
              <a:t>pte</a:t>
            </a:r>
            <a:r>
              <a:rPr lang="en-US" dirty="0"/>
              <a:t>, </a:t>
            </a:r>
            <a:r>
              <a:rPr lang="en-US" dirty="0" err="1"/>
              <a:t>pte</a:t>
            </a:r>
            <a:r>
              <a:rPr lang="en-US" dirty="0"/>
              <a:t> size, page size, page table size, frame size, frame numbers, frame number size... what is what and how those calculations work and relate to each other</a:t>
            </a:r>
          </a:p>
          <a:p>
            <a:r>
              <a:rPr lang="en-US" dirty="0"/>
              <a:t>HW 8</a:t>
            </a:r>
          </a:p>
          <a:p>
            <a:pPr lvl="1"/>
            <a:r>
              <a:rPr lang="en-US" dirty="0"/>
              <a:t>Question 8</a:t>
            </a:r>
          </a:p>
          <a:p>
            <a:pPr lvl="1"/>
            <a:r>
              <a:rPr lang="en-US" dirty="0"/>
              <a:t>Q7</a:t>
            </a:r>
          </a:p>
          <a:p>
            <a:r>
              <a:rPr lang="en-US" dirty="0"/>
              <a:t>HW 9</a:t>
            </a:r>
          </a:p>
          <a:p>
            <a:pPr lvl="1"/>
            <a:r>
              <a:rPr lang="en-US" dirty="0"/>
              <a:t>Q3 and 4</a:t>
            </a:r>
          </a:p>
          <a:p>
            <a:pPr lvl="1"/>
            <a:r>
              <a:rPr lang="en-US" dirty="0"/>
              <a:t>Q 10 and 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18AA7-7C0D-544A-AB35-882A327F63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05A95-4371-FB49-A46D-A1427FB67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657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2A6C-7AC8-4269-9A83-E123FEBC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068D5-F565-4022-AB14-68F0FB15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1D01A-DF0A-4C7C-9CA5-403AC9A870A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7515D-B8E7-4D51-A5DB-A54A508B84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BAE04-D305-47B5-A9D0-7AF502176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473" y="1450975"/>
            <a:ext cx="7368527" cy="49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6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8785-4FDB-4DE0-A162-68AF601A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Implementation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4EC3-F0CC-408E-BD8E-FBB358CF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84DDB-FAC1-4E4C-9B61-CBE2AF4991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68405-757A-4014-81FE-90B64FD351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6B6EA4-E285-487A-9994-B199E4D40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5" y="964417"/>
            <a:ext cx="9048037" cy="60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1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1973</Words>
  <Application>Microsoft Macintosh PowerPoint</Application>
  <PresentationFormat>Custom</PresentationFormat>
  <Paragraphs>313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Helvetica</vt:lpstr>
      <vt:lpstr>Times</vt:lpstr>
      <vt:lpstr>Times New Roman</vt:lpstr>
      <vt:lpstr>Wingdings</vt:lpstr>
      <vt:lpstr>Office Theme</vt:lpstr>
      <vt:lpstr>class slides</vt:lpstr>
      <vt:lpstr>Introduction to Operating Systems CS/COE 1550</vt:lpstr>
      <vt:lpstr>Announcements</vt:lpstr>
      <vt:lpstr>Last Lecture …</vt:lpstr>
      <vt:lpstr>Muddiest Points (1/2)</vt:lpstr>
      <vt:lpstr>TLB</vt:lpstr>
      <vt:lpstr>Two-level Page Table</vt:lpstr>
      <vt:lpstr>Muddiest Points (2/2)</vt:lpstr>
      <vt:lpstr>Memory Sizes</vt:lpstr>
      <vt:lpstr>OPT Implementation Example</vt:lpstr>
      <vt:lpstr>HW 8 Q 8</vt:lpstr>
      <vt:lpstr>HW 9 Q 3</vt:lpstr>
      <vt:lpstr>HW 9 Q 10-11</vt:lpstr>
      <vt:lpstr>Today’s Agenda …</vt:lpstr>
      <vt:lpstr>How long do memory accesses take?</vt:lpstr>
      <vt:lpstr>Effective Access Time</vt:lpstr>
      <vt:lpstr>Inverted page table</vt:lpstr>
      <vt:lpstr>Inverted page table architecture</vt:lpstr>
      <vt:lpstr>Local vs. global allocation policies</vt:lpstr>
      <vt:lpstr>Page fault rate vs. allocated frames</vt:lpstr>
      <vt:lpstr>Control overall page fault rate</vt:lpstr>
      <vt:lpstr>How big should a page be?</vt:lpstr>
      <vt:lpstr>Separate I &amp; D address spaces</vt:lpstr>
      <vt:lpstr>Sharing pages</vt:lpstr>
      <vt:lpstr>Sharing Pages</vt:lpstr>
      <vt:lpstr>Implementation issues</vt:lpstr>
      <vt:lpstr>How is a page fault handled?</vt:lpstr>
      <vt:lpstr>Backing up an instruction</vt:lpstr>
      <vt:lpstr>Locking pages in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2021-09-01T06:21:02Z</dcterms:modified>
</cp:coreProperties>
</file>