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2"/>
  </p:notesMasterIdLst>
  <p:sldIdLst>
    <p:sldId id="454" r:id="rId2"/>
    <p:sldId id="496" r:id="rId3"/>
    <p:sldId id="505" r:id="rId4"/>
    <p:sldId id="500" r:id="rId5"/>
    <p:sldId id="521" r:id="rId6"/>
    <p:sldId id="520" r:id="rId7"/>
    <p:sldId id="516" r:id="rId8"/>
    <p:sldId id="506" r:id="rId9"/>
    <p:sldId id="518" r:id="rId10"/>
    <p:sldId id="257" r:id="rId11"/>
    <p:sldId id="456" r:id="rId12"/>
    <p:sldId id="457" r:id="rId13"/>
    <p:sldId id="458" r:id="rId14"/>
    <p:sldId id="460" r:id="rId15"/>
    <p:sldId id="286" r:id="rId16"/>
    <p:sldId id="461" r:id="rId17"/>
    <p:sldId id="462" r:id="rId18"/>
    <p:sldId id="287" r:id="rId19"/>
    <p:sldId id="288" r:id="rId20"/>
    <p:sldId id="289" r:id="rId21"/>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A7CB-D6D5-4A46-AB03-3D776A5A722B}" v="1" dt="2021-09-01T06:17:51.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5714" autoAdjust="0"/>
  </p:normalViewPr>
  <p:slideViewPr>
    <p:cSldViewPr snapToGrid="0">
      <p:cViewPr varScale="1">
        <p:scale>
          <a:sx n="95" d="100"/>
          <a:sy n="95" d="100"/>
        </p:scale>
        <p:origin x="23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9T03:40:10.059" v="412" actId="1076"/>
      <pc:docMkLst>
        <pc:docMk/>
      </pc:docMkLst>
      <pc:sldChg chg="add del">
        <pc:chgData name="Sherif Khattab" userId="c83b1e15-36f3-4f46-aceb-05aac24c545e" providerId="ADAL" clId="{D1F8C7F8-B63D-426F-B9AE-033C1F2663EE}" dt="2021-02-18T17:38:26.978" v="262" actId="47"/>
        <pc:sldMkLst>
          <pc:docMk/>
          <pc:sldMk cId="1920820884" sldId="273"/>
        </pc:sldMkLst>
      </pc:sldChg>
      <pc:sldChg chg="add del">
        <pc:chgData name="Sherif Khattab" userId="c83b1e15-36f3-4f46-aceb-05aac24c545e" providerId="ADAL" clId="{D1F8C7F8-B63D-426F-B9AE-033C1F2663EE}" dt="2021-02-18T17:38:26.978" v="262" actId="47"/>
        <pc:sldMkLst>
          <pc:docMk/>
          <pc:sldMk cId="2017417480" sldId="277"/>
        </pc:sldMkLst>
      </pc:sldChg>
      <pc:sldChg chg="add del">
        <pc:chgData name="Sherif Khattab" userId="c83b1e15-36f3-4f46-aceb-05aac24c545e" providerId="ADAL" clId="{D1F8C7F8-B63D-426F-B9AE-033C1F2663EE}" dt="2021-02-18T17:38:26.978" v="262" actId="47"/>
        <pc:sldMkLst>
          <pc:docMk/>
          <pc:sldMk cId="2773510753" sldId="280"/>
        </pc:sldMkLst>
      </pc:sldChg>
      <pc:sldChg chg="add del">
        <pc:chgData name="Sherif Khattab" userId="c83b1e15-36f3-4f46-aceb-05aac24c545e" providerId="ADAL" clId="{D1F8C7F8-B63D-426F-B9AE-033C1F2663EE}" dt="2021-02-18T17:38:26.978" v="262" actId="47"/>
        <pc:sldMkLst>
          <pc:docMk/>
          <pc:sldMk cId="171235497" sldId="283"/>
        </pc:sldMkLst>
      </pc:sldChg>
      <pc:sldChg chg="add del">
        <pc:chgData name="Sherif Khattab" userId="c83b1e15-36f3-4f46-aceb-05aac24c545e" providerId="ADAL" clId="{D1F8C7F8-B63D-426F-B9AE-033C1F2663EE}" dt="2021-02-18T17:38:26.978" v="262" actId="47"/>
        <pc:sldMkLst>
          <pc:docMk/>
          <pc:sldMk cId="2099089282" sldId="284"/>
        </pc:sldMkLst>
      </pc:sldChg>
      <pc:sldChg chg="add del">
        <pc:chgData name="Sherif Khattab" userId="c83b1e15-36f3-4f46-aceb-05aac24c545e" providerId="ADAL" clId="{D1F8C7F8-B63D-426F-B9AE-033C1F2663EE}" dt="2021-02-18T17:38:26.978" v="262" actId="47"/>
        <pc:sldMkLst>
          <pc:docMk/>
          <pc:sldMk cId="1136622862" sldId="285"/>
        </pc:sldMkLst>
      </pc:sldChg>
      <pc:sldChg chg="addSp modSp mod">
        <pc:chgData name="Sherif Khattab" userId="c83b1e15-36f3-4f46-aceb-05aac24c545e" providerId="ADAL" clId="{D1F8C7F8-B63D-426F-B9AE-033C1F2663EE}" dt="2021-02-19T03:40:10.059" v="412" actId="1076"/>
        <pc:sldMkLst>
          <pc:docMk/>
          <pc:sldMk cId="1268007695" sldId="288"/>
        </pc:sldMkLst>
        <pc:spChg chg="mod">
          <ac:chgData name="Sherif Khattab" userId="c83b1e15-36f3-4f46-aceb-05aac24c545e" providerId="ADAL" clId="{D1F8C7F8-B63D-426F-B9AE-033C1F2663EE}" dt="2021-02-19T03:39:56.599" v="409" actId="27636"/>
          <ac:spMkLst>
            <pc:docMk/>
            <pc:sldMk cId="1268007695" sldId="288"/>
            <ac:spMk id="45061" creationId="{C82BDD8E-B02C-45D7-A4E1-5AA0B3D3D510}"/>
          </ac:spMkLst>
        </pc:spChg>
        <pc:picChg chg="add mod">
          <ac:chgData name="Sherif Khattab" userId="c83b1e15-36f3-4f46-aceb-05aac24c545e" providerId="ADAL" clId="{D1F8C7F8-B63D-426F-B9AE-033C1F2663EE}" dt="2021-02-19T03:40:10.059" v="412" actId="1076"/>
          <ac:picMkLst>
            <pc:docMk/>
            <pc:sldMk cId="1268007695" sldId="288"/>
            <ac:picMk id="3" creationId="{FAB5A6F1-6630-4DA0-9CA2-FAD14DB5308D}"/>
          </ac:picMkLst>
        </pc:picChg>
      </pc:sldChg>
      <pc:sldChg chg="modSp mod">
        <pc:chgData name="Sherif Khattab" userId="c83b1e15-36f3-4f46-aceb-05aac24c545e" providerId="ADAL" clId="{D1F8C7F8-B63D-426F-B9AE-033C1F2663EE}" dt="2021-02-18T17:39:06.054" v="295" actId="6549"/>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pChg chg="mod">
          <ac:chgData name="Sherif Khattab" userId="c83b1e15-36f3-4f46-aceb-05aac24c545e" providerId="ADAL" clId="{D1F8C7F8-B63D-426F-B9AE-033C1F2663EE}" dt="2021-02-18T17:39:06.054" v="295" actId="6549"/>
          <ac:spMkLst>
            <pc:docMk/>
            <pc:sldMk cId="463012687" sldId="289"/>
            <ac:spMk id="46282" creationId="{E7A6F565-6797-41A4-9E37-DE763723D06D}"/>
          </ac:spMkLst>
        </pc:spChg>
      </pc:sldChg>
      <pc:sldChg chg="add del">
        <pc:chgData name="Sherif Khattab" userId="c83b1e15-36f3-4f46-aceb-05aac24c545e" providerId="ADAL" clId="{D1F8C7F8-B63D-426F-B9AE-033C1F2663EE}" dt="2021-02-18T17:38:26.978" v="262" actId="47"/>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del">
        <pc:chgData name="Sherif Khattab" userId="c83b1e15-36f3-4f46-aceb-05aac24c545e" providerId="ADAL" clId="{D1F8C7F8-B63D-426F-B9AE-033C1F2663EE}" dt="2021-02-18T17:38:26.978" v="262" actId="47"/>
        <pc:sldMkLst>
          <pc:docMk/>
          <pc:sldMk cId="574001865" sldId="464"/>
        </pc:sldMkLst>
      </pc:sldChg>
      <pc:sldChg chg="add del">
        <pc:chgData name="Sherif Khattab" userId="c83b1e15-36f3-4f46-aceb-05aac24c545e" providerId="ADAL" clId="{D1F8C7F8-B63D-426F-B9AE-033C1F2663EE}" dt="2021-02-18T17:38:26.978" v="262" actId="47"/>
        <pc:sldMkLst>
          <pc:docMk/>
          <pc:sldMk cId="2156977365" sldId="465"/>
        </pc:sldMkLst>
      </pc:sldChg>
      <pc:sldChg chg="add del">
        <pc:chgData name="Sherif Khattab" userId="c83b1e15-36f3-4f46-aceb-05aac24c545e" providerId="ADAL" clId="{D1F8C7F8-B63D-426F-B9AE-033C1F2663EE}" dt="2021-02-18T17:38:26.978" v="262" actId="47"/>
        <pc:sldMkLst>
          <pc:docMk/>
          <pc:sldMk cId="117329803" sldId="466"/>
        </pc:sldMkLst>
      </pc:sldChg>
      <pc:sldChg chg="add del">
        <pc:chgData name="Sherif Khattab" userId="c83b1e15-36f3-4f46-aceb-05aac24c545e" providerId="ADAL" clId="{D1F8C7F8-B63D-426F-B9AE-033C1F2663EE}" dt="2021-02-18T17:38:26.978" v="262" actId="47"/>
        <pc:sldMkLst>
          <pc:docMk/>
          <pc:sldMk cId="3643915362" sldId="467"/>
        </pc:sldMkLst>
      </pc:sldChg>
      <pc:sldChg chg="add del">
        <pc:chgData name="Sherif Khattab" userId="c83b1e15-36f3-4f46-aceb-05aac24c545e" providerId="ADAL" clId="{D1F8C7F8-B63D-426F-B9AE-033C1F2663EE}" dt="2021-02-18T17:38:26.978" v="262" actId="47"/>
        <pc:sldMkLst>
          <pc:docMk/>
          <pc:sldMk cId="1593910045" sldId="468"/>
        </pc:sldMkLst>
      </pc:sldChg>
      <pc:sldChg chg="add del">
        <pc:chgData name="Sherif Khattab" userId="c83b1e15-36f3-4f46-aceb-05aac24c545e" providerId="ADAL" clId="{D1F8C7F8-B63D-426F-B9AE-033C1F2663EE}" dt="2021-02-18T17:38:26.978" v="262" actId="47"/>
        <pc:sldMkLst>
          <pc:docMk/>
          <pc:sldMk cId="3392020218" sldId="469"/>
        </pc:sldMkLst>
      </pc:sldChg>
      <pc:sldChg chg="modSp mod">
        <pc:chgData name="Sherif Khattab" userId="c83b1e15-36f3-4f46-aceb-05aac24c545e" providerId="ADAL" clId="{D1F8C7F8-B63D-426F-B9AE-033C1F2663EE}" dt="2021-02-19T03:38:30.993" v="367" actId="20577"/>
        <pc:sldMkLst>
          <pc:docMk/>
          <pc:sldMk cId="702367729" sldId="496"/>
        </pc:sldMkLst>
        <pc:spChg chg="mod">
          <ac:chgData name="Sherif Khattab" userId="c83b1e15-36f3-4f46-aceb-05aac24c545e" providerId="ADAL" clId="{D1F8C7F8-B63D-426F-B9AE-033C1F2663EE}" dt="2021-02-19T03:38:30.993" v="367" actId="20577"/>
          <ac:spMkLst>
            <pc:docMk/>
            <pc:sldMk cId="702367729" sldId="496"/>
            <ac:spMk id="3" creationId="{2466C52D-9A48-4683-BE7F-268D8DB7FAAD}"/>
          </ac:spMkLst>
        </pc:spChg>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9T03:39:32.414" v="407" actId="20577"/>
        <pc:sldMkLst>
          <pc:docMk/>
          <pc:sldMk cId="3652489610" sldId="506"/>
        </pc:sldMkLst>
        <pc:spChg chg="mod">
          <ac:chgData name="Sherif Khattab" userId="c83b1e15-36f3-4f46-aceb-05aac24c545e" providerId="ADAL" clId="{D1F8C7F8-B63D-426F-B9AE-033C1F2663EE}" dt="2021-02-19T03:39:32.414" v="407"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sldChg chg="addSp delSp modSp new mod">
        <pc:chgData name="Sherif Khattab" userId="c83b1e15-36f3-4f46-aceb-05aac24c545e" providerId="ADAL" clId="{D1F8C7F8-B63D-426F-B9AE-033C1F2663EE}" dt="2021-02-19T03:39:09.827" v="406" actId="1076"/>
        <pc:sldMkLst>
          <pc:docMk/>
          <pc:sldMk cId="3364308863" sldId="521"/>
        </pc:sldMkLst>
        <pc:spChg chg="mod">
          <ac:chgData name="Sherif Khattab" userId="c83b1e15-36f3-4f46-aceb-05aac24c545e" providerId="ADAL" clId="{D1F8C7F8-B63D-426F-B9AE-033C1F2663EE}" dt="2021-02-19T03:38:50.883" v="401" actId="20577"/>
          <ac:spMkLst>
            <pc:docMk/>
            <pc:sldMk cId="3364308863" sldId="521"/>
            <ac:spMk id="2" creationId="{740FD18B-897C-4780-8A5C-23717D65EEF2}"/>
          </ac:spMkLst>
        </pc:spChg>
        <pc:picChg chg="add mod">
          <ac:chgData name="Sherif Khattab" userId="c83b1e15-36f3-4f46-aceb-05aac24c545e" providerId="ADAL" clId="{D1F8C7F8-B63D-426F-B9AE-033C1F2663EE}" dt="2021-02-19T03:39:09.827" v="406" actId="1076"/>
          <ac:picMkLst>
            <pc:docMk/>
            <pc:sldMk cId="3364308863" sldId="521"/>
            <ac:picMk id="8" creationId="{5952D0CE-9495-421E-AC17-8DD3F137F580}"/>
          </ac:picMkLst>
        </pc:picChg>
        <pc:inkChg chg="add del">
          <ac:chgData name="Sherif Khattab" userId="c83b1e15-36f3-4f46-aceb-05aac24c545e" providerId="ADAL" clId="{D1F8C7F8-B63D-426F-B9AE-033C1F2663EE}" dt="2021-02-19T03:38:55.933" v="403"/>
          <ac:inkMkLst>
            <pc:docMk/>
            <pc:sldMk cId="3364308863" sldId="521"/>
            <ac:inkMk id="6" creationId="{F3A1FFC8-508E-4263-9C8A-5DC683D4D109}"/>
          </ac:inkMkLst>
        </pc:ink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6B32A7CB-D6D5-4A46-AB03-3D776A5A722B}"/>
    <pc:docChg chg="modSld">
      <pc:chgData name="Khattab, Sherif" userId="c83b1e15-36f3-4f46-aceb-05aac24c545e" providerId="ADAL" clId="{6B32A7CB-D6D5-4A46-AB03-3D776A5A722B}" dt="2021-09-01T06:17:51.524" v="0"/>
      <pc:docMkLst>
        <pc:docMk/>
      </pc:docMkLst>
      <pc:sldChg chg="modSp">
        <pc:chgData name="Khattab, Sherif" userId="c83b1e15-36f3-4f46-aceb-05aac24c545e" providerId="ADAL" clId="{6B32A7CB-D6D5-4A46-AB03-3D776A5A722B}" dt="2021-09-01T06:17:51.524" v="0"/>
        <pc:sldMkLst>
          <pc:docMk/>
          <pc:sldMk cId="1330366002" sldId="454"/>
        </pc:sldMkLst>
        <pc:spChg chg="mod">
          <ac:chgData name="Khattab, Sherif" userId="c83b1e15-36f3-4f46-aceb-05aac24c545e" providerId="ADAL" clId="{6B32A7CB-D6D5-4A46-AB03-3D776A5A722B}" dt="2021-09-01T06:17:51.524" v="0"/>
          <ac:spMkLst>
            <pc:docMk/>
            <pc:sldMk cId="1330366002" sldId="454"/>
            <ac:spMk id="3" creationId="{00000000-0000-0000-0000-000000000000}"/>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eelhacks.com/" TargetMode="External"/><Relationship Id="rId2" Type="http://schemas.openxmlformats.org/officeDocument/2006/relationships/hyperlink" Target="https://canvas.pitt.edu/courses/76916/assignments/syllab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s1550-2214.github.io/cs1550-code-handouts/ProcessSynchronization/Slid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5699F27-E993-49CA-AED1-B264756636FA}"/>
              </a:ext>
            </a:extLst>
          </p:cNvPr>
          <p:cNvSpPr>
            <a:spLocks noGrp="1" noChangeArrowheads="1"/>
          </p:cNvSpPr>
          <p:nvPr>
            <p:ph type="title"/>
          </p:nvPr>
        </p:nvSpPr>
        <p:spPr/>
        <p:txBody>
          <a:bodyPr/>
          <a:lstStyle/>
          <a:p>
            <a:r>
              <a:rPr lang="en-US" altLang="en-US" dirty="0"/>
              <a:t>Deadlocks</a:t>
            </a:r>
          </a:p>
        </p:txBody>
      </p:sp>
      <p:sp>
        <p:nvSpPr>
          <p:cNvPr id="5123" name="Rectangle 3">
            <a:extLst>
              <a:ext uri="{FF2B5EF4-FFF2-40B4-BE49-F238E27FC236}">
                <a16:creationId xmlns:a16="http://schemas.microsoft.com/office/drawing/2014/main" id="{550C3EC1-F853-4061-A0F2-F81B64390D10}"/>
              </a:ext>
            </a:extLst>
          </p:cNvPr>
          <p:cNvSpPr>
            <a:spLocks noGrp="1" noChangeArrowheads="1"/>
          </p:cNvSpPr>
          <p:nvPr>
            <p:ph idx="1"/>
          </p:nvPr>
        </p:nvSpPr>
        <p:spPr/>
        <p:txBody>
          <a:bodyPr/>
          <a:lstStyle/>
          <a:p>
            <a:r>
              <a:rPr lang="en-US" altLang="en-US" dirty="0"/>
              <a:t>Definition</a:t>
            </a:r>
          </a:p>
          <a:p>
            <a:r>
              <a:rPr lang="en-US" altLang="en-US" dirty="0"/>
              <a:t>Resource Allocation Graph</a:t>
            </a:r>
          </a:p>
          <a:p>
            <a:r>
              <a:rPr lang="en-US" altLang="en-US" dirty="0"/>
              <a:t>Why do deadlocks occur?</a:t>
            </a:r>
          </a:p>
          <a:p>
            <a:r>
              <a:rPr lang="en-US" altLang="en-US" dirty="0"/>
              <a:t>Dealing with deadlocks</a:t>
            </a:r>
          </a:p>
          <a:p>
            <a:pPr lvl="1"/>
            <a:r>
              <a:rPr lang="en-US" altLang="en-US" dirty="0"/>
              <a:t>Ignoring them: ostrich algorithm</a:t>
            </a:r>
          </a:p>
          <a:p>
            <a:pPr lvl="1"/>
            <a:r>
              <a:rPr lang="en-US" altLang="en-US" dirty="0"/>
              <a:t>Detecting &amp; recovering from deadlock</a:t>
            </a:r>
          </a:p>
          <a:p>
            <a:pPr lvl="1"/>
            <a:r>
              <a:rPr lang="en-US" altLang="en-US" dirty="0"/>
              <a:t>Avoiding deadlock</a:t>
            </a:r>
          </a:p>
          <a:p>
            <a:pPr lvl="1"/>
            <a:r>
              <a:rPr lang="en-US" altLang="en-US" dirty="0"/>
              <a:t>Preventing deadlock</a:t>
            </a:r>
          </a:p>
        </p:txBody>
      </p:sp>
      <p:sp>
        <p:nvSpPr>
          <p:cNvPr id="4" name="Footer Placeholder 3">
            <a:extLst>
              <a:ext uri="{FF2B5EF4-FFF2-40B4-BE49-F238E27FC236}">
                <a16:creationId xmlns:a16="http://schemas.microsoft.com/office/drawing/2014/main" id="{2E0DDA8D-06C7-4BAC-BDBD-D3BD3DDF9BA4}"/>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A1EA3AF4-D3F1-4298-8140-9B5106826B60}"/>
              </a:ext>
            </a:extLst>
          </p:cNvPr>
          <p:cNvSpPr>
            <a:spLocks noGrp="1"/>
          </p:cNvSpPr>
          <p:nvPr>
            <p:ph type="sldNum" idx="12"/>
          </p:nvPr>
        </p:nvSpPr>
        <p:spPr/>
        <p:txBody>
          <a:bodyPr/>
          <a:lstStyle/>
          <a:p>
            <a:pPr defTabSz="1007943">
              <a:lnSpc>
                <a:spcPct val="100000"/>
              </a:lnSpc>
              <a:buClrTx/>
              <a:buSzTx/>
            </a:pPr>
            <a:fld id="{0FE915A2-249E-4A3C-BE96-B23A06ED1031}" type="slidenum">
              <a:rPr lang="en-US" altLang="en-US">
                <a:solidFill>
                  <a:srgbClr val="000000"/>
                </a:solidFill>
                <a:latin typeface="Arial"/>
                <a:cs typeface="+mn-cs"/>
              </a:rPr>
              <a:pPr defTabSz="1007943">
                <a:lnSpc>
                  <a:spcPct val="100000"/>
                </a:lnSpc>
                <a:buClrTx/>
                <a:buSzTx/>
              </a:pPr>
              <a:t>10</a:t>
            </a:fld>
            <a:endParaRPr lang="en-US" altLang="en-US">
              <a:solidFill>
                <a:srgbClr val="000000"/>
              </a:solidFill>
              <a:latin typeface="Arial"/>
              <a:cs typeface="+mn-cs"/>
            </a:endParaRPr>
          </a:p>
        </p:txBody>
      </p:sp>
    </p:spTree>
    <p:extLst>
      <p:ext uri="{BB962C8B-B14F-4D97-AF65-F5344CB8AC3E}">
        <p14:creationId xmlns:p14="http://schemas.microsoft.com/office/powerpoint/2010/main" val="368120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00C9B4BB-AB2D-4394-BF7A-F5949276FF65}"/>
              </a:ext>
            </a:extLst>
          </p:cNvPr>
          <p:cNvSpPr>
            <a:spLocks noGrp="1" noChangeArrowheads="1"/>
          </p:cNvSpPr>
          <p:nvPr>
            <p:ph type="title"/>
          </p:nvPr>
        </p:nvSpPr>
        <p:spPr/>
        <p:txBody>
          <a:bodyPr/>
          <a:lstStyle/>
          <a:p>
            <a:r>
              <a:rPr lang="en-US" altLang="en-US"/>
              <a:t>What is a deadlock?</a:t>
            </a:r>
          </a:p>
        </p:txBody>
      </p:sp>
      <p:sp>
        <p:nvSpPr>
          <p:cNvPr id="8197" name="Rectangle 5">
            <a:extLst>
              <a:ext uri="{FF2B5EF4-FFF2-40B4-BE49-F238E27FC236}">
                <a16:creationId xmlns:a16="http://schemas.microsoft.com/office/drawing/2014/main" id="{6F433D05-CE85-4E2C-9163-77BFF5B30FA1}"/>
              </a:ext>
            </a:extLst>
          </p:cNvPr>
          <p:cNvSpPr>
            <a:spLocks noGrp="1" noChangeArrowheads="1"/>
          </p:cNvSpPr>
          <p:nvPr>
            <p:ph idx="1"/>
          </p:nvPr>
        </p:nvSpPr>
        <p:spPr/>
        <p:txBody>
          <a:bodyPr/>
          <a:lstStyle/>
          <a:p>
            <a:r>
              <a:rPr lang="en-US" altLang="en-US"/>
              <a:t>Formal definition:</a:t>
            </a:r>
            <a:br>
              <a:rPr lang="en-US" altLang="en-US"/>
            </a:br>
            <a:r>
              <a:rPr lang="en-US" altLang="en-US">
                <a:solidFill>
                  <a:srgbClr val="1822CD"/>
                </a:solidFill>
              </a:rPr>
              <a:t>“A set of processes is deadlocked if each process in the set is waiting for an event that only another process in the set can cause.”</a:t>
            </a:r>
            <a:endParaRPr lang="en-US" altLang="en-US"/>
          </a:p>
          <a:p>
            <a:r>
              <a:rPr lang="en-US" altLang="en-US"/>
              <a:t>Usually, the event is release of a currently held resource</a:t>
            </a:r>
          </a:p>
          <a:p>
            <a:r>
              <a:rPr lang="en-US" altLang="en-US"/>
              <a:t>In deadlock, none of the processes can</a:t>
            </a:r>
          </a:p>
          <a:p>
            <a:pPr lvl="1"/>
            <a:r>
              <a:rPr lang="en-US" altLang="en-US"/>
              <a:t>Run</a:t>
            </a:r>
          </a:p>
          <a:p>
            <a:pPr lvl="1"/>
            <a:r>
              <a:rPr lang="en-US" altLang="en-US"/>
              <a:t>Release resources</a:t>
            </a:r>
          </a:p>
          <a:p>
            <a:pPr lvl="1"/>
            <a:r>
              <a:rPr lang="en-US" altLang="en-US"/>
              <a:t>Be awakened</a:t>
            </a:r>
          </a:p>
        </p:txBody>
      </p:sp>
      <p:sp>
        <p:nvSpPr>
          <p:cNvPr id="4" name="Footer Placeholder 3">
            <a:extLst>
              <a:ext uri="{FF2B5EF4-FFF2-40B4-BE49-F238E27FC236}">
                <a16:creationId xmlns:a16="http://schemas.microsoft.com/office/drawing/2014/main" id="{0C501DED-619E-4C64-9029-D36EDA52D5E2}"/>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4DB07EA0-620D-48EC-8380-94EDB409FF33}"/>
              </a:ext>
            </a:extLst>
          </p:cNvPr>
          <p:cNvSpPr>
            <a:spLocks noGrp="1"/>
          </p:cNvSpPr>
          <p:nvPr>
            <p:ph type="sldNum" idx="12"/>
          </p:nvPr>
        </p:nvSpPr>
        <p:spPr/>
        <p:txBody>
          <a:bodyPr/>
          <a:lstStyle/>
          <a:p>
            <a:pPr defTabSz="1007943">
              <a:lnSpc>
                <a:spcPct val="100000"/>
              </a:lnSpc>
              <a:buClrTx/>
              <a:buSzTx/>
            </a:pPr>
            <a:fld id="{93A2A399-2243-42BF-96AA-336005201F2B}" type="slidenum">
              <a:rPr lang="en-US" altLang="en-US">
                <a:solidFill>
                  <a:srgbClr val="000000"/>
                </a:solidFill>
                <a:latin typeface="Arial"/>
                <a:cs typeface="+mn-cs"/>
              </a:rPr>
              <a:pPr defTabSz="1007943">
                <a:lnSpc>
                  <a:spcPct val="100000"/>
                </a:lnSpc>
                <a:buClrTx/>
                <a:buSzTx/>
              </a:pPr>
              <a:t>11</a:t>
            </a:fld>
            <a:endParaRPr lang="en-US" altLang="en-US">
              <a:solidFill>
                <a:srgbClr val="000000"/>
              </a:solidFill>
              <a:latin typeface="Arial"/>
              <a:cs typeface="+mn-cs"/>
            </a:endParaRPr>
          </a:p>
        </p:txBody>
      </p:sp>
    </p:spTree>
    <p:extLst>
      <p:ext uri="{BB962C8B-B14F-4D97-AF65-F5344CB8AC3E}">
        <p14:creationId xmlns:p14="http://schemas.microsoft.com/office/powerpoint/2010/main" val="340064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9F6ACF0A-A9BC-458D-91BA-7F81A03D1827}"/>
              </a:ext>
            </a:extLst>
          </p:cNvPr>
          <p:cNvSpPr>
            <a:spLocks noGrp="1" noChangeArrowheads="1"/>
          </p:cNvSpPr>
          <p:nvPr>
            <p:ph type="title"/>
          </p:nvPr>
        </p:nvSpPr>
        <p:spPr/>
        <p:txBody>
          <a:bodyPr/>
          <a:lstStyle/>
          <a:p>
            <a:r>
              <a:rPr lang="en-US" altLang="en-US"/>
              <a:t>Four conditions for deadlock</a:t>
            </a:r>
          </a:p>
        </p:txBody>
      </p:sp>
      <p:sp>
        <p:nvSpPr>
          <p:cNvPr id="9221" name="Rectangle 5">
            <a:extLst>
              <a:ext uri="{FF2B5EF4-FFF2-40B4-BE49-F238E27FC236}">
                <a16:creationId xmlns:a16="http://schemas.microsoft.com/office/drawing/2014/main" id="{F0F5198E-4256-459E-84F8-6DCC0EAB9C42}"/>
              </a:ext>
            </a:extLst>
          </p:cNvPr>
          <p:cNvSpPr>
            <a:spLocks noGrp="1" noChangeArrowheads="1"/>
          </p:cNvSpPr>
          <p:nvPr>
            <p:ph idx="1"/>
          </p:nvPr>
        </p:nvSpPr>
        <p:spPr/>
        <p:txBody>
          <a:bodyPr/>
          <a:lstStyle/>
          <a:p>
            <a:r>
              <a:rPr lang="en-US" altLang="en-US"/>
              <a:t>Mutual exclusion</a:t>
            </a:r>
          </a:p>
          <a:p>
            <a:pPr lvl="1"/>
            <a:r>
              <a:rPr lang="en-US" altLang="en-US"/>
              <a:t>Each resource is assigned to at most one process</a:t>
            </a:r>
          </a:p>
          <a:p>
            <a:r>
              <a:rPr lang="en-US" altLang="en-US"/>
              <a:t>Hold and wait</a:t>
            </a:r>
          </a:p>
          <a:p>
            <a:pPr lvl="1"/>
            <a:r>
              <a:rPr lang="en-US" altLang="en-US"/>
              <a:t>A process holding resources can request more resources</a:t>
            </a:r>
          </a:p>
          <a:p>
            <a:r>
              <a:rPr lang="en-US" altLang="en-US"/>
              <a:t>No preemption</a:t>
            </a:r>
          </a:p>
          <a:p>
            <a:pPr lvl="1"/>
            <a:r>
              <a:rPr lang="en-US" altLang="en-US"/>
              <a:t>Previously granted resources cannot be forcibly taken away</a:t>
            </a:r>
          </a:p>
          <a:p>
            <a:r>
              <a:rPr lang="en-US" altLang="en-US"/>
              <a:t>Circular wait</a:t>
            </a:r>
          </a:p>
          <a:p>
            <a:pPr lvl="1"/>
            <a:r>
              <a:rPr lang="en-US" altLang="en-US"/>
              <a:t>There must be a circular chain of 2 or more processes where each is waiting for a resource held by the next member of the chain</a:t>
            </a:r>
          </a:p>
        </p:txBody>
      </p:sp>
      <p:sp>
        <p:nvSpPr>
          <p:cNvPr id="4" name="Footer Placeholder 3">
            <a:extLst>
              <a:ext uri="{FF2B5EF4-FFF2-40B4-BE49-F238E27FC236}">
                <a16:creationId xmlns:a16="http://schemas.microsoft.com/office/drawing/2014/main" id="{CA333CC6-DFDD-4181-9081-11B37BF22B5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2A335E4A-CE74-4E32-A60A-8D66FBB97966}"/>
              </a:ext>
            </a:extLst>
          </p:cNvPr>
          <p:cNvSpPr>
            <a:spLocks noGrp="1"/>
          </p:cNvSpPr>
          <p:nvPr>
            <p:ph type="sldNum" idx="12"/>
          </p:nvPr>
        </p:nvSpPr>
        <p:spPr/>
        <p:txBody>
          <a:bodyPr/>
          <a:lstStyle/>
          <a:p>
            <a:pPr defTabSz="1007943">
              <a:lnSpc>
                <a:spcPct val="100000"/>
              </a:lnSpc>
              <a:buClrTx/>
              <a:buSzTx/>
            </a:pPr>
            <a:fld id="{DA635F5A-ABF6-4D05-A02A-42CDDD24D0E4}" type="slidenum">
              <a:rPr lang="en-US" altLang="en-US">
                <a:solidFill>
                  <a:srgbClr val="000000"/>
                </a:solidFill>
                <a:latin typeface="Arial"/>
                <a:cs typeface="+mn-cs"/>
              </a:rPr>
              <a:pPr defTabSz="1007943">
                <a:lnSpc>
                  <a:spcPct val="100000"/>
                </a:lnSpc>
                <a:buClrTx/>
                <a:buSzTx/>
              </a:pPr>
              <a:t>12</a:t>
            </a:fld>
            <a:endParaRPr lang="en-US" altLang="en-US">
              <a:solidFill>
                <a:srgbClr val="000000"/>
              </a:solidFill>
              <a:latin typeface="Arial"/>
              <a:cs typeface="+mn-cs"/>
            </a:endParaRPr>
          </a:p>
        </p:txBody>
      </p:sp>
    </p:spTree>
    <p:extLst>
      <p:ext uri="{BB962C8B-B14F-4D97-AF65-F5344CB8AC3E}">
        <p14:creationId xmlns:p14="http://schemas.microsoft.com/office/powerpoint/2010/main" val="284063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C3A12935-12F8-4ED8-9B64-F06AB12E55B9}"/>
              </a:ext>
            </a:extLst>
          </p:cNvPr>
          <p:cNvSpPr>
            <a:spLocks noGrp="1" noChangeArrowheads="1"/>
          </p:cNvSpPr>
          <p:nvPr>
            <p:ph type="title"/>
          </p:nvPr>
        </p:nvSpPr>
        <p:spPr/>
        <p:txBody>
          <a:bodyPr/>
          <a:lstStyle/>
          <a:p>
            <a:r>
              <a:rPr lang="en-US" altLang="en-US"/>
              <a:t>Resource allocation graphs</a:t>
            </a:r>
          </a:p>
        </p:txBody>
      </p:sp>
      <p:sp>
        <p:nvSpPr>
          <p:cNvPr id="10248" name="Rectangle 8">
            <a:extLst>
              <a:ext uri="{FF2B5EF4-FFF2-40B4-BE49-F238E27FC236}">
                <a16:creationId xmlns:a16="http://schemas.microsoft.com/office/drawing/2014/main" id="{BC108558-57C0-4606-AEA5-8FBFB994DE51}"/>
              </a:ext>
            </a:extLst>
          </p:cNvPr>
          <p:cNvSpPr>
            <a:spLocks noGrp="1" noChangeArrowheads="1"/>
          </p:cNvSpPr>
          <p:nvPr>
            <p:ph idx="1"/>
          </p:nvPr>
        </p:nvSpPr>
        <p:spPr>
          <a:xfrm>
            <a:off x="0" y="714375"/>
            <a:ext cx="6825848" cy="6567487"/>
          </a:xfrm>
        </p:spPr>
        <p:txBody>
          <a:bodyPr>
            <a:normAutofit/>
          </a:bodyPr>
          <a:lstStyle/>
          <a:p>
            <a:r>
              <a:rPr lang="en-US" altLang="en-US" sz="2646" dirty="0"/>
              <a:t>Resource allocation modeled by directed graphs</a:t>
            </a:r>
          </a:p>
          <a:p>
            <a:r>
              <a:rPr lang="en-US" altLang="en-US" sz="2646" dirty="0"/>
              <a:t>Example 1:</a:t>
            </a:r>
          </a:p>
          <a:p>
            <a:pPr lvl="1"/>
            <a:r>
              <a:rPr lang="en-US" altLang="en-US" sz="2205" dirty="0"/>
              <a:t>Resource R assigned to process A</a:t>
            </a:r>
          </a:p>
          <a:p>
            <a:r>
              <a:rPr lang="en-US" altLang="en-US" sz="2646" dirty="0"/>
              <a:t>Example 2:</a:t>
            </a:r>
          </a:p>
          <a:p>
            <a:pPr lvl="1"/>
            <a:r>
              <a:rPr lang="en-US" altLang="en-US" sz="2205" dirty="0"/>
              <a:t>Process B is requesting / waiting for resource S</a:t>
            </a:r>
          </a:p>
          <a:p>
            <a:r>
              <a:rPr lang="en-US" altLang="en-US" sz="2646" dirty="0"/>
              <a:t>Example 3:</a:t>
            </a:r>
          </a:p>
          <a:p>
            <a:pPr lvl="1"/>
            <a:r>
              <a:rPr lang="en-US" altLang="en-US" sz="2205" dirty="0"/>
              <a:t>Process C holds T, waiting for U</a:t>
            </a:r>
          </a:p>
          <a:p>
            <a:pPr lvl="1"/>
            <a:r>
              <a:rPr lang="en-US" altLang="en-US" sz="2205" dirty="0"/>
              <a:t>Process D holds U, waiting for T</a:t>
            </a:r>
          </a:p>
          <a:p>
            <a:pPr lvl="1"/>
            <a:r>
              <a:rPr lang="en-US" altLang="en-US" sz="2205" dirty="0"/>
              <a:t>C and D are in deadlock!</a:t>
            </a:r>
          </a:p>
        </p:txBody>
      </p:sp>
      <p:sp>
        <p:nvSpPr>
          <p:cNvPr id="18" name="Footer Placeholder 4">
            <a:extLst>
              <a:ext uri="{FF2B5EF4-FFF2-40B4-BE49-F238E27FC236}">
                <a16:creationId xmlns:a16="http://schemas.microsoft.com/office/drawing/2014/main" id="{0DD0BCCC-1C21-41BD-A2D4-4187D528A6F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19" name="Slide Number Placeholder 5">
            <a:extLst>
              <a:ext uri="{FF2B5EF4-FFF2-40B4-BE49-F238E27FC236}">
                <a16:creationId xmlns:a16="http://schemas.microsoft.com/office/drawing/2014/main" id="{A8939D31-7531-443B-A1D6-3A025603C129}"/>
              </a:ext>
            </a:extLst>
          </p:cNvPr>
          <p:cNvSpPr>
            <a:spLocks noGrp="1"/>
          </p:cNvSpPr>
          <p:nvPr>
            <p:ph type="sldNum" idx="12"/>
          </p:nvPr>
        </p:nvSpPr>
        <p:spPr/>
        <p:txBody>
          <a:bodyPr/>
          <a:lstStyle/>
          <a:p>
            <a:pPr defTabSz="1007943">
              <a:lnSpc>
                <a:spcPct val="100000"/>
              </a:lnSpc>
              <a:buClrTx/>
              <a:buSzTx/>
            </a:pPr>
            <a:fld id="{A414109D-A7A1-481A-9DF4-1295498108FA}" type="slidenum">
              <a:rPr lang="en-US" altLang="en-US">
                <a:solidFill>
                  <a:srgbClr val="000000"/>
                </a:solidFill>
                <a:latin typeface="Arial"/>
                <a:cs typeface="+mn-cs"/>
              </a:rPr>
              <a:pPr defTabSz="1007943">
                <a:lnSpc>
                  <a:spcPct val="100000"/>
                </a:lnSpc>
                <a:buClrTx/>
                <a:buSzTx/>
              </a:pPr>
              <a:t>13</a:t>
            </a:fld>
            <a:endParaRPr lang="en-US" altLang="en-US">
              <a:solidFill>
                <a:srgbClr val="000000"/>
              </a:solidFill>
              <a:latin typeface="Arial"/>
              <a:cs typeface="+mn-cs"/>
            </a:endParaRPr>
          </a:p>
        </p:txBody>
      </p:sp>
      <p:sp>
        <p:nvSpPr>
          <p:cNvPr id="10249" name="Rectangle 9">
            <a:extLst>
              <a:ext uri="{FF2B5EF4-FFF2-40B4-BE49-F238E27FC236}">
                <a16:creationId xmlns:a16="http://schemas.microsoft.com/office/drawing/2014/main" id="{0CC99AEF-0A47-4870-9967-83A349E495DE}"/>
              </a:ext>
            </a:extLst>
          </p:cNvPr>
          <p:cNvSpPr>
            <a:spLocks noChangeArrowheads="1"/>
          </p:cNvSpPr>
          <p:nvPr/>
        </p:nvSpPr>
        <p:spPr bwMode="auto">
          <a:xfrm>
            <a:off x="6912822" y="2179809"/>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0251" name="Oval 11">
            <a:extLst>
              <a:ext uri="{FF2B5EF4-FFF2-40B4-BE49-F238E27FC236}">
                <a16:creationId xmlns:a16="http://schemas.microsoft.com/office/drawing/2014/main" id="{5EF53F1F-0B14-4F0D-843F-E2ED0FB972F7}"/>
              </a:ext>
            </a:extLst>
          </p:cNvPr>
          <p:cNvSpPr>
            <a:spLocks noChangeArrowheads="1"/>
          </p:cNvSpPr>
          <p:nvPr/>
        </p:nvSpPr>
        <p:spPr bwMode="auto">
          <a:xfrm>
            <a:off x="6912822" y="1003860"/>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0253" name="AutoShape 13">
            <a:extLst>
              <a:ext uri="{FF2B5EF4-FFF2-40B4-BE49-F238E27FC236}">
                <a16:creationId xmlns:a16="http://schemas.microsoft.com/office/drawing/2014/main" id="{09213882-3891-4831-B492-5211BCF84E7B}"/>
              </a:ext>
            </a:extLst>
          </p:cNvPr>
          <p:cNvCxnSpPr>
            <a:cxnSpLocks noChangeShapeType="1"/>
            <a:stCxn id="10249" idx="0"/>
            <a:endCxn id="10251" idx="4"/>
          </p:cNvCxnSpPr>
          <p:nvPr/>
        </p:nvCxnSpPr>
        <p:spPr bwMode="auto">
          <a:xfrm flipV="1">
            <a:off x="7164811" y="1507838"/>
            <a:ext cx="0" cy="67197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4" name="Rectangle 14">
            <a:extLst>
              <a:ext uri="{FF2B5EF4-FFF2-40B4-BE49-F238E27FC236}">
                <a16:creationId xmlns:a16="http://schemas.microsoft.com/office/drawing/2014/main" id="{CEE787A4-AF92-423A-AD6D-CEA0E6CD4844}"/>
              </a:ext>
            </a:extLst>
          </p:cNvPr>
          <p:cNvSpPr>
            <a:spLocks noChangeArrowheads="1"/>
          </p:cNvSpPr>
          <p:nvPr/>
        </p:nvSpPr>
        <p:spPr bwMode="auto">
          <a:xfrm>
            <a:off x="8209083" y="3369646"/>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dirty="0">
                <a:solidFill>
                  <a:srgbClr val="000000"/>
                </a:solidFill>
                <a:latin typeface="Helvetica" panose="020B0604020202020204" pitchFamily="34" charset="0"/>
                <a:cs typeface="+mn-cs"/>
              </a:rPr>
              <a:t>S</a:t>
            </a:r>
          </a:p>
        </p:txBody>
      </p:sp>
      <p:sp>
        <p:nvSpPr>
          <p:cNvPr id="10255" name="Oval 15">
            <a:extLst>
              <a:ext uri="{FF2B5EF4-FFF2-40B4-BE49-F238E27FC236}">
                <a16:creationId xmlns:a16="http://schemas.microsoft.com/office/drawing/2014/main" id="{5A30A7C0-C52B-454E-B438-BC14429A33D9}"/>
              </a:ext>
            </a:extLst>
          </p:cNvPr>
          <p:cNvSpPr>
            <a:spLocks noChangeArrowheads="1"/>
          </p:cNvSpPr>
          <p:nvPr/>
        </p:nvSpPr>
        <p:spPr bwMode="auto">
          <a:xfrm>
            <a:off x="8209083" y="2193697"/>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cxnSp>
        <p:nvCxnSpPr>
          <p:cNvPr id="10256" name="AutoShape 16">
            <a:extLst>
              <a:ext uri="{FF2B5EF4-FFF2-40B4-BE49-F238E27FC236}">
                <a16:creationId xmlns:a16="http://schemas.microsoft.com/office/drawing/2014/main" id="{4C68CDC5-C1C6-4D6A-9EB5-0F73849E4725}"/>
              </a:ext>
            </a:extLst>
          </p:cNvPr>
          <p:cNvCxnSpPr>
            <a:cxnSpLocks noChangeShapeType="1"/>
            <a:stCxn id="10255" idx="4"/>
            <a:endCxn id="10254" idx="0"/>
          </p:cNvCxnSpPr>
          <p:nvPr/>
        </p:nvCxnSpPr>
        <p:spPr bwMode="auto">
          <a:xfrm>
            <a:off x="8461072" y="2697675"/>
            <a:ext cx="0" cy="67197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Rectangle 17">
            <a:extLst>
              <a:ext uri="{FF2B5EF4-FFF2-40B4-BE49-F238E27FC236}">
                <a16:creationId xmlns:a16="http://schemas.microsoft.com/office/drawing/2014/main" id="{866139E2-3D1E-481A-8179-1A2DEC24B474}"/>
              </a:ext>
            </a:extLst>
          </p:cNvPr>
          <p:cNvSpPr>
            <a:spLocks noChangeArrowheads="1"/>
          </p:cNvSpPr>
          <p:nvPr/>
        </p:nvSpPr>
        <p:spPr bwMode="auto">
          <a:xfrm>
            <a:off x="7329829" y="5818787"/>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U</a:t>
            </a:r>
          </a:p>
        </p:txBody>
      </p:sp>
      <p:sp>
        <p:nvSpPr>
          <p:cNvPr id="10258" name="Rectangle 18">
            <a:extLst>
              <a:ext uri="{FF2B5EF4-FFF2-40B4-BE49-F238E27FC236}">
                <a16:creationId xmlns:a16="http://schemas.microsoft.com/office/drawing/2014/main" id="{9324300F-DE68-4EE0-AD03-608DED84E467}"/>
              </a:ext>
            </a:extLst>
          </p:cNvPr>
          <p:cNvSpPr>
            <a:spLocks noChangeArrowheads="1"/>
          </p:cNvSpPr>
          <p:nvPr/>
        </p:nvSpPr>
        <p:spPr bwMode="auto">
          <a:xfrm>
            <a:off x="7329829" y="4138859"/>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0259" name="Oval 19">
            <a:extLst>
              <a:ext uri="{FF2B5EF4-FFF2-40B4-BE49-F238E27FC236}">
                <a16:creationId xmlns:a16="http://schemas.microsoft.com/office/drawing/2014/main" id="{B81CE88E-A537-493D-9679-69C67FD74225}"/>
              </a:ext>
            </a:extLst>
          </p:cNvPr>
          <p:cNvSpPr>
            <a:spLocks noChangeArrowheads="1"/>
          </p:cNvSpPr>
          <p:nvPr/>
        </p:nvSpPr>
        <p:spPr bwMode="auto">
          <a:xfrm>
            <a:off x="9009757" y="5062819"/>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D</a:t>
            </a:r>
          </a:p>
        </p:txBody>
      </p:sp>
      <p:sp>
        <p:nvSpPr>
          <p:cNvPr id="10260" name="Oval 20">
            <a:extLst>
              <a:ext uri="{FF2B5EF4-FFF2-40B4-BE49-F238E27FC236}">
                <a16:creationId xmlns:a16="http://schemas.microsoft.com/office/drawing/2014/main" id="{FA805A1E-17ED-4CFD-9111-2C9BB1ADAEE7}"/>
              </a:ext>
            </a:extLst>
          </p:cNvPr>
          <p:cNvSpPr>
            <a:spLocks noChangeArrowheads="1"/>
          </p:cNvSpPr>
          <p:nvPr/>
        </p:nvSpPr>
        <p:spPr bwMode="auto">
          <a:xfrm>
            <a:off x="5733898" y="5062819"/>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0261" name="AutoShape 21">
            <a:extLst>
              <a:ext uri="{FF2B5EF4-FFF2-40B4-BE49-F238E27FC236}">
                <a16:creationId xmlns:a16="http://schemas.microsoft.com/office/drawing/2014/main" id="{F96E3A30-DA5E-4B87-8F76-9FB72DBAE7F3}"/>
              </a:ext>
            </a:extLst>
          </p:cNvPr>
          <p:cNvCxnSpPr>
            <a:cxnSpLocks noChangeShapeType="1"/>
            <a:stCxn id="10258" idx="1"/>
            <a:endCxn id="10260" idx="0"/>
          </p:cNvCxnSpPr>
          <p:nvPr/>
        </p:nvCxnSpPr>
        <p:spPr bwMode="auto">
          <a:xfrm rot="10800000" flipV="1">
            <a:off x="5985887" y="4390848"/>
            <a:ext cx="1343942" cy="671971"/>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2" name="AutoShape 22">
            <a:extLst>
              <a:ext uri="{FF2B5EF4-FFF2-40B4-BE49-F238E27FC236}">
                <a16:creationId xmlns:a16="http://schemas.microsoft.com/office/drawing/2014/main" id="{FB165D0C-B543-4919-9B90-A4D660124DC7}"/>
              </a:ext>
            </a:extLst>
          </p:cNvPr>
          <p:cNvCxnSpPr>
            <a:cxnSpLocks noChangeShapeType="1"/>
            <a:stCxn id="10259" idx="0"/>
            <a:endCxn id="10258" idx="3"/>
          </p:cNvCxnSpPr>
          <p:nvPr/>
        </p:nvCxnSpPr>
        <p:spPr bwMode="auto">
          <a:xfrm rot="5400000" flipH="1">
            <a:off x="8211791" y="4012864"/>
            <a:ext cx="671971" cy="1427939"/>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3" name="AutoShape 23">
            <a:extLst>
              <a:ext uri="{FF2B5EF4-FFF2-40B4-BE49-F238E27FC236}">
                <a16:creationId xmlns:a16="http://schemas.microsoft.com/office/drawing/2014/main" id="{FBABDE2A-455A-406C-A492-DD1C65E2CB9E}"/>
              </a:ext>
            </a:extLst>
          </p:cNvPr>
          <p:cNvCxnSpPr>
            <a:cxnSpLocks noChangeShapeType="1"/>
            <a:stCxn id="10257" idx="3"/>
            <a:endCxn id="10259" idx="4"/>
          </p:cNvCxnSpPr>
          <p:nvPr/>
        </p:nvCxnSpPr>
        <p:spPr bwMode="auto">
          <a:xfrm flipV="1">
            <a:off x="7833807" y="5566798"/>
            <a:ext cx="1427939" cy="503978"/>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4" name="AutoShape 24">
            <a:extLst>
              <a:ext uri="{FF2B5EF4-FFF2-40B4-BE49-F238E27FC236}">
                <a16:creationId xmlns:a16="http://schemas.microsoft.com/office/drawing/2014/main" id="{3F677374-EC85-4B1A-8FE7-1788F0E69DC9}"/>
              </a:ext>
            </a:extLst>
          </p:cNvPr>
          <p:cNvCxnSpPr>
            <a:cxnSpLocks noChangeShapeType="1"/>
            <a:stCxn id="10260" idx="4"/>
            <a:endCxn id="10257" idx="1"/>
          </p:cNvCxnSpPr>
          <p:nvPr/>
        </p:nvCxnSpPr>
        <p:spPr bwMode="auto">
          <a:xfrm rot="16200000" flipH="1">
            <a:off x="6405869" y="5146816"/>
            <a:ext cx="503978" cy="134394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60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a:extLst>
              <a:ext uri="{FF2B5EF4-FFF2-40B4-BE49-F238E27FC236}">
                <a16:creationId xmlns:a16="http://schemas.microsoft.com/office/drawing/2014/main" id="{55D07904-8037-463C-87D9-314C7FCE51EC}"/>
              </a:ext>
            </a:extLst>
          </p:cNvPr>
          <p:cNvSpPr>
            <a:spLocks noGrp="1" noChangeArrowheads="1"/>
          </p:cNvSpPr>
          <p:nvPr>
            <p:ph type="title"/>
          </p:nvPr>
        </p:nvSpPr>
        <p:spPr/>
        <p:txBody>
          <a:bodyPr/>
          <a:lstStyle/>
          <a:p>
            <a:r>
              <a:rPr lang="en-US" altLang="en-US"/>
              <a:t>Getting into deadlock</a:t>
            </a:r>
          </a:p>
        </p:txBody>
      </p:sp>
      <p:sp>
        <p:nvSpPr>
          <p:cNvPr id="4" name="Content Placeholder 3">
            <a:extLst>
              <a:ext uri="{FF2B5EF4-FFF2-40B4-BE49-F238E27FC236}">
                <a16:creationId xmlns:a16="http://schemas.microsoft.com/office/drawing/2014/main" id="{6A8B551D-0577-AE4D-B330-5B218FF32064}"/>
              </a:ext>
            </a:extLst>
          </p:cNvPr>
          <p:cNvSpPr>
            <a:spLocks noGrp="1"/>
          </p:cNvSpPr>
          <p:nvPr>
            <p:ph idx="1"/>
          </p:nvPr>
        </p:nvSpPr>
        <p:spPr/>
        <p:txBody>
          <a:bodyPr/>
          <a:lstStyle/>
          <a:p>
            <a:endParaRPr lang="en-US"/>
          </a:p>
        </p:txBody>
      </p:sp>
      <p:sp>
        <p:nvSpPr>
          <p:cNvPr id="79" name="Footer Placeholder 2">
            <a:extLst>
              <a:ext uri="{FF2B5EF4-FFF2-40B4-BE49-F238E27FC236}">
                <a16:creationId xmlns:a16="http://schemas.microsoft.com/office/drawing/2014/main" id="{AC30E945-E64B-46D7-8282-9E5BE33141DE}"/>
              </a:ext>
            </a:extLst>
          </p:cNvPr>
          <p:cNvSpPr>
            <a:spLocks noGrp="1"/>
          </p:cNvSpPr>
          <p:nvPr>
            <p:ph type="ftr" idx="11"/>
          </p:nvPr>
        </p:nvSpPr>
        <p:spPr bwMode="auto">
          <a:xfrm>
            <a:off x="2808288" y="7081612"/>
            <a:ext cx="46085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ct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1323"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r>
              <a:rPr lang="en-US" altLang="en-US" dirty="0">
                <a:solidFill>
                  <a:schemeClr val="tx1"/>
                </a:solidFill>
              </a:rPr>
              <a:t>CS/COE 1550 – Operating Systems – Sherif Khattab</a:t>
            </a:r>
            <a:endParaRPr lang="en-US" altLang="en-US" dirty="0">
              <a:solidFill>
                <a:schemeClr val="tx1"/>
              </a:solidFill>
              <a:latin typeface="Arial"/>
              <a:cs typeface="+mn-cs"/>
            </a:endParaRPr>
          </a:p>
        </p:txBody>
      </p:sp>
      <p:sp>
        <p:nvSpPr>
          <p:cNvPr id="80" name="Slide Number Placeholder 3">
            <a:extLst>
              <a:ext uri="{FF2B5EF4-FFF2-40B4-BE49-F238E27FC236}">
                <a16:creationId xmlns:a16="http://schemas.microsoft.com/office/drawing/2014/main" id="{C943E33F-8841-4C77-93A0-696A25CE1F56}"/>
              </a:ext>
            </a:extLst>
          </p:cNvPr>
          <p:cNvSpPr>
            <a:spLocks noGrp="1"/>
          </p:cNvSpPr>
          <p:nvPr>
            <p:ph type="sldNum" idx="12"/>
          </p:nvPr>
        </p:nvSpPr>
        <p:spPr bwMode="auto">
          <a:xfrm>
            <a:off x="7716838" y="7075262"/>
            <a:ext cx="2316162"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992"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fld id="{17BC3CE3-7013-4286-A041-90DBF8870AC1}" type="slidenum">
              <a:rPr lang="en-US" altLang="en-US" smtClean="0">
                <a:solidFill>
                  <a:schemeClr val="tx1"/>
                </a:solidFill>
              </a:rPr>
              <a:pPr defTabSz="1007943">
                <a:lnSpc>
                  <a:spcPct val="100000"/>
                </a:lnSpc>
                <a:buClrTx/>
                <a:buSzTx/>
              </a:pPr>
              <a:t>14</a:t>
            </a:fld>
            <a:endParaRPr lang="en-US" altLang="en-US">
              <a:solidFill>
                <a:schemeClr val="tx1"/>
              </a:solidFill>
              <a:latin typeface="Arial"/>
              <a:cs typeface="+mn-cs"/>
            </a:endParaRPr>
          </a:p>
        </p:txBody>
      </p:sp>
      <p:sp>
        <p:nvSpPr>
          <p:cNvPr id="12294" name="Text Box 6">
            <a:extLst>
              <a:ext uri="{FF2B5EF4-FFF2-40B4-BE49-F238E27FC236}">
                <a16:creationId xmlns:a16="http://schemas.microsoft.com/office/drawing/2014/main" id="{DABE56D3-3855-4D9A-9EFF-A1785A553015}"/>
              </a:ext>
            </a:extLst>
          </p:cNvPr>
          <p:cNvSpPr txBox="1">
            <a:spLocks noChangeArrowheads="1"/>
          </p:cNvSpPr>
          <p:nvPr/>
        </p:nvSpPr>
        <p:spPr bwMode="auto">
          <a:xfrm>
            <a:off x="2117334" y="1441937"/>
            <a:ext cx="410690"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A</a:t>
            </a:r>
          </a:p>
        </p:txBody>
      </p:sp>
      <p:sp>
        <p:nvSpPr>
          <p:cNvPr id="12298" name="Text Box 10">
            <a:extLst>
              <a:ext uri="{FF2B5EF4-FFF2-40B4-BE49-F238E27FC236}">
                <a16:creationId xmlns:a16="http://schemas.microsoft.com/office/drawing/2014/main" id="{4EACA31E-B857-43C0-AEE6-CB9AAB721C24}"/>
              </a:ext>
            </a:extLst>
          </p:cNvPr>
          <p:cNvSpPr txBox="1">
            <a:spLocks noChangeArrowheads="1"/>
          </p:cNvSpPr>
          <p:nvPr/>
        </p:nvSpPr>
        <p:spPr bwMode="auto">
          <a:xfrm>
            <a:off x="5057208" y="1434938"/>
            <a:ext cx="410690"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B</a:t>
            </a:r>
          </a:p>
        </p:txBody>
      </p:sp>
      <p:sp>
        <p:nvSpPr>
          <p:cNvPr id="12299" name="Text Box 11">
            <a:extLst>
              <a:ext uri="{FF2B5EF4-FFF2-40B4-BE49-F238E27FC236}">
                <a16:creationId xmlns:a16="http://schemas.microsoft.com/office/drawing/2014/main" id="{F17E9C56-16D7-48B7-8B35-3876EB0D56D1}"/>
              </a:ext>
            </a:extLst>
          </p:cNvPr>
          <p:cNvSpPr txBox="1">
            <a:spLocks noChangeArrowheads="1"/>
          </p:cNvSpPr>
          <p:nvPr/>
        </p:nvSpPr>
        <p:spPr bwMode="auto">
          <a:xfrm>
            <a:off x="7988339" y="1427938"/>
            <a:ext cx="429925"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C</a:t>
            </a:r>
          </a:p>
        </p:txBody>
      </p:sp>
      <p:sp>
        <p:nvSpPr>
          <p:cNvPr id="12352" name="Text Box 64">
            <a:extLst>
              <a:ext uri="{FF2B5EF4-FFF2-40B4-BE49-F238E27FC236}">
                <a16:creationId xmlns:a16="http://schemas.microsoft.com/office/drawing/2014/main" id="{A0123A20-99E5-4D41-8A4F-443D0B5F64CF}"/>
              </a:ext>
            </a:extLst>
          </p:cNvPr>
          <p:cNvSpPr txBox="1">
            <a:spLocks noChangeArrowheads="1"/>
          </p:cNvSpPr>
          <p:nvPr/>
        </p:nvSpPr>
        <p:spPr bwMode="auto">
          <a:xfrm>
            <a:off x="1596460" y="1847920"/>
            <a:ext cx="1063946"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a:p>
            <a:pPr defTabSz="1007943" eaLnBrk="0">
              <a:lnSpc>
                <a:spcPct val="100000"/>
              </a:lnSpc>
              <a:buClrTx/>
              <a:buSzTx/>
            </a:pPr>
            <a:r>
              <a:rPr lang="en-US" altLang="en-US" sz="1764">
                <a:solidFill>
                  <a:srgbClr val="000000"/>
                </a:solidFill>
                <a:latin typeface="Monaco" charset="0"/>
                <a:cs typeface="+mn-cs"/>
              </a:rPr>
              <a:t>Acquire S</a:t>
            </a:r>
          </a:p>
          <a:p>
            <a:pPr defTabSz="1007943" eaLnBrk="0">
              <a:lnSpc>
                <a:spcPct val="100000"/>
              </a:lnSpc>
              <a:buClrTx/>
              <a:buSzTx/>
            </a:pPr>
            <a:r>
              <a:rPr lang="en-US" altLang="en-US" sz="1764">
                <a:solidFill>
                  <a:srgbClr val="000000"/>
                </a:solidFill>
                <a:latin typeface="Monaco" charset="0"/>
                <a:cs typeface="+mn-cs"/>
              </a:rPr>
              <a:t>Release R</a:t>
            </a:r>
          </a:p>
          <a:p>
            <a:pPr defTabSz="1007943" eaLnBrk="0">
              <a:lnSpc>
                <a:spcPct val="100000"/>
              </a:lnSpc>
              <a:buClrTx/>
              <a:buSzTx/>
            </a:pPr>
            <a:r>
              <a:rPr lang="en-US" altLang="en-US" sz="1764">
                <a:solidFill>
                  <a:srgbClr val="000000"/>
                </a:solidFill>
                <a:latin typeface="Monaco" charset="0"/>
                <a:cs typeface="+mn-cs"/>
              </a:rPr>
              <a:t>Release S</a:t>
            </a:r>
          </a:p>
        </p:txBody>
      </p:sp>
      <p:sp>
        <p:nvSpPr>
          <p:cNvPr id="12353" name="Text Box 65">
            <a:extLst>
              <a:ext uri="{FF2B5EF4-FFF2-40B4-BE49-F238E27FC236}">
                <a16:creationId xmlns:a16="http://schemas.microsoft.com/office/drawing/2014/main" id="{D4D324B5-1776-4D5D-A178-53AE705AC868}"/>
              </a:ext>
            </a:extLst>
          </p:cNvPr>
          <p:cNvSpPr txBox="1">
            <a:spLocks noChangeArrowheads="1"/>
          </p:cNvSpPr>
          <p:nvPr/>
        </p:nvSpPr>
        <p:spPr bwMode="auto">
          <a:xfrm>
            <a:off x="4536334" y="1847920"/>
            <a:ext cx="1051122"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a:p>
            <a:pPr defTabSz="1007943" eaLnBrk="0">
              <a:lnSpc>
                <a:spcPct val="100000"/>
              </a:lnSpc>
              <a:buClrTx/>
              <a:buSzTx/>
            </a:pPr>
            <a:r>
              <a:rPr lang="en-US" altLang="en-US" sz="1764">
                <a:solidFill>
                  <a:srgbClr val="000000"/>
                </a:solidFill>
                <a:latin typeface="Monaco" charset="0"/>
                <a:cs typeface="+mn-cs"/>
              </a:rPr>
              <a:t>Acquire T</a:t>
            </a:r>
          </a:p>
          <a:p>
            <a:pPr defTabSz="1007943" eaLnBrk="0">
              <a:lnSpc>
                <a:spcPct val="100000"/>
              </a:lnSpc>
              <a:buClrTx/>
              <a:buSzTx/>
            </a:pPr>
            <a:r>
              <a:rPr lang="en-US" altLang="en-US" sz="1764">
                <a:solidFill>
                  <a:srgbClr val="000000"/>
                </a:solidFill>
                <a:latin typeface="Monaco" charset="0"/>
                <a:cs typeface="+mn-cs"/>
              </a:rPr>
              <a:t>Release S</a:t>
            </a:r>
          </a:p>
          <a:p>
            <a:pPr defTabSz="1007943" eaLnBrk="0">
              <a:lnSpc>
                <a:spcPct val="100000"/>
              </a:lnSpc>
              <a:buClrTx/>
              <a:buSzTx/>
            </a:pPr>
            <a:r>
              <a:rPr lang="en-US" altLang="en-US" sz="1764">
                <a:solidFill>
                  <a:srgbClr val="000000"/>
                </a:solidFill>
                <a:latin typeface="Monaco" charset="0"/>
                <a:cs typeface="+mn-cs"/>
              </a:rPr>
              <a:t>Release T</a:t>
            </a:r>
          </a:p>
        </p:txBody>
      </p:sp>
      <p:sp>
        <p:nvSpPr>
          <p:cNvPr id="12354" name="Text Box 66">
            <a:extLst>
              <a:ext uri="{FF2B5EF4-FFF2-40B4-BE49-F238E27FC236}">
                <a16:creationId xmlns:a16="http://schemas.microsoft.com/office/drawing/2014/main" id="{9ADF4AB9-E845-4418-81F1-456D14AB7579}"/>
              </a:ext>
            </a:extLst>
          </p:cNvPr>
          <p:cNvSpPr txBox="1">
            <a:spLocks noChangeArrowheads="1"/>
          </p:cNvSpPr>
          <p:nvPr/>
        </p:nvSpPr>
        <p:spPr bwMode="auto">
          <a:xfrm>
            <a:off x="7476207" y="1847920"/>
            <a:ext cx="1063946"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a:p>
            <a:pPr defTabSz="1007943" eaLnBrk="0">
              <a:lnSpc>
                <a:spcPct val="100000"/>
              </a:lnSpc>
              <a:buClrTx/>
              <a:buSzTx/>
            </a:pPr>
            <a:r>
              <a:rPr lang="en-US" altLang="en-US" sz="1764">
                <a:solidFill>
                  <a:srgbClr val="000000"/>
                </a:solidFill>
                <a:latin typeface="Monaco" charset="0"/>
                <a:cs typeface="+mn-cs"/>
              </a:rPr>
              <a:t>Acquire R</a:t>
            </a:r>
          </a:p>
          <a:p>
            <a:pPr defTabSz="1007943" eaLnBrk="0">
              <a:lnSpc>
                <a:spcPct val="100000"/>
              </a:lnSpc>
              <a:buClrTx/>
              <a:buSzTx/>
            </a:pPr>
            <a:r>
              <a:rPr lang="en-US" altLang="en-US" sz="1764">
                <a:solidFill>
                  <a:srgbClr val="000000"/>
                </a:solidFill>
                <a:latin typeface="Monaco" charset="0"/>
                <a:cs typeface="+mn-cs"/>
              </a:rPr>
              <a:t>Release T</a:t>
            </a:r>
          </a:p>
          <a:p>
            <a:pPr defTabSz="1007943" eaLnBrk="0">
              <a:lnSpc>
                <a:spcPct val="100000"/>
              </a:lnSpc>
              <a:buClrTx/>
              <a:buSzTx/>
            </a:pPr>
            <a:r>
              <a:rPr lang="en-US" altLang="en-US" sz="1764">
                <a:solidFill>
                  <a:srgbClr val="000000"/>
                </a:solidFill>
                <a:latin typeface="Monaco" charset="0"/>
                <a:cs typeface="+mn-cs"/>
              </a:rPr>
              <a:t>Release R</a:t>
            </a:r>
          </a:p>
        </p:txBody>
      </p:sp>
      <p:grpSp>
        <p:nvGrpSpPr>
          <p:cNvPr id="12377" name="Group 89">
            <a:extLst>
              <a:ext uri="{FF2B5EF4-FFF2-40B4-BE49-F238E27FC236}">
                <a16:creationId xmlns:a16="http://schemas.microsoft.com/office/drawing/2014/main" id="{F49344A6-DFAA-47D1-803B-597AA3FF0314}"/>
              </a:ext>
            </a:extLst>
          </p:cNvPr>
          <p:cNvGrpSpPr>
            <a:grpSpLocks/>
          </p:cNvGrpSpPr>
          <p:nvPr/>
        </p:nvGrpSpPr>
        <p:grpSpPr bwMode="auto">
          <a:xfrm>
            <a:off x="1428467" y="3359857"/>
            <a:ext cx="1763924" cy="1623931"/>
            <a:chOff x="1056" y="1920"/>
            <a:chExt cx="1008" cy="928"/>
          </a:xfrm>
        </p:grpSpPr>
        <p:sp>
          <p:nvSpPr>
            <p:cNvPr id="12300" name="Rectangle 12">
              <a:extLst>
                <a:ext uri="{FF2B5EF4-FFF2-40B4-BE49-F238E27FC236}">
                  <a16:creationId xmlns:a16="http://schemas.microsoft.com/office/drawing/2014/main" id="{F82D087A-B270-4AE4-A821-B6A2014D7771}"/>
                </a:ext>
              </a:extLst>
            </p:cNvPr>
            <p:cNvSpPr>
              <a:spLocks noChangeArrowheads="1"/>
            </p:cNvSpPr>
            <p:nvPr/>
          </p:nvSpPr>
          <p:spPr bwMode="auto">
            <a:xfrm>
              <a:off x="105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01" name="Oval 13">
              <a:extLst>
                <a:ext uri="{FF2B5EF4-FFF2-40B4-BE49-F238E27FC236}">
                  <a16:creationId xmlns:a16="http://schemas.microsoft.com/office/drawing/2014/main" id="{E91E5CFC-8FB6-4B3D-8242-817CE7521D18}"/>
                </a:ext>
              </a:extLst>
            </p:cNvPr>
            <p:cNvSpPr>
              <a:spLocks noChangeArrowheads="1"/>
            </p:cNvSpPr>
            <p:nvPr/>
          </p:nvSpPr>
          <p:spPr bwMode="auto">
            <a:xfrm>
              <a:off x="105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03" name="AutoShape 15">
              <a:extLst>
                <a:ext uri="{FF2B5EF4-FFF2-40B4-BE49-F238E27FC236}">
                  <a16:creationId xmlns:a16="http://schemas.microsoft.com/office/drawing/2014/main" id="{2D0C0978-64CC-49E6-8A4D-839476C160A0}"/>
                </a:ext>
              </a:extLst>
            </p:cNvPr>
            <p:cNvCxnSpPr>
              <a:cxnSpLocks noChangeShapeType="1"/>
              <a:stCxn id="12300" idx="0"/>
              <a:endCxn id="12301" idx="4"/>
            </p:cNvCxnSpPr>
            <p:nvPr/>
          </p:nvCxnSpPr>
          <p:spPr bwMode="auto">
            <a:xfrm flipV="1">
              <a:off x="117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4" name="Rectangle 16">
              <a:extLst>
                <a:ext uri="{FF2B5EF4-FFF2-40B4-BE49-F238E27FC236}">
                  <a16:creationId xmlns:a16="http://schemas.microsoft.com/office/drawing/2014/main" id="{0E6970F7-300D-451C-871D-36FC9918B2BB}"/>
                </a:ext>
              </a:extLst>
            </p:cNvPr>
            <p:cNvSpPr>
              <a:spLocks noChangeArrowheads="1"/>
            </p:cNvSpPr>
            <p:nvPr/>
          </p:nvSpPr>
          <p:spPr bwMode="auto">
            <a:xfrm>
              <a:off x="144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05" name="Oval 17">
              <a:extLst>
                <a:ext uri="{FF2B5EF4-FFF2-40B4-BE49-F238E27FC236}">
                  <a16:creationId xmlns:a16="http://schemas.microsoft.com/office/drawing/2014/main" id="{09CEAD36-EBB1-443A-BBBF-C250C6556C24}"/>
                </a:ext>
              </a:extLst>
            </p:cNvPr>
            <p:cNvSpPr>
              <a:spLocks noChangeArrowheads="1"/>
            </p:cNvSpPr>
            <p:nvPr/>
          </p:nvSpPr>
          <p:spPr bwMode="auto">
            <a:xfrm>
              <a:off x="144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07" name="Rectangle 19">
              <a:extLst>
                <a:ext uri="{FF2B5EF4-FFF2-40B4-BE49-F238E27FC236}">
                  <a16:creationId xmlns:a16="http://schemas.microsoft.com/office/drawing/2014/main" id="{B9349A6E-97E8-423B-ACE4-67907F79B842}"/>
                </a:ext>
              </a:extLst>
            </p:cNvPr>
            <p:cNvSpPr>
              <a:spLocks noChangeArrowheads="1"/>
            </p:cNvSpPr>
            <p:nvPr/>
          </p:nvSpPr>
          <p:spPr bwMode="auto">
            <a:xfrm>
              <a:off x="182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08" name="Oval 20">
              <a:extLst>
                <a:ext uri="{FF2B5EF4-FFF2-40B4-BE49-F238E27FC236}">
                  <a16:creationId xmlns:a16="http://schemas.microsoft.com/office/drawing/2014/main" id="{73042B6B-E704-4852-A5F7-8B0CD1550A87}"/>
                </a:ext>
              </a:extLst>
            </p:cNvPr>
            <p:cNvSpPr>
              <a:spLocks noChangeArrowheads="1"/>
            </p:cNvSpPr>
            <p:nvPr/>
          </p:nvSpPr>
          <p:spPr bwMode="auto">
            <a:xfrm>
              <a:off x="182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sp>
          <p:nvSpPr>
            <p:cNvPr id="12370" name="Rectangle 82">
              <a:extLst>
                <a:ext uri="{FF2B5EF4-FFF2-40B4-BE49-F238E27FC236}">
                  <a16:creationId xmlns:a16="http://schemas.microsoft.com/office/drawing/2014/main" id="{8845C28D-74A7-47A3-BC32-FFC67318C684}"/>
                </a:ext>
              </a:extLst>
            </p:cNvPr>
            <p:cNvSpPr>
              <a:spLocks noChangeArrowheads="1"/>
            </p:cNvSpPr>
            <p:nvPr/>
          </p:nvSpPr>
          <p:spPr bwMode="auto">
            <a:xfrm>
              <a:off x="1152" y="2640"/>
              <a:ext cx="6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p:txBody>
        </p:sp>
      </p:grpSp>
      <p:grpSp>
        <p:nvGrpSpPr>
          <p:cNvPr id="12378" name="Group 90">
            <a:extLst>
              <a:ext uri="{FF2B5EF4-FFF2-40B4-BE49-F238E27FC236}">
                <a16:creationId xmlns:a16="http://schemas.microsoft.com/office/drawing/2014/main" id="{A89A9706-E436-45DD-AF63-EDB4AB8B8DE2}"/>
              </a:ext>
            </a:extLst>
          </p:cNvPr>
          <p:cNvGrpSpPr>
            <a:grpSpLocks/>
          </p:cNvGrpSpPr>
          <p:nvPr/>
        </p:nvGrpSpPr>
        <p:grpSpPr bwMode="auto">
          <a:xfrm>
            <a:off x="4368341" y="3359857"/>
            <a:ext cx="1763924" cy="1623931"/>
            <a:chOff x="2736" y="1920"/>
            <a:chExt cx="1008" cy="928"/>
          </a:xfrm>
        </p:grpSpPr>
        <p:sp>
          <p:nvSpPr>
            <p:cNvPr id="12317" name="Rectangle 29">
              <a:extLst>
                <a:ext uri="{FF2B5EF4-FFF2-40B4-BE49-F238E27FC236}">
                  <a16:creationId xmlns:a16="http://schemas.microsoft.com/office/drawing/2014/main" id="{F0F0ECD2-3A5C-4514-94C1-65DB0CD22903}"/>
                </a:ext>
              </a:extLst>
            </p:cNvPr>
            <p:cNvSpPr>
              <a:spLocks noChangeArrowheads="1"/>
            </p:cNvSpPr>
            <p:nvPr/>
          </p:nvSpPr>
          <p:spPr bwMode="auto">
            <a:xfrm>
              <a:off x="273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18" name="Oval 30">
              <a:extLst>
                <a:ext uri="{FF2B5EF4-FFF2-40B4-BE49-F238E27FC236}">
                  <a16:creationId xmlns:a16="http://schemas.microsoft.com/office/drawing/2014/main" id="{63A52C0D-59D4-4719-9FF2-424D25AADAA5}"/>
                </a:ext>
              </a:extLst>
            </p:cNvPr>
            <p:cNvSpPr>
              <a:spLocks noChangeArrowheads="1"/>
            </p:cNvSpPr>
            <p:nvPr/>
          </p:nvSpPr>
          <p:spPr bwMode="auto">
            <a:xfrm>
              <a:off x="273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19" name="AutoShape 31">
              <a:extLst>
                <a:ext uri="{FF2B5EF4-FFF2-40B4-BE49-F238E27FC236}">
                  <a16:creationId xmlns:a16="http://schemas.microsoft.com/office/drawing/2014/main" id="{621F3024-B0B7-4CEC-A15F-F708E2D89F20}"/>
                </a:ext>
              </a:extLst>
            </p:cNvPr>
            <p:cNvCxnSpPr>
              <a:cxnSpLocks noChangeShapeType="1"/>
              <a:stCxn id="12317" idx="0"/>
              <a:endCxn id="12318" idx="4"/>
            </p:cNvCxnSpPr>
            <p:nvPr/>
          </p:nvCxnSpPr>
          <p:spPr bwMode="auto">
            <a:xfrm flipV="1">
              <a:off x="285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0" name="Rectangle 32">
              <a:extLst>
                <a:ext uri="{FF2B5EF4-FFF2-40B4-BE49-F238E27FC236}">
                  <a16:creationId xmlns:a16="http://schemas.microsoft.com/office/drawing/2014/main" id="{4DC131A9-373E-434F-BA2B-05390D977E5D}"/>
                </a:ext>
              </a:extLst>
            </p:cNvPr>
            <p:cNvSpPr>
              <a:spLocks noChangeArrowheads="1"/>
            </p:cNvSpPr>
            <p:nvPr/>
          </p:nvSpPr>
          <p:spPr bwMode="auto">
            <a:xfrm>
              <a:off x="312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21" name="Oval 33">
              <a:extLst>
                <a:ext uri="{FF2B5EF4-FFF2-40B4-BE49-F238E27FC236}">
                  <a16:creationId xmlns:a16="http://schemas.microsoft.com/office/drawing/2014/main" id="{23F15D84-33CA-41DA-931D-F4B1B61B6390}"/>
                </a:ext>
              </a:extLst>
            </p:cNvPr>
            <p:cNvSpPr>
              <a:spLocks noChangeArrowheads="1"/>
            </p:cNvSpPr>
            <p:nvPr/>
          </p:nvSpPr>
          <p:spPr bwMode="auto">
            <a:xfrm>
              <a:off x="312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22" name="Rectangle 34">
              <a:extLst>
                <a:ext uri="{FF2B5EF4-FFF2-40B4-BE49-F238E27FC236}">
                  <a16:creationId xmlns:a16="http://schemas.microsoft.com/office/drawing/2014/main" id="{6B4E0BF2-7A24-4642-86F7-2459419D9F99}"/>
                </a:ext>
              </a:extLst>
            </p:cNvPr>
            <p:cNvSpPr>
              <a:spLocks noChangeArrowheads="1"/>
            </p:cNvSpPr>
            <p:nvPr/>
          </p:nvSpPr>
          <p:spPr bwMode="auto">
            <a:xfrm>
              <a:off x="350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23" name="Oval 35">
              <a:extLst>
                <a:ext uri="{FF2B5EF4-FFF2-40B4-BE49-F238E27FC236}">
                  <a16:creationId xmlns:a16="http://schemas.microsoft.com/office/drawing/2014/main" id="{DE47A3BD-BFBC-4C3E-A111-EDC898A74699}"/>
                </a:ext>
              </a:extLst>
            </p:cNvPr>
            <p:cNvSpPr>
              <a:spLocks noChangeArrowheads="1"/>
            </p:cNvSpPr>
            <p:nvPr/>
          </p:nvSpPr>
          <p:spPr bwMode="auto">
            <a:xfrm>
              <a:off x="350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5" name="AutoShape 67">
              <a:extLst>
                <a:ext uri="{FF2B5EF4-FFF2-40B4-BE49-F238E27FC236}">
                  <a16:creationId xmlns:a16="http://schemas.microsoft.com/office/drawing/2014/main" id="{413BA559-3C36-4C7C-92E8-1D1F26A185F0}"/>
                </a:ext>
              </a:extLst>
            </p:cNvPr>
            <p:cNvCxnSpPr>
              <a:cxnSpLocks noChangeShapeType="1"/>
              <a:stCxn id="12320" idx="0"/>
              <a:endCxn id="12321" idx="4"/>
            </p:cNvCxnSpPr>
            <p:nvPr/>
          </p:nvCxnSpPr>
          <p:spPr bwMode="auto">
            <a:xfrm flipV="1">
              <a:off x="3240"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1" name="Rectangle 83">
              <a:extLst>
                <a:ext uri="{FF2B5EF4-FFF2-40B4-BE49-F238E27FC236}">
                  <a16:creationId xmlns:a16="http://schemas.microsoft.com/office/drawing/2014/main" id="{E3859FF2-C5EE-48BB-A99A-509FAECAFECE}"/>
                </a:ext>
              </a:extLst>
            </p:cNvPr>
            <p:cNvSpPr>
              <a:spLocks noChangeArrowheads="1"/>
            </p:cNvSpPr>
            <p:nvPr/>
          </p:nvSpPr>
          <p:spPr bwMode="auto">
            <a:xfrm>
              <a:off x="2832" y="2640"/>
              <a:ext cx="59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p:txBody>
        </p:sp>
      </p:grpSp>
      <p:grpSp>
        <p:nvGrpSpPr>
          <p:cNvPr id="12379" name="Group 91">
            <a:extLst>
              <a:ext uri="{FF2B5EF4-FFF2-40B4-BE49-F238E27FC236}">
                <a16:creationId xmlns:a16="http://schemas.microsoft.com/office/drawing/2014/main" id="{D3322E94-997D-4E5E-B3C4-8E9CE4F42BAE}"/>
              </a:ext>
            </a:extLst>
          </p:cNvPr>
          <p:cNvGrpSpPr>
            <a:grpSpLocks/>
          </p:cNvGrpSpPr>
          <p:nvPr/>
        </p:nvGrpSpPr>
        <p:grpSpPr bwMode="auto">
          <a:xfrm>
            <a:off x="7308215" y="3359857"/>
            <a:ext cx="1763924" cy="1623931"/>
            <a:chOff x="4416" y="1920"/>
            <a:chExt cx="1008" cy="928"/>
          </a:xfrm>
        </p:grpSpPr>
        <p:sp>
          <p:nvSpPr>
            <p:cNvPr id="12324" name="Rectangle 36">
              <a:extLst>
                <a:ext uri="{FF2B5EF4-FFF2-40B4-BE49-F238E27FC236}">
                  <a16:creationId xmlns:a16="http://schemas.microsoft.com/office/drawing/2014/main" id="{3F96892E-86A5-485F-B83B-6EBB62D0D312}"/>
                </a:ext>
              </a:extLst>
            </p:cNvPr>
            <p:cNvSpPr>
              <a:spLocks noChangeArrowheads="1"/>
            </p:cNvSpPr>
            <p:nvPr/>
          </p:nvSpPr>
          <p:spPr bwMode="auto">
            <a:xfrm>
              <a:off x="441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25" name="Oval 37">
              <a:extLst>
                <a:ext uri="{FF2B5EF4-FFF2-40B4-BE49-F238E27FC236}">
                  <a16:creationId xmlns:a16="http://schemas.microsoft.com/office/drawing/2014/main" id="{102D24B5-7AAF-45DF-BED0-32640650DE2C}"/>
                </a:ext>
              </a:extLst>
            </p:cNvPr>
            <p:cNvSpPr>
              <a:spLocks noChangeArrowheads="1"/>
            </p:cNvSpPr>
            <p:nvPr/>
          </p:nvSpPr>
          <p:spPr bwMode="auto">
            <a:xfrm>
              <a:off x="441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26" name="AutoShape 38">
              <a:extLst>
                <a:ext uri="{FF2B5EF4-FFF2-40B4-BE49-F238E27FC236}">
                  <a16:creationId xmlns:a16="http://schemas.microsoft.com/office/drawing/2014/main" id="{8901E121-EE51-4D66-86EC-C979FA129D69}"/>
                </a:ext>
              </a:extLst>
            </p:cNvPr>
            <p:cNvCxnSpPr>
              <a:cxnSpLocks noChangeShapeType="1"/>
              <a:stCxn id="12324" idx="0"/>
              <a:endCxn id="12325" idx="4"/>
            </p:cNvCxnSpPr>
            <p:nvPr/>
          </p:nvCxnSpPr>
          <p:spPr bwMode="auto">
            <a:xfrm flipV="1">
              <a:off x="453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7" name="Rectangle 39">
              <a:extLst>
                <a:ext uri="{FF2B5EF4-FFF2-40B4-BE49-F238E27FC236}">
                  <a16:creationId xmlns:a16="http://schemas.microsoft.com/office/drawing/2014/main" id="{6DCF3D52-E1CE-46A1-A1F8-88A68D84F4A2}"/>
                </a:ext>
              </a:extLst>
            </p:cNvPr>
            <p:cNvSpPr>
              <a:spLocks noChangeArrowheads="1"/>
            </p:cNvSpPr>
            <p:nvPr/>
          </p:nvSpPr>
          <p:spPr bwMode="auto">
            <a:xfrm>
              <a:off x="480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28" name="Oval 40">
              <a:extLst>
                <a:ext uri="{FF2B5EF4-FFF2-40B4-BE49-F238E27FC236}">
                  <a16:creationId xmlns:a16="http://schemas.microsoft.com/office/drawing/2014/main" id="{CB5EE2D6-1EB2-444F-B8CB-ED051FFDC6BA}"/>
                </a:ext>
              </a:extLst>
            </p:cNvPr>
            <p:cNvSpPr>
              <a:spLocks noChangeArrowheads="1"/>
            </p:cNvSpPr>
            <p:nvPr/>
          </p:nvSpPr>
          <p:spPr bwMode="auto">
            <a:xfrm>
              <a:off x="480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29" name="Rectangle 41">
              <a:extLst>
                <a:ext uri="{FF2B5EF4-FFF2-40B4-BE49-F238E27FC236}">
                  <a16:creationId xmlns:a16="http://schemas.microsoft.com/office/drawing/2014/main" id="{CEB2EE42-CAC9-4D89-BEDE-55178CE1F2BB}"/>
                </a:ext>
              </a:extLst>
            </p:cNvPr>
            <p:cNvSpPr>
              <a:spLocks noChangeArrowheads="1"/>
            </p:cNvSpPr>
            <p:nvPr/>
          </p:nvSpPr>
          <p:spPr bwMode="auto">
            <a:xfrm>
              <a:off x="518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30" name="Oval 42">
              <a:extLst>
                <a:ext uri="{FF2B5EF4-FFF2-40B4-BE49-F238E27FC236}">
                  <a16:creationId xmlns:a16="http://schemas.microsoft.com/office/drawing/2014/main" id="{E9F64F85-5184-4EA3-BF7C-00D2DD651A72}"/>
                </a:ext>
              </a:extLst>
            </p:cNvPr>
            <p:cNvSpPr>
              <a:spLocks noChangeArrowheads="1"/>
            </p:cNvSpPr>
            <p:nvPr/>
          </p:nvSpPr>
          <p:spPr bwMode="auto">
            <a:xfrm>
              <a:off x="518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6" name="AutoShape 68">
              <a:extLst>
                <a:ext uri="{FF2B5EF4-FFF2-40B4-BE49-F238E27FC236}">
                  <a16:creationId xmlns:a16="http://schemas.microsoft.com/office/drawing/2014/main" id="{5034C936-0382-472D-B603-3A92CED29B6C}"/>
                </a:ext>
              </a:extLst>
            </p:cNvPr>
            <p:cNvCxnSpPr>
              <a:cxnSpLocks noChangeShapeType="1"/>
              <a:stCxn id="12327" idx="0"/>
              <a:endCxn id="12328" idx="4"/>
            </p:cNvCxnSpPr>
            <p:nvPr/>
          </p:nvCxnSpPr>
          <p:spPr bwMode="auto">
            <a:xfrm flipV="1">
              <a:off x="4920"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7" name="AutoShape 69">
              <a:extLst>
                <a:ext uri="{FF2B5EF4-FFF2-40B4-BE49-F238E27FC236}">
                  <a16:creationId xmlns:a16="http://schemas.microsoft.com/office/drawing/2014/main" id="{E9FB04DF-8057-4318-8AE4-8A0CEC1BBEAD}"/>
                </a:ext>
              </a:extLst>
            </p:cNvPr>
            <p:cNvCxnSpPr>
              <a:cxnSpLocks noChangeShapeType="1"/>
              <a:stCxn id="12329" idx="0"/>
              <a:endCxn id="12330" idx="4"/>
            </p:cNvCxnSpPr>
            <p:nvPr/>
          </p:nvCxnSpPr>
          <p:spPr bwMode="auto">
            <a:xfrm flipV="1">
              <a:off x="5304"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2" name="Rectangle 84">
              <a:extLst>
                <a:ext uri="{FF2B5EF4-FFF2-40B4-BE49-F238E27FC236}">
                  <a16:creationId xmlns:a16="http://schemas.microsoft.com/office/drawing/2014/main" id="{9C7DFEFD-C112-4E55-A73E-DFF27E011080}"/>
                </a:ext>
              </a:extLst>
            </p:cNvPr>
            <p:cNvSpPr>
              <a:spLocks noChangeArrowheads="1"/>
            </p:cNvSpPr>
            <p:nvPr/>
          </p:nvSpPr>
          <p:spPr bwMode="auto">
            <a:xfrm>
              <a:off x="4512" y="2640"/>
              <a:ext cx="60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p:txBody>
        </p:sp>
      </p:grpSp>
      <p:grpSp>
        <p:nvGrpSpPr>
          <p:cNvPr id="12380" name="Group 92">
            <a:extLst>
              <a:ext uri="{FF2B5EF4-FFF2-40B4-BE49-F238E27FC236}">
                <a16:creationId xmlns:a16="http://schemas.microsoft.com/office/drawing/2014/main" id="{B2736951-3823-4498-A310-A0AB339CB9B7}"/>
              </a:ext>
            </a:extLst>
          </p:cNvPr>
          <p:cNvGrpSpPr>
            <a:grpSpLocks/>
          </p:cNvGrpSpPr>
          <p:nvPr/>
        </p:nvGrpSpPr>
        <p:grpSpPr bwMode="auto">
          <a:xfrm>
            <a:off x="1428467" y="5207777"/>
            <a:ext cx="1763924" cy="1707928"/>
            <a:chOff x="1056" y="2976"/>
            <a:chExt cx="1008" cy="976"/>
          </a:xfrm>
        </p:grpSpPr>
        <p:sp>
          <p:nvSpPr>
            <p:cNvPr id="12331" name="Rectangle 43">
              <a:extLst>
                <a:ext uri="{FF2B5EF4-FFF2-40B4-BE49-F238E27FC236}">
                  <a16:creationId xmlns:a16="http://schemas.microsoft.com/office/drawing/2014/main" id="{3E6D3BB4-A43E-42AC-9A32-BFB8EB2C6CA3}"/>
                </a:ext>
              </a:extLst>
            </p:cNvPr>
            <p:cNvSpPr>
              <a:spLocks noChangeArrowheads="1"/>
            </p:cNvSpPr>
            <p:nvPr/>
          </p:nvSpPr>
          <p:spPr bwMode="auto">
            <a:xfrm>
              <a:off x="105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32" name="Oval 44">
              <a:extLst>
                <a:ext uri="{FF2B5EF4-FFF2-40B4-BE49-F238E27FC236}">
                  <a16:creationId xmlns:a16="http://schemas.microsoft.com/office/drawing/2014/main" id="{1FC49514-BF36-4047-82CA-0E946C684F99}"/>
                </a:ext>
              </a:extLst>
            </p:cNvPr>
            <p:cNvSpPr>
              <a:spLocks noChangeArrowheads="1"/>
            </p:cNvSpPr>
            <p:nvPr/>
          </p:nvSpPr>
          <p:spPr bwMode="auto">
            <a:xfrm>
              <a:off x="105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33" name="AutoShape 45">
              <a:extLst>
                <a:ext uri="{FF2B5EF4-FFF2-40B4-BE49-F238E27FC236}">
                  <a16:creationId xmlns:a16="http://schemas.microsoft.com/office/drawing/2014/main" id="{E9ECC174-64F2-4069-B736-5695D5A9713B}"/>
                </a:ext>
              </a:extLst>
            </p:cNvPr>
            <p:cNvCxnSpPr>
              <a:cxnSpLocks noChangeShapeType="1"/>
              <a:stCxn id="12331" idx="0"/>
              <a:endCxn id="12332" idx="4"/>
            </p:cNvCxnSpPr>
            <p:nvPr/>
          </p:nvCxnSpPr>
          <p:spPr bwMode="auto">
            <a:xfrm flipV="1">
              <a:off x="117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4" name="Rectangle 46">
              <a:extLst>
                <a:ext uri="{FF2B5EF4-FFF2-40B4-BE49-F238E27FC236}">
                  <a16:creationId xmlns:a16="http://schemas.microsoft.com/office/drawing/2014/main" id="{37353450-3F33-40D6-A15A-BCD7B3B3FEBC}"/>
                </a:ext>
              </a:extLst>
            </p:cNvPr>
            <p:cNvSpPr>
              <a:spLocks noChangeArrowheads="1"/>
            </p:cNvSpPr>
            <p:nvPr/>
          </p:nvSpPr>
          <p:spPr bwMode="auto">
            <a:xfrm>
              <a:off x="144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35" name="Oval 47">
              <a:extLst>
                <a:ext uri="{FF2B5EF4-FFF2-40B4-BE49-F238E27FC236}">
                  <a16:creationId xmlns:a16="http://schemas.microsoft.com/office/drawing/2014/main" id="{1C665653-3D81-4D82-8E1C-A12A66ED23C6}"/>
                </a:ext>
              </a:extLst>
            </p:cNvPr>
            <p:cNvSpPr>
              <a:spLocks noChangeArrowheads="1"/>
            </p:cNvSpPr>
            <p:nvPr/>
          </p:nvSpPr>
          <p:spPr bwMode="auto">
            <a:xfrm>
              <a:off x="144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36" name="Rectangle 48">
              <a:extLst>
                <a:ext uri="{FF2B5EF4-FFF2-40B4-BE49-F238E27FC236}">
                  <a16:creationId xmlns:a16="http://schemas.microsoft.com/office/drawing/2014/main" id="{596362A9-7959-40E3-A6B9-FC63F96D3D1D}"/>
                </a:ext>
              </a:extLst>
            </p:cNvPr>
            <p:cNvSpPr>
              <a:spLocks noChangeArrowheads="1"/>
            </p:cNvSpPr>
            <p:nvPr/>
          </p:nvSpPr>
          <p:spPr bwMode="auto">
            <a:xfrm>
              <a:off x="182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37" name="Oval 49">
              <a:extLst>
                <a:ext uri="{FF2B5EF4-FFF2-40B4-BE49-F238E27FC236}">
                  <a16:creationId xmlns:a16="http://schemas.microsoft.com/office/drawing/2014/main" id="{3B5F11D6-3C48-40AC-A06C-945572FF45C2}"/>
                </a:ext>
              </a:extLst>
            </p:cNvPr>
            <p:cNvSpPr>
              <a:spLocks noChangeArrowheads="1"/>
            </p:cNvSpPr>
            <p:nvPr/>
          </p:nvSpPr>
          <p:spPr bwMode="auto">
            <a:xfrm>
              <a:off x="182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8" name="AutoShape 70">
              <a:extLst>
                <a:ext uri="{FF2B5EF4-FFF2-40B4-BE49-F238E27FC236}">
                  <a16:creationId xmlns:a16="http://schemas.microsoft.com/office/drawing/2014/main" id="{843AF8B0-7E70-4CC1-BF4E-526717222223}"/>
                </a:ext>
              </a:extLst>
            </p:cNvPr>
            <p:cNvCxnSpPr>
              <a:cxnSpLocks noChangeShapeType="1"/>
              <a:stCxn id="12334" idx="0"/>
              <a:endCxn id="12335" idx="4"/>
            </p:cNvCxnSpPr>
            <p:nvPr/>
          </p:nvCxnSpPr>
          <p:spPr bwMode="auto">
            <a:xfrm flipV="1">
              <a:off x="156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 name="AutoShape 71">
              <a:extLst>
                <a:ext uri="{FF2B5EF4-FFF2-40B4-BE49-F238E27FC236}">
                  <a16:creationId xmlns:a16="http://schemas.microsoft.com/office/drawing/2014/main" id="{9B7EDBF7-148F-40E0-887B-92A6EAF7203A}"/>
                </a:ext>
              </a:extLst>
            </p:cNvPr>
            <p:cNvCxnSpPr>
              <a:cxnSpLocks noChangeShapeType="1"/>
              <a:stCxn id="12336" idx="0"/>
              <a:endCxn id="12337" idx="4"/>
            </p:cNvCxnSpPr>
            <p:nvPr/>
          </p:nvCxnSpPr>
          <p:spPr bwMode="auto">
            <a:xfrm flipV="1">
              <a:off x="194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0" name="AutoShape 72">
              <a:extLst>
                <a:ext uri="{FF2B5EF4-FFF2-40B4-BE49-F238E27FC236}">
                  <a16:creationId xmlns:a16="http://schemas.microsoft.com/office/drawing/2014/main" id="{45EAEBBB-352C-46C3-9449-22FE4B19B0B4}"/>
                </a:ext>
              </a:extLst>
            </p:cNvPr>
            <p:cNvCxnSpPr>
              <a:cxnSpLocks noChangeShapeType="1"/>
              <a:stCxn id="12332" idx="5"/>
              <a:endCxn id="12334" idx="0"/>
            </p:cNvCxnSpPr>
            <p:nvPr/>
          </p:nvCxnSpPr>
          <p:spPr bwMode="auto">
            <a:xfrm>
              <a:off x="126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3" name="Rectangle 85">
              <a:extLst>
                <a:ext uri="{FF2B5EF4-FFF2-40B4-BE49-F238E27FC236}">
                  <a16:creationId xmlns:a16="http://schemas.microsoft.com/office/drawing/2014/main" id="{324A0A23-E69F-4C5E-96C3-D8E40D21789B}"/>
                </a:ext>
              </a:extLst>
            </p:cNvPr>
            <p:cNvSpPr>
              <a:spLocks noChangeArrowheads="1"/>
            </p:cNvSpPr>
            <p:nvPr/>
          </p:nvSpPr>
          <p:spPr bwMode="auto">
            <a:xfrm>
              <a:off x="1152" y="3744"/>
              <a:ext cx="59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p:txBody>
        </p:sp>
      </p:grpSp>
      <p:grpSp>
        <p:nvGrpSpPr>
          <p:cNvPr id="12381" name="Group 93">
            <a:extLst>
              <a:ext uri="{FF2B5EF4-FFF2-40B4-BE49-F238E27FC236}">
                <a16:creationId xmlns:a16="http://schemas.microsoft.com/office/drawing/2014/main" id="{316FBB9C-B652-4F80-8471-EB9B9C93F389}"/>
              </a:ext>
            </a:extLst>
          </p:cNvPr>
          <p:cNvGrpSpPr>
            <a:grpSpLocks/>
          </p:cNvGrpSpPr>
          <p:nvPr/>
        </p:nvGrpSpPr>
        <p:grpSpPr bwMode="auto">
          <a:xfrm>
            <a:off x="4368341" y="5207777"/>
            <a:ext cx="1763924" cy="1707928"/>
            <a:chOff x="2736" y="2976"/>
            <a:chExt cx="1008" cy="976"/>
          </a:xfrm>
        </p:grpSpPr>
        <p:sp>
          <p:nvSpPr>
            <p:cNvPr id="12338" name="Rectangle 50">
              <a:extLst>
                <a:ext uri="{FF2B5EF4-FFF2-40B4-BE49-F238E27FC236}">
                  <a16:creationId xmlns:a16="http://schemas.microsoft.com/office/drawing/2014/main" id="{5CA7775B-3187-4882-BA83-E31285B9723F}"/>
                </a:ext>
              </a:extLst>
            </p:cNvPr>
            <p:cNvSpPr>
              <a:spLocks noChangeArrowheads="1"/>
            </p:cNvSpPr>
            <p:nvPr/>
          </p:nvSpPr>
          <p:spPr bwMode="auto">
            <a:xfrm>
              <a:off x="273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39" name="Oval 51">
              <a:extLst>
                <a:ext uri="{FF2B5EF4-FFF2-40B4-BE49-F238E27FC236}">
                  <a16:creationId xmlns:a16="http://schemas.microsoft.com/office/drawing/2014/main" id="{2833B3FA-26D3-4DBC-A7EF-CC948DC2D222}"/>
                </a:ext>
              </a:extLst>
            </p:cNvPr>
            <p:cNvSpPr>
              <a:spLocks noChangeArrowheads="1"/>
            </p:cNvSpPr>
            <p:nvPr/>
          </p:nvSpPr>
          <p:spPr bwMode="auto">
            <a:xfrm>
              <a:off x="273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40" name="AutoShape 52">
              <a:extLst>
                <a:ext uri="{FF2B5EF4-FFF2-40B4-BE49-F238E27FC236}">
                  <a16:creationId xmlns:a16="http://schemas.microsoft.com/office/drawing/2014/main" id="{C1954C76-989D-4F31-B2B7-07ADEF7FD1A2}"/>
                </a:ext>
              </a:extLst>
            </p:cNvPr>
            <p:cNvCxnSpPr>
              <a:cxnSpLocks noChangeShapeType="1"/>
              <a:stCxn id="12338" idx="0"/>
              <a:endCxn id="12339" idx="4"/>
            </p:cNvCxnSpPr>
            <p:nvPr/>
          </p:nvCxnSpPr>
          <p:spPr bwMode="auto">
            <a:xfrm flipV="1">
              <a:off x="285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1" name="Rectangle 53">
              <a:extLst>
                <a:ext uri="{FF2B5EF4-FFF2-40B4-BE49-F238E27FC236}">
                  <a16:creationId xmlns:a16="http://schemas.microsoft.com/office/drawing/2014/main" id="{C855C2FF-117F-4145-B2D3-54905F05FA60}"/>
                </a:ext>
              </a:extLst>
            </p:cNvPr>
            <p:cNvSpPr>
              <a:spLocks noChangeArrowheads="1"/>
            </p:cNvSpPr>
            <p:nvPr/>
          </p:nvSpPr>
          <p:spPr bwMode="auto">
            <a:xfrm>
              <a:off x="312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42" name="Oval 54">
              <a:extLst>
                <a:ext uri="{FF2B5EF4-FFF2-40B4-BE49-F238E27FC236}">
                  <a16:creationId xmlns:a16="http://schemas.microsoft.com/office/drawing/2014/main" id="{97D40D37-0EE2-4449-99BC-D52162076206}"/>
                </a:ext>
              </a:extLst>
            </p:cNvPr>
            <p:cNvSpPr>
              <a:spLocks noChangeArrowheads="1"/>
            </p:cNvSpPr>
            <p:nvPr/>
          </p:nvSpPr>
          <p:spPr bwMode="auto">
            <a:xfrm>
              <a:off x="312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43" name="Rectangle 55">
              <a:extLst>
                <a:ext uri="{FF2B5EF4-FFF2-40B4-BE49-F238E27FC236}">
                  <a16:creationId xmlns:a16="http://schemas.microsoft.com/office/drawing/2014/main" id="{3F0CB87D-57D5-42A3-ADF2-315BB20048B5}"/>
                </a:ext>
              </a:extLst>
            </p:cNvPr>
            <p:cNvSpPr>
              <a:spLocks noChangeArrowheads="1"/>
            </p:cNvSpPr>
            <p:nvPr/>
          </p:nvSpPr>
          <p:spPr bwMode="auto">
            <a:xfrm>
              <a:off x="350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44" name="Oval 56">
              <a:extLst>
                <a:ext uri="{FF2B5EF4-FFF2-40B4-BE49-F238E27FC236}">
                  <a16:creationId xmlns:a16="http://schemas.microsoft.com/office/drawing/2014/main" id="{33A01E4B-88FC-4B2A-843C-7AB0227CB2FF}"/>
                </a:ext>
              </a:extLst>
            </p:cNvPr>
            <p:cNvSpPr>
              <a:spLocks noChangeArrowheads="1"/>
            </p:cNvSpPr>
            <p:nvPr/>
          </p:nvSpPr>
          <p:spPr bwMode="auto">
            <a:xfrm>
              <a:off x="350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61" name="AutoShape 73">
              <a:extLst>
                <a:ext uri="{FF2B5EF4-FFF2-40B4-BE49-F238E27FC236}">
                  <a16:creationId xmlns:a16="http://schemas.microsoft.com/office/drawing/2014/main" id="{F37EBD98-6C2D-4B7E-A898-EA63D3E97968}"/>
                </a:ext>
              </a:extLst>
            </p:cNvPr>
            <p:cNvCxnSpPr>
              <a:cxnSpLocks noChangeShapeType="1"/>
              <a:stCxn id="12341" idx="0"/>
              <a:endCxn id="12342" idx="4"/>
            </p:cNvCxnSpPr>
            <p:nvPr/>
          </p:nvCxnSpPr>
          <p:spPr bwMode="auto">
            <a:xfrm flipV="1">
              <a:off x="324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2" name="AutoShape 74">
              <a:extLst>
                <a:ext uri="{FF2B5EF4-FFF2-40B4-BE49-F238E27FC236}">
                  <a16:creationId xmlns:a16="http://schemas.microsoft.com/office/drawing/2014/main" id="{EB6D0066-C3EF-428B-9679-B4792DC12E35}"/>
                </a:ext>
              </a:extLst>
            </p:cNvPr>
            <p:cNvCxnSpPr>
              <a:cxnSpLocks noChangeShapeType="1"/>
              <a:stCxn id="12343" idx="0"/>
              <a:endCxn id="12344" idx="4"/>
            </p:cNvCxnSpPr>
            <p:nvPr/>
          </p:nvCxnSpPr>
          <p:spPr bwMode="auto">
            <a:xfrm flipV="1">
              <a:off x="362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3" name="AutoShape 75">
              <a:extLst>
                <a:ext uri="{FF2B5EF4-FFF2-40B4-BE49-F238E27FC236}">
                  <a16:creationId xmlns:a16="http://schemas.microsoft.com/office/drawing/2014/main" id="{1BF41CFD-64B2-4A0C-B76E-E60A75264D4E}"/>
                </a:ext>
              </a:extLst>
            </p:cNvPr>
            <p:cNvCxnSpPr>
              <a:cxnSpLocks noChangeShapeType="1"/>
              <a:stCxn id="12339" idx="5"/>
              <a:endCxn id="12341" idx="0"/>
            </p:cNvCxnSpPr>
            <p:nvPr/>
          </p:nvCxnSpPr>
          <p:spPr bwMode="auto">
            <a:xfrm>
              <a:off x="294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76">
              <a:extLst>
                <a:ext uri="{FF2B5EF4-FFF2-40B4-BE49-F238E27FC236}">
                  <a16:creationId xmlns:a16="http://schemas.microsoft.com/office/drawing/2014/main" id="{1A725581-B3A0-492F-81CD-AC8985481579}"/>
                </a:ext>
              </a:extLst>
            </p:cNvPr>
            <p:cNvCxnSpPr>
              <a:cxnSpLocks noChangeShapeType="1"/>
              <a:stCxn id="12342" idx="5"/>
              <a:endCxn id="12343" idx="0"/>
            </p:cNvCxnSpPr>
            <p:nvPr/>
          </p:nvCxnSpPr>
          <p:spPr bwMode="auto">
            <a:xfrm>
              <a:off x="3325"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4" name="Rectangle 86">
              <a:extLst>
                <a:ext uri="{FF2B5EF4-FFF2-40B4-BE49-F238E27FC236}">
                  <a16:creationId xmlns:a16="http://schemas.microsoft.com/office/drawing/2014/main" id="{0CF8F888-3DA2-46F1-B8AC-7669F9C42E25}"/>
                </a:ext>
              </a:extLst>
            </p:cNvPr>
            <p:cNvSpPr>
              <a:spLocks noChangeArrowheads="1"/>
            </p:cNvSpPr>
            <p:nvPr/>
          </p:nvSpPr>
          <p:spPr bwMode="auto">
            <a:xfrm>
              <a:off x="2832" y="3744"/>
              <a:ext cx="60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p:txBody>
        </p:sp>
      </p:grpSp>
      <p:grpSp>
        <p:nvGrpSpPr>
          <p:cNvPr id="12384" name="Group 96">
            <a:extLst>
              <a:ext uri="{FF2B5EF4-FFF2-40B4-BE49-F238E27FC236}">
                <a16:creationId xmlns:a16="http://schemas.microsoft.com/office/drawing/2014/main" id="{29CC015D-DDA5-4518-ADD3-BF9503FC50E0}"/>
              </a:ext>
            </a:extLst>
          </p:cNvPr>
          <p:cNvGrpSpPr>
            <a:grpSpLocks/>
          </p:cNvGrpSpPr>
          <p:nvPr/>
        </p:nvGrpSpPr>
        <p:grpSpPr bwMode="auto">
          <a:xfrm>
            <a:off x="7308214" y="5207778"/>
            <a:ext cx="1763924" cy="1875920"/>
            <a:chOff x="4176" y="2976"/>
            <a:chExt cx="1008" cy="1072"/>
          </a:xfrm>
        </p:grpSpPr>
        <p:sp>
          <p:nvSpPr>
            <p:cNvPr id="12345" name="Rectangle 57">
              <a:extLst>
                <a:ext uri="{FF2B5EF4-FFF2-40B4-BE49-F238E27FC236}">
                  <a16:creationId xmlns:a16="http://schemas.microsoft.com/office/drawing/2014/main" id="{816F21FB-85E8-4B58-8CD6-3BDBF0693E46}"/>
                </a:ext>
              </a:extLst>
            </p:cNvPr>
            <p:cNvSpPr>
              <a:spLocks noChangeArrowheads="1"/>
            </p:cNvSpPr>
            <p:nvPr/>
          </p:nvSpPr>
          <p:spPr bwMode="auto">
            <a:xfrm>
              <a:off x="417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46" name="Oval 58">
              <a:extLst>
                <a:ext uri="{FF2B5EF4-FFF2-40B4-BE49-F238E27FC236}">
                  <a16:creationId xmlns:a16="http://schemas.microsoft.com/office/drawing/2014/main" id="{FB99197D-EA78-4999-AF7B-A23850DB34C1}"/>
                </a:ext>
              </a:extLst>
            </p:cNvPr>
            <p:cNvSpPr>
              <a:spLocks noChangeArrowheads="1"/>
            </p:cNvSpPr>
            <p:nvPr/>
          </p:nvSpPr>
          <p:spPr bwMode="auto">
            <a:xfrm>
              <a:off x="417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47" name="AutoShape 59">
              <a:extLst>
                <a:ext uri="{FF2B5EF4-FFF2-40B4-BE49-F238E27FC236}">
                  <a16:creationId xmlns:a16="http://schemas.microsoft.com/office/drawing/2014/main" id="{A73262E5-0A54-405E-9CF2-69EBB19628FF}"/>
                </a:ext>
              </a:extLst>
            </p:cNvPr>
            <p:cNvCxnSpPr>
              <a:cxnSpLocks noChangeShapeType="1"/>
              <a:stCxn id="12345" idx="0"/>
              <a:endCxn id="12346" idx="4"/>
            </p:cNvCxnSpPr>
            <p:nvPr/>
          </p:nvCxnSpPr>
          <p:spPr bwMode="auto">
            <a:xfrm flipV="1">
              <a:off x="429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8" name="Rectangle 60">
              <a:extLst>
                <a:ext uri="{FF2B5EF4-FFF2-40B4-BE49-F238E27FC236}">
                  <a16:creationId xmlns:a16="http://schemas.microsoft.com/office/drawing/2014/main" id="{C9C7AAFA-ABE8-4A9F-8C45-17B0BD79A865}"/>
                </a:ext>
              </a:extLst>
            </p:cNvPr>
            <p:cNvSpPr>
              <a:spLocks noChangeArrowheads="1"/>
            </p:cNvSpPr>
            <p:nvPr/>
          </p:nvSpPr>
          <p:spPr bwMode="auto">
            <a:xfrm>
              <a:off x="456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49" name="Oval 61">
              <a:extLst>
                <a:ext uri="{FF2B5EF4-FFF2-40B4-BE49-F238E27FC236}">
                  <a16:creationId xmlns:a16="http://schemas.microsoft.com/office/drawing/2014/main" id="{4A03F884-B5AF-400F-98F5-7BED8E317852}"/>
                </a:ext>
              </a:extLst>
            </p:cNvPr>
            <p:cNvSpPr>
              <a:spLocks noChangeArrowheads="1"/>
            </p:cNvSpPr>
            <p:nvPr/>
          </p:nvSpPr>
          <p:spPr bwMode="auto">
            <a:xfrm>
              <a:off x="456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50" name="Rectangle 62">
              <a:extLst>
                <a:ext uri="{FF2B5EF4-FFF2-40B4-BE49-F238E27FC236}">
                  <a16:creationId xmlns:a16="http://schemas.microsoft.com/office/drawing/2014/main" id="{2A4CB2FC-425A-4CEF-BFB0-B0C9925B3C28}"/>
                </a:ext>
              </a:extLst>
            </p:cNvPr>
            <p:cNvSpPr>
              <a:spLocks noChangeArrowheads="1"/>
            </p:cNvSpPr>
            <p:nvPr/>
          </p:nvSpPr>
          <p:spPr bwMode="auto">
            <a:xfrm>
              <a:off x="494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51" name="Oval 63">
              <a:extLst>
                <a:ext uri="{FF2B5EF4-FFF2-40B4-BE49-F238E27FC236}">
                  <a16:creationId xmlns:a16="http://schemas.microsoft.com/office/drawing/2014/main" id="{EE6580A6-C4CA-4303-9930-3154092A112B}"/>
                </a:ext>
              </a:extLst>
            </p:cNvPr>
            <p:cNvSpPr>
              <a:spLocks noChangeArrowheads="1"/>
            </p:cNvSpPr>
            <p:nvPr/>
          </p:nvSpPr>
          <p:spPr bwMode="auto">
            <a:xfrm>
              <a:off x="494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65" name="AutoShape 77">
              <a:extLst>
                <a:ext uri="{FF2B5EF4-FFF2-40B4-BE49-F238E27FC236}">
                  <a16:creationId xmlns:a16="http://schemas.microsoft.com/office/drawing/2014/main" id="{DB689F4B-1696-4193-8A51-7C73BE937755}"/>
                </a:ext>
              </a:extLst>
            </p:cNvPr>
            <p:cNvCxnSpPr>
              <a:cxnSpLocks noChangeShapeType="1"/>
              <a:stCxn id="12346" idx="5"/>
              <a:endCxn id="12348" idx="0"/>
            </p:cNvCxnSpPr>
            <p:nvPr/>
          </p:nvCxnSpPr>
          <p:spPr bwMode="auto">
            <a:xfrm>
              <a:off x="438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6" name="AutoShape 78">
              <a:extLst>
                <a:ext uri="{FF2B5EF4-FFF2-40B4-BE49-F238E27FC236}">
                  <a16:creationId xmlns:a16="http://schemas.microsoft.com/office/drawing/2014/main" id="{10892B15-CE1D-4C79-97B2-49B6A36C85B9}"/>
                </a:ext>
              </a:extLst>
            </p:cNvPr>
            <p:cNvCxnSpPr>
              <a:cxnSpLocks noChangeShapeType="1"/>
              <a:stCxn id="12348" idx="0"/>
              <a:endCxn id="12349" idx="4"/>
            </p:cNvCxnSpPr>
            <p:nvPr/>
          </p:nvCxnSpPr>
          <p:spPr bwMode="auto">
            <a:xfrm flipV="1">
              <a:off x="468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7" name="AutoShape 79">
              <a:extLst>
                <a:ext uri="{FF2B5EF4-FFF2-40B4-BE49-F238E27FC236}">
                  <a16:creationId xmlns:a16="http://schemas.microsoft.com/office/drawing/2014/main" id="{44EDD0BA-1F3A-4FAA-A35D-34E2B8EF71C9}"/>
                </a:ext>
              </a:extLst>
            </p:cNvPr>
            <p:cNvCxnSpPr>
              <a:cxnSpLocks noChangeShapeType="1"/>
              <a:stCxn id="12349" idx="5"/>
              <a:endCxn id="12350" idx="0"/>
            </p:cNvCxnSpPr>
            <p:nvPr/>
          </p:nvCxnSpPr>
          <p:spPr bwMode="auto">
            <a:xfrm>
              <a:off x="4765"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8" name="AutoShape 80">
              <a:extLst>
                <a:ext uri="{FF2B5EF4-FFF2-40B4-BE49-F238E27FC236}">
                  <a16:creationId xmlns:a16="http://schemas.microsoft.com/office/drawing/2014/main" id="{9F8B68AE-7CA0-4963-AF9D-244D4F27A228}"/>
                </a:ext>
              </a:extLst>
            </p:cNvPr>
            <p:cNvCxnSpPr>
              <a:cxnSpLocks noChangeShapeType="1"/>
              <a:stCxn id="12350" idx="0"/>
              <a:endCxn id="12351" idx="4"/>
            </p:cNvCxnSpPr>
            <p:nvPr/>
          </p:nvCxnSpPr>
          <p:spPr bwMode="auto">
            <a:xfrm flipV="1">
              <a:off x="506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9" name="AutoShape 81">
              <a:extLst>
                <a:ext uri="{FF2B5EF4-FFF2-40B4-BE49-F238E27FC236}">
                  <a16:creationId xmlns:a16="http://schemas.microsoft.com/office/drawing/2014/main" id="{B3F7D630-A596-4E34-A814-3BDDBC5A4A7B}"/>
                </a:ext>
              </a:extLst>
            </p:cNvPr>
            <p:cNvCxnSpPr>
              <a:cxnSpLocks noChangeShapeType="1"/>
              <a:stCxn id="12351" idx="6"/>
              <a:endCxn id="12345" idx="2"/>
            </p:cNvCxnSpPr>
            <p:nvPr/>
          </p:nvCxnSpPr>
          <p:spPr bwMode="auto">
            <a:xfrm flipH="1">
              <a:off x="4296" y="3096"/>
              <a:ext cx="888" cy="552"/>
            </a:xfrm>
            <a:prstGeom prst="curvedConnector4">
              <a:avLst>
                <a:gd name="adj1" fmla="val -16218"/>
                <a:gd name="adj2" fmla="val 12608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5" name="Rectangle 87">
              <a:extLst>
                <a:ext uri="{FF2B5EF4-FFF2-40B4-BE49-F238E27FC236}">
                  <a16:creationId xmlns:a16="http://schemas.microsoft.com/office/drawing/2014/main" id="{DC01021E-52D8-47FB-B37C-8E480F81F75E}"/>
                </a:ext>
              </a:extLst>
            </p:cNvPr>
            <p:cNvSpPr>
              <a:spLocks noChangeArrowheads="1"/>
            </p:cNvSpPr>
            <p:nvPr/>
          </p:nvSpPr>
          <p:spPr bwMode="auto">
            <a:xfrm>
              <a:off x="4272" y="3840"/>
              <a:ext cx="6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p:txBody>
        </p:sp>
        <p:sp>
          <p:nvSpPr>
            <p:cNvPr id="12383" name="Text Box 95">
              <a:extLst>
                <a:ext uri="{FF2B5EF4-FFF2-40B4-BE49-F238E27FC236}">
                  <a16:creationId xmlns:a16="http://schemas.microsoft.com/office/drawing/2014/main" id="{92845A20-8E5E-4056-9B6A-F1938D2220AD}"/>
                </a:ext>
              </a:extLst>
            </p:cNvPr>
            <p:cNvSpPr txBox="1">
              <a:spLocks noChangeArrowheads="1"/>
            </p:cNvSpPr>
            <p:nvPr/>
          </p:nvSpPr>
          <p:spPr bwMode="auto">
            <a:xfrm>
              <a:off x="4320" y="3648"/>
              <a:ext cx="8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b="1">
                  <a:solidFill>
                    <a:srgbClr val="ED181E"/>
                  </a:solidFill>
                  <a:latin typeface="Helvetica" panose="020B0604020202020204" pitchFamily="34" charset="0"/>
                  <a:cs typeface="+mn-cs"/>
                </a:rPr>
                <a:t>Deadlock!</a:t>
              </a:r>
            </a:p>
          </p:txBody>
        </p:sp>
      </p:grpSp>
    </p:spTree>
    <p:extLst>
      <p:ext uri="{BB962C8B-B14F-4D97-AF65-F5344CB8AC3E}">
        <p14:creationId xmlns:p14="http://schemas.microsoft.com/office/powerpoint/2010/main" val="4107670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3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3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D1A8E4-F3B1-4AB6-8113-BB0DE942000F}"/>
              </a:ext>
            </a:extLst>
          </p:cNvPr>
          <p:cNvSpPr>
            <a:spLocks noGrp="1" noChangeArrowheads="1"/>
          </p:cNvSpPr>
          <p:nvPr>
            <p:ph type="title"/>
          </p:nvPr>
        </p:nvSpPr>
        <p:spPr/>
        <p:txBody>
          <a:bodyPr/>
          <a:lstStyle/>
          <a:p>
            <a:r>
              <a:rPr lang="en-US" altLang="en-US"/>
              <a:t>Not getting into deadlock…</a:t>
            </a:r>
          </a:p>
        </p:txBody>
      </p:sp>
      <p:sp>
        <p:nvSpPr>
          <p:cNvPr id="39939" name="Rectangle 3">
            <a:extLst>
              <a:ext uri="{FF2B5EF4-FFF2-40B4-BE49-F238E27FC236}">
                <a16:creationId xmlns:a16="http://schemas.microsoft.com/office/drawing/2014/main" id="{91F39470-FE02-4902-B89F-87DBA61AB2C6}"/>
              </a:ext>
            </a:extLst>
          </p:cNvPr>
          <p:cNvSpPr>
            <a:spLocks noGrp="1" noChangeArrowheads="1"/>
          </p:cNvSpPr>
          <p:nvPr>
            <p:ph idx="1"/>
          </p:nvPr>
        </p:nvSpPr>
        <p:spPr/>
        <p:txBody>
          <a:bodyPr/>
          <a:lstStyle/>
          <a:p>
            <a:r>
              <a:rPr lang="en-US" altLang="en-US"/>
              <a:t>Many situations </a:t>
            </a:r>
            <a:r>
              <a:rPr lang="en-US" altLang="en-US" i="1"/>
              <a:t>may</a:t>
            </a:r>
            <a:r>
              <a:rPr lang="en-US" altLang="en-US"/>
              <a:t> result in deadlock (but don’t have to)</a:t>
            </a:r>
          </a:p>
          <a:p>
            <a:pPr lvl="1"/>
            <a:r>
              <a:rPr lang="en-US" altLang="en-US"/>
              <a:t>In previous example, A could release R before C requests R, resulting in no deadlock</a:t>
            </a:r>
          </a:p>
          <a:p>
            <a:pPr lvl="1"/>
            <a:r>
              <a:rPr lang="en-US" altLang="en-US"/>
              <a:t>Can we always get out of it this way?</a:t>
            </a:r>
          </a:p>
          <a:p>
            <a:r>
              <a:rPr lang="en-US" altLang="en-US"/>
              <a:t>Find ways to:</a:t>
            </a:r>
          </a:p>
          <a:p>
            <a:pPr lvl="1"/>
            <a:r>
              <a:rPr lang="en-US" altLang="en-US"/>
              <a:t>Detect deadlock and reverse it</a:t>
            </a:r>
          </a:p>
          <a:p>
            <a:pPr lvl="1"/>
            <a:r>
              <a:rPr lang="en-US" altLang="en-US"/>
              <a:t>Stop it from happening in the first place</a:t>
            </a:r>
          </a:p>
        </p:txBody>
      </p:sp>
      <p:sp>
        <p:nvSpPr>
          <p:cNvPr id="4" name="Footer Placeholder 3">
            <a:extLst>
              <a:ext uri="{FF2B5EF4-FFF2-40B4-BE49-F238E27FC236}">
                <a16:creationId xmlns:a16="http://schemas.microsoft.com/office/drawing/2014/main" id="{EEAD60E3-B94D-402F-938C-6053223687CE}"/>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792B3F77-C24F-4032-B208-E646BB91B582}"/>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0FCDA038-2E35-4F47-B4A2-CA7103A2A90D}" type="slidenum">
              <a:rPr lang="en-US" altLang="en-US">
                <a:solidFill>
                  <a:srgbClr val="000000"/>
                </a:solidFill>
                <a:latin typeface="Arial"/>
                <a:cs typeface="+mn-cs"/>
              </a:rPr>
              <a:pPr defTabSz="1007943">
                <a:lnSpc>
                  <a:spcPct val="100000"/>
                </a:lnSpc>
                <a:buClrTx/>
                <a:buSzTx/>
              </a:pPr>
              <a:t>15</a:t>
            </a:fld>
            <a:endParaRPr lang="en-US" altLang="en-US">
              <a:solidFill>
                <a:srgbClr val="000000"/>
              </a:solidFill>
              <a:latin typeface="Arial"/>
              <a:cs typeface="+mn-cs"/>
            </a:endParaRPr>
          </a:p>
        </p:txBody>
      </p:sp>
    </p:spTree>
    <p:extLst>
      <p:ext uri="{BB962C8B-B14F-4D97-AF65-F5344CB8AC3E}">
        <p14:creationId xmlns:p14="http://schemas.microsoft.com/office/powerpoint/2010/main" val="394972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4E3EBF97-B232-4C38-A629-8E537DE9F824}"/>
              </a:ext>
            </a:extLst>
          </p:cNvPr>
          <p:cNvSpPr>
            <a:spLocks noGrp="1" noChangeArrowheads="1"/>
          </p:cNvSpPr>
          <p:nvPr>
            <p:ph type="title"/>
          </p:nvPr>
        </p:nvSpPr>
        <p:spPr/>
        <p:txBody>
          <a:bodyPr/>
          <a:lstStyle/>
          <a:p>
            <a:r>
              <a:rPr lang="en-US" altLang="en-US"/>
              <a:t>The Ostrich Algorithm</a:t>
            </a:r>
          </a:p>
        </p:txBody>
      </p:sp>
      <p:sp>
        <p:nvSpPr>
          <p:cNvPr id="14341" name="Rectangle 5">
            <a:extLst>
              <a:ext uri="{FF2B5EF4-FFF2-40B4-BE49-F238E27FC236}">
                <a16:creationId xmlns:a16="http://schemas.microsoft.com/office/drawing/2014/main" id="{1B14A586-9478-40F6-BB1C-D6F20F86AE9E}"/>
              </a:ext>
            </a:extLst>
          </p:cNvPr>
          <p:cNvSpPr>
            <a:spLocks noGrp="1" noChangeArrowheads="1"/>
          </p:cNvSpPr>
          <p:nvPr>
            <p:ph idx="1"/>
          </p:nvPr>
        </p:nvSpPr>
        <p:spPr/>
        <p:txBody>
          <a:bodyPr/>
          <a:lstStyle/>
          <a:p>
            <a:r>
              <a:rPr lang="en-US" altLang="en-US"/>
              <a:t>Pretend there’s no problem</a:t>
            </a:r>
          </a:p>
          <a:p>
            <a:r>
              <a:rPr lang="en-US" altLang="en-US"/>
              <a:t>Reasonable if </a:t>
            </a:r>
          </a:p>
          <a:p>
            <a:pPr lvl="1"/>
            <a:r>
              <a:rPr lang="en-US" altLang="en-US"/>
              <a:t>Deadlocks occur very rarely </a:t>
            </a:r>
          </a:p>
          <a:p>
            <a:pPr lvl="1"/>
            <a:r>
              <a:rPr lang="en-US" altLang="en-US"/>
              <a:t>Cost of prevention is high</a:t>
            </a:r>
          </a:p>
          <a:p>
            <a:r>
              <a:rPr lang="en-US" altLang="en-US"/>
              <a:t>UNIX and Windows take this approach</a:t>
            </a:r>
          </a:p>
          <a:p>
            <a:pPr lvl="1"/>
            <a:r>
              <a:rPr lang="en-US" altLang="en-US"/>
              <a:t>Resources (memory, CPU, disk space) are plentiful</a:t>
            </a:r>
          </a:p>
          <a:p>
            <a:pPr lvl="1"/>
            <a:r>
              <a:rPr lang="en-US" altLang="en-US"/>
              <a:t>Deadlocks over such resources rarely occur</a:t>
            </a:r>
          </a:p>
          <a:p>
            <a:pPr lvl="1"/>
            <a:r>
              <a:rPr lang="en-US" altLang="en-US"/>
              <a:t>Deadlocks typically handled by rebooting</a:t>
            </a:r>
          </a:p>
          <a:p>
            <a:r>
              <a:rPr lang="en-US" altLang="en-US"/>
              <a:t>Trade off between convenience and correctness</a:t>
            </a:r>
          </a:p>
        </p:txBody>
      </p:sp>
      <p:sp>
        <p:nvSpPr>
          <p:cNvPr id="4" name="Footer Placeholder 3">
            <a:extLst>
              <a:ext uri="{FF2B5EF4-FFF2-40B4-BE49-F238E27FC236}">
                <a16:creationId xmlns:a16="http://schemas.microsoft.com/office/drawing/2014/main" id="{ADAADE78-9B55-46C4-AAAC-067854EBC4E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8763EA49-9752-4630-B350-5728A8E09E5D}"/>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8F2C4A6-1CFA-413B-A51B-E63D8518A8E4}" type="slidenum">
              <a:rPr lang="en-US" altLang="en-US">
                <a:solidFill>
                  <a:srgbClr val="000000"/>
                </a:solidFill>
                <a:latin typeface="Arial"/>
                <a:cs typeface="+mn-cs"/>
              </a:rPr>
              <a:pPr defTabSz="1007943">
                <a:lnSpc>
                  <a:spcPct val="100000"/>
                </a:lnSpc>
                <a:buClrTx/>
                <a:buSzTx/>
              </a:pPr>
              <a:t>16</a:t>
            </a:fld>
            <a:endParaRPr lang="en-US" altLang="en-US">
              <a:solidFill>
                <a:srgbClr val="000000"/>
              </a:solidFill>
              <a:latin typeface="Arial"/>
              <a:cs typeface="+mn-cs"/>
            </a:endParaRPr>
          </a:p>
        </p:txBody>
      </p:sp>
    </p:spTree>
    <p:extLst>
      <p:ext uri="{BB962C8B-B14F-4D97-AF65-F5344CB8AC3E}">
        <p14:creationId xmlns:p14="http://schemas.microsoft.com/office/powerpoint/2010/main" val="371478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a:extLst>
              <a:ext uri="{FF2B5EF4-FFF2-40B4-BE49-F238E27FC236}">
                <a16:creationId xmlns:a16="http://schemas.microsoft.com/office/drawing/2014/main" id="{E923A2DC-56ED-44C8-A2A3-DDEA48F9BFF8}"/>
              </a:ext>
            </a:extLst>
          </p:cNvPr>
          <p:cNvSpPr>
            <a:spLocks noGrp="1" noChangeArrowheads="1"/>
          </p:cNvSpPr>
          <p:nvPr>
            <p:ph type="title"/>
          </p:nvPr>
        </p:nvSpPr>
        <p:spPr/>
        <p:txBody>
          <a:bodyPr/>
          <a:lstStyle/>
          <a:p>
            <a:r>
              <a:rPr lang="en-US" altLang="en-US"/>
              <a:t>Detecting deadlocks using graphs</a:t>
            </a:r>
          </a:p>
        </p:txBody>
      </p:sp>
      <p:sp>
        <p:nvSpPr>
          <p:cNvPr id="15367" name="Rectangle 7">
            <a:extLst>
              <a:ext uri="{FF2B5EF4-FFF2-40B4-BE49-F238E27FC236}">
                <a16:creationId xmlns:a16="http://schemas.microsoft.com/office/drawing/2014/main" id="{C682B606-36D1-4D20-A0B5-489B0D19F6CB}"/>
              </a:ext>
            </a:extLst>
          </p:cNvPr>
          <p:cNvSpPr>
            <a:spLocks noGrp="1" noChangeArrowheads="1"/>
          </p:cNvSpPr>
          <p:nvPr>
            <p:ph idx="1"/>
          </p:nvPr>
        </p:nvSpPr>
        <p:spPr/>
        <p:txBody>
          <a:bodyPr/>
          <a:lstStyle/>
          <a:p>
            <a:r>
              <a:rPr lang="en-US" altLang="en-US" sz="2646"/>
              <a:t>Process holdings and requests in the table and in the graph (they’re equivalent)</a:t>
            </a:r>
          </a:p>
          <a:p>
            <a:r>
              <a:rPr lang="en-US" altLang="en-US" sz="2646"/>
              <a:t>Graph contains a cycle =&gt; deadlock!</a:t>
            </a:r>
          </a:p>
          <a:p>
            <a:pPr lvl="1"/>
            <a:r>
              <a:rPr lang="en-US" altLang="en-US" sz="2205"/>
              <a:t>Easy to pick out by looking at it (in this case)</a:t>
            </a:r>
          </a:p>
          <a:p>
            <a:pPr lvl="1"/>
            <a:r>
              <a:rPr lang="en-US" altLang="en-US" sz="2205"/>
              <a:t>Need to mechanically detect deadlock</a:t>
            </a:r>
          </a:p>
          <a:p>
            <a:r>
              <a:rPr lang="en-US" altLang="en-US" sz="2646"/>
              <a:t>Not all processes are deadlocked (A, C, F not in deadlock)</a:t>
            </a:r>
          </a:p>
        </p:txBody>
      </p:sp>
      <p:sp>
        <p:nvSpPr>
          <p:cNvPr id="68" name="Footer Placeholder 4">
            <a:extLst>
              <a:ext uri="{FF2B5EF4-FFF2-40B4-BE49-F238E27FC236}">
                <a16:creationId xmlns:a16="http://schemas.microsoft.com/office/drawing/2014/main" id="{B49C1101-554F-429F-8FC4-CA827B867275}"/>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69" name="Slide Number Placeholder 5">
            <a:extLst>
              <a:ext uri="{FF2B5EF4-FFF2-40B4-BE49-F238E27FC236}">
                <a16:creationId xmlns:a16="http://schemas.microsoft.com/office/drawing/2014/main" id="{C528BF96-5199-4A59-B9E4-7E72C35DA246}"/>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BBA337C-8972-4DBB-B427-F784E3FD331A}" type="slidenum">
              <a:rPr lang="en-US" altLang="en-US">
                <a:solidFill>
                  <a:srgbClr val="000000"/>
                </a:solidFill>
                <a:latin typeface="Arial"/>
                <a:cs typeface="+mn-cs"/>
              </a:rPr>
              <a:pPr defTabSz="1007943">
                <a:lnSpc>
                  <a:spcPct val="100000"/>
                </a:lnSpc>
                <a:buClrTx/>
                <a:buSzTx/>
              </a:pPr>
              <a:t>17</a:t>
            </a:fld>
            <a:endParaRPr lang="en-US" altLang="en-US">
              <a:solidFill>
                <a:srgbClr val="000000"/>
              </a:solidFill>
              <a:latin typeface="Arial"/>
              <a:cs typeface="+mn-cs"/>
            </a:endParaRPr>
          </a:p>
        </p:txBody>
      </p:sp>
      <p:sp>
        <p:nvSpPr>
          <p:cNvPr id="15370" name="Rectangle 10">
            <a:extLst>
              <a:ext uri="{FF2B5EF4-FFF2-40B4-BE49-F238E27FC236}">
                <a16:creationId xmlns:a16="http://schemas.microsoft.com/office/drawing/2014/main" id="{10960EB8-7CBF-4864-9F04-14ADD6E3CE4C}"/>
              </a:ext>
            </a:extLst>
          </p:cNvPr>
          <p:cNvSpPr>
            <a:spLocks noChangeArrowheads="1"/>
          </p:cNvSpPr>
          <p:nvPr/>
        </p:nvSpPr>
        <p:spPr bwMode="auto">
          <a:xfrm>
            <a:off x="3528377" y="428381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5371" name="Oval 11">
            <a:extLst>
              <a:ext uri="{FF2B5EF4-FFF2-40B4-BE49-F238E27FC236}">
                <a16:creationId xmlns:a16="http://schemas.microsoft.com/office/drawing/2014/main" id="{2F6A9377-8E87-429E-804C-541C52E74552}"/>
              </a:ext>
            </a:extLst>
          </p:cNvPr>
          <p:cNvSpPr>
            <a:spLocks noChangeArrowheads="1"/>
          </p:cNvSpPr>
          <p:nvPr/>
        </p:nvSpPr>
        <p:spPr bwMode="auto">
          <a:xfrm>
            <a:off x="4536334" y="428381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sp>
        <p:nvSpPr>
          <p:cNvPr id="15373" name="Rectangle 13">
            <a:extLst>
              <a:ext uri="{FF2B5EF4-FFF2-40B4-BE49-F238E27FC236}">
                <a16:creationId xmlns:a16="http://schemas.microsoft.com/office/drawing/2014/main" id="{88A830AA-F338-489B-9C2C-A13FBE807D9C}"/>
              </a:ext>
            </a:extLst>
          </p:cNvPr>
          <p:cNvSpPr>
            <a:spLocks noChangeArrowheads="1"/>
          </p:cNvSpPr>
          <p:nvPr/>
        </p:nvSpPr>
        <p:spPr bwMode="auto">
          <a:xfrm>
            <a:off x="4536334" y="5039783"/>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5374" name="Oval 14">
            <a:extLst>
              <a:ext uri="{FF2B5EF4-FFF2-40B4-BE49-F238E27FC236}">
                <a16:creationId xmlns:a16="http://schemas.microsoft.com/office/drawing/2014/main" id="{84F833D6-F4AA-4D55-A2C2-E4AE1CB89299}"/>
              </a:ext>
            </a:extLst>
          </p:cNvPr>
          <p:cNvSpPr>
            <a:spLocks noChangeArrowheads="1"/>
          </p:cNvSpPr>
          <p:nvPr/>
        </p:nvSpPr>
        <p:spPr bwMode="auto">
          <a:xfrm>
            <a:off x="4536334" y="5879747"/>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F</a:t>
            </a:r>
          </a:p>
        </p:txBody>
      </p:sp>
      <p:sp>
        <p:nvSpPr>
          <p:cNvPr id="15375" name="Rectangle 15">
            <a:extLst>
              <a:ext uri="{FF2B5EF4-FFF2-40B4-BE49-F238E27FC236}">
                <a16:creationId xmlns:a16="http://schemas.microsoft.com/office/drawing/2014/main" id="{B2C14D48-2AAA-4018-B2DC-8ECE4527D670}"/>
              </a:ext>
            </a:extLst>
          </p:cNvPr>
          <p:cNvSpPr>
            <a:spLocks noChangeArrowheads="1"/>
          </p:cNvSpPr>
          <p:nvPr/>
        </p:nvSpPr>
        <p:spPr bwMode="auto">
          <a:xfrm>
            <a:off x="4536334" y="6635714"/>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W</a:t>
            </a:r>
          </a:p>
        </p:txBody>
      </p:sp>
      <p:sp>
        <p:nvSpPr>
          <p:cNvPr id="15376" name="Oval 16">
            <a:extLst>
              <a:ext uri="{FF2B5EF4-FFF2-40B4-BE49-F238E27FC236}">
                <a16:creationId xmlns:a16="http://schemas.microsoft.com/office/drawing/2014/main" id="{69E0A646-87AD-4FBE-914E-D2484E6FEFC3}"/>
              </a:ext>
            </a:extLst>
          </p:cNvPr>
          <p:cNvSpPr>
            <a:spLocks noChangeArrowheads="1"/>
          </p:cNvSpPr>
          <p:nvPr/>
        </p:nvSpPr>
        <p:spPr bwMode="auto">
          <a:xfrm>
            <a:off x="3528377"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graphicFrame>
        <p:nvGraphicFramePr>
          <p:cNvPr id="15434" name="Group 74">
            <a:extLst>
              <a:ext uri="{FF2B5EF4-FFF2-40B4-BE49-F238E27FC236}">
                <a16:creationId xmlns:a16="http://schemas.microsoft.com/office/drawing/2014/main" id="{9BDAD108-8745-49F7-A745-5930453D7CFC}"/>
              </a:ext>
            </a:extLst>
          </p:cNvPr>
          <p:cNvGraphicFramePr>
            <a:graphicFrameLocks noGrp="1"/>
          </p:cNvGraphicFramePr>
          <p:nvPr/>
        </p:nvGraphicFramePr>
        <p:xfrm>
          <a:off x="252518" y="4703797"/>
          <a:ext cx="2603888" cy="2194560"/>
        </p:xfrm>
        <a:graphic>
          <a:graphicData uri="http://schemas.openxmlformats.org/drawingml/2006/table">
            <a:tbl>
              <a:tblPr/>
              <a:tblGrid>
                <a:gridCol w="951959">
                  <a:extLst>
                    <a:ext uri="{9D8B030D-6E8A-4147-A177-3AD203B41FA5}">
                      <a16:colId xmlns:a16="http://schemas.microsoft.com/office/drawing/2014/main" val="4186803799"/>
                    </a:ext>
                  </a:extLst>
                </a:gridCol>
                <a:gridCol w="811965">
                  <a:extLst>
                    <a:ext uri="{9D8B030D-6E8A-4147-A177-3AD203B41FA5}">
                      <a16:colId xmlns:a16="http://schemas.microsoft.com/office/drawing/2014/main" val="2122103277"/>
                    </a:ext>
                  </a:extLst>
                </a:gridCol>
                <a:gridCol w="839964">
                  <a:extLst>
                    <a:ext uri="{9D8B030D-6E8A-4147-A177-3AD203B41FA5}">
                      <a16:colId xmlns:a16="http://schemas.microsoft.com/office/drawing/2014/main" val="323572423"/>
                    </a:ext>
                  </a:extLst>
                </a:gridCol>
              </a:tblGrid>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Process</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Holds</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Wants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4969523"/>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A</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726028"/>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B</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T</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355085"/>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C</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0243086"/>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D</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U</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S,T</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550892"/>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E</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T</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V</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805953"/>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F</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1614197"/>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G</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V</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U</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9344607"/>
                  </a:ext>
                </a:extLst>
              </a:tr>
            </a:tbl>
          </a:graphicData>
        </a:graphic>
      </p:graphicFrame>
      <p:cxnSp>
        <p:nvCxnSpPr>
          <p:cNvPr id="15435" name="AutoShape 75">
            <a:extLst>
              <a:ext uri="{FF2B5EF4-FFF2-40B4-BE49-F238E27FC236}">
                <a16:creationId xmlns:a16="http://schemas.microsoft.com/office/drawing/2014/main" id="{EAB014E5-7383-4357-9EF8-FEDE0ED97AF4}"/>
              </a:ext>
            </a:extLst>
          </p:cNvPr>
          <p:cNvCxnSpPr>
            <a:cxnSpLocks noChangeShapeType="1"/>
            <a:stCxn id="15370" idx="3"/>
            <a:endCxn id="15371" idx="2"/>
          </p:cNvCxnSpPr>
          <p:nvPr/>
        </p:nvCxnSpPr>
        <p:spPr bwMode="auto">
          <a:xfrm>
            <a:off x="3948359" y="4493806"/>
            <a:ext cx="587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6" name="AutoShape 76">
            <a:extLst>
              <a:ext uri="{FF2B5EF4-FFF2-40B4-BE49-F238E27FC236}">
                <a16:creationId xmlns:a16="http://schemas.microsoft.com/office/drawing/2014/main" id="{DAB83A1B-AA94-4502-9E34-B6E5EC9E0B96}"/>
              </a:ext>
            </a:extLst>
          </p:cNvPr>
          <p:cNvCxnSpPr>
            <a:cxnSpLocks noChangeShapeType="1"/>
            <a:stCxn id="15371" idx="4"/>
            <a:endCxn id="15373" idx="0"/>
          </p:cNvCxnSpPr>
          <p:nvPr/>
        </p:nvCxnSpPr>
        <p:spPr bwMode="auto">
          <a:xfrm>
            <a:off x="4746325" y="4703797"/>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7" name="AutoShape 77">
            <a:extLst>
              <a:ext uri="{FF2B5EF4-FFF2-40B4-BE49-F238E27FC236}">
                <a16:creationId xmlns:a16="http://schemas.microsoft.com/office/drawing/2014/main" id="{219AC73F-DF4D-4C12-88C3-F69CE9864F37}"/>
              </a:ext>
            </a:extLst>
          </p:cNvPr>
          <p:cNvCxnSpPr>
            <a:cxnSpLocks noChangeShapeType="1"/>
            <a:stCxn id="15376" idx="6"/>
            <a:endCxn id="15373" idx="1"/>
          </p:cNvCxnSpPr>
          <p:nvPr/>
        </p:nvCxnSpPr>
        <p:spPr bwMode="auto">
          <a:xfrm>
            <a:off x="3948359" y="5249774"/>
            <a:ext cx="587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8" name="AutoShape 78">
            <a:extLst>
              <a:ext uri="{FF2B5EF4-FFF2-40B4-BE49-F238E27FC236}">
                <a16:creationId xmlns:a16="http://schemas.microsoft.com/office/drawing/2014/main" id="{EB064ACF-3534-46F6-A362-17045B4F4A93}"/>
              </a:ext>
            </a:extLst>
          </p:cNvPr>
          <p:cNvCxnSpPr>
            <a:cxnSpLocks noChangeShapeType="1"/>
            <a:stCxn id="15374" idx="0"/>
            <a:endCxn id="15373" idx="2"/>
          </p:cNvCxnSpPr>
          <p:nvPr/>
        </p:nvCxnSpPr>
        <p:spPr bwMode="auto">
          <a:xfrm flipV="1">
            <a:off x="474632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9" name="AutoShape 79">
            <a:extLst>
              <a:ext uri="{FF2B5EF4-FFF2-40B4-BE49-F238E27FC236}">
                <a16:creationId xmlns:a16="http://schemas.microsoft.com/office/drawing/2014/main" id="{52074E4C-3649-46B8-9A15-687B2251B9D9}"/>
              </a:ext>
            </a:extLst>
          </p:cNvPr>
          <p:cNvCxnSpPr>
            <a:cxnSpLocks noChangeShapeType="1"/>
            <a:stCxn id="15375" idx="0"/>
            <a:endCxn id="15374" idx="4"/>
          </p:cNvCxnSpPr>
          <p:nvPr/>
        </p:nvCxnSpPr>
        <p:spPr bwMode="auto">
          <a:xfrm flipV="1">
            <a:off x="4746325" y="6299728"/>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40" name="Oval 80">
            <a:extLst>
              <a:ext uri="{FF2B5EF4-FFF2-40B4-BE49-F238E27FC236}">
                <a16:creationId xmlns:a16="http://schemas.microsoft.com/office/drawing/2014/main" id="{3ADB356A-E862-42A8-8D6A-3E725A391B0B}"/>
              </a:ext>
            </a:extLst>
          </p:cNvPr>
          <p:cNvSpPr>
            <a:spLocks noChangeArrowheads="1"/>
          </p:cNvSpPr>
          <p:nvPr/>
        </p:nvSpPr>
        <p:spPr bwMode="auto">
          <a:xfrm>
            <a:off x="7308214"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E</a:t>
            </a:r>
          </a:p>
        </p:txBody>
      </p:sp>
      <p:sp>
        <p:nvSpPr>
          <p:cNvPr id="15441" name="Oval 81">
            <a:extLst>
              <a:ext uri="{FF2B5EF4-FFF2-40B4-BE49-F238E27FC236}">
                <a16:creationId xmlns:a16="http://schemas.microsoft.com/office/drawing/2014/main" id="{06F8BAC1-609D-456D-A2AC-5960F6E5553C}"/>
              </a:ext>
            </a:extLst>
          </p:cNvPr>
          <p:cNvSpPr>
            <a:spLocks noChangeArrowheads="1"/>
          </p:cNvSpPr>
          <p:nvPr/>
        </p:nvSpPr>
        <p:spPr bwMode="auto">
          <a:xfrm>
            <a:off x="5460294"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D</a:t>
            </a:r>
          </a:p>
        </p:txBody>
      </p:sp>
      <p:sp>
        <p:nvSpPr>
          <p:cNvPr id="15442" name="Oval 82">
            <a:extLst>
              <a:ext uri="{FF2B5EF4-FFF2-40B4-BE49-F238E27FC236}">
                <a16:creationId xmlns:a16="http://schemas.microsoft.com/office/drawing/2014/main" id="{8C74E55C-C07F-4B52-800E-85A7DE3ABE8F}"/>
              </a:ext>
            </a:extLst>
          </p:cNvPr>
          <p:cNvSpPr>
            <a:spLocks noChangeArrowheads="1"/>
          </p:cNvSpPr>
          <p:nvPr/>
        </p:nvSpPr>
        <p:spPr bwMode="auto">
          <a:xfrm>
            <a:off x="5460294" y="6635714"/>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G</a:t>
            </a:r>
          </a:p>
        </p:txBody>
      </p:sp>
      <p:sp>
        <p:nvSpPr>
          <p:cNvPr id="15443" name="Oval 83">
            <a:extLst>
              <a:ext uri="{FF2B5EF4-FFF2-40B4-BE49-F238E27FC236}">
                <a16:creationId xmlns:a16="http://schemas.microsoft.com/office/drawing/2014/main" id="{278AFF7D-3B72-4762-BE22-9E2B44EC4A6C}"/>
              </a:ext>
            </a:extLst>
          </p:cNvPr>
          <p:cNvSpPr>
            <a:spLocks noChangeArrowheads="1"/>
          </p:cNvSpPr>
          <p:nvPr/>
        </p:nvSpPr>
        <p:spPr bwMode="auto">
          <a:xfrm>
            <a:off x="6384254" y="428381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5444" name="Rectangle 84">
            <a:extLst>
              <a:ext uri="{FF2B5EF4-FFF2-40B4-BE49-F238E27FC236}">
                <a16:creationId xmlns:a16="http://schemas.microsoft.com/office/drawing/2014/main" id="{92C01B71-7A47-4C92-AACB-849C68453456}"/>
              </a:ext>
            </a:extLst>
          </p:cNvPr>
          <p:cNvSpPr>
            <a:spLocks noChangeArrowheads="1"/>
          </p:cNvSpPr>
          <p:nvPr/>
        </p:nvSpPr>
        <p:spPr bwMode="auto">
          <a:xfrm>
            <a:off x="6384254" y="5039783"/>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5445" name="Rectangle 85">
            <a:extLst>
              <a:ext uri="{FF2B5EF4-FFF2-40B4-BE49-F238E27FC236}">
                <a16:creationId xmlns:a16="http://schemas.microsoft.com/office/drawing/2014/main" id="{82717D57-0F04-42F4-BF6B-6708DA085B67}"/>
              </a:ext>
            </a:extLst>
          </p:cNvPr>
          <p:cNvSpPr>
            <a:spLocks noChangeArrowheads="1"/>
          </p:cNvSpPr>
          <p:nvPr/>
        </p:nvSpPr>
        <p:spPr bwMode="auto">
          <a:xfrm>
            <a:off x="7308214" y="5879747"/>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V</a:t>
            </a:r>
          </a:p>
        </p:txBody>
      </p:sp>
      <p:cxnSp>
        <p:nvCxnSpPr>
          <p:cNvPr id="15446" name="AutoShape 86">
            <a:extLst>
              <a:ext uri="{FF2B5EF4-FFF2-40B4-BE49-F238E27FC236}">
                <a16:creationId xmlns:a16="http://schemas.microsoft.com/office/drawing/2014/main" id="{5A663216-B249-4211-892C-B481E718F2DF}"/>
              </a:ext>
            </a:extLst>
          </p:cNvPr>
          <p:cNvCxnSpPr>
            <a:cxnSpLocks noChangeShapeType="1"/>
            <a:stCxn id="15441" idx="2"/>
            <a:endCxn id="15373" idx="3"/>
          </p:cNvCxnSpPr>
          <p:nvPr/>
        </p:nvCxnSpPr>
        <p:spPr bwMode="auto">
          <a:xfrm flipH="1">
            <a:off x="495631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7" name="AutoShape 87">
            <a:extLst>
              <a:ext uri="{FF2B5EF4-FFF2-40B4-BE49-F238E27FC236}">
                <a16:creationId xmlns:a16="http://schemas.microsoft.com/office/drawing/2014/main" id="{7809CEC5-DBA8-4921-8BA1-6ACA76963746}"/>
              </a:ext>
            </a:extLst>
          </p:cNvPr>
          <p:cNvCxnSpPr>
            <a:cxnSpLocks noChangeShapeType="1"/>
            <a:stCxn id="15441" idx="6"/>
            <a:endCxn id="15444" idx="1"/>
          </p:cNvCxnSpPr>
          <p:nvPr/>
        </p:nvCxnSpPr>
        <p:spPr bwMode="auto">
          <a:xfrm>
            <a:off x="588027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8" name="AutoShape 88">
            <a:extLst>
              <a:ext uri="{FF2B5EF4-FFF2-40B4-BE49-F238E27FC236}">
                <a16:creationId xmlns:a16="http://schemas.microsoft.com/office/drawing/2014/main" id="{9B8F5093-0B70-42A9-8825-E4E4AB5C8E8B}"/>
              </a:ext>
            </a:extLst>
          </p:cNvPr>
          <p:cNvCxnSpPr>
            <a:cxnSpLocks noChangeShapeType="1"/>
            <a:stCxn id="15444" idx="3"/>
            <a:endCxn id="15440" idx="2"/>
          </p:cNvCxnSpPr>
          <p:nvPr/>
        </p:nvCxnSpPr>
        <p:spPr bwMode="auto">
          <a:xfrm>
            <a:off x="680423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9" name="AutoShape 89">
            <a:extLst>
              <a:ext uri="{FF2B5EF4-FFF2-40B4-BE49-F238E27FC236}">
                <a16:creationId xmlns:a16="http://schemas.microsoft.com/office/drawing/2014/main" id="{597B19A8-F8BD-4E80-9090-6D2AAF0D7A3A}"/>
              </a:ext>
            </a:extLst>
          </p:cNvPr>
          <p:cNvCxnSpPr>
            <a:cxnSpLocks noChangeShapeType="1"/>
            <a:stCxn id="15440" idx="4"/>
            <a:endCxn id="15445" idx="0"/>
          </p:cNvCxnSpPr>
          <p:nvPr/>
        </p:nvCxnSpPr>
        <p:spPr bwMode="auto">
          <a:xfrm>
            <a:off x="751820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0" name="AutoShape 90">
            <a:extLst>
              <a:ext uri="{FF2B5EF4-FFF2-40B4-BE49-F238E27FC236}">
                <a16:creationId xmlns:a16="http://schemas.microsoft.com/office/drawing/2014/main" id="{5E2D026C-4BEF-467A-BA9D-ABCF07C1990B}"/>
              </a:ext>
            </a:extLst>
          </p:cNvPr>
          <p:cNvCxnSpPr>
            <a:cxnSpLocks noChangeShapeType="1"/>
            <a:stCxn id="15443" idx="4"/>
            <a:endCxn id="15444" idx="0"/>
          </p:cNvCxnSpPr>
          <p:nvPr/>
        </p:nvCxnSpPr>
        <p:spPr bwMode="auto">
          <a:xfrm>
            <a:off x="6594245" y="4703797"/>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1" name="Rectangle 91">
            <a:extLst>
              <a:ext uri="{FF2B5EF4-FFF2-40B4-BE49-F238E27FC236}">
                <a16:creationId xmlns:a16="http://schemas.microsoft.com/office/drawing/2014/main" id="{E9BC0A36-3D1A-48BD-B3C2-4340B2971B80}"/>
              </a:ext>
            </a:extLst>
          </p:cNvPr>
          <p:cNvSpPr>
            <a:spLocks noChangeArrowheads="1"/>
          </p:cNvSpPr>
          <p:nvPr/>
        </p:nvSpPr>
        <p:spPr bwMode="auto">
          <a:xfrm>
            <a:off x="5460294" y="5879747"/>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U</a:t>
            </a:r>
          </a:p>
        </p:txBody>
      </p:sp>
      <p:cxnSp>
        <p:nvCxnSpPr>
          <p:cNvPr id="15452" name="AutoShape 92">
            <a:extLst>
              <a:ext uri="{FF2B5EF4-FFF2-40B4-BE49-F238E27FC236}">
                <a16:creationId xmlns:a16="http://schemas.microsoft.com/office/drawing/2014/main" id="{62F4E21D-24B4-4DB4-B97E-BEA56275D3C4}"/>
              </a:ext>
            </a:extLst>
          </p:cNvPr>
          <p:cNvCxnSpPr>
            <a:cxnSpLocks noChangeShapeType="1"/>
            <a:stCxn id="15445" idx="2"/>
            <a:endCxn id="15442" idx="6"/>
          </p:cNvCxnSpPr>
          <p:nvPr/>
        </p:nvCxnSpPr>
        <p:spPr bwMode="auto">
          <a:xfrm rot="5400000">
            <a:off x="6426252" y="5753752"/>
            <a:ext cx="545977" cy="163793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3" name="AutoShape 93">
            <a:extLst>
              <a:ext uri="{FF2B5EF4-FFF2-40B4-BE49-F238E27FC236}">
                <a16:creationId xmlns:a16="http://schemas.microsoft.com/office/drawing/2014/main" id="{0079FA74-3E7C-4CAA-98EE-29A5F7BC637F}"/>
              </a:ext>
            </a:extLst>
          </p:cNvPr>
          <p:cNvCxnSpPr>
            <a:cxnSpLocks noChangeShapeType="1"/>
            <a:stCxn id="15442" idx="0"/>
            <a:endCxn id="15451" idx="2"/>
          </p:cNvCxnSpPr>
          <p:nvPr/>
        </p:nvCxnSpPr>
        <p:spPr bwMode="auto">
          <a:xfrm flipV="1">
            <a:off x="5670285" y="6299728"/>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4" name="AutoShape 94">
            <a:extLst>
              <a:ext uri="{FF2B5EF4-FFF2-40B4-BE49-F238E27FC236}">
                <a16:creationId xmlns:a16="http://schemas.microsoft.com/office/drawing/2014/main" id="{A0402E6C-29BC-4EC1-8324-F05E0FEB0779}"/>
              </a:ext>
            </a:extLst>
          </p:cNvPr>
          <p:cNvCxnSpPr>
            <a:cxnSpLocks noChangeShapeType="1"/>
            <a:stCxn id="15451" idx="0"/>
            <a:endCxn id="15441" idx="4"/>
          </p:cNvCxnSpPr>
          <p:nvPr/>
        </p:nvCxnSpPr>
        <p:spPr bwMode="auto">
          <a:xfrm flipV="1">
            <a:off x="567028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3189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A79F927-4F1A-4373-BAE8-F498E25BB301}"/>
              </a:ext>
            </a:extLst>
          </p:cNvPr>
          <p:cNvSpPr>
            <a:spLocks noGrp="1" noChangeArrowheads="1"/>
          </p:cNvSpPr>
          <p:nvPr>
            <p:ph type="title"/>
          </p:nvPr>
        </p:nvSpPr>
        <p:spPr/>
        <p:txBody>
          <a:bodyPr/>
          <a:lstStyle/>
          <a:p>
            <a:r>
              <a:rPr lang="en-US" altLang="en-US"/>
              <a:t>Deadlock detection algorithm</a:t>
            </a:r>
          </a:p>
        </p:txBody>
      </p:sp>
      <p:sp>
        <p:nvSpPr>
          <p:cNvPr id="41987" name="Rectangle 3">
            <a:extLst>
              <a:ext uri="{FF2B5EF4-FFF2-40B4-BE49-F238E27FC236}">
                <a16:creationId xmlns:a16="http://schemas.microsoft.com/office/drawing/2014/main" id="{26929F26-875D-4BB7-9162-E5C46D0A53E8}"/>
              </a:ext>
            </a:extLst>
          </p:cNvPr>
          <p:cNvSpPr>
            <a:spLocks noGrp="1" noChangeArrowheads="1"/>
          </p:cNvSpPr>
          <p:nvPr>
            <p:ph idx="1"/>
          </p:nvPr>
        </p:nvSpPr>
        <p:spPr>
          <a:xfrm>
            <a:off x="0" y="714375"/>
            <a:ext cx="5138670" cy="6567487"/>
          </a:xfrm>
        </p:spPr>
        <p:txBody>
          <a:bodyPr/>
          <a:lstStyle/>
          <a:p>
            <a:r>
              <a:rPr lang="en-US" altLang="en-US" sz="2646" dirty="0"/>
              <a:t>General idea: try to find cycles in the resource allocation graph</a:t>
            </a:r>
          </a:p>
          <a:p>
            <a:r>
              <a:rPr lang="en-US" altLang="en-US" sz="2646" dirty="0"/>
              <a:t>Algorithm: depth-first search at each node</a:t>
            </a:r>
          </a:p>
          <a:p>
            <a:pPr lvl="1"/>
            <a:r>
              <a:rPr lang="en-US" altLang="en-US" sz="2205" dirty="0"/>
              <a:t>Mark arcs as they’re traversed</a:t>
            </a:r>
          </a:p>
          <a:p>
            <a:pPr lvl="1"/>
            <a:r>
              <a:rPr lang="en-US" altLang="en-US" sz="2205" dirty="0"/>
              <a:t>Build list of visited nodes</a:t>
            </a:r>
          </a:p>
          <a:p>
            <a:pPr lvl="1"/>
            <a:r>
              <a:rPr lang="en-US" altLang="en-US" sz="2205" dirty="0"/>
              <a:t>If node to be added is already on the list, a cycle exists!</a:t>
            </a:r>
          </a:p>
          <a:p>
            <a:r>
              <a:rPr lang="en-US" altLang="en-US" sz="2646" dirty="0"/>
              <a:t>Cycle == deadlock</a:t>
            </a:r>
          </a:p>
          <a:p>
            <a:pPr lvl="1"/>
            <a:r>
              <a:rPr lang="en-US" altLang="en-US" sz="2206" dirty="0"/>
              <a:t>Assuming one instance of each resource type</a:t>
            </a:r>
          </a:p>
        </p:txBody>
      </p:sp>
      <p:sp>
        <p:nvSpPr>
          <p:cNvPr id="5" name="Footer Placeholder 4">
            <a:extLst>
              <a:ext uri="{FF2B5EF4-FFF2-40B4-BE49-F238E27FC236}">
                <a16:creationId xmlns:a16="http://schemas.microsoft.com/office/drawing/2014/main" id="{178E55D8-C24A-4E57-B865-4EB4969B6C6C}"/>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6" name="Slide Number Placeholder 5">
            <a:extLst>
              <a:ext uri="{FF2B5EF4-FFF2-40B4-BE49-F238E27FC236}">
                <a16:creationId xmlns:a16="http://schemas.microsoft.com/office/drawing/2014/main" id="{BFF95065-C649-4526-93B3-E883909D87A2}"/>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DC52D17-FD6D-4422-B48E-7544A4C5C955}" type="slidenum">
              <a:rPr lang="en-US" altLang="en-US">
                <a:solidFill>
                  <a:srgbClr val="000000"/>
                </a:solidFill>
                <a:latin typeface="Arial"/>
                <a:cs typeface="+mn-cs"/>
              </a:rPr>
              <a:pPr defTabSz="1007943">
                <a:lnSpc>
                  <a:spcPct val="100000"/>
                </a:lnSpc>
                <a:buClrTx/>
                <a:buSzTx/>
              </a:pPr>
              <a:t>18</a:t>
            </a:fld>
            <a:endParaRPr lang="en-US" altLang="en-US">
              <a:solidFill>
                <a:srgbClr val="000000"/>
              </a:solidFill>
              <a:latin typeface="Arial"/>
              <a:cs typeface="+mn-cs"/>
            </a:endParaRPr>
          </a:p>
        </p:txBody>
      </p:sp>
      <p:sp>
        <p:nvSpPr>
          <p:cNvPr id="41991" name="Text Box 7">
            <a:extLst>
              <a:ext uri="{FF2B5EF4-FFF2-40B4-BE49-F238E27FC236}">
                <a16:creationId xmlns:a16="http://schemas.microsoft.com/office/drawing/2014/main" id="{3B09519B-42DA-41D4-8DFA-91675AB71EB5}"/>
              </a:ext>
            </a:extLst>
          </p:cNvPr>
          <p:cNvSpPr txBox="1">
            <a:spLocks noChangeArrowheads="1"/>
          </p:cNvSpPr>
          <p:nvPr/>
        </p:nvSpPr>
        <p:spPr bwMode="auto">
          <a:xfrm>
            <a:off x="5292301" y="1763924"/>
            <a:ext cx="4619801" cy="525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07943" eaLnBrk="0">
              <a:lnSpc>
                <a:spcPct val="100000"/>
              </a:lnSpc>
              <a:buClrTx/>
              <a:buSzTx/>
            </a:pPr>
            <a:r>
              <a:rPr lang="en-US" altLang="en-US" sz="1764">
                <a:solidFill>
                  <a:srgbClr val="000000"/>
                </a:solidFill>
                <a:latin typeface="Courier" charset="0"/>
                <a:cs typeface="+mn-cs"/>
              </a:rPr>
              <a:t>For each node N in the graph {</a:t>
            </a:r>
          </a:p>
          <a:p>
            <a:pPr defTabSz="1007943" eaLnBrk="0">
              <a:lnSpc>
                <a:spcPct val="100000"/>
              </a:lnSpc>
              <a:buClrTx/>
              <a:buSzTx/>
            </a:pPr>
            <a:r>
              <a:rPr lang="en-US" altLang="en-US" sz="1764">
                <a:solidFill>
                  <a:srgbClr val="000000"/>
                </a:solidFill>
                <a:latin typeface="Courier" charset="0"/>
                <a:cs typeface="+mn-cs"/>
              </a:rPr>
              <a:t>  Set L = empty list</a:t>
            </a:r>
          </a:p>
          <a:p>
            <a:pPr defTabSz="1007943" eaLnBrk="0">
              <a:lnSpc>
                <a:spcPct val="100000"/>
              </a:lnSpc>
              <a:buClrTx/>
              <a:buSzTx/>
            </a:pPr>
            <a:r>
              <a:rPr lang="en-US" altLang="en-US" sz="1764">
                <a:solidFill>
                  <a:srgbClr val="000000"/>
                </a:solidFill>
                <a:latin typeface="Courier" charset="0"/>
                <a:cs typeface="+mn-cs"/>
              </a:rPr>
              <a:t>  unmark all arcs</a:t>
            </a:r>
          </a:p>
          <a:p>
            <a:pPr defTabSz="1007943" eaLnBrk="0">
              <a:lnSpc>
                <a:spcPct val="100000"/>
              </a:lnSpc>
              <a:buClrTx/>
              <a:buSzTx/>
            </a:pPr>
            <a:r>
              <a:rPr lang="en-US" altLang="en-US" sz="1764">
                <a:solidFill>
                  <a:srgbClr val="000000"/>
                </a:solidFill>
                <a:latin typeface="Courier" charset="0"/>
                <a:cs typeface="+mn-cs"/>
              </a:rPr>
              <a:t>  Traverse (N,L)</a:t>
            </a:r>
          </a:p>
          <a:p>
            <a:pPr defTabSz="1007943" eaLnBrk="0">
              <a:lnSpc>
                <a:spcPct val="100000"/>
              </a:lnSpc>
              <a:buClrTx/>
              <a:buSzTx/>
            </a:pPr>
            <a:r>
              <a:rPr lang="en-US" altLang="en-US" sz="1764">
                <a:solidFill>
                  <a:srgbClr val="000000"/>
                </a:solidFill>
                <a:latin typeface="Courier" charset="0"/>
                <a:cs typeface="+mn-cs"/>
              </a:rPr>
              <a:t>}</a:t>
            </a:r>
          </a:p>
          <a:p>
            <a:pPr defTabSz="1007943" eaLnBrk="0">
              <a:lnSpc>
                <a:spcPct val="100000"/>
              </a:lnSpc>
              <a:buClrTx/>
              <a:buSzTx/>
            </a:pPr>
            <a:r>
              <a:rPr lang="en-US" altLang="en-US" sz="1764">
                <a:solidFill>
                  <a:srgbClr val="000000"/>
                </a:solidFill>
                <a:latin typeface="Courier" charset="0"/>
                <a:cs typeface="+mn-cs"/>
              </a:rPr>
              <a:t>If no deadlock reported by now, there isn’t any</a:t>
            </a:r>
          </a:p>
          <a:p>
            <a:pPr defTabSz="1007943" eaLnBrk="0">
              <a:lnSpc>
                <a:spcPct val="100000"/>
              </a:lnSpc>
              <a:buClrTx/>
              <a:buSzTx/>
            </a:pPr>
            <a:endParaRPr lang="en-US" altLang="en-US" sz="1764">
              <a:solidFill>
                <a:srgbClr val="000000"/>
              </a:solidFill>
              <a:latin typeface="Courier" charset="0"/>
              <a:cs typeface="+mn-cs"/>
            </a:endParaRPr>
          </a:p>
          <a:p>
            <a:pPr defTabSz="1007943" eaLnBrk="0">
              <a:lnSpc>
                <a:spcPct val="100000"/>
              </a:lnSpc>
              <a:buClrTx/>
              <a:buSzTx/>
            </a:pPr>
            <a:r>
              <a:rPr lang="en-US" altLang="en-US" sz="1764">
                <a:solidFill>
                  <a:srgbClr val="000000"/>
                </a:solidFill>
                <a:latin typeface="Courier" charset="0"/>
                <a:cs typeface="+mn-cs"/>
              </a:rPr>
              <a:t>define Traverse (C,L)  {</a:t>
            </a:r>
          </a:p>
          <a:p>
            <a:pPr defTabSz="1007943" eaLnBrk="0">
              <a:lnSpc>
                <a:spcPct val="100000"/>
              </a:lnSpc>
              <a:buClrTx/>
              <a:buSzTx/>
            </a:pPr>
            <a:r>
              <a:rPr lang="en-US" altLang="en-US" sz="1764">
                <a:solidFill>
                  <a:srgbClr val="000000"/>
                </a:solidFill>
                <a:latin typeface="Courier" charset="0"/>
                <a:cs typeface="+mn-cs"/>
              </a:rPr>
              <a:t>  If C in L, report deadlock!</a:t>
            </a:r>
          </a:p>
          <a:p>
            <a:pPr defTabSz="1007943" eaLnBrk="0">
              <a:lnSpc>
                <a:spcPct val="100000"/>
              </a:lnSpc>
              <a:buClrTx/>
              <a:buSzTx/>
            </a:pPr>
            <a:r>
              <a:rPr lang="en-US" altLang="en-US" sz="1764">
                <a:solidFill>
                  <a:srgbClr val="000000"/>
                </a:solidFill>
                <a:latin typeface="Courier" charset="0"/>
                <a:cs typeface="+mn-cs"/>
              </a:rPr>
              <a:t>  Add C to L</a:t>
            </a:r>
          </a:p>
          <a:p>
            <a:pPr defTabSz="1007943" eaLnBrk="0">
              <a:lnSpc>
                <a:spcPct val="100000"/>
              </a:lnSpc>
              <a:buClrTx/>
              <a:buSzTx/>
            </a:pPr>
            <a:r>
              <a:rPr lang="en-US" altLang="en-US" sz="1764">
                <a:solidFill>
                  <a:srgbClr val="000000"/>
                </a:solidFill>
                <a:latin typeface="Courier" charset="0"/>
                <a:cs typeface="+mn-cs"/>
              </a:rPr>
              <a:t>  For each unmarked arc from C {</a:t>
            </a:r>
          </a:p>
          <a:p>
            <a:pPr defTabSz="1007943" eaLnBrk="0">
              <a:lnSpc>
                <a:spcPct val="100000"/>
              </a:lnSpc>
              <a:buClrTx/>
              <a:buSzTx/>
            </a:pPr>
            <a:r>
              <a:rPr lang="en-US" altLang="en-US" sz="1764">
                <a:solidFill>
                  <a:srgbClr val="000000"/>
                </a:solidFill>
                <a:latin typeface="Courier" charset="0"/>
                <a:cs typeface="+mn-cs"/>
              </a:rPr>
              <a:t>    Mark the arc</a:t>
            </a:r>
          </a:p>
          <a:p>
            <a:pPr defTabSz="1007943" eaLnBrk="0">
              <a:lnSpc>
                <a:spcPct val="100000"/>
              </a:lnSpc>
              <a:buClrTx/>
              <a:buSzTx/>
            </a:pPr>
            <a:r>
              <a:rPr lang="en-US" altLang="en-US" sz="1764">
                <a:solidFill>
                  <a:srgbClr val="000000"/>
                </a:solidFill>
                <a:latin typeface="Courier" charset="0"/>
                <a:cs typeface="+mn-cs"/>
              </a:rPr>
              <a:t>    Set A = arc destination</a:t>
            </a:r>
          </a:p>
          <a:p>
            <a:pPr defTabSz="1007943" eaLnBrk="0">
              <a:lnSpc>
                <a:spcPct val="100000"/>
              </a:lnSpc>
              <a:buClrTx/>
              <a:buSzTx/>
            </a:pPr>
            <a:r>
              <a:rPr lang="en-US" altLang="en-US" sz="1764">
                <a:solidFill>
                  <a:srgbClr val="000000"/>
                </a:solidFill>
                <a:latin typeface="Courier" charset="0"/>
                <a:cs typeface="+mn-cs"/>
              </a:rPr>
              <a:t>    /* NOTE: L is a</a:t>
            </a:r>
          </a:p>
          <a:p>
            <a:pPr defTabSz="1007943" eaLnBrk="0">
              <a:lnSpc>
                <a:spcPct val="100000"/>
              </a:lnSpc>
              <a:buClrTx/>
              <a:buSzTx/>
            </a:pPr>
            <a:r>
              <a:rPr lang="en-US" altLang="en-US" sz="1764">
                <a:solidFill>
                  <a:srgbClr val="000000"/>
                </a:solidFill>
                <a:latin typeface="Courier" charset="0"/>
                <a:cs typeface="+mn-cs"/>
              </a:rPr>
              <a:t>       local variable */</a:t>
            </a:r>
          </a:p>
          <a:p>
            <a:pPr defTabSz="1007943" eaLnBrk="0">
              <a:lnSpc>
                <a:spcPct val="100000"/>
              </a:lnSpc>
              <a:buClrTx/>
              <a:buSzTx/>
            </a:pPr>
            <a:r>
              <a:rPr lang="en-US" altLang="en-US" sz="1764">
                <a:solidFill>
                  <a:srgbClr val="000000"/>
                </a:solidFill>
                <a:latin typeface="Courier" charset="0"/>
                <a:cs typeface="+mn-cs"/>
              </a:rPr>
              <a:t>    Traverse (A,L)</a:t>
            </a:r>
          </a:p>
          <a:p>
            <a:pPr defTabSz="1007943" eaLnBrk="0">
              <a:lnSpc>
                <a:spcPct val="100000"/>
              </a:lnSpc>
              <a:buClrTx/>
              <a:buSzTx/>
            </a:pPr>
            <a:r>
              <a:rPr lang="en-US" altLang="en-US" sz="1764">
                <a:solidFill>
                  <a:srgbClr val="000000"/>
                </a:solidFill>
                <a:latin typeface="Courier" charset="0"/>
                <a:cs typeface="+mn-cs"/>
              </a:rPr>
              <a:t>  }</a:t>
            </a:r>
          </a:p>
          <a:p>
            <a:pPr defTabSz="1007943" eaLnBrk="0">
              <a:lnSpc>
                <a:spcPct val="100000"/>
              </a:lnSpc>
              <a:buClrTx/>
              <a:buSzTx/>
            </a:pPr>
            <a:r>
              <a:rPr lang="en-US" altLang="en-US" sz="1764">
                <a:solidFill>
                  <a:srgbClr val="000000"/>
                </a:solidFill>
                <a:latin typeface="Courier" charset="0"/>
                <a:cs typeface="+mn-cs"/>
              </a:rPr>
              <a:t>}</a:t>
            </a:r>
          </a:p>
        </p:txBody>
      </p:sp>
    </p:spTree>
    <p:extLst>
      <p:ext uri="{BB962C8B-B14F-4D97-AF65-F5344CB8AC3E}">
        <p14:creationId xmlns:p14="http://schemas.microsoft.com/office/powerpoint/2010/main" val="103222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773007D0-99A1-415B-902E-F099D53A88A5}"/>
              </a:ext>
            </a:extLst>
          </p:cNvPr>
          <p:cNvSpPr>
            <a:spLocks noGrp="1" noChangeArrowheads="1"/>
          </p:cNvSpPr>
          <p:nvPr>
            <p:ph type="title"/>
          </p:nvPr>
        </p:nvSpPr>
        <p:spPr/>
        <p:txBody>
          <a:bodyPr/>
          <a:lstStyle/>
          <a:p>
            <a:r>
              <a:rPr lang="en-US" altLang="en-US"/>
              <a:t>Resources with multiple instances</a:t>
            </a:r>
          </a:p>
        </p:txBody>
      </p:sp>
      <p:sp>
        <p:nvSpPr>
          <p:cNvPr id="45061" name="Rectangle 5">
            <a:extLst>
              <a:ext uri="{FF2B5EF4-FFF2-40B4-BE49-F238E27FC236}">
                <a16:creationId xmlns:a16="http://schemas.microsoft.com/office/drawing/2014/main" id="{C82BDD8E-B02C-45D7-A4E1-5AA0B3D3D510}"/>
              </a:ext>
            </a:extLst>
          </p:cNvPr>
          <p:cNvSpPr>
            <a:spLocks noGrp="1" noChangeArrowheads="1"/>
          </p:cNvSpPr>
          <p:nvPr>
            <p:ph idx="1"/>
          </p:nvPr>
        </p:nvSpPr>
        <p:spPr>
          <a:xfrm>
            <a:off x="0" y="714375"/>
            <a:ext cx="4114800" cy="6567487"/>
          </a:xfrm>
        </p:spPr>
        <p:txBody>
          <a:bodyPr>
            <a:normAutofit fontScale="85000" lnSpcReduction="20000"/>
          </a:bodyPr>
          <a:lstStyle/>
          <a:p>
            <a:r>
              <a:rPr lang="en-US" altLang="en-US" dirty="0"/>
              <a:t>Previous algorithm only works if there’s one instance of each resource</a:t>
            </a:r>
          </a:p>
          <a:p>
            <a:r>
              <a:rPr lang="en-US" altLang="en-US" dirty="0"/>
              <a:t>If there are multiple instances of each resource, we need a different method</a:t>
            </a:r>
          </a:p>
          <a:p>
            <a:pPr lvl="1"/>
            <a:r>
              <a:rPr lang="en-US" altLang="en-US" dirty="0"/>
              <a:t>Track current usage and requests for each process</a:t>
            </a:r>
          </a:p>
          <a:p>
            <a:pPr lvl="1"/>
            <a:r>
              <a:rPr lang="en-US" altLang="en-US" dirty="0"/>
              <a:t>To detect deadlock, try to find a scenario where all processes can finish</a:t>
            </a:r>
          </a:p>
          <a:p>
            <a:pPr lvl="1"/>
            <a:r>
              <a:rPr lang="en-US" altLang="en-US" dirty="0"/>
              <a:t>If no such scenario exists, we have deadlock</a:t>
            </a:r>
          </a:p>
        </p:txBody>
      </p:sp>
      <p:sp>
        <p:nvSpPr>
          <p:cNvPr id="4" name="Footer Placeholder 3">
            <a:extLst>
              <a:ext uri="{FF2B5EF4-FFF2-40B4-BE49-F238E27FC236}">
                <a16:creationId xmlns:a16="http://schemas.microsoft.com/office/drawing/2014/main" id="{8DADB8A8-04F4-43EF-A724-E4DF86BBDDE7}"/>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0B3C0DF3-BDE8-4BBC-A0B5-9911BC2FBB97}"/>
              </a:ext>
            </a:extLst>
          </p:cNvPr>
          <p:cNvSpPr>
            <a:spLocks noGrp="1"/>
          </p:cNvSpPr>
          <p:nvPr>
            <p:ph type="sldNum" idx="12"/>
          </p:nvPr>
        </p:nvSpPr>
        <p:spPr/>
        <p:txBody>
          <a:bodyPr/>
          <a:lstStyle/>
          <a:p>
            <a:pPr defTabSz="1007943">
              <a:lnSpc>
                <a:spcPct val="100000"/>
              </a:lnSpc>
              <a:buClrTx/>
              <a:buSzTx/>
            </a:pPr>
            <a:fld id="{165B6D71-14E5-4395-9127-4115CF3D5882}" type="slidenum">
              <a:rPr lang="en-US" altLang="en-US">
                <a:solidFill>
                  <a:srgbClr val="000000"/>
                </a:solidFill>
                <a:latin typeface="Arial"/>
                <a:cs typeface="+mn-cs"/>
              </a:rPr>
              <a:pPr defTabSz="1007943">
                <a:lnSpc>
                  <a:spcPct val="100000"/>
                </a:lnSpc>
                <a:buClrTx/>
                <a:buSzTx/>
              </a:pPr>
              <a:t>19</a:t>
            </a:fld>
            <a:endParaRPr lang="en-US" altLang="en-US">
              <a:solidFill>
                <a:srgbClr val="000000"/>
              </a:solidFill>
              <a:latin typeface="Arial"/>
              <a:cs typeface="+mn-cs"/>
            </a:endParaRPr>
          </a:p>
        </p:txBody>
      </p:sp>
      <p:pic>
        <p:nvPicPr>
          <p:cNvPr id="3" name="Picture 2">
            <a:extLst>
              <a:ext uri="{FF2B5EF4-FFF2-40B4-BE49-F238E27FC236}">
                <a16:creationId xmlns:a16="http://schemas.microsoft.com/office/drawing/2014/main" id="{FAB5A6F1-6630-4DA0-9CA2-FAD14DB5308D}"/>
              </a:ext>
            </a:extLst>
          </p:cNvPr>
          <p:cNvPicPr>
            <a:picLocks noChangeAspect="1"/>
          </p:cNvPicPr>
          <p:nvPr/>
        </p:nvPicPr>
        <p:blipFill>
          <a:blip r:embed="rId2"/>
          <a:stretch>
            <a:fillRect/>
          </a:stretch>
        </p:blipFill>
        <p:spPr>
          <a:xfrm>
            <a:off x="4406981" y="1842448"/>
            <a:ext cx="7045244" cy="4697769"/>
          </a:xfrm>
          <a:prstGeom prst="rect">
            <a:avLst/>
          </a:prstGeom>
        </p:spPr>
      </p:pic>
    </p:spTree>
    <p:extLst>
      <p:ext uri="{BB962C8B-B14F-4D97-AF65-F5344CB8AC3E}">
        <p14:creationId xmlns:p14="http://schemas.microsoft.com/office/powerpoint/2010/main" val="12680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fontScale="92500" lnSpcReduction="10000"/>
          </a:bodyPr>
          <a:lstStyle/>
          <a:p>
            <a:r>
              <a:rPr lang="en-US" dirty="0"/>
              <a:t>Upcoming deadlines:</a:t>
            </a:r>
          </a:p>
          <a:p>
            <a:pPr lvl="1"/>
            <a:r>
              <a:rPr lang="en-US" dirty="0"/>
              <a:t>Project 1 and Homework 4: due on 2/19</a:t>
            </a:r>
          </a:p>
          <a:p>
            <a:pPr lvl="1"/>
            <a:r>
              <a:rPr lang="en-US" dirty="0"/>
              <a:t>Tophat questions due one week after each lecture</a:t>
            </a:r>
          </a:p>
          <a:p>
            <a:r>
              <a:rPr lang="en-US" sz="2800" u="sng" dirty="0"/>
              <a:t>Three free extension days</a:t>
            </a:r>
            <a:r>
              <a:rPr lang="en-US" sz="2800" dirty="0"/>
              <a:t> for homework assignments and labs </a:t>
            </a:r>
            <a:r>
              <a:rPr lang="en-US" sz="2800" u="sng" dirty="0"/>
              <a:t>only</a:t>
            </a:r>
            <a:r>
              <a:rPr lang="en-US" sz="2800" dirty="0"/>
              <a:t>.</a:t>
            </a:r>
          </a:p>
          <a:p>
            <a:r>
              <a:rPr lang="en-US" sz="2800" dirty="0"/>
              <a:t>Please make good use of the </a:t>
            </a:r>
            <a:r>
              <a:rPr lang="en-US" sz="2800" dirty="0">
                <a:hlinkClick r:id="rId2" tooltip="Syllabus">
                  <a:extLst>
                    <a:ext uri="{A12FA001-AC4F-418D-AE19-62706E023703}">
                      <ahyp:hlinkClr xmlns:ahyp="http://schemas.microsoft.com/office/drawing/2018/hyperlinkcolor" val="tx"/>
                    </a:ext>
                  </a:extLst>
                </a:hlinkClick>
              </a:rPr>
              <a:t>office hours</a:t>
            </a:r>
            <a:r>
              <a:rPr lang="en-US" sz="2800" dirty="0"/>
              <a:t> of the entire teaching team. We are all here to help you.</a:t>
            </a:r>
          </a:p>
          <a:p>
            <a:r>
              <a:rPr lang="en-US" sz="2800" dirty="0"/>
              <a:t>Tophat grades on Canvas are not accurate</a:t>
            </a:r>
          </a:p>
          <a:p>
            <a:r>
              <a:rPr lang="en-US" sz="2800" dirty="0"/>
              <a:t>Last week's recitations are particularly useful for Project 1.</a:t>
            </a:r>
          </a:p>
          <a:p>
            <a:r>
              <a:rPr lang="en-US" sz="2800" dirty="0"/>
              <a:t>Applications for the 2021 virtual Randall Family Big Idea Competition are due Feb. 19 by 11:59 p.m.</a:t>
            </a:r>
          </a:p>
          <a:p>
            <a:r>
              <a:rPr lang="en-US" sz="2800" dirty="0" err="1"/>
              <a:t>Steelhacks</a:t>
            </a:r>
            <a:r>
              <a:rPr lang="en-US" sz="2800" dirty="0"/>
              <a:t> (</a:t>
            </a:r>
            <a:r>
              <a:rPr lang="en-US" sz="2800" dirty="0">
                <a:hlinkClick r:id="rId3"/>
              </a:rPr>
              <a:t>https://steelhacks.com/</a:t>
            </a:r>
            <a:r>
              <a:rPr lang="en-US" sz="2800" dirty="0"/>
              <a:t>) is happening this Friday. Registration is still open.</a:t>
            </a:r>
          </a:p>
          <a:p>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5E50D80-617E-410E-98DB-B2F2274843A1}"/>
              </a:ext>
            </a:extLst>
          </p:cNvPr>
          <p:cNvSpPr>
            <a:spLocks noGrp="1" noChangeArrowheads="1"/>
          </p:cNvSpPr>
          <p:nvPr>
            <p:ph type="title"/>
          </p:nvPr>
        </p:nvSpPr>
        <p:spPr/>
        <p:txBody>
          <a:bodyPr/>
          <a:lstStyle/>
          <a:p>
            <a:r>
              <a:rPr lang="en-US" altLang="en-US"/>
              <a:t>Deadlock detection algorithm</a:t>
            </a:r>
          </a:p>
        </p:txBody>
      </p:sp>
      <p:sp>
        <p:nvSpPr>
          <p:cNvPr id="3" name="Content Placeholder 2">
            <a:extLst>
              <a:ext uri="{FF2B5EF4-FFF2-40B4-BE49-F238E27FC236}">
                <a16:creationId xmlns:a16="http://schemas.microsoft.com/office/drawing/2014/main" id="{A796DF92-F102-4646-A298-BB70F5017AAE}"/>
              </a:ext>
            </a:extLst>
          </p:cNvPr>
          <p:cNvSpPr>
            <a:spLocks noGrp="1"/>
          </p:cNvSpPr>
          <p:nvPr>
            <p:ph idx="1"/>
          </p:nvPr>
        </p:nvSpPr>
        <p:spPr/>
        <p:txBody>
          <a:bodyPr/>
          <a:lstStyle/>
          <a:p>
            <a:endParaRPr lang="en-US"/>
          </a:p>
        </p:txBody>
      </p:sp>
      <p:sp>
        <p:nvSpPr>
          <p:cNvPr id="103" name="Footer Placeholder 2">
            <a:extLst>
              <a:ext uri="{FF2B5EF4-FFF2-40B4-BE49-F238E27FC236}">
                <a16:creationId xmlns:a16="http://schemas.microsoft.com/office/drawing/2014/main" id="{4F76D617-EEBD-4B8B-B82A-EA3BF2585492}"/>
              </a:ext>
            </a:extLst>
          </p:cNvPr>
          <p:cNvSpPr>
            <a:spLocks noGrp="1"/>
          </p:cNvSpPr>
          <p:nvPr>
            <p:ph type="ftr" idx="11"/>
          </p:nvPr>
        </p:nvSpPr>
        <p:spPr bwMode="auto">
          <a:xfrm>
            <a:off x="2808287" y="7046933"/>
            <a:ext cx="511423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ct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1323"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r>
              <a:rPr lang="en-US" altLang="en-US" dirty="0">
                <a:solidFill>
                  <a:schemeClr val="tx1"/>
                </a:solidFill>
              </a:rPr>
              <a:t>CS/COE 1550 – Operating Systems – Sherif Khattab</a:t>
            </a:r>
            <a:endParaRPr lang="en-US" altLang="en-US" dirty="0">
              <a:solidFill>
                <a:schemeClr val="tx1"/>
              </a:solidFill>
              <a:latin typeface="Arial"/>
              <a:cs typeface="+mn-cs"/>
            </a:endParaRPr>
          </a:p>
        </p:txBody>
      </p:sp>
      <p:sp>
        <p:nvSpPr>
          <p:cNvPr id="104" name="Slide Number Placeholder 3">
            <a:extLst>
              <a:ext uri="{FF2B5EF4-FFF2-40B4-BE49-F238E27FC236}">
                <a16:creationId xmlns:a16="http://schemas.microsoft.com/office/drawing/2014/main" id="{68C29CE1-EA81-413E-B1F8-53A0F2399AB7}"/>
              </a:ext>
            </a:extLst>
          </p:cNvPr>
          <p:cNvSpPr>
            <a:spLocks noGrp="1"/>
          </p:cNvSpPr>
          <p:nvPr>
            <p:ph type="sldNum"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992"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fld id="{17BC3CE3-7013-4286-A041-90DBF8870AC1}" type="slidenum">
              <a:rPr lang="en-US" altLang="en-US" smtClean="0"/>
              <a:pPr defTabSz="1007943">
                <a:lnSpc>
                  <a:spcPct val="100000"/>
                </a:lnSpc>
                <a:buClrTx/>
                <a:buSzTx/>
              </a:pPr>
              <a:t>20</a:t>
            </a:fld>
            <a:endParaRPr lang="en-US" altLang="en-US">
              <a:solidFill>
                <a:srgbClr val="000000"/>
              </a:solidFill>
              <a:latin typeface="Arial"/>
              <a:cs typeface="+mn-cs"/>
            </a:endParaRPr>
          </a:p>
        </p:txBody>
      </p:sp>
      <p:graphicFrame>
        <p:nvGraphicFramePr>
          <p:cNvPr id="46128" name="Group 48">
            <a:extLst>
              <a:ext uri="{FF2B5EF4-FFF2-40B4-BE49-F238E27FC236}">
                <a16:creationId xmlns:a16="http://schemas.microsoft.com/office/drawing/2014/main" id="{CC3071AF-5E82-4566-8B84-9DBAED71D174}"/>
              </a:ext>
            </a:extLst>
          </p:cNvPr>
          <p:cNvGraphicFramePr>
            <a:graphicFrameLocks noGrp="1"/>
          </p:cNvGraphicFramePr>
          <p:nvPr/>
        </p:nvGraphicFramePr>
        <p:xfrm>
          <a:off x="1092481" y="1931917"/>
          <a:ext cx="2267902" cy="811192"/>
        </p:xfrm>
        <a:graphic>
          <a:graphicData uri="http://schemas.openxmlformats.org/drawingml/2006/table">
            <a:tbl>
              <a:tblPr/>
              <a:tblGrid>
                <a:gridCol w="918711">
                  <a:extLst>
                    <a:ext uri="{9D8B030D-6E8A-4147-A177-3AD203B41FA5}">
                      <a16:colId xmlns:a16="http://schemas.microsoft.com/office/drawing/2014/main" val="4276395186"/>
                    </a:ext>
                  </a:extLst>
                </a:gridCol>
                <a:gridCol w="302736">
                  <a:extLst>
                    <a:ext uri="{9D8B030D-6E8A-4147-A177-3AD203B41FA5}">
                      <a16:colId xmlns:a16="http://schemas.microsoft.com/office/drawing/2014/main" val="1865599975"/>
                    </a:ext>
                  </a:extLst>
                </a:gridCol>
                <a:gridCol w="351735">
                  <a:extLst>
                    <a:ext uri="{9D8B030D-6E8A-4147-A177-3AD203B41FA5}">
                      <a16:colId xmlns:a16="http://schemas.microsoft.com/office/drawing/2014/main" val="187637266"/>
                    </a:ext>
                  </a:extLst>
                </a:gridCol>
                <a:gridCol w="358734">
                  <a:extLst>
                    <a:ext uri="{9D8B030D-6E8A-4147-A177-3AD203B41FA5}">
                      <a16:colId xmlns:a16="http://schemas.microsoft.com/office/drawing/2014/main" val="3372630643"/>
                    </a:ext>
                  </a:extLst>
                </a:gridCol>
                <a:gridCol w="335986">
                  <a:extLst>
                    <a:ext uri="{9D8B030D-6E8A-4147-A177-3AD203B41FA5}">
                      <a16:colId xmlns:a16="http://schemas.microsoft.com/office/drawing/2014/main" val="3670250537"/>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4530370"/>
                  </a:ext>
                </a:extLst>
              </a:tr>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Avail</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1861203"/>
                  </a:ext>
                </a:extLst>
              </a:tr>
            </a:tbl>
          </a:graphicData>
        </a:graphic>
      </p:graphicFrame>
      <p:graphicFrame>
        <p:nvGraphicFramePr>
          <p:cNvPr id="46241" name="Group 161">
            <a:extLst>
              <a:ext uri="{FF2B5EF4-FFF2-40B4-BE49-F238E27FC236}">
                <a16:creationId xmlns:a16="http://schemas.microsoft.com/office/drawing/2014/main" id="{C99EE340-F15B-4019-97BE-CAECCCA88508}"/>
              </a:ext>
            </a:extLst>
          </p:cNvPr>
          <p:cNvGraphicFramePr>
            <a:graphicFrameLocks noGrp="1"/>
          </p:cNvGraphicFramePr>
          <p:nvPr/>
        </p:nvGraphicFramePr>
        <p:xfrm>
          <a:off x="1008485" y="3107866"/>
          <a:ext cx="2435895" cy="1906060"/>
        </p:xfrm>
        <a:graphic>
          <a:graphicData uri="http://schemas.openxmlformats.org/drawingml/2006/table">
            <a:tbl>
              <a:tblPr/>
              <a:tblGrid>
                <a:gridCol w="1086704">
                  <a:extLst>
                    <a:ext uri="{9D8B030D-6E8A-4147-A177-3AD203B41FA5}">
                      <a16:colId xmlns:a16="http://schemas.microsoft.com/office/drawing/2014/main" val="513821414"/>
                    </a:ext>
                  </a:extLst>
                </a:gridCol>
                <a:gridCol w="302736">
                  <a:extLst>
                    <a:ext uri="{9D8B030D-6E8A-4147-A177-3AD203B41FA5}">
                      <a16:colId xmlns:a16="http://schemas.microsoft.com/office/drawing/2014/main" val="1532105996"/>
                    </a:ext>
                  </a:extLst>
                </a:gridCol>
                <a:gridCol w="351735">
                  <a:extLst>
                    <a:ext uri="{9D8B030D-6E8A-4147-A177-3AD203B41FA5}">
                      <a16:colId xmlns:a16="http://schemas.microsoft.com/office/drawing/2014/main" val="400323071"/>
                    </a:ext>
                  </a:extLst>
                </a:gridCol>
                <a:gridCol w="358734">
                  <a:extLst>
                    <a:ext uri="{9D8B030D-6E8A-4147-A177-3AD203B41FA5}">
                      <a16:colId xmlns:a16="http://schemas.microsoft.com/office/drawing/2014/main" val="1497822051"/>
                    </a:ext>
                  </a:extLst>
                </a:gridCol>
                <a:gridCol w="335986">
                  <a:extLst>
                    <a:ext uri="{9D8B030D-6E8A-4147-A177-3AD203B41FA5}">
                      <a16:colId xmlns:a16="http://schemas.microsoft.com/office/drawing/2014/main" val="3309885182"/>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Process</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7066032"/>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6826924"/>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973585"/>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8229483"/>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9602067"/>
                  </a:ext>
                </a:extLst>
              </a:tr>
            </a:tbl>
          </a:graphicData>
        </a:graphic>
      </p:graphicFrame>
      <p:graphicFrame>
        <p:nvGraphicFramePr>
          <p:cNvPr id="46242" name="Group 162">
            <a:extLst>
              <a:ext uri="{FF2B5EF4-FFF2-40B4-BE49-F238E27FC236}">
                <a16:creationId xmlns:a16="http://schemas.microsoft.com/office/drawing/2014/main" id="{961A90BD-4261-45CF-86CC-2999C57DBED3}"/>
              </a:ext>
            </a:extLst>
          </p:cNvPr>
          <p:cNvGraphicFramePr>
            <a:graphicFrameLocks noGrp="1"/>
          </p:cNvGraphicFramePr>
          <p:nvPr/>
        </p:nvGraphicFramePr>
        <p:xfrm>
          <a:off x="1008485" y="5123779"/>
          <a:ext cx="2435895" cy="1906060"/>
        </p:xfrm>
        <a:graphic>
          <a:graphicData uri="http://schemas.openxmlformats.org/drawingml/2006/table">
            <a:tbl>
              <a:tblPr/>
              <a:tblGrid>
                <a:gridCol w="1086704">
                  <a:extLst>
                    <a:ext uri="{9D8B030D-6E8A-4147-A177-3AD203B41FA5}">
                      <a16:colId xmlns:a16="http://schemas.microsoft.com/office/drawing/2014/main" val="122951576"/>
                    </a:ext>
                  </a:extLst>
                </a:gridCol>
                <a:gridCol w="302736">
                  <a:extLst>
                    <a:ext uri="{9D8B030D-6E8A-4147-A177-3AD203B41FA5}">
                      <a16:colId xmlns:a16="http://schemas.microsoft.com/office/drawing/2014/main" val="1833874419"/>
                    </a:ext>
                  </a:extLst>
                </a:gridCol>
                <a:gridCol w="351735">
                  <a:extLst>
                    <a:ext uri="{9D8B030D-6E8A-4147-A177-3AD203B41FA5}">
                      <a16:colId xmlns:a16="http://schemas.microsoft.com/office/drawing/2014/main" val="1736925856"/>
                    </a:ext>
                  </a:extLst>
                </a:gridCol>
                <a:gridCol w="358734">
                  <a:extLst>
                    <a:ext uri="{9D8B030D-6E8A-4147-A177-3AD203B41FA5}">
                      <a16:colId xmlns:a16="http://schemas.microsoft.com/office/drawing/2014/main" val="165269228"/>
                    </a:ext>
                  </a:extLst>
                </a:gridCol>
                <a:gridCol w="335986">
                  <a:extLst>
                    <a:ext uri="{9D8B030D-6E8A-4147-A177-3AD203B41FA5}">
                      <a16:colId xmlns:a16="http://schemas.microsoft.com/office/drawing/2014/main" val="2885935852"/>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Process</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4057629"/>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2016131"/>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429288"/>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5</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67647"/>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684109"/>
                  </a:ext>
                </a:extLst>
              </a:tr>
            </a:tbl>
          </a:graphicData>
        </a:graphic>
      </p:graphicFrame>
      <p:sp>
        <p:nvSpPr>
          <p:cNvPr id="46280" name="Text Box 200">
            <a:extLst>
              <a:ext uri="{FF2B5EF4-FFF2-40B4-BE49-F238E27FC236}">
                <a16:creationId xmlns:a16="http://schemas.microsoft.com/office/drawing/2014/main" id="{4E06CE91-0B9E-443B-B6B3-8766B7F319D9}"/>
              </a:ext>
            </a:extLst>
          </p:cNvPr>
          <p:cNvSpPr txBox="1">
            <a:spLocks noChangeArrowheads="1"/>
          </p:cNvSpPr>
          <p:nvPr/>
        </p:nvSpPr>
        <p:spPr bwMode="auto">
          <a:xfrm rot="16200000">
            <a:off x="353003" y="3773492"/>
            <a:ext cx="707245"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a:solidFill>
                  <a:srgbClr val="000000"/>
                </a:solidFill>
                <a:latin typeface="Helvetica" panose="020B0604020202020204" pitchFamily="34" charset="0"/>
                <a:cs typeface="+mn-cs"/>
              </a:rPr>
              <a:t>Hold</a:t>
            </a:r>
          </a:p>
        </p:txBody>
      </p:sp>
      <p:sp>
        <p:nvSpPr>
          <p:cNvPr id="46281" name="Text Box 201">
            <a:extLst>
              <a:ext uri="{FF2B5EF4-FFF2-40B4-BE49-F238E27FC236}">
                <a16:creationId xmlns:a16="http://schemas.microsoft.com/office/drawing/2014/main" id="{77556D44-3822-47A9-9FA9-DA6B71DEBD26}"/>
              </a:ext>
            </a:extLst>
          </p:cNvPr>
          <p:cNvSpPr txBox="1">
            <a:spLocks noChangeArrowheads="1"/>
          </p:cNvSpPr>
          <p:nvPr/>
        </p:nvSpPr>
        <p:spPr bwMode="auto">
          <a:xfrm rot="16200000">
            <a:off x="322448" y="5920650"/>
            <a:ext cx="768352"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a:solidFill>
                  <a:srgbClr val="000000"/>
                </a:solidFill>
                <a:latin typeface="Helvetica" panose="020B0604020202020204" pitchFamily="34" charset="0"/>
                <a:cs typeface="+mn-cs"/>
              </a:rPr>
              <a:t>Want</a:t>
            </a:r>
          </a:p>
        </p:txBody>
      </p:sp>
      <p:sp>
        <p:nvSpPr>
          <p:cNvPr id="46282" name="Text Box 202">
            <a:extLst>
              <a:ext uri="{FF2B5EF4-FFF2-40B4-BE49-F238E27FC236}">
                <a16:creationId xmlns:a16="http://schemas.microsoft.com/office/drawing/2014/main" id="{E7A6F565-6797-41A4-9E37-DE763723D06D}"/>
              </a:ext>
            </a:extLst>
          </p:cNvPr>
          <p:cNvSpPr txBox="1">
            <a:spLocks noChangeArrowheads="1"/>
          </p:cNvSpPr>
          <p:nvPr/>
        </p:nvSpPr>
        <p:spPr bwMode="auto">
          <a:xfrm>
            <a:off x="3864362" y="1847921"/>
            <a:ext cx="5795751" cy="4979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07943" eaLnBrk="0">
              <a:lnSpc>
                <a:spcPct val="100000"/>
              </a:lnSpc>
              <a:buClrTx/>
              <a:buSzTx/>
            </a:pPr>
            <a:r>
              <a:rPr lang="en-US" altLang="en-US" sz="1764" dirty="0">
                <a:solidFill>
                  <a:srgbClr val="000000"/>
                </a:solidFill>
                <a:latin typeface="Courier" charset="0"/>
                <a:cs typeface="+mn-cs"/>
              </a:rPr>
              <a:t>current=avail;</a:t>
            </a:r>
          </a:p>
          <a:p>
            <a:pPr defTabSz="1007943" eaLnBrk="0">
              <a:lnSpc>
                <a:spcPct val="100000"/>
              </a:lnSpc>
              <a:buClrTx/>
              <a:buSzTx/>
            </a:pPr>
            <a:r>
              <a:rPr lang="en-US" altLang="en-US" sz="1764" dirty="0">
                <a:solidFill>
                  <a:srgbClr val="000000"/>
                </a:solidFill>
                <a:latin typeface="Courier" charset="0"/>
                <a:cs typeface="+mn-cs"/>
              </a:rPr>
              <a:t>for (j = 0; j &lt; N; </a:t>
            </a:r>
            <a:r>
              <a:rPr lang="en-US" altLang="en-US" sz="1764" dirty="0" err="1">
                <a:solidFill>
                  <a:srgbClr val="000000"/>
                </a:solidFill>
                <a:latin typeface="Courier" charset="0"/>
                <a:cs typeface="+mn-cs"/>
              </a:rPr>
              <a:t>j++</a:t>
            </a: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for (k=0; k&lt;N; k++) {</a:t>
            </a:r>
          </a:p>
          <a:p>
            <a:pPr defTabSz="1007943" eaLnBrk="0">
              <a:lnSpc>
                <a:spcPct val="100000"/>
              </a:lnSpc>
              <a:buClrTx/>
              <a:buSzTx/>
            </a:pPr>
            <a:r>
              <a:rPr lang="en-US" altLang="en-US" sz="1764" dirty="0">
                <a:solidFill>
                  <a:srgbClr val="000000"/>
                </a:solidFill>
                <a:latin typeface="Courier" charset="0"/>
                <a:cs typeface="+mn-cs"/>
              </a:rPr>
              <a:t>  if (finished[k])</a:t>
            </a:r>
          </a:p>
          <a:p>
            <a:pPr defTabSz="1007943" eaLnBrk="0">
              <a:lnSpc>
                <a:spcPct val="100000"/>
              </a:lnSpc>
              <a:buClrTx/>
              <a:buSzTx/>
            </a:pPr>
            <a:r>
              <a:rPr lang="en-US" altLang="en-US" sz="1764" dirty="0">
                <a:solidFill>
                  <a:srgbClr val="000000"/>
                </a:solidFill>
                <a:latin typeface="Courier" charset="0"/>
                <a:cs typeface="+mn-cs"/>
              </a:rPr>
              <a:t>   continue;</a:t>
            </a:r>
          </a:p>
          <a:p>
            <a:pPr defTabSz="1007943" eaLnBrk="0">
              <a:lnSpc>
                <a:spcPct val="100000"/>
              </a:lnSpc>
              <a:buClrTx/>
              <a:buSzTx/>
            </a:pPr>
            <a:r>
              <a:rPr lang="en-US" altLang="en-US" sz="1764" dirty="0">
                <a:solidFill>
                  <a:srgbClr val="000000"/>
                </a:solidFill>
                <a:latin typeface="Courier" charset="0"/>
                <a:cs typeface="+mn-cs"/>
              </a:rPr>
              <a:t>  if (want[k] &lt;= current) {</a:t>
            </a:r>
          </a:p>
          <a:p>
            <a:pPr defTabSz="1007943" eaLnBrk="0">
              <a:lnSpc>
                <a:spcPct val="100000"/>
              </a:lnSpc>
              <a:buClrTx/>
              <a:buSzTx/>
            </a:pPr>
            <a:r>
              <a:rPr lang="en-US" altLang="en-US" sz="1764" dirty="0">
                <a:solidFill>
                  <a:srgbClr val="000000"/>
                </a:solidFill>
                <a:latin typeface="Courier" charset="0"/>
                <a:cs typeface="+mn-cs"/>
              </a:rPr>
              <a:t>   finished[k] = 1;</a:t>
            </a:r>
          </a:p>
          <a:p>
            <a:pPr defTabSz="1007943" eaLnBrk="0">
              <a:lnSpc>
                <a:spcPct val="100000"/>
              </a:lnSpc>
              <a:buClrTx/>
              <a:buSzTx/>
            </a:pPr>
            <a:r>
              <a:rPr lang="en-US" altLang="en-US" sz="1764" dirty="0">
                <a:solidFill>
                  <a:srgbClr val="000000"/>
                </a:solidFill>
                <a:latin typeface="Courier" charset="0"/>
                <a:cs typeface="+mn-cs"/>
              </a:rPr>
              <a:t>   current += hold[k];</a:t>
            </a:r>
          </a:p>
          <a:p>
            <a:pPr defTabSz="1007943" eaLnBrk="0">
              <a:lnSpc>
                <a:spcPct val="100000"/>
              </a:lnSpc>
              <a:buClrTx/>
              <a:buSzTx/>
            </a:pPr>
            <a:r>
              <a:rPr lang="en-US" altLang="en-US" sz="1764" dirty="0">
                <a:solidFill>
                  <a:srgbClr val="000000"/>
                </a:solidFill>
                <a:latin typeface="Courier" charset="0"/>
                <a:cs typeface="+mn-cs"/>
              </a:rPr>
              <a:t>   break;</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if (k==N) { //reached end </a:t>
            </a:r>
            <a:r>
              <a:rPr lang="en-US" altLang="en-US" sz="1764">
                <a:solidFill>
                  <a:srgbClr val="000000"/>
                </a:solidFill>
                <a:latin typeface="Courier" charset="0"/>
                <a:cs typeface="+mn-cs"/>
              </a:rPr>
              <a:t>of loop</a:t>
            </a:r>
            <a:endParaRPr lang="en-US" altLang="en-US" sz="1764" dirty="0">
              <a:solidFill>
                <a:srgbClr val="000000"/>
              </a:solidFill>
              <a:latin typeface="Courier" charset="0"/>
              <a:cs typeface="+mn-cs"/>
            </a:endParaRPr>
          </a:p>
          <a:p>
            <a:pPr defTabSz="1007943" eaLnBrk="0">
              <a:lnSpc>
                <a:spcPct val="100000"/>
              </a:lnSpc>
              <a:buClrTx/>
              <a:buSzTx/>
            </a:pPr>
            <a:r>
              <a:rPr lang="en-US" altLang="en-US" sz="1764" dirty="0">
                <a:solidFill>
                  <a:srgbClr val="000000"/>
                </a:solidFill>
                <a:latin typeface="Courier" charset="0"/>
                <a:cs typeface="+mn-cs"/>
              </a:rPr>
              <a:t>   </a:t>
            </a:r>
            <a:r>
              <a:rPr lang="en-US" altLang="en-US" sz="1764" dirty="0" err="1">
                <a:solidFill>
                  <a:srgbClr val="000000"/>
                </a:solidFill>
                <a:latin typeface="Courier" charset="0"/>
                <a:cs typeface="+mn-cs"/>
              </a:rPr>
              <a:t>printf</a:t>
            </a:r>
            <a:r>
              <a:rPr lang="en-US" altLang="en-US" sz="1764" dirty="0">
                <a:solidFill>
                  <a:srgbClr val="000000"/>
                </a:solidFill>
                <a:latin typeface="Courier" charset="0"/>
                <a:cs typeface="+mn-cs"/>
              </a:rPr>
              <a:t> “Deadlock!\n”;</a:t>
            </a:r>
          </a:p>
          <a:p>
            <a:pPr defTabSz="1007943" eaLnBrk="0">
              <a:lnSpc>
                <a:spcPct val="100000"/>
              </a:lnSpc>
              <a:buClrTx/>
              <a:buSzTx/>
            </a:pPr>
            <a:r>
              <a:rPr lang="en-US" altLang="en-US" sz="1764" dirty="0">
                <a:solidFill>
                  <a:srgbClr val="000000"/>
                </a:solidFill>
                <a:latin typeface="Courier" charset="0"/>
                <a:cs typeface="+mn-cs"/>
              </a:rPr>
              <a:t>   // finished[k]==0 means process is in</a:t>
            </a:r>
          </a:p>
          <a:p>
            <a:pPr defTabSz="1007943" eaLnBrk="0">
              <a:lnSpc>
                <a:spcPct val="100000"/>
              </a:lnSpc>
              <a:buClrTx/>
              <a:buSzTx/>
            </a:pPr>
            <a:r>
              <a:rPr lang="en-US" altLang="en-US" sz="1764" dirty="0">
                <a:solidFill>
                  <a:srgbClr val="000000"/>
                </a:solidFill>
                <a:latin typeface="Courier" charset="0"/>
                <a:cs typeface="+mn-cs"/>
              </a:rPr>
              <a:t>   // the deadlock</a:t>
            </a:r>
          </a:p>
          <a:p>
            <a:pPr defTabSz="1007943" eaLnBrk="0">
              <a:lnSpc>
                <a:spcPct val="100000"/>
              </a:lnSpc>
              <a:buClrTx/>
              <a:buSzTx/>
            </a:pPr>
            <a:r>
              <a:rPr lang="en-US" altLang="en-US" sz="1764" dirty="0">
                <a:solidFill>
                  <a:srgbClr val="000000"/>
                </a:solidFill>
                <a:latin typeface="Courier" charset="0"/>
                <a:cs typeface="+mn-cs"/>
              </a:rPr>
              <a:t>   break;</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a:t>
            </a:r>
          </a:p>
        </p:txBody>
      </p:sp>
      <p:sp>
        <p:nvSpPr>
          <p:cNvPr id="46283" name="Text Box 203">
            <a:extLst>
              <a:ext uri="{FF2B5EF4-FFF2-40B4-BE49-F238E27FC236}">
                <a16:creationId xmlns:a16="http://schemas.microsoft.com/office/drawing/2014/main" id="{3F42026E-385F-48A6-8000-7D34E9DD210A}"/>
              </a:ext>
            </a:extLst>
          </p:cNvPr>
          <p:cNvSpPr txBox="1">
            <a:spLocks noChangeArrowheads="1"/>
          </p:cNvSpPr>
          <p:nvPr/>
        </p:nvSpPr>
        <p:spPr bwMode="auto">
          <a:xfrm>
            <a:off x="3846864" y="6688212"/>
            <a:ext cx="5291833"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dirty="0">
                <a:solidFill>
                  <a:srgbClr val="000000"/>
                </a:solidFill>
                <a:latin typeface="Helvetica" panose="020B0604020202020204" pitchFamily="34" charset="0"/>
                <a:cs typeface="+mn-cs"/>
              </a:rPr>
              <a:t>Note: want[j], hold[j], current, avail are arrays!</a:t>
            </a:r>
          </a:p>
        </p:txBody>
      </p:sp>
    </p:spTree>
    <p:extLst>
      <p:ext uri="{BB962C8B-B14F-4D97-AF65-F5344CB8AC3E}">
        <p14:creationId xmlns:p14="http://schemas.microsoft.com/office/powerpoint/2010/main" val="46301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Bounded Buffer</a:t>
            </a:r>
          </a:p>
          <a:p>
            <a:pPr lvl="1"/>
            <a:r>
              <a:rPr lang="en-US" dirty="0"/>
              <a:t>Readers Writers</a:t>
            </a:r>
          </a:p>
          <a:p>
            <a:pPr lvl="1"/>
            <a:r>
              <a:rPr lang="en-US" dirty="0"/>
              <a:t>Dining Philosophers</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(1/3)</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fontScale="85000" lnSpcReduction="10000"/>
          </a:bodyPr>
          <a:lstStyle/>
          <a:p>
            <a:r>
              <a:rPr lang="en-US" dirty="0"/>
              <a:t>HW</a:t>
            </a:r>
          </a:p>
          <a:p>
            <a:pPr lvl="1"/>
            <a:r>
              <a:rPr lang="en-US" dirty="0"/>
              <a:t>3: Q 11</a:t>
            </a:r>
          </a:p>
          <a:p>
            <a:pPr lvl="1"/>
            <a:r>
              <a:rPr lang="en-US" dirty="0"/>
              <a:t>4: Q 3,4,6,7,8</a:t>
            </a:r>
          </a:p>
          <a:p>
            <a:r>
              <a:rPr lang="en-US" dirty="0"/>
              <a:t>Monitor class attributes (why they are where they are)</a:t>
            </a:r>
          </a:p>
          <a:p>
            <a:r>
              <a:rPr lang="en-US" dirty="0"/>
              <a:t>Sleepy Barber</a:t>
            </a:r>
          </a:p>
          <a:p>
            <a:pPr lvl="1"/>
            <a:r>
              <a:rPr lang="en-US" dirty="0" err="1"/>
              <a:t>napInChair</a:t>
            </a:r>
            <a:r>
              <a:rPr lang="en-US" dirty="0"/>
              <a:t> particularly</a:t>
            </a:r>
          </a:p>
          <a:p>
            <a:pPr lvl="1"/>
            <a:r>
              <a:rPr lang="en-US" dirty="0"/>
              <a:t>In the barber problem how exactly does the code work to check if the ticket equals the customers ticket since it is waiting while the number is greater than the customers ticket. Shouldn't waiting while the ticket number is less than </a:t>
            </a:r>
            <a:r>
              <a:rPr lang="en-US" dirty="0" err="1"/>
              <a:t>theres</a:t>
            </a:r>
            <a:r>
              <a:rPr lang="en-US" dirty="0"/>
              <a:t>? Basically just how does the customer know when it is there turn</a:t>
            </a:r>
          </a:p>
          <a:p>
            <a:r>
              <a:rPr lang="en-US" dirty="0"/>
              <a:t>Readers Writers Code</a:t>
            </a:r>
          </a:p>
          <a:p>
            <a:r>
              <a:rPr lang="en-US" dirty="0"/>
              <a:t>real-life applications of dining philosophers and sleepy barber. like in where would we run into these problems in industry?</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D18B-897C-4780-8A5C-23717D65EEF2}"/>
              </a:ext>
            </a:extLst>
          </p:cNvPr>
          <p:cNvSpPr>
            <a:spLocks noGrp="1"/>
          </p:cNvSpPr>
          <p:nvPr>
            <p:ph type="title"/>
          </p:nvPr>
        </p:nvSpPr>
        <p:spPr/>
        <p:txBody>
          <a:bodyPr/>
          <a:lstStyle/>
          <a:p>
            <a:r>
              <a:rPr lang="en-US" dirty="0"/>
              <a:t>Sleepy Barber Real-life Example</a:t>
            </a:r>
          </a:p>
        </p:txBody>
      </p:sp>
      <p:sp>
        <p:nvSpPr>
          <p:cNvPr id="3" name="Content Placeholder 2">
            <a:extLst>
              <a:ext uri="{FF2B5EF4-FFF2-40B4-BE49-F238E27FC236}">
                <a16:creationId xmlns:a16="http://schemas.microsoft.com/office/drawing/2014/main" id="{285B8E78-7A72-427B-B144-CB78EEF8ED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4A44DB3-AA02-4B2A-B9AC-20C3138867A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7FFCE9F-7D72-46DB-98EF-79DD94D97FC5}"/>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pic>
        <p:nvPicPr>
          <p:cNvPr id="8" name="Picture 7">
            <a:extLst>
              <a:ext uri="{FF2B5EF4-FFF2-40B4-BE49-F238E27FC236}">
                <a16:creationId xmlns:a16="http://schemas.microsoft.com/office/drawing/2014/main" id="{5952D0CE-9495-421E-AC17-8DD3F137F580}"/>
              </a:ext>
            </a:extLst>
          </p:cNvPr>
          <p:cNvPicPr>
            <a:picLocks noChangeAspect="1"/>
          </p:cNvPicPr>
          <p:nvPr/>
        </p:nvPicPr>
        <p:blipFill>
          <a:blip r:embed="rId2"/>
          <a:stretch>
            <a:fillRect/>
          </a:stretch>
        </p:blipFill>
        <p:spPr>
          <a:xfrm>
            <a:off x="525439" y="1038122"/>
            <a:ext cx="8709025" cy="5807178"/>
          </a:xfrm>
          <a:prstGeom prst="rect">
            <a:avLst/>
          </a:prstGeom>
        </p:spPr>
      </p:pic>
    </p:spTree>
    <p:extLst>
      <p:ext uri="{BB962C8B-B14F-4D97-AF65-F5344CB8AC3E}">
        <p14:creationId xmlns:p14="http://schemas.microsoft.com/office/powerpoint/2010/main" val="33643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729-9B80-4A9E-BC29-C4B6E026AAF2}"/>
              </a:ext>
            </a:extLst>
          </p:cNvPr>
          <p:cNvSpPr>
            <a:spLocks noGrp="1"/>
          </p:cNvSpPr>
          <p:nvPr>
            <p:ph type="title"/>
          </p:nvPr>
        </p:nvSpPr>
        <p:spPr/>
        <p:txBody>
          <a:bodyPr/>
          <a:lstStyle/>
          <a:p>
            <a:r>
              <a:rPr lang="en-US" dirty="0"/>
              <a:t>Muddiest Points (2/3)</a:t>
            </a:r>
          </a:p>
        </p:txBody>
      </p:sp>
      <p:sp>
        <p:nvSpPr>
          <p:cNvPr id="3" name="Content Placeholder 2">
            <a:extLst>
              <a:ext uri="{FF2B5EF4-FFF2-40B4-BE49-F238E27FC236}">
                <a16:creationId xmlns:a16="http://schemas.microsoft.com/office/drawing/2014/main" id="{D7399D59-7ED8-4451-AEDE-1AC4DE33563A}"/>
              </a:ext>
            </a:extLst>
          </p:cNvPr>
          <p:cNvSpPr>
            <a:spLocks noGrp="1"/>
          </p:cNvSpPr>
          <p:nvPr>
            <p:ph idx="1"/>
          </p:nvPr>
        </p:nvSpPr>
        <p:spPr/>
        <p:txBody>
          <a:bodyPr>
            <a:normAutofit fontScale="92500" lnSpcReduction="20000"/>
          </a:bodyPr>
          <a:lstStyle/>
          <a:p>
            <a:r>
              <a:rPr lang="en-US" dirty="0"/>
              <a:t>Which solution (semaphore or monitor-based) is the better solution for each problem?</a:t>
            </a:r>
          </a:p>
          <a:p>
            <a:pPr lvl="1"/>
            <a:r>
              <a:rPr lang="en-US" dirty="0"/>
              <a:t>what are the tradeoffs between using semaphores vs monitors/condition vars to solve the synchronization problem?</a:t>
            </a:r>
          </a:p>
          <a:p>
            <a:pPr lvl="1"/>
            <a:r>
              <a:rPr lang="en-US" dirty="0"/>
              <a:t>Condition variables vs. other methods of synchronization in implementation</a:t>
            </a:r>
          </a:p>
          <a:p>
            <a:r>
              <a:rPr lang="en-US" dirty="0"/>
              <a:t>how does the signal work for the dining philosophers problem? If the left philosopher signals but the right one does not, will the philosopher be able to eat when the right philosopher signals or will the signal from the left philosopher be lost?</a:t>
            </a:r>
          </a:p>
          <a:p>
            <a:r>
              <a:rPr lang="en-US" dirty="0"/>
              <a:t>How to check memory leak for project 1</a:t>
            </a:r>
          </a:p>
          <a:p>
            <a:pPr marL="0" indent="0">
              <a:buNone/>
            </a:pPr>
            <a:br>
              <a:rPr lang="en-US" dirty="0"/>
            </a:br>
            <a:br>
              <a:rPr lang="en-US" dirty="0"/>
            </a:br>
            <a:br>
              <a:rPr lang="en-US" dirty="0"/>
            </a:br>
            <a:endParaRPr lang="en-US" dirty="0"/>
          </a:p>
        </p:txBody>
      </p:sp>
      <p:sp>
        <p:nvSpPr>
          <p:cNvPr id="4" name="Footer Placeholder 3">
            <a:extLst>
              <a:ext uri="{FF2B5EF4-FFF2-40B4-BE49-F238E27FC236}">
                <a16:creationId xmlns:a16="http://schemas.microsoft.com/office/drawing/2014/main" id="{3367B9D8-640E-40F6-AABA-D7B7660A233D}"/>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18EA12A-E91D-47AE-B1B3-798F10C33127}"/>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Tree>
    <p:extLst>
      <p:ext uri="{BB962C8B-B14F-4D97-AF65-F5344CB8AC3E}">
        <p14:creationId xmlns:p14="http://schemas.microsoft.com/office/powerpoint/2010/main" val="212607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0240-9749-9A4C-AFD0-B00F3A6D8FB6}"/>
              </a:ext>
            </a:extLst>
          </p:cNvPr>
          <p:cNvSpPr>
            <a:spLocks noGrp="1"/>
          </p:cNvSpPr>
          <p:nvPr>
            <p:ph type="title"/>
          </p:nvPr>
        </p:nvSpPr>
        <p:spPr/>
        <p:txBody>
          <a:bodyPr/>
          <a:lstStyle/>
          <a:p>
            <a:r>
              <a:rPr lang="en-US" dirty="0"/>
              <a:t>Muddiest Points (3/3)</a:t>
            </a:r>
          </a:p>
        </p:txBody>
      </p:sp>
      <p:sp>
        <p:nvSpPr>
          <p:cNvPr id="3" name="Content Placeholder 2">
            <a:extLst>
              <a:ext uri="{FF2B5EF4-FFF2-40B4-BE49-F238E27FC236}">
                <a16:creationId xmlns:a16="http://schemas.microsoft.com/office/drawing/2014/main" id="{CBB5D1A1-A1C5-4D4A-9051-CB104F0E3B4F}"/>
              </a:ext>
            </a:extLst>
          </p:cNvPr>
          <p:cNvSpPr>
            <a:spLocks noGrp="1"/>
          </p:cNvSpPr>
          <p:nvPr>
            <p:ph idx="1"/>
          </p:nvPr>
        </p:nvSpPr>
        <p:spPr/>
        <p:txBody>
          <a:bodyPr>
            <a:normAutofit/>
          </a:bodyPr>
          <a:lstStyle/>
          <a:p>
            <a:r>
              <a:rPr lang="en-US" dirty="0"/>
              <a:t>Midterm</a:t>
            </a:r>
          </a:p>
          <a:p>
            <a:pPr lvl="1"/>
            <a:r>
              <a:rPr lang="en-US" dirty="0"/>
              <a:t>could we assume the content of our </a:t>
            </a:r>
            <a:r>
              <a:rPr lang="en-US" dirty="0" err="1"/>
              <a:t>homeworks</a:t>
            </a:r>
            <a:r>
              <a:rPr lang="en-US" dirty="0"/>
              <a:t> will be similar to the questions?</a:t>
            </a:r>
          </a:p>
          <a:p>
            <a:pPr lvl="1"/>
            <a:r>
              <a:rPr lang="en-US" dirty="0"/>
              <a:t>Study guide</a:t>
            </a:r>
          </a:p>
          <a:p>
            <a:pPr lvl="1"/>
            <a:r>
              <a:rPr lang="en-US" dirty="0"/>
              <a:t>What will the format of the midterm be? Will we need to memorize the solutions to these famous problems?</a:t>
            </a:r>
          </a:p>
          <a:p>
            <a:pPr lvl="1"/>
            <a:r>
              <a:rPr lang="en-US" dirty="0"/>
              <a:t>When is our midterm?</a:t>
            </a:r>
          </a:p>
          <a:p>
            <a:pPr lvl="1"/>
            <a:r>
              <a:rPr lang="en-US" dirty="0"/>
              <a:t>How should we study for the midterm? Will there be a sample exam/questions released?</a:t>
            </a:r>
          </a:p>
        </p:txBody>
      </p:sp>
      <p:sp>
        <p:nvSpPr>
          <p:cNvPr id="4" name="Footer Placeholder 3">
            <a:extLst>
              <a:ext uri="{FF2B5EF4-FFF2-40B4-BE49-F238E27FC236}">
                <a16:creationId xmlns:a16="http://schemas.microsoft.com/office/drawing/2014/main" id="{8A46D483-0D0A-5F42-A9BD-6DA332C3D7F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72A5DA1-DFE8-BF4A-8F34-E69FCDA53BD1}"/>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24877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Sleepy Barber</a:t>
            </a:r>
          </a:p>
          <a:p>
            <a:r>
              <a:rPr lang="en-US" dirty="0"/>
              <a:t>Deadlocks</a:t>
            </a:r>
          </a:p>
          <a:p>
            <a:pPr lvl="1"/>
            <a:r>
              <a:rPr lang="en-US" dirty="0"/>
              <a:t>Definition</a:t>
            </a:r>
          </a:p>
          <a:p>
            <a:pPr lvl="1"/>
            <a:r>
              <a:rPr lang="en-US" dirty="0"/>
              <a:t>Detecting Deadlocks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365248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B588-7AFC-234D-8AC0-9C6E7268F1E5}"/>
              </a:ext>
            </a:extLst>
          </p:cNvPr>
          <p:cNvSpPr>
            <a:spLocks noGrp="1"/>
          </p:cNvSpPr>
          <p:nvPr>
            <p:ph type="title"/>
          </p:nvPr>
        </p:nvSpPr>
        <p:spPr/>
        <p:txBody>
          <a:bodyPr/>
          <a:lstStyle/>
          <a:p>
            <a:r>
              <a:rPr lang="en-US" dirty="0"/>
              <a:t>Monitor-based Solutions</a:t>
            </a:r>
          </a:p>
        </p:txBody>
      </p:sp>
      <p:sp>
        <p:nvSpPr>
          <p:cNvPr id="3" name="Content Placeholder 2">
            <a:extLst>
              <a:ext uri="{FF2B5EF4-FFF2-40B4-BE49-F238E27FC236}">
                <a16:creationId xmlns:a16="http://schemas.microsoft.com/office/drawing/2014/main" id="{E4EE9F6E-8491-D241-9B4D-EB09A47CA615}"/>
              </a:ext>
            </a:extLst>
          </p:cNvPr>
          <p:cNvSpPr>
            <a:spLocks noGrp="1"/>
          </p:cNvSpPr>
          <p:nvPr>
            <p:ph idx="1"/>
          </p:nvPr>
        </p:nvSpPr>
        <p:spPr/>
        <p:txBody>
          <a:bodyPr/>
          <a:lstStyle/>
          <a:p>
            <a:r>
              <a:rPr lang="en-US" dirty="0"/>
              <a:t>Code Walkthrough at:</a:t>
            </a:r>
          </a:p>
          <a:p>
            <a:pPr marL="0" indent="0">
              <a:buNone/>
            </a:pPr>
            <a:r>
              <a:rPr lang="en-US" dirty="0">
                <a:hlinkClick r:id="rId2"/>
              </a:rPr>
              <a:t>https://cs1550-2214.github.io/cs1550-code-handouts/ProcessSynchronization/Slides/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0C867FD-F124-114F-AD64-66B9E0F4008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6613A72-9332-144A-A2AC-9B401BFBE33F}"/>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spTree>
    <p:extLst>
      <p:ext uri="{BB962C8B-B14F-4D97-AF65-F5344CB8AC3E}">
        <p14:creationId xmlns:p14="http://schemas.microsoft.com/office/powerpoint/2010/main" val="161647168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6348</TotalTime>
  <Words>1606</Words>
  <Application>Microsoft Macintosh PowerPoint</Application>
  <PresentationFormat>Custom</PresentationFormat>
  <Paragraphs>367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vt:lpstr>
      <vt:lpstr>Helvetica</vt:lpstr>
      <vt:lpstr>Monaco</vt:lpstr>
      <vt:lpstr>Times</vt:lpstr>
      <vt:lpstr>Times New Roman</vt:lpstr>
      <vt:lpstr>Office Theme</vt:lpstr>
      <vt:lpstr>Introduction to Operating Systems CS/COE 1550</vt:lpstr>
      <vt:lpstr>Announcements</vt:lpstr>
      <vt:lpstr>Last Lecture …</vt:lpstr>
      <vt:lpstr>Muddiest Points (1/3)</vt:lpstr>
      <vt:lpstr>Sleepy Barber Real-life Example</vt:lpstr>
      <vt:lpstr>Muddiest Points (2/3)</vt:lpstr>
      <vt:lpstr>Muddiest Points (3/3)</vt:lpstr>
      <vt:lpstr>Today’s Agenda …</vt:lpstr>
      <vt:lpstr>Monitor-based Solutions</vt:lpstr>
      <vt:lpstr>Deadlocks</vt:lpstr>
      <vt:lpstr>What is a deadlock?</vt:lpstr>
      <vt:lpstr>Four conditions for deadlock</vt:lpstr>
      <vt:lpstr>Resource allocation graphs</vt:lpstr>
      <vt:lpstr>Getting into deadlock</vt:lpstr>
      <vt:lpstr>Not getting into deadlock…</vt:lpstr>
      <vt:lpstr>The Ostrich Algorithm</vt:lpstr>
      <vt:lpstr>Detecting deadlocks using graphs</vt:lpstr>
      <vt:lpstr>Deadlock detection algorithm</vt:lpstr>
      <vt:lpstr>Resources with multiple instances</vt:lpstr>
      <vt:lpstr>Deadlock detection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2021-09-01T06:17:52Z</dcterms:modified>
</cp:coreProperties>
</file>