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1"/>
  </p:notesMasterIdLst>
  <p:sldIdLst>
    <p:sldId id="454" r:id="rId3"/>
    <p:sldId id="496" r:id="rId4"/>
    <p:sldId id="505" r:id="rId5"/>
    <p:sldId id="500" r:id="rId6"/>
    <p:sldId id="549" r:id="rId7"/>
    <p:sldId id="550" r:id="rId8"/>
    <p:sldId id="551" r:id="rId9"/>
    <p:sldId id="548" r:id="rId10"/>
    <p:sldId id="552" r:id="rId11"/>
    <p:sldId id="553" r:id="rId12"/>
    <p:sldId id="554" r:id="rId13"/>
    <p:sldId id="506" r:id="rId14"/>
    <p:sldId id="287" r:id="rId15"/>
    <p:sldId id="288" r:id="rId16"/>
    <p:sldId id="289" r:id="rId17"/>
    <p:sldId id="290" r:id="rId18"/>
    <p:sldId id="284" r:id="rId19"/>
    <p:sldId id="285" r:id="rId2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B3097-F106-0740-808E-CE54D9642327}" v="1" dt="2021-09-01T06:21:05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8:37.793" v="687" actId="47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219484641" sldId="309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594502056" sldId="310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154839364" sldId="311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957401858" sldId="31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84422094" sldId="313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100091038" sldId="314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580558072" sldId="316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900690377" sldId="317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850776597" sldId="318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852238868" sldId="319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424326898" sldId="32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21:18:24.337" v="686" actId="5793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21:18:24.337" v="686" actId="5793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B5B3097-F106-0740-808E-CE54D9642327}"/>
    <pc:docChg chg="modSld">
      <pc:chgData name="Khattab, Sherif" userId="c83b1e15-36f3-4f46-aceb-05aac24c545e" providerId="ADAL" clId="{0B5B3097-F106-0740-808E-CE54D9642327}" dt="2021-09-01T06:21:05.425" v="0"/>
      <pc:docMkLst>
        <pc:docMk/>
      </pc:docMkLst>
      <pc:sldChg chg="modSp">
        <pc:chgData name="Khattab, Sherif" userId="c83b1e15-36f3-4f46-aceb-05aac24c545e" providerId="ADAL" clId="{0B5B3097-F106-0740-808E-CE54D9642327}" dt="2021-09-01T06:21:05.425" v="0"/>
        <pc:sldMkLst>
          <pc:docMk/>
          <pc:sldMk cId="1330366002" sldId="454"/>
        </pc:sldMkLst>
        <pc:spChg chg="mod">
          <ac:chgData name="Khattab, Sherif" userId="c83b1e15-36f3-4f46-aceb-05aac24c545e" providerId="ADAL" clId="{0B5B3097-F106-0740-808E-CE54D9642327}" dt="2021-09-01T06:21:05.425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297876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50885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310629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79781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14352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403411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941601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247296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434430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16384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02143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12733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54898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06699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453463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813888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0719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137592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1906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93225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6236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65199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535735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30187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212080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80958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52401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851551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861612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07835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12298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04658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92808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176518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5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C823-7F2D-4AFA-8BEA-9D376863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8 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6564-71CD-4120-9B5E-A122DF77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7961F-E232-4913-ABEF-7B1A61C38A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0EEBC-B56F-4404-A540-0963354E47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8A7CC-BBC8-4C03-A79C-1438FBEA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" y="900118"/>
            <a:ext cx="9209768" cy="61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6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3659-8880-4DDA-93B7-85BCBDB8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for OPT in 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7AC4-B5F4-491C-B540-AAD34A52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4936D-E0A2-4F59-89E7-4E8FDB42FC5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37A03-831E-46D6-8FAB-5E25CE992E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28190-26C4-41BF-98AA-E468CE1C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941576"/>
            <a:ext cx="9296854" cy="619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5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  <a:p>
            <a:pPr lvl="1"/>
            <a:r>
              <a:rPr lang="en-US" dirty="0"/>
              <a:t>2-level Page Table</a:t>
            </a:r>
          </a:p>
          <a:p>
            <a:pPr lvl="1"/>
            <a:r>
              <a:rPr lang="en-US" dirty="0"/>
              <a:t>TLB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3" name="Rectangle 71">
            <a:extLst>
              <a:ext uri="{FF2B5EF4-FFF2-40B4-BE49-F238E27FC236}">
                <a16:creationId xmlns:a16="http://schemas.microsoft.com/office/drawing/2014/main" id="{92F996F9-41A5-1E4F-8A71-56930189F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page tables</a:t>
            </a:r>
          </a:p>
        </p:txBody>
      </p:sp>
      <p:sp>
        <p:nvSpPr>
          <p:cNvPr id="49224" name="Rectangle 72">
            <a:extLst>
              <a:ext uri="{FF2B5EF4-FFF2-40B4-BE49-F238E27FC236}">
                <a16:creationId xmlns:a16="http://schemas.microsoft.com/office/drawing/2014/main" id="{CF02A81A-251A-9845-8098-78F4F58F3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899153" cy="6141298"/>
          </a:xfrm>
        </p:spPr>
        <p:txBody>
          <a:bodyPr/>
          <a:lstStyle/>
          <a:p>
            <a:r>
              <a:rPr lang="en-US" altLang="en-US" sz="2205" dirty="0"/>
              <a:t>Problem: page tables can be too large</a:t>
            </a:r>
          </a:p>
          <a:p>
            <a:pPr lvl="1"/>
            <a:r>
              <a:rPr lang="en-US" altLang="en-US" sz="1984" dirty="0"/>
              <a:t>2</a:t>
            </a:r>
            <a:r>
              <a:rPr lang="en-US" altLang="en-US" sz="1984" baseline="30000" dirty="0"/>
              <a:t>32</a:t>
            </a:r>
            <a:r>
              <a:rPr lang="en-US" altLang="en-US" sz="1984" dirty="0"/>
              <a:t> bytes in 4KB pages need 1 million PTEs</a:t>
            </a:r>
          </a:p>
          <a:p>
            <a:r>
              <a:rPr lang="en-US" altLang="en-US" sz="2205" dirty="0"/>
              <a:t>Solution: use multi-level page tables</a:t>
            </a:r>
          </a:p>
          <a:p>
            <a:pPr lvl="1"/>
            <a:r>
              <a:rPr lang="en-US" altLang="en-US" sz="1984" dirty="0"/>
              <a:t>“Page size” in first page table is large (megabytes)</a:t>
            </a:r>
          </a:p>
          <a:p>
            <a:pPr lvl="1"/>
            <a:r>
              <a:rPr lang="en-US" altLang="en-US" sz="1984" dirty="0"/>
              <a:t>PTE marked invalid in first page table needs no 2nd level page table</a:t>
            </a:r>
          </a:p>
          <a:p>
            <a:r>
              <a:rPr lang="en-US" altLang="en-US" sz="2205" dirty="0"/>
              <a:t>1st level page table has pointers to 2nd level page tables</a:t>
            </a:r>
          </a:p>
          <a:p>
            <a:r>
              <a:rPr lang="en-US" altLang="en-US" sz="2205" dirty="0"/>
              <a:t>2nd level page table has actual physical page numbers in it</a:t>
            </a:r>
          </a:p>
          <a:p>
            <a:pPr lvl="1"/>
            <a:endParaRPr lang="en-US" altLang="en-US" sz="1984" dirty="0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5BFC97F-4AE6-7344-BA26-EBD50D951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id="{C26038B4-F6C8-B548-AE10-9AC88FE0C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0E0196B-1265-FC41-B20C-AE4B1D5D73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62F2AED-B857-3042-8286-42B2A46E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5643508"/>
            <a:ext cx="799716" cy="236239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74AA077-4DFB-EB4E-B996-C69ACE6E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459765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884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6E50F821-19C4-274F-AA3F-D5DA6E4D7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879747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960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A3C0DE4B-E048-FE46-BBA5-7264F0B6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6635714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955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F2F880F5-D8F9-2945-B52E-ADFBEF5B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375768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B9D1C80C-43BC-C943-BE09-80D5FAD76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2495393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79EEC4D0-46F0-624C-9CD2-B76EAD7EF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167992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id="{3BAE07A9-BC62-DD4A-B0AA-FF2305305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1763923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220</a:t>
            </a: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D181083D-F218-D149-97BC-27A172BE1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183905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657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BE69A3C2-968B-4F42-8D41-3199C4F5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939873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401</a:t>
            </a:r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1EE3859D-3D34-3845-AAD6-48184748C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1679927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0834F6E5-5A15-FF44-AD85-9ED0750DB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3176114"/>
            <a:ext cx="799716" cy="393733"/>
          </a:xfrm>
          <a:prstGeom prst="rect">
            <a:avLst/>
          </a:prstGeom>
          <a:solidFill>
            <a:srgbClr val="DC54A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C54AD"/>
            </a:extrusionClr>
            <a:contourClr>
              <a:srgbClr val="DC54A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8236B2FA-9C30-8D4A-9654-F067D8A0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993" y="1601182"/>
            <a:ext cx="1440188" cy="551226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9" name="Rectangle 17">
            <a:extLst>
              <a:ext uri="{FF2B5EF4-FFF2-40B4-BE49-F238E27FC236}">
                <a16:creationId xmlns:a16="http://schemas.microsoft.com/office/drawing/2014/main" id="{73562AB4-05EF-ED49-8399-1ED01287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2782380"/>
            <a:ext cx="799716" cy="393734"/>
          </a:xfrm>
          <a:prstGeom prst="rect">
            <a:avLst/>
          </a:prstGeom>
          <a:solidFill>
            <a:srgbClr val="5FBD7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70" name="Rectangle 18">
            <a:extLst>
              <a:ext uri="{FF2B5EF4-FFF2-40B4-BE49-F238E27FC236}">
                <a16:creationId xmlns:a16="http://schemas.microsoft.com/office/drawing/2014/main" id="{32A3891C-61F9-114C-B8F3-DDFDDD576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4357312"/>
            <a:ext cx="799716" cy="393734"/>
          </a:xfrm>
          <a:prstGeom prst="rect">
            <a:avLst/>
          </a:prstGeom>
          <a:solidFill>
            <a:srgbClr val="FFCC1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18"/>
            </a:extrusionClr>
            <a:contourClr>
              <a:srgbClr val="FFCC1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71" name="Text Box 19">
            <a:extLst>
              <a:ext uri="{FF2B5EF4-FFF2-40B4-BE49-F238E27FC236}">
                <a16:creationId xmlns:a16="http://schemas.microsoft.com/office/drawing/2014/main" id="{A676697E-2F7F-3E49-B6F0-ACF59DB7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2539" y="364859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3D6DE510-0910-5B44-95CD-018784BB1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280" y="4751046"/>
            <a:ext cx="1289002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1st level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</a:t>
            </a:r>
          </a:p>
        </p:txBody>
      </p:sp>
      <p:cxnSp>
        <p:nvCxnSpPr>
          <p:cNvPr id="49173" name="AutoShape 21">
            <a:extLst>
              <a:ext uri="{FF2B5EF4-FFF2-40B4-BE49-F238E27FC236}">
                <a16:creationId xmlns:a16="http://schemas.microsoft.com/office/drawing/2014/main" id="{1048BCCB-D72B-0743-9273-82F7D4DD1F9D}"/>
              </a:ext>
            </a:extLst>
          </p:cNvPr>
          <p:cNvCxnSpPr>
            <a:cxnSpLocks noChangeShapeType="1"/>
            <a:stCxn id="49169" idx="3"/>
            <a:endCxn id="49160" idx="0"/>
          </p:cNvCxnSpPr>
          <p:nvPr/>
        </p:nvCxnSpPr>
        <p:spPr bwMode="auto">
          <a:xfrm flipV="1">
            <a:off x="6172514" y="1679928"/>
            <a:ext cx="799715" cy="130019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4" name="AutoShape 22">
            <a:extLst>
              <a:ext uri="{FF2B5EF4-FFF2-40B4-BE49-F238E27FC236}">
                <a16:creationId xmlns:a16="http://schemas.microsoft.com/office/drawing/2014/main" id="{CCA26FE2-63AD-464D-A9F2-9C378A2BF665}"/>
              </a:ext>
            </a:extLst>
          </p:cNvPr>
          <p:cNvCxnSpPr>
            <a:cxnSpLocks noChangeShapeType="1"/>
            <a:stCxn id="49165" idx="3"/>
            <a:endCxn id="49207" idx="0"/>
          </p:cNvCxnSpPr>
          <p:nvPr/>
        </p:nvCxnSpPr>
        <p:spPr bwMode="auto">
          <a:xfrm>
            <a:off x="6172514" y="3373855"/>
            <a:ext cx="799715" cy="15399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5" name="AutoShape 23">
            <a:extLst>
              <a:ext uri="{FF2B5EF4-FFF2-40B4-BE49-F238E27FC236}">
                <a16:creationId xmlns:a16="http://schemas.microsoft.com/office/drawing/2014/main" id="{40B4A557-550B-A746-9FB0-6F2C0E863370}"/>
              </a:ext>
            </a:extLst>
          </p:cNvPr>
          <p:cNvCxnSpPr>
            <a:cxnSpLocks noChangeShapeType="1"/>
            <a:stCxn id="49170" idx="3"/>
            <a:endCxn id="49213" idx="0"/>
          </p:cNvCxnSpPr>
          <p:nvPr/>
        </p:nvCxnSpPr>
        <p:spPr bwMode="auto">
          <a:xfrm>
            <a:off x="6172514" y="4555055"/>
            <a:ext cx="799715" cy="820714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76" name="Text Box 24">
            <a:extLst>
              <a:ext uri="{FF2B5EF4-FFF2-40B4-BE49-F238E27FC236}">
                <a16:creationId xmlns:a16="http://schemas.microsoft.com/office/drawing/2014/main" id="{F022DDDB-3EBE-8449-9698-9630202EC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048" y="6325978"/>
            <a:ext cx="1393198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2nd level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tables</a:t>
            </a:r>
          </a:p>
        </p:txBody>
      </p:sp>
      <p:sp>
        <p:nvSpPr>
          <p:cNvPr id="49177" name="Text Box 25">
            <a:extLst>
              <a:ext uri="{FF2B5EF4-FFF2-40B4-BE49-F238E27FC236}">
                <a16:creationId xmlns:a16="http://schemas.microsoft.com/office/drawing/2014/main" id="{DC07C7FA-2967-5A43-AF10-2E0139DFE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5879747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78" name="Text Box 26">
            <a:extLst>
              <a:ext uri="{FF2B5EF4-FFF2-40B4-BE49-F238E27FC236}">
                <a16:creationId xmlns:a16="http://schemas.microsoft.com/office/drawing/2014/main" id="{2679E74C-ECBA-CA41-A82E-818FD7ABA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3989829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79" name="Text Box 27">
            <a:extLst>
              <a:ext uri="{FF2B5EF4-FFF2-40B4-BE49-F238E27FC236}">
                <a16:creationId xmlns:a16="http://schemas.microsoft.com/office/drawing/2014/main" id="{704AAB3D-3FBC-3F4E-9CED-1A93DCCC6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3438603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0" name="Text Box 28">
            <a:extLst>
              <a:ext uri="{FF2B5EF4-FFF2-40B4-BE49-F238E27FC236}">
                <a16:creationId xmlns:a16="http://schemas.microsoft.com/office/drawing/2014/main" id="{1532BC1C-266A-FB4F-A5A2-4C65CBA74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2887376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1" name="Text Box 29">
            <a:extLst>
              <a:ext uri="{FF2B5EF4-FFF2-40B4-BE49-F238E27FC236}">
                <a16:creationId xmlns:a16="http://schemas.microsoft.com/office/drawing/2014/main" id="{C7027FAA-EDC4-7D4A-B5B5-DF0271735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2336150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2" name="Text Box 30">
            <a:extLst>
              <a:ext uri="{FF2B5EF4-FFF2-40B4-BE49-F238E27FC236}">
                <a16:creationId xmlns:a16="http://schemas.microsoft.com/office/drawing/2014/main" id="{F753079E-3915-7944-8F99-C1AE6AEE6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1784924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3" name="Text Box 31">
            <a:extLst>
              <a:ext uri="{FF2B5EF4-FFF2-40B4-BE49-F238E27FC236}">
                <a16:creationId xmlns:a16="http://schemas.microsoft.com/office/drawing/2014/main" id="{3D06C06B-F2F4-8242-86E6-4B423BD1C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4541056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4" name="Text Box 32">
            <a:extLst>
              <a:ext uri="{FF2B5EF4-FFF2-40B4-BE49-F238E27FC236}">
                <a16:creationId xmlns:a16="http://schemas.microsoft.com/office/drawing/2014/main" id="{451315A2-5F13-184D-A6B6-9DEC38E21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5092281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5" name="Line 33">
            <a:extLst>
              <a:ext uri="{FF2B5EF4-FFF2-40B4-BE49-F238E27FC236}">
                <a16:creationId xmlns:a16="http://schemas.microsoft.com/office/drawing/2014/main" id="{172A6FA6-BC11-A448-A314-3E7CD36E3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1548683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6" name="Line 34">
            <a:extLst>
              <a:ext uri="{FF2B5EF4-FFF2-40B4-BE49-F238E27FC236}">
                <a16:creationId xmlns:a16="http://schemas.microsoft.com/office/drawing/2014/main" id="{6065D68F-7A70-7D42-8FC6-1F744BA21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2099909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7" name="Line 35">
            <a:extLst>
              <a:ext uri="{FF2B5EF4-FFF2-40B4-BE49-F238E27FC236}">
                <a16:creationId xmlns:a16="http://schemas.microsoft.com/office/drawing/2014/main" id="{E68EAFD1-BB93-874B-A3CB-6B4C6A0FF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2651136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8" name="Line 36">
            <a:extLst>
              <a:ext uri="{FF2B5EF4-FFF2-40B4-BE49-F238E27FC236}">
                <a16:creationId xmlns:a16="http://schemas.microsoft.com/office/drawing/2014/main" id="{5732998F-D0D5-5049-9FC0-FA3147B2F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3202362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9" name="Line 37">
            <a:extLst>
              <a:ext uri="{FF2B5EF4-FFF2-40B4-BE49-F238E27FC236}">
                <a16:creationId xmlns:a16="http://schemas.microsoft.com/office/drawing/2014/main" id="{AB4D6371-8E21-2247-847A-4436E80C8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3753589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0" name="Line 38">
            <a:extLst>
              <a:ext uri="{FF2B5EF4-FFF2-40B4-BE49-F238E27FC236}">
                <a16:creationId xmlns:a16="http://schemas.microsoft.com/office/drawing/2014/main" id="{416A5CED-D076-804F-BF70-0C56802FD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4304814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1" name="Line 39">
            <a:extLst>
              <a:ext uri="{FF2B5EF4-FFF2-40B4-BE49-F238E27FC236}">
                <a16:creationId xmlns:a16="http://schemas.microsoft.com/office/drawing/2014/main" id="{F8CBFFC6-B484-3149-817F-F59CB8A16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4856041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2" name="Line 40">
            <a:extLst>
              <a:ext uri="{FF2B5EF4-FFF2-40B4-BE49-F238E27FC236}">
                <a16:creationId xmlns:a16="http://schemas.microsoft.com/office/drawing/2014/main" id="{1B6A182B-6CAD-0C48-ACC7-F5A8B82FA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540726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3" name="Text Box 41">
            <a:extLst>
              <a:ext uri="{FF2B5EF4-FFF2-40B4-BE49-F238E27FC236}">
                <a16:creationId xmlns:a16="http://schemas.microsoft.com/office/drawing/2014/main" id="{B6372DDE-9076-BA4A-AFF6-B537767C5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1233698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9194" name="AutoShape 42">
            <a:extLst>
              <a:ext uri="{FF2B5EF4-FFF2-40B4-BE49-F238E27FC236}">
                <a16:creationId xmlns:a16="http://schemas.microsoft.com/office/drawing/2014/main" id="{9DA8CD3B-913F-864C-99C9-8532D93B769C}"/>
              </a:ext>
            </a:extLst>
          </p:cNvPr>
          <p:cNvCxnSpPr>
            <a:cxnSpLocks noChangeShapeType="1"/>
            <a:stCxn id="49161" idx="3"/>
            <a:endCxn id="49186" idx="0"/>
          </p:cNvCxnSpPr>
          <p:nvPr/>
        </p:nvCxnSpPr>
        <p:spPr bwMode="auto">
          <a:xfrm>
            <a:off x="7728196" y="1931916"/>
            <a:ext cx="1007957" cy="16799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5" name="AutoShape 43">
            <a:extLst>
              <a:ext uri="{FF2B5EF4-FFF2-40B4-BE49-F238E27FC236}">
                <a16:creationId xmlns:a16="http://schemas.microsoft.com/office/drawing/2014/main" id="{EC9A079A-3D9F-8841-8234-F8AB05FF6A46}"/>
              </a:ext>
            </a:extLst>
          </p:cNvPr>
          <p:cNvCxnSpPr>
            <a:cxnSpLocks noChangeShapeType="1"/>
            <a:stCxn id="49163" idx="3"/>
            <a:endCxn id="49187" idx="0"/>
          </p:cNvCxnSpPr>
          <p:nvPr/>
        </p:nvCxnSpPr>
        <p:spPr bwMode="auto">
          <a:xfrm flipV="1">
            <a:off x="7728196" y="2651137"/>
            <a:ext cx="1007957" cy="45673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6" name="AutoShape 44">
            <a:extLst>
              <a:ext uri="{FF2B5EF4-FFF2-40B4-BE49-F238E27FC236}">
                <a16:creationId xmlns:a16="http://schemas.microsoft.com/office/drawing/2014/main" id="{F52DEC4E-6EAA-5540-850B-85B379312E32}"/>
              </a:ext>
            </a:extLst>
          </p:cNvPr>
          <p:cNvCxnSpPr>
            <a:cxnSpLocks noChangeShapeType="1"/>
            <a:stCxn id="49162" idx="3"/>
            <a:endCxn id="49189" idx="0"/>
          </p:cNvCxnSpPr>
          <p:nvPr/>
        </p:nvCxnSpPr>
        <p:spPr bwMode="auto">
          <a:xfrm>
            <a:off x="7728196" y="2351899"/>
            <a:ext cx="1007957" cy="140169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7" name="AutoShape 45">
            <a:extLst>
              <a:ext uri="{FF2B5EF4-FFF2-40B4-BE49-F238E27FC236}">
                <a16:creationId xmlns:a16="http://schemas.microsoft.com/office/drawing/2014/main" id="{10541C33-F710-2F4C-ABC7-83B5AFCB5AB7}"/>
              </a:ext>
            </a:extLst>
          </p:cNvPr>
          <p:cNvCxnSpPr>
            <a:cxnSpLocks noChangeShapeType="1"/>
            <a:stCxn id="49155" idx="3"/>
            <a:endCxn id="49190" idx="0"/>
          </p:cNvCxnSpPr>
          <p:nvPr/>
        </p:nvCxnSpPr>
        <p:spPr bwMode="auto">
          <a:xfrm flipV="1">
            <a:off x="7728196" y="4304814"/>
            <a:ext cx="1007957" cy="132294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8" name="AutoShape 46">
            <a:extLst>
              <a:ext uri="{FF2B5EF4-FFF2-40B4-BE49-F238E27FC236}">
                <a16:creationId xmlns:a16="http://schemas.microsoft.com/office/drawing/2014/main" id="{E2DD00A3-AE0B-F444-9AC4-A51179D04118}"/>
              </a:ext>
            </a:extLst>
          </p:cNvPr>
          <p:cNvCxnSpPr>
            <a:cxnSpLocks noChangeShapeType="1"/>
            <a:stCxn id="49156" idx="3"/>
            <a:endCxn id="49192" idx="0"/>
          </p:cNvCxnSpPr>
          <p:nvPr/>
        </p:nvCxnSpPr>
        <p:spPr bwMode="auto">
          <a:xfrm flipV="1">
            <a:off x="7728196" y="5407268"/>
            <a:ext cx="1007957" cy="64047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9" name="Line 47">
            <a:extLst>
              <a:ext uri="{FF2B5EF4-FFF2-40B4-BE49-F238E27FC236}">
                <a16:creationId xmlns:a16="http://schemas.microsoft.com/office/drawing/2014/main" id="{95BD77AA-8C20-FB4D-BCE8-F3ED285BF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564350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9200" name="AutoShape 48">
            <a:extLst>
              <a:ext uri="{FF2B5EF4-FFF2-40B4-BE49-F238E27FC236}">
                <a16:creationId xmlns:a16="http://schemas.microsoft.com/office/drawing/2014/main" id="{619F3BFD-1E24-5943-A6B1-31CF75B49698}"/>
              </a:ext>
            </a:extLst>
          </p:cNvPr>
          <p:cNvCxnSpPr>
            <a:cxnSpLocks noChangeShapeType="1"/>
            <a:stCxn id="49157" idx="3"/>
            <a:endCxn id="49191" idx="0"/>
          </p:cNvCxnSpPr>
          <p:nvPr/>
        </p:nvCxnSpPr>
        <p:spPr bwMode="auto">
          <a:xfrm flipV="1">
            <a:off x="7728196" y="4856042"/>
            <a:ext cx="1007957" cy="1947666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1" name="Text Box 49">
            <a:extLst>
              <a:ext uri="{FF2B5EF4-FFF2-40B4-BE49-F238E27FC236}">
                <a16:creationId xmlns:a16="http://schemas.microsoft.com/office/drawing/2014/main" id="{96A8776F-A175-BE47-BFB1-66BB3EB82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625" y="6194733"/>
            <a:ext cx="1087024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main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49202" name="Rectangle 50">
            <a:extLst>
              <a:ext uri="{FF2B5EF4-FFF2-40B4-BE49-F238E27FC236}">
                <a16:creationId xmlns:a16="http://schemas.microsoft.com/office/drawing/2014/main" id="{15F0A99D-7535-FF41-8800-F500BFB0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2782380"/>
            <a:ext cx="843464" cy="196866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03" name="Text Box 51">
            <a:extLst>
              <a:ext uri="{FF2B5EF4-FFF2-40B4-BE49-F238E27FC236}">
                <a16:creationId xmlns:a16="http://schemas.microsoft.com/office/drawing/2014/main" id="{A5A484A8-7C78-5847-822F-EB91BA42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4343313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204" name="Rectangle 52">
            <a:extLst>
              <a:ext uri="{FF2B5EF4-FFF2-40B4-BE49-F238E27FC236}">
                <a16:creationId xmlns:a16="http://schemas.microsoft.com/office/drawing/2014/main" id="{53C22121-008F-B544-9EB2-CCB8A52C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611844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49205" name="Rectangle 53">
            <a:extLst>
              <a:ext uri="{FF2B5EF4-FFF2-40B4-BE49-F238E27FC236}">
                <a16:creationId xmlns:a16="http://schemas.microsoft.com/office/drawing/2014/main" id="{9FC1CAF3-3413-A540-80D2-F7B337EF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031826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613</a:t>
            </a:r>
          </a:p>
        </p:txBody>
      </p:sp>
      <p:sp>
        <p:nvSpPr>
          <p:cNvPr id="49206" name="Rectangle 54">
            <a:extLst>
              <a:ext uri="{FF2B5EF4-FFF2-40B4-BE49-F238E27FC236}">
                <a16:creationId xmlns:a16="http://schemas.microsoft.com/office/drawing/2014/main" id="{807B119D-6BAC-0047-B5CF-4895D034F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787793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961</a:t>
            </a:r>
          </a:p>
        </p:txBody>
      </p:sp>
      <p:sp>
        <p:nvSpPr>
          <p:cNvPr id="49207" name="Line 55">
            <a:extLst>
              <a:ext uri="{FF2B5EF4-FFF2-40B4-BE49-F238E27FC236}">
                <a16:creationId xmlns:a16="http://schemas.microsoft.com/office/drawing/2014/main" id="{09030B63-FF69-7D49-AD54-C545FE63D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3527848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9208" name="AutoShape 56">
            <a:extLst>
              <a:ext uri="{FF2B5EF4-FFF2-40B4-BE49-F238E27FC236}">
                <a16:creationId xmlns:a16="http://schemas.microsoft.com/office/drawing/2014/main" id="{01679748-49DE-3049-88FD-8F5C8D90031D}"/>
              </a:ext>
            </a:extLst>
          </p:cNvPr>
          <p:cNvCxnSpPr>
            <a:cxnSpLocks noChangeShapeType="1"/>
            <a:stCxn id="49204" idx="3"/>
            <a:endCxn id="49185" idx="0"/>
          </p:cNvCxnSpPr>
          <p:nvPr/>
        </p:nvCxnSpPr>
        <p:spPr bwMode="auto">
          <a:xfrm flipV="1">
            <a:off x="7728196" y="1548683"/>
            <a:ext cx="1007957" cy="2231154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09" name="AutoShape 57">
            <a:extLst>
              <a:ext uri="{FF2B5EF4-FFF2-40B4-BE49-F238E27FC236}">
                <a16:creationId xmlns:a16="http://schemas.microsoft.com/office/drawing/2014/main" id="{C71DFE52-C883-B442-B5A6-9133086B81FF}"/>
              </a:ext>
            </a:extLst>
          </p:cNvPr>
          <p:cNvCxnSpPr>
            <a:cxnSpLocks noChangeShapeType="1"/>
            <a:stCxn id="49205" idx="3"/>
            <a:endCxn id="49188" idx="0"/>
          </p:cNvCxnSpPr>
          <p:nvPr/>
        </p:nvCxnSpPr>
        <p:spPr bwMode="auto">
          <a:xfrm flipV="1">
            <a:off x="7728196" y="3202362"/>
            <a:ext cx="1007957" cy="99745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10" name="AutoShape 58">
            <a:extLst>
              <a:ext uri="{FF2B5EF4-FFF2-40B4-BE49-F238E27FC236}">
                <a16:creationId xmlns:a16="http://schemas.microsoft.com/office/drawing/2014/main" id="{7549FF16-72A6-DA4E-A571-3B0C173744DE}"/>
              </a:ext>
            </a:extLst>
          </p:cNvPr>
          <p:cNvCxnSpPr>
            <a:cxnSpLocks noChangeShapeType="1"/>
            <a:stCxn id="49206" idx="3"/>
            <a:endCxn id="49199" idx="0"/>
          </p:cNvCxnSpPr>
          <p:nvPr/>
        </p:nvCxnSpPr>
        <p:spPr bwMode="auto">
          <a:xfrm>
            <a:off x="7728196" y="4955786"/>
            <a:ext cx="1007957" cy="687721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11" name="Rectangle 59">
            <a:extLst>
              <a:ext uri="{FF2B5EF4-FFF2-40B4-BE49-F238E27FC236}">
                <a16:creationId xmlns:a16="http://schemas.microsoft.com/office/drawing/2014/main" id="{C7973DE6-8355-7B4B-8B7C-B44394859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527848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2" name="Text Box 60">
            <a:extLst>
              <a:ext uri="{FF2B5EF4-FFF2-40B4-BE49-F238E27FC236}">
                <a16:creationId xmlns:a16="http://schemas.microsoft.com/office/drawing/2014/main" id="{0A456BD8-7DEA-5247-8A88-DA2273DEA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6191234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213" name="Line 61">
            <a:extLst>
              <a:ext uri="{FF2B5EF4-FFF2-40B4-BE49-F238E27FC236}">
                <a16:creationId xmlns:a16="http://schemas.microsoft.com/office/drawing/2014/main" id="{5422F383-B944-F94E-B2E4-75B21E5E9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5375768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4" name="Rectangle 62">
            <a:extLst>
              <a:ext uri="{FF2B5EF4-FFF2-40B4-BE49-F238E27FC236}">
                <a16:creationId xmlns:a16="http://schemas.microsoft.com/office/drawing/2014/main" id="{E03A5099-C1FF-1E46-8200-EB909753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1548684"/>
            <a:ext cx="799716" cy="236239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5" name="Rectangle 63">
            <a:extLst>
              <a:ext uri="{FF2B5EF4-FFF2-40B4-BE49-F238E27FC236}">
                <a16:creationId xmlns:a16="http://schemas.microsoft.com/office/drawing/2014/main" id="{C5BE5B33-BE93-294C-A841-90C3DB86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2099910"/>
            <a:ext cx="799716" cy="236240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6" name="Rectangle 64">
            <a:extLst>
              <a:ext uri="{FF2B5EF4-FFF2-40B4-BE49-F238E27FC236}">
                <a16:creationId xmlns:a16="http://schemas.microsoft.com/office/drawing/2014/main" id="{8F84FFC0-E50A-754C-879A-1FC6F37F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2651136"/>
            <a:ext cx="799716" cy="236239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7" name="Rectangle 65">
            <a:extLst>
              <a:ext uri="{FF2B5EF4-FFF2-40B4-BE49-F238E27FC236}">
                <a16:creationId xmlns:a16="http://schemas.microsoft.com/office/drawing/2014/main" id="{A532C115-CED8-784F-815E-1A384AE0B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3202363"/>
            <a:ext cx="799716" cy="236240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8" name="Rectangle 66">
            <a:extLst>
              <a:ext uri="{FF2B5EF4-FFF2-40B4-BE49-F238E27FC236}">
                <a16:creationId xmlns:a16="http://schemas.microsoft.com/office/drawing/2014/main" id="{D726C2FE-131B-C847-8DE5-DA754E39C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3753589"/>
            <a:ext cx="799716" cy="236239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9" name="Rectangle 67">
            <a:extLst>
              <a:ext uri="{FF2B5EF4-FFF2-40B4-BE49-F238E27FC236}">
                <a16:creationId xmlns:a16="http://schemas.microsoft.com/office/drawing/2014/main" id="{5C45164D-873C-5744-8826-F4BAE8A3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4304815"/>
            <a:ext cx="799716" cy="236240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20" name="Rectangle 68">
            <a:extLst>
              <a:ext uri="{FF2B5EF4-FFF2-40B4-BE49-F238E27FC236}">
                <a16:creationId xmlns:a16="http://schemas.microsoft.com/office/drawing/2014/main" id="{AF2A24C2-105E-DE44-B661-2CB3F8DD2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4856041"/>
            <a:ext cx="799716" cy="236239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21" name="Rectangle 69">
            <a:extLst>
              <a:ext uri="{FF2B5EF4-FFF2-40B4-BE49-F238E27FC236}">
                <a16:creationId xmlns:a16="http://schemas.microsoft.com/office/drawing/2014/main" id="{12C4B711-8F15-F646-BEAF-2C523AC4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5407268"/>
            <a:ext cx="799716" cy="236240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22" name="Rectangle 70">
            <a:extLst>
              <a:ext uri="{FF2B5EF4-FFF2-40B4-BE49-F238E27FC236}">
                <a16:creationId xmlns:a16="http://schemas.microsoft.com/office/drawing/2014/main" id="{5E852FF1-B556-BB4F-9D0B-BE46C6CA0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1233697"/>
            <a:ext cx="839964" cy="49610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86020A2-4284-7D4C-A213-10EE010A9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two-level page tables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631BDEF-CA93-954B-B2AD-C75918D61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Tradeoffs between 1st and 2nd level page table sizes</a:t>
            </a:r>
          </a:p>
          <a:p>
            <a:pPr lvl="1"/>
            <a:r>
              <a:rPr lang="en-US" altLang="en-US"/>
              <a:t>Total number of bits indexing 1st and 2nd level table is constant for a given page size and logical address length</a:t>
            </a:r>
          </a:p>
          <a:p>
            <a:pPr lvl="1"/>
            <a:r>
              <a:rPr lang="en-US" altLang="en-US"/>
              <a:t>Tradeoff between number of bits indexing 1st and number indexing 2nd level tables</a:t>
            </a:r>
          </a:p>
          <a:p>
            <a:pPr lvl="2"/>
            <a:r>
              <a:rPr lang="en-US" altLang="en-US"/>
              <a:t>More bits in 1st level: fine granularity at 2nd level</a:t>
            </a:r>
          </a:p>
          <a:p>
            <a:pPr lvl="2"/>
            <a:r>
              <a:rPr lang="en-US" altLang="en-US"/>
              <a:t>Fewer bits in 1st level: maybe less wasted space?</a:t>
            </a:r>
          </a:p>
          <a:p>
            <a:r>
              <a:rPr lang="en-US" altLang="en-US"/>
              <a:t>All addresses in table are physical addresses</a:t>
            </a:r>
          </a:p>
          <a:p>
            <a:r>
              <a:rPr lang="en-US" altLang="en-US"/>
              <a:t>Protection bits kept in 2nd level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2BEB7-B7D7-9E42-AF26-7340B38BBC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41C8E-EF71-3342-8263-0011A8577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82B4EF3-EEDD-AD49-84F4-A4378F91E7F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79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4" name="Rectangle 14">
            <a:extLst>
              <a:ext uri="{FF2B5EF4-FFF2-40B4-BE49-F238E27FC236}">
                <a16:creationId xmlns:a16="http://schemas.microsoft.com/office/drawing/2014/main" id="{2730052A-2D99-3744-B09E-DAFE150A7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paging: example</a:t>
            </a:r>
          </a:p>
        </p:txBody>
      </p:sp>
      <p:sp>
        <p:nvSpPr>
          <p:cNvPr id="51215" name="Rectangle 15">
            <a:extLst>
              <a:ext uri="{FF2B5EF4-FFF2-40B4-BE49-F238E27FC236}">
                <a16:creationId xmlns:a16="http://schemas.microsoft.com/office/drawing/2014/main" id="{8F62DC9E-4348-5945-B8AF-BEC3D59DD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System characteristics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8 KB pages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32-bit logical address divided into 13 bit page offset, 19 bit page number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Page number divided into: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10 bit page number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9 bit page offset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Logical address looks like this: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</a:t>
            </a:r>
            <a:r>
              <a:rPr lang="en-US" altLang="en-US" sz="1984" baseline="-25000"/>
              <a:t>1</a:t>
            </a:r>
            <a:r>
              <a:rPr lang="en-US" altLang="en-US" sz="1984"/>
              <a:t> is an index into the 1st level page table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</a:t>
            </a:r>
            <a:r>
              <a:rPr lang="en-US" altLang="en-US" sz="1984" baseline="-25000"/>
              <a:t>2</a:t>
            </a:r>
            <a:r>
              <a:rPr lang="en-US" altLang="en-US" sz="1984"/>
              <a:t> is an index into the 2nd level page table pointed to by p</a:t>
            </a:r>
            <a:r>
              <a:rPr lang="en-US" altLang="en-US" sz="1984" baseline="-25000"/>
              <a:t>1</a:t>
            </a:r>
            <a:r>
              <a:rPr lang="en-US" altLang="en-US" sz="1984"/>
              <a:t>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8EDC9CB-1C47-C845-BC1F-9E9691475B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847CA77-E2D5-DE4D-B157-7E4B104DF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24106C2-748E-3545-B237-F6EDE917E6C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DE754463-41CA-074A-9E2A-5025CE6F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953" y="5433517"/>
            <a:ext cx="1793673" cy="39373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10 bits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480650CF-7F15-224E-82D1-86421677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629" y="5433517"/>
            <a:ext cx="1611680" cy="393733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D445D80B-621F-8846-A76F-9782CCB5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8" y="5433517"/>
            <a:ext cx="2330900" cy="39373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857C5F9A-A99F-2C43-AC73-CFAF60EFB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629" y="5433517"/>
            <a:ext cx="1361441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9 bits</a:t>
            </a: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FEC3EA80-18D6-B14E-B833-C12F4DF0A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49" y="5433517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offset = 13 bits</a:t>
            </a:r>
          </a:p>
        </p:txBody>
      </p:sp>
      <p:sp>
        <p:nvSpPr>
          <p:cNvPr id="51209" name="AutoShape 9">
            <a:extLst>
              <a:ext uri="{FF2B5EF4-FFF2-40B4-BE49-F238E27FC236}">
                <a16:creationId xmlns:a16="http://schemas.microsoft.com/office/drawing/2014/main" id="{430DFD64-E94E-A64F-BFC8-582337A9A4BB}"/>
              </a:ext>
            </a:extLst>
          </p:cNvPr>
          <p:cNvSpPr>
            <a:spLocks/>
          </p:cNvSpPr>
          <p:nvPr/>
        </p:nvSpPr>
        <p:spPr bwMode="auto">
          <a:xfrm rot="5400000">
            <a:off x="3353385" y="3604845"/>
            <a:ext cx="178492" cy="3363355"/>
          </a:xfrm>
          <a:prstGeom prst="leftBrace">
            <a:avLst>
              <a:gd name="adj1" fmla="val 1570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10" name="AutoShape 10">
            <a:extLst>
              <a:ext uri="{FF2B5EF4-FFF2-40B4-BE49-F238E27FC236}">
                <a16:creationId xmlns:a16="http://schemas.microsoft.com/office/drawing/2014/main" id="{E4F07A17-F35B-1F41-B4D9-D09AFD5EB97C}"/>
              </a:ext>
            </a:extLst>
          </p:cNvPr>
          <p:cNvSpPr>
            <a:spLocks/>
          </p:cNvSpPr>
          <p:nvPr/>
        </p:nvSpPr>
        <p:spPr bwMode="auto">
          <a:xfrm rot="5400000">
            <a:off x="6208387" y="4123697"/>
            <a:ext cx="146994" cy="2315151"/>
          </a:xfrm>
          <a:prstGeom prst="leftBrace">
            <a:avLst>
              <a:gd name="adj1" fmla="val 1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882A9EE6-3EC2-A54D-A784-BAA1F86D9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52" y="4803544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6309A1FC-F0F5-4E4B-9B5E-A4EC8677F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2" y="4803544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</p:spTree>
    <p:extLst>
      <p:ext uri="{BB962C8B-B14F-4D97-AF65-F5344CB8AC3E}">
        <p14:creationId xmlns:p14="http://schemas.microsoft.com/office/powerpoint/2010/main" val="43210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2" name="Rectangle 8">
            <a:extLst>
              <a:ext uri="{FF2B5EF4-FFF2-40B4-BE49-F238E27FC236}">
                <a16:creationId xmlns:a16="http://schemas.microsoft.com/office/drawing/2014/main" id="{632FEAE1-AB80-CA43-8496-99E0413E0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2-level address translation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1AEDFE-1E83-4744-BAC0-CDC6F10D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AB0BD055-4A34-CF4E-8605-2309EE696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9EBE2200-50E9-FE44-B92C-9F63C605E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311FD91-D742-F448-9951-6026283200C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6" name="Line 2">
            <a:extLst>
              <a:ext uri="{FF2B5EF4-FFF2-40B4-BE49-F238E27FC236}">
                <a16:creationId xmlns:a16="http://schemas.microsoft.com/office/drawing/2014/main" id="{94663B0A-4EE2-AD49-911D-EBCDE01F5A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32446" y="3779837"/>
            <a:ext cx="0" cy="4199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F4ED55E-F0D2-934C-B649-B142FA2EF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451808"/>
            <a:ext cx="755968" cy="2267903"/>
          </a:xfrm>
          <a:prstGeom prst="rect">
            <a:avLst/>
          </a:prstGeom>
          <a:solidFill>
            <a:srgbClr val="AAAAA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DDBB0169-E66C-CC46-8A69-49F0B6B71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341" y="529177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BBC569D3-469E-7544-B58D-BE41C930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341" y="621573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B6B09C32-A84F-9747-B94A-C83F3987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3779837"/>
            <a:ext cx="755968" cy="2267903"/>
          </a:xfrm>
          <a:prstGeom prst="rect">
            <a:avLst/>
          </a:prstGeom>
          <a:solidFill>
            <a:srgbClr val="AAAAA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03124DEC-A4F7-804A-91FC-0EABC65C6D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6352" y="4451808"/>
            <a:ext cx="0" cy="4199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93FD20CD-7BBA-6E4F-A464-59DACBCF7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63" y="2204905"/>
            <a:ext cx="1793672" cy="39373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10 bits</a:t>
            </a: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4D238D3F-B94A-0147-B873-F1D40409C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36" y="2204905"/>
            <a:ext cx="1611681" cy="393734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9 bits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AC1BF394-06DF-0948-8FBA-12501A93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117" y="2204905"/>
            <a:ext cx="2330900" cy="393734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offset = 13 bits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6" name="AutoShape 12">
            <a:extLst>
              <a:ext uri="{FF2B5EF4-FFF2-40B4-BE49-F238E27FC236}">
                <a16:creationId xmlns:a16="http://schemas.microsoft.com/office/drawing/2014/main" id="{1E52DCC9-9D2B-DB4D-AE86-2A63D51C024A}"/>
              </a:ext>
            </a:extLst>
          </p:cNvPr>
          <p:cNvSpPr>
            <a:spLocks/>
          </p:cNvSpPr>
          <p:nvPr/>
        </p:nvSpPr>
        <p:spPr bwMode="auto">
          <a:xfrm rot="5400000">
            <a:off x="2025192" y="344735"/>
            <a:ext cx="131244" cy="3379104"/>
          </a:xfrm>
          <a:prstGeom prst="leftBrace">
            <a:avLst>
              <a:gd name="adj1" fmla="val 214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7" name="AutoShape 13">
            <a:extLst>
              <a:ext uri="{FF2B5EF4-FFF2-40B4-BE49-F238E27FC236}">
                <a16:creationId xmlns:a16="http://schemas.microsoft.com/office/drawing/2014/main" id="{E7EDF464-7CC9-DD44-AC25-250E48337DB8}"/>
              </a:ext>
            </a:extLst>
          </p:cNvPr>
          <p:cNvSpPr>
            <a:spLocks/>
          </p:cNvSpPr>
          <p:nvPr/>
        </p:nvSpPr>
        <p:spPr bwMode="auto">
          <a:xfrm rot="5400000">
            <a:off x="4822447" y="926585"/>
            <a:ext cx="215240" cy="2299401"/>
          </a:xfrm>
          <a:prstGeom prst="leftBrace">
            <a:avLst>
              <a:gd name="adj1" fmla="val 890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8" name="Rectangle 14">
            <a:extLst>
              <a:ext uri="{FF2B5EF4-FFF2-40B4-BE49-F238E27FC236}">
                <a16:creationId xmlns:a16="http://schemas.microsoft.com/office/drawing/2014/main" id="{D6E38AAF-078E-D74C-97BB-20080D06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60" y="1574932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sp>
        <p:nvSpPr>
          <p:cNvPr id="52239" name="Rectangle 15">
            <a:extLst>
              <a:ext uri="{FF2B5EF4-FFF2-40B4-BE49-F238E27FC236}">
                <a16:creationId xmlns:a16="http://schemas.microsoft.com/office/drawing/2014/main" id="{328608A1-D308-884C-A336-7E28ACBD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480" y="1574932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ADE0DD26-F5F2-AA46-A7D7-613684CBDB49}"/>
              </a:ext>
            </a:extLst>
          </p:cNvPr>
          <p:cNvCxnSpPr>
            <a:cxnSpLocks noChangeShapeType="1"/>
            <a:stCxn id="52233" idx="2"/>
            <a:endCxn id="52247" idx="1"/>
          </p:cNvCxnSpPr>
          <p:nvPr/>
        </p:nvCxnSpPr>
        <p:spPr bwMode="auto">
          <a:xfrm rot="16200000" flipH="1">
            <a:off x="106460" y="3790277"/>
            <a:ext cx="2640814" cy="25753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1" name="Rectangle 17">
            <a:extLst>
              <a:ext uri="{FF2B5EF4-FFF2-40B4-BE49-F238E27FC236}">
                <a16:creationId xmlns:a16="http://schemas.microsoft.com/office/drawing/2014/main" id="{1B67FBAF-133E-A240-BB19-B9F411436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4283816"/>
            <a:ext cx="154205" cy="484234"/>
          </a:xfrm>
          <a:prstGeom prst="rect">
            <a:avLst/>
          </a:prstGeom>
          <a:solidFill>
            <a:srgbClr val="00E1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E100"/>
            </a:extrusionClr>
            <a:contourClr>
              <a:srgbClr val="00E1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0A978368-AC2D-9440-BC84-C9AC6A7E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3779838"/>
            <a:ext cx="154205" cy="484234"/>
          </a:xfrm>
          <a:prstGeom prst="rect">
            <a:avLst/>
          </a:prstGeom>
          <a:solidFill>
            <a:srgbClr val="00E1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E100"/>
            </a:extrusionClr>
            <a:contourClr>
              <a:srgbClr val="00E1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13EC493E-CFAB-CA4C-9809-C12293C5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5123780"/>
            <a:ext cx="154205" cy="48423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4" name="Text Box 20">
            <a:extLst>
              <a:ext uri="{FF2B5EF4-FFF2-40B4-BE49-F238E27FC236}">
                <a16:creationId xmlns:a16="http://schemas.microsoft.com/office/drawing/2014/main" id="{C8856257-0769-704A-A29F-A77F78FE9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686" y="4619801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DE1A7F8C-2007-4D49-AC5B-3B77C4CAB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52" y="3779837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4F3C9D9B-3B40-C841-9092-9AC73420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52" y="4283816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F76C59CD-DBD9-B647-A6B9-2D9BF01C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636" y="5039783"/>
            <a:ext cx="378561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0B4252D9-1FFF-EE45-9326-9127ABFB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686" y="5543762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49" name="Rectangle 25">
            <a:extLst>
              <a:ext uri="{FF2B5EF4-FFF2-40B4-BE49-F238E27FC236}">
                <a16:creationId xmlns:a16="http://schemas.microsoft.com/office/drawing/2014/main" id="{B34144BF-7CB9-F743-A8E5-36414332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488558"/>
            <a:ext cx="154205" cy="4842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0" name="Rectangle 26">
            <a:extLst>
              <a:ext uri="{FF2B5EF4-FFF2-40B4-BE49-F238E27FC236}">
                <a16:creationId xmlns:a16="http://schemas.microsoft.com/office/drawing/2014/main" id="{36E28C96-12A8-D44B-81DB-D5E387F89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955787"/>
            <a:ext cx="154205" cy="4842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1" name="Rectangle 27">
            <a:extLst>
              <a:ext uri="{FF2B5EF4-FFF2-40B4-BE49-F238E27FC236}">
                <a16:creationId xmlns:a16="http://schemas.microsoft.com/office/drawing/2014/main" id="{D0EA404C-9EFF-5A47-9C5B-81D996B15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5795751"/>
            <a:ext cx="154205" cy="484234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2" name="Text Box 28">
            <a:extLst>
              <a:ext uri="{FF2B5EF4-FFF2-40B4-BE49-F238E27FC236}">
                <a16:creationId xmlns:a16="http://schemas.microsoft.com/office/drawing/2014/main" id="{59701B2D-D502-F74F-8B57-63C1C58D1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560" y="4488557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253" name="Text Box 29">
            <a:extLst>
              <a:ext uri="{FF2B5EF4-FFF2-40B4-BE49-F238E27FC236}">
                <a16:creationId xmlns:a16="http://schemas.microsoft.com/office/drawing/2014/main" id="{30707B5F-003D-3F48-9E26-2DEE69A60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560" y="4882290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54" name="Text Box 30">
            <a:extLst>
              <a:ext uri="{FF2B5EF4-FFF2-40B4-BE49-F238E27FC236}">
                <a16:creationId xmlns:a16="http://schemas.microsoft.com/office/drawing/2014/main" id="{820B039A-C798-C245-BCFD-FBECCE20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043" y="5748503"/>
            <a:ext cx="378561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52255" name="AutoShape 31">
            <a:extLst>
              <a:ext uri="{FF2B5EF4-FFF2-40B4-BE49-F238E27FC236}">
                <a16:creationId xmlns:a16="http://schemas.microsoft.com/office/drawing/2014/main" id="{2279BDD5-5899-324B-8A1E-0F0D612EBEF8}"/>
              </a:ext>
            </a:extLst>
          </p:cNvPr>
          <p:cNvCxnSpPr>
            <a:cxnSpLocks noChangeShapeType="1"/>
            <a:stCxn id="52234" idx="2"/>
            <a:endCxn id="52254" idx="1"/>
          </p:cNvCxnSpPr>
          <p:nvPr/>
        </p:nvCxnSpPr>
        <p:spPr bwMode="auto">
          <a:xfrm rot="16200000" flipH="1">
            <a:off x="1665643" y="3898773"/>
            <a:ext cx="3349534" cy="749266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6" name="Rectangle 32">
            <a:extLst>
              <a:ext uri="{FF2B5EF4-FFF2-40B4-BE49-F238E27FC236}">
                <a16:creationId xmlns:a16="http://schemas.microsoft.com/office/drawing/2014/main" id="{B0034DE5-4008-E645-81B4-E119611F6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573" y="3779837"/>
            <a:ext cx="1359691" cy="3937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19</a:t>
            </a:r>
          </a:p>
        </p:txBody>
      </p:sp>
      <p:cxnSp>
        <p:nvCxnSpPr>
          <p:cNvPr id="52257" name="AutoShape 33">
            <a:extLst>
              <a:ext uri="{FF2B5EF4-FFF2-40B4-BE49-F238E27FC236}">
                <a16:creationId xmlns:a16="http://schemas.microsoft.com/office/drawing/2014/main" id="{D5E58001-3C45-EF44-A440-4B66D6E1245C}"/>
              </a:ext>
            </a:extLst>
          </p:cNvPr>
          <p:cNvCxnSpPr>
            <a:cxnSpLocks noChangeShapeType="1"/>
            <a:stCxn id="52251" idx="3"/>
            <a:endCxn id="52256" idx="2"/>
          </p:cNvCxnSpPr>
          <p:nvPr/>
        </p:nvCxnSpPr>
        <p:spPr bwMode="auto">
          <a:xfrm flipV="1">
            <a:off x="4254808" y="4173571"/>
            <a:ext cx="1225611" cy="186429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8" name="AutoShape 34">
            <a:extLst>
              <a:ext uri="{FF2B5EF4-FFF2-40B4-BE49-F238E27FC236}">
                <a16:creationId xmlns:a16="http://schemas.microsoft.com/office/drawing/2014/main" id="{CDA5485B-5BE5-6845-A599-609FDBFA580B}"/>
              </a:ext>
            </a:extLst>
          </p:cNvPr>
          <p:cNvCxnSpPr>
            <a:cxnSpLocks noChangeShapeType="1"/>
            <a:stCxn id="52235" idx="2"/>
            <a:endCxn id="52272" idx="0"/>
          </p:cNvCxnSpPr>
          <p:nvPr/>
        </p:nvCxnSpPr>
        <p:spPr bwMode="auto">
          <a:xfrm rot="16200000" flipH="1">
            <a:off x="5232805" y="2292402"/>
            <a:ext cx="1181199" cy="1793672"/>
          </a:xfrm>
          <a:prstGeom prst="bentConnector3">
            <a:avLst>
              <a:gd name="adj1" fmla="val 4992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9" name="Rectangle 35">
            <a:extLst>
              <a:ext uri="{FF2B5EF4-FFF2-40B4-BE49-F238E27FC236}">
                <a16:creationId xmlns:a16="http://schemas.microsoft.com/office/drawing/2014/main" id="{CDCBF3F3-1C75-DD4D-836C-D93B8785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077" y="3386105"/>
            <a:ext cx="1919667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</a:t>
            </a:r>
          </a:p>
        </p:txBody>
      </p:sp>
      <p:sp>
        <p:nvSpPr>
          <p:cNvPr id="52260" name="Text Box 36">
            <a:extLst>
              <a:ext uri="{FF2B5EF4-FFF2-40B4-BE49-F238E27FC236}">
                <a16:creationId xmlns:a16="http://schemas.microsoft.com/office/drawing/2014/main" id="{A8702936-0766-F640-9DF6-2DFD5D55C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482" y="6131736"/>
            <a:ext cx="226042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1st level page table</a:t>
            </a:r>
          </a:p>
        </p:txBody>
      </p:sp>
      <p:sp>
        <p:nvSpPr>
          <p:cNvPr id="52261" name="Text Box 37">
            <a:extLst>
              <a:ext uri="{FF2B5EF4-FFF2-40B4-BE49-F238E27FC236}">
                <a16:creationId xmlns:a16="http://schemas.microsoft.com/office/drawing/2014/main" id="{0D09BFEF-7D51-324F-B70E-78ACD1600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385" y="6693462"/>
            <a:ext cx="235019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2nd level page table</a:t>
            </a:r>
          </a:p>
        </p:txBody>
      </p:sp>
      <p:sp>
        <p:nvSpPr>
          <p:cNvPr id="52262" name="Text Box 38">
            <a:extLst>
              <a:ext uri="{FF2B5EF4-FFF2-40B4-BE49-F238E27FC236}">
                <a16:creationId xmlns:a16="http://schemas.microsoft.com/office/drawing/2014/main" id="{FC9333E3-B495-DF4F-86B0-206395050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189" y="5795750"/>
            <a:ext cx="169135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main memory</a:t>
            </a:r>
          </a:p>
        </p:txBody>
      </p:sp>
      <p:sp>
        <p:nvSpPr>
          <p:cNvPr id="52263" name="Rectangle 39">
            <a:extLst>
              <a:ext uri="{FF2B5EF4-FFF2-40B4-BE49-F238E27FC236}">
                <a16:creationId xmlns:a16="http://schemas.microsoft.com/office/drawing/2014/main" id="{F326BFAC-EA58-0D40-B486-30FE358E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23870"/>
            <a:ext cx="1083204" cy="2724633"/>
          </a:xfrm>
          <a:prstGeom prst="rect">
            <a:avLst/>
          </a:prstGeom>
          <a:solidFill>
            <a:srgbClr val="AAAA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4" name="Rectangle 40">
            <a:extLst>
              <a:ext uri="{FF2B5EF4-FFF2-40B4-BE49-F238E27FC236}">
                <a16:creationId xmlns:a16="http://schemas.microsoft.com/office/drawing/2014/main" id="{B968C5BF-E19C-934A-9BDA-991539BE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71118"/>
            <a:ext cx="1034206" cy="393733"/>
          </a:xfrm>
          <a:prstGeom prst="rect">
            <a:avLst/>
          </a:prstGeom>
          <a:solidFill>
            <a:srgbClr val="5151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151FF"/>
            </a:extrusionClr>
            <a:contourClr>
              <a:srgbClr val="5151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5" name="Rectangle 41">
            <a:extLst>
              <a:ext uri="{FF2B5EF4-FFF2-40B4-BE49-F238E27FC236}">
                <a16:creationId xmlns:a16="http://schemas.microsoft.com/office/drawing/2014/main" id="{B2433632-C4F9-1A42-AE78-FE74B3247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527848"/>
            <a:ext cx="1034206" cy="393734"/>
          </a:xfrm>
          <a:prstGeom prst="rect">
            <a:avLst/>
          </a:prstGeom>
          <a:solidFill>
            <a:srgbClr val="5151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151FF"/>
            </a:extrusionClr>
            <a:contourClr>
              <a:srgbClr val="5151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6" name="Rectangle 42">
            <a:extLst>
              <a:ext uri="{FF2B5EF4-FFF2-40B4-BE49-F238E27FC236}">
                <a16:creationId xmlns:a16="http://schemas.microsoft.com/office/drawing/2014/main" id="{91954EB4-99DC-5248-A1AE-7621255EC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4703797"/>
            <a:ext cx="1034206" cy="393734"/>
          </a:xfrm>
          <a:prstGeom prst="rect">
            <a:avLst/>
          </a:prstGeom>
          <a:solidFill>
            <a:srgbClr val="478E9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478E9A"/>
            </a:extrusionClr>
            <a:contourClr>
              <a:srgbClr val="478E9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7" name="Text Box 43">
            <a:extLst>
              <a:ext uri="{FF2B5EF4-FFF2-40B4-BE49-F238E27FC236}">
                <a16:creationId xmlns:a16="http://schemas.microsoft.com/office/drawing/2014/main" id="{BD3B2AC0-9AE5-C946-A551-4D7EDF6EB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0711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268" name="Text Box 44">
            <a:extLst>
              <a:ext uri="{FF2B5EF4-FFF2-40B4-BE49-F238E27FC236}">
                <a16:creationId xmlns:a16="http://schemas.microsoft.com/office/drawing/2014/main" id="{F3178682-2F10-E14C-8080-F7AA8346E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464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69" name="Text Box 45">
            <a:extLst>
              <a:ext uri="{FF2B5EF4-FFF2-40B4-BE49-F238E27FC236}">
                <a16:creationId xmlns:a16="http://schemas.microsoft.com/office/drawing/2014/main" id="{296294E1-3879-FC41-9567-A90FE28FB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720" y="2362398"/>
            <a:ext cx="1013286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frame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number</a:t>
            </a:r>
          </a:p>
        </p:txBody>
      </p:sp>
      <p:cxnSp>
        <p:nvCxnSpPr>
          <p:cNvPr id="52270" name="AutoShape 46">
            <a:extLst>
              <a:ext uri="{FF2B5EF4-FFF2-40B4-BE49-F238E27FC236}">
                <a16:creationId xmlns:a16="http://schemas.microsoft.com/office/drawing/2014/main" id="{4D5D10FE-C199-2C45-A894-2561C74DB086}"/>
              </a:ext>
            </a:extLst>
          </p:cNvPr>
          <p:cNvCxnSpPr>
            <a:cxnSpLocks noChangeShapeType="1"/>
            <a:stCxn id="52272" idx="3"/>
            <a:endCxn id="52266" idx="1"/>
          </p:cNvCxnSpPr>
          <p:nvPr/>
        </p:nvCxnSpPr>
        <p:spPr bwMode="auto">
          <a:xfrm>
            <a:off x="7280216" y="3977579"/>
            <a:ext cx="951959" cy="92396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1" name="AutoShape 47">
            <a:extLst>
              <a:ext uri="{FF2B5EF4-FFF2-40B4-BE49-F238E27FC236}">
                <a16:creationId xmlns:a16="http://schemas.microsoft.com/office/drawing/2014/main" id="{880C190F-8811-EF45-AE10-265D7C6AB4AD}"/>
              </a:ext>
            </a:extLst>
          </p:cNvPr>
          <p:cNvCxnSpPr>
            <a:cxnSpLocks noChangeShapeType="1"/>
            <a:stCxn id="52243" idx="3"/>
            <a:endCxn id="52231" idx="1"/>
          </p:cNvCxnSpPr>
          <p:nvPr/>
        </p:nvCxnSpPr>
        <p:spPr bwMode="auto">
          <a:xfrm flipV="1">
            <a:off x="2083151" y="4451808"/>
            <a:ext cx="2033200" cy="914089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2" name="Rectangle 48">
            <a:extLst>
              <a:ext uri="{FF2B5EF4-FFF2-40B4-BE49-F238E27FC236}">
                <a16:creationId xmlns:a16="http://schemas.microsoft.com/office/drawing/2014/main" id="{A939817D-07AB-8E43-8B52-F146D99BE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264" y="3779837"/>
            <a:ext cx="1119952" cy="393734"/>
          </a:xfrm>
          <a:prstGeom prst="rect">
            <a:avLst/>
          </a:prstGeom>
          <a:solidFill>
            <a:srgbClr val="478E9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478E9A"/>
            </a:extrusionClr>
            <a:contourClr>
              <a:srgbClr val="478E9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2273" name="Rectangle 49">
            <a:extLst>
              <a:ext uri="{FF2B5EF4-FFF2-40B4-BE49-F238E27FC236}">
                <a16:creationId xmlns:a16="http://schemas.microsoft.com/office/drawing/2014/main" id="{8D6D487E-2676-DB48-832B-987C37021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21" y="3359855"/>
            <a:ext cx="839964" cy="134394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Page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table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52274" name="Text Box 50">
            <a:extLst>
              <a:ext uri="{FF2B5EF4-FFF2-40B4-BE49-F238E27FC236}">
                <a16:creationId xmlns:a16="http://schemas.microsoft.com/office/drawing/2014/main" id="{8322E0EB-D150-7B43-B0AD-243E0B1B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5207776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75" name="Text Box 51">
            <a:extLst>
              <a:ext uri="{FF2B5EF4-FFF2-40B4-BE49-F238E27FC236}">
                <a16:creationId xmlns:a16="http://schemas.microsoft.com/office/drawing/2014/main" id="{932C8671-21DD-C74F-92FF-69369D7A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411582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2276" name="AutoShape 52">
            <a:extLst>
              <a:ext uri="{FF2B5EF4-FFF2-40B4-BE49-F238E27FC236}">
                <a16:creationId xmlns:a16="http://schemas.microsoft.com/office/drawing/2014/main" id="{F21F7955-C656-1646-8D83-731F34BE2640}"/>
              </a:ext>
            </a:extLst>
          </p:cNvPr>
          <p:cNvCxnSpPr>
            <a:cxnSpLocks noChangeShapeType="1"/>
            <a:stCxn id="52273" idx="3"/>
            <a:endCxn id="52226" idx="1"/>
          </p:cNvCxnSpPr>
          <p:nvPr/>
        </p:nvCxnSpPr>
        <p:spPr bwMode="auto">
          <a:xfrm flipV="1">
            <a:off x="1008485" y="3779837"/>
            <a:ext cx="923960" cy="251989"/>
          </a:xfrm>
          <a:prstGeom prst="bentConnector4">
            <a:avLst>
              <a:gd name="adj1" fmla="val 50000"/>
              <a:gd name="adj2" fmla="val 96528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54989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9" name="Rectangle 23">
            <a:extLst>
              <a:ext uri="{FF2B5EF4-FFF2-40B4-BE49-F238E27FC236}">
                <a16:creationId xmlns:a16="http://schemas.microsoft.com/office/drawing/2014/main" id="{FDAD25FE-388D-BC45-A370-11171EE2C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Translation Lookaside Buffer (TLB)</a:t>
            </a:r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680B4546-F2AE-7A4B-9489-77A04A5EE3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735030" cy="6141298"/>
          </a:xfrm>
        </p:spPr>
        <p:txBody>
          <a:bodyPr/>
          <a:lstStyle/>
          <a:p>
            <a:r>
              <a:rPr lang="en-US" altLang="en-US" sz="2205" dirty="0"/>
              <a:t>Search the TLB for the desired logical page number</a:t>
            </a:r>
          </a:p>
          <a:p>
            <a:pPr lvl="1"/>
            <a:r>
              <a:rPr lang="en-US" altLang="en-US" sz="1984" dirty="0"/>
              <a:t>Search entries in parallel</a:t>
            </a:r>
          </a:p>
          <a:p>
            <a:pPr lvl="1"/>
            <a:r>
              <a:rPr lang="en-US" altLang="en-US" sz="1984" dirty="0"/>
              <a:t>Use standard cache techniques</a:t>
            </a:r>
          </a:p>
          <a:p>
            <a:r>
              <a:rPr lang="en-US" altLang="en-US" sz="2205" dirty="0"/>
              <a:t>If desired logical page number is found, get frame number from TLB</a:t>
            </a:r>
          </a:p>
          <a:p>
            <a:r>
              <a:rPr lang="en-US" altLang="en-US" sz="2205" dirty="0"/>
              <a:t>If desired logical page number isn’t found</a:t>
            </a:r>
          </a:p>
          <a:p>
            <a:pPr lvl="1"/>
            <a:r>
              <a:rPr lang="en-US" altLang="en-US" sz="1984" dirty="0"/>
              <a:t>Get frame number from page table in memory</a:t>
            </a:r>
          </a:p>
          <a:p>
            <a:pPr lvl="1"/>
            <a:r>
              <a:rPr lang="en-US" altLang="en-US" sz="1984" dirty="0"/>
              <a:t>Replace an entry in the TLB with the logical &amp; physical page numbers from this reference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40A2820-3F5C-914B-9CD3-0E2B7ED4C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222AFBE-40DE-A441-9C04-27D00C13B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F80B356-C043-E74B-A442-A49313A731E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2FF29D8F-CDF3-A54C-90ED-7DF3EE8BC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464" y="2047411"/>
            <a:ext cx="1013286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#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3DD4954A-A7B3-2046-B8EF-0E440F01B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156" y="2047411"/>
            <a:ext cx="1103054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frame #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EDCE432D-14BF-8344-A8F8-C2D8EAF2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475" y="6299729"/>
            <a:ext cx="2036707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Example TLB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2C129283-286A-7E4E-9C4B-8ABDAC16C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2855877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68B542A4-AF2E-F44A-8525-A2B0BA0EA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3275858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unused</a:t>
            </a: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CA9D9793-D1F3-F347-9126-0B00DBEF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3695840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6D7BE539-B499-FF44-89B0-F12DEC66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115822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58EFE4CA-58BF-3740-A81F-2F328E8C9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535804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04E345B3-03A5-9D44-9347-B15179FE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955786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45069" name="Rectangle 13">
            <a:extLst>
              <a:ext uri="{FF2B5EF4-FFF2-40B4-BE49-F238E27FC236}">
                <a16:creationId xmlns:a16="http://schemas.microsoft.com/office/drawing/2014/main" id="{3B9DE99E-36E2-7644-9201-F955CC92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5375768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45070" name="Rectangle 14">
            <a:extLst>
              <a:ext uri="{FF2B5EF4-FFF2-40B4-BE49-F238E27FC236}">
                <a16:creationId xmlns:a16="http://schemas.microsoft.com/office/drawing/2014/main" id="{84C29254-D932-AC4C-A1B1-F0A3759E4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5795750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C2C1BF98-597D-A04D-866D-9E35D0E3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2855877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072" name="Rectangle 16">
            <a:extLst>
              <a:ext uri="{FF2B5EF4-FFF2-40B4-BE49-F238E27FC236}">
                <a16:creationId xmlns:a16="http://schemas.microsoft.com/office/drawing/2014/main" id="{7394B896-C060-D14D-9BFE-F9AC0019C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275858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073" name="Rectangle 17">
            <a:extLst>
              <a:ext uri="{FF2B5EF4-FFF2-40B4-BE49-F238E27FC236}">
                <a16:creationId xmlns:a16="http://schemas.microsoft.com/office/drawing/2014/main" id="{F87C9ED9-C2DB-F84E-B7BF-2BA9C7CB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695840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074" name="Rectangle 18">
            <a:extLst>
              <a:ext uri="{FF2B5EF4-FFF2-40B4-BE49-F238E27FC236}">
                <a16:creationId xmlns:a16="http://schemas.microsoft.com/office/drawing/2014/main" id="{DC81C2BF-850B-7A4D-B41F-7D220B68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115822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5075" name="Rectangle 19">
            <a:extLst>
              <a:ext uri="{FF2B5EF4-FFF2-40B4-BE49-F238E27FC236}">
                <a16:creationId xmlns:a16="http://schemas.microsoft.com/office/drawing/2014/main" id="{2BB18C2D-E703-B446-BD53-1EBC472A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535804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5076" name="Rectangle 20">
            <a:extLst>
              <a:ext uri="{FF2B5EF4-FFF2-40B4-BE49-F238E27FC236}">
                <a16:creationId xmlns:a16="http://schemas.microsoft.com/office/drawing/2014/main" id="{69428154-F6C3-FD41-9F4C-56D78390C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955786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7EDBD847-2905-514C-B860-84C8CA38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5375768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5078" name="Rectangle 22">
            <a:extLst>
              <a:ext uri="{FF2B5EF4-FFF2-40B4-BE49-F238E27FC236}">
                <a16:creationId xmlns:a16="http://schemas.microsoft.com/office/drawing/2014/main" id="{7228D467-361A-454D-AC97-C30847FF4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5795750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521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>
            <a:extLst>
              <a:ext uri="{FF2B5EF4-FFF2-40B4-BE49-F238E27FC236}">
                <a16:creationId xmlns:a16="http://schemas.microsoft.com/office/drawing/2014/main" id="{383A83AC-B41C-8B4D-A52F-0D9D1A97D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TLB misses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136B452-F50D-C64E-AC4B-55BDAA260F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If PTE isn’t found in TLB, OS needs to do the lookup in the page table</a:t>
            </a:r>
          </a:p>
          <a:p>
            <a:r>
              <a:rPr lang="en-US" altLang="en-US" sz="2646"/>
              <a:t>Lookup can be done in hardware or software</a:t>
            </a:r>
          </a:p>
          <a:p>
            <a:r>
              <a:rPr lang="en-US" altLang="en-US" sz="2646"/>
              <a:t>Hardware TLB replacement</a:t>
            </a:r>
          </a:p>
          <a:p>
            <a:pPr lvl="1"/>
            <a:r>
              <a:rPr lang="en-US" altLang="en-US" sz="2205"/>
              <a:t>CPU hardware does page table lookup</a:t>
            </a:r>
          </a:p>
          <a:p>
            <a:pPr lvl="1"/>
            <a:r>
              <a:rPr lang="en-US" altLang="en-US" sz="2205"/>
              <a:t>Can be faster than software</a:t>
            </a:r>
          </a:p>
          <a:p>
            <a:pPr lvl="1"/>
            <a:r>
              <a:rPr lang="en-US" altLang="en-US" sz="2205"/>
              <a:t>Less flexible than software, and more complex hardware</a:t>
            </a:r>
          </a:p>
          <a:p>
            <a:r>
              <a:rPr lang="en-US" altLang="en-US" sz="2646"/>
              <a:t>Software TLB replacement</a:t>
            </a:r>
          </a:p>
          <a:p>
            <a:pPr lvl="1"/>
            <a:r>
              <a:rPr lang="en-US" altLang="en-US" sz="2205"/>
              <a:t>OS gets TLB exception</a:t>
            </a:r>
          </a:p>
          <a:p>
            <a:pPr lvl="1"/>
            <a:r>
              <a:rPr lang="en-US" altLang="en-US" sz="2205"/>
              <a:t>Exception handler does page table lookup &amp; places the result into the TLB</a:t>
            </a:r>
          </a:p>
          <a:p>
            <a:pPr lvl="1"/>
            <a:r>
              <a:rPr lang="en-US" altLang="en-US" sz="2205"/>
              <a:t>Program continues after return from exception</a:t>
            </a:r>
          </a:p>
          <a:p>
            <a:pPr lvl="1"/>
            <a:r>
              <a:rPr lang="en-US" altLang="en-US" sz="2205"/>
              <a:t>Larger TLB (lower miss rate) can make this feasible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EDC61-FA6C-D54F-8609-BEF99361E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24A9-F851-A648-B82B-4E015FC2F8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74FBA8-FF7B-7F4E-8D37-D5F590DB56A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2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3/26: Lab 3, Quiz 2, and Homework 9</a:t>
            </a:r>
          </a:p>
          <a:p>
            <a:pPr lvl="1"/>
            <a:r>
              <a:rPr lang="en-US" dirty="0"/>
              <a:t>4/2: Project 3 (Virtual Memory Simulator)</a:t>
            </a:r>
          </a:p>
          <a:p>
            <a:pPr lvl="1"/>
            <a:r>
              <a:rPr lang="en-US" dirty="0"/>
              <a:t>Tophat questions due one week after each lecture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of Page Replacement Algorithms</a:t>
            </a:r>
          </a:p>
          <a:p>
            <a:r>
              <a:rPr lang="en-US" dirty="0"/>
              <a:t>Address Translation</a:t>
            </a:r>
          </a:p>
          <a:p>
            <a:pPr lvl="1"/>
            <a:r>
              <a:rPr lang="en-US" dirty="0"/>
              <a:t>Single-level Page Table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Even though I feel like I know how to calculate waiting/response times, every time I try to actually do it </a:t>
            </a:r>
            <a:r>
              <a:rPr lang="en-US" dirty="0" err="1"/>
              <a:t>it</a:t>
            </a:r>
            <a:r>
              <a:rPr lang="en-US" dirty="0"/>
              <a:t> seems like something always goes wrong</a:t>
            </a:r>
          </a:p>
          <a:p>
            <a:r>
              <a:rPr lang="en-US" dirty="0"/>
              <a:t>Still catching up on lectures.</a:t>
            </a:r>
          </a:p>
          <a:p>
            <a:r>
              <a:rPr lang="en-US" dirty="0"/>
              <a:t>Address Translation</a:t>
            </a:r>
          </a:p>
          <a:p>
            <a:pPr lvl="1"/>
            <a:r>
              <a:rPr lang="en-US" dirty="0"/>
              <a:t>memory and paging structures</a:t>
            </a:r>
          </a:p>
          <a:p>
            <a:pPr lvl="1"/>
            <a:r>
              <a:rPr lang="en-US" dirty="0"/>
              <a:t>relation between page size and table size and how the logical address size affects them</a:t>
            </a:r>
          </a:p>
          <a:p>
            <a:pPr lvl="1"/>
            <a:r>
              <a:rPr lang="en-US" dirty="0"/>
              <a:t>still kind of confused on calculating page numbers</a:t>
            </a:r>
          </a:p>
          <a:p>
            <a:pPr lvl="1"/>
            <a:r>
              <a:rPr lang="en-US" dirty="0"/>
              <a:t>Does the page table hold physical or virtual addresses? When are they translated?</a:t>
            </a:r>
          </a:p>
          <a:p>
            <a:pPr lvl="1"/>
            <a:r>
              <a:rPr lang="en-US" dirty="0"/>
              <a:t>What does the page offset do when accessing the memory on the last step of the address translation architecture?</a:t>
            </a:r>
          </a:p>
          <a:p>
            <a:pPr lvl="1"/>
            <a:r>
              <a:rPr lang="en-US" dirty="0"/>
              <a:t>page number vs offset</a:t>
            </a:r>
          </a:p>
          <a:p>
            <a:pPr lvl="1"/>
            <a:r>
              <a:rPr lang="en-US" dirty="0"/>
              <a:t>Will the offset bits always be 32- the page bits?</a:t>
            </a:r>
          </a:p>
          <a:p>
            <a:pPr lvl="1"/>
            <a:r>
              <a:rPr lang="en-US" dirty="0"/>
              <a:t>The second </a:t>
            </a:r>
            <a:r>
              <a:rPr lang="en-US" dirty="0" err="1"/>
              <a:t>tophat</a:t>
            </a:r>
            <a:r>
              <a:rPr lang="en-US" dirty="0"/>
              <a:t> question (I understand how you got the answer, but I don't understand why that was the correct process to get it). And converting page numbers when transforming from logical --&gt; physical</a:t>
            </a:r>
          </a:p>
          <a:p>
            <a:pPr lvl="1"/>
            <a:r>
              <a:rPr lang="en-US" dirty="0"/>
              <a:t>Logical address to page frame calculations</a:t>
            </a:r>
          </a:p>
          <a:p>
            <a:r>
              <a:rPr lang="en-US" dirty="0"/>
              <a:t>the point of a dirty bit</a:t>
            </a:r>
          </a:p>
          <a:p>
            <a:r>
              <a:rPr lang="en-US" dirty="0" err="1"/>
              <a:t>Belady's</a:t>
            </a:r>
            <a:r>
              <a:rPr lang="en-US" dirty="0"/>
              <a:t>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C1CE-4716-4377-940B-64885BE6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7CAC-EE0F-424B-998C-433E3481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BC8C5-4B88-4503-91FE-D6FBDD0F34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E8317-0C58-4E00-9768-89E1030062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BD98A-B7E7-49C0-B083-C77FF028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9" y="974775"/>
            <a:ext cx="9116462" cy="60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91EC-34DD-4168-A6E5-60DF944D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A72C-24C7-40AB-9B55-AEA270B3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48265-B7C8-4195-AC7C-1FDF22FA7C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B66BA-933E-4051-AA81-4D554CBA8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B6F70-A5FF-44C4-B29D-68B767E2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898035"/>
            <a:ext cx="9278192" cy="61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6C4B-8311-459C-96B7-86C029AA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number vs.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7ED3-E69F-4C79-AC94-7600EFE9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9EAE-D196-4091-B975-0A5126C922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08E8A-D6B0-48C3-8A7F-324BAA29B1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264EE-41BF-4FDF-8C91-6CB53FB6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33" y="1396904"/>
            <a:ext cx="8170960" cy="54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2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C77-2A5A-3248-B8B5-2671345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F3-197B-3B45-8FE6-0B7FD289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HW 8</a:t>
            </a:r>
          </a:p>
          <a:p>
            <a:pPr lvl="1"/>
            <a:r>
              <a:rPr lang="en-US" dirty="0"/>
              <a:t>question 1</a:t>
            </a:r>
          </a:p>
          <a:p>
            <a:pPr lvl="1"/>
            <a:r>
              <a:rPr lang="en-US" dirty="0"/>
              <a:t>questions 6 and 7</a:t>
            </a:r>
          </a:p>
          <a:p>
            <a:r>
              <a:rPr lang="en-US" dirty="0"/>
              <a:t>Page Replacement Algorithms</a:t>
            </a:r>
          </a:p>
          <a:p>
            <a:pPr lvl="1"/>
            <a:r>
              <a:rPr lang="en-US" dirty="0"/>
              <a:t>Why do some algorithms suffer from </a:t>
            </a:r>
            <a:r>
              <a:rPr lang="en-US" dirty="0" err="1"/>
              <a:t>Belady's</a:t>
            </a:r>
            <a:r>
              <a:rPr lang="en-US" dirty="0"/>
              <a:t> anomaly and how do stack algorithms avoid this issue?</a:t>
            </a:r>
          </a:p>
          <a:p>
            <a:pPr lvl="1"/>
            <a:r>
              <a:rPr lang="en-US" dirty="0" err="1"/>
              <a:t>lru</a:t>
            </a:r>
            <a:r>
              <a:rPr lang="en-US" dirty="0"/>
              <a:t> trace </a:t>
            </a:r>
          </a:p>
          <a:p>
            <a:pPr lvl="2"/>
            <a:r>
              <a:rPr lang="en-US" dirty="0"/>
              <a:t>Could you run through the LRU diagram example and explain how it works( from slide 9)</a:t>
            </a:r>
          </a:p>
          <a:p>
            <a:pPr lvl="1"/>
            <a:r>
              <a:rPr lang="en-US"/>
              <a:t>Stack Algorithms</a:t>
            </a:r>
          </a:p>
          <a:p>
            <a:pPr lvl="2"/>
            <a:r>
              <a:rPr lang="en-US" dirty="0"/>
              <a:t>Getting the number of page faults from the stack algorithm</a:t>
            </a:r>
          </a:p>
          <a:p>
            <a:pPr lvl="2"/>
            <a:r>
              <a:rPr lang="en-US" dirty="0"/>
              <a:t>distance in stack algorithm</a:t>
            </a:r>
          </a:p>
          <a:p>
            <a:pPr lvl="2"/>
            <a:r>
              <a:rPr lang="en-US" dirty="0"/>
              <a:t>What does it takes for the stack algorithm to save all of those</a:t>
            </a:r>
          </a:p>
          <a:p>
            <a:pPr lvl="2"/>
            <a:r>
              <a:rPr lang="en-US" dirty="0"/>
              <a:t>Why do we use distance in a 2D structure instead of a counter to keep track of page faults?	</a:t>
            </a:r>
          </a:p>
          <a:p>
            <a:pPr lvl="2"/>
            <a:r>
              <a:rPr lang="en-US" dirty="0"/>
              <a:t>what are some other stack algorithms?</a:t>
            </a:r>
          </a:p>
          <a:p>
            <a:pPr lvl="2"/>
            <a:r>
              <a:rPr lang="en-US" dirty="0"/>
              <a:t>How are the distances in memory used to count the number of page faults in LRU?</a:t>
            </a:r>
          </a:p>
          <a:p>
            <a:pPr lvl="2"/>
            <a:r>
              <a:rPr lang="en-US" dirty="0"/>
              <a:t>The logic behind adding extra rows for stack algorithms</a:t>
            </a:r>
          </a:p>
          <a:p>
            <a:pPr lvl="2"/>
            <a:r>
              <a:rPr lang="en-US" dirty="0"/>
              <a:t>How can you predict the number of page faults again?</a:t>
            </a:r>
          </a:p>
          <a:p>
            <a:r>
              <a:rPr lang="en-US" dirty="0"/>
              <a:t>Project 3</a:t>
            </a:r>
          </a:p>
          <a:p>
            <a:pPr lvl="1"/>
            <a:r>
              <a:rPr lang="en-US" dirty="0"/>
              <a:t>Getting it started</a:t>
            </a:r>
          </a:p>
          <a:p>
            <a:pPr lvl="1"/>
            <a:r>
              <a:rPr lang="en-US" dirty="0"/>
              <a:t>Creating the programming version of the paper solution sounds pretty abstract, but I think once I do it for myself it will clear more things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8AA7-7C0D-544A-AB35-882A327F63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5A95-4371-FB49-A46D-A1427FB6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1CB9-8960-42D1-A3A6-642BF013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8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4F5C-242F-4A54-B0A4-53B9B303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3538F-C968-4912-92F0-619CC870F2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C4344-7C3E-492E-8188-1FB1BD97F2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A173C7-CFE1-43A8-B90F-EAD9CEA44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40" y="905091"/>
            <a:ext cx="8979613" cy="598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8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1235</Words>
  <Application>Microsoft Macintosh PowerPoint</Application>
  <PresentationFormat>Custom</PresentationFormat>
  <Paragraphs>216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Helvetica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Last Lecture …</vt:lpstr>
      <vt:lpstr>Muddiest Points (1/2)</vt:lpstr>
      <vt:lpstr>Address Translation Structures</vt:lpstr>
      <vt:lpstr>Address Translation Relations</vt:lpstr>
      <vt:lpstr>Page number vs. Offset</vt:lpstr>
      <vt:lpstr>Muddiest Points (2/2)</vt:lpstr>
      <vt:lpstr>HW 8 Q1</vt:lpstr>
      <vt:lpstr>HW 8 Q6</vt:lpstr>
      <vt:lpstr>Hash Table for OPT in Project 3</vt:lpstr>
      <vt:lpstr>Today’s Agenda …</vt:lpstr>
      <vt:lpstr>Two-level page tables</vt:lpstr>
      <vt:lpstr>More on two-level page tables</vt:lpstr>
      <vt:lpstr>Two-level paging: example</vt:lpstr>
      <vt:lpstr>2-level address translation example</vt:lpstr>
      <vt:lpstr>Translation Lookaside Buffer (TLB)</vt:lpstr>
      <vt:lpstr>Handling TLB misses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2021-09-01T06:21:06Z</dcterms:modified>
</cp:coreProperties>
</file>