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87" r:id="rId3"/>
  </p:sldMasterIdLst>
  <p:notesMasterIdLst>
    <p:notesMasterId r:id="rId29"/>
  </p:notesMasterIdLst>
  <p:sldIdLst>
    <p:sldId id="454" r:id="rId4"/>
    <p:sldId id="496" r:id="rId5"/>
    <p:sldId id="505" r:id="rId6"/>
    <p:sldId id="500" r:id="rId7"/>
    <p:sldId id="551" r:id="rId8"/>
    <p:sldId id="552" r:id="rId9"/>
    <p:sldId id="553" r:id="rId10"/>
    <p:sldId id="554" r:id="rId11"/>
    <p:sldId id="555" r:id="rId12"/>
    <p:sldId id="548" r:id="rId13"/>
    <p:sldId id="556" r:id="rId14"/>
    <p:sldId id="557" r:id="rId15"/>
    <p:sldId id="550" r:id="rId16"/>
    <p:sldId id="558" r:id="rId17"/>
    <p:sldId id="559" r:id="rId18"/>
    <p:sldId id="560" r:id="rId19"/>
    <p:sldId id="506" r:id="rId20"/>
    <p:sldId id="315" r:id="rId21"/>
    <p:sldId id="318" r:id="rId22"/>
    <p:sldId id="561" r:id="rId23"/>
    <p:sldId id="320" r:id="rId24"/>
    <p:sldId id="321" r:id="rId25"/>
    <p:sldId id="394" r:id="rId26"/>
    <p:sldId id="405" r:id="rId27"/>
    <p:sldId id="406" r:id="rId2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C8AA7-C721-AD4D-A282-128DDD36F298}" v="1" dt="2021-09-01T06:20:56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Khattab, Sherif" userId="c83b1e15-36f3-4f46-aceb-05aac24c545e" providerId="ADAL" clId="{34EC8AA7-C721-AD4D-A282-128DDD36F298}"/>
    <pc:docChg chg="modSld">
      <pc:chgData name="Khattab, Sherif" userId="c83b1e15-36f3-4f46-aceb-05aac24c545e" providerId="ADAL" clId="{34EC8AA7-C721-AD4D-A282-128DDD36F298}" dt="2021-09-01T06:20:56.876" v="0"/>
      <pc:docMkLst>
        <pc:docMk/>
      </pc:docMkLst>
      <pc:sldChg chg="modSp">
        <pc:chgData name="Khattab, Sherif" userId="c83b1e15-36f3-4f46-aceb-05aac24c545e" providerId="ADAL" clId="{34EC8AA7-C721-AD4D-A282-128DDD36F298}" dt="2021-09-01T06:20:56.876" v="0"/>
        <pc:sldMkLst>
          <pc:docMk/>
          <pc:sldMk cId="1330366002" sldId="454"/>
        </pc:sldMkLst>
        <pc:spChg chg="mod">
          <ac:chgData name="Khattab, Sherif" userId="c83b1e15-36f3-4f46-aceb-05aac24c545e" providerId="ADAL" clId="{34EC8AA7-C721-AD4D-A282-128DDD36F298}" dt="2021-09-01T06:20:56.876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7297876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508851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310629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5379781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143523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403411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5941601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247296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4344305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16384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021430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2127339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548988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8066993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4534632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8813888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6071969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137592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19068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193225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462366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651995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5357351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301877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212080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3809584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8524019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8515512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01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72320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8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28616128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1176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3552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184312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601863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420455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195991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779651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816349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836513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3913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0783580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433261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57660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620983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827384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870456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601509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809621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377019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317662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583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122987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124514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6405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165473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04658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1928088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176518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95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47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C77-2A5A-3248-B8B5-26713450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2F3-197B-3B45-8FE6-0B7FD289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EAT</a:t>
            </a:r>
          </a:p>
          <a:p>
            <a:pPr lvl="1"/>
            <a:r>
              <a:rPr lang="en-US" dirty="0"/>
              <a:t>Why is Page Fault rate not counted as part of EAT?</a:t>
            </a:r>
          </a:p>
          <a:p>
            <a:pPr lvl="1"/>
            <a:r>
              <a:rPr lang="en-US" dirty="0"/>
              <a:t>EAT calculation</a:t>
            </a:r>
          </a:p>
          <a:p>
            <a:r>
              <a:rPr lang="en-US" dirty="0"/>
              <a:t>Sharing page is confusing. </a:t>
            </a:r>
          </a:p>
          <a:p>
            <a:pPr lvl="1"/>
            <a:r>
              <a:rPr lang="en-US" dirty="0"/>
              <a:t>why do we need sharing pages</a:t>
            </a:r>
          </a:p>
          <a:p>
            <a:pPr lvl="1"/>
            <a:r>
              <a:rPr lang="en-US" dirty="0"/>
              <a:t>What even is exchanging pointers?</a:t>
            </a:r>
          </a:p>
          <a:p>
            <a:pPr lvl="1"/>
            <a:r>
              <a:rPr lang="en-US" dirty="0"/>
              <a:t>more detail about share pages between multiple processes</a:t>
            </a:r>
          </a:p>
          <a:p>
            <a:pPr lvl="1"/>
            <a:r>
              <a:rPr lang="en-US" dirty="0"/>
              <a:t>processes sharing pages.. how do you ensure no race conditions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r>
              <a:rPr lang="en-US" dirty="0"/>
              <a:t>backing up an instruction	</a:t>
            </a:r>
          </a:p>
          <a:p>
            <a:pPr lvl="1"/>
            <a:r>
              <a:rPr lang="en-US" dirty="0"/>
              <a:t>I do not Understand the (Rd) example. Is there a way to do the same thing without getting into such trouble?</a:t>
            </a:r>
          </a:p>
          <a:p>
            <a:r>
              <a:rPr lang="en-US" dirty="0"/>
              <a:t>Local vs. Global allocation</a:t>
            </a:r>
          </a:p>
          <a:p>
            <a:pPr lvl="1"/>
            <a:r>
              <a:rPr lang="en-US" dirty="0"/>
              <a:t>I've re-watched all the past lectures but am still a bit lost (especially with the past 3-4 lecture's materials). I guess what I'm confused the most about in this lecture is how local vs global allocation policies plays a role in the wider scheme of memory management? </a:t>
            </a:r>
          </a:p>
          <a:p>
            <a:pPr lvl="1"/>
            <a:r>
              <a:rPr lang="en-US" dirty="0"/>
              <a:t>Also, the fact that increasing frames to the process to reduce page-fault rate seems a bit unintuitive, but that probably stems from the fact that the entire concept is a bit hazy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18AA7-7C0D-544A-AB35-882A327F63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05A95-4371-FB49-A46D-A1427FB67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657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AB82-3E0A-4A0F-98AF-078F7767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0375-4756-4485-B4F7-005BFD8F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1DDAD-8022-4261-A248-50E5D4C3EA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47A6D-F0CE-4B1B-8306-2D67ADA2A7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D3DD1A-A1B8-467D-94CF-605E7B5B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0239"/>
            <a:ext cx="10080625" cy="297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7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5540-B46E-4C6F-BAD6-54BED4B5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5C542-EAD7-4E1E-8A1C-B5BF42066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9F7EC-5C3E-4C20-9484-C4A773ED255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C63B3-0E7B-48A2-BE1B-C438C1BAC5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B272C-4BD3-4556-8165-15707027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0" y="1082351"/>
            <a:ext cx="8861843" cy="590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00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F2A9-4F28-8A4D-9020-5814A85D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8D07-6FF5-B341-B210-408EE01DB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locking pages in memory</a:t>
            </a:r>
          </a:p>
          <a:p>
            <a:r>
              <a:rPr lang="en-US" dirty="0"/>
              <a:t>thrashing</a:t>
            </a:r>
          </a:p>
          <a:p>
            <a:r>
              <a:rPr lang="en-US" dirty="0"/>
              <a:t>What are the separate I &amp; D address spaces a part of? Are they a portion of each page table entry? Or are they something else?</a:t>
            </a:r>
          </a:p>
          <a:p>
            <a:pPr lvl="1"/>
            <a:r>
              <a:rPr lang="en-US" dirty="0"/>
              <a:t>Do we ever see separate code and data address spaces used in actual architectures?</a:t>
            </a:r>
          </a:p>
          <a:p>
            <a:r>
              <a:rPr lang="en-US" dirty="0"/>
              <a:t>I do not think I understand any new content in this lecture...</a:t>
            </a:r>
          </a:p>
          <a:p>
            <a:r>
              <a:rPr lang="en-US" dirty="0"/>
              <a:t>The first TH question, I didn't really understand the explanation of the correct answer</a:t>
            </a:r>
          </a:p>
          <a:p>
            <a:r>
              <a:rPr lang="en-US" dirty="0"/>
              <a:t>I think that a map or layout of how processes, page tables, </a:t>
            </a:r>
            <a:r>
              <a:rPr lang="en-US" dirty="0" err="1"/>
              <a:t>tlb</a:t>
            </a:r>
            <a:r>
              <a:rPr lang="en-US" dirty="0"/>
              <a:t>, etc. all interact would be helpful</a:t>
            </a:r>
          </a:p>
          <a:p>
            <a:r>
              <a:rPr lang="en-US" dirty="0"/>
              <a:t>Lab 3 tips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39230-319F-6440-8DB5-472C5B7BB1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7A954-652E-C84F-B3F3-B72F122858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457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20E0-0BC2-41D1-91E3-0F438EEB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CE5A-CF8F-43F2-844B-27F839E5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39AF7-FFBF-41C3-A542-8E2B6DDA76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EEAD6-8615-4D06-A3C5-6DDE2CB208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4AC6F-A1AA-4EE9-96DC-90183EA2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29" y="1253464"/>
            <a:ext cx="8386076" cy="559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2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9EA8-5809-42B0-9181-0087A195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Separate I&amp;D Address Spaces (Pure and modified)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8620-BF27-4BAC-B1C2-851903EE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52594-1538-4F4D-A1C5-AEFA27581D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C5874-18DD-46EF-9967-61E5DDA096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9916E-629E-47A6-B56C-DED277145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33" y="805007"/>
            <a:ext cx="4124844" cy="636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31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C4E6-63CE-492D-8886-1CEAA536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MMU, TLB, Page Table,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B8D0-1ECD-408C-B820-2C75BFFD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968C3-3B50-4B01-A0D6-8E0FA3D291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FC65D-B6A1-4C8C-9C1D-824A3890FC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606A0-54E2-4F5B-AF24-3610BAAF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88" y="1253464"/>
            <a:ext cx="8386076" cy="559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91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Management Issues</a:t>
            </a:r>
          </a:p>
          <a:p>
            <a:r>
              <a:rPr lang="en-US" dirty="0"/>
              <a:t>File System Implementation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2FCB63C-5070-FF42-BE80-92743747C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are dirty pages written to disk?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2AF6F47-A5CB-4147-90C0-B6E2CED2FD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On demand (when they’re replaced)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Fewest writes to disk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Slower: replacement takes twice as long (must wait for disk write </a:t>
            </a:r>
            <a:r>
              <a:rPr lang="en-US" altLang="en-US" b="1" i="1" dirty="0"/>
              <a:t>and</a:t>
            </a:r>
            <a:r>
              <a:rPr lang="en-US" altLang="en-US" dirty="0"/>
              <a:t> disk read)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Periodically (in the background)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Background process scans through page tables, writes out dirty pages that are pretty old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Background process also keeps a list of pages ready for replacement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Page faults handled faster: no need to find space on demand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Cleaner may use the same structures discussed earlier (clock,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E3D45-CFFC-8349-B024-CBF07136D0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8AE59-B6F6-0744-ACB9-90FEA0F0BD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0CE9F5E-7FD5-6B48-9052-3A4BED6D3DD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3664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1F62FBF-A24D-7F4F-BA2A-558955768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Backing up an instruction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3CCB240-3E42-174F-ABA0-A16B09F65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Problem: page fault happens in the middle of instruction execution</a:t>
            </a:r>
          </a:p>
          <a:p>
            <a:pPr lvl="1"/>
            <a:r>
              <a:rPr lang="en-US" altLang="en-US" sz="2400" dirty="0"/>
              <a:t>Some changes may have already happened</a:t>
            </a:r>
          </a:p>
          <a:p>
            <a:pPr lvl="1"/>
            <a:r>
              <a:rPr lang="en-US" altLang="en-US" sz="2400" dirty="0"/>
              <a:t>Others may be waiting for VM to be fixed</a:t>
            </a:r>
          </a:p>
          <a:p>
            <a:r>
              <a:rPr lang="en-US" altLang="en-US" sz="2800" dirty="0"/>
              <a:t>Solution: undo all of the changes made by the instruction</a:t>
            </a:r>
          </a:p>
          <a:p>
            <a:pPr lvl="1"/>
            <a:r>
              <a:rPr lang="en-US" altLang="en-US" sz="2400" dirty="0"/>
              <a:t>Restart instruction from the beginning</a:t>
            </a:r>
          </a:p>
          <a:p>
            <a:pPr lvl="1"/>
            <a:r>
              <a:rPr lang="en-US" altLang="en-US" sz="2400" dirty="0"/>
              <a:t>This is easier on some architectures than others</a:t>
            </a:r>
          </a:p>
          <a:p>
            <a:r>
              <a:rPr lang="en-US" altLang="en-US" sz="2800" dirty="0"/>
              <a:t>Example: LW R1, 12(R2)</a:t>
            </a:r>
          </a:p>
          <a:p>
            <a:pPr lvl="1"/>
            <a:r>
              <a:rPr lang="en-US" altLang="en-US" sz="2400" dirty="0"/>
              <a:t>Page fault in fetching instruction: nothing to undo</a:t>
            </a:r>
          </a:p>
          <a:p>
            <a:pPr lvl="1"/>
            <a:r>
              <a:rPr lang="en-US" altLang="en-US" sz="2400" dirty="0"/>
              <a:t>Page fault in getting value at 12(R2): restart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EFA08-741C-7A40-99C5-774EA7AD91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29B1B-6777-AB4B-AEC1-86BE475863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02DDDFF-5D7A-6542-8F86-F9690F029B8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DDDC3-9E40-45F3-B471-10340B59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31" y="5343636"/>
            <a:ext cx="6864674" cy="144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765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4/2: Homework 10</a:t>
            </a:r>
          </a:p>
          <a:p>
            <a:pPr lvl="1"/>
            <a:r>
              <a:rPr lang="en-US" dirty="0"/>
              <a:t>4/2: Project 3 (Virtual Memory Simulator)</a:t>
            </a:r>
          </a:p>
          <a:p>
            <a:pPr lvl="1"/>
            <a:r>
              <a:rPr lang="en-US" dirty="0"/>
              <a:t>Tophat questions due one week after each lecture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B6DA-041B-4D51-B9AC-CF96D9F0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Backing up an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250D-4EA9-4642-9C36-8DE6619E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Example: ADD (Rd)+,(Rs1)+,(Rs2)+</a:t>
            </a:r>
          </a:p>
          <a:p>
            <a:pPr lvl="1"/>
            <a:r>
              <a:rPr lang="en-US" altLang="en-US" sz="2400" dirty="0"/>
              <a:t>Page fault in writing to (Rd): may have to undo an awful lot…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B3AC5-E858-47EA-B188-2BDDDCF80D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B89B5-A870-469E-9F21-78B01A0A6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FECB-344A-3F43-9238-350A77DE6AA1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84631F-549F-4F84-94F5-A64892BA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34" y="2104564"/>
            <a:ext cx="7425216" cy="49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0667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EBDA245-B729-774E-9188-0D2949DF9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Storing pages on disk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4E3115F8-98AA-FA4D-88C0-C3F5CE3E2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Pages removed from memory are stored on disk</a:t>
            </a:r>
          </a:p>
          <a:p>
            <a:r>
              <a:rPr lang="en-US" altLang="en-US" sz="2800" dirty="0"/>
              <a:t>Where are they placed?</a:t>
            </a:r>
          </a:p>
          <a:p>
            <a:pPr lvl="1"/>
            <a:r>
              <a:rPr lang="en-US" altLang="en-US" sz="2400" dirty="0"/>
              <a:t>Static </a:t>
            </a:r>
            <a:r>
              <a:rPr lang="en-US" altLang="en-US" sz="2400" i="1" dirty="0"/>
              <a:t>swap</a:t>
            </a:r>
            <a:r>
              <a:rPr lang="en-US" altLang="en-US" sz="2400" dirty="0"/>
              <a:t> area: easier to code, less flexible</a:t>
            </a:r>
          </a:p>
          <a:p>
            <a:pPr lvl="1"/>
            <a:r>
              <a:rPr lang="en-US" altLang="en-US" sz="2400" dirty="0"/>
              <a:t>Dynamically allocated space: more flexible, harder to locate a page</a:t>
            </a:r>
          </a:p>
          <a:p>
            <a:pPr lvl="2"/>
            <a:r>
              <a:rPr lang="en-US" altLang="en-US" sz="2000" dirty="0"/>
              <a:t>Dynamic placement often uses a special file (managed by the file system) to hold pages</a:t>
            </a:r>
          </a:p>
          <a:p>
            <a:r>
              <a:rPr lang="en-US" altLang="en-US" sz="2800" dirty="0"/>
              <a:t>Need to keep track of which pages are where within the on-disk storage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5E54-7737-8844-A629-EB170AD9D7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66DA6-E0D1-4E41-A520-E8218D811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DFE0AE3-A614-2440-A918-CC430D2A326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83972" name="Picture 4">
            <a:extLst>
              <a:ext uri="{FF2B5EF4-FFF2-40B4-BE49-F238E27FC236}">
                <a16:creationId xmlns:a16="http://schemas.microsoft.com/office/drawing/2014/main" id="{939881A2-D6AB-C347-A072-C2C118A6E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616" y="4152571"/>
            <a:ext cx="6194734" cy="307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48632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CD8C887-6C51-B34C-B152-3C8721355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Separating policy and mechanism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54373E3-B739-CF4D-87D4-866B7EB0F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Mechanism for page replacement has to be in kernel</a:t>
            </a:r>
          </a:p>
          <a:p>
            <a:pPr lvl="1"/>
            <a:r>
              <a:rPr lang="en-US" altLang="en-US" sz="2205" dirty="0"/>
              <a:t>Modifying page tables</a:t>
            </a:r>
          </a:p>
          <a:p>
            <a:pPr lvl="1"/>
            <a:r>
              <a:rPr lang="en-US" altLang="en-US" sz="2205" dirty="0"/>
              <a:t>Reading and writing page table entries</a:t>
            </a:r>
          </a:p>
          <a:p>
            <a:r>
              <a:rPr lang="en-US" altLang="en-US" sz="2646" dirty="0"/>
              <a:t>Policy for deciding which pages to replace could be in user space</a:t>
            </a:r>
          </a:p>
          <a:p>
            <a:pPr lvl="1"/>
            <a:r>
              <a:rPr lang="en-US" altLang="en-US" sz="2205" dirty="0"/>
              <a:t>More flexibility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8715585F-9281-D54D-9DBD-D960C37A6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1E219903-33C0-554D-80EA-6F770EF323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E6ACAED-F054-5F4D-AB33-EE49D44B5ED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161BC82A-96F6-AD4B-8184-09CDE9CF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67" y="4031826"/>
            <a:ext cx="6551718" cy="151193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142F2735-AA7B-C14E-A569-241743B0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67" y="5543761"/>
            <a:ext cx="6551718" cy="151193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E3DF3954-ACC6-1948-8656-A64CDF3E5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15" y="4619801"/>
            <a:ext cx="1116452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1D0AEAFD-EF11-6A45-A9CF-2C5C42E13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15" y="5795751"/>
            <a:ext cx="1200448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Kernel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85000" name="Oval 8">
            <a:extLst>
              <a:ext uri="{FF2B5EF4-FFF2-40B4-BE49-F238E27FC236}">
                <a16:creationId xmlns:a16="http://schemas.microsoft.com/office/drawing/2014/main" id="{19DC7152-18EC-A948-824D-3AD4CD138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46" y="4283815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85001" name="Text Box 9">
            <a:extLst>
              <a:ext uri="{FF2B5EF4-FFF2-40B4-BE49-F238E27FC236}">
                <a16:creationId xmlns:a16="http://schemas.microsoft.com/office/drawing/2014/main" id="{47D2AC90-A489-794E-BA2E-C2780F770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456" y="6215733"/>
            <a:ext cx="1460656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1. Page fault</a:t>
            </a:r>
          </a:p>
        </p:txBody>
      </p:sp>
      <p:cxnSp>
        <p:nvCxnSpPr>
          <p:cNvPr id="85002" name="AutoShape 10">
            <a:extLst>
              <a:ext uri="{FF2B5EF4-FFF2-40B4-BE49-F238E27FC236}">
                <a16:creationId xmlns:a16="http://schemas.microsoft.com/office/drawing/2014/main" id="{21DD8940-749A-AA42-A575-D4164724B4CC}"/>
              </a:ext>
            </a:extLst>
          </p:cNvPr>
          <p:cNvCxnSpPr>
            <a:cxnSpLocks noChangeShapeType="1"/>
            <a:stCxn id="85000" idx="4"/>
            <a:endCxn id="85001" idx="0"/>
          </p:cNvCxnSpPr>
          <p:nvPr/>
        </p:nvCxnSpPr>
        <p:spPr bwMode="auto">
          <a:xfrm flipH="1">
            <a:off x="2410784" y="5291772"/>
            <a:ext cx="4641" cy="9239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3" name="Oval 11">
            <a:extLst>
              <a:ext uri="{FF2B5EF4-FFF2-40B4-BE49-F238E27FC236}">
                <a16:creationId xmlns:a16="http://schemas.microsoft.com/office/drawing/2014/main" id="{A02C3EBE-1D34-B145-8897-832F155A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366" y="5795750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Fault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handler</a:t>
            </a:r>
          </a:p>
        </p:txBody>
      </p:sp>
      <p:sp>
        <p:nvSpPr>
          <p:cNvPr id="85004" name="Oval 12">
            <a:extLst>
              <a:ext uri="{FF2B5EF4-FFF2-40B4-BE49-F238E27FC236}">
                <a16:creationId xmlns:a16="http://schemas.microsoft.com/office/drawing/2014/main" id="{A8F1C5BF-89FD-C144-A9F9-AC77B0204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240" y="5795750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MMU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handler</a:t>
            </a:r>
          </a:p>
        </p:txBody>
      </p:sp>
      <p:sp>
        <p:nvSpPr>
          <p:cNvPr id="85005" name="Oval 13">
            <a:extLst>
              <a:ext uri="{FF2B5EF4-FFF2-40B4-BE49-F238E27FC236}">
                <a16:creationId xmlns:a16="http://schemas.microsoft.com/office/drawing/2014/main" id="{986D3720-B329-A34A-9C72-DDFC0FFF1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287" y="4283815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External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pager</a:t>
            </a:r>
          </a:p>
        </p:txBody>
      </p:sp>
      <p:cxnSp>
        <p:nvCxnSpPr>
          <p:cNvPr id="85006" name="AutoShape 14">
            <a:extLst>
              <a:ext uri="{FF2B5EF4-FFF2-40B4-BE49-F238E27FC236}">
                <a16:creationId xmlns:a16="http://schemas.microsoft.com/office/drawing/2014/main" id="{BEB92913-155F-6345-9234-C111C1A88BC9}"/>
              </a:ext>
            </a:extLst>
          </p:cNvPr>
          <p:cNvCxnSpPr>
            <a:cxnSpLocks noChangeShapeType="1"/>
            <a:stCxn id="85003" idx="0"/>
            <a:endCxn id="85005" idx="2"/>
          </p:cNvCxnSpPr>
          <p:nvPr/>
        </p:nvCxnSpPr>
        <p:spPr bwMode="auto">
          <a:xfrm rot="16200000">
            <a:off x="4452337" y="4619801"/>
            <a:ext cx="1007957" cy="134394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7" name="Text Box 15">
            <a:extLst>
              <a:ext uri="{FF2B5EF4-FFF2-40B4-BE49-F238E27FC236}">
                <a16:creationId xmlns:a16="http://schemas.microsoft.com/office/drawing/2014/main" id="{F2B56841-7974-6D48-83BE-7440899A3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380" y="4619801"/>
            <a:ext cx="1712328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2. Page needed</a:t>
            </a:r>
          </a:p>
        </p:txBody>
      </p:sp>
      <p:sp>
        <p:nvSpPr>
          <p:cNvPr id="85008" name="Text Box 16">
            <a:extLst>
              <a:ext uri="{FF2B5EF4-FFF2-40B4-BE49-F238E27FC236}">
                <a16:creationId xmlns:a16="http://schemas.microsoft.com/office/drawing/2014/main" id="{ECC89AC8-7CA7-974D-8302-CEF2F433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186" y="3695841"/>
            <a:ext cx="179889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3. Request page</a:t>
            </a:r>
          </a:p>
        </p:txBody>
      </p:sp>
      <p:sp>
        <p:nvSpPr>
          <p:cNvPr id="85009" name="Text Box 17">
            <a:extLst>
              <a:ext uri="{FF2B5EF4-FFF2-40B4-BE49-F238E27FC236}">
                <a16:creationId xmlns:a16="http://schemas.microsoft.com/office/drawing/2014/main" id="{659ADB9C-6A26-394D-9810-055A1BBBA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316" y="5543762"/>
            <a:ext cx="179408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5. Here is page!</a:t>
            </a:r>
          </a:p>
        </p:txBody>
      </p:sp>
      <p:sp>
        <p:nvSpPr>
          <p:cNvPr id="85010" name="Text Box 18">
            <a:extLst>
              <a:ext uri="{FF2B5EF4-FFF2-40B4-BE49-F238E27FC236}">
                <a16:creationId xmlns:a16="http://schemas.microsoft.com/office/drawing/2014/main" id="{D587AD57-B9AC-E048-9E19-BA5843992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226" y="4283816"/>
            <a:ext cx="931665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4. Page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arrives</a:t>
            </a:r>
          </a:p>
        </p:txBody>
      </p:sp>
      <p:sp>
        <p:nvSpPr>
          <p:cNvPr id="85011" name="Text Box 19">
            <a:extLst>
              <a:ext uri="{FF2B5EF4-FFF2-40B4-BE49-F238E27FC236}">
                <a16:creationId xmlns:a16="http://schemas.microsoft.com/office/drawing/2014/main" id="{755DA319-46E7-3F47-8304-F445F4372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320" y="6383726"/>
            <a:ext cx="170751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6. Map in page</a:t>
            </a:r>
          </a:p>
        </p:txBody>
      </p:sp>
      <p:cxnSp>
        <p:nvCxnSpPr>
          <p:cNvPr id="85012" name="AutoShape 20">
            <a:extLst>
              <a:ext uri="{FF2B5EF4-FFF2-40B4-BE49-F238E27FC236}">
                <a16:creationId xmlns:a16="http://schemas.microsoft.com/office/drawing/2014/main" id="{E75791FC-ACF0-614F-A00C-6F2EC449BAE1}"/>
              </a:ext>
            </a:extLst>
          </p:cNvPr>
          <p:cNvCxnSpPr>
            <a:cxnSpLocks noChangeShapeType="1"/>
            <a:stCxn id="85003" idx="6"/>
            <a:endCxn id="85004" idx="2"/>
          </p:cNvCxnSpPr>
          <p:nvPr/>
        </p:nvCxnSpPr>
        <p:spPr bwMode="auto">
          <a:xfrm>
            <a:off x="4788323" y="6299729"/>
            <a:ext cx="193191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3" name="AutoShape 21">
            <a:extLst>
              <a:ext uri="{FF2B5EF4-FFF2-40B4-BE49-F238E27FC236}">
                <a16:creationId xmlns:a16="http://schemas.microsoft.com/office/drawing/2014/main" id="{271BFDAF-861F-A843-BD73-0093CFB7B71C}"/>
              </a:ext>
            </a:extLst>
          </p:cNvPr>
          <p:cNvCxnSpPr>
            <a:cxnSpLocks noChangeShapeType="1"/>
            <a:stCxn id="85005" idx="3"/>
            <a:endCxn id="85003" idx="7"/>
          </p:cNvCxnSpPr>
          <p:nvPr/>
        </p:nvCxnSpPr>
        <p:spPr bwMode="auto">
          <a:xfrm rot="5400000">
            <a:off x="4809322" y="4976786"/>
            <a:ext cx="797966" cy="113395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4" name="AutoShape 22">
            <a:extLst>
              <a:ext uri="{FF2B5EF4-FFF2-40B4-BE49-F238E27FC236}">
                <a16:creationId xmlns:a16="http://schemas.microsoft.com/office/drawing/2014/main" id="{F9C40617-149B-634C-B0FC-6ACCDEC24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787793"/>
            <a:ext cx="1511935" cy="1847921"/>
          </a:xfrm>
          <a:prstGeom prst="can">
            <a:avLst>
              <a:gd name="adj" fmla="val 30556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5015" name="AutoShape 23">
            <a:extLst>
              <a:ext uri="{FF2B5EF4-FFF2-40B4-BE49-F238E27FC236}">
                <a16:creationId xmlns:a16="http://schemas.microsoft.com/office/drawing/2014/main" id="{E411A21D-1AFF-0D44-B0CC-20F0FFA47100}"/>
              </a:ext>
            </a:extLst>
          </p:cNvPr>
          <p:cNvCxnSpPr>
            <a:cxnSpLocks noChangeShapeType="1"/>
            <a:stCxn id="85005" idx="7"/>
            <a:endCxn id="85014" idx="1"/>
          </p:cNvCxnSpPr>
          <p:nvPr/>
        </p:nvCxnSpPr>
        <p:spPr bwMode="auto">
          <a:xfrm rot="5400000" flipV="1">
            <a:off x="7602202" y="3317857"/>
            <a:ext cx="356985" cy="2582889"/>
          </a:xfrm>
          <a:prstGeom prst="curvedConnector3">
            <a:avLst>
              <a:gd name="adj1" fmla="val -11176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6" name="AutoShape 24">
            <a:extLst>
              <a:ext uri="{FF2B5EF4-FFF2-40B4-BE49-F238E27FC236}">
                <a16:creationId xmlns:a16="http://schemas.microsoft.com/office/drawing/2014/main" id="{8E3E7ED5-61FB-F041-ADD9-A8F1995B3B65}"/>
              </a:ext>
            </a:extLst>
          </p:cNvPr>
          <p:cNvCxnSpPr>
            <a:cxnSpLocks noChangeShapeType="1"/>
            <a:stCxn id="85014" idx="2"/>
            <a:endCxn id="85005" idx="6"/>
          </p:cNvCxnSpPr>
          <p:nvPr/>
        </p:nvCxnSpPr>
        <p:spPr bwMode="auto">
          <a:xfrm rot="10800000">
            <a:off x="6636243" y="4787794"/>
            <a:ext cx="1679928" cy="92396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243268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complex is the OS’s job?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look at one of the resources managed by the OS: I/O devices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0" y="2536824"/>
            <a:ext cx="8938228" cy="441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11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982E743-85F2-174D-A29A-A7DF2FF27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system implementation issues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FF81D921-F488-2E43-AE8F-FB6EA93865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are disks divided up into file systems?</a:t>
            </a:r>
          </a:p>
          <a:p>
            <a:r>
              <a:rPr lang="en-US" altLang="en-US" dirty="0"/>
              <a:t>How does the file system allocate blocks to files?</a:t>
            </a:r>
          </a:p>
          <a:p>
            <a:r>
              <a:rPr lang="en-US" altLang="en-US" dirty="0"/>
              <a:t>How are directories handled?</a:t>
            </a:r>
          </a:p>
          <a:p>
            <a:r>
              <a:rPr lang="en-US" altLang="en-US" dirty="0"/>
              <a:t>How does the file system manage free space?</a:t>
            </a:r>
          </a:p>
          <a:p>
            <a:r>
              <a:rPr lang="en-US" altLang="en-US" dirty="0"/>
              <a:t>How can the file system improve…</a:t>
            </a:r>
          </a:p>
          <a:p>
            <a:pPr lvl="1"/>
            <a:r>
              <a:rPr lang="en-US" altLang="en-US" dirty="0"/>
              <a:t>Performance?</a:t>
            </a:r>
          </a:p>
          <a:p>
            <a:pPr lvl="1"/>
            <a:r>
              <a:rPr lang="en-US" altLang="en-US" dirty="0"/>
              <a:t>Reliability?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003D8-5DE1-6C44-9FF1-C8BDB13CDC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235EB-EBF3-E144-98B6-E67636504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82D2061-0B04-F04A-815B-8A30F2448F3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76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18FA9C2B-B458-F846-85DB-DE39DA67B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Carving up the disk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1CBF33-8E21-6844-B355-D83C1D79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191FA784-3FF7-BF42-BF3C-C1FFAE2984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4DE28606-5542-F84F-BBED-CF879311C7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A24187B9-E877-E54B-AB1B-09926D64069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A9279517-99A1-F54E-96B2-A559849D4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" y="2603888"/>
            <a:ext cx="1763924" cy="67197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Master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boot record</a:t>
            </a: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39CD69E4-52F1-B742-879C-97DAEC803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2603888"/>
            <a:ext cx="83996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8AB511B1-52EA-C242-AC01-024D0C364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428" y="2603888"/>
            <a:ext cx="83996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90" name="Rectangle 10">
            <a:extLst>
              <a:ext uri="{FF2B5EF4-FFF2-40B4-BE49-F238E27FC236}">
                <a16:creationId xmlns:a16="http://schemas.microsoft.com/office/drawing/2014/main" id="{EA9C807A-C55D-1549-AFDF-C31EF5F62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24" y="2603888"/>
            <a:ext cx="83996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256C8619-3DB3-3D4E-A2CF-E3CD34000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1" y="2603888"/>
            <a:ext cx="83996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B6DA71B2-E462-974D-BD39-8BBCDD4A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03" y="2015913"/>
            <a:ext cx="177644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table</a:t>
            </a:r>
          </a:p>
        </p:txBody>
      </p:sp>
      <p:cxnSp>
        <p:nvCxnSpPr>
          <p:cNvPr id="20493" name="AutoShape 13">
            <a:extLst>
              <a:ext uri="{FF2B5EF4-FFF2-40B4-BE49-F238E27FC236}">
                <a16:creationId xmlns:a16="http://schemas.microsoft.com/office/drawing/2014/main" id="{E5DBE93E-4C97-7243-8EFF-46E55E7CAA92}"/>
              </a:ext>
            </a:extLst>
          </p:cNvPr>
          <p:cNvCxnSpPr>
            <a:cxnSpLocks noChangeShapeType="1"/>
            <a:stCxn id="20492" idx="3"/>
            <a:endCxn id="20490" idx="0"/>
          </p:cNvCxnSpPr>
          <p:nvPr/>
        </p:nvCxnSpPr>
        <p:spPr bwMode="auto">
          <a:xfrm>
            <a:off x="2364951" y="2231742"/>
            <a:ext cx="113471" cy="37214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4" name="Rectangle 14">
            <a:extLst>
              <a:ext uri="{FF2B5EF4-FFF2-40B4-BE49-F238E27FC236}">
                <a16:creationId xmlns:a16="http://schemas.microsoft.com/office/drawing/2014/main" id="{DCED8EEF-E617-3947-B7D3-AF2A458E5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417" y="2603888"/>
            <a:ext cx="1511935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1</a:t>
            </a:r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7DE3198D-D54B-434D-97AD-4C47927B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51" y="2603888"/>
            <a:ext cx="2267903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2</a:t>
            </a:r>
          </a:p>
        </p:txBody>
      </p:sp>
      <p:sp>
        <p:nvSpPr>
          <p:cNvPr id="20496" name="Rectangle 16">
            <a:extLst>
              <a:ext uri="{FF2B5EF4-FFF2-40B4-BE49-F238E27FC236}">
                <a16:creationId xmlns:a16="http://schemas.microsoft.com/office/drawing/2014/main" id="{D2939ADD-3C81-2040-9A1F-3ED4C364B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2603888"/>
            <a:ext cx="1259946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3</a:t>
            </a:r>
          </a:p>
        </p:txBody>
      </p:sp>
      <p:sp>
        <p:nvSpPr>
          <p:cNvPr id="20497" name="Rectangle 17">
            <a:extLst>
              <a:ext uri="{FF2B5EF4-FFF2-40B4-BE49-F238E27FC236}">
                <a16:creationId xmlns:a16="http://schemas.microsoft.com/office/drawing/2014/main" id="{6F2339A1-5317-AD47-9462-7549F2533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200" y="2603888"/>
            <a:ext cx="1847921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4</a:t>
            </a:r>
          </a:p>
        </p:txBody>
      </p:sp>
      <p:sp>
        <p:nvSpPr>
          <p:cNvPr id="20498" name="Text Box 18">
            <a:extLst>
              <a:ext uri="{FF2B5EF4-FFF2-40B4-BE49-F238E27FC236}">
                <a16:creationId xmlns:a16="http://schemas.microsoft.com/office/drawing/2014/main" id="{C01E94A5-BF08-BC46-BC84-66AC15E58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355" y="1595931"/>
            <a:ext cx="1664238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Entire disk</a:t>
            </a:r>
          </a:p>
        </p:txBody>
      </p:sp>
      <p:cxnSp>
        <p:nvCxnSpPr>
          <p:cNvPr id="20499" name="AutoShape 19">
            <a:extLst>
              <a:ext uri="{FF2B5EF4-FFF2-40B4-BE49-F238E27FC236}">
                <a16:creationId xmlns:a16="http://schemas.microsoft.com/office/drawing/2014/main" id="{1380F580-79D1-8248-9346-B23A461C1616}"/>
              </a:ext>
            </a:extLst>
          </p:cNvPr>
          <p:cNvCxnSpPr>
            <a:cxnSpLocks noChangeShapeType="1"/>
            <a:stCxn id="20498" idx="1"/>
          </p:cNvCxnSpPr>
          <p:nvPr/>
        </p:nvCxnSpPr>
        <p:spPr bwMode="auto">
          <a:xfrm flipH="1">
            <a:off x="504507" y="1845679"/>
            <a:ext cx="3527848" cy="22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0" name="AutoShape 20">
            <a:extLst>
              <a:ext uri="{FF2B5EF4-FFF2-40B4-BE49-F238E27FC236}">
                <a16:creationId xmlns:a16="http://schemas.microsoft.com/office/drawing/2014/main" id="{A6BAB045-44E7-5E45-AAA1-39514B586711}"/>
              </a:ext>
            </a:extLst>
          </p:cNvPr>
          <p:cNvCxnSpPr>
            <a:cxnSpLocks noChangeShapeType="1"/>
            <a:stCxn id="20498" idx="3"/>
          </p:cNvCxnSpPr>
          <p:nvPr/>
        </p:nvCxnSpPr>
        <p:spPr bwMode="auto">
          <a:xfrm>
            <a:off x="5696593" y="1845679"/>
            <a:ext cx="3795528" cy="22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1" name="Rectangle 21">
            <a:extLst>
              <a:ext uri="{FF2B5EF4-FFF2-40B4-BE49-F238E27FC236}">
                <a16:creationId xmlns:a16="http://schemas.microsoft.com/office/drawing/2014/main" id="{CD9DAD82-D0B4-DF43-8EE3-0AAC67C98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03" y="5291772"/>
            <a:ext cx="1091953" cy="67197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Boot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block</a:t>
            </a:r>
          </a:p>
        </p:txBody>
      </p:sp>
      <p:sp>
        <p:nvSpPr>
          <p:cNvPr id="20502" name="Rectangle 22">
            <a:extLst>
              <a:ext uri="{FF2B5EF4-FFF2-40B4-BE49-F238E27FC236}">
                <a16:creationId xmlns:a16="http://schemas.microsoft.com/office/drawing/2014/main" id="{1EC91282-18AD-994A-AF94-DEC31341F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456" y="5291772"/>
            <a:ext cx="1091953" cy="67197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Super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block</a:t>
            </a:r>
          </a:p>
        </p:txBody>
      </p:sp>
      <p:sp>
        <p:nvSpPr>
          <p:cNvPr id="20503" name="Rectangle 23">
            <a:extLst>
              <a:ext uri="{FF2B5EF4-FFF2-40B4-BE49-F238E27FC236}">
                <a16:creationId xmlns:a16="http://schemas.microsoft.com/office/drawing/2014/main" id="{5B8603E5-976C-934C-9951-C42C7FFD7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410" y="5291772"/>
            <a:ext cx="1595931" cy="67197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Free space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management</a:t>
            </a:r>
          </a:p>
        </p:txBody>
      </p:sp>
      <p:sp>
        <p:nvSpPr>
          <p:cNvPr id="20504" name="Rectangle 24">
            <a:extLst>
              <a:ext uri="{FF2B5EF4-FFF2-40B4-BE49-F238E27FC236}">
                <a16:creationId xmlns:a16="http://schemas.microsoft.com/office/drawing/2014/main" id="{99269FFB-16BB-4645-B279-56E0787B9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344" y="5291772"/>
            <a:ext cx="1007957" cy="671971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Index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nodes</a:t>
            </a:r>
          </a:p>
        </p:txBody>
      </p:sp>
      <p:sp>
        <p:nvSpPr>
          <p:cNvPr id="20505" name="Rectangle 25">
            <a:extLst>
              <a:ext uri="{FF2B5EF4-FFF2-40B4-BE49-F238E27FC236}">
                <a16:creationId xmlns:a16="http://schemas.microsoft.com/office/drawing/2014/main" id="{EFD9C7BF-E9C4-9345-98DE-F0B459344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301" y="5291772"/>
            <a:ext cx="3863834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Files &amp; directories</a:t>
            </a:r>
          </a:p>
        </p:txBody>
      </p:sp>
      <p:sp>
        <p:nvSpPr>
          <p:cNvPr id="20506" name="Line 26">
            <a:extLst>
              <a:ext uri="{FF2B5EF4-FFF2-40B4-BE49-F238E27FC236}">
                <a16:creationId xmlns:a16="http://schemas.microsoft.com/office/drawing/2014/main" id="{10ADCCFB-503C-B84B-A879-A675414245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504" y="3275859"/>
            <a:ext cx="3527848" cy="20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507" name="Line 27">
            <a:extLst>
              <a:ext uri="{FF2B5EF4-FFF2-40B4-BE49-F238E27FC236}">
                <a16:creationId xmlns:a16="http://schemas.microsoft.com/office/drawing/2014/main" id="{9DDE6DCB-D6FD-4C42-9347-E907FBD73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254" y="3275859"/>
            <a:ext cx="2771881" cy="20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82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Inverted Page Table</a:t>
            </a:r>
          </a:p>
          <a:p>
            <a:r>
              <a:rPr lang="en-US" dirty="0"/>
              <a:t>Effective Access Time calculation</a:t>
            </a:r>
          </a:p>
          <a:p>
            <a:r>
              <a:rPr lang="en-US" dirty="0"/>
              <a:t>Memory Management Issues</a:t>
            </a:r>
          </a:p>
          <a:p>
            <a:pPr lvl="1"/>
            <a:r>
              <a:rPr lang="en-US" dirty="0"/>
              <a:t>Local vs. global allocation</a:t>
            </a:r>
          </a:p>
          <a:p>
            <a:pPr lvl="1"/>
            <a:r>
              <a:rPr lang="en-US" dirty="0"/>
              <a:t>Page fault rate</a:t>
            </a:r>
          </a:p>
          <a:p>
            <a:pPr lvl="1"/>
            <a:r>
              <a:rPr lang="en-US" dirty="0"/>
              <a:t>Page size tradeoffs</a:t>
            </a:r>
          </a:p>
          <a:p>
            <a:pPr lvl="1"/>
            <a:r>
              <a:rPr lang="en-US" dirty="0"/>
              <a:t>Page sharing</a:t>
            </a:r>
          </a:p>
          <a:p>
            <a:pPr lvl="1"/>
            <a:r>
              <a:rPr lang="en-US" dirty="0"/>
              <a:t>Page locking</a:t>
            </a:r>
          </a:p>
          <a:p>
            <a:pPr lvl="1"/>
            <a:r>
              <a:rPr lang="en-US" dirty="0"/>
              <a:t>Effect of instruction set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Project 3</a:t>
            </a:r>
          </a:p>
          <a:p>
            <a:pPr lvl="1"/>
            <a:r>
              <a:rPr lang="en-US" dirty="0"/>
              <a:t>hashing for opt page replacement</a:t>
            </a:r>
          </a:p>
          <a:p>
            <a:pPr lvl="1"/>
            <a:r>
              <a:rPr lang="en-US" dirty="0"/>
              <a:t>How to implement OPT in project 3 optimally so it doesn't time out the auto grader</a:t>
            </a:r>
          </a:p>
          <a:p>
            <a:pPr lvl="1"/>
            <a:r>
              <a:rPr lang="en-US" dirty="0"/>
              <a:t>for project 3 could we get an example or just more instruction on how to implement the hash table function for the opt algorithm? I don't understand how that would help the runtime or how that works at all	</a:t>
            </a:r>
          </a:p>
          <a:p>
            <a:pPr lvl="1"/>
            <a:r>
              <a:rPr lang="en-US" dirty="0"/>
              <a:t>Memory split in project 3</a:t>
            </a:r>
          </a:p>
          <a:p>
            <a:pPr lvl="1"/>
            <a:r>
              <a:rPr lang="en-US" dirty="0"/>
              <a:t>Can we get some help with the OPT algorithm for project 3? I’m very confused on how to do it</a:t>
            </a:r>
          </a:p>
          <a:p>
            <a:pPr lvl="1"/>
            <a:r>
              <a:rPr lang="en-US" dirty="0"/>
              <a:t>More guidance on how to implement the </a:t>
            </a:r>
            <a:r>
              <a:rPr lang="en-US" dirty="0" err="1"/>
              <a:t>hashtable</a:t>
            </a:r>
            <a:r>
              <a:rPr lang="en-US" dirty="0"/>
              <a:t>/linked list for project3 and how to use them for opt and </a:t>
            </a:r>
            <a:r>
              <a:rPr lang="en-US" dirty="0" err="1"/>
              <a:t>lru</a:t>
            </a:r>
            <a:endParaRPr lang="en-US" dirty="0"/>
          </a:p>
          <a:p>
            <a:r>
              <a:rPr lang="en-US" dirty="0"/>
              <a:t>Inverted and 2-level Page Table</a:t>
            </a:r>
          </a:p>
          <a:p>
            <a:pPr lvl="1"/>
            <a:r>
              <a:rPr lang="en-US" dirty="0"/>
              <a:t>I could use another rundown of the inverted table and its purpose</a:t>
            </a:r>
          </a:p>
          <a:p>
            <a:pPr lvl="1"/>
            <a:r>
              <a:rPr lang="en-US" dirty="0"/>
              <a:t>Why is it called inverted page table? What is inverted? </a:t>
            </a:r>
          </a:p>
          <a:p>
            <a:pPr lvl="1"/>
            <a:r>
              <a:rPr lang="en-US" dirty="0"/>
              <a:t>Which part of EAT cost does it save?</a:t>
            </a:r>
          </a:p>
          <a:p>
            <a:pPr lvl="1"/>
            <a:r>
              <a:rPr lang="en-US" dirty="0"/>
              <a:t>Indexing into the inverted page table with the hash</a:t>
            </a:r>
          </a:p>
          <a:p>
            <a:pPr lvl="1"/>
            <a:r>
              <a:rPr lang="en-US" dirty="0"/>
              <a:t>Pros and cons of inverted vs multi level page table</a:t>
            </a:r>
          </a:p>
          <a:p>
            <a:pPr lvl="1"/>
            <a:r>
              <a:rPr lang="en-US" dirty="0"/>
              <a:t>How is an inverted page table different from a regular one-level page table, both implementation- and performance-wise?</a:t>
            </a:r>
          </a:p>
          <a:p>
            <a:pPr lvl="1"/>
            <a:r>
              <a:rPr lang="en-US" dirty="0"/>
              <a:t>An example of translating addresses in 2 level page tables.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think </a:t>
            </a:r>
            <a:r>
              <a:rPr lang="en-US" dirty="0" err="1"/>
              <a:t>i</a:t>
            </a:r>
            <a:r>
              <a:rPr lang="en-US" dirty="0"/>
              <a:t> just need to practice converting page sizes to frame number and all that again, could we maybe get more practice problems (similar to hw8 and hw9)?</a:t>
            </a:r>
          </a:p>
          <a:p>
            <a:pPr lvl="1"/>
            <a:r>
              <a:rPr lang="en-US" dirty="0"/>
              <a:t>Is virtual page number the index to page table?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1327-81A4-45C5-83E8-C56CAD56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3: OPT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9BBF-FFC3-48C2-9308-215087DC3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0D561-1394-44CD-8B2B-55637F7757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EEEFF-FCA8-4FE2-B3D6-028552C34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1759D-CDA0-4E05-B709-CB39C778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63" y="1010868"/>
            <a:ext cx="8749898" cy="58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5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5AA1-B0DE-41C5-9EC9-20A9FE93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3: LRU and miscellaneous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A517-D4A1-4F38-85ED-CC2DCA96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1241F-0131-4DB8-9D33-44BE5675A2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97407-7654-4D0A-9984-C4011F913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7AFCE4-2F6F-4A7A-81EC-35EE5D7C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79" y="797219"/>
            <a:ext cx="5521066" cy="1035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DCD673-CE86-48DF-AB0E-F5667DCD0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048" y="1915121"/>
            <a:ext cx="7368527" cy="49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0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B85C-8B73-4F48-9020-9A4FD635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3: Writeup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EA49-A0C9-49B5-A7BB-B7A5E41A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F3EC7-C9FD-406A-BB54-11616F9EDD6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1B1C0-C2A3-498D-BD2D-A111AD5ADA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83FAB4-8881-4EBA-9AF8-81BB77DA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66" y="1440076"/>
            <a:ext cx="8106214" cy="54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7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AE32-A113-49D2-936B-32C8BB5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Page Table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653E-13EE-4F4D-B552-E25ECCCE0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FB0D8-39DE-46C2-B52D-47A19EF5EB7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FD0BF-37F0-495F-BE4A-D67CE20BDD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5515F-17A2-4FDB-8AC7-FDA31347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82" y="1119674"/>
            <a:ext cx="8759227" cy="584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0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F311-23F2-43B9-BAF2-24772A34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Translation: 2-level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187F-932C-4158-B2B9-9ACBCFB2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FE07C-74CC-4886-A81A-16AC765321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6EB4F-10AB-4DD0-B331-73C08BA0B1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8C2A0-FA0E-436C-870D-190E1E6F0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79" y="1055673"/>
            <a:ext cx="8873866" cy="59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9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1415</Words>
  <Application>Microsoft Macintosh PowerPoint</Application>
  <PresentationFormat>Custom</PresentationFormat>
  <Paragraphs>194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Helvetica</vt:lpstr>
      <vt:lpstr>Times</vt:lpstr>
      <vt:lpstr>Times New Roman</vt:lpstr>
      <vt:lpstr>Wingdings</vt:lpstr>
      <vt:lpstr>Office Theme</vt:lpstr>
      <vt:lpstr>class slides</vt:lpstr>
      <vt:lpstr>1_Office Theme</vt:lpstr>
      <vt:lpstr>Introduction to Operating Systems CS/COE 1550</vt:lpstr>
      <vt:lpstr>Announcements</vt:lpstr>
      <vt:lpstr>Last Lecture …</vt:lpstr>
      <vt:lpstr>Muddiest Points (1/3)</vt:lpstr>
      <vt:lpstr>Project 3: OPT Simulation</vt:lpstr>
      <vt:lpstr>Project 3: LRU and miscellaneous hints</vt:lpstr>
      <vt:lpstr>Project 3: Writeup hints</vt:lpstr>
      <vt:lpstr>Inverted Page Table Example</vt:lpstr>
      <vt:lpstr>Address Translation: 2-level Page Table</vt:lpstr>
      <vt:lpstr>Muddiest Points (2/3)</vt:lpstr>
      <vt:lpstr>EAT Calculation</vt:lpstr>
      <vt:lpstr>Page Sharing</vt:lpstr>
      <vt:lpstr>Muddiest Points (3/3)</vt:lpstr>
      <vt:lpstr>Page locking</vt:lpstr>
      <vt:lpstr>Separate I&amp;D Address Spaces (Pure and modified)</vt:lpstr>
      <vt:lpstr>Map of MMU, TLB, Page Table, etc.</vt:lpstr>
      <vt:lpstr>Today’s Agenda …</vt:lpstr>
      <vt:lpstr>When are dirty pages written to disk?</vt:lpstr>
      <vt:lpstr>Backing up an instruction</vt:lpstr>
      <vt:lpstr>Backing up an instruction</vt:lpstr>
      <vt:lpstr>Storing pages on disk</vt:lpstr>
      <vt:lpstr>Separating policy and mechanism</vt:lpstr>
      <vt:lpstr>How complex is the OS’s job?</vt:lpstr>
      <vt:lpstr>File system implementation issues</vt:lpstr>
      <vt:lpstr>Carving up the disk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2021-09-01T06:20:57Z</dcterms:modified>
</cp:coreProperties>
</file>