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454" r:id="rId2"/>
    <p:sldId id="496" r:id="rId3"/>
    <p:sldId id="498" r:id="rId4"/>
    <p:sldId id="499" r:id="rId5"/>
    <p:sldId id="500" r:id="rId6"/>
    <p:sldId id="502" r:id="rId7"/>
    <p:sldId id="501" r:id="rId8"/>
    <p:sldId id="268" r:id="rId9"/>
    <p:sldId id="269" r:id="rId10"/>
    <p:sldId id="270" r:id="rId11"/>
    <p:sldId id="271" r:id="rId12"/>
    <p:sldId id="272" r:id="rId13"/>
    <p:sldId id="276" r:id="rId14"/>
    <p:sldId id="278" r:id="rId15"/>
    <p:sldId id="279" r:id="rId16"/>
    <p:sldId id="281" r:id="rId17"/>
    <p:sldId id="282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E9CC4-D3DC-EF46-A48C-45E1B855EE49}" v="1" dt="2021-09-01T06:15:24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EE9CC4-D3DC-EF46-A48C-45E1B855EE49}"/>
    <pc:docChg chg="modSld">
      <pc:chgData name="Khattab, Sherif" userId="c83b1e15-36f3-4f46-aceb-05aac24c545e" providerId="ADAL" clId="{73EE9CC4-D3DC-EF46-A48C-45E1B855EE49}" dt="2021-09-01T06:15:24.312" v="0"/>
      <pc:docMkLst>
        <pc:docMk/>
      </pc:docMkLst>
      <pc:sldChg chg="modSp">
        <pc:chgData name="Khattab, Sherif" userId="c83b1e15-36f3-4f46-aceb-05aac24c545e" providerId="ADAL" clId="{73EE9CC4-D3DC-EF46-A48C-45E1B855EE49}" dt="2021-09-01T06:15:24.312" v="0"/>
        <pc:sldMkLst>
          <pc:docMk/>
          <pc:sldMk cId="1330366002" sldId="454"/>
        </pc:sldMkLst>
        <pc:spChg chg="mod">
          <ac:chgData name="Khattab, Sherif" userId="c83b1e15-36f3-4f46-aceb-05aac24c545e" providerId="ADAL" clId="{73EE9CC4-D3DC-EF46-A48C-45E1B855EE49}" dt="2021-09-01T06:15:24.31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3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1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43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96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3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8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57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3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4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>
                <a:ea typeface="MS PGothic" charset="-128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9" y="2168157"/>
            <a:ext cx="7216690" cy="41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91242" y="1436688"/>
            <a:ext cx="7689169" cy="43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57" tIns="35278" rIns="70557" bIns="35278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 altLang="en-US" sz="2000" dirty="0">
                <a:latin typeface="Helvetica" charset="0"/>
              </a:rPr>
              <a:t>represents queues, resources, 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336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Short-term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CPU scheduler</a:t>
            </a:r>
            <a:r>
              <a:rPr lang="en-US" altLang="en-US" sz="2400" dirty="0">
                <a:ea typeface="MS PGothic" charset="-128"/>
              </a:rPr>
              <a:t>) – selects which process should be executed next and allocates CPU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invoked frequently (milliseconds) </a:t>
            </a:r>
            <a:r>
              <a:rPr lang="en-US" altLang="en-US" sz="2400" dirty="0">
                <a:ea typeface="MS PGothic" charset="-128"/>
                <a:sym typeface="Symbol" charset="2"/>
              </a:rPr>
              <a:t> (must be fast)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Long-term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job scheduler</a:t>
            </a:r>
            <a:r>
              <a:rPr lang="en-US" altLang="en-US" sz="2400" dirty="0">
                <a:ea typeface="MS PGothic" charset="-128"/>
              </a:rPr>
              <a:t>) – selects which processes should be brought into the ready queue</a:t>
            </a: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invoked  infrequently (seconds, minutes)  (may be slow)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controls the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degree of multiprogramming</a:t>
            </a:r>
            <a:endParaRPr lang="en-US" altLang="en-US" sz="1050" i="1" dirty="0">
              <a:ea typeface="MS PGothic" charset="-128"/>
              <a:sym typeface="Symbol" charset="2"/>
            </a:endParaRP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Processes can be described as either: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I/O-bound process</a:t>
            </a:r>
            <a:r>
              <a:rPr lang="en-US" altLang="en-US" sz="2400" dirty="0">
                <a:ea typeface="MS PGothic" charset="-128"/>
                <a:sym typeface="Symbol" charset="2"/>
              </a:rPr>
              <a:t> – spends more time doing I/O than computations, many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CPU-bound process </a:t>
            </a:r>
            <a:r>
              <a:rPr lang="en-US" altLang="en-US" sz="2400" dirty="0">
                <a:ea typeface="MS PGothic" charset="-128"/>
                <a:sym typeface="Symbol" charset="2"/>
              </a:rPr>
              <a:t>– spends more time doing computations; few very long CPU bursts</a:t>
            </a: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Long-term scheduler strives for good </a:t>
            </a:r>
            <a:r>
              <a:rPr lang="en-US" altLang="en-US" sz="2400" b="1" i="1" dirty="0">
                <a:ea typeface="MS PGothic" charset="-128"/>
                <a:sym typeface="Symbol" charset="2"/>
              </a:rPr>
              <a:t>process mix</a:t>
            </a:r>
            <a:endParaRPr lang="en-US" altLang="en-US" sz="4400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680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 altLang="en-US" dirty="0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" y="3116616"/>
            <a:ext cx="8077653" cy="29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168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Parent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 creates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children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tree</a:t>
            </a:r>
            <a:r>
              <a:rPr lang="en-US" altLang="en-US" dirty="0">
                <a:ea typeface="MS PGothic" charset="-128"/>
              </a:rPr>
              <a:t> of processes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Generally, process identified and managed via a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 identifier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Resource sharing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share all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Children share subset of parent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 share no resources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Execution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execute concurrently</a:t>
            </a:r>
          </a:p>
          <a:p>
            <a:pPr lvl="1"/>
            <a:r>
              <a:rPr lang="en-US" altLang="en-US" dirty="0">
                <a:ea typeface="MS PGothic" charset="-128"/>
              </a:rPr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411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Address space</a:t>
            </a:r>
          </a:p>
          <a:p>
            <a:pPr lvl="1"/>
            <a:r>
              <a:rPr lang="en-US" altLang="en-US">
                <a:ea typeface="MS PGothic" charset="-128"/>
              </a:rPr>
              <a:t>Child duplicate of parent</a:t>
            </a:r>
          </a:p>
          <a:p>
            <a:pPr lvl="1"/>
            <a:r>
              <a:rPr lang="en-US" altLang="en-US">
                <a:ea typeface="MS PGothic" charset="-128"/>
              </a:rPr>
              <a:t>Child has a program loaded into it</a:t>
            </a:r>
          </a:p>
          <a:p>
            <a:r>
              <a:rPr lang="en-US" altLang="en-US">
                <a:ea typeface="MS PGothic" charset="-128"/>
              </a:rPr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exec()</a:t>
            </a:r>
            <a:r>
              <a:rPr lang="en-US" altLang="en-US">
                <a:ea typeface="MS PGothic" charset="-128"/>
              </a:rPr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ea typeface="MS PGothic" charset="-128"/>
              </a:rPr>
              <a:t> to replace the 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memory space with a new program</a:t>
            </a:r>
            <a:endParaRPr lang="en-US" altLang="en-US">
              <a:ea typeface="MS PGothic" charset="-128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8" y="4831297"/>
            <a:ext cx="7899692" cy="19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043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 Program Forking Separate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3586"/>
          <a:stretch/>
        </p:blipFill>
        <p:spPr bwMode="auto">
          <a:xfrm>
            <a:off x="2050153" y="746708"/>
            <a:ext cx="5995988" cy="68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00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exit()</a:t>
            </a:r>
            <a:r>
              <a:rPr lang="en-US" altLang="en-US">
                <a:ea typeface="MS PGothic" charset="-128"/>
              </a:rPr>
              <a:t> system call.</a:t>
            </a:r>
          </a:p>
          <a:p>
            <a:pPr lvl="1"/>
            <a:r>
              <a:rPr lang="en-US" altLang="en-US">
                <a:ea typeface="MS PGothic" charset="-128"/>
              </a:rPr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>
                <a:ea typeface="MS PGothic" charset="-128"/>
              </a:rPr>
              <a:t>)</a:t>
            </a:r>
          </a:p>
          <a:p>
            <a:pPr lvl="1"/>
            <a:r>
              <a:rPr lang="en-US" altLang="en-US">
                <a:ea typeface="MS PGothic" charset="-128"/>
              </a:rPr>
              <a:t>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resources are deallocated by operating system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abort()</a:t>
            </a:r>
            <a:r>
              <a:rPr lang="en-US" altLang="en-US">
                <a:ea typeface="MS PGothic" charset="-128"/>
              </a:rPr>
              <a:t> system call.  Some reasons for doing so:</a:t>
            </a:r>
          </a:p>
          <a:p>
            <a:pPr lvl="1"/>
            <a:r>
              <a:rPr lang="en-US" altLang="en-US">
                <a:ea typeface="MS PGothic" charset="-128"/>
              </a:rPr>
              <a:t>Child has exceeded allocated resources</a:t>
            </a:r>
          </a:p>
          <a:p>
            <a:pPr lvl="1"/>
            <a:r>
              <a:rPr lang="en-US" altLang="en-US">
                <a:ea typeface="MS PGothic" charset="-128"/>
              </a:rPr>
              <a:t>Task assigned to child is no longer required</a:t>
            </a:r>
          </a:p>
          <a:p>
            <a:pPr lvl="1"/>
            <a:r>
              <a:rPr lang="en-US" altLang="en-US">
                <a:ea typeface="MS PGothic" charset="-128"/>
              </a:rPr>
              <a:t>The parent is exiting and the operating systems does not allow  a child to continue if its parent terminates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34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a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pPr lvl="1"/>
            <a:r>
              <a:rPr lang="en-US" dirty="0"/>
              <a:t>Special late deadline until Monday 2/8 at 11:59 pm</a:t>
            </a:r>
          </a:p>
          <a:p>
            <a:r>
              <a:rPr lang="en-US" dirty="0"/>
              <a:t>Recitations started last week</a:t>
            </a:r>
          </a:p>
          <a:p>
            <a:pPr lvl="1"/>
            <a:r>
              <a:rPr lang="en-US" dirty="0"/>
              <a:t>Please watch the video</a:t>
            </a:r>
          </a:p>
          <a:p>
            <a:r>
              <a:rPr lang="en-US" dirty="0"/>
              <a:t>Tophat questions assigned as homework</a:t>
            </a:r>
          </a:p>
          <a:p>
            <a:r>
              <a:rPr lang="en-US" dirty="0"/>
              <a:t>Lab 1 will be up shortly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this week’s recitation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551"/>
            <a:ext cx="10096296" cy="6567487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0E08C57-E01D-384F-9196-25B8CB70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2" y="1353915"/>
            <a:ext cx="8404413" cy="56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20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0640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Xv6 code for context switching</a:t>
            </a:r>
          </a:p>
          <a:p>
            <a:r>
              <a:rPr lang="en-US" dirty="0">
                <a:solidFill>
                  <a:schemeClr val="tx1"/>
                </a:solidFill>
              </a:rPr>
              <a:t>Process lifecycle</a:t>
            </a:r>
          </a:p>
          <a:p>
            <a:r>
              <a:rPr lang="en-US" dirty="0">
                <a:solidFill>
                  <a:schemeClr val="tx1"/>
                </a:solidFill>
              </a:rPr>
              <a:t>CPU mode switching in context switching</a:t>
            </a:r>
          </a:p>
          <a:p>
            <a:r>
              <a:rPr lang="en-US" dirty="0">
                <a:solidFill>
                  <a:schemeClr val="tx1"/>
                </a:solidFill>
              </a:rPr>
              <a:t>What is inside PCB</a:t>
            </a:r>
          </a:p>
          <a:p>
            <a:r>
              <a:rPr lang="en-US" dirty="0"/>
              <a:t>Switching register sets in context switching</a:t>
            </a:r>
          </a:p>
          <a:p>
            <a:r>
              <a:rPr lang="en-US" dirty="0"/>
              <a:t>the code plus the diagram side by side</a:t>
            </a:r>
          </a:p>
          <a:p>
            <a:r>
              <a:rPr lang="en-US" dirty="0"/>
              <a:t>Determining when a context switch is actually required - if it's needed between each individual process regardless of user/kernel bit</a:t>
            </a:r>
          </a:p>
          <a:p>
            <a:r>
              <a:rPr lang="en-US" dirty="0" err="1"/>
              <a:t>monotlithic</a:t>
            </a:r>
            <a:r>
              <a:rPr lang="en-US" dirty="0"/>
              <a:t> vs microkernel</a:t>
            </a:r>
          </a:p>
          <a:p>
            <a:pPr lvl="1"/>
            <a:r>
              <a:rPr lang="en-US" dirty="0"/>
              <a:t>Pros and cons</a:t>
            </a:r>
          </a:p>
          <a:p>
            <a:pPr lvl="1"/>
            <a:r>
              <a:rPr lang="en-US" dirty="0"/>
              <a:t>What a microkernel OS would look like in practice</a:t>
            </a:r>
          </a:p>
          <a:p>
            <a:r>
              <a:rPr lang="en-US" dirty="0"/>
              <a:t>the two </a:t>
            </a:r>
            <a:r>
              <a:rPr lang="en-US" dirty="0" err="1"/>
              <a:t>tophat</a:t>
            </a:r>
            <a:r>
              <a:rPr lang="en-US" dirty="0"/>
              <a:t> questions we all got wrong about </a:t>
            </a:r>
            <a:r>
              <a:rPr lang="en-US" i="1" dirty="0"/>
              <a:t>immediately</a:t>
            </a:r>
            <a:r>
              <a:rPr lang="en-US" dirty="0"/>
              <a:t> performing instructions in </a:t>
            </a:r>
            <a:r>
              <a:rPr lang="en-US" dirty="0" err="1"/>
              <a:t>priviledged</a:t>
            </a:r>
            <a:r>
              <a:rPr lang="en-US" dirty="0"/>
              <a:t>/non-</a:t>
            </a:r>
            <a:r>
              <a:rPr lang="en-US" dirty="0" err="1"/>
              <a:t>priviledged</a:t>
            </a:r>
            <a:r>
              <a:rPr lang="en-US" dirty="0"/>
              <a:t> mode</a:t>
            </a:r>
          </a:p>
          <a:p>
            <a:r>
              <a:rPr lang="en-US" dirty="0"/>
              <a:t>How long the context switching takes on average compared to the processes themselves.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74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esp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%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eax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edx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885" y="2097176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411688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4" y="2106620"/>
            <a:ext cx="718981" cy="41793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  <a:stCxn id="36" idx="0"/>
          </p:cNvCxnSpPr>
          <p:nvPr/>
        </p:nvCxnSpPr>
        <p:spPr bwMode="auto">
          <a:xfrm>
            <a:off x="5042311" y="2097176"/>
            <a:ext cx="486792" cy="403527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38572"/>
            <a:ext cx="1224851" cy="73177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19281" y="179316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6FFA-9CCD-DF44-818F-EAFC80D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4711-4308-5542-8341-A6F2C45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463BC-50BF-344A-8D3F-CEDE4104E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B842-0669-D44F-B1A5-8A35FA8B8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F71978E-9F87-B048-8CAF-DD3D683C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3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Process scheduler </a:t>
            </a:r>
            <a:r>
              <a:rPr lang="en-US" altLang="en-US">
                <a:ea typeface="MS PGothic" charset="-128"/>
              </a:rPr>
              <a:t>selects among available processes for next execution on CPU</a:t>
            </a:r>
          </a:p>
          <a:p>
            <a:r>
              <a:rPr lang="en-US" altLang="en-US">
                <a:ea typeface="MS PGothic" charset="-128"/>
              </a:rPr>
              <a:t>Maintains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scheduling queues </a:t>
            </a:r>
            <a:r>
              <a:rPr lang="en-US" altLang="en-US">
                <a:ea typeface="MS PGothic" charset="-128"/>
              </a:rPr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Job queue </a:t>
            </a:r>
            <a:r>
              <a:rPr lang="en-US" altLang="en-US">
                <a:ea typeface="MS PGothic" charset="-128"/>
              </a:rPr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Ready queue </a:t>
            </a:r>
            <a:r>
              <a:rPr lang="en-US" altLang="en-US">
                <a:ea typeface="MS PGothic" charset="-128"/>
              </a:rPr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Device queues </a:t>
            </a:r>
            <a:r>
              <a:rPr lang="en-US" altLang="en-US">
                <a:ea typeface="MS PGothic" charset="-128"/>
              </a:rPr>
              <a:t>– set of processes waiting for an I/O device</a:t>
            </a:r>
          </a:p>
          <a:p>
            <a:pPr lvl="1"/>
            <a:r>
              <a:rPr lang="en-US" altLang="en-US">
                <a:ea typeface="MS PGothic" charset="-128"/>
              </a:rPr>
              <a:t>Processes migrate among the various 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75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Ready Queue And Various I/O Device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45" y="1338693"/>
            <a:ext cx="6418724" cy="5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23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11272</TotalTime>
  <Words>984</Words>
  <Application>Microsoft Macintosh PowerPoint</Application>
  <PresentationFormat>Custom</PresentationFormat>
  <Paragraphs>157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Courier New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Context Switching in Xv6</vt:lpstr>
      <vt:lpstr>Process Lifecycle</vt:lpstr>
      <vt:lpstr>Killing a waiting process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Process Creation</vt:lpstr>
      <vt:lpstr>Process Creation (Cont.)</vt:lpstr>
      <vt:lpstr>C Program Forking Separate Process</vt:lpstr>
      <vt:lpstr>Process Termination</vt:lpstr>
      <vt:lpstr>Process Termination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2021-09-01T06:15:24Z</dcterms:modified>
</cp:coreProperties>
</file>