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sldIdLst>
    <p:sldId id="454" r:id="rId2"/>
    <p:sldId id="398" r:id="rId3"/>
    <p:sldId id="455" r:id="rId4"/>
    <p:sldId id="284" r:id="rId5"/>
    <p:sldId id="286" r:id="rId6"/>
    <p:sldId id="456" r:id="rId7"/>
    <p:sldId id="459" r:id="rId8"/>
    <p:sldId id="458" r:id="rId9"/>
    <p:sldId id="457" r:id="rId1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4F9D"/>
    <a:srgbClr val="003399"/>
    <a:srgbClr val="002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6774C9D-C5B7-4C0D-8E0C-FF07CE77C4A4}"/>
    <pc:docChg chg="custSel modSld">
      <pc:chgData name="Khattab, Sherif" userId="c83b1e15-36f3-4f46-aceb-05aac24c545e" providerId="ADAL" clId="{46774C9D-C5B7-4C0D-8E0C-FF07CE77C4A4}" dt="2022-01-11T13:16:08.324" v="7" actId="20577"/>
      <pc:docMkLst>
        <pc:docMk/>
      </pc:docMkLst>
      <pc:sldChg chg="modSp mod">
        <pc:chgData name="Khattab, Sherif" userId="c83b1e15-36f3-4f46-aceb-05aac24c545e" providerId="ADAL" clId="{46774C9D-C5B7-4C0D-8E0C-FF07CE77C4A4}" dt="2022-01-11T13:16:08.324" v="7" actId="20577"/>
        <pc:sldMkLst>
          <pc:docMk/>
          <pc:sldMk cId="3245040657" sldId="455"/>
        </pc:sldMkLst>
        <pc:spChg chg="mod">
          <ac:chgData name="Khattab, Sherif" userId="c83b1e15-36f3-4f46-aceb-05aac24c545e" providerId="ADAL" clId="{46774C9D-C5B7-4C0D-8E0C-FF07CE77C4A4}" dt="2022-01-11T13:16:08.324" v="7" actId="20577"/>
          <ac:spMkLst>
            <pc:docMk/>
            <pc:sldMk cId="3245040657" sldId="455"/>
            <ac:spMk id="4099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12176278-CCBC-A141-B8E0-0FC3FA2B31B3}"/>
    <pc:docChg chg="delSld">
      <pc:chgData name="Khattab, Sherif" userId="c83b1e15-36f3-4f46-aceb-05aac24c545e" providerId="ADAL" clId="{12176278-CCBC-A141-B8E0-0FC3FA2B31B3}" dt="2022-01-13T13:23:46.511" v="0" actId="2696"/>
      <pc:docMkLst>
        <pc:docMk/>
      </pc:docMkLst>
      <pc:sldChg chg="del">
        <pc:chgData name="Khattab, Sherif" userId="c83b1e15-36f3-4f46-aceb-05aac24c545e" providerId="ADAL" clId="{12176278-CCBC-A141-B8E0-0FC3FA2B31B3}" dt="2022-01-13T13:23:46.511" v="0" actId="2696"/>
        <pc:sldMkLst>
          <pc:docMk/>
          <pc:sldMk cId="2952070704" sldId="391"/>
        </pc:sldMkLst>
      </pc:sldChg>
      <pc:sldChg chg="del">
        <pc:chgData name="Khattab, Sherif" userId="c83b1e15-36f3-4f46-aceb-05aac24c545e" providerId="ADAL" clId="{12176278-CCBC-A141-B8E0-0FC3FA2B31B3}" dt="2022-01-13T13:23:46.511" v="0" actId="2696"/>
        <pc:sldMkLst>
          <pc:docMk/>
          <pc:sldMk cId="1429095331" sldId="392"/>
        </pc:sldMkLst>
      </pc:sldChg>
      <pc:sldChg chg="del">
        <pc:chgData name="Khattab, Sherif" userId="c83b1e15-36f3-4f46-aceb-05aac24c545e" providerId="ADAL" clId="{12176278-CCBC-A141-B8E0-0FC3FA2B31B3}" dt="2022-01-13T13:23:46.511" v="0" actId="2696"/>
        <pc:sldMkLst>
          <pc:docMk/>
          <pc:sldMk cId="297645238" sldId="396"/>
        </pc:sldMkLst>
      </pc:sldChg>
      <pc:sldChg chg="del">
        <pc:chgData name="Khattab, Sherif" userId="c83b1e15-36f3-4f46-aceb-05aac24c545e" providerId="ADAL" clId="{12176278-CCBC-A141-B8E0-0FC3FA2B31B3}" dt="2022-01-13T13:23:46.511" v="0" actId="2696"/>
        <pc:sldMkLst>
          <pc:docMk/>
          <pc:sldMk cId="3668527060" sldId="415"/>
        </pc:sldMkLst>
      </pc:sldChg>
      <pc:sldChg chg="del">
        <pc:chgData name="Khattab, Sherif" userId="c83b1e15-36f3-4f46-aceb-05aac24c545e" providerId="ADAL" clId="{12176278-CCBC-A141-B8E0-0FC3FA2B31B3}" dt="2022-01-13T13:23:46.511" v="0" actId="2696"/>
        <pc:sldMkLst>
          <pc:docMk/>
          <pc:sldMk cId="1774327678" sldId="422"/>
        </pc:sldMkLst>
      </pc:sldChg>
      <pc:sldChg chg="del">
        <pc:chgData name="Khattab, Sherif" userId="c83b1e15-36f3-4f46-aceb-05aac24c545e" providerId="ADAL" clId="{12176278-CCBC-A141-B8E0-0FC3FA2B31B3}" dt="2022-01-13T13:23:46.511" v="0" actId="2696"/>
        <pc:sldMkLst>
          <pc:docMk/>
          <pc:sldMk cId="2334056409" sldId="452"/>
        </pc:sldMkLst>
      </pc:sldChg>
      <pc:sldChg chg="del">
        <pc:chgData name="Khattab, Sherif" userId="c83b1e15-36f3-4f46-aceb-05aac24c545e" providerId="ADAL" clId="{12176278-CCBC-A141-B8E0-0FC3FA2B31B3}" dt="2022-01-13T13:23:46.511" v="0" actId="2696"/>
        <pc:sldMkLst>
          <pc:docMk/>
          <pc:sldMk cId="2515067248" sldId="4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175834A7-80A0-4543-A6D4-AEB0D4E82A80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14F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4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/>
              <a:t>Continue to demystify a good portion of the </a:t>
            </a:r>
            <a:r>
              <a:rPr lang="en-US" b="1">
                <a:solidFill>
                  <a:srgbClr val="FF0000"/>
                </a:solidFill>
              </a:rPr>
              <a:t>magic</a:t>
            </a:r>
            <a:r>
              <a:rPr lang="en-US"/>
              <a:t> about how computers work so that you can write more </a:t>
            </a:r>
            <a:r>
              <a:rPr lang="en-US" b="1">
                <a:solidFill>
                  <a:srgbClr val="FF0000"/>
                </a:solidFill>
              </a:rPr>
              <a:t>efficient</a:t>
            </a:r>
            <a:r>
              <a:rPr lang="en-US"/>
              <a:t> programs</a:t>
            </a:r>
          </a:p>
          <a:p>
            <a:pPr marL="0" indent="0"/>
            <a:endParaRPr lang="en-US"/>
          </a:p>
          <a:p>
            <a:pPr marL="0" indent="0"/>
            <a:r>
              <a:rPr lang="en-US"/>
              <a:t>The specific objectives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Modify and compile the Linux kernel to </a:t>
            </a:r>
            <a:r>
              <a:rPr lang="en-US" b="1">
                <a:solidFill>
                  <a:srgbClr val="FF0000"/>
                </a:solidFill>
              </a:rPr>
              <a:t>add system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 </a:t>
            </a:r>
            <a:r>
              <a:rPr lang="en-US" b="1">
                <a:solidFill>
                  <a:srgbClr val="FF0000"/>
                </a:solidFill>
              </a:rPr>
              <a:t>multi-process/multi-thread</a:t>
            </a:r>
            <a:r>
              <a:rPr lang="en-US"/>
              <a:t> programs free from race conditions and deadlocks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Simulate page-replacement algorithms for </a:t>
            </a:r>
            <a:r>
              <a:rPr lang="en-US" b="1">
                <a:solidFill>
                  <a:srgbClr val="FF0000"/>
                </a:solidFill>
              </a:rPr>
              <a:t>virtual memory</a:t>
            </a:r>
            <a:r>
              <a:rPr lang="en-US"/>
              <a:t>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Implement a user-land </a:t>
            </a:r>
            <a:r>
              <a:rPr lang="en-US" b="1">
                <a:solidFill>
                  <a:srgbClr val="FF0000"/>
                </a:solidFill>
              </a:rPr>
              <a:t>file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0AE1-8EE4-0B4D-91B4-D6857C59E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176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 Info</a:t>
            </a:r>
          </a:p>
        </p:txBody>
      </p:sp>
      <p:sp>
        <p:nvSpPr>
          <p:cNvPr id="4099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Course website: </a:t>
            </a:r>
            <a:r>
              <a:rPr lang="en-US" altLang="en-US"/>
              <a:t>http://</a:t>
            </a:r>
            <a:r>
              <a:rPr lang="en-US" altLang="en-US">
                <a:solidFill>
                  <a:schemeClr val="tx1"/>
                </a:solidFill>
              </a:rPr>
              <a:t>www.cs.pitt.edu/~skhattab/cs1550/</a:t>
            </a:r>
            <a:endParaRPr lang="en-US" altLang="en-US" b="1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Instructor: </a:t>
            </a:r>
            <a:r>
              <a:rPr lang="en-US" altLang="en-US"/>
              <a:t>Sherif Khattab  ksm73@pitt.edu</a:t>
            </a:r>
          </a:p>
          <a:p>
            <a:pPr>
              <a:lnSpc>
                <a:spcPct val="120000"/>
              </a:lnSpc>
            </a:pPr>
            <a:r>
              <a:rPr lang="en-US" altLang="en-US"/>
              <a:t>OH: https://khattab.youcanbook.me</a:t>
            </a:r>
          </a:p>
          <a:p>
            <a:pPr lvl="1"/>
            <a:r>
              <a:rPr lang="en-US" err="1"/>
              <a:t>TuTh</a:t>
            </a:r>
            <a:r>
              <a:rPr lang="en-US"/>
              <a:t>: 16:30-19:30 (remote until Jan 26 then in-person/remote)</a:t>
            </a:r>
            <a:endParaRPr lang="en-US" sz="2400"/>
          </a:p>
          <a:p>
            <a:pPr lvl="1"/>
            <a:r>
              <a:rPr lang="en-US"/>
              <a:t>F: 16:00-18:00 (</a:t>
            </a:r>
            <a:r>
              <a:rPr lang="en-US" b="1"/>
              <a:t>remote only for the entire term</a:t>
            </a:r>
            <a:r>
              <a:rPr lang="en-US"/>
              <a:t>)</a:t>
            </a:r>
            <a:endParaRPr lang="en-US" sz="240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6307 </a:t>
            </a:r>
            <a:r>
              <a:rPr lang="en-US" altLang="en-US" err="1"/>
              <a:t>Sennott</a:t>
            </a:r>
            <a:r>
              <a:rPr lang="en-US" altLang="en-US"/>
              <a:t> Square, Virtual Office: https://pitt.zoom.us/my/khattab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Teaching Team: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TBD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Recitations start this week!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Communication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/>
              <a:t>End of week newsletter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/>
              <a:t>Piazza (</a:t>
            </a:r>
            <a:r>
              <a:rPr lang="en-US" altLang="en-US" b="1"/>
              <a:t>Please expect a response within 72 hours)</a:t>
            </a:r>
          </a:p>
          <a:p>
            <a:pPr marL="13144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/>
              <a:t>Email not recommended!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91F8A-B028-334D-853A-F08B20ED9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5040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Textbook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  <a:p>
            <a:pPr algn="ctr"/>
            <a:endParaRPr lang="en-US" sz="2400" b="1">
              <a:solidFill>
                <a:schemeClr val="tx1"/>
              </a:solidFill>
            </a:endParaRPr>
          </a:p>
          <a:p>
            <a:pPr algn="ctr"/>
            <a:endParaRPr lang="en-US" sz="2400" b="1">
              <a:solidFill>
                <a:schemeClr val="tx1"/>
              </a:solidFill>
            </a:endParaRPr>
          </a:p>
          <a:p>
            <a:pPr algn="ctr"/>
            <a:endParaRPr lang="en-US" sz="2400" b="1">
              <a:solidFill>
                <a:schemeClr val="tx1"/>
              </a:solidFill>
            </a:endParaRPr>
          </a:p>
          <a:p>
            <a:pPr algn="ctr"/>
            <a:endParaRPr lang="en-US" sz="2400" b="1">
              <a:solidFill>
                <a:schemeClr val="tx1"/>
              </a:solidFill>
            </a:endParaRPr>
          </a:p>
          <a:p>
            <a:pPr algn="ctr"/>
            <a:endParaRPr lang="en-US" sz="2400" b="1">
              <a:solidFill>
                <a:schemeClr val="tx1"/>
              </a:solidFill>
            </a:endParaRPr>
          </a:p>
          <a:p>
            <a:pPr algn="ctr"/>
            <a:endParaRPr lang="en-US" sz="2400" b="1">
              <a:solidFill>
                <a:schemeClr val="tx1"/>
              </a:solidFill>
            </a:endParaRPr>
          </a:p>
          <a:p>
            <a:pPr algn="ctr"/>
            <a:endParaRPr lang="en-US" sz="2400" b="1">
              <a:solidFill>
                <a:schemeClr val="tx1"/>
              </a:solidFill>
            </a:endParaRPr>
          </a:p>
          <a:p>
            <a:pPr algn="ctr"/>
            <a:endParaRPr lang="en-US" sz="2400" b="1">
              <a:solidFill>
                <a:schemeClr val="tx1"/>
              </a:solidFill>
            </a:endParaRPr>
          </a:p>
          <a:p>
            <a:pPr algn="ctr"/>
            <a:r>
              <a:rPr lang="en-US" sz="2400" b="1">
                <a:solidFill>
                  <a:schemeClr val="tx1"/>
                </a:solidFill>
              </a:rPr>
              <a:t>Operating System Concepts (9</a:t>
            </a:r>
            <a:r>
              <a:rPr lang="en-US" sz="2400" b="1" baseline="30000">
                <a:solidFill>
                  <a:schemeClr val="tx1"/>
                </a:solidFill>
              </a:rPr>
              <a:t>th</a:t>
            </a:r>
            <a:r>
              <a:rPr lang="en-US" sz="2400" b="1">
                <a:solidFill>
                  <a:schemeClr val="tx1"/>
                </a:solidFill>
              </a:rPr>
              <a:t> Edition) </a:t>
            </a:r>
          </a:p>
          <a:p>
            <a:pPr marL="0" indent="0" algn="ctr"/>
            <a:r>
              <a:rPr lang="en-US" sz="2400" err="1">
                <a:solidFill>
                  <a:schemeClr val="tx1"/>
                </a:solidFill>
              </a:rPr>
              <a:t>Silberschatz</a:t>
            </a:r>
            <a:r>
              <a:rPr lang="en-US" sz="2400">
                <a:solidFill>
                  <a:schemeClr val="tx1"/>
                </a:solidFill>
              </a:rPr>
              <a:t>, Galvin, and Gagne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pic>
        <p:nvPicPr>
          <p:cNvPr id="1026" name="Picture 2" descr="Cover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08" y="1450975"/>
            <a:ext cx="2619478" cy="37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7D9AA-97AC-6345-81F2-273E18C09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40% </a:t>
            </a:r>
            <a:r>
              <a:rPr lang="en-US" altLang="en-US"/>
              <a:t>on 4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System programming using 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Posted on </a:t>
            </a:r>
            <a:r>
              <a:rPr lang="en-US" altLang="en-US" b="1"/>
              <a:t>Canvas </a:t>
            </a:r>
            <a:r>
              <a:rPr lang="en-US" altLang="en-US"/>
              <a:t>and submitted on </a:t>
            </a:r>
            <a:r>
              <a:rPr lang="en-US" altLang="en-US" b="1"/>
              <a:t>Gradescope (auto-graded)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20% </a:t>
            </a:r>
            <a:r>
              <a:rPr lang="en-US" altLang="en-US"/>
              <a:t>on two exams: 12% on higher and 8% on lower</a:t>
            </a:r>
            <a:endParaRPr lang="en-US" alt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18% </a:t>
            </a:r>
            <a:r>
              <a:rPr lang="en-US" altLang="en-US"/>
              <a:t>on weekly homework assignments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/>
              <a:t>14% </a:t>
            </a:r>
            <a:r>
              <a:rPr lang="en-US" altLang="en-US"/>
              <a:t>recitation: 5 labs using MIT’s Xv6 operating system and 4 quizzes on the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8% </a:t>
            </a:r>
            <a:r>
              <a:rPr lang="en-US"/>
              <a:t>in-class Tophat questions and discussions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57A3-65EA-FB4B-970B-2C6E89DD2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E616-94C7-3A4A-8CED-FBB92329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Canvas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96EA-95D2-FF4C-AA7E-C120DE2C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Lectures posted on Tophat by end of each lecture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Lecture and recitation recordings under Panopto 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Pre- and Post-course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Piazza for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Gradescope and autograding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Homework attempts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Academic Integrity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/>
              <a:t>NameCoach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C663-577D-134C-88D3-4195DF4034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C72CD-BF3D-D54D-9811-759791158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994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964E-1576-004E-9BF4-D93A604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50E9-E1A3-AC4F-885B-8D153CF7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Your continuous feedback is important!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Anonymous Qualtrics survey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Midterm and Final OMET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Your engagement is valued and encouraged.</a:t>
            </a:r>
          </a:p>
          <a:p>
            <a:pPr marL="0" indent="0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4C867-BBAA-C645-AE33-39B3FD2CE9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430F7-869C-AB4C-A978-C1FF8E79B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936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D3F-7362-B941-A239-57F414B9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structure (mostly)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F243-ABA5-6542-9690-D501516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2D4B8-EF29-8749-99AE-FB6C6D7DB8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884C-5122-DA48-9323-F7E111901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C17158-A2E3-4336-B318-AA7BC94F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45928"/>
              </p:ext>
            </p:extLst>
          </p:nvPr>
        </p:nvGraphicFramePr>
        <p:xfrm>
          <a:off x="353622" y="806571"/>
          <a:ext cx="9373379" cy="52296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1862">
                  <a:extLst>
                    <a:ext uri="{9D8B030D-6E8A-4147-A177-3AD203B41FA5}">
                      <a16:colId xmlns:a16="http://schemas.microsoft.com/office/drawing/2014/main" val="1944802012"/>
                    </a:ext>
                  </a:extLst>
                </a:gridCol>
                <a:gridCol w="6091517">
                  <a:extLst>
                    <a:ext uri="{9D8B030D-6E8A-4147-A177-3AD203B41FA5}">
                      <a16:colId xmlns:a16="http://schemas.microsoft.com/office/drawing/2014/main" val="3127143401"/>
                    </a:ext>
                  </a:extLst>
                </a:gridCol>
              </a:tblGrid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8813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~5 min before and after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Informal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07885"/>
                  </a:ext>
                </a:extLst>
              </a:tr>
              <a:tr h="1469056">
                <a:tc>
                  <a:txBody>
                    <a:bodyPr/>
                    <a:lstStyle/>
                    <a:p>
                      <a:r>
                        <a:rPr lang="en-US" sz="2800"/>
                        <a:t>~25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Announcements, review of reflections, and QA on projects/labs/homework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90974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~40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Lecturing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47893"/>
                  </a:ext>
                </a:extLst>
              </a:tr>
              <a:tr h="1028339">
                <a:tc>
                  <a:txBody>
                    <a:bodyPr/>
                    <a:lstStyle/>
                    <a:p>
                      <a:r>
                        <a:rPr lang="en-US" sz="2800"/>
                        <a:t>~5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Tophat questions and/or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05618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~5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QA and muddiest points/reflections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0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6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8649-A915-ED4B-A9FF-BF5E4400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class (notoriously)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2D23-96A1-8648-BCF9-FCD8A61A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Lots of concepts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Attend lectures and recitations (if you absolutely cannot attend live, watch the video recordings)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Study often!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Put effort into the weekly homework assignments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Projects are relatively hard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Refresh your C programming and GDB debugging skills (CS 0449!)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Start early and show up to office hours!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2E9E-70DD-BD45-B926-F645828BDC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A5479-04F2-AA4E-B661-D1823B2FC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371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Macintosh PowerPoint</Application>
  <PresentationFormat>Custom</PresentationFormat>
  <Paragraphs>100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</vt:lpstr>
      <vt:lpstr>Times New Roman</vt:lpstr>
      <vt:lpstr>Office Theme</vt:lpstr>
      <vt:lpstr>Introduction to Operating Systems CS 1550</vt:lpstr>
      <vt:lpstr>Course Goal and Objectives</vt:lpstr>
      <vt:lpstr>Contact Info</vt:lpstr>
      <vt:lpstr>Textbook</vt:lpstr>
      <vt:lpstr>Grading</vt:lpstr>
      <vt:lpstr>Canvas Walkthrough</vt:lpstr>
      <vt:lpstr>Expectations</vt:lpstr>
      <vt:lpstr>Lecture structure (mostly)</vt:lpstr>
      <vt:lpstr>Why is this class (notoriously) hard?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cp:lastPrinted>2019-05-14T13:26:55Z</cp:lastPrinted>
  <dcterms:modified xsi:type="dcterms:W3CDTF">2022-01-13T13:23:48Z</dcterms:modified>
</cp:coreProperties>
</file>