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3"/>
  </p:notesMasterIdLst>
  <p:sldIdLst>
    <p:sldId id="454" r:id="rId3"/>
    <p:sldId id="496" r:id="rId4"/>
    <p:sldId id="505" r:id="rId5"/>
    <p:sldId id="665" r:id="rId6"/>
    <p:sldId id="667" r:id="rId7"/>
    <p:sldId id="668" r:id="rId8"/>
    <p:sldId id="666" r:id="rId9"/>
    <p:sldId id="639" r:id="rId10"/>
    <p:sldId id="299" r:id="rId11"/>
    <p:sldId id="643" r:id="rId12"/>
    <p:sldId id="645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649" r:id="rId21"/>
    <p:sldId id="307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095A5-7E6E-4BD2-B8C4-451472FED5B5}" v="14" dt="2021-11-03T16:47:25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2E9095A5-7E6E-4BD2-B8C4-451472FED5B5}"/>
    <pc:docChg chg="undo custSel addSld delSld modSld">
      <pc:chgData name="Khattab, Sherif" userId="c83b1e15-36f3-4f46-aceb-05aac24c545e" providerId="ADAL" clId="{2E9095A5-7E6E-4BD2-B8C4-451472FED5B5}" dt="2021-11-08T17:47:44.257" v="571" actId="47"/>
      <pc:docMkLst>
        <pc:docMk/>
      </pc:docMkLst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217920703" sldId="280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458028039" sldId="281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665817636" sldId="282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395211604" sldId="284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24028409" sldId="285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124028409" sldId="285"/>
            <ac:spMk id="4" creationId="{148EDC61-FA6C-D54F-8609-BEF99361E629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01442099" sldId="287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522792431" sldId="288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32103208" sldId="28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54989116" sldId="290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854989116" sldId="290"/>
            <ac:spMk id="53" creationId="{AB0BD055-4A34-CF4E-8605-2309EE696606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290418159" sldId="293"/>
        </pc:sldMkLst>
      </pc:sldChg>
      <pc:sldChg chg="modSp add del modTransition">
        <pc:chgData name="Khattab, Sherif" userId="c83b1e15-36f3-4f46-aceb-05aac24c545e" providerId="ADAL" clId="{2E9095A5-7E6E-4BD2-B8C4-451472FED5B5}" dt="2021-11-03T16:34:08.159" v="7"/>
        <pc:sldMkLst>
          <pc:docMk/>
          <pc:sldMk cId="3537317818" sldId="29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253961903" sldId="307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998173857" sldId="329"/>
        </pc:sldMkLst>
      </pc:sldChg>
      <pc:sldChg chg="modSp modAnim">
        <pc:chgData name="Khattab, Sherif" userId="c83b1e15-36f3-4f46-aceb-05aac24c545e" providerId="ADAL" clId="{2E9095A5-7E6E-4BD2-B8C4-451472FED5B5}" dt="2021-11-03T16:33:39.025" v="4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E9095A5-7E6E-4BD2-B8C4-451472FED5B5}" dt="2021-11-03T16:33:39.025" v="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E9095A5-7E6E-4BD2-B8C4-451472FED5B5}" dt="2021-11-03T16:36:13.701" v="265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2E9095A5-7E6E-4BD2-B8C4-451472FED5B5}" dt="2021-11-03T16:35:30.468" v="17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E9095A5-7E6E-4BD2-B8C4-451472FED5B5}" dt="2021-11-03T16:34:20.851" v="17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2E9095A5-7E6E-4BD2-B8C4-451472FED5B5}" dt="2021-11-03T16:35:30.468" v="17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356128445" sldId="557"/>
        </pc:sldMkLst>
      </pc:sldChg>
      <pc:sldChg chg="modSp add del modTransition">
        <pc:chgData name="Khattab, Sherif" userId="c83b1e15-36f3-4f46-aceb-05aac24c545e" providerId="ADAL" clId="{2E9095A5-7E6E-4BD2-B8C4-451472FED5B5}" dt="2021-11-03T16:34:08.159" v="7"/>
        <pc:sldMkLst>
          <pc:docMk/>
          <pc:sldMk cId="3849965011" sldId="63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849965011" sldId="639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2857333997" sldId="64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0918113" sldId="650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76366397" sldId="651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52972563" sldId="652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17296558" sldId="65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946314330" sldId="654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029481760" sldId="65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2E9095A5-7E6E-4BD2-B8C4-451472FED5B5}" dt="2021-11-03T16:34:07.887" v="6"/>
        <pc:sldMkLst>
          <pc:docMk/>
          <pc:sldMk cId="234190622" sldId="66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50584380" sldId="66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409659747" sldId="664"/>
        </pc:sldMkLst>
      </pc:sldChg>
      <pc:sldChg chg="modSp new mod modAnim">
        <pc:chgData name="Khattab, Sherif" userId="c83b1e15-36f3-4f46-aceb-05aac24c545e" providerId="ADAL" clId="{2E9095A5-7E6E-4BD2-B8C4-451472FED5B5}" dt="2021-11-03T16:47:12.076" v="561"/>
        <pc:sldMkLst>
          <pc:docMk/>
          <pc:sldMk cId="3463893203" sldId="665"/>
        </pc:sldMkLst>
        <pc:spChg chg="mod">
          <ac:chgData name="Khattab, Sherif" userId="c83b1e15-36f3-4f46-aceb-05aac24c545e" providerId="ADAL" clId="{2E9095A5-7E6E-4BD2-B8C4-451472FED5B5}" dt="2021-11-03T16:43:52.316" v="448" actId="20577"/>
          <ac:spMkLst>
            <pc:docMk/>
            <pc:sldMk cId="3463893203" sldId="665"/>
            <ac:spMk id="2" creationId="{5A50920C-C5D8-46F6-A460-D974F9026AD3}"/>
          </ac:spMkLst>
        </pc:spChg>
        <pc:spChg chg="mod">
          <ac:chgData name="Khattab, Sherif" userId="c83b1e15-36f3-4f46-aceb-05aac24c545e" providerId="ADAL" clId="{2E9095A5-7E6E-4BD2-B8C4-451472FED5B5}" dt="2021-11-03T16:46:48.498" v="553" actId="20577"/>
          <ac:spMkLst>
            <pc:docMk/>
            <pc:sldMk cId="3463893203" sldId="665"/>
            <ac:spMk id="3" creationId="{B092749E-8F70-43BA-A1EF-7B40A320D877}"/>
          </ac:spMkLst>
        </pc:spChg>
      </pc:sldChg>
      <pc:sldChg chg="modSp new mod">
        <pc:chgData name="Khattab, Sherif" userId="c83b1e15-36f3-4f46-aceb-05aac24c545e" providerId="ADAL" clId="{2E9095A5-7E6E-4BD2-B8C4-451472FED5B5}" dt="2021-11-03T16:36:08.756" v="264" actId="20577"/>
        <pc:sldMkLst>
          <pc:docMk/>
          <pc:sldMk cId="1914488852" sldId="666"/>
        </pc:sldMkLst>
        <pc:spChg chg="mod">
          <ac:chgData name="Khattab, Sherif" userId="c83b1e15-36f3-4f46-aceb-05aac24c545e" providerId="ADAL" clId="{2E9095A5-7E6E-4BD2-B8C4-451472FED5B5}" dt="2021-11-03T16:35:09.788" v="106" actId="20577"/>
          <ac:spMkLst>
            <pc:docMk/>
            <pc:sldMk cId="1914488852" sldId="666"/>
            <ac:spMk id="2" creationId="{575CA7DE-59FB-4AE9-8581-2B09427907CE}"/>
          </ac:spMkLst>
        </pc:spChg>
        <pc:spChg chg="mod">
          <ac:chgData name="Khattab, Sherif" userId="c83b1e15-36f3-4f46-aceb-05aac24c545e" providerId="ADAL" clId="{2E9095A5-7E6E-4BD2-B8C4-451472FED5B5}" dt="2021-11-03T16:36:08.756" v="264" actId="20577"/>
          <ac:spMkLst>
            <pc:docMk/>
            <pc:sldMk cId="1914488852" sldId="666"/>
            <ac:spMk id="3" creationId="{5CBFBA54-8552-4522-BF19-1B61B9E02F73}"/>
          </ac:spMkLst>
        </pc:spChg>
      </pc:sldChg>
      <pc:sldChg chg="modSp new mod modAnim">
        <pc:chgData name="Khattab, Sherif" userId="c83b1e15-36f3-4f46-aceb-05aac24c545e" providerId="ADAL" clId="{2E9095A5-7E6E-4BD2-B8C4-451472FED5B5}" dt="2021-11-03T16:47:20.781" v="568"/>
        <pc:sldMkLst>
          <pc:docMk/>
          <pc:sldMk cId="899592075" sldId="667"/>
        </pc:sldMkLst>
        <pc:spChg chg="mod">
          <ac:chgData name="Khattab, Sherif" userId="c83b1e15-36f3-4f46-aceb-05aac24c545e" providerId="ADAL" clId="{2E9095A5-7E6E-4BD2-B8C4-451472FED5B5}" dt="2021-11-03T16:45:54.593" v="531" actId="404"/>
          <ac:spMkLst>
            <pc:docMk/>
            <pc:sldMk cId="899592075" sldId="667"/>
            <ac:spMk id="2" creationId="{D7382D4C-AC24-42B5-A24D-E528052B7C6E}"/>
          </ac:spMkLst>
        </pc:spChg>
        <pc:spChg chg="mod">
          <ac:chgData name="Khattab, Sherif" userId="c83b1e15-36f3-4f46-aceb-05aac24c545e" providerId="ADAL" clId="{2E9095A5-7E6E-4BD2-B8C4-451472FED5B5}" dt="2021-11-03T16:47:16.628" v="566" actId="27636"/>
          <ac:spMkLst>
            <pc:docMk/>
            <pc:sldMk cId="899592075" sldId="667"/>
            <ac:spMk id="3" creationId="{9968451C-85DD-4019-B4CF-3E3540CE335E}"/>
          </ac:spMkLst>
        </pc:spChg>
      </pc:sldChg>
      <pc:sldChg chg="modSp new mod modAnim">
        <pc:chgData name="Khattab, Sherif" userId="c83b1e15-36f3-4f46-aceb-05aac24c545e" providerId="ADAL" clId="{2E9095A5-7E6E-4BD2-B8C4-451472FED5B5}" dt="2021-11-03T16:47:25.955" v="570"/>
        <pc:sldMkLst>
          <pc:docMk/>
          <pc:sldMk cId="3998477387" sldId="668"/>
        </pc:sldMkLst>
        <pc:spChg chg="mod">
          <ac:chgData name="Khattab, Sherif" userId="c83b1e15-36f3-4f46-aceb-05aac24c545e" providerId="ADAL" clId="{2E9095A5-7E6E-4BD2-B8C4-451472FED5B5}" dt="2021-11-03T16:43:32.055" v="422" actId="404"/>
          <ac:spMkLst>
            <pc:docMk/>
            <pc:sldMk cId="3998477387" sldId="668"/>
            <ac:spMk id="2" creationId="{BED1512C-CC42-46C6-A016-BBA4E5C35808}"/>
          </ac:spMkLst>
        </pc:spChg>
        <pc:spChg chg="mod">
          <ac:chgData name="Khattab, Sherif" userId="c83b1e15-36f3-4f46-aceb-05aac24c545e" providerId="ADAL" clId="{2E9095A5-7E6E-4BD2-B8C4-451472FED5B5}" dt="2021-11-03T16:46:58.301" v="559" actId="20577"/>
          <ac:spMkLst>
            <pc:docMk/>
            <pc:sldMk cId="3998477387" sldId="668"/>
            <ac:spMk id="3" creationId="{A1D2BD98-13AA-41AC-871F-0465DCF92665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22E6AB55-2CB0-E947-9261-E6684A6DE3C7}"/>
    <pc:docChg chg="modSld">
      <pc:chgData name="Khattab, Sherif" userId="c83b1e15-36f3-4f46-aceb-05aac24c545e" providerId="ADAL" clId="{22E6AB55-2CB0-E947-9261-E6684A6DE3C7}" dt="2021-09-01T06:21:01.208" v="0"/>
      <pc:docMkLst>
        <pc:docMk/>
      </pc:docMkLst>
      <pc:sldChg chg="modSp">
        <pc:chgData name="Khattab, Sherif" userId="c83b1e15-36f3-4f46-aceb-05aac24c545e" providerId="ADAL" clId="{22E6AB55-2CB0-E947-9261-E6684A6DE3C7}" dt="2021-09-01T06:21:01.208" v="0"/>
        <pc:sldMkLst>
          <pc:docMk/>
          <pc:sldMk cId="1330366002" sldId="454"/>
        </pc:sldMkLst>
        <pc:spChg chg="mod">
          <ac:chgData name="Khattab, Sherif" userId="c83b1e15-36f3-4f46-aceb-05aac24c545e" providerId="ADAL" clId="{22E6AB55-2CB0-E947-9261-E6684A6DE3C7}" dt="2021-09-01T06:21:01.2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 delMainMaster">
      <pc:chgData name="Sherif Khattab" userId="c83b1e15-36f3-4f46-aceb-05aac24c545e" providerId="ADAL" clId="{D465E260-6117-46B9-9CBF-61B4A5F5C85F}" dt="2021-03-25T22:35:51.188" v="45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del">
        <pc:chgData name="Sherif Khattab" userId="c83b1e15-36f3-4f46-aceb-05aac24c545e" providerId="ADAL" clId="{D465E260-6117-46B9-9CBF-61B4A5F5C85F}" dt="2021-03-25T22:34:53.311" v="448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3424326898" sldId="321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delSp modSp new mod">
        <pc:chgData name="Sherif Khattab" userId="c83b1e15-36f3-4f46-aceb-05aac24c545e" providerId="ADAL" clId="{D465E260-6117-46B9-9CBF-61B4A5F5C85F}" dt="2021-03-25T22:35:34.088" v="452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del mod">
          <ac:chgData name="Sherif Khattab" userId="c83b1e15-36f3-4f46-aceb-05aac24c545e" providerId="ADAL" clId="{D465E260-6117-46B9-9CBF-61B4A5F5C85F}" dt="2021-03-25T22:35:30.039" v="449" actId="478"/>
          <ac:picMkLst>
            <pc:docMk/>
            <pc:sldMk cId="41509261" sldId="549"/>
            <ac:picMk id="7" creationId="{13CB1598-E366-4519-89CC-65AE87753C7D}"/>
          </ac:picMkLst>
        </pc:picChg>
        <pc:picChg chg="add mod">
          <ac:chgData name="Sherif Khattab" userId="c83b1e15-36f3-4f46-aceb-05aac24c545e" providerId="ADAL" clId="{D465E260-6117-46B9-9CBF-61B4A5F5C85F}" dt="2021-03-25T22:35:34.088" v="452" actId="1076"/>
          <ac:picMkLst>
            <pc:docMk/>
            <pc:sldMk cId="41509261" sldId="549"/>
            <ac:picMk id="9" creationId="{8E5FA7B9-BD06-4A61-A972-3908860EFD1F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delSp modSp new mod">
        <pc:chgData name="Sherif Khattab" userId="c83b1e15-36f3-4f46-aceb-05aac24c545e" providerId="ADAL" clId="{D465E260-6117-46B9-9CBF-61B4A5F5C85F}" dt="2021-03-25T22:35:51.188" v="456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del mod">
          <ac:chgData name="Sherif Khattab" userId="c83b1e15-36f3-4f46-aceb-05aac24c545e" providerId="ADAL" clId="{D465E260-6117-46B9-9CBF-61B4A5F5C85F}" dt="2021-03-25T22:35:37.725" v="453" actId="478"/>
          <ac:picMkLst>
            <pc:docMk/>
            <pc:sldMk cId="4136437328" sldId="550"/>
            <ac:picMk id="7" creationId="{F618EF02-B82B-402D-B8CC-69EF863C383E}"/>
          </ac:picMkLst>
        </pc:picChg>
        <pc:picChg chg="add mod">
          <ac:chgData name="Sherif Khattab" userId="c83b1e15-36f3-4f46-aceb-05aac24c545e" providerId="ADAL" clId="{D465E260-6117-46B9-9CBF-61B4A5F5C85F}" dt="2021-03-25T22:35:51.188" v="456" actId="1076"/>
          <ac:picMkLst>
            <pc:docMk/>
            <pc:sldMk cId="4136437328" sldId="550"/>
            <ac:picMk id="9" creationId="{40528EF4-A6BB-4E85-8CEE-E33894D4C08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  <pc:sldMasterChg chg="del delSldLayout">
        <pc:chgData name="Sherif Khattab" userId="c83b1e15-36f3-4f46-aceb-05aac24c545e" providerId="ADAL" clId="{D465E260-6117-46B9-9CBF-61B4A5F5C85F}" dt="2021-03-25T22:34:49.619" v="447" actId="47"/>
        <pc:sldMasterMkLst>
          <pc:docMk/>
          <pc:sldMasterMk cId="2593472418" sldId="2147483687"/>
        </pc:sldMasterMkLst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8BCE-37C5-4159-A146-F2AC20E4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D6E5-2BA1-4C06-B707-C5452726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60D13-4048-4919-A8B6-910B82B064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F7CB8-2CB7-4B7F-B154-9B5A919A9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48A59-15E3-4132-B820-3932703B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794347"/>
            <a:ext cx="9396380" cy="62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0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9387-0B27-491B-9788-C00C619F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are more processes needed for higher CPU utilization?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04ACB-C471-4A70-BEFA-72A3B04F75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5E36A-C5B8-4FBA-A8A8-91E6F36659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F2715-46AB-446D-9E41-093AE9EB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58" y="1756766"/>
            <a:ext cx="8096833" cy="53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2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A5EF7B0-C34D-4D4F-A329-2E404543B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chance page replacement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F9D7E68-5785-B54D-8B78-AD97AB85F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Modify FIFO to avoid throwing out heavily used pages</a:t>
            </a:r>
          </a:p>
          <a:p>
            <a:pPr lvl="1"/>
            <a:r>
              <a:rPr lang="en-US" altLang="en-US" sz="2205"/>
              <a:t>If reference bit is 0, throw the page out</a:t>
            </a:r>
          </a:p>
          <a:p>
            <a:pPr lvl="1"/>
            <a:r>
              <a:rPr lang="en-US" altLang="en-US" sz="2205"/>
              <a:t>If reference bit is 1</a:t>
            </a:r>
          </a:p>
          <a:p>
            <a:pPr lvl="2"/>
            <a:r>
              <a:rPr lang="en-US" altLang="en-US" sz="1984"/>
              <a:t>Reset the reference bit to 0</a:t>
            </a:r>
          </a:p>
          <a:p>
            <a:pPr lvl="2"/>
            <a:r>
              <a:rPr lang="en-US" altLang="en-US" sz="1984"/>
              <a:t>Move page to the tail of the list</a:t>
            </a:r>
          </a:p>
          <a:p>
            <a:pPr lvl="2"/>
            <a:r>
              <a:rPr lang="en-US" altLang="en-US" sz="1984"/>
              <a:t>Continue search for a free page</a:t>
            </a:r>
          </a:p>
          <a:p>
            <a:r>
              <a:rPr lang="en-US" altLang="en-US" sz="2646"/>
              <a:t>Still easy to implement, and better than plain FIFO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4D29084-1026-E54B-BF3E-E7E6CBF47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B02C6B2-C0CE-C94C-BFC1-03608A708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90ABA4-2C96-2341-A8DB-FBFC589EFA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2FFCDB4-539C-B447-BFE5-50449E22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C49F361-824F-C44E-8277-DB5018A35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436781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B4C18E1A-7FB6-514B-95E6-9DB46F1A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436781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EDA3E44-5473-9B49-AB5A-B9C3F2E4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59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F5A1A2EB-7401-C44D-8A44-5FEA8E70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414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675A5D67-B607-0E4B-93DE-93A710B9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69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961A7428-932F-CF41-AAA3-142B2C1B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32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0D7ED1F8-F578-6B4D-8D75-BE2BCB1D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780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DA4B5540-BE98-3349-864C-BA918EBD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3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cxnSp>
        <p:nvCxnSpPr>
          <p:cNvPr id="63501" name="AutoShape 13">
            <a:extLst>
              <a:ext uri="{FF2B5EF4-FFF2-40B4-BE49-F238E27FC236}">
                <a16:creationId xmlns:a16="http://schemas.microsoft.com/office/drawing/2014/main" id="{431AE003-A8A6-8049-9D77-603633549274}"/>
              </a:ext>
            </a:extLst>
          </p:cNvPr>
          <p:cNvCxnSpPr>
            <a:cxnSpLocks noChangeShapeType="1"/>
            <a:stCxn id="63495" idx="1"/>
            <a:endCxn id="63492" idx="3"/>
          </p:cNvCxnSpPr>
          <p:nvPr/>
        </p:nvCxnSpPr>
        <p:spPr bwMode="auto">
          <a:xfrm flipH="1">
            <a:off x="1176478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2" name="AutoShape 14">
            <a:extLst>
              <a:ext uri="{FF2B5EF4-FFF2-40B4-BE49-F238E27FC236}">
                <a16:creationId xmlns:a16="http://schemas.microsoft.com/office/drawing/2014/main" id="{79EA986A-60BD-B946-902E-500DEF1C8433}"/>
              </a:ext>
            </a:extLst>
          </p:cNvPr>
          <p:cNvCxnSpPr>
            <a:cxnSpLocks noChangeShapeType="1"/>
            <a:stCxn id="63496" idx="1"/>
            <a:endCxn id="63495" idx="3"/>
          </p:cNvCxnSpPr>
          <p:nvPr/>
        </p:nvCxnSpPr>
        <p:spPr bwMode="auto">
          <a:xfrm flipH="1">
            <a:off x="221593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3" name="AutoShape 15">
            <a:extLst>
              <a:ext uri="{FF2B5EF4-FFF2-40B4-BE49-F238E27FC236}">
                <a16:creationId xmlns:a16="http://schemas.microsoft.com/office/drawing/2014/main" id="{ADB9D866-1966-2B4B-8808-8485FDA5808C}"/>
              </a:ext>
            </a:extLst>
          </p:cNvPr>
          <p:cNvCxnSpPr>
            <a:cxnSpLocks noChangeShapeType="1"/>
            <a:stCxn id="63497" idx="1"/>
            <a:endCxn id="63496" idx="3"/>
          </p:cNvCxnSpPr>
          <p:nvPr/>
        </p:nvCxnSpPr>
        <p:spPr bwMode="auto">
          <a:xfrm flipH="1">
            <a:off x="3255389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4" name="AutoShape 16">
            <a:extLst>
              <a:ext uri="{FF2B5EF4-FFF2-40B4-BE49-F238E27FC236}">
                <a16:creationId xmlns:a16="http://schemas.microsoft.com/office/drawing/2014/main" id="{DACB7827-2E08-C341-8870-C7F399D7A2CF}"/>
              </a:ext>
            </a:extLst>
          </p:cNvPr>
          <p:cNvCxnSpPr>
            <a:cxnSpLocks noChangeShapeType="1"/>
            <a:stCxn id="63498" idx="1"/>
            <a:endCxn id="63497" idx="3"/>
          </p:cNvCxnSpPr>
          <p:nvPr/>
        </p:nvCxnSpPr>
        <p:spPr bwMode="auto">
          <a:xfrm flipH="1">
            <a:off x="429484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5" name="AutoShape 17">
            <a:extLst>
              <a:ext uri="{FF2B5EF4-FFF2-40B4-BE49-F238E27FC236}">
                <a16:creationId xmlns:a16="http://schemas.microsoft.com/office/drawing/2014/main" id="{6108554C-8094-7048-8F12-982C76B5AAB4}"/>
              </a:ext>
            </a:extLst>
          </p:cNvPr>
          <p:cNvCxnSpPr>
            <a:cxnSpLocks noChangeShapeType="1"/>
            <a:stCxn id="63499" idx="1"/>
            <a:endCxn id="63498" idx="3"/>
          </p:cNvCxnSpPr>
          <p:nvPr/>
        </p:nvCxnSpPr>
        <p:spPr bwMode="auto">
          <a:xfrm flipH="1">
            <a:off x="533430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6" name="AutoShape 18">
            <a:extLst>
              <a:ext uri="{FF2B5EF4-FFF2-40B4-BE49-F238E27FC236}">
                <a16:creationId xmlns:a16="http://schemas.microsoft.com/office/drawing/2014/main" id="{4E70F86D-27E3-014D-9B24-187B0CC60F45}"/>
              </a:ext>
            </a:extLst>
          </p:cNvPr>
          <p:cNvCxnSpPr>
            <a:cxnSpLocks noChangeShapeType="1"/>
            <a:stCxn id="63500" idx="1"/>
            <a:endCxn id="63499" idx="3"/>
          </p:cNvCxnSpPr>
          <p:nvPr/>
        </p:nvCxnSpPr>
        <p:spPr bwMode="auto">
          <a:xfrm flipH="1">
            <a:off x="6373755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0881FB19-AF93-D34B-8694-569B21E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0BF72BE9-CCB1-EE4E-8471-81AB6E17BBEC}"/>
              </a:ext>
            </a:extLst>
          </p:cNvPr>
          <p:cNvCxnSpPr>
            <a:cxnSpLocks noChangeShapeType="1"/>
            <a:stCxn id="63507" idx="1"/>
            <a:endCxn id="63509" idx="3"/>
          </p:cNvCxnSpPr>
          <p:nvPr/>
        </p:nvCxnSpPr>
        <p:spPr bwMode="auto">
          <a:xfrm flipH="1">
            <a:off x="8452666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F14CF2A3-1FD6-B74F-9184-6FB4A7F1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690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cxnSp>
        <p:nvCxnSpPr>
          <p:cNvPr id="63510" name="AutoShape 22">
            <a:extLst>
              <a:ext uri="{FF2B5EF4-FFF2-40B4-BE49-F238E27FC236}">
                <a16:creationId xmlns:a16="http://schemas.microsoft.com/office/drawing/2014/main" id="{7F45052A-B88A-D841-B559-3FC8F76BFB72}"/>
              </a:ext>
            </a:extLst>
          </p:cNvPr>
          <p:cNvCxnSpPr>
            <a:cxnSpLocks noChangeShapeType="1"/>
            <a:stCxn id="63509" idx="1"/>
            <a:endCxn id="63500" idx="3"/>
          </p:cNvCxnSpPr>
          <p:nvPr/>
        </p:nvCxnSpPr>
        <p:spPr bwMode="auto">
          <a:xfrm flipH="1">
            <a:off x="741321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083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CBDB83A-640E-3A4F-937E-45C10DDE6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B281096-3FF6-BA4A-B6AD-D2C747648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38181" cy="6141298"/>
          </a:xfrm>
        </p:spPr>
        <p:txBody>
          <a:bodyPr/>
          <a:lstStyle/>
          <a:p>
            <a:r>
              <a:rPr lang="en-US" altLang="en-US" sz="2646" dirty="0"/>
              <a:t>Same functionality as second chance</a:t>
            </a:r>
          </a:p>
          <a:p>
            <a:r>
              <a:rPr lang="en-US" altLang="en-US" sz="2646" dirty="0"/>
              <a:t>Simpler implementation</a:t>
            </a:r>
          </a:p>
          <a:p>
            <a:pPr lvl="1"/>
            <a:r>
              <a:rPr lang="en-US" altLang="en-US" sz="2205" dirty="0"/>
              <a:t>“Clock” hand points to next page to replace</a:t>
            </a:r>
          </a:p>
          <a:p>
            <a:pPr lvl="1"/>
            <a:r>
              <a:rPr lang="en-US" altLang="en-US" sz="2205" dirty="0"/>
              <a:t>If R=0, replace page</a:t>
            </a:r>
          </a:p>
          <a:p>
            <a:pPr lvl="1"/>
            <a:r>
              <a:rPr lang="en-US" altLang="en-US" sz="2205" dirty="0"/>
              <a:t>If R=1, set R=0 and advance the clock hand</a:t>
            </a:r>
          </a:p>
          <a:p>
            <a:r>
              <a:rPr lang="en-US" altLang="en-US" sz="2646" dirty="0"/>
              <a:t>Continue until page with R=0 is found</a:t>
            </a:r>
          </a:p>
          <a:p>
            <a:pPr lvl="1"/>
            <a:r>
              <a:rPr lang="en-US" altLang="en-US" sz="2205" dirty="0"/>
              <a:t>This may involve going all the way around the clock…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091F4296-004E-CE49-AAFA-55B15C5F4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998CABE-41D9-634C-8409-C508A8ED6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6E4C1D-3FF8-DB43-B447-58CC44833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14645E80-AC55-E341-8342-FE405FB1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t=0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A077900-A847-9747-8F9F-DEF33463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t=4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80BE93D-A3F5-5342-999A-04DD35E6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t=8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6855973E-2CAF-B547-8327-691C722E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t=15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9E2F23F0-9A6D-9441-B46A-A799EAAD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495578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t=21</a:t>
            </a:r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C6479353-3FA2-C342-9E66-B1E92688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t=22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04A0BA74-6EF3-674A-BDB1-65E7C56C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t=29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D4BC53F4-797A-EA49-81FA-CD33F709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t=30</a:t>
            </a:r>
          </a:p>
        </p:txBody>
      </p:sp>
      <p:sp>
        <p:nvSpPr>
          <p:cNvPr id="64524" name="Oval 12">
            <a:extLst>
              <a:ext uri="{FF2B5EF4-FFF2-40B4-BE49-F238E27FC236}">
                <a16:creationId xmlns:a16="http://schemas.microsoft.com/office/drawing/2014/main" id="{181D8E78-0A70-B34A-A745-04D39842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1"/>
            <a:ext cx="251989" cy="25198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4525" name="AutoShape 13">
            <a:extLst>
              <a:ext uri="{FF2B5EF4-FFF2-40B4-BE49-F238E27FC236}">
                <a16:creationId xmlns:a16="http://schemas.microsoft.com/office/drawing/2014/main" id="{8E79EFE6-7C98-BD42-9A01-678963D28C62}"/>
              </a:ext>
            </a:extLst>
          </p:cNvPr>
          <p:cNvCxnSpPr>
            <a:cxnSpLocks noChangeShapeType="1"/>
            <a:stCxn id="64524" idx="0"/>
            <a:endCxn id="64516" idx="2"/>
          </p:cNvCxnSpPr>
          <p:nvPr/>
        </p:nvCxnSpPr>
        <p:spPr bwMode="auto">
          <a:xfrm flipV="1">
            <a:off x="7602202" y="2603888"/>
            <a:ext cx="0" cy="10919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6" name="Rectangle 14">
            <a:extLst>
              <a:ext uri="{FF2B5EF4-FFF2-40B4-BE49-F238E27FC236}">
                <a16:creationId xmlns:a16="http://schemas.microsoft.com/office/drawing/2014/main" id="{0C058CF3-CE42-F246-A9F6-FFBDBA467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7" name="AutoShape 15">
            <a:extLst>
              <a:ext uri="{FF2B5EF4-FFF2-40B4-BE49-F238E27FC236}">
                <a16:creationId xmlns:a16="http://schemas.microsoft.com/office/drawing/2014/main" id="{B0A1D8DE-7DE6-EE47-BC7D-64A1EB99D4C2}"/>
              </a:ext>
            </a:extLst>
          </p:cNvPr>
          <p:cNvCxnSpPr>
            <a:cxnSpLocks noChangeShapeType="1"/>
            <a:stCxn id="64524" idx="7"/>
            <a:endCxn id="64517" idx="2"/>
          </p:cNvCxnSpPr>
          <p:nvPr/>
        </p:nvCxnSpPr>
        <p:spPr bwMode="auto">
          <a:xfrm flipV="1">
            <a:off x="7691449" y="3023870"/>
            <a:ext cx="1002706" cy="708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174EF097-20D3-E34E-8F33-97EEC797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29" name="AutoShape 17">
            <a:extLst>
              <a:ext uri="{FF2B5EF4-FFF2-40B4-BE49-F238E27FC236}">
                <a16:creationId xmlns:a16="http://schemas.microsoft.com/office/drawing/2014/main" id="{133841F7-A609-3644-8C8E-8634E0FBC5BD}"/>
              </a:ext>
            </a:extLst>
          </p:cNvPr>
          <p:cNvCxnSpPr>
            <a:cxnSpLocks noChangeShapeType="1"/>
            <a:stCxn id="64524" idx="6"/>
            <a:endCxn id="64518" idx="1"/>
          </p:cNvCxnSpPr>
          <p:nvPr/>
        </p:nvCxnSpPr>
        <p:spPr bwMode="auto">
          <a:xfrm flipV="1">
            <a:off x="7728197" y="3779837"/>
            <a:ext cx="1175949" cy="41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1C31D858-BE2F-5C41-92FC-0EAB42E1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cxnSp>
        <p:nvCxnSpPr>
          <p:cNvPr id="64531" name="AutoShape 19">
            <a:extLst>
              <a:ext uri="{FF2B5EF4-FFF2-40B4-BE49-F238E27FC236}">
                <a16:creationId xmlns:a16="http://schemas.microsoft.com/office/drawing/2014/main" id="{34C04A39-3A80-5F41-86CA-78F57061E309}"/>
              </a:ext>
            </a:extLst>
          </p:cNvPr>
          <p:cNvCxnSpPr>
            <a:cxnSpLocks noChangeShapeType="1"/>
            <a:stCxn id="64524" idx="5"/>
            <a:endCxn id="64519" idx="0"/>
          </p:cNvCxnSpPr>
          <p:nvPr/>
        </p:nvCxnSpPr>
        <p:spPr bwMode="auto">
          <a:xfrm>
            <a:off x="7691449" y="3911082"/>
            <a:ext cx="1002706" cy="624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2" name="AutoShape 20">
            <a:extLst>
              <a:ext uri="{FF2B5EF4-FFF2-40B4-BE49-F238E27FC236}">
                <a16:creationId xmlns:a16="http://schemas.microsoft.com/office/drawing/2014/main" id="{22D25957-2684-1747-9BB9-A8D72FE02310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8232175" y="4451808"/>
            <a:ext cx="1007957" cy="1007957"/>
          </a:xfrm>
          <a:prstGeom prst="plus">
            <a:avLst>
              <a:gd name="adj" fmla="val 44231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33" name="Rectangle 21">
            <a:extLst>
              <a:ext uri="{FF2B5EF4-FFF2-40B4-BE49-F238E27FC236}">
                <a16:creationId xmlns:a16="http://schemas.microsoft.com/office/drawing/2014/main" id="{8EAA7528-D8A4-D74A-B234-68EF681A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J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t=32</a:t>
            </a:r>
          </a:p>
        </p:txBody>
      </p:sp>
      <p:sp>
        <p:nvSpPr>
          <p:cNvPr id="64534" name="Rectangle 22">
            <a:extLst>
              <a:ext uri="{FF2B5EF4-FFF2-40B4-BE49-F238E27FC236}">
                <a16:creationId xmlns:a16="http://schemas.microsoft.com/office/drawing/2014/main" id="{ACD58FBD-83C7-1F40-AE3E-4DC3547C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621573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8CF394E5-4792-2D46-8851-01090D3F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21573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unreferenced</a:t>
            </a:r>
          </a:p>
        </p:txBody>
      </p:sp>
    </p:spTree>
    <p:extLst>
      <p:ext uri="{BB962C8B-B14F-4D97-AF65-F5344CB8AC3E}">
        <p14:creationId xmlns:p14="http://schemas.microsoft.com/office/powerpoint/2010/main" val="9971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 autoUpdateAnimBg="0"/>
      <p:bldP spid="64528" grpId="0" animBg="1" autoUpdateAnimBg="0"/>
      <p:bldP spid="64530" grpId="0" animBg="1" autoUpdateAnimBg="0"/>
      <p:bldP spid="6453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FA8CCE5-70A1-D741-A33A-3E05081E4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Recently Used (LRU)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743E249-B634-F84F-8890-BC07F8AC8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Assume pages used recently will be used again soon</a:t>
            </a:r>
          </a:p>
          <a:p>
            <a:pPr lvl="1"/>
            <a:r>
              <a:rPr lang="en-US" altLang="en-US" dirty="0"/>
              <a:t>Throw out page that has been unused for longest time</a:t>
            </a:r>
          </a:p>
          <a:p>
            <a:r>
              <a:rPr lang="en-US" altLang="en-US" dirty="0"/>
              <a:t>Must keep a linked list of pages</a:t>
            </a:r>
          </a:p>
          <a:p>
            <a:pPr lvl="1"/>
            <a:r>
              <a:rPr lang="en-US" altLang="en-US" dirty="0"/>
              <a:t>Most recently used at front, least at rear</a:t>
            </a:r>
          </a:p>
          <a:p>
            <a:pPr lvl="1"/>
            <a:r>
              <a:rPr lang="en-US" altLang="en-US" dirty="0"/>
              <a:t>Update this list every memory reference!</a:t>
            </a:r>
          </a:p>
          <a:p>
            <a:pPr lvl="2"/>
            <a:r>
              <a:rPr lang="en-US" altLang="en-US" dirty="0"/>
              <a:t>This can be somewhat slow: hardware has to update a linked list on every reference!</a:t>
            </a:r>
          </a:p>
          <a:p>
            <a:r>
              <a:rPr lang="en-US" altLang="en-US" dirty="0"/>
              <a:t>Alternatively, keep counter in each page table entry</a:t>
            </a:r>
          </a:p>
          <a:p>
            <a:pPr lvl="1"/>
            <a:r>
              <a:rPr lang="en-US" altLang="en-US" dirty="0"/>
              <a:t>Global counter increments with each CPU cycle</a:t>
            </a:r>
          </a:p>
          <a:p>
            <a:pPr lvl="1"/>
            <a:r>
              <a:rPr lang="en-US" altLang="en-US" dirty="0"/>
              <a:t>Copy global counter to PTE counter on a reference to the page</a:t>
            </a:r>
          </a:p>
          <a:p>
            <a:pPr lvl="1"/>
            <a:r>
              <a:rPr lang="en-US" altLang="en-US" dirty="0"/>
              <a:t>For replacement, evict page with lowest counter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29D30-1BC8-214D-8C77-001544287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52-B6E5-384A-8270-6D22C22C9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27CF207-E58E-3246-B591-E8136B4A963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7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81C4D7-7A71-FF4B-8A81-A6CE4BCC0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LRU in software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CA6B586-27BD-9340-845C-D7720A3F9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Few computers have the necessary hardware to implement full LRU</a:t>
            </a:r>
          </a:p>
          <a:p>
            <a:pPr lvl="1"/>
            <a:r>
              <a:rPr lang="en-US" altLang="en-US" sz="2800" dirty="0"/>
              <a:t>Linked-list method impractical in hardware</a:t>
            </a:r>
          </a:p>
          <a:p>
            <a:pPr lvl="1"/>
            <a:r>
              <a:rPr lang="en-US" altLang="en-US" sz="2800" dirty="0"/>
              <a:t>Counter-based method could be done, but it’s slow to find the desired page</a:t>
            </a:r>
          </a:p>
          <a:p>
            <a:r>
              <a:rPr lang="en-US" altLang="en-US" sz="3200" dirty="0"/>
              <a:t>Approximate LRU with Not Frequently Used (NFU) algorithm</a:t>
            </a:r>
          </a:p>
          <a:p>
            <a:pPr lvl="1"/>
            <a:r>
              <a:rPr lang="en-US" altLang="en-US" sz="2800" dirty="0"/>
              <a:t>At each clock interrupt, scan through page table</a:t>
            </a:r>
          </a:p>
          <a:p>
            <a:pPr lvl="1"/>
            <a:r>
              <a:rPr lang="en-US" altLang="en-US" sz="2800" dirty="0"/>
              <a:t>If R=1 for a page, add one to its counter value</a:t>
            </a:r>
          </a:p>
          <a:p>
            <a:pPr lvl="1"/>
            <a:r>
              <a:rPr lang="en-US" altLang="en-US" sz="2800" dirty="0"/>
              <a:t>On replacement, pick the page with the lowest counter value</a:t>
            </a:r>
          </a:p>
          <a:p>
            <a:r>
              <a:rPr lang="en-US" altLang="en-US" sz="3200" dirty="0"/>
              <a:t>Problem: no notion of age—pages with high counter values will tend to keep them!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F30EE-CE36-0547-8017-ED02DDC86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365AF-67AB-2F4C-9202-A343610B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6195D58-4536-F342-9594-236CB2E8AEB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4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4D0ABAB-B4DF-1948-B986-C5E2D2007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Aging replacement algorithm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D136614-4568-8442-B28F-001336038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Reduce counter values over time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Divide by two every clock cycle (use right shift)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More weight given to more recent references!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Select page to be evicted by finding the lowest counter value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Algorithm 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Every clock tick, shift all counters right by 1 bit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On reference, set leftmost bit of a counter (can be done by copying the reference bit to the counter at the clock tick) 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66C99394-0F40-314C-B56B-DE6569C19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9B05387C-06AC-824A-907F-B54D48774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CBB0E9D-DFBB-D648-89A7-574675AC4BE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DF274AE0-7C43-6B42-BE4D-66173DA9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955787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0CE1C44-E20C-5E40-A533-86A36A23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291772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F6B0727A-7719-1244-ADFF-5ADD8947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627758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C339FF8-C514-BB42-B62C-60E75B23C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963743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00000000</a:t>
            </a: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BD3A385E-B3EE-714C-8202-5A41F962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299729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5CD1905B-EA8A-C942-8A31-6BF3452F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 panose="020B0604020202020204" pitchFamily="34" charset="0"/>
              </a:rPr>
              <a:t>10000000</a:t>
            </a:r>
          </a:p>
        </p:txBody>
      </p:sp>
      <p:sp>
        <p:nvSpPr>
          <p:cNvPr id="67594" name="AutoShape 10">
            <a:extLst>
              <a:ext uri="{FF2B5EF4-FFF2-40B4-BE49-F238E27FC236}">
                <a16:creationId xmlns:a16="http://schemas.microsoft.com/office/drawing/2014/main" id="{5E56CCA9-E952-6040-AA9A-FF48051F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787793"/>
            <a:ext cx="251989" cy="22679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2EEC22CA-15B8-3F4A-B1BC-BA9ECC18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168" y="4367812"/>
            <a:ext cx="90422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Tick 0</a:t>
            </a:r>
          </a:p>
        </p:txBody>
      </p:sp>
      <p:grpSp>
        <p:nvGrpSpPr>
          <p:cNvPr id="67596" name="Group 12">
            <a:extLst>
              <a:ext uri="{FF2B5EF4-FFF2-40B4-BE49-F238E27FC236}">
                <a16:creationId xmlns:a16="http://schemas.microsoft.com/office/drawing/2014/main" id="{67B14906-2C63-2142-98E3-C5FA22CA1093}"/>
              </a:ext>
            </a:extLst>
          </p:cNvPr>
          <p:cNvGrpSpPr>
            <a:grpSpLocks/>
          </p:cNvGrpSpPr>
          <p:nvPr/>
        </p:nvGrpSpPr>
        <p:grpSpPr bwMode="auto">
          <a:xfrm>
            <a:off x="3612373" y="4367812"/>
            <a:ext cx="1427939" cy="2687884"/>
            <a:chOff x="1392" y="2496"/>
            <a:chExt cx="816" cy="1536"/>
          </a:xfrm>
        </p:grpSpPr>
        <p:sp>
          <p:nvSpPr>
            <p:cNvPr id="67597" name="Line 13">
              <a:extLst>
                <a:ext uri="{FF2B5EF4-FFF2-40B4-BE49-F238E27FC236}">
                  <a16:creationId xmlns:a16="http://schemas.microsoft.com/office/drawing/2014/main" id="{38D8C583-48A4-D24F-862C-18A1D27A9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C45D3EBD-0CEA-4F41-91B9-97C20188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ADCD002E-36EF-F140-9EDB-188A5030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0E170E85-1EFA-E844-AB85-ACE14658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72FB91DE-D2F9-054F-86B8-74D8D065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C8301E77-5E48-7544-8FAD-F3E50B787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3" name="Rectangle 19">
              <a:extLst>
                <a:ext uri="{FF2B5EF4-FFF2-40B4-BE49-F238E27FC236}">
                  <a16:creationId xmlns:a16="http://schemas.microsoft.com/office/drawing/2014/main" id="{5933DA6D-7F4B-D048-9E44-1986FD55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11000000</a:t>
              </a:r>
            </a:p>
          </p:txBody>
        </p:sp>
        <p:sp>
          <p:nvSpPr>
            <p:cNvPr id="67604" name="Text Box 20">
              <a:extLst>
                <a:ext uri="{FF2B5EF4-FFF2-40B4-BE49-F238E27FC236}">
                  <a16:creationId xmlns:a16="http://schemas.microsoft.com/office/drawing/2014/main" id="{2D7B34F9-A666-4D43-88F8-5B7BE321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1</a:t>
              </a:r>
            </a:p>
          </p:txBody>
        </p:sp>
      </p:grpSp>
      <p:grpSp>
        <p:nvGrpSpPr>
          <p:cNvPr id="67605" name="Group 21">
            <a:extLst>
              <a:ext uri="{FF2B5EF4-FFF2-40B4-BE49-F238E27FC236}">
                <a16:creationId xmlns:a16="http://schemas.microsoft.com/office/drawing/2014/main" id="{3DEC3906-B10E-3449-A7BB-9F5D40A16828}"/>
              </a:ext>
            </a:extLst>
          </p:cNvPr>
          <p:cNvGrpSpPr>
            <a:grpSpLocks/>
          </p:cNvGrpSpPr>
          <p:nvPr/>
        </p:nvGrpSpPr>
        <p:grpSpPr bwMode="auto">
          <a:xfrm>
            <a:off x="5124308" y="4367812"/>
            <a:ext cx="1427939" cy="2687884"/>
            <a:chOff x="2256" y="2496"/>
            <a:chExt cx="816" cy="1536"/>
          </a:xfrm>
        </p:grpSpPr>
        <p:sp>
          <p:nvSpPr>
            <p:cNvPr id="67606" name="Rectangle 22">
              <a:extLst>
                <a:ext uri="{FF2B5EF4-FFF2-40B4-BE49-F238E27FC236}">
                  <a16:creationId xmlns:a16="http://schemas.microsoft.com/office/drawing/2014/main" id="{50C11BEE-5135-834B-A616-D0385A64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11100000</a:t>
              </a:r>
            </a:p>
          </p:txBody>
        </p:sp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E93CB514-E397-EB49-BBC7-191697EE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08" name="Rectangle 24">
              <a:extLst>
                <a:ext uri="{FF2B5EF4-FFF2-40B4-BE49-F238E27FC236}">
                  <a16:creationId xmlns:a16="http://schemas.microsoft.com/office/drawing/2014/main" id="{1041D005-0F42-9743-B418-EF2992B9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09" name="Rectangle 25">
              <a:extLst>
                <a:ext uri="{FF2B5EF4-FFF2-40B4-BE49-F238E27FC236}">
                  <a16:creationId xmlns:a16="http://schemas.microsoft.com/office/drawing/2014/main" id="{FC26EA9F-0DF9-764A-ACF0-9A866214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00000000</a:t>
              </a:r>
            </a:p>
          </p:txBody>
        </p:sp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5603AB40-C2CA-534F-96E8-03521EF7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10100000</a:t>
              </a:r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A4638044-04F7-6E47-BBFC-372D06DB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01100000</a:t>
              </a:r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57C75057-067F-2D4A-9B55-949F07B07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13" name="Text Box 29">
              <a:extLst>
                <a:ext uri="{FF2B5EF4-FFF2-40B4-BE49-F238E27FC236}">
                  <a16:creationId xmlns:a16="http://schemas.microsoft.com/office/drawing/2014/main" id="{3BE2BD58-1372-3E4E-82E1-B53365B8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2</a:t>
              </a:r>
            </a:p>
          </p:txBody>
        </p:sp>
      </p:grpSp>
      <p:grpSp>
        <p:nvGrpSpPr>
          <p:cNvPr id="67614" name="Group 30">
            <a:extLst>
              <a:ext uri="{FF2B5EF4-FFF2-40B4-BE49-F238E27FC236}">
                <a16:creationId xmlns:a16="http://schemas.microsoft.com/office/drawing/2014/main" id="{B1020C87-BC3E-2443-92CB-FDD8D9FE9B1A}"/>
              </a:ext>
            </a:extLst>
          </p:cNvPr>
          <p:cNvGrpSpPr>
            <a:grpSpLocks/>
          </p:cNvGrpSpPr>
          <p:nvPr/>
        </p:nvGrpSpPr>
        <p:grpSpPr bwMode="auto">
          <a:xfrm>
            <a:off x="6636243" y="4367812"/>
            <a:ext cx="1427939" cy="2687884"/>
            <a:chOff x="3120" y="2496"/>
            <a:chExt cx="816" cy="1536"/>
          </a:xfrm>
        </p:grpSpPr>
        <p:sp>
          <p:nvSpPr>
            <p:cNvPr id="67615" name="Rectangle 31">
              <a:extLst>
                <a:ext uri="{FF2B5EF4-FFF2-40B4-BE49-F238E27FC236}">
                  <a16:creationId xmlns:a16="http://schemas.microsoft.com/office/drawing/2014/main" id="{80956031-3963-854D-9555-AE42AD5B1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3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01110000</a:t>
              </a:r>
            </a:p>
          </p:txBody>
        </p:sp>
        <p:sp>
          <p:nvSpPr>
            <p:cNvPr id="67616" name="Rectangle 32">
              <a:extLst>
                <a:ext uri="{FF2B5EF4-FFF2-40B4-BE49-F238E27FC236}">
                  <a16:creationId xmlns:a16="http://schemas.microsoft.com/office/drawing/2014/main" id="{59439DCB-62F2-E741-B674-F5E6DA63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00100000</a:t>
              </a:r>
            </a:p>
          </p:txBody>
        </p:sp>
        <p:sp>
          <p:nvSpPr>
            <p:cNvPr id="67617" name="Rectangle 33">
              <a:extLst>
                <a:ext uri="{FF2B5EF4-FFF2-40B4-BE49-F238E27FC236}">
                  <a16:creationId xmlns:a16="http://schemas.microsoft.com/office/drawing/2014/main" id="{0B3E33C1-AB5A-964A-8B58-8203688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10010000</a:t>
              </a:r>
            </a:p>
          </p:txBody>
        </p:sp>
        <p:sp>
          <p:nvSpPr>
            <p:cNvPr id="67618" name="Rectangle 34">
              <a:extLst>
                <a:ext uri="{FF2B5EF4-FFF2-40B4-BE49-F238E27FC236}">
                  <a16:creationId xmlns:a16="http://schemas.microsoft.com/office/drawing/2014/main" id="{9287DC97-79F2-2D48-AFBD-BC517FE9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10000000</a:t>
              </a:r>
            </a:p>
          </p:txBody>
        </p:sp>
        <p:sp>
          <p:nvSpPr>
            <p:cNvPr id="67619" name="Rectangle 35">
              <a:extLst>
                <a:ext uri="{FF2B5EF4-FFF2-40B4-BE49-F238E27FC236}">
                  <a16:creationId xmlns:a16="http://schemas.microsoft.com/office/drawing/2014/main" id="{4D62AC3E-B91B-4C4B-80D9-326AADD3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11010000</a:t>
              </a:r>
            </a:p>
          </p:txBody>
        </p:sp>
        <p:sp>
          <p:nvSpPr>
            <p:cNvPr id="67620" name="Rectangle 36">
              <a:extLst>
                <a:ext uri="{FF2B5EF4-FFF2-40B4-BE49-F238E27FC236}">
                  <a16:creationId xmlns:a16="http://schemas.microsoft.com/office/drawing/2014/main" id="{1AF4BF33-A1C2-5C46-B375-FFE92E88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10110000</a:t>
              </a:r>
            </a:p>
          </p:txBody>
        </p:sp>
        <p:sp>
          <p:nvSpPr>
            <p:cNvPr id="67621" name="Line 37">
              <a:extLst>
                <a:ext uri="{FF2B5EF4-FFF2-40B4-BE49-F238E27FC236}">
                  <a16:creationId xmlns:a16="http://schemas.microsoft.com/office/drawing/2014/main" id="{476B0768-B4FA-BF41-A9BA-091463728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22" name="Text Box 38">
              <a:extLst>
                <a:ext uri="{FF2B5EF4-FFF2-40B4-BE49-F238E27FC236}">
                  <a16:creationId xmlns:a16="http://schemas.microsoft.com/office/drawing/2014/main" id="{E3A1E7A4-49A6-FA48-86BA-718D838AC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3</a:t>
              </a:r>
            </a:p>
          </p:txBody>
        </p:sp>
      </p:grpSp>
      <p:grpSp>
        <p:nvGrpSpPr>
          <p:cNvPr id="67623" name="Group 39">
            <a:extLst>
              <a:ext uri="{FF2B5EF4-FFF2-40B4-BE49-F238E27FC236}">
                <a16:creationId xmlns:a16="http://schemas.microsoft.com/office/drawing/2014/main" id="{F6471928-9B16-6743-8199-F4A8AB1AA3F8}"/>
              </a:ext>
            </a:extLst>
          </p:cNvPr>
          <p:cNvGrpSpPr>
            <a:grpSpLocks/>
          </p:cNvGrpSpPr>
          <p:nvPr/>
        </p:nvGrpSpPr>
        <p:grpSpPr bwMode="auto">
          <a:xfrm>
            <a:off x="8148178" y="4367812"/>
            <a:ext cx="1427939" cy="2687884"/>
            <a:chOff x="3984" y="2496"/>
            <a:chExt cx="816" cy="1536"/>
          </a:xfrm>
        </p:grpSpPr>
        <p:sp>
          <p:nvSpPr>
            <p:cNvPr id="67624" name="Rectangle 40">
              <a:extLst>
                <a:ext uri="{FF2B5EF4-FFF2-40B4-BE49-F238E27FC236}">
                  <a16:creationId xmlns:a16="http://schemas.microsoft.com/office/drawing/2014/main" id="{169DF340-3310-5A4D-B28B-B9FDA07B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10111000</a:t>
              </a:r>
            </a:p>
          </p:txBody>
        </p:sp>
        <p:sp>
          <p:nvSpPr>
            <p:cNvPr id="67625" name="Rectangle 41">
              <a:extLst>
                <a:ext uri="{FF2B5EF4-FFF2-40B4-BE49-F238E27FC236}">
                  <a16:creationId xmlns:a16="http://schemas.microsoft.com/office/drawing/2014/main" id="{1A83F9A2-2F63-5A49-AAB2-969C8655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00010000</a:t>
              </a:r>
            </a:p>
          </p:txBody>
        </p:sp>
        <p:sp>
          <p:nvSpPr>
            <p:cNvPr id="67626" name="Rectangle 42">
              <a:extLst>
                <a:ext uri="{FF2B5EF4-FFF2-40B4-BE49-F238E27FC236}">
                  <a16:creationId xmlns:a16="http://schemas.microsoft.com/office/drawing/2014/main" id="{F8D1B17E-E3F3-6543-9D50-744B79C8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01001000</a:t>
              </a:r>
            </a:p>
          </p:txBody>
        </p:sp>
        <p:sp>
          <p:nvSpPr>
            <p:cNvPr id="67627" name="Rectangle 43">
              <a:extLst>
                <a:ext uri="{FF2B5EF4-FFF2-40B4-BE49-F238E27FC236}">
                  <a16:creationId xmlns:a16="http://schemas.microsoft.com/office/drawing/2014/main" id="{C6EDE030-3893-5D45-960F-863A5A93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01000000</a:t>
              </a:r>
            </a:p>
          </p:txBody>
        </p:sp>
        <p:sp>
          <p:nvSpPr>
            <p:cNvPr id="67628" name="Rectangle 44">
              <a:extLst>
                <a:ext uri="{FF2B5EF4-FFF2-40B4-BE49-F238E27FC236}">
                  <a16:creationId xmlns:a16="http://schemas.microsoft.com/office/drawing/2014/main" id="{60AD439F-C315-D845-AF24-5A9964D9D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01101000</a:t>
              </a:r>
            </a:p>
          </p:txBody>
        </p:sp>
        <p:sp>
          <p:nvSpPr>
            <p:cNvPr id="67629" name="Rectangle 45">
              <a:extLst>
                <a:ext uri="{FF2B5EF4-FFF2-40B4-BE49-F238E27FC236}">
                  <a16:creationId xmlns:a16="http://schemas.microsoft.com/office/drawing/2014/main" id="{2ABD1683-55ED-5449-B0C9-EBA541C5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anose="020B0604020202020204" pitchFamily="34" charset="0"/>
                </a:rPr>
                <a:t>11011000</a:t>
              </a:r>
            </a:p>
          </p:txBody>
        </p:sp>
        <p:sp>
          <p:nvSpPr>
            <p:cNvPr id="67630" name="Line 46">
              <a:extLst>
                <a:ext uri="{FF2B5EF4-FFF2-40B4-BE49-F238E27FC236}">
                  <a16:creationId xmlns:a16="http://schemas.microsoft.com/office/drawing/2014/main" id="{0F4009AC-E6A9-3A4A-8CD5-B05C937B4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631" name="Text Box 47">
              <a:extLst>
                <a:ext uri="{FF2B5EF4-FFF2-40B4-BE49-F238E27FC236}">
                  <a16:creationId xmlns:a16="http://schemas.microsoft.com/office/drawing/2014/main" id="{A98607A5-04F0-1746-ACB3-7D8401410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Tick 4</a:t>
              </a:r>
            </a:p>
          </p:txBody>
        </p:sp>
      </p:grpSp>
      <p:sp>
        <p:nvSpPr>
          <p:cNvPr id="67632" name="Rectangle 48">
            <a:extLst>
              <a:ext uri="{FF2B5EF4-FFF2-40B4-BE49-F238E27FC236}">
                <a16:creationId xmlns:a16="http://schemas.microsoft.com/office/drawing/2014/main" id="{E3AC223E-4274-9A40-B598-B5D6D425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4199819"/>
            <a:ext cx="1343942" cy="5879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this tick</a:t>
            </a:r>
          </a:p>
        </p:txBody>
      </p:sp>
      <p:sp>
        <p:nvSpPr>
          <p:cNvPr id="67633" name="Rectangle 49">
            <a:extLst>
              <a:ext uri="{FF2B5EF4-FFF2-40B4-BE49-F238E27FC236}">
                <a16:creationId xmlns:a16="http://schemas.microsoft.com/office/drawing/2014/main" id="{18AA1A21-9B3D-0A40-B660-4F5081B1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4955787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4" name="Rectangle 50">
            <a:extLst>
              <a:ext uri="{FF2B5EF4-FFF2-40B4-BE49-F238E27FC236}">
                <a16:creationId xmlns:a16="http://schemas.microsoft.com/office/drawing/2014/main" id="{D3DA86AE-B08F-1048-9CB2-1FBB4645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291772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AC1955EB-E89D-724B-9C68-3C61B8F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627758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9103F9F2-E6AB-2542-AF77-9D61257E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963743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7" name="Rectangle 53">
            <a:extLst>
              <a:ext uri="{FF2B5EF4-FFF2-40B4-BE49-F238E27FC236}">
                <a16:creationId xmlns:a16="http://schemas.microsoft.com/office/drawing/2014/main" id="{EF93900D-0A5C-A34C-AA4B-3B94455B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299729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638" name="Rectangle 54">
            <a:extLst>
              <a:ext uri="{FF2B5EF4-FFF2-40B4-BE49-F238E27FC236}">
                <a16:creationId xmlns:a16="http://schemas.microsoft.com/office/drawing/2014/main" id="{34B7BF28-2295-C840-ABF0-658BABF4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635714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5</a:t>
            </a:r>
            <a:endParaRPr kumimoji="0" lang="en-US" altLang="en-US" sz="176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5E18E49-F169-784B-B04A-AC343EDD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set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733C6B2-F4AA-8A40-9EB2-C636662E4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i="1" dirty="0"/>
              <a:t>Demand paging</a:t>
            </a:r>
            <a:r>
              <a:rPr lang="en-US" altLang="en-US" sz="2800" dirty="0"/>
              <a:t>: bring a page into memory when it’s requested by the process</a:t>
            </a:r>
          </a:p>
          <a:p>
            <a:r>
              <a:rPr lang="en-US" altLang="en-US" sz="2800" dirty="0"/>
              <a:t>How many pages are needed?</a:t>
            </a:r>
          </a:p>
          <a:p>
            <a:pPr lvl="1"/>
            <a:r>
              <a:rPr lang="en-US" altLang="en-US" sz="2400" dirty="0"/>
              <a:t>Could be all of them, but not likely</a:t>
            </a:r>
          </a:p>
          <a:p>
            <a:pPr lvl="1"/>
            <a:r>
              <a:rPr lang="en-US" altLang="en-US" sz="2400" dirty="0"/>
              <a:t>Instead, processes reference a small set of pages at any given time—</a:t>
            </a:r>
            <a:r>
              <a:rPr lang="en-US" altLang="en-US" sz="2400" i="1" dirty="0"/>
              <a:t>locality of reference</a:t>
            </a:r>
            <a:endParaRPr lang="en-US" altLang="en-US" sz="2400" dirty="0"/>
          </a:p>
          <a:p>
            <a:pPr lvl="1"/>
            <a:r>
              <a:rPr lang="en-US" altLang="en-US" sz="2400" dirty="0"/>
              <a:t>Set of pages can be different for different processes or even different times in the running of a single process</a:t>
            </a:r>
          </a:p>
          <a:p>
            <a:r>
              <a:rPr lang="en-US" altLang="en-US" sz="2800" dirty="0"/>
              <a:t>Set of pages used by a process in a given interval of time is called the </a:t>
            </a:r>
            <a:r>
              <a:rPr lang="en-US" altLang="en-US" sz="2800" i="1" dirty="0"/>
              <a:t>working set</a:t>
            </a:r>
            <a:endParaRPr lang="en-US" altLang="en-US" sz="2800" dirty="0"/>
          </a:p>
          <a:p>
            <a:pPr lvl="1"/>
            <a:r>
              <a:rPr lang="en-US" altLang="en-US" sz="2400" dirty="0"/>
              <a:t>If entire working set is in memory, no page faults!</a:t>
            </a:r>
          </a:p>
          <a:p>
            <a:pPr lvl="1"/>
            <a:r>
              <a:rPr lang="en-US" altLang="en-US" sz="2400" dirty="0"/>
              <a:t>If insufficient space for working set, </a:t>
            </a:r>
            <a:r>
              <a:rPr lang="en-US" altLang="en-US" sz="2400" dirty="0">
                <a:highlight>
                  <a:srgbClr val="FF0000"/>
                </a:highlight>
              </a:rPr>
              <a:t>thrashing</a:t>
            </a:r>
            <a:r>
              <a:rPr lang="en-US" altLang="en-US" sz="2400" dirty="0"/>
              <a:t> may occur</a:t>
            </a:r>
          </a:p>
          <a:p>
            <a:pPr lvl="1"/>
            <a:r>
              <a:rPr lang="en-US" altLang="en-US" sz="2400" dirty="0"/>
              <a:t>Goal: keep most of working set in memory to minimize the number of page faults suffered by a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9718-6FB0-9941-82B1-4B59A4DE8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10CEA-B4CC-7446-A104-8C3218D4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D5B7F48-BA1C-D948-A355-83D311C242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2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65450AE-581B-4D4F-B4B0-80B34B6CD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is the working set?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EA3765E-DA51-9E4A-B6A8-17C825B47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164" y="4565553"/>
            <a:ext cx="9670232" cy="6141298"/>
          </a:xfrm>
        </p:spPr>
        <p:txBody>
          <a:bodyPr/>
          <a:lstStyle/>
          <a:p>
            <a:r>
              <a:rPr lang="en-US" altLang="en-US" sz="2646" dirty="0"/>
              <a:t>Working set is the set of pages used by the </a:t>
            </a:r>
            <a:r>
              <a:rPr lang="en-US" altLang="en-US" sz="2646" i="1" dirty="0"/>
              <a:t>k</a:t>
            </a:r>
            <a:r>
              <a:rPr lang="en-US" altLang="en-US" sz="2646" dirty="0"/>
              <a:t> most recent memory references</a:t>
            </a:r>
          </a:p>
          <a:p>
            <a:r>
              <a:rPr lang="en-US" altLang="en-US" sz="2646" dirty="0"/>
              <a:t>w(</a:t>
            </a:r>
            <a:r>
              <a:rPr lang="en-US" altLang="en-US" sz="2646" dirty="0" err="1"/>
              <a:t>k,t</a:t>
            </a:r>
            <a:r>
              <a:rPr lang="en-US" altLang="en-US" sz="2646" dirty="0"/>
              <a:t>) is the size of the working set at time </a:t>
            </a:r>
            <a:r>
              <a:rPr lang="en-US" altLang="en-US" sz="2646" i="1" dirty="0"/>
              <a:t>t</a:t>
            </a:r>
          </a:p>
          <a:p>
            <a:r>
              <a:rPr lang="en-US" altLang="en-US" sz="2646" dirty="0"/>
              <a:t>Working set may change over time</a:t>
            </a:r>
          </a:p>
          <a:p>
            <a:pPr lvl="1"/>
            <a:r>
              <a:rPr lang="en-US" altLang="en-US" sz="2205" dirty="0"/>
              <a:t>Size of working set can change over time as well…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397ACB-E0F4-FE42-BFD3-36927CFF1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146C4D-B898-AA4F-959B-64D625A99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AF0AF4B-4A3C-0942-BA87-BBADCB528B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69636" name="Picture 4" descr="4-20">
            <a:extLst>
              <a:ext uri="{FF2B5EF4-FFF2-40B4-BE49-F238E27FC236}">
                <a16:creationId xmlns:a16="http://schemas.microsoft.com/office/drawing/2014/main" id="{233737B5-992B-094B-A3F5-E89D3E76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2" y="1566183"/>
            <a:ext cx="8823121" cy="24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>
            <a:extLst>
              <a:ext uri="{FF2B5EF4-FFF2-40B4-BE49-F238E27FC236}">
                <a16:creationId xmlns:a16="http://schemas.microsoft.com/office/drawing/2014/main" id="{2566AFE5-5133-5049-AAA1-8A0B98A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845" y="3813087"/>
            <a:ext cx="325730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E9118035-25F7-6544-92E0-B0FB9131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22" y="2099910"/>
            <a:ext cx="867545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w(k,t)</a:t>
            </a:r>
          </a:p>
        </p:txBody>
      </p:sp>
    </p:spTree>
    <p:extLst>
      <p:ext uri="{BB962C8B-B14F-4D97-AF65-F5344CB8AC3E}">
        <p14:creationId xmlns:p14="http://schemas.microsoft.com/office/powerpoint/2010/main" val="254612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1E3C-E702-4E07-BFD4-FF9C9C8E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the Working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9DF1-B648-4F61-B62A-1D40F579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8034-36EC-4250-8885-15DE2A8634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E799-AD1E-4B1A-A759-2C66B646C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D873D-C897-42DE-BFCD-FC2BD754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22" y="1146981"/>
            <a:ext cx="8307809" cy="5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11/5: Homework 7 and Quiz 2</a:t>
            </a:r>
          </a:p>
          <a:p>
            <a:pPr lvl="1"/>
            <a:r>
              <a:rPr lang="en-US" dirty="0"/>
              <a:t>11/8: Lab 3</a:t>
            </a:r>
          </a:p>
          <a:p>
            <a:pPr lvl="1"/>
            <a:r>
              <a:rPr lang="en-US" dirty="0"/>
              <a:t>11/19: Project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1232B28-397F-FD45-89DD-5AE99EC4B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Working set page replacement algorithm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52F9353-BB1A-C042-AF8D-874DAD8B0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B6E2E2-B699-B943-A3EF-83569EFBE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2C9B99-EC6F-F24F-A050-3AAA59D3424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0659" name="Picture 3" descr="4-21">
            <a:extLst>
              <a:ext uri="{FF2B5EF4-FFF2-40B4-BE49-F238E27FC236}">
                <a16:creationId xmlns:a16="http://schemas.microsoft.com/office/drawing/2014/main" id="{4C65C83A-053E-4F45-8804-CCA173E6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" y="1291590"/>
            <a:ext cx="8846063" cy="52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Address translation</a:t>
            </a:r>
          </a:p>
          <a:p>
            <a:pPr lvl="1"/>
            <a:r>
              <a:rPr lang="en-US" dirty="0"/>
              <a:t>Paging</a:t>
            </a:r>
          </a:p>
          <a:p>
            <a:pPr lvl="1"/>
            <a:r>
              <a:rPr lang="en-US" dirty="0"/>
              <a:t>Page Table</a:t>
            </a:r>
          </a:p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Optimal</a:t>
            </a:r>
          </a:p>
          <a:p>
            <a:pPr lvl="1"/>
            <a:r>
              <a:rPr lang="en-US" dirty="0"/>
              <a:t>Not Recently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920C-C5D8-46F6-A460-D974F902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(Address Translation)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749E-8F70-43BA-A1EF-7B40A320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does the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mmu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do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I'd like to see some kind of mapping of the MMU working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Calculating last memory address using base/limit register values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a chunk of data know what page it is?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you explain again how processes can share virtual memory but not physical memory?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translation process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to break apart a virtual address to map through the page table and find the physical address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mmu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only support one page replacement algorithm?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we review address translation with page 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325A3-3D97-47F3-A35F-22FB070988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A1232-1F8F-41AC-A834-D8E48F1646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38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2D4C-AC24-42B5-A24D-E528052B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Muddiest Points (Page Replacement Algorithms)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451C-85DD-4019-B4CF-3E3540CE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is page replacement necessary again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NRU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NRU page classes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does hardware set dirty and reference bits in NRU?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if there is a tie even after considering both the R and D bit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NRU vs LRU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NRU Algorithm has a component of the algorithm at 3 different times; is this true for all page replacement algorithms?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Optimal Page replacement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OPT examples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33962-2490-4860-A144-2AAB0DC3FA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DFC69-DEF2-452B-8C1D-F968F73100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95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12C-CC42-46C6-A016-BBA4E5C3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Muddiest Points (Paging and Page Table Entry PTE)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BD98-13AA-41AC-871F-0465DCF9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is a page table corresponding to a process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is the dirty bit necessary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does it mean if it is dirty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 bit and D bit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Is it ever necessary to track how many times a page was accessed rather than just flipping the R bit?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the protection info in the page table entry?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the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tlb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7833E-A8FE-4212-90AC-250B6F4D41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490FC-0BA4-4683-9797-A55BC65CD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A7DE-59FB-4AE9-8581-2B094279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54-8552-4522-BF19-1B61B9E0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Second Chance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LRU</a:t>
            </a:r>
          </a:p>
          <a:p>
            <a:pPr lvl="1"/>
            <a:r>
              <a:rPr lang="en-US" dirty="0"/>
              <a:t>NFU</a:t>
            </a:r>
          </a:p>
          <a:p>
            <a:pPr lvl="1"/>
            <a:r>
              <a:rPr lang="en-US" dirty="0"/>
              <a:t>Aging</a:t>
            </a:r>
          </a:p>
          <a:p>
            <a:pPr lvl="1"/>
            <a:r>
              <a:rPr lang="en-US" dirty="0"/>
              <a:t>Working Set</a:t>
            </a:r>
          </a:p>
          <a:p>
            <a:pPr lvl="1"/>
            <a:r>
              <a:rPr lang="en-US" dirty="0"/>
              <a:t>WS-CLOCK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BD76B-49B0-41E5-99AA-2F070B9EC9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66207-5CAD-4186-AA96-13FC07E5A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448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FE7B-223B-41F8-95DC-943F7D3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Page Replacement Algorithms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B9DD-EFBA-4CFD-9D80-AF2827DF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4D911-07E5-456F-B7D8-2B63A9555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7482-8EB6-4888-A0B2-8F08401E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D339C-DEB6-42BF-B60F-61A2B7C1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6" y="2002007"/>
            <a:ext cx="9097801" cy="39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650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E63BB62-EBCA-9C42-BA00-58054044D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First-In, First-Out (FIFO) algorithm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67BE0AD-391A-2647-AC33-68B46627E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Maintain a linked list of all pages </a:t>
            </a:r>
          </a:p>
          <a:p>
            <a:pPr lvl="1"/>
            <a:r>
              <a:rPr lang="en-US" altLang="en-US"/>
              <a:t>Maintain the order in which they entered memory</a:t>
            </a:r>
          </a:p>
          <a:p>
            <a:r>
              <a:rPr lang="en-US" altLang="en-US"/>
              <a:t>Page at front of list replaced</a:t>
            </a:r>
          </a:p>
          <a:p>
            <a:r>
              <a:rPr lang="en-US" altLang="en-US"/>
              <a:t>Advantage: (really) easy to implement</a:t>
            </a:r>
          </a:p>
          <a:p>
            <a:r>
              <a:rPr lang="en-US" altLang="en-US"/>
              <a:t>Disadvantage: page in memory the longest may be often used</a:t>
            </a:r>
          </a:p>
          <a:p>
            <a:pPr lvl="1"/>
            <a:r>
              <a:rPr lang="en-US" altLang="en-US"/>
              <a:t>This algorithm forces pages out regardless of usage</a:t>
            </a:r>
          </a:p>
          <a:p>
            <a:pPr lvl="1"/>
            <a:r>
              <a:rPr lang="en-US" altLang="en-US"/>
              <a:t>Usage may be helpful in determining which pages to keep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7EF66-19BF-B44A-A0B6-FA8D0532F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BAD0-46D9-1B46-87C1-4F78898B9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F2DD36-057B-E54C-9708-3AF53C056F6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178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1377</Words>
  <Application>Microsoft Office PowerPoint</Application>
  <PresentationFormat>Custom</PresentationFormat>
  <Paragraphs>236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Courier</vt:lpstr>
      <vt:lpstr>Helvetica</vt:lpstr>
      <vt:lpstr>Source Sans Pro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Previous Lecture …</vt:lpstr>
      <vt:lpstr>Muddiest Points (Address Translation)</vt:lpstr>
      <vt:lpstr>Muddiest Points (Page Replacement Algorithms)</vt:lpstr>
      <vt:lpstr>Muddiest Points (Paging and Page Table Entry PTE)</vt:lpstr>
      <vt:lpstr>Today</vt:lpstr>
      <vt:lpstr>Page Replacement Algorithms Components</vt:lpstr>
      <vt:lpstr>First-In, First-Out (FIFO) algorithm</vt:lpstr>
      <vt:lpstr>Address Translation</vt:lpstr>
      <vt:lpstr>Why are more processes needed for higher CPU utilization?</vt:lpstr>
      <vt:lpstr>Second chance page replacement</vt:lpstr>
      <vt:lpstr>Clock algorithm</vt:lpstr>
      <vt:lpstr>Least Recently Used (LRU)</vt:lpstr>
      <vt:lpstr>Simulating LRU in software</vt:lpstr>
      <vt:lpstr>Aging replacement algorithm</vt:lpstr>
      <vt:lpstr>Working set</vt:lpstr>
      <vt:lpstr>How big is the working set?</vt:lpstr>
      <vt:lpstr>Keeping track of the Working Set</vt:lpstr>
      <vt:lpstr>Working set page replacement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2021-11-08T17:47:45Z</dcterms:modified>
</cp:coreProperties>
</file>