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65"/>
  </p:notesMasterIdLst>
  <p:sldIdLst>
    <p:sldId id="454" r:id="rId3"/>
    <p:sldId id="509" r:id="rId4"/>
    <p:sldId id="398" r:id="rId5"/>
    <p:sldId id="399" r:id="rId6"/>
    <p:sldId id="510" r:id="rId7"/>
    <p:sldId id="516" r:id="rId8"/>
    <p:sldId id="511" r:id="rId9"/>
    <p:sldId id="512" r:id="rId10"/>
    <p:sldId id="513" r:id="rId11"/>
    <p:sldId id="514" r:id="rId12"/>
    <p:sldId id="405" r:id="rId13"/>
    <p:sldId id="406" r:id="rId14"/>
    <p:sldId id="407" r:id="rId15"/>
    <p:sldId id="410" r:id="rId16"/>
    <p:sldId id="456" r:id="rId17"/>
    <p:sldId id="457" r:id="rId18"/>
    <p:sldId id="458" r:id="rId19"/>
    <p:sldId id="459" r:id="rId20"/>
    <p:sldId id="411" r:id="rId21"/>
    <p:sldId id="412" r:id="rId22"/>
    <p:sldId id="413" r:id="rId23"/>
    <p:sldId id="414" r:id="rId24"/>
    <p:sldId id="415" r:id="rId25"/>
    <p:sldId id="416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60" r:id="rId44"/>
    <p:sldId id="436" r:id="rId45"/>
    <p:sldId id="437" r:id="rId46"/>
    <p:sldId id="438" r:id="rId47"/>
    <p:sldId id="461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2" r:id="rId61"/>
    <p:sldId id="453" r:id="rId62"/>
    <p:sldId id="515" r:id="rId63"/>
    <p:sldId id="455" r:id="rId6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6F184-0B10-C649-99B6-CA69195196E4}" v="3" dt="2021-12-12T23:06:35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D48D1E9-08A0-9D46-B190-3819CD5215BE}"/>
    <pc:docChg chg="modSld">
      <pc:chgData name="Khattab, Sherif" userId="c83b1e15-36f3-4f46-aceb-05aac24c545e" providerId="ADAL" clId="{BD48D1E9-08A0-9D46-B190-3819CD5215BE}" dt="2021-09-01T06:22:45.971" v="0"/>
      <pc:docMkLst>
        <pc:docMk/>
      </pc:docMkLst>
      <pc:sldChg chg="modSp">
        <pc:chgData name="Khattab, Sherif" userId="c83b1e15-36f3-4f46-aceb-05aac24c545e" providerId="ADAL" clId="{BD48D1E9-08A0-9D46-B190-3819CD5215BE}" dt="2021-09-01T06:22:45.971" v="0"/>
        <pc:sldMkLst>
          <pc:docMk/>
          <pc:sldMk cId="1330366002" sldId="454"/>
        </pc:sldMkLst>
        <pc:spChg chg="mod">
          <ac:chgData name="Khattab, Sherif" userId="c83b1e15-36f3-4f46-aceb-05aac24c545e" providerId="ADAL" clId="{BD48D1E9-08A0-9D46-B190-3819CD5215BE}" dt="2021-09-01T06:22:45.97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8C93BBDC-DDBE-483D-98FA-AA78F9CE3970}"/>
    <pc:docChg chg="delSld">
      <pc:chgData name="Khattab, Sherif" userId="c83b1e15-36f3-4f46-aceb-05aac24c545e" providerId="ADAL" clId="{8C93BBDC-DDBE-483D-98FA-AA78F9CE3970}" dt="2021-04-28T18:07:23.905" v="0" actId="47"/>
      <pc:docMkLst>
        <pc:docMk/>
      </pc:docMkLst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02367729" sldId="49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8C93BBDC-DDBE-483D-98FA-AA78F9CE3970}" dt="2021-04-28T18:07:23.905" v="0" actId="47"/>
        <pc:sldMkLst>
          <pc:docMk/>
          <pc:sldMk cId="3079225251" sldId="514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796F184-0B10-C649-99B6-CA69195196E4}"/>
    <pc:docChg chg="addSld delSld modSld">
      <pc:chgData name="Khattab, Sherif" userId="c83b1e15-36f3-4f46-aceb-05aac24c545e" providerId="ADAL" clId="{2796F184-0B10-C649-99B6-CA69195196E4}" dt="2021-12-12T23:06:35.509" v="2"/>
      <pc:docMkLst>
        <pc:docMk/>
      </pc:docMkLst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662527462" sldId="398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2775441259" sldId="399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1674851113" sldId="405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219102155" sldId="406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2404766747" sldId="407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3457398012" sldId="509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2588280040" sldId="510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2482299815" sldId="513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3079225251" sldId="514"/>
        </pc:sldMkLst>
      </pc:sldChg>
      <pc:sldChg chg="add del">
        <pc:chgData name="Khattab, Sherif" userId="c83b1e15-36f3-4f46-aceb-05aac24c545e" providerId="ADAL" clId="{2796F184-0B10-C649-99B6-CA69195196E4}" dt="2021-12-12T23:06:35.509" v="2"/>
        <pc:sldMkLst>
          <pc:docMk/>
          <pc:sldMk cId="2048599978" sldId="516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469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265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942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454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307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619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38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1477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868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38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6644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0429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0635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89473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4066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310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257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6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007090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90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260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178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R0mD3uWk5c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4910275-E2CD-418F-ABD8-CF8D636A75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models of secure systems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Limited set of primitive operations on access matrix</a:t>
            </a:r>
          </a:p>
          <a:p>
            <a:pPr lvl="1"/>
            <a:r>
              <a:rPr lang="en-US" altLang="en-US" sz="2205"/>
              <a:t>Create/delete object</a:t>
            </a:r>
          </a:p>
          <a:p>
            <a:pPr lvl="1"/>
            <a:r>
              <a:rPr lang="en-US" altLang="en-US" sz="2205"/>
              <a:t>Create/delete domain</a:t>
            </a:r>
          </a:p>
          <a:p>
            <a:pPr lvl="1"/>
            <a:r>
              <a:rPr lang="en-US" altLang="en-US" sz="2205"/>
              <a:t>Insert/remove right</a:t>
            </a:r>
          </a:p>
          <a:p>
            <a:r>
              <a:rPr lang="en-US" altLang="en-US" sz="2646"/>
              <a:t>Primitives can be combined into </a:t>
            </a:r>
            <a:r>
              <a:rPr lang="en-US" altLang="en-US" sz="2646" i="1"/>
              <a:t>protection commands</a:t>
            </a:r>
            <a:endParaRPr lang="en-US" altLang="en-US" sz="2646"/>
          </a:p>
          <a:p>
            <a:r>
              <a:rPr lang="en-US" altLang="en-US" sz="2646"/>
              <a:t>OS can enforce policies, but can’t decide what policies are appropriate</a:t>
            </a:r>
          </a:p>
          <a:p>
            <a:r>
              <a:rPr lang="en-US" altLang="en-US" sz="2646"/>
              <a:t>Question: is it possible to go from an “authorized” matrix to an “unauthorized” one?</a:t>
            </a:r>
          </a:p>
          <a:p>
            <a:pPr lvl="1"/>
            <a:r>
              <a:rPr lang="en-US" altLang="en-US" sz="2205"/>
              <a:t>In general, undecidable</a:t>
            </a:r>
          </a:p>
          <a:p>
            <a:pPr lvl="1"/>
            <a:r>
              <a:rPr lang="en-US" altLang="en-US" sz="2205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013D552-E973-4552-9A00-228EF4A741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/>
              <a:t>Processes, objects have security level</a:t>
            </a:r>
          </a:p>
          <a:p>
            <a:r>
              <a:rPr lang="en-US" altLang="en-US" sz="2646"/>
              <a:t>Simple security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read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lower</a:t>
            </a:r>
          </a:p>
          <a:p>
            <a:r>
              <a:rPr lang="en-US" altLang="en-US" sz="2646"/>
              <a:t>*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write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</a:t>
            </a:r>
            <a:r>
              <a:rPr lang="en-US" altLang="en-US" sz="2205" b="1"/>
              <a:t>higher</a:t>
            </a:r>
            <a:endParaRPr lang="en-US" altLang="en-US" sz="2205"/>
          </a:p>
          <a:p>
            <a:r>
              <a:rPr lang="en-US" altLang="en-US" sz="2646"/>
              <a:t>These prevent information from leaking from higher levels to lower levels</a:t>
            </a:r>
          </a:p>
          <a:p>
            <a:r>
              <a:rPr lang="en-US" altLang="en-US" sz="2646" i="1"/>
              <a:t>Read down, write up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85ACB7-15EA-4997-B3F0-3AFD40E470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Principles to guarantee integrity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integrity principle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write only objects at its security level or lower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way to plant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read only 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Read up, write down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err="1"/>
              <a:t>Biba</a:t>
            </a:r>
            <a:r>
              <a:rPr lang="en-US" altLang="en-US"/>
              <a:t> is in direct conflict with Bell-La </a:t>
            </a:r>
            <a:r>
              <a:rPr lang="en-US" altLang="en-US" err="1"/>
              <a:t>Padula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Difficult to implement both at the same time!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97A25B6-AE65-47B2-A9D5-840DEC4B98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Hide information in other data</a:t>
            </a:r>
          </a:p>
          <a:p>
            <a:r>
              <a:rPr lang="en-US" altLang="en-US"/>
              <a:t>Picture on right has text of 5 Shakespeare plays</a:t>
            </a:r>
          </a:p>
          <a:p>
            <a:pPr lvl="1"/>
            <a:r>
              <a:rPr lang="en-US" altLang="en-US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54161C-9743-467F-8832-B1DA72790E1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Hamlet, Macbeth, Julius Caesar</a:t>
            </a:r>
          </a:p>
          <a:p>
            <a:pPr algn="ctr" defTabSz="1007943" hangingPunct="1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Protection is an internal problem</a:t>
            </a:r>
          </a:p>
          <a:p>
            <a:pPr lvl="1"/>
            <a:r>
              <a:rPr lang="en-US" altLang="en-US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FACCD52-36FC-4A9B-940A-C31B5C8ACA9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kinds of intruders are there?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Casual prying by nontechnical users</a:t>
            </a:r>
          </a:p>
          <a:p>
            <a:pPr lvl="1"/>
            <a:r>
              <a:rPr lang="en-US" altLang="en-US"/>
              <a:t>Curiosity</a:t>
            </a:r>
          </a:p>
          <a:p>
            <a:r>
              <a:rPr lang="en-US" altLang="en-US"/>
              <a:t>Snooping by insiders</a:t>
            </a:r>
          </a:p>
          <a:p>
            <a:pPr lvl="1"/>
            <a:r>
              <a:rPr lang="en-US" altLang="en-US"/>
              <a:t>Often motivated by curiosity or money</a:t>
            </a:r>
          </a:p>
          <a:p>
            <a:r>
              <a:rPr lang="en-US" altLang="en-US"/>
              <a:t>Determined attempt to make money</a:t>
            </a:r>
          </a:p>
          <a:p>
            <a:pPr lvl="1"/>
            <a:r>
              <a:rPr lang="en-US" altLang="en-US"/>
              <a:t>May not even be an insider</a:t>
            </a:r>
          </a:p>
          <a:p>
            <a:r>
              <a:rPr lang="en-US" altLang="en-US"/>
              <a:t>Commercial or military espionage</a:t>
            </a:r>
          </a:p>
          <a:p>
            <a:pPr lvl="1"/>
            <a:r>
              <a:rPr lang="en-US" altLang="en-US"/>
              <a:t>This is very big business!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6EBDD28-B95E-4FF7-BECE-1C4293BDF83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37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Accidents cause problems, too…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“Natural” events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Earthquakes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Wars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Hardware or software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malfunction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Disk crash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Program bugs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Human errors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entry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Wrong tape mounted</a:t>
            </a:r>
          </a:p>
          <a:p>
            <a:pPr lvl="1">
              <a:lnSpc>
                <a:spcPct val="90000"/>
              </a:lnSpc>
            </a:pPr>
            <a:r>
              <a:rPr lang="en-US" altLang="en-US" err="1"/>
              <a:t>rm</a:t>
            </a:r>
            <a:r>
              <a:rPr lang="en-US" altLang="en-US"/>
              <a:t> * .o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00A0FBC-4346-4161-B3EC-7687A3E54F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3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keep information from those who aren’t supposed to see it</a:t>
            </a:r>
          </a:p>
          <a:p>
            <a:pPr lvl="1"/>
            <a:r>
              <a:rPr lang="en-US" altLang="en-US"/>
              <a:t>Do this by “scrambling” the data</a:t>
            </a:r>
          </a:p>
          <a:p>
            <a:r>
              <a:rPr lang="en-US" altLang="en-US"/>
              <a:t>Use a well-known algorithm to scramble data</a:t>
            </a:r>
          </a:p>
          <a:p>
            <a:pPr lvl="1"/>
            <a:r>
              <a:rPr lang="en-US" altLang="en-US"/>
              <a:t>Algorithm has two inputs: data &amp; key</a:t>
            </a:r>
          </a:p>
          <a:p>
            <a:pPr lvl="1"/>
            <a:r>
              <a:rPr lang="en-US" altLang="en-US"/>
              <a:t>Key is known only to “authorized” users</a:t>
            </a:r>
          </a:p>
          <a:p>
            <a:pPr lvl="1"/>
            <a:r>
              <a:rPr lang="en-US" altLang="en-US"/>
              <a:t>Relying upon the secrecy of the algorithm is a </a:t>
            </a:r>
            <a:r>
              <a:rPr lang="en-US" altLang="en-US" i="1"/>
              <a:t>very</a:t>
            </a:r>
            <a:r>
              <a:rPr lang="en-US" altLang="en-US"/>
              <a:t> bad idea (see WW2 Enigma for an example…)</a:t>
            </a:r>
          </a:p>
          <a:p>
            <a:r>
              <a:rPr lang="en-US" altLang="en-US"/>
              <a:t>Cracking codes is </a:t>
            </a:r>
            <a:r>
              <a:rPr lang="en-US" altLang="en-US" b="1" i="1"/>
              <a:t>very</a:t>
            </a:r>
            <a:r>
              <a:rPr lang="en-US" altLang="en-US"/>
              <a:t> difficult, </a:t>
            </a:r>
            <a:r>
              <a:rPr lang="en-US" altLang="en-US" i="1"/>
              <a:t>Sneakers</a:t>
            </a:r>
            <a:r>
              <a:rPr lang="en-US" altLang="en-US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9F5F3A6-1826-4D0B-877F-4037104C6F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A5C1E5-3554-4DBE-A566-4E35258CC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D44798A-228D-43F4-9CA9-D4CAAE05685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C=E(P,K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</a:t>
            </a:r>
            <a:r>
              <a:rPr lang="en-US" altLang="en-US" sz="2646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</a:t>
            </a: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anose="02020603050405020304" pitchFamily="18" charset="0"/>
                  <a:cs typeface="+mn-cs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Decryption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Also called symmetric-key encryption</a:t>
            </a:r>
          </a:p>
          <a:p>
            <a:r>
              <a:rPr lang="en-US" altLang="en-US" sz="2646" err="1"/>
              <a:t>Monoalphabetic</a:t>
            </a:r>
            <a:r>
              <a:rPr lang="en-US" altLang="en-US" sz="2646"/>
              <a:t> substitution</a:t>
            </a:r>
          </a:p>
          <a:p>
            <a:pPr lvl="1"/>
            <a:r>
              <a:rPr lang="en-US" altLang="en-US" sz="2205"/>
              <a:t>Each letter replaced by different letter</a:t>
            </a:r>
          </a:p>
          <a:p>
            <a:r>
              <a:rPr lang="en-US" altLang="en-US" sz="2646" err="1"/>
              <a:t>Vigenere</a:t>
            </a:r>
            <a:r>
              <a:rPr lang="en-US" altLang="en-US" sz="2646"/>
              <a:t> cipher</a:t>
            </a:r>
          </a:p>
          <a:p>
            <a:pPr lvl="1"/>
            <a:r>
              <a:rPr lang="en-US" altLang="en-US" sz="2205"/>
              <a:t>Use a multi-character key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THEMESSAGE</a:t>
            </a:r>
            <a:br>
              <a:rPr lang="en-US" altLang="en-US" sz="2205">
                <a:latin typeface="Monaco" charset="0"/>
              </a:rPr>
            </a:br>
            <a:r>
              <a:rPr lang="en-US" altLang="en-US" sz="2205">
                <a:latin typeface="Monaco" charset="0"/>
              </a:rPr>
              <a:t>ELMELMELME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XSQQPEWLSI</a:t>
            </a:r>
            <a:endParaRPr lang="en-US" altLang="en-US" sz="2205"/>
          </a:p>
          <a:p>
            <a:r>
              <a:rPr lang="en-US" altLang="en-US" sz="2646"/>
              <a:t>Both are easy to break!</a:t>
            </a:r>
          </a:p>
          <a:p>
            <a:r>
              <a:rPr lang="en-US" altLang="en-US" sz="2646"/>
              <a:t>Given the encryption key, easy to generate the decryption key</a:t>
            </a:r>
          </a:p>
          <a:p>
            <a:r>
              <a:rPr lang="en-US" altLang="en-US" sz="2646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FDFBB85-A2C5-4BFD-8B64-0DC7177BB1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Needed to try 2</a:t>
            </a:r>
            <a:r>
              <a:rPr lang="en-US" altLang="en-US" baseline="30000"/>
              <a:t>55</a:t>
            </a:r>
            <a:r>
              <a:rPr lang="en-US" altLang="en-US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try 2</a:t>
            </a:r>
            <a:r>
              <a:rPr lang="en-US" altLang="en-US" baseline="30000"/>
              <a:t>127</a:t>
            </a:r>
            <a:r>
              <a:rPr lang="en-US" altLang="en-US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10</a:t>
            </a:r>
            <a:r>
              <a:rPr lang="en-US" altLang="en-US" baseline="30000"/>
              <a:t>15</a:t>
            </a:r>
            <a:r>
              <a:rPr lang="en-US" altLang="en-US"/>
              <a:t> keys per second, this would require over 10</a:t>
            </a:r>
            <a:r>
              <a:rPr lang="en-US" altLang="en-US" baseline="30000"/>
              <a:t>21</a:t>
            </a:r>
            <a:r>
              <a:rPr lang="en-US" altLang="en-US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1A2B4375-7BC3-4ABD-AE80-5BFAD094A59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/>
              <a:t>There </a:t>
            </a:r>
            <a:r>
              <a:rPr lang="en-US" altLang="en-US" sz="2646" b="1" i="1"/>
              <a:t>is</a:t>
            </a:r>
            <a:r>
              <a:rPr lang="en-US" altLang="en-US" sz="2646"/>
              <a:t> such a thing as an unbreakable code: one-time pad</a:t>
            </a:r>
          </a:p>
          <a:p>
            <a:pPr lvl="1"/>
            <a:r>
              <a:rPr lang="en-US" altLang="en-US" sz="2205"/>
              <a:t>Use a truly random key as long as the message to be encoded</a:t>
            </a:r>
          </a:p>
          <a:p>
            <a:pPr lvl="1"/>
            <a:r>
              <a:rPr lang="en-US" altLang="en-US" sz="2205"/>
              <a:t>XOR the message with the key a bit at a time</a:t>
            </a:r>
          </a:p>
          <a:p>
            <a:r>
              <a:rPr lang="en-US" altLang="en-US" sz="2646"/>
              <a:t>Code is unbreakable because</a:t>
            </a:r>
          </a:p>
          <a:p>
            <a:pPr lvl="1"/>
            <a:r>
              <a:rPr lang="en-US" altLang="en-US" sz="2205"/>
              <a:t>Key could be anything</a:t>
            </a:r>
          </a:p>
          <a:p>
            <a:pPr lvl="1"/>
            <a:r>
              <a:rPr lang="en-US" altLang="en-US" sz="2205"/>
              <a:t>Without knowing key, message could be anything with the correct number of bits in it</a:t>
            </a:r>
          </a:p>
          <a:p>
            <a:r>
              <a:rPr lang="en-US" altLang="en-US" sz="2646"/>
              <a:t>Difficulty: distributing key is as hard as distributing message</a:t>
            </a:r>
          </a:p>
          <a:p>
            <a:r>
              <a:rPr lang="en-US" altLang="en-US" sz="2646"/>
              <a:t>Difficulty: generating truly random bits</a:t>
            </a:r>
          </a:p>
          <a:p>
            <a:pPr lvl="1"/>
            <a:r>
              <a:rPr lang="en-US" altLang="en-US" sz="2205"/>
              <a:t>Can’t use computer random number generator!</a:t>
            </a:r>
          </a:p>
          <a:p>
            <a:pPr lvl="1"/>
            <a:r>
              <a:rPr lang="en-US" altLang="en-US" sz="2205"/>
              <a:t>May use physical processes</a:t>
            </a:r>
          </a:p>
          <a:p>
            <a:pPr lvl="2"/>
            <a:r>
              <a:rPr lang="en-US" altLang="en-US" sz="1984"/>
              <a:t>Radioactive decay</a:t>
            </a:r>
          </a:p>
          <a:p>
            <a:pPr lvl="2"/>
            <a:r>
              <a:rPr lang="en-US" altLang="en-US" sz="1984"/>
              <a:t>Leaky diode</a:t>
            </a:r>
          </a:p>
          <a:p>
            <a:pPr lvl="2"/>
            <a:r>
              <a:rPr lang="en-US" altLang="en-US" sz="1984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79EB67E-5A12-4810-8BE2-776E25A3EF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Instead of using a single shared secret, keys come in pairs</a:t>
            </a:r>
          </a:p>
          <a:p>
            <a:pPr lvl="1"/>
            <a:r>
              <a:rPr lang="en-US" altLang="en-US"/>
              <a:t>One key of each pair distributed widely (</a:t>
            </a:r>
            <a:r>
              <a:rPr lang="en-US" altLang="en-US" i="1"/>
              <a:t>public key</a:t>
            </a:r>
            <a:r>
              <a:rPr lang="en-US" altLang="en-US"/>
              <a:t>), K</a:t>
            </a:r>
            <a:r>
              <a:rPr lang="en-US" altLang="en-US" baseline="-25000"/>
              <a:t>p</a:t>
            </a:r>
            <a:endParaRPr lang="en-US" altLang="en-US"/>
          </a:p>
          <a:p>
            <a:pPr lvl="1"/>
            <a:r>
              <a:rPr lang="en-US" altLang="en-US"/>
              <a:t>One key of each pair kept secret (</a:t>
            </a:r>
            <a:r>
              <a:rPr lang="en-US" altLang="en-US" i="1"/>
              <a:t>private or secret key</a:t>
            </a:r>
            <a:r>
              <a:rPr lang="en-US" altLang="en-US"/>
              <a:t>), K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Two keys are inverses of one another, but not identical</a:t>
            </a:r>
          </a:p>
          <a:p>
            <a:pPr lvl="1"/>
            <a:r>
              <a:rPr lang="en-US" altLang="en-US"/>
              <a:t>Encryption &amp; decryption are the same algorithm, so</a:t>
            </a:r>
            <a:br>
              <a:rPr lang="en-US" altLang="en-US"/>
            </a:br>
            <a:r>
              <a:rPr lang="en-US" altLang="en-US"/>
              <a:t>E(K</a:t>
            </a:r>
            <a:r>
              <a:rPr lang="en-US" altLang="en-US" baseline="-25000"/>
              <a:t>p</a:t>
            </a:r>
            <a:r>
              <a:rPr lang="en-US" altLang="en-US"/>
              <a:t>,E(K</a:t>
            </a:r>
            <a:r>
              <a:rPr lang="en-US" altLang="en-US" baseline="-25000"/>
              <a:t>s</a:t>
            </a:r>
            <a:r>
              <a:rPr lang="en-US" altLang="en-US"/>
              <a:t>,M) = E(K</a:t>
            </a:r>
            <a:r>
              <a:rPr lang="en-US" altLang="en-US" baseline="-25000"/>
              <a:t>s</a:t>
            </a:r>
            <a:r>
              <a:rPr lang="en-US" altLang="en-US"/>
              <a:t>,E(K</a:t>
            </a:r>
            <a:r>
              <a:rPr lang="en-US" altLang="en-US" baseline="-25000"/>
              <a:t>p</a:t>
            </a:r>
            <a:r>
              <a:rPr lang="en-US" altLang="en-US"/>
              <a:t>,M) = M</a:t>
            </a:r>
          </a:p>
          <a:p>
            <a:r>
              <a:rPr lang="en-US" altLang="en-US"/>
              <a:t>Currently, most popular method involves primes and exponentiation</a:t>
            </a:r>
          </a:p>
          <a:p>
            <a:pPr lvl="1"/>
            <a:r>
              <a:rPr lang="en-US" altLang="en-US"/>
              <a:t>Difficult to crack unless large numbers can be factored</a:t>
            </a:r>
          </a:p>
          <a:p>
            <a:pPr lvl="1"/>
            <a:r>
              <a:rPr lang="en-US" altLang="en-US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B8D26F4-6594-415E-B9A4-7453682CF22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Encrypting result with sender’s </a:t>
            </a:r>
            <a:r>
              <a:rPr lang="en-US" altLang="en-US" sz="2205" i="1"/>
              <a:t>private</a:t>
            </a:r>
            <a:r>
              <a:rPr lang="en-US" altLang="en-US" sz="2205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B1BADE8-7FA0-406E-839E-E8E09906526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9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One-way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8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Hash result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with K</a:t>
            </a:r>
            <a:r>
              <a:rPr lang="en-US" altLang="en-US" sz="1984" baseline="-2500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</a:t>
            </a: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Original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Digital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Uses public key encryption</a:t>
            </a:r>
          </a:p>
          <a:p>
            <a:pPr lvl="1"/>
            <a:r>
              <a:rPr lang="en-US" altLang="en-US" sz="2205"/>
              <a:t>Facilitates key distribution</a:t>
            </a:r>
          </a:p>
          <a:p>
            <a:pPr lvl="1"/>
            <a:r>
              <a:rPr lang="en-US" altLang="en-US" sz="2205"/>
              <a:t>Allows messages to be sent encrypted to a person (encrypt with person’s public key)</a:t>
            </a:r>
          </a:p>
          <a:p>
            <a:pPr lvl="1"/>
            <a:r>
              <a:rPr lang="en-US" altLang="en-US" sz="2205"/>
              <a:t>Allows person to send message that must have come from her (encrypt with person’s private key)</a:t>
            </a:r>
          </a:p>
          <a:p>
            <a:r>
              <a:rPr lang="en-US" altLang="en-US" sz="2646"/>
              <a:t>Problem: public key encryption is very slow</a:t>
            </a:r>
          </a:p>
          <a:p>
            <a:r>
              <a:rPr lang="en-US" altLang="en-US" sz="2646"/>
              <a:t>Solution: use public key encryption to exchange a shared key</a:t>
            </a:r>
          </a:p>
          <a:p>
            <a:pPr lvl="1"/>
            <a:r>
              <a:rPr lang="en-US" altLang="en-US" sz="2205"/>
              <a:t>Shared key is relatively short (~128 bits)</a:t>
            </a:r>
          </a:p>
          <a:p>
            <a:pPr lvl="1"/>
            <a:r>
              <a:rPr lang="en-US" altLang="en-US" sz="2205"/>
              <a:t>Message encrypted using symmetric key encryption</a:t>
            </a:r>
          </a:p>
          <a:p>
            <a:r>
              <a:rPr lang="en-US" altLang="en-US" sz="2646"/>
              <a:t>PGP can also be used to authenticate sender</a:t>
            </a:r>
          </a:p>
          <a:p>
            <a:pPr lvl="1"/>
            <a:r>
              <a:rPr lang="en-US" altLang="en-US" sz="2205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298C3FD-3380-4934-9764-DA21AA4E33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180D9F-37AC-42CA-8C0F-774F5F12201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3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passwords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36DEB2A-5A49-4B79-8A43-3733F010E05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foobar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jimp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User not found!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1984" b="1">
                <a:solidFill>
                  <a:srgbClr val="ED181E"/>
                </a:solidFill>
                <a:latin typeface="Monaco" charset="0"/>
                <a:cs typeface="+mn-cs"/>
              </a:rPr>
              <a:t>elm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1984" b="1" err="1">
                <a:solidFill>
                  <a:srgbClr val="ED181E"/>
                </a:solidFill>
                <a:latin typeface="Monaco" charset="0"/>
                <a:cs typeface="+mn-cs"/>
              </a:rPr>
              <a:t>barfle</a:t>
            </a: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Invalid password!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b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Monaco" charset="0"/>
                <a:cs typeface="+mn-cs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passwords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11706AC-FE6F-4C66-8A7A-A4FD02D2798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88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protection matrix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find an efficient representation of the protection matrix (also called the </a:t>
            </a:r>
            <a:r>
              <a:rPr lang="en-US" altLang="en-US" i="1"/>
              <a:t>access matrix</a:t>
            </a:r>
            <a:r>
              <a:rPr lang="en-US" altLang="en-US"/>
              <a:t>)</a:t>
            </a:r>
          </a:p>
          <a:p>
            <a:r>
              <a:rPr lang="en-US" altLang="en-US"/>
              <a:t>Most entries in the matrix are empty!</a:t>
            </a:r>
          </a:p>
          <a:p>
            <a:r>
              <a:rPr lang="en-US" altLang="en-US"/>
              <a:t>Compress the matrix by:</a:t>
            </a:r>
          </a:p>
          <a:p>
            <a:pPr lvl="1"/>
            <a:r>
              <a:rPr lang="en-US" altLang="en-US"/>
              <a:t>Associating permissions with each object: </a:t>
            </a:r>
            <a:r>
              <a:rPr lang="en-US" altLang="en-US" i="1"/>
              <a:t>access control list</a:t>
            </a:r>
            <a:endParaRPr lang="en-US" altLang="en-US"/>
          </a:p>
          <a:p>
            <a:pPr lvl="1"/>
            <a:r>
              <a:rPr lang="en-US" altLang="en-US"/>
              <a:t>Associating permissions with each domain: </a:t>
            </a:r>
            <a:r>
              <a:rPr lang="en-US" altLang="en-US" i="1"/>
              <a:t>capabilities</a:t>
            </a:r>
            <a:endParaRPr lang="en-US" altLang="en-US"/>
          </a:p>
          <a:p>
            <a:r>
              <a:rPr lang="en-US" altLang="en-US"/>
              <a:t>How is this done, and what are the tradeoffs?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E61579-6FB4-4D22-9D7B-BE537AEC95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52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Salting the passwords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guessed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9521015-044A-4B8C-91D0-072B67C7C58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9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breakin (from LBL)</a:t>
            </a:r>
            <a:endParaRPr lang="en-US" altLang="en-US" sz="2866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AE08D9D-6100-44A9-BDB7-F976B82E9CE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LBL&gt;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telnet elxsi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ELXSI AT LBL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root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guest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INCORRECT PASSWORD, TRY AGAIN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LOGIN: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PASSWORD: </a:t>
            </a:r>
            <a:r>
              <a:rPr lang="en-US" altLang="en-US" sz="2205" b="1">
                <a:solidFill>
                  <a:srgbClr val="ED181E"/>
                </a:solidFill>
                <a:latin typeface="Monaco" charset="0"/>
                <a:cs typeface="+mn-cs"/>
              </a:rPr>
              <a:t>uucp</a:t>
            </a:r>
            <a:endParaRPr lang="en-US" altLang="en-US" sz="2205">
              <a:solidFill>
                <a:srgbClr val="000000"/>
              </a:solidFill>
              <a:latin typeface="Monaco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Monaco" charset="0"/>
                <a:cs typeface="+mn-cs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A0EB69A-F7D9-4600-B91F-5284F085B75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50EDE62-0017-42ED-B287-C98304134E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E5B80BC-6070-4B01-8260-1FB2C8AE3E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Attacks on computer systems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  <a:p>
            <a:r>
              <a:rPr lang="en-US" altLang="en-US"/>
              <a:t>Logic bombs</a:t>
            </a:r>
          </a:p>
          <a:p>
            <a:r>
              <a:rPr lang="en-US" altLang="en-US"/>
              <a:t>Trap doors</a:t>
            </a:r>
          </a:p>
          <a:p>
            <a:r>
              <a:rPr lang="en-US" altLang="en-US"/>
              <a:t>Viruses</a:t>
            </a:r>
          </a:p>
          <a:p>
            <a:r>
              <a:rPr lang="en-US" altLang="en-US"/>
              <a:t>Exploiting bugs in OS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69EBFFB-C236-46A5-B000-30BBC5EBAE7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8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9678303-E199-46CC-A93E-55D75836A50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885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CDA3DF1-9D01-436F-9C05-F2303F48339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323">
                  <a:solidFill>
                    <a:srgbClr val="000000"/>
                  </a:solidFill>
                  <a:latin typeface="Monaco" charset="0"/>
                  <a:cs typeface="+mn-cs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465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bombs</a:t>
            </a:r>
          </a:p>
        </p:txBody>
      </p:sp>
      <p:sp>
        <p:nvSpPr>
          <p:cNvPr id="24584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Programmer writes (complex) program</a:t>
            </a:r>
          </a:p>
          <a:p>
            <a:pPr lvl="1"/>
            <a:r>
              <a:rPr lang="en-US" altLang="en-US" sz="2205" dirty="0"/>
              <a:t>Wants to ensure that he’s treated well</a:t>
            </a:r>
          </a:p>
          <a:p>
            <a:pPr lvl="1"/>
            <a:r>
              <a:rPr lang="en-US" altLang="en-US" sz="2205" dirty="0"/>
              <a:t>Embeds logic “flaws” that are triggered if certain things aren’t done</a:t>
            </a:r>
          </a:p>
          <a:p>
            <a:pPr lvl="2"/>
            <a:r>
              <a:rPr lang="en-US" altLang="en-US" sz="1984" dirty="0"/>
              <a:t>Enters a password daily (weekly, or whatever)</a:t>
            </a:r>
          </a:p>
          <a:p>
            <a:pPr lvl="2"/>
            <a:r>
              <a:rPr lang="en-US" altLang="en-US" sz="1984" dirty="0"/>
              <a:t>Adds a bit of code to fix things up</a:t>
            </a:r>
          </a:p>
          <a:p>
            <a:pPr lvl="2"/>
            <a:r>
              <a:rPr lang="en-US" altLang="en-US" sz="1984" dirty="0"/>
              <a:t>Provides a certain set of inputs</a:t>
            </a:r>
          </a:p>
          <a:p>
            <a:pPr lvl="2"/>
            <a:r>
              <a:rPr lang="en-US" altLang="en-US" sz="1984" dirty="0"/>
              <a:t>Programmer’s name appears on payroll (really!)</a:t>
            </a:r>
          </a:p>
          <a:p>
            <a:r>
              <a:rPr lang="en-US" altLang="en-US" sz="2646" dirty="0"/>
              <a:t>If conditions aren’t met</a:t>
            </a:r>
          </a:p>
          <a:p>
            <a:pPr lvl="1"/>
            <a:r>
              <a:rPr lang="en-US" altLang="en-US" sz="2205" dirty="0"/>
              <a:t>Program simply stops working</a:t>
            </a:r>
          </a:p>
          <a:p>
            <a:pPr lvl="1"/>
            <a:r>
              <a:rPr lang="en-US" altLang="en-US" sz="2205" dirty="0"/>
              <a:t>Program may even do damage</a:t>
            </a:r>
          </a:p>
          <a:p>
            <a:pPr lvl="2"/>
            <a:r>
              <a:rPr lang="en-US" altLang="en-US" sz="1984" dirty="0"/>
              <a:t>Overwriting data</a:t>
            </a:r>
          </a:p>
          <a:p>
            <a:pPr lvl="2"/>
            <a:r>
              <a:rPr lang="en-US" altLang="en-US" sz="1984" dirty="0"/>
              <a:t>Failing to process new data (and not notifying anyone)</a:t>
            </a:r>
          </a:p>
          <a:p>
            <a:r>
              <a:rPr lang="en-US" altLang="en-US" sz="2646" dirty="0"/>
              <a:t>Programmer can blackmail employer</a:t>
            </a:r>
          </a:p>
          <a:p>
            <a:r>
              <a:rPr lang="en-US" altLang="en-US" sz="2646" dirty="0"/>
              <a:t>Needless to say, this is highly unethical!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374359A-ADB5-4640-B26D-B7B82F6EEF2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41001" y="3265359"/>
            <a:ext cx="8567632" cy="12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1007943" hangingPunct="1">
              <a:lnSpc>
                <a:spcPct val="100000"/>
              </a:lnSpc>
              <a:buClrTx/>
              <a:buSzTx/>
            </a:pPr>
            <a:endParaRPr lang="en-US" altLang="en-US" sz="4850">
              <a:solidFill>
                <a:srgbClr val="FF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83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Trap doors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3CCF6FB-EBDC-4CC6-B0DB-AE5F63C60D2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2518" y="1763924"/>
            <a:ext cx="4502362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if (v)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40312" y="1763924"/>
            <a:ext cx="4595178" cy="3350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while (TRUE) {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(“login:”);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disable_echoing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(“password:”);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get_string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enable_echoing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v=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check_validity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name,passwd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);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if (v || !</a:t>
            </a: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strcmp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(name, “elm”))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    break;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}</a:t>
            </a:r>
            <a:b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</a:br>
            <a:r>
              <a:rPr lang="en-US" altLang="en-US" sz="1764" dirty="0" err="1">
                <a:solidFill>
                  <a:srgbClr val="000000"/>
                </a:solidFill>
                <a:latin typeface="Monaco" charset="0"/>
                <a:cs typeface="+mn-cs"/>
              </a:rPr>
              <a:t>execute_shell</a:t>
            </a: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();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541188" y="5442265"/>
            <a:ext cx="1947969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Normal code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895809" y="5459765"/>
            <a:ext cx="2824811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 with trapdoor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428468" y="6131736"/>
            <a:ext cx="7618945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Trap door: user’s access privileges coded into program</a:t>
            </a:r>
            <a:b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Example: </a:t>
            </a:r>
            <a:r>
              <a:rPr lang="en-US" altLang="en-US" sz="2646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“Joshua” from </a:t>
            </a:r>
            <a:r>
              <a:rPr lang="en-US" altLang="en-US" sz="2646" i="1" dirty="0">
                <a:solidFill>
                  <a:srgbClr val="000000"/>
                </a:solidFill>
                <a:latin typeface="Times" panose="02020603050405020304" pitchFamily="18" charset="0"/>
                <a:cs typeface="+mn-cs"/>
                <a:hlinkClick r:id="rId2"/>
              </a:rPr>
              <a:t>Wargames</a:t>
            </a:r>
            <a:endParaRPr lang="en-US" alt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5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(ACLs)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61932" cy="6506358"/>
          </a:xfrm>
        </p:spPr>
        <p:txBody>
          <a:bodyPr>
            <a:noAutofit/>
          </a:bodyPr>
          <a:lstStyle/>
          <a:p>
            <a:r>
              <a:rPr lang="en-US" altLang="en-US" sz="2800"/>
              <a:t>Each object has a list attached to it</a:t>
            </a:r>
          </a:p>
          <a:p>
            <a:r>
              <a:rPr lang="en-US" altLang="en-US" sz="2800"/>
              <a:t>List has</a:t>
            </a:r>
          </a:p>
          <a:p>
            <a:pPr lvl="1"/>
            <a:r>
              <a:rPr lang="en-US" altLang="en-US" sz="2400"/>
              <a:t>Protection domain (</a:t>
            </a:r>
            <a:r>
              <a:rPr lang="en-US" altLang="en-US" sz="2000"/>
              <a:t>User name, Group of users, Other)</a:t>
            </a:r>
          </a:p>
          <a:p>
            <a:pPr lvl="1"/>
            <a:r>
              <a:rPr lang="en-US" altLang="en-US" sz="2400"/>
              <a:t>Access rights (</a:t>
            </a:r>
            <a:r>
              <a:rPr lang="en-US" altLang="en-US" sz="2000"/>
              <a:t>Read, Write, Execute, Others)</a:t>
            </a:r>
          </a:p>
          <a:p>
            <a:r>
              <a:rPr lang="en-US" altLang="en-US" sz="2800"/>
              <a:t>No entry for domain =&gt; no rights for that domain</a:t>
            </a:r>
          </a:p>
          <a:p>
            <a:r>
              <a:rPr lang="en-US" altLang="en-US" sz="2800"/>
              <a:t>Operating system checks permissions when access is needed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3386BD-1D33-461F-9A92-9C0B0E365B1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544290" y="1679927"/>
            <a:ext cx="1931917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544290" y="285587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znm: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&lt;R,W,X&gt;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2"/>
            <a:endCxn id="163845" idx="0"/>
          </p:cNvCxnSpPr>
          <p:nvPr/>
        </p:nvCxnSpPr>
        <p:spPr bwMode="auto">
          <a:xfrm>
            <a:off x="6510249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728196" y="1679927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7728196" y="2855877"/>
            <a:ext cx="1931917" cy="142793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uber: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all: &lt;R&gt;</a:t>
            </a:r>
          </a:p>
        </p:txBody>
      </p:sp>
      <p:cxnSp>
        <p:nvCxnSpPr>
          <p:cNvPr id="163849" name="AutoShape 9"/>
          <p:cNvCxnSpPr>
            <a:cxnSpLocks noChangeShapeType="1"/>
            <a:stCxn id="163847" idx="2"/>
            <a:endCxn id="163848" idx="0"/>
          </p:cNvCxnSpPr>
          <p:nvPr/>
        </p:nvCxnSpPr>
        <p:spPr bwMode="auto">
          <a:xfrm>
            <a:off x="8694155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5441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F73DDF-4569-483B-B1B0-34C5A9EBEF6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Stack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 </a:t>
            </a:r>
            <a:r>
              <a:rPr lang="en-US" altLang="en-US" sz="1764" dirty="0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</a:t>
            </a:r>
            <a:endParaRPr lang="en-US" altLang="en-US" sz="1764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A’s local</a:t>
            </a:r>
            <a:b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 dirty="0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Altered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return</a:t>
            </a:r>
            <a:b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00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security attacks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43A0FE8-BF23-4C21-89FB-C0A83DF470C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973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179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0476647-5BA8-4668-A380-9E127FD84C3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First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Second page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3122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 for security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System design should be public</a:t>
            </a:r>
          </a:p>
          <a:p>
            <a:r>
              <a:rPr lang="en-US" altLang="en-US" dirty="0"/>
              <a:t>Default should be no access</a:t>
            </a:r>
          </a:p>
          <a:p>
            <a:r>
              <a:rPr lang="en-US" altLang="en-US" dirty="0"/>
              <a:t>Check for current authority (</a:t>
            </a:r>
            <a:r>
              <a:rPr lang="en-US" dirty="0"/>
              <a:t>e.g., not just at “open”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Give each process least privilege possible</a:t>
            </a:r>
          </a:p>
          <a:p>
            <a:r>
              <a:rPr lang="en-US" altLang="en-US" dirty="0"/>
              <a:t>Protection mechanism should be</a:t>
            </a:r>
          </a:p>
          <a:p>
            <a:pPr lvl="1"/>
            <a:r>
              <a:rPr lang="en-US" altLang="en-US" dirty="0"/>
              <a:t>Simple</a:t>
            </a:r>
          </a:p>
          <a:p>
            <a:pPr lvl="1"/>
            <a:r>
              <a:rPr lang="en-US" altLang="en-US" dirty="0"/>
              <a:t>Uniform</a:t>
            </a:r>
          </a:p>
          <a:p>
            <a:pPr lvl="1"/>
            <a:r>
              <a:rPr lang="en-US" altLang="en-US" dirty="0"/>
              <a:t>In the lowest layers of system (</a:t>
            </a:r>
            <a:r>
              <a:rPr lang="en-US" dirty="0"/>
              <a:t>Security is not an add-on feature)</a:t>
            </a:r>
            <a:endParaRPr lang="en-US" altLang="en-US" dirty="0"/>
          </a:p>
          <a:p>
            <a:r>
              <a:rPr lang="en-US" altLang="en-US" dirty="0"/>
              <a:t>Scheme should be psychologically acceptable</a:t>
            </a:r>
          </a:p>
          <a:p>
            <a:r>
              <a:rPr lang="en-US" altLang="en-US" dirty="0"/>
              <a:t>Biggest thing: </a:t>
            </a:r>
            <a:r>
              <a:rPr lang="en-US" altLang="en-US" b="1" u="sng" dirty="0">
                <a:solidFill>
                  <a:srgbClr val="ED181E"/>
                </a:solidFill>
              </a:rPr>
              <a:t>keep it simple!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9BC84EA-EB46-4379-8F2C-1308CC8039B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86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in a networked world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External threats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transmitted to target machine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Code executed there, doing damage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0445C42-2DC1-4235-9B6F-DC3E273E4E4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22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 damage scenarios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Blackmail</a:t>
            </a:r>
          </a:p>
          <a:p>
            <a:r>
              <a:rPr lang="en-US" altLang="en-US"/>
              <a:t>Denial of service as long as virus runs</a:t>
            </a:r>
          </a:p>
          <a:p>
            <a:r>
              <a:rPr lang="en-US" altLang="en-US"/>
              <a:t>Permanently damage hardware</a:t>
            </a:r>
          </a:p>
          <a:p>
            <a:r>
              <a:rPr lang="en-US" altLang="en-US"/>
              <a:t>Target a competitor's computer</a:t>
            </a:r>
          </a:p>
          <a:p>
            <a:pPr lvl="1"/>
            <a:r>
              <a:rPr lang="en-US" altLang="en-US"/>
              <a:t>Do harm</a:t>
            </a:r>
          </a:p>
          <a:p>
            <a:pPr lvl="1"/>
            <a:r>
              <a:rPr lang="en-US" altLang="en-US"/>
              <a:t>Espionage</a:t>
            </a:r>
          </a:p>
          <a:p>
            <a:r>
              <a:rPr lang="en-US" altLang="en-US"/>
              <a:t>Intra-corporate dirty tricks</a:t>
            </a:r>
          </a:p>
          <a:p>
            <a:pPr lvl="1"/>
            <a:r>
              <a:rPr lang="en-US" altLang="en-US"/>
              <a:t>Practical joke</a:t>
            </a:r>
          </a:p>
          <a:p>
            <a:pPr lvl="1"/>
            <a:r>
              <a:rPr lang="en-US" altLang="en-US"/>
              <a:t>Sabotage another corporate officer's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44B46DF-1302-498A-B940-68CABF39407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519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 language</a:t>
            </a:r>
          </a:p>
          <a:p>
            <a:pPr lvl="1"/>
            <a:r>
              <a:rPr lang="en-US" altLang="en-US"/>
              <a:t>Assembly language: infects programs</a:t>
            </a:r>
          </a:p>
          <a:p>
            <a:pPr lvl="1"/>
            <a:r>
              <a:rPr lang="en-US" altLang="en-US"/>
              <a:t>“Macro” language: infects email and other documents</a:t>
            </a:r>
          </a:p>
          <a:p>
            <a:pPr lvl="2"/>
            <a:r>
              <a:rPr lang="en-US" altLang="en-US"/>
              <a:t>Runs when email reader / browser program opens message</a:t>
            </a:r>
          </a:p>
          <a:p>
            <a:pPr lvl="2"/>
            <a:r>
              <a:rPr lang="en-US" altLang="en-US"/>
              <a:t>Program “runs” virus (as message attachment) automatically</a:t>
            </a:r>
          </a:p>
          <a:p>
            <a:r>
              <a:rPr lang="en-US" altLang="en-US"/>
              <a:t>Inserted into another program</a:t>
            </a:r>
          </a:p>
          <a:p>
            <a:pPr lvl="1"/>
            <a:r>
              <a:rPr lang="en-US" altLang="en-US"/>
              <a:t>Use tool called a “dropper”</a:t>
            </a:r>
          </a:p>
          <a:p>
            <a:pPr lvl="1"/>
            <a:r>
              <a:rPr lang="en-US" altLang="en-US"/>
              <a:t>May also infect system code (boot block, etc.)</a:t>
            </a:r>
          </a:p>
          <a:p>
            <a:r>
              <a:rPr lang="en-US" altLang="en-US"/>
              <a:t>Virus dormant until program executed</a:t>
            </a:r>
          </a:p>
          <a:p>
            <a:pPr lvl="1"/>
            <a:r>
              <a:rPr lang="en-US" altLang="en-US"/>
              <a:t>Then infects other programs</a:t>
            </a:r>
          </a:p>
          <a:p>
            <a:pPr lvl="1"/>
            <a:r>
              <a:rPr lang="en-US" altLang="en-US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28C511-2304-4736-8D36-5F757F449EB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find executable files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idx="1"/>
          </p:nvPr>
        </p:nvSpPr>
        <p:spPr>
          <a:xfrm>
            <a:off x="6374285" y="826101"/>
            <a:ext cx="3548628" cy="6506358"/>
          </a:xfrm>
        </p:spPr>
        <p:txBody>
          <a:bodyPr/>
          <a:lstStyle/>
          <a:p>
            <a:r>
              <a:rPr lang="en-US" altLang="en-US" sz="2646"/>
              <a:t>Recursive procedure that finds executable files on a UNIX system</a:t>
            </a:r>
          </a:p>
          <a:p>
            <a:r>
              <a:rPr lang="en-US" altLang="en-US" sz="2646"/>
              <a:t>Virus can infect some or all of the files it finds</a:t>
            </a:r>
          </a:p>
          <a:p>
            <a:pPr lvl="1"/>
            <a:r>
              <a:rPr lang="en-US" altLang="en-US" sz="2205"/>
              <a:t>Infect all: possibly wider spread</a:t>
            </a:r>
          </a:p>
          <a:p>
            <a:pPr lvl="1"/>
            <a:r>
              <a:rPr lang="en-US" altLang="en-US" sz="2205"/>
              <a:t>Infect some: harder to find?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8B3B5DC-E0CC-4CCF-A044-B9A79B02A6B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638174"/>
            <a:ext cx="6095676" cy="630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44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Unix file system</a:t>
            </a:r>
          </a:p>
          <a:p>
            <a:pPr lvl="1"/>
            <a:r>
              <a:rPr lang="en-US" altLang="en-US" sz="2205"/>
              <a:t>Access list for each file has exactly three domains on it</a:t>
            </a:r>
          </a:p>
          <a:p>
            <a:pPr lvl="2"/>
            <a:r>
              <a:rPr lang="en-US" altLang="en-US" sz="1984"/>
              <a:t>User (owner)</a:t>
            </a:r>
          </a:p>
          <a:p>
            <a:pPr lvl="2"/>
            <a:r>
              <a:rPr lang="en-US" altLang="en-US" sz="1984"/>
              <a:t>Group</a:t>
            </a:r>
          </a:p>
          <a:p>
            <a:pPr lvl="2"/>
            <a:r>
              <a:rPr lang="en-US" altLang="en-US" sz="1984"/>
              <a:t>Others</a:t>
            </a:r>
          </a:p>
          <a:p>
            <a:pPr lvl="1"/>
            <a:r>
              <a:rPr lang="en-US" altLang="en-US" sz="2205"/>
              <a:t>Rights include read, write, execute: interpreted differently for directories and files</a:t>
            </a:r>
          </a:p>
          <a:p>
            <a:r>
              <a:rPr lang="en-US" altLang="en-US" sz="2646"/>
              <a:t>AFS</a:t>
            </a:r>
          </a:p>
          <a:p>
            <a:pPr lvl="1"/>
            <a:r>
              <a:rPr lang="en-US" altLang="en-US" sz="2205"/>
              <a:t>Access lists only apply to directories: files inherit rights from the directory they’re in</a:t>
            </a:r>
          </a:p>
          <a:p>
            <a:pPr lvl="1"/>
            <a:r>
              <a:rPr lang="en-US" altLang="en-US" sz="2205"/>
              <a:t>Access list may have many entries on it with possible rights:</a:t>
            </a:r>
          </a:p>
          <a:p>
            <a:pPr lvl="2"/>
            <a:r>
              <a:rPr lang="en-US" altLang="en-US" sz="1984"/>
              <a:t>read, write, lock (for files in the directory)</a:t>
            </a:r>
          </a:p>
          <a:p>
            <a:pPr lvl="2"/>
            <a:r>
              <a:rPr lang="en-US" altLang="en-US" sz="1984"/>
              <a:t>lookup, insert, delete (for the directories themselves),</a:t>
            </a:r>
          </a:p>
          <a:p>
            <a:pPr lvl="2"/>
            <a:r>
              <a:rPr lang="en-US" altLang="en-US" sz="1984"/>
              <a:t>administer (ability to add or remove rights from the ACL)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107BE95-6984-4883-8CED-2C81D8EE13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280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514E8A4-8937-4089-8BA2-45E76AABE33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Uninfected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start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at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end of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in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program’s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75C2058-7008-4B1D-91E9-7739D285362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has captured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OS retakes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 notices,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6DB0DE8-8E35-4AAA-B5EB-9C9F1D63B59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D5EB347-E67A-4AD0-9AA9-2C5DD73B5E6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0802509-A641-491A-B542-A190CA1ED44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Compressed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executable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36B7E29-57AA-4BD8-85E9-9138100590D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2F64D37-55E4-4A80-8064-BA02B98B95C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8E99C53-CFE2-41A7-A666-6668F0397F7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code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E399F48-FD1D-4561-B9B6-2A93E8C6EBD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D8B77C-A2C4-4945-B07C-9E3A64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Overview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D64B9CB-5AA4-CA4E-A754-A5531D25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5504"/>
            <a:ext cx="5373511" cy="650635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Fundamental idea – abstract hardware of a single computer into several different execution environments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Similar to layered approach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But layer creates virtual system (</a:t>
            </a:r>
            <a:r>
              <a:rPr lang="en-US" altLang="en-US" b="1">
                <a:solidFill>
                  <a:srgbClr val="3366FF"/>
                </a:solidFill>
              </a:rPr>
              <a:t>virtual machine</a:t>
            </a:r>
            <a:r>
              <a:rPr lang="en-US" altLang="en-US"/>
              <a:t>, or </a:t>
            </a:r>
            <a:r>
              <a:rPr lang="en-US" altLang="en-US" b="1">
                <a:solidFill>
                  <a:srgbClr val="3366FF"/>
                </a:solidFill>
              </a:rPr>
              <a:t>VM</a:t>
            </a:r>
            <a:r>
              <a:rPr lang="en-US" altLang="en-US"/>
              <a:t>) on which operation systems or applications can run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Several components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Host</a:t>
            </a:r>
            <a:r>
              <a:rPr lang="en-US" altLang="en-US"/>
              <a:t> – underlying hardware system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Virtual machine manager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VMM</a:t>
            </a:r>
            <a:r>
              <a:rPr lang="en-US" altLang="en-US"/>
              <a:t>) or </a:t>
            </a:r>
            <a:r>
              <a:rPr lang="en-US" altLang="en-US" b="1">
                <a:solidFill>
                  <a:srgbClr val="3366FF"/>
                </a:solidFill>
              </a:rPr>
              <a:t>hypervisor</a:t>
            </a:r>
            <a:r>
              <a:rPr lang="en-US" altLang="en-US"/>
              <a:t> – creates and runs virtual machines by providing interface that is </a:t>
            </a:r>
            <a:r>
              <a:rPr lang="en-US" altLang="en-US" b="1" i="1"/>
              <a:t>identical</a:t>
            </a:r>
            <a:r>
              <a:rPr lang="en-US" altLang="en-US"/>
              <a:t> to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(Except in the case of paravirtualization)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Guest</a:t>
            </a:r>
            <a:r>
              <a:rPr lang="en-US" altLang="en-US"/>
              <a:t> – process provided with virtual copy of the host</a:t>
            </a:r>
          </a:p>
          <a:p>
            <a:pPr lvl="2">
              <a:lnSpc>
                <a:spcPct val="120000"/>
              </a:lnSpc>
            </a:pPr>
            <a:r>
              <a:rPr lang="en-US" altLang="en-US"/>
              <a:t>Usually an operating system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Single physical machine can run multiple operating systems concurrently, each in its own virtual machine</a:t>
            </a:r>
          </a:p>
          <a:p>
            <a:pPr lvl="2">
              <a:lnSpc>
                <a:spcPct val="120000"/>
              </a:lnSpc>
              <a:buFont typeface="Webdings" pitchFamily="2" charset="2"/>
              <a:buNone/>
            </a:pPr>
            <a:r>
              <a:rPr lang="en-US" altLang="en-US"/>
              <a:t>	</a:t>
            </a:r>
          </a:p>
        </p:txBody>
      </p:sp>
      <p:pic>
        <p:nvPicPr>
          <p:cNvPr id="4" name="Content Placeholder 3" descr="16_01.pdf">
            <a:extLst>
              <a:ext uri="{FF2B5EF4-FFF2-40B4-BE49-F238E27FC236}">
                <a16:creationId xmlns:a16="http://schemas.microsoft.com/office/drawing/2014/main" id="{E487334C-307E-604E-8148-9CE162E9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283" y="2518481"/>
            <a:ext cx="39878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FDE2D-0ED8-2143-A4E4-A9FA43ED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21" y="5360911"/>
            <a:ext cx="331960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CFF25B8-B4B7-5D47-B8EC-B01FA682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576" y="2155925"/>
            <a:ext cx="3100867" cy="2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069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2A2C-0AA9-4114-BB5E-A6CC6FE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ACL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7701-8AE5-45E9-801C-3AEA14C3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8E367-89C3-4755-A04E-BBC6198EAA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B63D-1190-491B-80BF-1B18C2D8C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79D86-F593-49BF-8B78-F7C93579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1" y="858416"/>
            <a:ext cx="8507351" cy="56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9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5CC6E2-5CC4-184B-A0AC-B22CBCB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BDD17D-0DD7-2F40-B6AE-74F02B4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Vary greatly, with options including: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0 hypervisors </a:t>
            </a:r>
            <a:r>
              <a:rPr lang="en-US" altLang="en-US" b="1"/>
              <a:t>- </a:t>
            </a:r>
            <a:r>
              <a:rPr lang="en-US" altLang="en-US"/>
              <a:t>Hardware-based solutions that provide support for virtual machine creation and management via firmware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- </a:t>
            </a:r>
            <a:r>
              <a:rPr lang="en-US" altLang="en-US"/>
              <a:t>Operating-system-like software built to provide virtualization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ESX, </a:t>
            </a:r>
            <a:r>
              <a:rPr lang="en-US" altLang="en-US" sz="2600" err="1"/>
              <a:t>Joyent</a:t>
            </a:r>
            <a:r>
              <a:rPr lang="en-US" altLang="en-US" sz="2600"/>
              <a:t> </a:t>
            </a:r>
            <a:r>
              <a:rPr lang="en-US" altLang="en-US" sz="2600" err="1"/>
              <a:t>SmartOS</a:t>
            </a:r>
            <a:r>
              <a:rPr lang="en-US" altLang="en-US" sz="2600"/>
              <a:t>, and Citrix </a:t>
            </a:r>
            <a:r>
              <a:rPr lang="en-US" altLang="en-US" sz="2600" err="1"/>
              <a:t>XenServer</a:t>
            </a:r>
            <a:r>
              <a:rPr lang="en-US" altLang="en-US" sz="260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1 hypervisors </a:t>
            </a:r>
            <a:r>
              <a:rPr lang="en-US" altLang="en-US" b="1"/>
              <a:t>– </a:t>
            </a:r>
            <a:r>
              <a:rPr lang="en-US" altLang="en-US"/>
              <a:t>Also includes general-purpose operating systems that provide standard functions as well as </a:t>
            </a:r>
            <a:r>
              <a:rPr lang="en-US" altLang="en-US" sz="1764"/>
              <a:t>VMM </a:t>
            </a:r>
            <a:r>
              <a:rPr lang="en-US" altLang="en-US"/>
              <a:t>functions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Microsoft Windows Server with </a:t>
            </a:r>
            <a:r>
              <a:rPr lang="en-US" altLang="en-US" sz="2600" err="1"/>
              <a:t>HyperV</a:t>
            </a:r>
            <a:r>
              <a:rPr lang="en-US" altLang="en-US" sz="2600"/>
              <a:t> and RedHat Linux with KVM</a:t>
            </a:r>
          </a:p>
          <a:p>
            <a:pPr lvl="1">
              <a:lnSpc>
                <a:spcPct val="120000"/>
              </a:lnSpc>
            </a:pPr>
            <a:r>
              <a:rPr lang="en-US" altLang="en-US" b="1">
                <a:solidFill>
                  <a:srgbClr val="3366FF"/>
                </a:solidFill>
              </a:rPr>
              <a:t>Type 2 hypervisors </a:t>
            </a:r>
            <a:r>
              <a:rPr lang="en-US" altLang="en-US" b="1"/>
              <a:t>- </a:t>
            </a:r>
            <a:r>
              <a:rPr lang="en-US" altLang="en-US"/>
              <a:t>Applications that run on standard operating systems but provide </a:t>
            </a:r>
            <a:r>
              <a:rPr lang="en-US" altLang="en-US" sz="1764"/>
              <a:t>VMM </a:t>
            </a:r>
            <a:r>
              <a:rPr lang="en-US" altLang="en-US"/>
              <a:t>features to guest operating systems</a:t>
            </a:r>
          </a:p>
          <a:p>
            <a:pPr lvl="2">
              <a:lnSpc>
                <a:spcPct val="120000"/>
              </a:lnSpc>
            </a:pPr>
            <a:r>
              <a:rPr lang="en-US" altLang="en-US" sz="2600"/>
              <a:t>Including VMware Workstation and Fusion, Parallels Desktop, and Oracle VirtualBox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83646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5B6206-209A-DA42-AD22-2EE2741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8EC1E0-FDF0-3C46-A6A9-3935E038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Host system protected from VMs, VMs protected from each other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virus less likely to spread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Sharing is provided though via shared file system volume, network communication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Snapshot of a given state, able to restore back to that state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Some VMMs allow multiple snapshots per 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Great for OS research, better system development efficiency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Run multiple, different OSes on a single machine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Consolidation</a:t>
            </a:r>
            <a:r>
              <a:rPr lang="en-US" altLang="en-US" dirty="0"/>
              <a:t>, app dev,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8628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7BE859E-1454-BB41-B513-9CA1EAE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B5CFEC7-6AA0-3545-BAA1-84722F3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>
                <a:solidFill>
                  <a:srgbClr val="3366FF"/>
                </a:solidFill>
              </a:rPr>
              <a:t>Templating</a:t>
            </a:r>
            <a:r>
              <a:rPr lang="en-US" altLang="en-US"/>
              <a:t> – create an OS + application VM, provide it to customers, use it to create multiple instances of that combination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Live migration </a:t>
            </a:r>
            <a:r>
              <a:rPr lang="en-US" altLang="en-US"/>
              <a:t>– move a running VM from one host to another!</a:t>
            </a:r>
          </a:p>
          <a:p>
            <a:pPr lvl="1"/>
            <a:r>
              <a:rPr lang="en-US" altLang="en-US"/>
              <a:t>No interruption of user access</a:t>
            </a:r>
          </a:p>
          <a:p>
            <a:r>
              <a:rPr lang="en-US" altLang="en-US"/>
              <a:t>All those features taken together -&gt; </a:t>
            </a:r>
            <a:r>
              <a:rPr lang="en-US" altLang="en-US" b="1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/>
              <a:t>Using APIs, programs tell cloud infrastructure (servers, networking, storage) to create new guests, VMs, virtual desktops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85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1" cy="6506358"/>
          </a:xfrm>
        </p:spPr>
        <p:txBody>
          <a:bodyPr/>
          <a:lstStyle/>
          <a:p>
            <a:r>
              <a:rPr lang="en-US" altLang="en-US" sz="2646"/>
              <a:t>Each process has a capability list</a:t>
            </a:r>
          </a:p>
          <a:p>
            <a:r>
              <a:rPr lang="en-US" altLang="en-US" sz="2646"/>
              <a:t>List has one entry per object the process can access</a:t>
            </a:r>
          </a:p>
          <a:p>
            <a:pPr lvl="1"/>
            <a:r>
              <a:rPr lang="en-US" altLang="en-US" sz="2205"/>
              <a:t>Object name</a:t>
            </a:r>
          </a:p>
          <a:p>
            <a:pPr lvl="1"/>
            <a:r>
              <a:rPr lang="en-US" altLang="en-US" sz="2205"/>
              <a:t>Object permissions</a:t>
            </a:r>
          </a:p>
          <a:p>
            <a:r>
              <a:rPr lang="en-US" altLang="en-US" sz="2646"/>
              <a:t>Objects not listed are not accessible</a:t>
            </a:r>
          </a:p>
          <a:p>
            <a:r>
              <a:rPr lang="en-US" altLang="en-US" sz="2646"/>
              <a:t>How are these secured?</a:t>
            </a:r>
          </a:p>
          <a:p>
            <a:pPr lvl="1"/>
            <a:r>
              <a:rPr lang="en-US" altLang="en-US" sz="2205"/>
              <a:t>Kept in kernel</a:t>
            </a:r>
          </a:p>
          <a:p>
            <a:pPr lvl="1"/>
            <a:r>
              <a:rPr lang="en-US" altLang="en-US" sz="2205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30E8DCA-DFAF-47DE-9195-9199519CF85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File4: &lt;R,W,X&gt;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File7: &lt;W&gt;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2883085"/>
            <a:ext cx="10096296" cy="6506358"/>
          </a:xfrm>
        </p:spPr>
        <p:txBody>
          <a:bodyPr/>
          <a:lstStyle/>
          <a:p>
            <a:r>
              <a:rPr lang="en-US" altLang="en-US" sz="2205"/>
              <a:t>Rights include generic rights (read, write, execute) and</a:t>
            </a:r>
          </a:p>
          <a:p>
            <a:pPr lvl="1"/>
            <a:r>
              <a:rPr lang="en-US" altLang="en-US" sz="1984"/>
              <a:t>Copy capability</a:t>
            </a:r>
          </a:p>
          <a:p>
            <a:pPr lvl="1"/>
            <a:r>
              <a:rPr lang="en-US" altLang="en-US" sz="1984"/>
              <a:t>Copy object</a:t>
            </a:r>
          </a:p>
          <a:p>
            <a:pPr lvl="1"/>
            <a:r>
              <a:rPr lang="en-US" altLang="en-US" sz="1984"/>
              <a:t>Remove capability</a:t>
            </a:r>
          </a:p>
          <a:p>
            <a:pPr lvl="1"/>
            <a:r>
              <a:rPr lang="en-US" altLang="en-US" sz="1984"/>
              <a:t>Destroy object</a:t>
            </a:r>
          </a:p>
          <a:p>
            <a:r>
              <a:rPr lang="en-US" altLang="en-US" sz="2205"/>
              <a:t>Server has a secret (</a:t>
            </a:r>
            <a:r>
              <a:rPr lang="en-US" altLang="en-US" sz="2205" i="1"/>
              <a:t>Check</a:t>
            </a:r>
            <a:r>
              <a:rPr lang="en-US" altLang="en-US" sz="2205"/>
              <a:t>) and uses it to verify capabilities presented to it</a:t>
            </a:r>
          </a:p>
          <a:p>
            <a:pPr lvl="1"/>
            <a:r>
              <a:rPr lang="en-US" altLang="en-US" sz="1984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59D4606-1041-42B4-8917-BC92B599540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3158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107101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451043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794985" y="1616642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H(</a:t>
            </a:r>
            <a:r>
              <a:rPr kumimoji="0" lang="en-US" altLang="en-US" sz="2205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Object,Rights,</a:t>
            </a:r>
            <a:r>
              <a:rPr kumimoji="0" lang="en-US" altLang="en-US" sz="2205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Check</a:t>
            </a: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the access matrix: summary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OS must ensure that the access matrix isn’t modified (or even accessed) in an unauthorized way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or modifying the ACL is a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makes sure the desired operation is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Capability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handled the same way as ACLs: reading and modification done by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handed to processes and verified cryptographically later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be better for widely distributed systems where capabilities can’t be centrally checked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DD14929-055A-4F47-896B-9A5BFF581F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29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</TotalTime>
  <Words>5137</Words>
  <Application>Microsoft Macintosh PowerPoint</Application>
  <PresentationFormat>Custom</PresentationFormat>
  <Paragraphs>873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Helvetica</vt:lpstr>
      <vt:lpstr>Monaco</vt:lpstr>
      <vt:lpstr>Times</vt:lpstr>
      <vt:lpstr>Times New Roman</vt:lpstr>
      <vt:lpstr>Verdana</vt:lpstr>
      <vt:lpstr>Webdings</vt:lpstr>
      <vt:lpstr>Office Theme</vt:lpstr>
      <vt:lpstr>1_Office Theme</vt:lpstr>
      <vt:lpstr>Introduction to Operating Systems CS/COE 1550</vt:lpstr>
      <vt:lpstr>Domains as objects in the protection matrix</vt:lpstr>
      <vt:lpstr>Representing the protection matrix</vt:lpstr>
      <vt:lpstr>Access control lists (ACLs)</vt:lpstr>
      <vt:lpstr>Access control lists in the real world</vt:lpstr>
      <vt:lpstr>ACL in UNIX</vt:lpstr>
      <vt:lpstr>Capabilities</vt:lpstr>
      <vt:lpstr>Cryptographically protected capability</vt:lpstr>
      <vt:lpstr>Protecting the access matrix: summary</vt:lpstr>
      <vt:lpstr>Reference monitor</vt:lpstr>
      <vt:lpstr>Formal models of secure systems</vt:lpstr>
      <vt:lpstr>Bell-La Padula multilevel security model</vt:lpstr>
      <vt:lpstr>Biba multilevel integrity model</vt:lpstr>
      <vt:lpstr>Steganography</vt:lpstr>
      <vt:lpstr>Protection vs Security</vt:lpstr>
      <vt:lpstr>Security environment: threats</vt:lpstr>
      <vt:lpstr>What kinds of intruders are there?</vt:lpstr>
      <vt:lpstr>Accidents cause problems, too…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User authentication</vt:lpstr>
      <vt:lpstr>Authentication using passwords</vt:lpstr>
      <vt:lpstr>Dealing with passwords</vt:lpstr>
      <vt:lpstr>Salting the passwords</vt:lpstr>
      <vt:lpstr>Sample breakin (from LBL)</vt:lpstr>
      <vt:lpstr>Authentication using a physical object</vt:lpstr>
      <vt:lpstr>Authentication using biometrics</vt:lpstr>
      <vt:lpstr>Countermeasures</vt:lpstr>
      <vt:lpstr>Attacks on computer systems</vt:lpstr>
      <vt:lpstr>Trojan horses</vt:lpstr>
      <vt:lpstr>Login spoofing</vt:lpstr>
      <vt:lpstr>Logic bombs</vt:lpstr>
      <vt:lpstr>Trap doors</vt:lpstr>
      <vt:lpstr>Buffer overflow</vt:lpstr>
      <vt:lpstr>Generic security attacks</vt:lpstr>
      <vt:lpstr>Social Engineering</vt:lpstr>
      <vt:lpstr>Security flaws: TENEX OS password problem</vt:lpstr>
      <vt:lpstr>Design principles for security</vt:lpstr>
      <vt:lpstr>Security in a networked world</vt:lpstr>
      <vt:lpstr>Viruses</vt:lpstr>
      <vt:lpstr>Virus damage scenarios</vt:lpstr>
      <vt:lpstr>How viruses work</vt:lpstr>
      <vt:lpstr>How viruses find executable files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Worms vs. viruses</vt:lpstr>
      <vt:lpstr>Mobile code</vt:lpstr>
      <vt:lpstr>Virtualization Overview</vt:lpstr>
      <vt:lpstr>Implementation of VMMs</vt:lpstr>
      <vt:lpstr>Benefits and Features</vt:lpstr>
      <vt:lpstr>Benefits and Features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2021-12-12T23:06:57Z</dcterms:modified>
</cp:coreProperties>
</file>