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sldIdLst>
    <p:sldId id="454" r:id="rId2"/>
    <p:sldId id="498" r:id="rId3"/>
    <p:sldId id="505" r:id="rId4"/>
    <p:sldId id="500" r:id="rId5"/>
    <p:sldId id="349" r:id="rId6"/>
    <p:sldId id="549" r:id="rId7"/>
    <p:sldId id="550" r:id="rId8"/>
    <p:sldId id="551" r:id="rId9"/>
    <p:sldId id="381" r:id="rId10"/>
    <p:sldId id="552" r:id="rId11"/>
    <p:sldId id="553" r:id="rId12"/>
    <p:sldId id="556" r:id="rId13"/>
    <p:sldId id="384" r:id="rId14"/>
    <p:sldId id="557" r:id="rId15"/>
    <p:sldId id="554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3F7B4-AD05-4809-BBC8-95617F00B43D}" v="3" dt="2021-10-05T16:12:01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00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7:42:03.890" v="504"/>
      <pc:docMkLst>
        <pc:docMk/>
      </pc:docMkLst>
      <pc:sldChg chg="addSp delSp modSp del mod">
        <pc:chgData name="Sherif Khattab" userId="c83b1e15-36f3-4f46-aceb-05aac24c545e" providerId="ADAL" clId="{68922303-928D-411F-A7C3-3BB84E857E8F}" dt="2021-02-25T17:35:38.927" v="498" actId="47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773510753" sldId="280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71235497" sldId="283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36622862" sldId="285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delAnim modAnim">
        <pc:chgData name="Sherif Khattab" userId="c83b1e15-36f3-4f46-aceb-05aac24c545e" providerId="ADAL" clId="{68922303-928D-411F-A7C3-3BB84E857E8F}" dt="2021-02-25T17:41:32.819" v="501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7:41:31.991" v="500" actId="478"/>
          <ac:spMkLst>
            <pc:docMk/>
            <pc:sldMk cId="2156977365" sldId="465"/>
            <ac:spMk id="23675" creationId="{555D48BE-BDF4-45A4-9993-D73C082B0AEB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">
          <ac:chgData name="Sherif Khattab" userId="c83b1e15-36f3-4f46-aceb-05aac24c545e" providerId="ADAL" clId="{68922303-928D-411F-A7C3-3BB84E857E8F}" dt="2021-02-25T17:41:32.819" v="501" actId="478"/>
          <ac:graphicFrameMkLst>
            <pc:docMk/>
            <pc:sldMk cId="2156977365" sldId="465"/>
            <ac:graphicFrameMk id="23662" creationId="{0042735B-F0F9-4AF5-8BAA-62D85A157ACC}"/>
          </ac:graphicFrameMkLst>
        </pc:graphicFrame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643915362" sldId="467"/>
        </pc:sldMkLst>
      </pc:sldChg>
      <pc:sldChg chg="delSp modSp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4191706530" sldId="475"/>
        </pc:sldMkLst>
      </pc:sldChg>
      <pc:sldChg chg="addSp modSp del">
        <pc:chgData name="Sherif Khattab" userId="c83b1e15-36f3-4f46-aceb-05aac24c545e" providerId="ADAL" clId="{68922303-928D-411F-A7C3-3BB84E857E8F}" dt="2021-02-25T17:35:38.927" v="498" actId="47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del mod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3905532786" sldId="478"/>
        </pc:sldMkLst>
      </pc:sldChg>
      <pc:sldChg chg="addSp delSp modSp del mod addAnim delAnim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modSp mod">
        <pc:chgData name="Sherif Khattab" userId="c83b1e15-36f3-4f46-aceb-05aac24c545e" providerId="ADAL" clId="{68922303-928D-411F-A7C3-3BB84E857E8F}" dt="2021-02-25T17:35:25.959" v="49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68922303-928D-411F-A7C3-3BB84E857E8F}" dt="2021-02-25T17:35:25.959" v="49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7:41:55.200" v="503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7:42:03.890" v="504"/>
        <pc:sldMkLst>
          <pc:docMk/>
          <pc:sldMk cId="2971477576" sldId="544"/>
        </pc:sldMkLst>
      </pc:sldChg>
      <pc:sldChg chg="addSp delSp 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add modAnim">
        <pc:chgData name="Sherif Khattab" userId="c83b1e15-36f3-4f46-aceb-05aac24c545e" providerId="ADAL" clId="{68922303-928D-411F-A7C3-3BB84E857E8F}" dt="2021-02-25T17:41:49.648" v="502"/>
        <pc:sldMkLst>
          <pc:docMk/>
          <pc:sldMk cId="2901168676" sldId="545"/>
        </pc:sldMkLst>
      </pc:sldChg>
      <pc:sldChg chg="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 del">
        <pc:chgData name="Sherif Khattab" userId="c83b1e15-36f3-4f46-aceb-05aac24c545e" providerId="ADAL" clId="{68922303-928D-411F-A7C3-3BB84E857E8F}" dt="2021-02-25T17:35:38.927" v="498" actId="47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FB3F7B4-AD05-4809-BBC8-95617F00B43D}"/>
    <pc:docChg chg="undo custSel addSld delSld modSld">
      <pc:chgData name="Khattab, Sherif" userId="c83b1e15-36f3-4f46-aceb-05aac24c545e" providerId="ADAL" clId="{EFB3F7B4-AD05-4809-BBC8-95617F00B43D}" dt="2021-10-07T15:50:48.036" v="288" actId="20577"/>
      <pc:docMkLst>
        <pc:docMk/>
      </pc:docMkLst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63012687" sldId="28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EFB3F7B4-AD05-4809-BBC8-95617F00B43D}" dt="2021-10-05T16:11:46.220" v="119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EFB3F7B4-AD05-4809-BBC8-95617F00B43D}" dt="2021-10-07T15:50:48.036" v="288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EFB3F7B4-AD05-4809-BBC8-95617F00B43D}" dt="2021-10-07T15:50:48.036" v="288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EFB3F7B4-AD05-4809-BBC8-95617F00B43D}" dt="2021-10-05T16:12:37.696" v="2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EFB3F7B4-AD05-4809-BBC8-95617F00B43D}" dt="2021-10-05T16:12:37.696" v="21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FB3F7B4-AD05-4809-BBC8-95617F00B43D}" dt="2021-10-05T16:11:55.639" v="123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FB3F7B4-AD05-4809-BBC8-95617F00B43D}" dt="2021-10-05T16:12:28.535" v="2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FB3F7B4-AD05-4809-BBC8-95617F00B43D}" dt="2021-10-05T16:12:28.535" v="2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EFB3F7B4-AD05-4809-BBC8-95617F00B43D}" dt="2021-10-05T16:12:48.482" v="217" actId="47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01168676" sldId="54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082589092" sldId="5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768642374" sldId="550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850740189" sldId="55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401906409" sldId="552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41821993" sldId="553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24667073" sldId="55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842851832" sldId="556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000814537" sldId="5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01043" sldId="559"/>
        </pc:sldMkLst>
      </pc:sldChg>
    </pc:docChg>
  </pc:docChgLst>
  <pc:docChgLst>
    <pc:chgData name="Khattab, Sherif" userId="c83b1e15-36f3-4f46-aceb-05aac24c545e" providerId="ADAL" clId="{762E6960-381B-EA40-B6F2-56C9BDF017B5}"/>
    <pc:docChg chg="modSld">
      <pc:chgData name="Khattab, Sherif" userId="c83b1e15-36f3-4f46-aceb-05aac24c545e" providerId="ADAL" clId="{762E6960-381B-EA40-B6F2-56C9BDF017B5}" dt="2021-09-01T06:17:44.874" v="0"/>
      <pc:docMkLst>
        <pc:docMk/>
      </pc:docMkLst>
      <pc:sldChg chg="modSp">
        <pc:chgData name="Khattab, Sherif" userId="c83b1e15-36f3-4f46-aceb-05aac24c545e" providerId="ADAL" clId="{762E6960-381B-EA40-B6F2-56C9BDF017B5}" dt="2021-09-01T06:17:44.874" v="0"/>
        <pc:sldMkLst>
          <pc:docMk/>
          <pc:sldMk cId="1330366002" sldId="454"/>
        </pc:sldMkLst>
        <pc:spChg chg="mod">
          <ac:chgData name="Khattab, Sherif" userId="c83b1e15-36f3-4f46-aceb-05aac24c545e" providerId="ADAL" clId="{762E6960-381B-EA40-B6F2-56C9BDF017B5}" dt="2021-09-01T06:17:44.87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jpeg"/><Relationship Id="rId7" Type="http://schemas.openxmlformats.org/officeDocument/2006/relationships/image" Target="../media/image10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E42C-65D1-4CE7-A58A-BE4B0AAF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Deadlock in the first (incorrect) solution of Dining Philosophers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E985-E98B-4C8B-A859-2DA6AA18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357C6-367F-4D9C-BF54-DCAA3D1531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310B4-83D8-4F26-8444-146645E676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C38CA-24C5-4D0C-9449-9FED2D91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35" y="1201676"/>
            <a:ext cx="8231353" cy="54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0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44182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9269-A91F-4CAB-A90F-111E11E0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C556-FD9B-44B7-A587-F29B30B3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52A10-44A0-43BD-BE49-DD55E7CEC5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B73FA-6149-4A29-BAFC-5588E94A34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B0C5E-D406-4EF5-9193-4477D02B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6" y="812583"/>
            <a:ext cx="9213992" cy="61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5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>
            <a:extLst>
              <a:ext uri="{FF2B5EF4-FFF2-40B4-BE49-F238E27FC236}">
                <a16:creationId xmlns:a16="http://schemas.microsoft.com/office/drawing/2014/main" id="{0E76E078-47E1-124A-A71A-BC95F0EC2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Sleepy Barber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07B98-521B-224F-9214-404C50F1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C9723C8-7544-8F48-9942-691DFD0E77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792081-A4F1-204D-89A2-A383EBF79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30809AB-2D91-7740-84F0-159AE1CBB0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2882" name="Picture 2">
            <a:extLst>
              <a:ext uri="{FF2B5EF4-FFF2-40B4-BE49-F238E27FC236}">
                <a16:creationId xmlns:a16="http://schemas.microsoft.com/office/drawing/2014/main" id="{9C40AB62-6184-4B42-9724-77C5BD2B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4" t="36014" r="16373" b="26724"/>
          <a:stretch>
            <a:fillRect/>
          </a:stretch>
        </p:blipFill>
        <p:spPr bwMode="auto">
          <a:xfrm>
            <a:off x="1932445" y="1427938"/>
            <a:ext cx="6635715" cy="56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3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D18B-897C-4780-8A5C-23717D6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Sleepy Barber Real-life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8E78-7A72-427B-B144-CB78EEF8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44DB3-AA02-4B2A-B9AC-20C3138867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FCE9F-7D72-46DB-98EF-79DD94D97F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2D0CE-9495-421E-AC17-8DD3F13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39" y="1038122"/>
            <a:ext cx="8709025" cy="58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9706936-D7BB-8D41-95AD-F45EB6AAB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Code for the Sleepy Barber Problem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9B84545-946C-3445-9226-A8DD35FBE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393" y="1205365"/>
            <a:ext cx="4710700" cy="5739445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void barber(void)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while(TRUE)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Sleep if no customers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customers.down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Decrement # of waiting people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waiting -=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Wake up a customer to cut hair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barbers.up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Do the haircut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cut_hair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}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C0366B7-59B2-A44E-A41C-A7F29A0C0C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7E9558F-D8D8-2248-A973-1E5283473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837143-451B-3247-ABAA-DF90BC69D57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C668A016-F253-4840-9F6F-38C4323E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112" y="793719"/>
            <a:ext cx="4367812" cy="1374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#define CHAIRS	5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customers=0;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barbers=0;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mutex=1;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waiting=0;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2256D2E9-1AA7-E741-81E1-76D7B6C2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118" y="2327657"/>
            <a:ext cx="4619801" cy="49637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void customer(void)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mutex.down();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// If there is space in the chairs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if (waiting&lt;CHAIRS)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Another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waiting++;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Wake up the barber.  This is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saved up, so the barber doesn’t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if a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customers.up();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until the barber is ready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barbers.down();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get_haircut();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 else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Chairs full, leave the critical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region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 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16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Quiz 1 and Homework 4: due 10/8</a:t>
            </a:r>
          </a:p>
          <a:p>
            <a:pPr lvl="1"/>
            <a:r>
              <a:rPr lang="en-US" dirty="0"/>
              <a:t>Lab 2: due on 10/18</a:t>
            </a:r>
          </a:p>
          <a:p>
            <a:pPr lvl="1"/>
            <a:r>
              <a:rPr lang="en-US" dirty="0"/>
              <a:t>Project 2: due on 10/22</a:t>
            </a:r>
          </a:p>
          <a:p>
            <a:r>
              <a:rPr lang="en-US" dirty="0"/>
              <a:t>Midterm Exam next week </a:t>
            </a:r>
          </a:p>
          <a:p>
            <a:pPr lvl="1"/>
            <a:r>
              <a:rPr lang="en-US" dirty="0"/>
              <a:t>10/13 for MW section and 10/14 for </a:t>
            </a:r>
            <a:r>
              <a:rPr lang="en-US" dirty="0" err="1"/>
              <a:t>TuTh</a:t>
            </a:r>
            <a:r>
              <a:rPr lang="en-US" dirty="0"/>
              <a:t> section</a:t>
            </a:r>
          </a:p>
          <a:p>
            <a:pPr lvl="1"/>
            <a:r>
              <a:rPr lang="en-US"/>
              <a:t>In-class, in-person</a:t>
            </a:r>
            <a:r>
              <a:rPr lang="en-US" dirty="0"/>
              <a:t>, paper, closed 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Semaphore-based solution to the Producers-Consumers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Readers-writers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8AD5B-F689-B94F-A878-23B8A027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02" y="2913625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36" y="1574932"/>
            <a:ext cx="5360020" cy="10293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021" y="291362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12AE-D555-4035-A1DB-43C54DA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793C-AFEE-42B1-944E-FF0935EA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9F6B1-BA7E-4BDE-AD4C-3966B34BB8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26E1-36C6-4E21-848E-DB682A803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060CF-29B4-4D75-9B2D-973A5842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1" y="1030961"/>
            <a:ext cx="9111634" cy="60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8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BCE4-91FB-456F-B5C9-E3077596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4AC7-9DE7-4A71-B90B-3998B362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4B4AF-289C-4575-8E1A-C082ACD442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0C0D2-C17F-4C0D-B71C-CDD5F12D78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BC1EE-0381-4A8B-A3CD-76B89722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784370"/>
            <a:ext cx="4804012" cy="3203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1A8CC4-1338-4FE9-8765-C939EE5A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15" y="3234520"/>
            <a:ext cx="6038510" cy="40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4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Dining Philosophers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87079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/>
              <a:t>N</a:t>
            </a:r>
            <a:r>
              <a:rPr lang="en-US" altLang="en-US" sz="2646"/>
              <a:t> philosophers around a table</a:t>
            </a:r>
          </a:p>
          <a:p>
            <a:pPr lvl="1"/>
            <a:r>
              <a:rPr lang="en-US" altLang="en-US" sz="2205"/>
              <a:t>All are hungry</a:t>
            </a:r>
          </a:p>
          <a:p>
            <a:pPr lvl="1"/>
            <a:r>
              <a:rPr lang="en-US" altLang="en-US" sz="2205"/>
              <a:t>All like to think</a:t>
            </a:r>
          </a:p>
          <a:p>
            <a:r>
              <a:rPr lang="en-US" altLang="en-US" sz="2646" i="1"/>
              <a:t>N</a:t>
            </a:r>
            <a:r>
              <a:rPr lang="en-US" altLang="en-US" sz="2646"/>
              <a:t> chopsticks available</a:t>
            </a:r>
          </a:p>
          <a:p>
            <a:pPr lvl="1"/>
            <a:r>
              <a:rPr lang="en-US" altLang="en-US" sz="2205"/>
              <a:t>1 between each pair of philosophers</a:t>
            </a:r>
          </a:p>
          <a:p>
            <a:r>
              <a:rPr lang="en-US" altLang="en-US" sz="2646"/>
              <a:t>Philosophers need two chopsticks to eat</a:t>
            </a:r>
          </a:p>
          <a:p>
            <a:r>
              <a:rPr lang="en-US" altLang="en-US" sz="2646"/>
              <a:t>Philosophers alternate between eating and thinking</a:t>
            </a:r>
          </a:p>
          <a:p>
            <a:r>
              <a:rPr lang="en-US" altLang="en-US" sz="2646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537" y="2252153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5808530" y="3358106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988" y="237464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7929438" y="2743882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69" y="4402811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141973" y="483329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678" y="4096575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9274" y="4033577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7243" y="4772046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8693" y="4649550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3926" y="3541848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6701" y="2435896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514" y="2805130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19" y="5459765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662" y="1821673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46" y="4033577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95" y="4871790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55" y="1595932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30" y="2939873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4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>
            <a:extLst>
              <a:ext uri="{FF2B5EF4-FFF2-40B4-BE49-F238E27FC236}">
                <a16:creationId xmlns:a16="http://schemas.microsoft.com/office/drawing/2014/main" id="{A73752DD-1D6A-F745-BB51-635DA198A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1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2D0E5FEC-FE0E-9048-B247-70B668077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a semaphore for each chopstick</a:t>
            </a:r>
          </a:p>
          <a:p>
            <a:r>
              <a:rPr lang="en-US" altLang="en-US" sz="2646"/>
              <a:t>A hungry philosopher</a:t>
            </a:r>
          </a:p>
          <a:p>
            <a:pPr lvl="1"/>
            <a:r>
              <a:rPr lang="en-US" altLang="en-US" sz="2205"/>
              <a:t>Gets the chopstick to his right</a:t>
            </a:r>
          </a:p>
          <a:p>
            <a:pPr lvl="1"/>
            <a:r>
              <a:rPr lang="en-US" altLang="en-US" sz="2205"/>
              <a:t>Gets the chopstick to his left</a:t>
            </a:r>
          </a:p>
          <a:p>
            <a:pPr lvl="1"/>
            <a:r>
              <a:rPr lang="en-US" altLang="en-US" sz="2205"/>
              <a:t>Eats</a:t>
            </a:r>
          </a:p>
          <a:p>
            <a:pPr lvl="1"/>
            <a:r>
              <a:rPr lang="en-US" altLang="en-US" sz="2205"/>
              <a:t>Puts down the chopsticks</a:t>
            </a:r>
          </a:p>
          <a:p>
            <a:r>
              <a:rPr lang="en-US" altLang="en-US" sz="2646"/>
              <a:t>Potential problems?</a:t>
            </a:r>
          </a:p>
          <a:p>
            <a:pPr lvl="1"/>
            <a:r>
              <a:rPr lang="en-US" altLang="en-US" sz="2205"/>
              <a:t>Deadlock</a:t>
            </a:r>
          </a:p>
          <a:p>
            <a:pPr lvl="1"/>
            <a:r>
              <a:rPr lang="en-US" altLang="en-US" sz="2205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AD1B91-AC10-B440-9C4C-C14AAC27D8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EE9886-5992-E94D-9C19-0A09959F6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BF2F3-7C7C-8F43-A042-BDB20A7C1B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33F5E4A5-FF1A-504D-B6AA-28BF497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1D809DCE-5266-4B4A-BD65-3EBBB1C3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6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6466</TotalTime>
  <Words>863</Words>
  <Application>Microsoft Office PowerPoint</Application>
  <PresentationFormat>Custom</PresentationFormat>
  <Paragraphs>179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Courier</vt:lpstr>
      <vt:lpstr>Helvetica</vt:lpstr>
      <vt:lpstr>Monaco</vt:lpstr>
      <vt:lpstr>Times</vt:lpstr>
      <vt:lpstr>Times New Roman</vt:lpstr>
      <vt:lpstr>Wingdings</vt:lpstr>
      <vt:lpstr>Office Theme</vt:lpstr>
      <vt:lpstr>Introduction to Operating Systems CS/COE 1550</vt:lpstr>
      <vt:lpstr>Announcements</vt:lpstr>
      <vt:lpstr>Last Lecture …</vt:lpstr>
      <vt:lpstr>Muddiest Points</vt:lpstr>
      <vt:lpstr>Readers-writers problem</vt:lpstr>
      <vt:lpstr>Tracing the solution</vt:lpstr>
      <vt:lpstr>Readers Writers Scenarios</vt:lpstr>
      <vt:lpstr>Dining Philosophers</vt:lpstr>
      <vt:lpstr>Dining Philosophers: solution 1</vt:lpstr>
      <vt:lpstr>Deadlock in the first (incorrect) solution of Dining Philosophers</vt:lpstr>
      <vt:lpstr>Dining Philosophers: solution 2</vt:lpstr>
      <vt:lpstr>Dining Philosophers Solution</vt:lpstr>
      <vt:lpstr>The Sleepy Barber Problem</vt:lpstr>
      <vt:lpstr>Sleepy Barber Real-life Example</vt:lpstr>
      <vt:lpstr>Code for the Sleepy Barber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2021-10-07T15:50:48Z</dcterms:modified>
</cp:coreProperties>
</file>