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6"/>
  </p:notesMasterIdLst>
  <p:sldIdLst>
    <p:sldId id="454" r:id="rId3"/>
    <p:sldId id="496" r:id="rId4"/>
    <p:sldId id="505" r:id="rId5"/>
    <p:sldId id="500" r:id="rId6"/>
    <p:sldId id="506" r:id="rId7"/>
    <p:sldId id="394" r:id="rId8"/>
    <p:sldId id="395" r:id="rId9"/>
    <p:sldId id="508" r:id="rId10"/>
    <p:sldId id="509" r:id="rId11"/>
    <p:sldId id="398" r:id="rId12"/>
    <p:sldId id="399" r:id="rId13"/>
    <p:sldId id="510" r:id="rId14"/>
    <p:sldId id="516" r:id="rId15"/>
    <p:sldId id="511" r:id="rId16"/>
    <p:sldId id="512" r:id="rId17"/>
    <p:sldId id="513" r:id="rId18"/>
    <p:sldId id="514" r:id="rId19"/>
    <p:sldId id="405" r:id="rId20"/>
    <p:sldId id="406" r:id="rId21"/>
    <p:sldId id="407" r:id="rId22"/>
    <p:sldId id="408" r:id="rId23"/>
    <p:sldId id="409" r:id="rId24"/>
    <p:sldId id="517" r:id="rId2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B8894-8BB0-5C4A-8652-81D3B08A9E11}" v="1" dt="2021-09-01T06:23:1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873FB62B-B6A2-4A78-8FA0-D545BEF2DB1D}"/>
    <pc:docChg chg="addSld delSld modSld">
      <pc:chgData name="Khattab, Sherif" userId="c83b1e15-36f3-4f46-aceb-05aac24c545e" providerId="ADAL" clId="{873FB62B-B6A2-4A78-8FA0-D545BEF2DB1D}" dt="2021-04-28T17:42:20.439" v="81" actId="47"/>
      <pc:docMkLst>
        <pc:docMk/>
      </pc:docMkLst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873FB62B-B6A2-4A78-8FA0-D545BEF2DB1D}" dt="2021-04-28T17:40:35.689" v="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73FB62B-B6A2-4A78-8FA0-D545BEF2DB1D}" dt="2021-04-28T17:40:35.689" v="16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73FB62B-B6A2-4A78-8FA0-D545BEF2DB1D}" dt="2021-04-28T17:40:42.440" v="1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73FB62B-B6A2-4A78-8FA0-D545BEF2DB1D}" dt="2021-04-28T17:40:42.440" v="1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">
        <pc:chgData name="Khattab, Sherif" userId="c83b1e15-36f3-4f46-aceb-05aac24c545e" providerId="ADAL" clId="{873FB62B-B6A2-4A78-8FA0-D545BEF2DB1D}" dt="2021-04-28T17:41:00.322" v="24" actId="47"/>
        <pc:sldMkLst>
          <pc:docMk/>
          <pc:sldMk cId="719306954" sldId="507"/>
        </pc:sldMkLst>
        <pc:spChg chg="mod">
          <ac:chgData name="Khattab, Sherif" userId="c83b1e15-36f3-4f46-aceb-05aac24c545e" providerId="ADAL" clId="{873FB62B-B6A2-4A78-8FA0-D545BEF2DB1D}" dt="2021-04-28T17:40:56.620" v="23" actId="20577"/>
          <ac:spMkLst>
            <pc:docMk/>
            <pc:sldMk cId="719306954" sldId="507"/>
            <ac:spMk id="6152" creationId="{00000000-0000-0000-0000-000000000000}"/>
          </ac:spMkLst>
        </pc:spChg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238628337" sldId="515"/>
        </pc:sldMkLst>
      </pc:sldChg>
      <pc:sldChg chg="addSp modSp new mod">
        <pc:chgData name="Khattab, Sherif" userId="c83b1e15-36f3-4f46-aceb-05aac24c545e" providerId="ADAL" clId="{873FB62B-B6A2-4A78-8FA0-D545BEF2DB1D}" dt="2021-04-28T17:41:28.827" v="41" actId="1076"/>
        <pc:sldMkLst>
          <pc:docMk/>
          <pc:sldMk cId="2048599978" sldId="516"/>
        </pc:sldMkLst>
        <pc:spChg chg="mod">
          <ac:chgData name="Khattab, Sherif" userId="c83b1e15-36f3-4f46-aceb-05aac24c545e" providerId="ADAL" clId="{873FB62B-B6A2-4A78-8FA0-D545BEF2DB1D}" dt="2021-04-28T17:41:17.779" v="38" actId="20577"/>
          <ac:spMkLst>
            <pc:docMk/>
            <pc:sldMk cId="2048599978" sldId="516"/>
            <ac:spMk id="2" creationId="{D5302A2C-0AA9-4114-BB5E-A6CC6FE64C12}"/>
          </ac:spMkLst>
        </pc:spChg>
        <pc:picChg chg="add mod">
          <ac:chgData name="Khattab, Sherif" userId="c83b1e15-36f3-4f46-aceb-05aac24c545e" providerId="ADAL" clId="{873FB62B-B6A2-4A78-8FA0-D545BEF2DB1D}" dt="2021-04-28T17:41:28.827" v="41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Sp modSp new mod">
        <pc:chgData name="Khattab, Sherif" userId="c83b1e15-36f3-4f46-aceb-05aac24c545e" providerId="ADAL" clId="{873FB62B-B6A2-4A78-8FA0-D545BEF2DB1D}" dt="2021-04-28T17:42:13.009" v="80" actId="1076"/>
        <pc:sldMkLst>
          <pc:docMk/>
          <pc:sldMk cId="4123969726" sldId="517"/>
        </pc:sldMkLst>
        <pc:spChg chg="mod">
          <ac:chgData name="Khattab, Sherif" userId="c83b1e15-36f3-4f46-aceb-05aac24c545e" providerId="ADAL" clId="{873FB62B-B6A2-4A78-8FA0-D545BEF2DB1D}" dt="2021-04-28T17:42:08.139" v="77" actId="20577"/>
          <ac:spMkLst>
            <pc:docMk/>
            <pc:sldMk cId="4123969726" sldId="517"/>
            <ac:spMk id="2" creationId="{12F4D31C-42F6-453F-8A81-07176B150A79}"/>
          </ac:spMkLst>
        </pc:spChg>
        <pc:picChg chg="add mod">
          <ac:chgData name="Khattab, Sherif" userId="c83b1e15-36f3-4f46-aceb-05aac24c545e" providerId="ADAL" clId="{873FB62B-B6A2-4A78-8FA0-D545BEF2DB1D}" dt="2021-04-28T17:42:13.009" v="80" actId="1076"/>
          <ac:picMkLst>
            <pc:docMk/>
            <pc:sldMk cId="4123969726" sldId="517"/>
            <ac:picMk id="7" creationId="{34206F75-0B3D-4D95-BB10-4568677102BD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7DDB8894-8BB0-5C4A-8652-81D3B08A9E11}"/>
    <pc:docChg chg="modSld">
      <pc:chgData name="Khattab, Sherif" userId="c83b1e15-36f3-4f46-aceb-05aac24c545e" providerId="ADAL" clId="{7DDB8894-8BB0-5C4A-8652-81D3B08A9E11}" dt="2021-09-01T06:23:11.395" v="0"/>
      <pc:docMkLst>
        <pc:docMk/>
      </pc:docMkLst>
      <pc:sldChg chg="modSp">
        <pc:chgData name="Khattab, Sherif" userId="c83b1e15-36f3-4f46-aceb-05aac24c545e" providerId="ADAL" clId="{7DDB8894-8BB0-5C4A-8652-81D3B08A9E11}" dt="2021-09-01T06:23:11.395" v="0"/>
        <pc:sldMkLst>
          <pc:docMk/>
          <pc:sldMk cId="1330366002" sldId="454"/>
        </pc:sldMkLst>
        <pc:spChg chg="mod">
          <ac:chgData name="Khattab, Sherif" userId="c83b1e15-36f3-4f46-aceb-05aac24c545e" providerId="ADAL" clId="{7DDB8894-8BB0-5C4A-8652-81D3B08A9E11}" dt="2021-09-01T06:23:11.39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4691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7265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942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454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307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619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238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1477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8683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38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6644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0429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0635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89473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54066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310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3257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6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007090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90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260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178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the protection matrix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to find an efficient representation of the protection matrix (also called the </a:t>
            </a:r>
            <a:r>
              <a:rPr lang="en-US" altLang="en-US" i="1"/>
              <a:t>access matrix</a:t>
            </a:r>
            <a:r>
              <a:rPr lang="en-US" altLang="en-US"/>
              <a:t>)</a:t>
            </a:r>
          </a:p>
          <a:p>
            <a:r>
              <a:rPr lang="en-US" altLang="en-US"/>
              <a:t>Most entries in the matrix are empty!</a:t>
            </a:r>
          </a:p>
          <a:p>
            <a:r>
              <a:rPr lang="en-US" altLang="en-US"/>
              <a:t>Compress the matrix by:</a:t>
            </a:r>
          </a:p>
          <a:p>
            <a:pPr lvl="1"/>
            <a:r>
              <a:rPr lang="en-US" altLang="en-US"/>
              <a:t>Associating permissions with each object: </a:t>
            </a:r>
            <a:r>
              <a:rPr lang="en-US" altLang="en-US" i="1"/>
              <a:t>access control list</a:t>
            </a:r>
            <a:endParaRPr lang="en-US" altLang="en-US"/>
          </a:p>
          <a:p>
            <a:pPr lvl="1"/>
            <a:r>
              <a:rPr lang="en-US" altLang="en-US"/>
              <a:t>Associating permissions with each domain: </a:t>
            </a:r>
            <a:r>
              <a:rPr lang="en-US" altLang="en-US" i="1"/>
              <a:t>capabilities</a:t>
            </a:r>
            <a:endParaRPr lang="en-US" altLang="en-US"/>
          </a:p>
          <a:p>
            <a:r>
              <a:rPr lang="en-US" altLang="en-US"/>
              <a:t>How is this done, and what are the tradeoffs?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7E61579-6FB4-4D22-9D7B-BE537AEC950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52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(ACLs)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61932" cy="6506358"/>
          </a:xfrm>
        </p:spPr>
        <p:txBody>
          <a:bodyPr>
            <a:noAutofit/>
          </a:bodyPr>
          <a:lstStyle/>
          <a:p>
            <a:r>
              <a:rPr lang="en-US" altLang="en-US" sz="2800"/>
              <a:t>Each object has a list attached to it</a:t>
            </a:r>
          </a:p>
          <a:p>
            <a:r>
              <a:rPr lang="en-US" altLang="en-US" sz="2800"/>
              <a:t>List has</a:t>
            </a:r>
          </a:p>
          <a:p>
            <a:pPr lvl="1"/>
            <a:r>
              <a:rPr lang="en-US" altLang="en-US" sz="2400"/>
              <a:t>Protection domain (</a:t>
            </a:r>
            <a:r>
              <a:rPr lang="en-US" altLang="en-US" sz="2000"/>
              <a:t>User name, Group of users, Other)</a:t>
            </a:r>
          </a:p>
          <a:p>
            <a:pPr lvl="1"/>
            <a:r>
              <a:rPr lang="en-US" altLang="en-US" sz="2400"/>
              <a:t>Access rights (</a:t>
            </a:r>
            <a:r>
              <a:rPr lang="en-US" altLang="en-US" sz="2000"/>
              <a:t>Read, Write, Execute, Others)</a:t>
            </a:r>
          </a:p>
          <a:p>
            <a:r>
              <a:rPr lang="en-US" altLang="en-US" sz="2800"/>
              <a:t>No entry for domain =&gt; no rights for that domain</a:t>
            </a:r>
          </a:p>
          <a:p>
            <a:r>
              <a:rPr lang="en-US" altLang="en-US" sz="2800"/>
              <a:t>Operating system checks permissions when access is needed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3386BD-1D33-461F-9A92-9C0B0E365B1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544290" y="1679927"/>
            <a:ext cx="1931917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544290" y="285587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elm: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znm: &lt;R&gt;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root: &lt;R,W,X&gt;</a:t>
            </a:r>
          </a:p>
        </p:txBody>
      </p:sp>
      <p:cxnSp>
        <p:nvCxnSpPr>
          <p:cNvPr id="163846" name="AutoShape 6"/>
          <p:cNvCxnSpPr>
            <a:cxnSpLocks noChangeShapeType="1"/>
            <a:stCxn id="163844" idx="2"/>
            <a:endCxn id="163845" idx="0"/>
          </p:cNvCxnSpPr>
          <p:nvPr/>
        </p:nvCxnSpPr>
        <p:spPr bwMode="auto">
          <a:xfrm>
            <a:off x="6510249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728196" y="1679927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7728196" y="2855877"/>
            <a:ext cx="1931917" cy="142793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elm: &lt;R,X&gt;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uber: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root: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all: &lt;R&gt;</a:t>
            </a:r>
          </a:p>
        </p:txBody>
      </p:sp>
      <p:cxnSp>
        <p:nvCxnSpPr>
          <p:cNvPr id="163849" name="AutoShape 9"/>
          <p:cNvCxnSpPr>
            <a:cxnSpLocks noChangeShapeType="1"/>
            <a:stCxn id="163847" idx="2"/>
            <a:endCxn id="163848" idx="0"/>
          </p:cNvCxnSpPr>
          <p:nvPr/>
        </p:nvCxnSpPr>
        <p:spPr bwMode="auto">
          <a:xfrm>
            <a:off x="8694155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544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Unix file system</a:t>
            </a:r>
          </a:p>
          <a:p>
            <a:pPr lvl="1"/>
            <a:r>
              <a:rPr lang="en-US" altLang="en-US" sz="2205"/>
              <a:t>Access list for each file has exactly three domains on it</a:t>
            </a:r>
          </a:p>
          <a:p>
            <a:pPr lvl="2"/>
            <a:r>
              <a:rPr lang="en-US" altLang="en-US" sz="1984"/>
              <a:t>User (owner)</a:t>
            </a:r>
          </a:p>
          <a:p>
            <a:pPr lvl="2"/>
            <a:r>
              <a:rPr lang="en-US" altLang="en-US" sz="1984"/>
              <a:t>Group</a:t>
            </a:r>
          </a:p>
          <a:p>
            <a:pPr lvl="2"/>
            <a:r>
              <a:rPr lang="en-US" altLang="en-US" sz="1984"/>
              <a:t>Others</a:t>
            </a:r>
          </a:p>
          <a:p>
            <a:pPr lvl="1"/>
            <a:r>
              <a:rPr lang="en-US" altLang="en-US" sz="2205"/>
              <a:t>Rights include read, write, execute: interpreted differently for directories and files</a:t>
            </a:r>
          </a:p>
          <a:p>
            <a:r>
              <a:rPr lang="en-US" altLang="en-US" sz="2646"/>
              <a:t>AFS</a:t>
            </a:r>
          </a:p>
          <a:p>
            <a:pPr lvl="1"/>
            <a:r>
              <a:rPr lang="en-US" altLang="en-US" sz="2205"/>
              <a:t>Access lists only apply to directories: files inherit rights from the directory they’re in</a:t>
            </a:r>
          </a:p>
          <a:p>
            <a:pPr lvl="1"/>
            <a:r>
              <a:rPr lang="en-US" altLang="en-US" sz="2205"/>
              <a:t>Access list may have many entries on it with possible rights:</a:t>
            </a:r>
          </a:p>
          <a:p>
            <a:pPr lvl="2"/>
            <a:r>
              <a:rPr lang="en-US" altLang="en-US" sz="1984"/>
              <a:t>read, write, lock (for files in the directory)</a:t>
            </a:r>
          </a:p>
          <a:p>
            <a:pPr lvl="2"/>
            <a:r>
              <a:rPr lang="en-US" altLang="en-US" sz="1984"/>
              <a:t>lookup, insert, delete (for the directories themselves),</a:t>
            </a:r>
          </a:p>
          <a:p>
            <a:pPr lvl="2"/>
            <a:r>
              <a:rPr lang="en-US" altLang="en-US" sz="1984"/>
              <a:t>administer (ability to add or remove rights from the ACL)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107BE95-6984-4883-8CED-2C81D8EE13A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28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2A2C-0AA9-4114-BB5E-A6CC6FE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ACL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7701-8AE5-45E9-801C-3AEA14C3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8E367-89C3-4755-A04E-BBC6198EAA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B63D-1190-491B-80BF-1B18C2D8C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79D86-F593-49BF-8B78-F7C93579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1" y="858416"/>
            <a:ext cx="8507351" cy="56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1" cy="6506358"/>
          </a:xfrm>
        </p:spPr>
        <p:txBody>
          <a:bodyPr/>
          <a:lstStyle/>
          <a:p>
            <a:r>
              <a:rPr lang="en-US" altLang="en-US" sz="2646"/>
              <a:t>Each process has a capability list</a:t>
            </a:r>
          </a:p>
          <a:p>
            <a:r>
              <a:rPr lang="en-US" altLang="en-US" sz="2646"/>
              <a:t>List has one entry per object the process can access</a:t>
            </a:r>
          </a:p>
          <a:p>
            <a:pPr lvl="1"/>
            <a:r>
              <a:rPr lang="en-US" altLang="en-US" sz="2205"/>
              <a:t>Object name</a:t>
            </a:r>
          </a:p>
          <a:p>
            <a:pPr lvl="1"/>
            <a:r>
              <a:rPr lang="en-US" altLang="en-US" sz="2205"/>
              <a:t>Object permissions</a:t>
            </a:r>
          </a:p>
          <a:p>
            <a:r>
              <a:rPr lang="en-US" altLang="en-US" sz="2646"/>
              <a:t>Objects not listed are not accessible</a:t>
            </a:r>
          </a:p>
          <a:p>
            <a:r>
              <a:rPr lang="en-US" altLang="en-US" sz="2646"/>
              <a:t>How are these secured?</a:t>
            </a:r>
          </a:p>
          <a:p>
            <a:pPr lvl="1"/>
            <a:r>
              <a:rPr lang="en-US" altLang="en-US" sz="2205"/>
              <a:t>Kept in kernel</a:t>
            </a:r>
          </a:p>
          <a:p>
            <a:pPr lvl="1"/>
            <a:r>
              <a:rPr lang="en-US" altLang="en-US" sz="2205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30E8DCA-DFAF-47DE-9195-9199519CF85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File2: &lt;R&gt;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File4: &lt;R,W,X&gt;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File7: &lt;W&gt;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2883085"/>
            <a:ext cx="10096296" cy="6506358"/>
          </a:xfrm>
        </p:spPr>
        <p:txBody>
          <a:bodyPr/>
          <a:lstStyle/>
          <a:p>
            <a:r>
              <a:rPr lang="en-US" altLang="en-US" sz="2205"/>
              <a:t>Rights include generic rights (read, write, execute) and</a:t>
            </a:r>
          </a:p>
          <a:p>
            <a:pPr lvl="1"/>
            <a:r>
              <a:rPr lang="en-US" altLang="en-US" sz="1984"/>
              <a:t>Copy capability</a:t>
            </a:r>
          </a:p>
          <a:p>
            <a:pPr lvl="1"/>
            <a:r>
              <a:rPr lang="en-US" altLang="en-US" sz="1984"/>
              <a:t>Copy object</a:t>
            </a:r>
          </a:p>
          <a:p>
            <a:pPr lvl="1"/>
            <a:r>
              <a:rPr lang="en-US" altLang="en-US" sz="1984"/>
              <a:t>Remove capability</a:t>
            </a:r>
          </a:p>
          <a:p>
            <a:pPr lvl="1"/>
            <a:r>
              <a:rPr lang="en-US" altLang="en-US" sz="1984"/>
              <a:t>Destroy object</a:t>
            </a:r>
          </a:p>
          <a:p>
            <a:r>
              <a:rPr lang="en-US" altLang="en-US" sz="2205"/>
              <a:t>Server has a secret (</a:t>
            </a:r>
            <a:r>
              <a:rPr lang="en-US" altLang="en-US" sz="2205" i="1"/>
              <a:t>Check</a:t>
            </a:r>
            <a:r>
              <a:rPr lang="en-US" altLang="en-US" sz="2205"/>
              <a:t>) and uses it to verify capabilities presented to it</a:t>
            </a:r>
          </a:p>
          <a:p>
            <a:pPr lvl="1"/>
            <a:r>
              <a:rPr lang="en-US" altLang="en-US" sz="1984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59D4606-1041-42B4-8917-BC92B599540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63158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107101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451043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794985" y="1616642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i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H(</a:t>
            </a:r>
            <a:r>
              <a:rPr lang="en-US" altLang="en-US" sz="2205" i="1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Object,Rights,</a:t>
            </a:r>
            <a:r>
              <a:rPr lang="en-US" altLang="en-US" sz="2205" b="1" i="1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Check</a:t>
            </a:r>
            <a:r>
              <a:rPr lang="en-US" altLang="en-US" sz="2205" i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Protecting the access matrix: summary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OS must ensure that the access matrix isn’t modified (or even accessed) in an unauthorized way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Access control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Reading or modifying the ACL is a system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OS makes sure the desired operation is 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Capability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handled the same way as ACLs: reading and modification done by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handed to processes and verified cryptographically later 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May be better for widely distributed systems where capabilities can’t be centrally checked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DD14929-055A-4F47-896B-9A5BFF581FF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9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4910275-E2CD-418F-ABD8-CF8D636A759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User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Kernel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models of secure systems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Limited set of primitive operations on access matrix</a:t>
            </a:r>
          </a:p>
          <a:p>
            <a:pPr lvl="1"/>
            <a:r>
              <a:rPr lang="en-US" altLang="en-US" sz="2205"/>
              <a:t>Create/delete object</a:t>
            </a:r>
          </a:p>
          <a:p>
            <a:pPr lvl="1"/>
            <a:r>
              <a:rPr lang="en-US" altLang="en-US" sz="2205"/>
              <a:t>Create/delete domain</a:t>
            </a:r>
          </a:p>
          <a:p>
            <a:pPr lvl="1"/>
            <a:r>
              <a:rPr lang="en-US" altLang="en-US" sz="2205"/>
              <a:t>Insert/remove right</a:t>
            </a:r>
          </a:p>
          <a:p>
            <a:r>
              <a:rPr lang="en-US" altLang="en-US" sz="2646"/>
              <a:t>Primitives can be combined into </a:t>
            </a:r>
            <a:r>
              <a:rPr lang="en-US" altLang="en-US" sz="2646" i="1"/>
              <a:t>protection commands</a:t>
            </a:r>
            <a:endParaRPr lang="en-US" altLang="en-US" sz="2646"/>
          </a:p>
          <a:p>
            <a:r>
              <a:rPr lang="en-US" altLang="en-US" sz="2646"/>
              <a:t>OS can enforce policies, but can’t decide what policies are appropriate</a:t>
            </a:r>
          </a:p>
          <a:p>
            <a:r>
              <a:rPr lang="en-US" altLang="en-US" sz="2646"/>
              <a:t>Question: is it possible to go from an “authorized” matrix to an “unauthorized” one?</a:t>
            </a:r>
          </a:p>
          <a:p>
            <a:pPr lvl="1"/>
            <a:r>
              <a:rPr lang="en-US" altLang="en-US" sz="2205"/>
              <a:t>In general, undecidable</a:t>
            </a:r>
          </a:p>
          <a:p>
            <a:pPr lvl="1"/>
            <a:r>
              <a:rPr lang="en-US" altLang="en-US" sz="2205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013D552-E973-4552-9A00-228EF4A7411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/>
              <a:t>Processes, objects have security level</a:t>
            </a:r>
          </a:p>
          <a:p>
            <a:r>
              <a:rPr lang="en-US" altLang="en-US" sz="2646"/>
              <a:t>Simple security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read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lower</a:t>
            </a:r>
          </a:p>
          <a:p>
            <a:r>
              <a:rPr lang="en-US" altLang="en-US" sz="2646"/>
              <a:t>*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write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</a:t>
            </a:r>
            <a:r>
              <a:rPr lang="en-US" altLang="en-US" sz="2205" b="1"/>
              <a:t>higher</a:t>
            </a:r>
            <a:endParaRPr lang="en-US" altLang="en-US" sz="2205"/>
          </a:p>
          <a:p>
            <a:r>
              <a:rPr lang="en-US" altLang="en-US" sz="2646"/>
              <a:t>These prevent information from leaking from higher levels to lower levels</a:t>
            </a:r>
          </a:p>
          <a:p>
            <a:r>
              <a:rPr lang="en-US" altLang="en-US" sz="2646" i="1"/>
              <a:t>Read down, write up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385ACB7-15EA-4997-B3F0-3AFD40E4705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4/22: Homework 12</a:t>
            </a:r>
          </a:p>
          <a:p>
            <a:pPr lvl="1"/>
            <a:r>
              <a:rPr lang="en-US"/>
              <a:t>4/23: Lab 5</a:t>
            </a:r>
          </a:p>
          <a:p>
            <a:pPr lvl="1"/>
            <a:r>
              <a:rPr lang="en-US"/>
              <a:t>4/26: Project 4</a:t>
            </a:r>
          </a:p>
          <a:p>
            <a:pPr lvl="1"/>
            <a:r>
              <a:rPr lang="en-US"/>
              <a:t>5/2: Quiz 4</a:t>
            </a:r>
          </a:p>
          <a:p>
            <a:pPr lvl="1"/>
            <a:r>
              <a:rPr lang="en-US"/>
              <a:t>5/2: Bonus homework</a:t>
            </a:r>
          </a:p>
          <a:p>
            <a:pPr lvl="2"/>
            <a:r>
              <a:rPr lang="en-US"/>
              <a:t>Extra lecture</a:t>
            </a:r>
          </a:p>
          <a:p>
            <a:pPr lvl="1"/>
            <a:r>
              <a:rPr lang="en-US"/>
              <a:t>Tophat questions due one week after each lecture</a:t>
            </a:r>
          </a:p>
          <a:p>
            <a:r>
              <a:rPr lang="en-US"/>
              <a:t>OMETs</a:t>
            </a:r>
          </a:p>
          <a:p>
            <a:pPr lvl="1"/>
            <a:r>
              <a:rPr lang="en-US"/>
              <a:t>1 bonus point when response rate &gt;= 80%</a:t>
            </a:r>
          </a:p>
          <a:p>
            <a:pPr lvl="1"/>
            <a:r>
              <a:rPr lang="en-US"/>
              <a:t>Deadline Sunday 4/25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Principles to guarantee integrity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integrity principle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write only objects at its security level or lower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way to plant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read only 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Read up, write down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err="1"/>
              <a:t>Biba</a:t>
            </a:r>
            <a:r>
              <a:rPr lang="en-US" altLang="en-US"/>
              <a:t> is in direct conflict with Bell-La </a:t>
            </a:r>
            <a:r>
              <a:rPr lang="en-US" altLang="en-US" err="1"/>
              <a:t>Padula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Difficult to implement both at the same time!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97A25B6-AE65-47B2-A9D5-840DEC4B980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Circumvent security model by using more subtle ways of passing information</a:t>
            </a:r>
          </a:p>
          <a:p>
            <a:r>
              <a:rPr lang="en-US" altLang="en-US"/>
              <a:t>Can’t directly send data against system’s wishes</a:t>
            </a:r>
          </a:p>
          <a:p>
            <a:r>
              <a:rPr lang="en-US" altLang="en-US"/>
              <a:t>Send data using “side effects”</a:t>
            </a:r>
          </a:p>
          <a:p>
            <a:pPr lvl="1"/>
            <a:r>
              <a:rPr lang="en-US" altLang="en-US"/>
              <a:t>Allocating resources</a:t>
            </a:r>
          </a:p>
          <a:p>
            <a:pPr lvl="1"/>
            <a:r>
              <a:rPr lang="en-US" altLang="en-US"/>
              <a:t>Using the CPU</a:t>
            </a:r>
          </a:p>
          <a:p>
            <a:pPr lvl="1"/>
            <a:r>
              <a:rPr lang="en-US" altLang="en-US"/>
              <a:t>Locking a file</a:t>
            </a:r>
          </a:p>
          <a:p>
            <a:pPr lvl="1"/>
            <a:r>
              <a:rPr lang="en-US" altLang="en-US"/>
              <a:t>Making small changes in legal data exchange</a:t>
            </a:r>
          </a:p>
          <a:p>
            <a:r>
              <a:rPr lang="en-US" altLang="en-US" i="1"/>
              <a:t>Very</a:t>
            </a:r>
            <a:r>
              <a:rPr lang="en-US" altLang="en-US"/>
              <a:t> difficult to plug leaks in covert channels!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46873BA-5651-4BDB-8B67-BB7A3766818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95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 using file locking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Exchange information using file locking</a:t>
            </a:r>
          </a:p>
          <a:p>
            <a:r>
              <a:rPr lang="en-US" altLang="en-US"/>
              <a:t>Assume </a:t>
            </a:r>
            <a:r>
              <a:rPr lang="en-US" altLang="en-US" i="1"/>
              <a:t>n</a:t>
            </a:r>
            <a:r>
              <a:rPr lang="en-US" altLang="en-US"/>
              <a:t>+1 files accessible to both A and B</a:t>
            </a:r>
          </a:p>
          <a:p>
            <a:r>
              <a:rPr lang="en-US" altLang="en-US"/>
              <a:t>A sends information by </a:t>
            </a:r>
          </a:p>
          <a:p>
            <a:pPr lvl="1"/>
            <a:r>
              <a:rPr lang="en-US" altLang="en-US"/>
              <a:t>Locking files 0..</a:t>
            </a:r>
            <a:r>
              <a:rPr lang="en-US" altLang="en-US" i="1"/>
              <a:t>n</a:t>
            </a:r>
            <a:r>
              <a:rPr lang="en-US" altLang="en-US"/>
              <a:t>-1 according to an </a:t>
            </a:r>
            <a:r>
              <a:rPr lang="en-US" altLang="en-US" i="1"/>
              <a:t>n</a:t>
            </a:r>
            <a:r>
              <a:rPr lang="en-US" altLang="en-US"/>
              <a:t>-bit quantity to be conveyed to B</a:t>
            </a:r>
          </a:p>
          <a:p>
            <a:pPr lvl="1"/>
            <a:r>
              <a:rPr lang="en-US" altLang="en-US"/>
              <a:t>Locking file </a:t>
            </a:r>
            <a:r>
              <a:rPr lang="en-US" altLang="en-US" i="1"/>
              <a:t>n</a:t>
            </a:r>
            <a:r>
              <a:rPr lang="en-US" altLang="en-US"/>
              <a:t> to indicate that information is available</a:t>
            </a:r>
          </a:p>
          <a:p>
            <a:r>
              <a:rPr lang="en-US" altLang="en-US"/>
              <a:t>B gets information by</a:t>
            </a:r>
          </a:p>
          <a:p>
            <a:pPr lvl="1"/>
            <a:r>
              <a:rPr lang="en-US" altLang="en-US"/>
              <a:t>Reading the lock state of files 0..</a:t>
            </a:r>
            <a:r>
              <a:rPr lang="en-US" altLang="en-US" i="1"/>
              <a:t>n</a:t>
            </a:r>
            <a:r>
              <a:rPr lang="en-US" altLang="en-US"/>
              <a:t>+1</a:t>
            </a:r>
          </a:p>
          <a:p>
            <a:pPr lvl="1"/>
            <a:r>
              <a:rPr lang="en-US" altLang="en-US"/>
              <a:t>Unlocking file </a:t>
            </a:r>
            <a:r>
              <a:rPr lang="en-US" altLang="en-US" i="1"/>
              <a:t>n</a:t>
            </a:r>
            <a:r>
              <a:rPr lang="en-US" altLang="en-US"/>
              <a:t> to show that the information was received</a:t>
            </a:r>
          </a:p>
          <a:p>
            <a:r>
              <a:rPr lang="en-US" altLang="en-US"/>
              <a:t>May not even need access to the files (on some systems) to detect lock status!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28B6897-6DBB-4071-B1F5-09777511D57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31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31C-42F6-453F-8A81-07176B15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Covert Channel Using File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0314-22E7-4BCB-878D-F2F8B59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1A6B-1FE0-484C-9F89-A32422ACC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B217-F2EC-488C-9CEB-EDE172D3A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06F75-0B3D-4D95-BB10-4568677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08" y="1318727"/>
            <a:ext cx="8479364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Low-level device driver issues</a:t>
            </a:r>
          </a:p>
          <a:p>
            <a:pPr lvl="1"/>
            <a:r>
              <a:rPr lang="en-US"/>
              <a:t>Disk structure and scheduling</a:t>
            </a:r>
          </a:p>
          <a:p>
            <a:r>
              <a:rPr lang="en-US"/>
              <a:t>File and Directory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/>
              <a:t>Checked on Tophat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 Protection</a:t>
            </a:r>
          </a:p>
          <a:p>
            <a:pPr lvl="1"/>
            <a:r>
              <a:rPr lang="en-US"/>
              <a:t>Access Control Matrix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Protection is about controlling access of programs, processes, or users to the system resources (e.g., memory pages, files, devices, CPUs)</a:t>
            </a:r>
          </a:p>
          <a:p>
            <a:pPr lvl="1"/>
            <a:r>
              <a:rPr lang="en-US" altLang="en-US"/>
              <a:t>How to decide who can access what?</a:t>
            </a:r>
          </a:p>
          <a:p>
            <a:pPr lvl="1"/>
            <a:r>
              <a:rPr lang="en-US" altLang="en-US"/>
              <a:t>Specifications must be</a:t>
            </a:r>
          </a:p>
          <a:p>
            <a:pPr lvl="2"/>
            <a:r>
              <a:rPr lang="en-US" altLang="en-US"/>
              <a:t>Correct</a:t>
            </a:r>
          </a:p>
          <a:p>
            <a:pPr lvl="2"/>
            <a:r>
              <a:rPr lang="en-US" altLang="en-US"/>
              <a:t>Efficient</a:t>
            </a:r>
          </a:p>
          <a:p>
            <a:pPr lvl="2"/>
            <a:r>
              <a:rPr lang="en-US" altLang="en-US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E2EA42B-CFF7-4914-BB00-C1D26D0F909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70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domains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 process operates within a protection domain</a:t>
            </a:r>
          </a:p>
          <a:p>
            <a:pPr lvl="1">
              <a:lnSpc>
                <a:spcPct val="90000"/>
              </a:lnSpc>
            </a:pPr>
            <a:r>
              <a:rPr lang="en-US" altLang="en-US" sz="2246"/>
              <a:t>resources accessible by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each domain lists objects with permitted operations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Domains can share objects &amp;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Objects can have different permissions in different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There need be no overlap between object permissions in different domains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How can this arrangement be specified more formally?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175472F-FD05-440B-BBC1-26ACD24D5E4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252518" y="4787794"/>
            <a:ext cx="3527848" cy="151193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 [R]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 [RW]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4368341" y="4787794"/>
            <a:ext cx="3527848" cy="1511935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 [R]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File4 [RWX]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File5 [RW]</a:t>
            </a:r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6300258" y="4787794"/>
            <a:ext cx="3527848" cy="1511935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7896189" y="5039784"/>
            <a:ext cx="1475084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 [W]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Screen1 [W]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Mouse [R]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384254" y="5375769"/>
            <a:ext cx="135005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Printer [W]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1261495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1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125328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2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7561224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3</a:t>
            </a:r>
          </a:p>
        </p:txBody>
      </p:sp>
    </p:spTree>
    <p:extLst>
      <p:ext uri="{BB962C8B-B14F-4D97-AF65-F5344CB8AC3E}">
        <p14:creationId xmlns:p14="http://schemas.microsoft.com/office/powerpoint/2010/main" val="160805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matrix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398191" y="3720090"/>
            <a:ext cx="10096296" cy="6506358"/>
          </a:xfrm>
        </p:spPr>
        <p:txBody>
          <a:bodyPr/>
          <a:lstStyle/>
          <a:p>
            <a:r>
              <a:rPr lang="en-US" altLang="en-US" sz="2646"/>
              <a:t>Each domain has a row in the matrix</a:t>
            </a:r>
          </a:p>
          <a:p>
            <a:r>
              <a:rPr lang="en-US" altLang="en-US" sz="2646"/>
              <a:t>Each object (resource) has a column in the matrix</a:t>
            </a:r>
          </a:p>
          <a:p>
            <a:r>
              <a:rPr lang="en-US" altLang="en-US" sz="2646"/>
              <a:t>Entry for &lt;object, column&gt; has the permissions</a:t>
            </a:r>
          </a:p>
          <a:p>
            <a:r>
              <a:rPr lang="en-US" altLang="en-US" sz="2646"/>
              <a:t>Who’s allowed to modify the protection matrix?</a:t>
            </a:r>
          </a:p>
          <a:p>
            <a:pPr lvl="1"/>
            <a:r>
              <a:rPr lang="en-US" altLang="en-US" sz="2205"/>
              <a:t>What changes can they make?</a:t>
            </a:r>
          </a:p>
          <a:p>
            <a:r>
              <a:rPr lang="en-US" altLang="en-US" sz="2646"/>
              <a:t>How is this implemented efficiently?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8A8CB4A-537C-480E-9F10-038798BE558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160772" name="Group 4"/>
          <p:cNvGraphicFramePr>
            <a:graphicFrameLocks noGrp="1"/>
          </p:cNvGraphicFramePr>
          <p:nvPr/>
        </p:nvGraphicFramePr>
        <p:xfrm>
          <a:off x="19047" y="809675"/>
          <a:ext cx="9693664" cy="2659352"/>
        </p:xfrm>
        <a:graphic>
          <a:graphicData uri="http://schemas.openxmlformats.org/drawingml/2006/table">
            <a:tbl>
              <a:tblPr/>
              <a:tblGrid>
                <a:gridCol w="1486368">
                  <a:extLst>
                    <a:ext uri="{9D8B030D-6E8A-4147-A177-3AD203B41FA5}">
                      <a16:colId xmlns:a16="http://schemas.microsoft.com/office/drawing/2014/main" val="1595977732"/>
                    </a:ext>
                  </a:extLst>
                </a:gridCol>
                <a:gridCol w="937048">
                  <a:extLst>
                    <a:ext uri="{9D8B030D-6E8A-4147-A177-3AD203B41FA5}">
                      <a16:colId xmlns:a16="http://schemas.microsoft.com/office/drawing/2014/main" val="395256594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428856679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702803341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765719550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0394802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91573805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2484991803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5924"/>
                  </a:ext>
                </a:extLst>
              </a:tr>
              <a:tr h="70557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12649"/>
                  </a:ext>
                </a:extLst>
              </a:tr>
              <a:tr h="100795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930643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1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may (or may not) be able to 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Some domain transfers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Doing this allows flexibility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0A5C1E5-3554-4DBE-A566-4E35258CC72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0" y="1043584"/>
          <a:ext cx="10032998" cy="2445287"/>
        </p:xfrm>
        <a:graphic>
          <a:graphicData uri="http://schemas.openxmlformats.org/drawingml/2006/table">
            <a:tbl>
              <a:tblPr/>
              <a:tblGrid>
                <a:gridCol w="1030933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15631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20305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53947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6848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35279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1588</Words>
  <Application>Microsoft Macintosh PowerPoint</Application>
  <PresentationFormat>Custom</PresentationFormat>
  <Paragraphs>294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Helvetica</vt:lpstr>
      <vt:lpstr>Times</vt:lpstr>
      <vt:lpstr>Times New Roman</vt:lpstr>
      <vt:lpstr>Office Theme</vt:lpstr>
      <vt:lpstr>1_Office Theme</vt:lpstr>
      <vt:lpstr>Introduction to Operating Systems CS/COE 1550</vt:lpstr>
      <vt:lpstr>Announcements</vt:lpstr>
      <vt:lpstr>Last Lecture …</vt:lpstr>
      <vt:lpstr>Muddiest Points</vt:lpstr>
      <vt:lpstr>Today’s Agenda …</vt:lpstr>
      <vt:lpstr>Protection</vt:lpstr>
      <vt:lpstr>Protection domains</vt:lpstr>
      <vt:lpstr>Protection matrix</vt:lpstr>
      <vt:lpstr>Domains as objects in the protection matrix</vt:lpstr>
      <vt:lpstr>Representing the protection matrix</vt:lpstr>
      <vt:lpstr>Access control lists (ACLs)</vt:lpstr>
      <vt:lpstr>Access control lists in the real world</vt:lpstr>
      <vt:lpstr>ACL in UNIX</vt:lpstr>
      <vt:lpstr>Capabilities</vt:lpstr>
      <vt:lpstr>Cryptographically protected capability</vt:lpstr>
      <vt:lpstr>Protecting the access matrix: summary</vt:lpstr>
      <vt:lpstr>Reference monitor</vt:lpstr>
      <vt:lpstr>Formal models of secure systems</vt:lpstr>
      <vt:lpstr>Bell-La Padula multilevel security model</vt:lpstr>
      <vt:lpstr>Biba multilevel integrity model</vt:lpstr>
      <vt:lpstr>Covert channels</vt:lpstr>
      <vt:lpstr>Covert channel using file locking</vt:lpstr>
      <vt:lpstr>Covert Channel Using File Locking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2021-09-01T06:23:12Z</dcterms:modified>
</cp:coreProperties>
</file>