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3"/>
  </p:notesMasterIdLst>
  <p:sldIdLst>
    <p:sldId id="454" r:id="rId3"/>
    <p:sldId id="496" r:id="rId4"/>
    <p:sldId id="505" r:id="rId5"/>
    <p:sldId id="650" r:id="rId6"/>
    <p:sldId id="296" r:id="rId7"/>
    <p:sldId id="297" r:id="rId8"/>
    <p:sldId id="640" r:id="rId9"/>
    <p:sldId id="298" r:id="rId10"/>
    <p:sldId id="643" r:id="rId11"/>
    <p:sldId id="299" r:id="rId12"/>
    <p:sldId id="644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649" r:id="rId21"/>
    <p:sldId id="307" r:id="rId2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FCA64-2F62-4303-AD66-BD7641312FD5}" v="1" dt="2023-01-12T18:47:42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3DFCA64-2F62-4303-AD66-BD7641312FD5}"/>
    <pc:docChg chg="modSld">
      <pc:chgData name="Khattab, Sherif" userId="c83b1e15-36f3-4f46-aceb-05aac24c545e" providerId="ADAL" clId="{73DFCA64-2F62-4303-AD66-BD7641312FD5}" dt="2023-01-12T18:47:42.373" v="2"/>
      <pc:docMkLst>
        <pc:docMk/>
      </pc:docMkLst>
      <pc:sldChg chg="addSp modSp mod">
        <pc:chgData name="Khattab, Sherif" userId="c83b1e15-36f3-4f46-aceb-05aac24c545e" providerId="ADAL" clId="{73DFCA64-2F62-4303-AD66-BD7641312FD5}" dt="2023-01-12T18:47:42.373" v="2"/>
        <pc:sldMkLst>
          <pc:docMk/>
          <pc:sldMk cId="1330366002" sldId="454"/>
        </pc:sldMkLst>
        <pc:spChg chg="mod">
          <ac:chgData name="Khattab, Sherif" userId="c83b1e15-36f3-4f46-aceb-05aac24c545e" providerId="ADAL" clId="{73DFCA64-2F62-4303-AD66-BD7641312FD5}" dt="2023-01-12T18:47:41.718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73DFCA64-2F62-4303-AD66-BD7641312FD5}" dt="2023-01-12T18:47:42.373" v="2"/>
          <ac:picMkLst>
            <pc:docMk/>
            <pc:sldMk cId="1330366002" sldId="454"/>
            <ac:picMk id="5" creationId="{C29DAB04-6E74-3CE8-72F0-08838EC62214}"/>
          </ac:picMkLst>
        </pc:pic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E0287EF0-B325-F743-B953-1FAB8ABBABF6}"/>
    <pc:docChg chg="modSld">
      <pc:chgData name="Khattab, Sherif" userId="c83b1e15-36f3-4f46-aceb-05aac24c545e" providerId="ADAL" clId="{E0287EF0-B325-F743-B953-1FAB8ABBABF6}" dt="2021-09-01T06:21:09.151" v="0"/>
      <pc:docMkLst>
        <pc:docMk/>
      </pc:docMkLst>
      <pc:sldChg chg="modSp">
        <pc:chgData name="Khattab, Sherif" userId="c83b1e15-36f3-4f46-aceb-05aac24c545e" providerId="ADAL" clId="{E0287EF0-B325-F743-B953-1FAB8ABBABF6}" dt="2021-09-01T06:21:09.151" v="0"/>
        <pc:sldMkLst>
          <pc:docMk/>
          <pc:sldMk cId="1330366002" sldId="454"/>
        </pc:sldMkLst>
        <pc:spChg chg="mod">
          <ac:chgData name="Khattab, Sherif" userId="c83b1e15-36f3-4f46-aceb-05aac24c545e" providerId="ADAL" clId="{E0287EF0-B325-F743-B953-1FAB8ABBABF6}" dt="2021-09-01T06:21:09.15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delSld modSld">
      <pc:chgData name="Sherif Khattab" userId="c83b1e15-36f3-4f46-aceb-05aac24c545e" providerId="ADAL" clId="{AA57F19E-BC35-4EFC-9FFB-1461610622C5}" dt="2021-03-19T02:14:29.460" v="124" actId="20577"/>
      <pc:docMkLst>
        <pc:docMk/>
      </pc:docMkLst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601442099" sldId="28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32103208" sldId="28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4989116" sldId="29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424326898" sldId="321"/>
        </pc:sldMkLst>
      </pc:sldChg>
      <pc:sldChg chg="modSp mod">
        <pc:chgData name="Sherif Khattab" userId="c83b1e15-36f3-4f46-aceb-05aac24c545e" providerId="ADAL" clId="{AA57F19E-BC35-4EFC-9FFB-1461610622C5}" dt="2021-03-19T02:14:29.460" v="124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A57F19E-BC35-4EFC-9FFB-1461610622C5}" dt="2021-03-19T02:14:29.460" v="1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400D231-F8E1-4E66-8582-94E85663FC05}"/>
    <pc:docChg chg="undo custSel addSld delSld modSld">
      <pc:chgData name="Khattab, Sherif" userId="c83b1e15-36f3-4f46-aceb-05aac24c545e" providerId="ADAL" clId="{E400D231-F8E1-4E66-8582-94E85663FC05}" dt="2021-11-01T16:34:44.855" v="210" actId="47"/>
      <pc:docMkLst>
        <pc:docMk/>
      </pc:docMkLst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741449065" sldId="25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530278779" sldId="25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2964626202" sldId="25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3936872045" sldId="260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0-25T14:00:11.959" v="7"/>
        <pc:sldMkLst>
          <pc:docMk/>
          <pc:sldMk cId="2377821666" sldId="26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1762877546" sldId="26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0-25T14:00:11.959" v="7"/>
        <pc:sldMkLst>
          <pc:docMk/>
          <pc:sldMk cId="1964584242" sldId="26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3420719142" sldId="26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2133180735" sldId="275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731436851" sldId="27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072270220" sldId="27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072270220" sldId="277"/>
            <ac:spMk id="61" creationId="{C2AFBFD7-2F9A-4D4B-A478-5E703FDDE272}"/>
          </ac:spMkLst>
        </pc:spChg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217920703" sldId="280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458028039" sldId="281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665817636" sldId="282"/>
        </pc:sldMkLst>
      </pc:sldChg>
      <pc:sldChg chg="modSp 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127952582" sldId="283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27952582" sldId="283"/>
            <ac:spMk id="4" creationId="{65EEFF2D-E516-1945-BC72-4C19AFD4DAA6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127073533" sldId="294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04151404" sldId="29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196686006" sldId="29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2399762591" sldId="29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202787909" sldId="324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85913677" sldId="325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145898815" sldId="326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678529084" sldId="327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16275" sldId="328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998173857" sldId="32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E400D231-F8E1-4E66-8582-94E85663FC05}" dt="2021-10-27T14:38:52.773" v="208"/>
        <pc:sldMkLst>
          <pc:docMk/>
          <pc:sldMk cId="702367729" sldId="496"/>
        </pc:sldMkLst>
        <pc:spChg chg="mod">
          <ac:chgData name="Khattab, Sherif" userId="c83b1e15-36f3-4f46-aceb-05aac24c545e" providerId="ADAL" clId="{E400D231-F8E1-4E66-8582-94E85663FC05}" dt="2021-10-27T14:38:52.773" v="208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E400D231-F8E1-4E66-8582-94E85663FC05}" dt="2021-10-27T14:32:37.413" v="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E400D231-F8E1-4E66-8582-94E85663FC05}" dt="2021-10-27T14:33:27.517" v="7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400D231-F8E1-4E66-8582-94E85663FC05}" dt="2021-10-27T14:33:00.087" v="19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E400D231-F8E1-4E66-8582-94E85663FC05}" dt="2021-10-27T14:33:27.517" v="7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152972563" sldId="549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817296558" sldId="550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946314330" sldId="551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029481760" sldId="552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119743574" sldId="553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339589969" sldId="554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812759976" sldId="555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070430566" sldId="55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0918113" sldId="55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68941197" sldId="58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315090836" sldId="59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236644830" sldId="623"/>
        </pc:sldMkLst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2879803682" sldId="62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879803682" sldId="627"/>
            <ac:spMk id="19" creationId="{383DB0F7-229F-1744-B3C9-18FE8C8C0FDD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2879803682" sldId="627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1689778907" sldId="633"/>
        </pc:sldMkLst>
      </pc:sldChg>
      <pc:sldChg chg="add del">
        <pc:chgData name="Khattab, Sherif" userId="c83b1e15-36f3-4f46-aceb-05aac24c545e" providerId="ADAL" clId="{E400D231-F8E1-4E66-8582-94E85663FC05}" dt="2021-11-01T16:34:44.855" v="210" actId="47"/>
        <pc:sldMkLst>
          <pc:docMk/>
          <pc:sldMk cId="950705594" sldId="634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1980736919" sldId="636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3783687356" sldId="637"/>
        </pc:sldMkLst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1717400977" sldId="63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849965011" sldId="639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332887567" sldId="640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198136971" sldId="641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592185069" sldId="642"/>
        </pc:sldMkLst>
      </pc:sldChg>
      <pc:sldChg chg="add del">
        <pc:chgData name="Khattab, Sherif" userId="c83b1e15-36f3-4f46-aceb-05aac24c545e" providerId="ADAL" clId="{E400D231-F8E1-4E66-8582-94E85663FC05}" dt="2021-10-25T14:00:11.689" v="6"/>
        <pc:sldMkLst>
          <pc:docMk/>
          <pc:sldMk cId="3873924095" sldId="64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591193417" sldId="644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57557062" sldId="647"/>
        </pc:sldMkLst>
      </pc:sldChg>
      <pc:sldChg chg="add del">
        <pc:chgData name="Khattab, Sherif" userId="c83b1e15-36f3-4f46-aceb-05aac24c545e" providerId="ADAL" clId="{E400D231-F8E1-4E66-8582-94E85663FC05}" dt="2021-10-25T14:00:11.689" v="6"/>
        <pc:sldMkLst>
          <pc:docMk/>
          <pc:sldMk cId="3081377243" sldId="647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857333997" sldId="648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576366397" sldId="649"/>
        </pc:sldMkLst>
      </pc:sldChg>
      <pc:sldChg chg="modSp new mod">
        <pc:chgData name="Khattab, Sherif" userId="c83b1e15-36f3-4f46-aceb-05aac24c545e" providerId="ADAL" clId="{E400D231-F8E1-4E66-8582-94E85663FC05}" dt="2021-10-27T14:34:24.148" v="207" actId="20577"/>
        <pc:sldMkLst>
          <pc:docMk/>
          <pc:sldMk cId="3183848724" sldId="650"/>
        </pc:sldMkLst>
        <pc:spChg chg="mod">
          <ac:chgData name="Khattab, Sherif" userId="c83b1e15-36f3-4f46-aceb-05aac24c545e" providerId="ADAL" clId="{E400D231-F8E1-4E66-8582-94E85663FC05}" dt="2021-10-27T14:33:34.201" v="86" actId="5793"/>
          <ac:spMkLst>
            <pc:docMk/>
            <pc:sldMk cId="3183848724" sldId="650"/>
            <ac:spMk id="2" creationId="{E6596BD9-59AC-4BCB-9345-ACD9DDFB0C0A}"/>
          </ac:spMkLst>
        </pc:spChg>
        <pc:spChg chg="mod">
          <ac:chgData name="Khattab, Sherif" userId="c83b1e15-36f3-4f46-aceb-05aac24c545e" providerId="ADAL" clId="{E400D231-F8E1-4E66-8582-94E85663FC05}" dt="2021-10-27T14:34:24.148" v="207" actId="20577"/>
          <ac:spMkLst>
            <pc:docMk/>
            <pc:sldMk cId="3183848724" sldId="650"/>
            <ac:spMk id="3" creationId="{762408EC-C691-48E8-A65C-B6D4078218A4}"/>
          </ac:spMkLst>
        </pc:sp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B5BF1531-FD29-4871-B917-FAAC58280D22}"/>
    <pc:docChg chg="undo custSel addSld delSld modSld delMainMaster">
      <pc:chgData name="Khattab, Sherif" userId="c83b1e15-36f3-4f46-aceb-05aac24c545e" providerId="ADAL" clId="{B5BF1531-FD29-4871-B917-FAAC58280D22}" dt="2022-03-22T12:45:39.424" v="318" actId="20577"/>
      <pc:docMkLst>
        <pc:docMk/>
      </pc:docMkLst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420719142" sldId="269"/>
        </pc:sldMkLst>
      </pc:sldChg>
      <pc:sldChg chg="modSp add del mod modTransition">
        <pc:chgData name="Khattab, Sherif" userId="c83b1e15-36f3-4f46-aceb-05aac24c545e" providerId="ADAL" clId="{B5BF1531-FD29-4871-B917-FAAC58280D22}" dt="2022-03-17T17:02:32.433" v="212" actId="21"/>
        <pc:sldMkLst>
          <pc:docMk/>
          <pc:sldMk cId="404151404" sldId="296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404151404" sldId="296"/>
            <ac:spMk id="4" creationId="{DC995CA8-8DE2-CE4D-B6B0-B8623774ECDC}"/>
          </ac:spMkLst>
        </pc:spChg>
        <pc:spChg chg="mod">
          <ac:chgData name="Khattab, Sherif" userId="c83b1e15-36f3-4f46-aceb-05aac24c545e" providerId="ADAL" clId="{B5BF1531-FD29-4871-B917-FAAC58280D22}" dt="2022-03-17T17:02:32.433" v="212" actId="21"/>
          <ac:spMkLst>
            <pc:docMk/>
            <pc:sldMk cId="404151404" sldId="296"/>
            <ac:spMk id="59395" creationId="{23591D88-79F7-9541-85D0-6E1923327BB5}"/>
          </ac:spMkLst>
        </pc:spChg>
      </pc:sldChg>
      <pc:sldChg chg="modSp add del modTransition">
        <pc:chgData name="Khattab, Sherif" userId="c83b1e15-36f3-4f46-aceb-05aac24c545e" providerId="ADAL" clId="{B5BF1531-FD29-4871-B917-FAAC58280D22}" dt="2022-03-17T17:00:04.934" v="6"/>
        <pc:sldMkLst>
          <pc:docMk/>
          <pc:sldMk cId="4196686006" sldId="297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B5BF1531-FD29-4871-B917-FAAC58280D22}" dt="2022-03-17T17:00:04.934" v="6"/>
        <pc:sldMkLst>
          <pc:docMk/>
          <pc:sldMk cId="2399762591" sldId="298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5BF1531-FD29-4871-B917-FAAC58280D22}" dt="2022-03-17T17:00:04.660" v="5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B5BF1531-FD29-4871-B917-FAAC58280D22}" dt="2022-03-17T17:00:04.934" v="6"/>
        <pc:sldMkLst>
          <pc:docMk/>
          <pc:sldMk cId="3537317818" sldId="299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1253961903" sldId="307"/>
        </pc:sldMkLst>
      </pc:sldChg>
      <pc:sldChg chg="modSp mod">
        <pc:chgData name="Khattab, Sherif" userId="c83b1e15-36f3-4f46-aceb-05aac24c545e" providerId="ADAL" clId="{B5BF1531-FD29-4871-B917-FAAC58280D22}" dt="2022-03-22T12:45:39.424" v="318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B5BF1531-FD29-4871-B917-FAAC58280D22}" dt="2022-03-22T12:45:39.424" v="318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B5BF1531-FD29-4871-B917-FAAC58280D22}" dt="2022-03-22T12:45:35.704" v="314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B5BF1531-FD29-4871-B917-FAAC58280D22}" dt="2022-03-17T17:00:44.071" v="7"/>
        <pc:sldMkLst>
          <pc:docMk/>
          <pc:sldMk cId="702367729" sldId="496"/>
        </pc:sldMkLst>
        <pc:spChg chg="mod">
          <ac:chgData name="Khattab, Sherif" userId="c83b1e15-36f3-4f46-aceb-05aac24c545e" providerId="ADAL" clId="{B5BF1531-FD29-4871-B917-FAAC58280D22}" dt="2022-03-17T17:00:44.071" v="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BF1531-FD29-4871-B917-FAAC58280D22}" dt="2022-03-17T17:01:53.512" v="1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5BF1531-FD29-4871-B917-FAAC58280D22}" dt="2022-03-17T17:01:53.512" v="1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68941197" sldId="58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315090836" sldId="59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779653332" sldId="62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236644830" sldId="623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879803682" sldId="62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114761885" sldId="63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689778907" sldId="633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763565484" sldId="635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980736919" sldId="636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783687356" sldId="637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3332887567" sldId="640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1198136971" sldId="643"/>
        </pc:sldMkLst>
      </pc:sldChg>
      <pc:sldChg chg="modSp add del modTransition">
        <pc:chgData name="Khattab, Sherif" userId="c83b1e15-36f3-4f46-aceb-05aac24c545e" providerId="ADAL" clId="{B5BF1531-FD29-4871-B917-FAAC58280D22}" dt="2022-03-17T17:00:04.934" v="6"/>
        <pc:sldMkLst>
          <pc:docMk/>
          <pc:sldMk cId="3849965011" sldId="644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3849965011" sldId="644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2857333997" sldId="649"/>
        </pc:sldMkLst>
      </pc:sldChg>
      <pc:sldChg chg="modSp mod modAnim">
        <pc:chgData name="Khattab, Sherif" userId="c83b1e15-36f3-4f46-aceb-05aac24c545e" providerId="ADAL" clId="{B5BF1531-FD29-4871-B917-FAAC58280D22}" dt="2022-03-17T17:03:27.422" v="297"/>
        <pc:sldMkLst>
          <pc:docMk/>
          <pc:sldMk cId="3183848724" sldId="650"/>
        </pc:sldMkLst>
        <pc:spChg chg="mod">
          <ac:chgData name="Khattab, Sherif" userId="c83b1e15-36f3-4f46-aceb-05aac24c545e" providerId="ADAL" clId="{B5BF1531-FD29-4871-B917-FAAC58280D22}" dt="2022-03-17T17:02:26.123" v="211" actId="20577"/>
          <ac:spMkLst>
            <pc:docMk/>
            <pc:sldMk cId="3183848724" sldId="650"/>
            <ac:spMk id="2" creationId="{E6596BD9-59AC-4BCB-9345-ACD9DDFB0C0A}"/>
          </ac:spMkLst>
        </pc:spChg>
        <pc:spChg chg="mod">
          <ac:chgData name="Khattab, Sherif" userId="c83b1e15-36f3-4f46-aceb-05aac24c545e" providerId="ADAL" clId="{B5BF1531-FD29-4871-B917-FAAC58280D22}" dt="2022-03-17T17:03:19.034" v="295" actId="20577"/>
          <ac:spMkLst>
            <pc:docMk/>
            <pc:sldMk cId="3183848724" sldId="650"/>
            <ac:spMk id="3" creationId="{762408EC-C691-48E8-A65C-B6D4078218A4}"/>
          </ac:spMkLst>
        </pc:spChg>
      </pc:sldChg>
      <pc:sldMasterChg chg="del delSldLayout">
        <pc:chgData name="Khattab, Sherif" userId="c83b1e15-36f3-4f46-aceb-05aac24c545e" providerId="ADAL" clId="{B5BF1531-FD29-4871-B917-FAAC58280D22}" dt="2022-02-24T13:43:19.824" v="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5689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06374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94206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32937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37869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67382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76133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8236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04882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297143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1677421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0526596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0530678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6330129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746533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8934865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5639923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07791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273464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107540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4678737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5539850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3119818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8846662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648793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9038672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6031906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727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2377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619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1965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6556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886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3832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346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DAB04-6E74-3CE8-72F0-08838EC62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E63BB62-EBCA-9C42-BA00-58054044D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First-In, First-Out (FIFO) algorithm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67BE0AD-391A-2647-AC33-68B46627E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Maintain a linked list of all pages </a:t>
            </a:r>
          </a:p>
          <a:p>
            <a:pPr lvl="1"/>
            <a:r>
              <a:rPr lang="en-US" altLang="en-US"/>
              <a:t>Maintain the order in which they entered memory</a:t>
            </a:r>
          </a:p>
          <a:p>
            <a:r>
              <a:rPr lang="en-US" altLang="en-US"/>
              <a:t>Page at front of list replaced</a:t>
            </a:r>
          </a:p>
          <a:p>
            <a:r>
              <a:rPr lang="en-US" altLang="en-US"/>
              <a:t>Advantage: (really) easy to implement</a:t>
            </a:r>
          </a:p>
          <a:p>
            <a:r>
              <a:rPr lang="en-US" altLang="en-US"/>
              <a:t>Disadvantage: page in memory the longest may be often used</a:t>
            </a:r>
          </a:p>
          <a:p>
            <a:pPr lvl="1"/>
            <a:r>
              <a:rPr lang="en-US" altLang="en-US"/>
              <a:t>This algorithm forces pages out regardless of usage</a:t>
            </a:r>
          </a:p>
          <a:p>
            <a:pPr lvl="1"/>
            <a:r>
              <a:rPr lang="en-US" altLang="en-US"/>
              <a:t>Usage may be helpful in determining which pages to keep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7EF66-19BF-B44A-A0B6-FA8D0532F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BAD0-46D9-1B46-87C1-4F78898B9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5F2DD36-057B-E54C-9708-3AF53C056F6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178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FE7B-223B-41F8-95DC-943F7D3A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Page Replacement Algorithms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B9DD-EFBA-4CFD-9D80-AF2827DF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4D911-07E5-456F-B7D8-2B63A9555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7482-8EB6-4888-A0B2-8F08401E6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D339C-DEB6-42BF-B60F-61A2B7C1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6" y="2002007"/>
            <a:ext cx="9097801" cy="39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650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A5EF7B0-C34D-4D4F-A329-2E404543B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chance page replacement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F9D7E68-5785-B54D-8B78-AD97AB85F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Modify FIFO to avoid throwing out heavily used pages</a:t>
            </a:r>
          </a:p>
          <a:p>
            <a:pPr lvl="1"/>
            <a:r>
              <a:rPr lang="en-US" altLang="en-US" sz="2205"/>
              <a:t>If reference bit is 0, throw the page out</a:t>
            </a:r>
          </a:p>
          <a:p>
            <a:pPr lvl="1"/>
            <a:r>
              <a:rPr lang="en-US" altLang="en-US" sz="2205"/>
              <a:t>If reference bit is 1</a:t>
            </a:r>
          </a:p>
          <a:p>
            <a:pPr lvl="2"/>
            <a:r>
              <a:rPr lang="en-US" altLang="en-US" sz="1984"/>
              <a:t>Reset the reference bit to 0</a:t>
            </a:r>
          </a:p>
          <a:p>
            <a:pPr lvl="2"/>
            <a:r>
              <a:rPr lang="en-US" altLang="en-US" sz="1984"/>
              <a:t>Move page to the tail of the list</a:t>
            </a:r>
          </a:p>
          <a:p>
            <a:pPr lvl="2"/>
            <a:r>
              <a:rPr lang="en-US" altLang="en-US" sz="1984"/>
              <a:t>Continue search for a free page</a:t>
            </a:r>
          </a:p>
          <a:p>
            <a:r>
              <a:rPr lang="en-US" altLang="en-US" sz="2646"/>
              <a:t>Still easy to implement, and better than plain FIFO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4D29084-1026-E54B-BF3E-E7E6CBF47B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B02C6B2-C0CE-C94C-BFC1-03608A708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90ABA4-2C96-2341-A8DB-FBFC589EFA0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2FFCDB4-539C-B447-BFE5-50449E224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3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t=0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C49F361-824F-C44E-8277-DB5018A35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436781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B4C18E1A-7FB6-514B-95E6-9DB46F1A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436781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unreferenced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EDA3E44-5473-9B49-AB5A-B9C3F2E4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59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t=4</a:t>
            </a: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F5A1A2EB-7401-C44D-8A44-5FEA8E70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414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t=8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675A5D67-B607-0E4B-93DE-93A710B9E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69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t=15</a:t>
            </a: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961A7428-932F-CF41-AAA3-142B2C1B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32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t=21</a:t>
            </a:r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0D7ED1F8-F578-6B4D-8D75-BE2BCB1D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780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t=22</a:t>
            </a: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DA4B5540-BE98-3349-864C-BA918EBD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3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t=29</a:t>
            </a:r>
          </a:p>
        </p:txBody>
      </p:sp>
      <p:cxnSp>
        <p:nvCxnSpPr>
          <p:cNvPr id="63501" name="AutoShape 13">
            <a:extLst>
              <a:ext uri="{FF2B5EF4-FFF2-40B4-BE49-F238E27FC236}">
                <a16:creationId xmlns:a16="http://schemas.microsoft.com/office/drawing/2014/main" id="{431AE003-A8A6-8049-9D77-603633549274}"/>
              </a:ext>
            </a:extLst>
          </p:cNvPr>
          <p:cNvCxnSpPr>
            <a:cxnSpLocks noChangeShapeType="1"/>
            <a:stCxn id="63495" idx="1"/>
            <a:endCxn id="63492" idx="3"/>
          </p:cNvCxnSpPr>
          <p:nvPr/>
        </p:nvCxnSpPr>
        <p:spPr bwMode="auto">
          <a:xfrm flipH="1">
            <a:off x="1176478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2" name="AutoShape 14">
            <a:extLst>
              <a:ext uri="{FF2B5EF4-FFF2-40B4-BE49-F238E27FC236}">
                <a16:creationId xmlns:a16="http://schemas.microsoft.com/office/drawing/2014/main" id="{79EA986A-60BD-B946-902E-500DEF1C8433}"/>
              </a:ext>
            </a:extLst>
          </p:cNvPr>
          <p:cNvCxnSpPr>
            <a:cxnSpLocks noChangeShapeType="1"/>
            <a:stCxn id="63496" idx="1"/>
            <a:endCxn id="63495" idx="3"/>
          </p:cNvCxnSpPr>
          <p:nvPr/>
        </p:nvCxnSpPr>
        <p:spPr bwMode="auto">
          <a:xfrm flipH="1">
            <a:off x="221593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3" name="AutoShape 15">
            <a:extLst>
              <a:ext uri="{FF2B5EF4-FFF2-40B4-BE49-F238E27FC236}">
                <a16:creationId xmlns:a16="http://schemas.microsoft.com/office/drawing/2014/main" id="{ADB9D866-1966-2B4B-8808-8485FDA5808C}"/>
              </a:ext>
            </a:extLst>
          </p:cNvPr>
          <p:cNvCxnSpPr>
            <a:cxnSpLocks noChangeShapeType="1"/>
            <a:stCxn id="63497" idx="1"/>
            <a:endCxn id="63496" idx="3"/>
          </p:cNvCxnSpPr>
          <p:nvPr/>
        </p:nvCxnSpPr>
        <p:spPr bwMode="auto">
          <a:xfrm flipH="1">
            <a:off x="3255389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4" name="AutoShape 16">
            <a:extLst>
              <a:ext uri="{FF2B5EF4-FFF2-40B4-BE49-F238E27FC236}">
                <a16:creationId xmlns:a16="http://schemas.microsoft.com/office/drawing/2014/main" id="{DACB7827-2E08-C341-8870-C7F399D7A2CF}"/>
              </a:ext>
            </a:extLst>
          </p:cNvPr>
          <p:cNvCxnSpPr>
            <a:cxnSpLocks noChangeShapeType="1"/>
            <a:stCxn id="63498" idx="1"/>
            <a:endCxn id="63497" idx="3"/>
          </p:cNvCxnSpPr>
          <p:nvPr/>
        </p:nvCxnSpPr>
        <p:spPr bwMode="auto">
          <a:xfrm flipH="1">
            <a:off x="429484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5" name="AutoShape 17">
            <a:extLst>
              <a:ext uri="{FF2B5EF4-FFF2-40B4-BE49-F238E27FC236}">
                <a16:creationId xmlns:a16="http://schemas.microsoft.com/office/drawing/2014/main" id="{6108554C-8094-7048-8F12-982C76B5AAB4}"/>
              </a:ext>
            </a:extLst>
          </p:cNvPr>
          <p:cNvCxnSpPr>
            <a:cxnSpLocks noChangeShapeType="1"/>
            <a:stCxn id="63499" idx="1"/>
            <a:endCxn id="63498" idx="3"/>
          </p:cNvCxnSpPr>
          <p:nvPr/>
        </p:nvCxnSpPr>
        <p:spPr bwMode="auto">
          <a:xfrm flipH="1">
            <a:off x="533430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6" name="AutoShape 18">
            <a:extLst>
              <a:ext uri="{FF2B5EF4-FFF2-40B4-BE49-F238E27FC236}">
                <a16:creationId xmlns:a16="http://schemas.microsoft.com/office/drawing/2014/main" id="{4E70F86D-27E3-014D-9B24-187B0CC60F45}"/>
              </a:ext>
            </a:extLst>
          </p:cNvPr>
          <p:cNvCxnSpPr>
            <a:cxnSpLocks noChangeShapeType="1"/>
            <a:stCxn id="63500" idx="1"/>
            <a:endCxn id="63499" idx="3"/>
          </p:cNvCxnSpPr>
          <p:nvPr/>
        </p:nvCxnSpPr>
        <p:spPr bwMode="auto">
          <a:xfrm flipH="1">
            <a:off x="6373755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7" name="Rectangle 19">
            <a:extLst>
              <a:ext uri="{FF2B5EF4-FFF2-40B4-BE49-F238E27FC236}">
                <a16:creationId xmlns:a16="http://schemas.microsoft.com/office/drawing/2014/main" id="{0881FB19-AF93-D34B-8694-569B21E4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3508" name="AutoShape 20">
            <a:extLst>
              <a:ext uri="{FF2B5EF4-FFF2-40B4-BE49-F238E27FC236}">
                <a16:creationId xmlns:a16="http://schemas.microsoft.com/office/drawing/2014/main" id="{0BF72BE9-CCB1-EE4E-8471-81AB6E17BBEC}"/>
              </a:ext>
            </a:extLst>
          </p:cNvPr>
          <p:cNvCxnSpPr>
            <a:cxnSpLocks noChangeShapeType="1"/>
            <a:stCxn id="63507" idx="1"/>
            <a:endCxn id="63509" idx="3"/>
          </p:cNvCxnSpPr>
          <p:nvPr/>
        </p:nvCxnSpPr>
        <p:spPr bwMode="auto">
          <a:xfrm flipH="1">
            <a:off x="8452666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F14CF2A3-1FD6-B74F-9184-6FB4A7F12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690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t=30</a:t>
            </a:r>
          </a:p>
        </p:txBody>
      </p:sp>
      <p:cxnSp>
        <p:nvCxnSpPr>
          <p:cNvPr id="63510" name="AutoShape 22">
            <a:extLst>
              <a:ext uri="{FF2B5EF4-FFF2-40B4-BE49-F238E27FC236}">
                <a16:creationId xmlns:a16="http://schemas.microsoft.com/office/drawing/2014/main" id="{7F45052A-B88A-D841-B559-3FC8F76BFB72}"/>
              </a:ext>
            </a:extLst>
          </p:cNvPr>
          <p:cNvCxnSpPr>
            <a:cxnSpLocks noChangeShapeType="1"/>
            <a:stCxn id="63509" idx="1"/>
            <a:endCxn id="63500" idx="3"/>
          </p:cNvCxnSpPr>
          <p:nvPr/>
        </p:nvCxnSpPr>
        <p:spPr bwMode="auto">
          <a:xfrm flipH="1">
            <a:off x="741321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083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CBDB83A-640E-3A4F-937E-45C10DDE6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algorithm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B281096-3FF6-BA4A-B6AD-D2C747648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838181" cy="6141298"/>
          </a:xfrm>
        </p:spPr>
        <p:txBody>
          <a:bodyPr/>
          <a:lstStyle/>
          <a:p>
            <a:r>
              <a:rPr lang="en-US" altLang="en-US" sz="2646" dirty="0"/>
              <a:t>Same functionality as second chance</a:t>
            </a:r>
          </a:p>
          <a:p>
            <a:r>
              <a:rPr lang="en-US" altLang="en-US" sz="2646" dirty="0"/>
              <a:t>Simpler implementation</a:t>
            </a:r>
          </a:p>
          <a:p>
            <a:pPr lvl="1"/>
            <a:r>
              <a:rPr lang="en-US" altLang="en-US" sz="2205" dirty="0"/>
              <a:t>“Clock” hand points to next page to replace</a:t>
            </a:r>
          </a:p>
          <a:p>
            <a:pPr lvl="1"/>
            <a:r>
              <a:rPr lang="en-US" altLang="en-US" sz="2205" dirty="0"/>
              <a:t>If R=0, replace page</a:t>
            </a:r>
          </a:p>
          <a:p>
            <a:pPr lvl="1"/>
            <a:r>
              <a:rPr lang="en-US" altLang="en-US" sz="2205" dirty="0"/>
              <a:t>If R=1, set R=0 and advance the clock hand</a:t>
            </a:r>
          </a:p>
          <a:p>
            <a:r>
              <a:rPr lang="en-US" altLang="en-US" sz="2646" dirty="0"/>
              <a:t>Continue until page with R=0 is found</a:t>
            </a:r>
          </a:p>
          <a:p>
            <a:pPr lvl="1"/>
            <a:r>
              <a:rPr lang="en-US" altLang="en-US" sz="2205" dirty="0"/>
              <a:t>This may involve going all the way around the clock…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091F4296-004E-CE49-AAFA-55B15C5F45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998CABE-41D9-634C-8409-C508A8ED6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A6E4C1D-3FF8-DB43-B447-58CC44833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14645E80-AC55-E341-8342-FE405FB14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t=0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FA077900-A847-9747-8F9F-DEF33463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t=4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D80BE93D-A3F5-5342-999A-04DD35E6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t=8</a:t>
            </a: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6855973E-2CAF-B547-8327-691C722E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t=15</a:t>
            </a: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9E2F23F0-9A6D-9441-B46A-A799EAAD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495578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t=21</a:t>
            </a:r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C6479353-3FA2-C342-9E66-B1E92688D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t=22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04A0BA74-6EF3-674A-BDB1-65E7C56C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t=29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D4BC53F4-797A-EA49-81FA-CD33F709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t=30</a:t>
            </a:r>
          </a:p>
        </p:txBody>
      </p:sp>
      <p:sp>
        <p:nvSpPr>
          <p:cNvPr id="64524" name="Oval 12">
            <a:extLst>
              <a:ext uri="{FF2B5EF4-FFF2-40B4-BE49-F238E27FC236}">
                <a16:creationId xmlns:a16="http://schemas.microsoft.com/office/drawing/2014/main" id="{181D8E78-0A70-B34A-A745-04D39842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695841"/>
            <a:ext cx="251989" cy="25198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4525" name="AutoShape 13">
            <a:extLst>
              <a:ext uri="{FF2B5EF4-FFF2-40B4-BE49-F238E27FC236}">
                <a16:creationId xmlns:a16="http://schemas.microsoft.com/office/drawing/2014/main" id="{8E79EFE6-7C98-BD42-9A01-678963D28C62}"/>
              </a:ext>
            </a:extLst>
          </p:cNvPr>
          <p:cNvCxnSpPr>
            <a:cxnSpLocks noChangeShapeType="1"/>
            <a:stCxn id="64524" idx="0"/>
            <a:endCxn id="64516" idx="2"/>
          </p:cNvCxnSpPr>
          <p:nvPr/>
        </p:nvCxnSpPr>
        <p:spPr bwMode="auto">
          <a:xfrm flipV="1">
            <a:off x="7602202" y="2603888"/>
            <a:ext cx="0" cy="10919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6" name="Rectangle 14">
            <a:extLst>
              <a:ext uri="{FF2B5EF4-FFF2-40B4-BE49-F238E27FC236}">
                <a16:creationId xmlns:a16="http://schemas.microsoft.com/office/drawing/2014/main" id="{0C058CF3-CE42-F246-A9F6-FFBDBA467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27" name="AutoShape 15">
            <a:extLst>
              <a:ext uri="{FF2B5EF4-FFF2-40B4-BE49-F238E27FC236}">
                <a16:creationId xmlns:a16="http://schemas.microsoft.com/office/drawing/2014/main" id="{B0A1D8DE-7DE6-EE47-BC7D-64A1EB99D4C2}"/>
              </a:ext>
            </a:extLst>
          </p:cNvPr>
          <p:cNvCxnSpPr>
            <a:cxnSpLocks noChangeShapeType="1"/>
            <a:stCxn id="64524" idx="7"/>
            <a:endCxn id="64517" idx="2"/>
          </p:cNvCxnSpPr>
          <p:nvPr/>
        </p:nvCxnSpPr>
        <p:spPr bwMode="auto">
          <a:xfrm flipV="1">
            <a:off x="7691449" y="3023870"/>
            <a:ext cx="1002706" cy="708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8" name="Rectangle 16">
            <a:extLst>
              <a:ext uri="{FF2B5EF4-FFF2-40B4-BE49-F238E27FC236}">
                <a16:creationId xmlns:a16="http://schemas.microsoft.com/office/drawing/2014/main" id="{174EF097-20D3-E34E-8F33-97EEC797C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29" name="AutoShape 17">
            <a:extLst>
              <a:ext uri="{FF2B5EF4-FFF2-40B4-BE49-F238E27FC236}">
                <a16:creationId xmlns:a16="http://schemas.microsoft.com/office/drawing/2014/main" id="{133841F7-A609-3644-8C8E-8634E0FBC5BD}"/>
              </a:ext>
            </a:extLst>
          </p:cNvPr>
          <p:cNvCxnSpPr>
            <a:cxnSpLocks noChangeShapeType="1"/>
            <a:stCxn id="64524" idx="6"/>
            <a:endCxn id="64518" idx="1"/>
          </p:cNvCxnSpPr>
          <p:nvPr/>
        </p:nvCxnSpPr>
        <p:spPr bwMode="auto">
          <a:xfrm flipV="1">
            <a:off x="7728197" y="3779837"/>
            <a:ext cx="1175949" cy="419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1C31D858-BE2F-5C41-92FC-0EAB42E1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31" name="AutoShape 19">
            <a:extLst>
              <a:ext uri="{FF2B5EF4-FFF2-40B4-BE49-F238E27FC236}">
                <a16:creationId xmlns:a16="http://schemas.microsoft.com/office/drawing/2014/main" id="{34C04A39-3A80-5F41-86CA-78F57061E309}"/>
              </a:ext>
            </a:extLst>
          </p:cNvPr>
          <p:cNvCxnSpPr>
            <a:cxnSpLocks noChangeShapeType="1"/>
            <a:stCxn id="64524" idx="5"/>
            <a:endCxn id="64519" idx="0"/>
          </p:cNvCxnSpPr>
          <p:nvPr/>
        </p:nvCxnSpPr>
        <p:spPr bwMode="auto">
          <a:xfrm>
            <a:off x="7691449" y="3911082"/>
            <a:ext cx="1002706" cy="6247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2" name="AutoShape 20">
            <a:extLst>
              <a:ext uri="{FF2B5EF4-FFF2-40B4-BE49-F238E27FC236}">
                <a16:creationId xmlns:a16="http://schemas.microsoft.com/office/drawing/2014/main" id="{22D25957-2684-1747-9BB9-A8D72FE02310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8232175" y="4451808"/>
            <a:ext cx="1007957" cy="1007957"/>
          </a:xfrm>
          <a:prstGeom prst="plus">
            <a:avLst>
              <a:gd name="adj" fmla="val 44231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533" name="Rectangle 21">
            <a:extLst>
              <a:ext uri="{FF2B5EF4-FFF2-40B4-BE49-F238E27FC236}">
                <a16:creationId xmlns:a16="http://schemas.microsoft.com/office/drawing/2014/main" id="{8EAA7528-D8A4-D74A-B234-68EF681A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J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sp>
        <p:nvSpPr>
          <p:cNvPr id="64534" name="Rectangle 22">
            <a:extLst>
              <a:ext uri="{FF2B5EF4-FFF2-40B4-BE49-F238E27FC236}">
                <a16:creationId xmlns:a16="http://schemas.microsoft.com/office/drawing/2014/main" id="{ACD58FBD-83C7-1F40-AE3E-4DC3547C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621573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</a:p>
        </p:txBody>
      </p:sp>
      <p:sp>
        <p:nvSpPr>
          <p:cNvPr id="64535" name="Rectangle 23">
            <a:extLst>
              <a:ext uri="{FF2B5EF4-FFF2-40B4-BE49-F238E27FC236}">
                <a16:creationId xmlns:a16="http://schemas.microsoft.com/office/drawing/2014/main" id="{8CF394E5-4792-2D46-8851-01090D3F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621573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unreferenced</a:t>
            </a:r>
          </a:p>
        </p:txBody>
      </p:sp>
    </p:spTree>
    <p:extLst>
      <p:ext uri="{BB962C8B-B14F-4D97-AF65-F5344CB8AC3E}">
        <p14:creationId xmlns:p14="http://schemas.microsoft.com/office/powerpoint/2010/main" val="9971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nimBg="1" autoUpdateAnimBg="0"/>
      <p:bldP spid="64528" grpId="0" animBg="1" autoUpdateAnimBg="0"/>
      <p:bldP spid="64530" grpId="0" animBg="1" autoUpdateAnimBg="0"/>
      <p:bldP spid="6453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FA8CCE5-70A1-D741-A33A-3E05081E4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Recently Used (LRU)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743E249-B634-F84F-8890-BC07F8AC8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Assume pages used recently will be used again soon</a:t>
            </a:r>
          </a:p>
          <a:p>
            <a:pPr lvl="1"/>
            <a:r>
              <a:rPr lang="en-US" altLang="en-US" dirty="0"/>
              <a:t>Throw out page that has been unused for longest time</a:t>
            </a:r>
          </a:p>
          <a:p>
            <a:r>
              <a:rPr lang="en-US" altLang="en-US" dirty="0"/>
              <a:t>Must keep a linked list of pages</a:t>
            </a:r>
          </a:p>
          <a:p>
            <a:pPr lvl="1"/>
            <a:r>
              <a:rPr lang="en-US" altLang="en-US" dirty="0"/>
              <a:t>Most recently used at front, least at rear</a:t>
            </a:r>
          </a:p>
          <a:p>
            <a:pPr lvl="1"/>
            <a:r>
              <a:rPr lang="en-US" altLang="en-US" dirty="0"/>
              <a:t>Update this list every memory reference!</a:t>
            </a:r>
          </a:p>
          <a:p>
            <a:pPr lvl="2"/>
            <a:r>
              <a:rPr lang="en-US" altLang="en-US" dirty="0"/>
              <a:t>This can be somewhat slow: hardware has to update a linked list on every reference!</a:t>
            </a:r>
          </a:p>
          <a:p>
            <a:r>
              <a:rPr lang="en-US" altLang="en-US" dirty="0"/>
              <a:t>Alternatively, keep counter in each page table entry</a:t>
            </a:r>
          </a:p>
          <a:p>
            <a:pPr lvl="1"/>
            <a:r>
              <a:rPr lang="en-US" altLang="en-US" dirty="0"/>
              <a:t>Global counter increments with each CPU cycle</a:t>
            </a:r>
          </a:p>
          <a:p>
            <a:pPr lvl="1"/>
            <a:r>
              <a:rPr lang="en-US" altLang="en-US" dirty="0"/>
              <a:t>Copy global counter to PTE counter on a reference to the page</a:t>
            </a:r>
          </a:p>
          <a:p>
            <a:pPr lvl="1"/>
            <a:r>
              <a:rPr lang="en-US" altLang="en-US" dirty="0"/>
              <a:t>For replacement, evict page with lowest counter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29D30-1BC8-214D-8C77-001544287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52-B6E5-384A-8270-6D22C22C97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27CF207-E58E-3246-B591-E8136B4A963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7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81C4D7-7A71-FF4B-8A81-A6CE4BCC0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Simulating LRU in software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CA6B586-27BD-9340-845C-D7720A3F9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Few computers have the necessary hardware to implement full LRU</a:t>
            </a:r>
          </a:p>
          <a:p>
            <a:pPr lvl="1"/>
            <a:r>
              <a:rPr lang="en-US" altLang="en-US" sz="2800" dirty="0"/>
              <a:t>Linked-list method impractical in hardware</a:t>
            </a:r>
          </a:p>
          <a:p>
            <a:pPr lvl="1"/>
            <a:r>
              <a:rPr lang="en-US" altLang="en-US" sz="2800" dirty="0"/>
              <a:t>Counter-based method could be done, but it’s slow to find the desired page</a:t>
            </a:r>
          </a:p>
          <a:p>
            <a:r>
              <a:rPr lang="en-US" altLang="en-US" sz="3200" dirty="0"/>
              <a:t>Approximate LRU with Not Frequently Used (NFU) algorithm</a:t>
            </a:r>
          </a:p>
          <a:p>
            <a:pPr lvl="1"/>
            <a:r>
              <a:rPr lang="en-US" altLang="en-US" sz="2800" dirty="0"/>
              <a:t>At each clock interrupt, scan through page table</a:t>
            </a:r>
          </a:p>
          <a:p>
            <a:pPr lvl="1"/>
            <a:r>
              <a:rPr lang="en-US" altLang="en-US" sz="2800" dirty="0"/>
              <a:t>If R=1 for a page, add one to its counter value</a:t>
            </a:r>
          </a:p>
          <a:p>
            <a:pPr lvl="1"/>
            <a:r>
              <a:rPr lang="en-US" altLang="en-US" sz="2800" dirty="0"/>
              <a:t>On replacement, pick the page with the lowest counter value</a:t>
            </a:r>
          </a:p>
          <a:p>
            <a:r>
              <a:rPr lang="en-US" altLang="en-US" sz="3200" dirty="0"/>
              <a:t>Problem: no notion of age—pages with high counter values will tend to keep them!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F30EE-CE36-0547-8017-ED02DDC86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365AF-67AB-2F4C-9202-A343610B2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6195D58-4536-F342-9594-236CB2E8AEB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4D0ABAB-B4DF-1948-B986-C5E2D2007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Aging replacement algorithm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D136614-4568-8442-B28F-001336038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Reduce counter values over time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Divide by two every clock cycle (use right shift)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More weight given to more recent references!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Select page to be evicted by finding the lowest counter value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Algorithm is: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Every clock tick, shift all counters right by 1 bit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On reference, set leftmost bit of a counter (can be done by copying the reference bit to the counter at the clock tick) 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66C99394-0F40-314C-B56B-DE6569C19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9B05387C-06AC-824A-907F-B54D48774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CBB0E9D-DFBB-D648-89A7-574675AC4BE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DF274AE0-7C43-6B42-BE4D-66173DA9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955787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40CE1C44-E20C-5E40-A533-86A36A230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291772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00000000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F6B0727A-7719-1244-ADFF-5ADD8947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627758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C339FF8-C514-BB42-B62C-60E75B23C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963743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00000000</a:t>
            </a:r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BD3A385E-B3EE-714C-8202-5A41F962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299729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5CD1905B-EA8A-C942-8A31-6BF3452F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4" name="AutoShape 10">
            <a:extLst>
              <a:ext uri="{FF2B5EF4-FFF2-40B4-BE49-F238E27FC236}">
                <a16:creationId xmlns:a16="http://schemas.microsoft.com/office/drawing/2014/main" id="{5E56CCA9-E952-6040-AA9A-FF48051F8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787793"/>
            <a:ext cx="251989" cy="22679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2EEC22CA-15B8-3F4A-B1BC-BA9ECC185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168" y="4367812"/>
            <a:ext cx="90422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Tick 0</a:t>
            </a:r>
          </a:p>
        </p:txBody>
      </p:sp>
      <p:grpSp>
        <p:nvGrpSpPr>
          <p:cNvPr id="67596" name="Group 12">
            <a:extLst>
              <a:ext uri="{FF2B5EF4-FFF2-40B4-BE49-F238E27FC236}">
                <a16:creationId xmlns:a16="http://schemas.microsoft.com/office/drawing/2014/main" id="{67B14906-2C63-2142-98E3-C5FA22CA1093}"/>
              </a:ext>
            </a:extLst>
          </p:cNvPr>
          <p:cNvGrpSpPr>
            <a:grpSpLocks/>
          </p:cNvGrpSpPr>
          <p:nvPr/>
        </p:nvGrpSpPr>
        <p:grpSpPr bwMode="auto">
          <a:xfrm>
            <a:off x="3612373" y="4367812"/>
            <a:ext cx="1427939" cy="2687884"/>
            <a:chOff x="1392" y="2496"/>
            <a:chExt cx="816" cy="1536"/>
          </a:xfrm>
        </p:grpSpPr>
        <p:sp>
          <p:nvSpPr>
            <p:cNvPr id="67597" name="Line 13">
              <a:extLst>
                <a:ext uri="{FF2B5EF4-FFF2-40B4-BE49-F238E27FC236}">
                  <a16:creationId xmlns:a16="http://schemas.microsoft.com/office/drawing/2014/main" id="{38D8C583-48A4-D24F-862C-18A1D27A9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98" name="Rectangle 14">
              <a:extLst>
                <a:ext uri="{FF2B5EF4-FFF2-40B4-BE49-F238E27FC236}">
                  <a16:creationId xmlns:a16="http://schemas.microsoft.com/office/drawing/2014/main" id="{C45D3EBD-0CEA-4F41-91B9-97C20188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11000000</a:t>
              </a:r>
            </a:p>
          </p:txBody>
        </p:sp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ADCD002E-36EF-F140-9EDB-188A5030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10000000</a:t>
              </a:r>
            </a:p>
          </p:txBody>
        </p:sp>
        <p:sp>
          <p:nvSpPr>
            <p:cNvPr id="67600" name="Rectangle 16">
              <a:extLst>
                <a:ext uri="{FF2B5EF4-FFF2-40B4-BE49-F238E27FC236}">
                  <a16:creationId xmlns:a16="http://schemas.microsoft.com/office/drawing/2014/main" id="{0E170E85-1EFA-E844-AB85-ACE14658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1" name="Rectangle 17">
              <a:extLst>
                <a:ext uri="{FF2B5EF4-FFF2-40B4-BE49-F238E27FC236}">
                  <a16:creationId xmlns:a16="http://schemas.microsoft.com/office/drawing/2014/main" id="{72FB91DE-D2F9-054F-86B8-74D8D065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00000000</a:t>
              </a:r>
            </a:p>
          </p:txBody>
        </p:sp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C8301E77-5E48-7544-8FAD-F3E50B787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3" name="Rectangle 19">
              <a:extLst>
                <a:ext uri="{FF2B5EF4-FFF2-40B4-BE49-F238E27FC236}">
                  <a16:creationId xmlns:a16="http://schemas.microsoft.com/office/drawing/2014/main" id="{5933DA6D-7F4B-D048-9E44-1986FD55B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11000000</a:t>
              </a:r>
            </a:p>
          </p:txBody>
        </p:sp>
        <p:sp>
          <p:nvSpPr>
            <p:cNvPr id="67604" name="Text Box 20">
              <a:extLst>
                <a:ext uri="{FF2B5EF4-FFF2-40B4-BE49-F238E27FC236}">
                  <a16:creationId xmlns:a16="http://schemas.microsoft.com/office/drawing/2014/main" id="{2D7B34F9-A666-4D43-88F8-5B7BE321B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1</a:t>
              </a:r>
            </a:p>
          </p:txBody>
        </p:sp>
      </p:grpSp>
      <p:grpSp>
        <p:nvGrpSpPr>
          <p:cNvPr id="67605" name="Group 21">
            <a:extLst>
              <a:ext uri="{FF2B5EF4-FFF2-40B4-BE49-F238E27FC236}">
                <a16:creationId xmlns:a16="http://schemas.microsoft.com/office/drawing/2014/main" id="{3DEC3906-B10E-3449-A7BB-9F5D40A16828}"/>
              </a:ext>
            </a:extLst>
          </p:cNvPr>
          <p:cNvGrpSpPr>
            <a:grpSpLocks/>
          </p:cNvGrpSpPr>
          <p:nvPr/>
        </p:nvGrpSpPr>
        <p:grpSpPr bwMode="auto">
          <a:xfrm>
            <a:off x="5124308" y="4367812"/>
            <a:ext cx="1427939" cy="2687884"/>
            <a:chOff x="2256" y="2496"/>
            <a:chExt cx="816" cy="1536"/>
          </a:xfrm>
        </p:grpSpPr>
        <p:sp>
          <p:nvSpPr>
            <p:cNvPr id="67606" name="Rectangle 22">
              <a:extLst>
                <a:ext uri="{FF2B5EF4-FFF2-40B4-BE49-F238E27FC236}">
                  <a16:creationId xmlns:a16="http://schemas.microsoft.com/office/drawing/2014/main" id="{50C11BEE-5135-834B-A616-D0385A64B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11100000</a:t>
              </a:r>
            </a:p>
          </p:txBody>
        </p:sp>
        <p:sp>
          <p:nvSpPr>
            <p:cNvPr id="67607" name="Rectangle 23">
              <a:extLst>
                <a:ext uri="{FF2B5EF4-FFF2-40B4-BE49-F238E27FC236}">
                  <a16:creationId xmlns:a16="http://schemas.microsoft.com/office/drawing/2014/main" id="{E93CB514-E397-EB49-BBC7-191697EEA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8" name="Rectangle 24">
              <a:extLst>
                <a:ext uri="{FF2B5EF4-FFF2-40B4-BE49-F238E27FC236}">
                  <a16:creationId xmlns:a16="http://schemas.microsoft.com/office/drawing/2014/main" id="{1041D005-0F42-9743-B418-EF2992B9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00100000</a:t>
              </a:r>
            </a:p>
          </p:txBody>
        </p:sp>
        <p:sp>
          <p:nvSpPr>
            <p:cNvPr id="67609" name="Rectangle 25">
              <a:extLst>
                <a:ext uri="{FF2B5EF4-FFF2-40B4-BE49-F238E27FC236}">
                  <a16:creationId xmlns:a16="http://schemas.microsoft.com/office/drawing/2014/main" id="{FC26EA9F-0DF9-764A-ACF0-9A866214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00000000</a:t>
              </a:r>
            </a:p>
          </p:txBody>
        </p:sp>
        <p:sp>
          <p:nvSpPr>
            <p:cNvPr id="67610" name="Rectangle 26">
              <a:extLst>
                <a:ext uri="{FF2B5EF4-FFF2-40B4-BE49-F238E27FC236}">
                  <a16:creationId xmlns:a16="http://schemas.microsoft.com/office/drawing/2014/main" id="{5603AB40-C2CA-534F-96E8-03521EF7D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10100000</a:t>
              </a:r>
            </a:p>
          </p:txBody>
        </p:sp>
        <p:sp>
          <p:nvSpPr>
            <p:cNvPr id="67611" name="Rectangle 27">
              <a:extLst>
                <a:ext uri="{FF2B5EF4-FFF2-40B4-BE49-F238E27FC236}">
                  <a16:creationId xmlns:a16="http://schemas.microsoft.com/office/drawing/2014/main" id="{A4638044-04F7-6E47-BBFC-372D06DB3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01100000</a:t>
              </a:r>
            </a:p>
          </p:txBody>
        </p:sp>
        <p:sp>
          <p:nvSpPr>
            <p:cNvPr id="67612" name="Line 28">
              <a:extLst>
                <a:ext uri="{FF2B5EF4-FFF2-40B4-BE49-F238E27FC236}">
                  <a16:creationId xmlns:a16="http://schemas.microsoft.com/office/drawing/2014/main" id="{57C75057-067F-2D4A-9B55-949F07B07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13" name="Text Box 29">
              <a:extLst>
                <a:ext uri="{FF2B5EF4-FFF2-40B4-BE49-F238E27FC236}">
                  <a16:creationId xmlns:a16="http://schemas.microsoft.com/office/drawing/2014/main" id="{3BE2BD58-1372-3E4E-82E1-B53365B8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2</a:t>
              </a:r>
            </a:p>
          </p:txBody>
        </p:sp>
      </p:grpSp>
      <p:grpSp>
        <p:nvGrpSpPr>
          <p:cNvPr id="67614" name="Group 30">
            <a:extLst>
              <a:ext uri="{FF2B5EF4-FFF2-40B4-BE49-F238E27FC236}">
                <a16:creationId xmlns:a16="http://schemas.microsoft.com/office/drawing/2014/main" id="{B1020C87-BC3E-2443-92CB-FDD8D9FE9B1A}"/>
              </a:ext>
            </a:extLst>
          </p:cNvPr>
          <p:cNvGrpSpPr>
            <a:grpSpLocks/>
          </p:cNvGrpSpPr>
          <p:nvPr/>
        </p:nvGrpSpPr>
        <p:grpSpPr bwMode="auto">
          <a:xfrm>
            <a:off x="6636243" y="4367812"/>
            <a:ext cx="1427939" cy="2687884"/>
            <a:chOff x="3120" y="2496"/>
            <a:chExt cx="816" cy="1536"/>
          </a:xfrm>
        </p:grpSpPr>
        <p:sp>
          <p:nvSpPr>
            <p:cNvPr id="67615" name="Rectangle 31">
              <a:extLst>
                <a:ext uri="{FF2B5EF4-FFF2-40B4-BE49-F238E27FC236}">
                  <a16:creationId xmlns:a16="http://schemas.microsoft.com/office/drawing/2014/main" id="{80956031-3963-854D-9555-AE42AD5B1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3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01110000</a:t>
              </a:r>
            </a:p>
          </p:txBody>
        </p:sp>
        <p:sp>
          <p:nvSpPr>
            <p:cNvPr id="67616" name="Rectangle 32">
              <a:extLst>
                <a:ext uri="{FF2B5EF4-FFF2-40B4-BE49-F238E27FC236}">
                  <a16:creationId xmlns:a16="http://schemas.microsoft.com/office/drawing/2014/main" id="{59439DCB-62F2-E741-B674-F5E6DA63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00100000</a:t>
              </a:r>
            </a:p>
          </p:txBody>
        </p:sp>
        <p:sp>
          <p:nvSpPr>
            <p:cNvPr id="67617" name="Rectangle 33">
              <a:extLst>
                <a:ext uri="{FF2B5EF4-FFF2-40B4-BE49-F238E27FC236}">
                  <a16:creationId xmlns:a16="http://schemas.microsoft.com/office/drawing/2014/main" id="{0B3E33C1-AB5A-964A-8B58-82036883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10010000</a:t>
              </a:r>
            </a:p>
          </p:txBody>
        </p:sp>
        <p:sp>
          <p:nvSpPr>
            <p:cNvPr id="67618" name="Rectangle 34">
              <a:extLst>
                <a:ext uri="{FF2B5EF4-FFF2-40B4-BE49-F238E27FC236}">
                  <a16:creationId xmlns:a16="http://schemas.microsoft.com/office/drawing/2014/main" id="{9287DC97-79F2-2D48-AFBD-BC517FE93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10000000</a:t>
              </a:r>
            </a:p>
          </p:txBody>
        </p:sp>
        <p:sp>
          <p:nvSpPr>
            <p:cNvPr id="67619" name="Rectangle 35">
              <a:extLst>
                <a:ext uri="{FF2B5EF4-FFF2-40B4-BE49-F238E27FC236}">
                  <a16:creationId xmlns:a16="http://schemas.microsoft.com/office/drawing/2014/main" id="{4D62AC3E-B91B-4C4B-80D9-326AADD3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11010000</a:t>
              </a:r>
            </a:p>
          </p:txBody>
        </p:sp>
        <p:sp>
          <p:nvSpPr>
            <p:cNvPr id="67620" name="Rectangle 36">
              <a:extLst>
                <a:ext uri="{FF2B5EF4-FFF2-40B4-BE49-F238E27FC236}">
                  <a16:creationId xmlns:a16="http://schemas.microsoft.com/office/drawing/2014/main" id="{1AF4BF33-A1C2-5C46-B375-FFE92E88E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10110000</a:t>
              </a:r>
            </a:p>
          </p:txBody>
        </p:sp>
        <p:sp>
          <p:nvSpPr>
            <p:cNvPr id="67621" name="Line 37">
              <a:extLst>
                <a:ext uri="{FF2B5EF4-FFF2-40B4-BE49-F238E27FC236}">
                  <a16:creationId xmlns:a16="http://schemas.microsoft.com/office/drawing/2014/main" id="{476B0768-B4FA-BF41-A9BA-091463728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22" name="Text Box 38">
              <a:extLst>
                <a:ext uri="{FF2B5EF4-FFF2-40B4-BE49-F238E27FC236}">
                  <a16:creationId xmlns:a16="http://schemas.microsoft.com/office/drawing/2014/main" id="{E3A1E7A4-49A6-FA48-86BA-718D838AC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3</a:t>
              </a:r>
            </a:p>
          </p:txBody>
        </p:sp>
      </p:grpSp>
      <p:grpSp>
        <p:nvGrpSpPr>
          <p:cNvPr id="67623" name="Group 39">
            <a:extLst>
              <a:ext uri="{FF2B5EF4-FFF2-40B4-BE49-F238E27FC236}">
                <a16:creationId xmlns:a16="http://schemas.microsoft.com/office/drawing/2014/main" id="{F6471928-9B16-6743-8199-F4A8AB1AA3F8}"/>
              </a:ext>
            </a:extLst>
          </p:cNvPr>
          <p:cNvGrpSpPr>
            <a:grpSpLocks/>
          </p:cNvGrpSpPr>
          <p:nvPr/>
        </p:nvGrpSpPr>
        <p:grpSpPr bwMode="auto">
          <a:xfrm>
            <a:off x="8148178" y="4367812"/>
            <a:ext cx="1427939" cy="2687884"/>
            <a:chOff x="3984" y="2496"/>
            <a:chExt cx="816" cy="1536"/>
          </a:xfrm>
        </p:grpSpPr>
        <p:sp>
          <p:nvSpPr>
            <p:cNvPr id="67624" name="Rectangle 40">
              <a:extLst>
                <a:ext uri="{FF2B5EF4-FFF2-40B4-BE49-F238E27FC236}">
                  <a16:creationId xmlns:a16="http://schemas.microsoft.com/office/drawing/2014/main" id="{169DF340-3310-5A4D-B28B-B9FDA07B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10111000</a:t>
              </a:r>
            </a:p>
          </p:txBody>
        </p:sp>
        <p:sp>
          <p:nvSpPr>
            <p:cNvPr id="67625" name="Rectangle 41">
              <a:extLst>
                <a:ext uri="{FF2B5EF4-FFF2-40B4-BE49-F238E27FC236}">
                  <a16:creationId xmlns:a16="http://schemas.microsoft.com/office/drawing/2014/main" id="{1A83F9A2-2F63-5A49-AAB2-969C86557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00010000</a:t>
              </a:r>
            </a:p>
          </p:txBody>
        </p:sp>
        <p:sp>
          <p:nvSpPr>
            <p:cNvPr id="67626" name="Rectangle 42">
              <a:extLst>
                <a:ext uri="{FF2B5EF4-FFF2-40B4-BE49-F238E27FC236}">
                  <a16:creationId xmlns:a16="http://schemas.microsoft.com/office/drawing/2014/main" id="{F8D1B17E-E3F3-6543-9D50-744B79C8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01001000</a:t>
              </a:r>
            </a:p>
          </p:txBody>
        </p:sp>
        <p:sp>
          <p:nvSpPr>
            <p:cNvPr id="67627" name="Rectangle 43">
              <a:extLst>
                <a:ext uri="{FF2B5EF4-FFF2-40B4-BE49-F238E27FC236}">
                  <a16:creationId xmlns:a16="http://schemas.microsoft.com/office/drawing/2014/main" id="{C6EDE030-3893-5D45-960F-863A5A93C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28" name="Rectangle 44">
              <a:extLst>
                <a:ext uri="{FF2B5EF4-FFF2-40B4-BE49-F238E27FC236}">
                  <a16:creationId xmlns:a16="http://schemas.microsoft.com/office/drawing/2014/main" id="{60AD439F-C315-D845-AF24-5A9964D9D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01101000</a:t>
              </a:r>
            </a:p>
          </p:txBody>
        </p:sp>
        <p:sp>
          <p:nvSpPr>
            <p:cNvPr id="67629" name="Rectangle 45">
              <a:extLst>
                <a:ext uri="{FF2B5EF4-FFF2-40B4-BE49-F238E27FC236}">
                  <a16:creationId xmlns:a16="http://schemas.microsoft.com/office/drawing/2014/main" id="{2ABD1683-55ED-5449-B0C9-EBA541C5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11011000</a:t>
              </a:r>
            </a:p>
          </p:txBody>
        </p:sp>
        <p:sp>
          <p:nvSpPr>
            <p:cNvPr id="67630" name="Line 46">
              <a:extLst>
                <a:ext uri="{FF2B5EF4-FFF2-40B4-BE49-F238E27FC236}">
                  <a16:creationId xmlns:a16="http://schemas.microsoft.com/office/drawing/2014/main" id="{0F4009AC-E6A9-3A4A-8CD5-B05C937B4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31" name="Text Box 47">
              <a:extLst>
                <a:ext uri="{FF2B5EF4-FFF2-40B4-BE49-F238E27FC236}">
                  <a16:creationId xmlns:a16="http://schemas.microsoft.com/office/drawing/2014/main" id="{A98607A5-04F0-1746-ACB3-7D8401410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4</a:t>
              </a:r>
            </a:p>
          </p:txBody>
        </p:sp>
      </p:grpSp>
      <p:sp>
        <p:nvSpPr>
          <p:cNvPr id="67632" name="Rectangle 48">
            <a:extLst>
              <a:ext uri="{FF2B5EF4-FFF2-40B4-BE49-F238E27FC236}">
                <a16:creationId xmlns:a16="http://schemas.microsoft.com/office/drawing/2014/main" id="{E3AC223E-4274-9A40-B598-B5D6D425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4199819"/>
            <a:ext cx="1343942" cy="5879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this tick</a:t>
            </a:r>
          </a:p>
        </p:txBody>
      </p:sp>
      <p:sp>
        <p:nvSpPr>
          <p:cNvPr id="67633" name="Rectangle 49">
            <a:extLst>
              <a:ext uri="{FF2B5EF4-FFF2-40B4-BE49-F238E27FC236}">
                <a16:creationId xmlns:a16="http://schemas.microsoft.com/office/drawing/2014/main" id="{18AA1A21-9B3D-0A40-B660-4F5081B1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4955787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4" name="Rectangle 50">
            <a:extLst>
              <a:ext uri="{FF2B5EF4-FFF2-40B4-BE49-F238E27FC236}">
                <a16:creationId xmlns:a16="http://schemas.microsoft.com/office/drawing/2014/main" id="{D3DA86AE-B08F-1048-9CB2-1FBB46454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291772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5" name="Rectangle 51">
            <a:extLst>
              <a:ext uri="{FF2B5EF4-FFF2-40B4-BE49-F238E27FC236}">
                <a16:creationId xmlns:a16="http://schemas.microsoft.com/office/drawing/2014/main" id="{AC1955EB-E89D-724B-9C68-3C61B8F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627758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6" name="Rectangle 52">
            <a:extLst>
              <a:ext uri="{FF2B5EF4-FFF2-40B4-BE49-F238E27FC236}">
                <a16:creationId xmlns:a16="http://schemas.microsoft.com/office/drawing/2014/main" id="{9103F9F2-E6AB-2542-AF77-9D61257E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963743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7" name="Rectangle 53">
            <a:extLst>
              <a:ext uri="{FF2B5EF4-FFF2-40B4-BE49-F238E27FC236}">
                <a16:creationId xmlns:a16="http://schemas.microsoft.com/office/drawing/2014/main" id="{EF93900D-0A5C-A34C-AA4B-3B94455B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299729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8" name="Rectangle 54">
            <a:extLst>
              <a:ext uri="{FF2B5EF4-FFF2-40B4-BE49-F238E27FC236}">
                <a16:creationId xmlns:a16="http://schemas.microsoft.com/office/drawing/2014/main" id="{34B7BF28-2295-C840-ABF0-658BABF40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635714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5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9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5E18E49-F169-784B-B04A-AC343EDD8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set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733C6B2-F4AA-8A40-9EB2-C636662E4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i="1" dirty="0"/>
              <a:t>Demand paging</a:t>
            </a:r>
            <a:r>
              <a:rPr lang="en-US" altLang="en-US" sz="2800" dirty="0"/>
              <a:t>: bring a page into memory when it’s requested by the process</a:t>
            </a:r>
          </a:p>
          <a:p>
            <a:r>
              <a:rPr lang="en-US" altLang="en-US" sz="2800" dirty="0"/>
              <a:t>How many pages are needed?</a:t>
            </a:r>
          </a:p>
          <a:p>
            <a:pPr lvl="1"/>
            <a:r>
              <a:rPr lang="en-US" altLang="en-US" sz="2400" dirty="0"/>
              <a:t>Could be all of them, but not likely</a:t>
            </a:r>
          </a:p>
          <a:p>
            <a:pPr lvl="1"/>
            <a:r>
              <a:rPr lang="en-US" altLang="en-US" sz="2400" dirty="0"/>
              <a:t>Instead, processes reference a small set of pages at any given time—</a:t>
            </a:r>
            <a:r>
              <a:rPr lang="en-US" altLang="en-US" sz="2400" i="1" dirty="0"/>
              <a:t>locality of reference</a:t>
            </a:r>
            <a:endParaRPr lang="en-US" altLang="en-US" sz="2400" dirty="0"/>
          </a:p>
          <a:p>
            <a:pPr lvl="1"/>
            <a:r>
              <a:rPr lang="en-US" altLang="en-US" sz="2400" dirty="0"/>
              <a:t>Set of pages can be different for different processes or even different times in the running of a single process</a:t>
            </a:r>
          </a:p>
          <a:p>
            <a:r>
              <a:rPr lang="en-US" altLang="en-US" sz="2800" dirty="0"/>
              <a:t>Set of pages used by a process in a given interval of time is called the </a:t>
            </a:r>
            <a:r>
              <a:rPr lang="en-US" altLang="en-US" sz="2800" i="1" dirty="0"/>
              <a:t>working set</a:t>
            </a:r>
            <a:endParaRPr lang="en-US" altLang="en-US" sz="2800" dirty="0"/>
          </a:p>
          <a:p>
            <a:pPr lvl="1"/>
            <a:r>
              <a:rPr lang="en-US" altLang="en-US" sz="2400" dirty="0"/>
              <a:t>If entire working set is in memory, no page faults!</a:t>
            </a:r>
          </a:p>
          <a:p>
            <a:pPr lvl="1"/>
            <a:r>
              <a:rPr lang="en-US" altLang="en-US" sz="2400" dirty="0"/>
              <a:t>If insufficient space for working set, </a:t>
            </a:r>
            <a:r>
              <a:rPr lang="en-US" altLang="en-US" sz="2400" dirty="0">
                <a:highlight>
                  <a:srgbClr val="FF0000"/>
                </a:highlight>
              </a:rPr>
              <a:t>thrashing</a:t>
            </a:r>
            <a:r>
              <a:rPr lang="en-US" altLang="en-US" sz="2400" dirty="0"/>
              <a:t> may occur</a:t>
            </a:r>
          </a:p>
          <a:p>
            <a:pPr lvl="1"/>
            <a:r>
              <a:rPr lang="en-US" altLang="en-US" sz="2400" dirty="0"/>
              <a:t>Goal: keep most of working set in memory to minimize the number of page faults suffered by a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9718-6FB0-9941-82B1-4B59A4DE8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10CEA-B4CC-7446-A104-8C3218D4D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D5B7F48-BA1C-D948-A355-83D311C242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65450AE-581B-4D4F-B4B0-80B34B6CD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is the working set?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EA3765E-DA51-9E4A-B6A8-17C825B47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164" y="4565553"/>
            <a:ext cx="9670232" cy="6141298"/>
          </a:xfrm>
        </p:spPr>
        <p:txBody>
          <a:bodyPr/>
          <a:lstStyle/>
          <a:p>
            <a:r>
              <a:rPr lang="en-US" altLang="en-US" sz="2646" dirty="0"/>
              <a:t>Working set is the set of pages used by the </a:t>
            </a:r>
            <a:r>
              <a:rPr lang="en-US" altLang="en-US" sz="2646" i="1" dirty="0"/>
              <a:t>k</a:t>
            </a:r>
            <a:r>
              <a:rPr lang="en-US" altLang="en-US" sz="2646" dirty="0"/>
              <a:t> most recent memory references</a:t>
            </a:r>
          </a:p>
          <a:p>
            <a:r>
              <a:rPr lang="en-US" altLang="en-US" sz="2646" dirty="0"/>
              <a:t>w(</a:t>
            </a:r>
            <a:r>
              <a:rPr lang="en-US" altLang="en-US" sz="2646" dirty="0" err="1"/>
              <a:t>k,t</a:t>
            </a:r>
            <a:r>
              <a:rPr lang="en-US" altLang="en-US" sz="2646" dirty="0"/>
              <a:t>) is the size of the working set at time </a:t>
            </a:r>
            <a:r>
              <a:rPr lang="en-US" altLang="en-US" sz="2646" i="1" dirty="0"/>
              <a:t>t</a:t>
            </a:r>
          </a:p>
          <a:p>
            <a:r>
              <a:rPr lang="en-US" altLang="en-US" sz="2646" dirty="0"/>
              <a:t>Working set may change over time</a:t>
            </a:r>
          </a:p>
          <a:p>
            <a:pPr lvl="1"/>
            <a:r>
              <a:rPr lang="en-US" altLang="en-US" sz="2205" dirty="0"/>
              <a:t>Size of working set can change over time as well…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8397ACB-E0F4-FE42-BFD3-36927CFF1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146C4D-B898-AA4F-959B-64D625A99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AF0AF4B-4A3C-0942-BA87-BBADCB528B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69636" name="Picture 4" descr="4-20">
            <a:extLst>
              <a:ext uri="{FF2B5EF4-FFF2-40B4-BE49-F238E27FC236}">
                <a16:creationId xmlns:a16="http://schemas.microsoft.com/office/drawing/2014/main" id="{233737B5-992B-094B-A3F5-E89D3E76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2" y="1566183"/>
            <a:ext cx="8823121" cy="246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7" name="Text Box 5">
            <a:extLst>
              <a:ext uri="{FF2B5EF4-FFF2-40B4-BE49-F238E27FC236}">
                <a16:creationId xmlns:a16="http://schemas.microsoft.com/office/drawing/2014/main" id="{2566AFE5-5133-5049-AAA1-8A0B98A6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845" y="3813087"/>
            <a:ext cx="325730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E9118035-25F7-6544-92E0-B0FB9131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22" y="2099910"/>
            <a:ext cx="867545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w(k,t)</a:t>
            </a:r>
          </a:p>
        </p:txBody>
      </p:sp>
    </p:spTree>
    <p:extLst>
      <p:ext uri="{BB962C8B-B14F-4D97-AF65-F5344CB8AC3E}">
        <p14:creationId xmlns:p14="http://schemas.microsoft.com/office/powerpoint/2010/main" val="254612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1E3C-E702-4E07-BFD4-FF9C9C8E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the Working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9DF1-B648-4F61-B62A-1D40F579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8034-36EC-4250-8885-15DE2A8634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EE799-AD1E-4B1A-A759-2C66B646C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D873D-C897-42DE-BFCD-FC2BD754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22" y="1146981"/>
            <a:ext cx="8307809" cy="55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3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Project 2: due on 3/18</a:t>
            </a:r>
          </a:p>
          <a:p>
            <a:pPr lvl="1"/>
            <a:r>
              <a:rPr lang="en-US" dirty="0"/>
              <a:t>Homework 8: due on 3/21</a:t>
            </a:r>
          </a:p>
          <a:p>
            <a:pPr lvl="1"/>
            <a:r>
              <a:rPr lang="en-US" dirty="0"/>
              <a:t>Quiz 2: due on 3/25</a:t>
            </a:r>
          </a:p>
          <a:p>
            <a:pPr lvl="1"/>
            <a:r>
              <a:rPr lang="en-US" dirty="0"/>
              <a:t>Lab 3: due on 4/1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1232B28-397F-FD45-89DD-5AE99EC4B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Working set page replacement algorithm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52F9353-BB1A-C042-AF8D-874DAD8B0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EB6E2E2-B699-B943-A3EF-83569EFBEB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2C9B99-EC6F-F24F-A050-3AAA59D3424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70659" name="Picture 3" descr="4-21">
            <a:extLst>
              <a:ext uri="{FF2B5EF4-FFF2-40B4-BE49-F238E27FC236}">
                <a16:creationId xmlns:a16="http://schemas.microsoft.com/office/drawing/2014/main" id="{4C65C83A-053E-4F45-8804-CCA173E6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0" y="1291590"/>
            <a:ext cx="8846063" cy="52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6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allocation and protection (Take II)	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Fixed-size pages, on-demand, appear as if having more memory that physically in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6BD9-59AC-4BCB-9345-ACD9DDFB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08EC-C691-48E8-A65C-B6D407821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/>
          <a:p>
            <a:r>
              <a:rPr lang="en-US" altLang="en-US" dirty="0">
                <a:highlight>
                  <a:srgbClr val="FF0000"/>
                </a:highlight>
              </a:rPr>
              <a:t>Page fault </a:t>
            </a:r>
            <a:r>
              <a:rPr lang="en-US" altLang="en-US" dirty="0"/>
              <a:t>forces a choice</a:t>
            </a:r>
          </a:p>
          <a:p>
            <a:pPr lvl="1"/>
            <a:r>
              <a:rPr lang="en-US" altLang="en-US" dirty="0"/>
              <a:t>No room for new page (steady state)</a:t>
            </a:r>
          </a:p>
          <a:p>
            <a:pPr lvl="1"/>
            <a:r>
              <a:rPr lang="en-US" altLang="en-US" dirty="0"/>
              <a:t>A page must be removed to make room for an incoming page.</a:t>
            </a:r>
          </a:p>
          <a:p>
            <a:pPr lvl="1"/>
            <a:r>
              <a:rPr lang="en-US" altLang="en-US" dirty="0"/>
              <a:t>Which page to select?</a:t>
            </a:r>
          </a:p>
          <a:p>
            <a:pPr lvl="2"/>
            <a:r>
              <a:rPr lang="en-US" altLang="en-US" dirty="0"/>
              <a:t>Victim page</a:t>
            </a:r>
          </a:p>
          <a:p>
            <a:pPr lvl="2"/>
            <a:r>
              <a:rPr lang="en-US" altLang="en-US" dirty="0"/>
              <a:t>Evicted/purged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ACEA0-9D77-4C5B-B008-3729D66D06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6A58-52C0-414C-9D1E-01E9CA74CF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38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16C0CFF-4218-7D46-AC92-F29056443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replacement algorithms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3591D88-79F7-9541-85D0-6E1923327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is a page removed from physical memory?</a:t>
            </a:r>
          </a:p>
          <a:p>
            <a:pPr lvl="1"/>
            <a:r>
              <a:rPr lang="en-US" altLang="en-US" dirty="0"/>
              <a:t>If the page is unmodified, simply overwrite it: a copy already exists on disk</a:t>
            </a:r>
          </a:p>
          <a:p>
            <a:pPr lvl="1"/>
            <a:r>
              <a:rPr lang="en-US" altLang="en-US" dirty="0"/>
              <a:t>If the page has been modified, it must be written back to disk: prefer unmodified pages?</a:t>
            </a:r>
          </a:p>
          <a:p>
            <a:r>
              <a:rPr lang="en-US" altLang="en-US" dirty="0"/>
              <a:t>Better not to choose an often used page</a:t>
            </a:r>
          </a:p>
          <a:p>
            <a:pPr lvl="1"/>
            <a:r>
              <a:rPr lang="en-US" altLang="en-US" dirty="0"/>
              <a:t>It’ll probably need to be brought back in soon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95CA8-8DE2-CE4D-B6B0-B8623774E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D24D7-B73A-8E4A-8785-EEB35F910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E394178-0812-5641-A441-E787FACF42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1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1A1A27-50CB-4646-B9F0-8F9B51BE0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Optimal</a:t>
            </a:r>
            <a:r>
              <a:rPr lang="en-US" altLang="en-US"/>
              <a:t> page replacement algorithm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0BA9A28-79C4-B842-A17D-1B04CBB8D3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What’s the best we can possibly do?</a:t>
            </a:r>
          </a:p>
          <a:p>
            <a:pPr lvl="1"/>
            <a:r>
              <a:rPr lang="en-US" altLang="en-US" dirty="0"/>
              <a:t>Assume perfect knowledge of the future</a:t>
            </a:r>
          </a:p>
          <a:p>
            <a:pPr lvl="1"/>
            <a:r>
              <a:rPr lang="en-US" altLang="en-US" dirty="0"/>
              <a:t>Not realizable in practice (usually)</a:t>
            </a:r>
          </a:p>
          <a:p>
            <a:pPr lvl="1"/>
            <a:r>
              <a:rPr lang="en-US" altLang="en-US" dirty="0"/>
              <a:t>Useful for comparison: if another algorithm is within 5% of optimal, not much more can be done…</a:t>
            </a:r>
          </a:p>
          <a:p>
            <a:r>
              <a:rPr lang="en-US" altLang="en-US" dirty="0"/>
              <a:t>Algorithm: replace the page that will be used furthest in the future</a:t>
            </a:r>
          </a:p>
          <a:p>
            <a:pPr lvl="1"/>
            <a:r>
              <a:rPr lang="en-US" altLang="en-US" dirty="0"/>
              <a:t>Only works if we know the whole sequence!</a:t>
            </a:r>
          </a:p>
          <a:p>
            <a:pPr lvl="1"/>
            <a:r>
              <a:rPr lang="en-US" altLang="en-US" dirty="0"/>
              <a:t>Can be approximated by running the program twice</a:t>
            </a:r>
          </a:p>
          <a:p>
            <a:pPr lvl="2"/>
            <a:r>
              <a:rPr lang="en-US" altLang="en-US" dirty="0"/>
              <a:t>Once to generate the reference trace</a:t>
            </a:r>
          </a:p>
          <a:p>
            <a:pPr lvl="2"/>
            <a:r>
              <a:rPr lang="en-US" altLang="en-US" dirty="0"/>
              <a:t>Once (or more) to apply the optimal algorithm</a:t>
            </a:r>
          </a:p>
          <a:p>
            <a:r>
              <a:rPr lang="en-US" altLang="en-US" dirty="0"/>
              <a:t>Nice, but not achievable in real systems!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D28B-4CF0-3248-91AD-D0156E017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4F91-41FA-4D41-AFA3-F17AF2E52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0B122F6-D50E-6C43-8971-5BF934F81F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86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3E00-231F-4576-8A37-426AD279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4750-F2B7-4362-BF7F-523EF65B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CF80C-D06D-40E9-A2C0-D25C48C9E5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3031B-6518-4225-9089-DFF46F028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766DD-20A1-4ABB-BBCD-C15A626C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62" y="3428726"/>
            <a:ext cx="4925113" cy="32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1653C-C101-4D05-8D68-AEDB771F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0" y="1611086"/>
            <a:ext cx="4673292" cy="311615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328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4D440DA-5E43-0A43-91F2-834395965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Not-recently-used (NRU) algorithm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AF4C3BF-CA58-F946-944A-B77E93D83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Each page has reference bit and dirty bit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Bits are set when page is referenced and/or modified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Pages are classified into four classes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0: not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1: not referenced,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2: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3: referenced, dirty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Clear reference bit for all pages periodically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Can’t clear dirty bit: needed to indicate which pages need to be flushed to disk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Class 1 contains dirty pages where reference bit has been cleared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Algorithm: remove a page from the lowest non-empty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Select a page at random from that class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Easy to understand and implement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Performance adequate (though not optimal)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C469-8EE4-1345-BFA5-EF4EE46D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8F01D-F71D-B947-9B17-3C4D442B3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A747748-3312-9840-862D-6B0B46BEAFF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62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BD1-D780-4076-A174-1128743E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NRU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BA49-D369-428A-B586-4259322A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8B86-10EB-4CCB-92FA-9859DADEF5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EAD65-C772-41BD-A373-B96F59C73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0A277-5B1A-4C68-8E36-51C83364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1026606"/>
            <a:ext cx="9160005" cy="61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1415</Words>
  <Application>Microsoft Office PowerPoint</Application>
  <PresentationFormat>Custom</PresentationFormat>
  <Paragraphs>234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Courier</vt:lpstr>
      <vt:lpstr>Helvetica</vt:lpstr>
      <vt:lpstr>Times</vt:lpstr>
      <vt:lpstr>Times New Roman</vt:lpstr>
      <vt:lpstr>Wingdings</vt:lpstr>
      <vt:lpstr>Office Theme</vt:lpstr>
      <vt:lpstr>1_class slides</vt:lpstr>
      <vt:lpstr>Introduction to Operating Systems CS 1550</vt:lpstr>
      <vt:lpstr>Announcements</vt:lpstr>
      <vt:lpstr>Previous Lecture …</vt:lpstr>
      <vt:lpstr>Problem of the Day</vt:lpstr>
      <vt:lpstr>Page replacement algorithms</vt:lpstr>
      <vt:lpstr>Optimal page replacement algorithm</vt:lpstr>
      <vt:lpstr>OPT Examples</vt:lpstr>
      <vt:lpstr>Not-recently-used (NRU) algorithm</vt:lpstr>
      <vt:lpstr>NRU Operation</vt:lpstr>
      <vt:lpstr>First-In, First-Out (FIFO) algorithm</vt:lpstr>
      <vt:lpstr>Page Replacement Algorithms Components</vt:lpstr>
      <vt:lpstr>Second chance page replacement</vt:lpstr>
      <vt:lpstr>Clock algorithm</vt:lpstr>
      <vt:lpstr>Least Recently Used (LRU)</vt:lpstr>
      <vt:lpstr>Simulating LRU in software</vt:lpstr>
      <vt:lpstr>Aging replacement algorithm</vt:lpstr>
      <vt:lpstr>Working set</vt:lpstr>
      <vt:lpstr>How big is the working set?</vt:lpstr>
      <vt:lpstr>Keeping track of the Working Set</vt:lpstr>
      <vt:lpstr>Working set page replacement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2023-01-12T18:47:44Z</dcterms:modified>
</cp:coreProperties>
</file>