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79" r:id="rId3"/>
  </p:sldMasterIdLst>
  <p:notesMasterIdLst>
    <p:notesMasterId r:id="rId65"/>
  </p:notesMasterIdLst>
  <p:sldIdLst>
    <p:sldId id="454" r:id="rId4"/>
    <p:sldId id="496" r:id="rId5"/>
    <p:sldId id="505" r:id="rId6"/>
    <p:sldId id="500" r:id="rId7"/>
    <p:sldId id="394" r:id="rId8"/>
    <p:sldId id="509" r:id="rId9"/>
    <p:sldId id="511" r:id="rId10"/>
    <p:sldId id="512" r:id="rId11"/>
    <p:sldId id="513" r:id="rId12"/>
    <p:sldId id="514" r:id="rId13"/>
    <p:sldId id="405" r:id="rId14"/>
    <p:sldId id="406" r:id="rId15"/>
    <p:sldId id="407" r:id="rId16"/>
    <p:sldId id="408" r:id="rId17"/>
    <p:sldId id="409" r:id="rId18"/>
    <p:sldId id="517" r:id="rId19"/>
    <p:sldId id="410" r:id="rId20"/>
    <p:sldId id="456" r:id="rId21"/>
    <p:sldId id="457" r:id="rId22"/>
    <p:sldId id="518" r:id="rId23"/>
    <p:sldId id="421" r:id="rId24"/>
    <p:sldId id="519" r:id="rId25"/>
    <p:sldId id="423" r:id="rId26"/>
    <p:sldId id="520" r:id="rId27"/>
    <p:sldId id="411" r:id="rId28"/>
    <p:sldId id="412" r:id="rId29"/>
    <p:sldId id="413" r:id="rId30"/>
    <p:sldId id="414" r:id="rId31"/>
    <p:sldId id="415" r:id="rId32"/>
    <p:sldId id="416" r:id="rId33"/>
    <p:sldId id="419" r:id="rId34"/>
    <p:sldId id="420" r:id="rId35"/>
    <p:sldId id="460" r:id="rId36"/>
    <p:sldId id="431" r:id="rId37"/>
    <p:sldId id="430" r:id="rId38"/>
    <p:sldId id="434" r:id="rId39"/>
    <p:sldId id="522" r:id="rId40"/>
    <p:sldId id="425" r:id="rId41"/>
    <p:sldId id="521" r:id="rId42"/>
    <p:sldId id="424" r:id="rId43"/>
    <p:sldId id="422" r:id="rId44"/>
    <p:sldId id="428" r:id="rId45"/>
    <p:sldId id="436" r:id="rId46"/>
    <p:sldId id="426" r:id="rId47"/>
    <p:sldId id="427" r:id="rId48"/>
    <p:sldId id="435" r:id="rId49"/>
    <p:sldId id="461" r:id="rId50"/>
    <p:sldId id="440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50" r:id="rId59"/>
    <p:sldId id="449" r:id="rId60"/>
    <p:sldId id="452" r:id="rId61"/>
    <p:sldId id="515" r:id="rId62"/>
    <p:sldId id="455" r:id="rId63"/>
    <p:sldId id="453" r:id="rId6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88944-44ED-4999-89AF-1C1E8E7209A9}" v="1" dt="2023-01-12T18:49:01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commentAuthors" Target="commentAuthor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5F988944-44ED-4999-89AF-1C1E8E7209A9}"/>
    <pc:docChg chg="modSld">
      <pc:chgData name="Khattab, Sherif" userId="c83b1e15-36f3-4f46-aceb-05aac24c545e" providerId="ADAL" clId="{5F988944-44ED-4999-89AF-1C1E8E7209A9}" dt="2023-01-12T18:49:01.845" v="2"/>
      <pc:docMkLst>
        <pc:docMk/>
      </pc:docMkLst>
      <pc:sldChg chg="addSp modSp mod">
        <pc:chgData name="Khattab, Sherif" userId="c83b1e15-36f3-4f46-aceb-05aac24c545e" providerId="ADAL" clId="{5F988944-44ED-4999-89AF-1C1E8E7209A9}" dt="2023-01-12T18:49:01.845" v="2"/>
        <pc:sldMkLst>
          <pc:docMk/>
          <pc:sldMk cId="1330366002" sldId="454"/>
        </pc:sldMkLst>
        <pc:spChg chg="mod">
          <ac:chgData name="Khattab, Sherif" userId="c83b1e15-36f3-4f46-aceb-05aac24c545e" providerId="ADAL" clId="{5F988944-44ED-4999-89AF-1C1E8E7209A9}" dt="2023-01-12T18:49:01.287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5F988944-44ED-4999-89AF-1C1E8E7209A9}" dt="2023-01-12T18:49:01.845" v="2"/>
          <ac:picMkLst>
            <pc:docMk/>
            <pc:sldMk cId="1330366002" sldId="454"/>
            <ac:picMk id="5" creationId="{6BA1D178-AFC6-0EE9-BA5B-9DB6C5B2C66F}"/>
          </ac:picMkLst>
        </pc:pic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7DDB8894-8BB0-5C4A-8652-81D3B08A9E11}"/>
    <pc:docChg chg="modSld">
      <pc:chgData name="Khattab, Sherif" userId="c83b1e15-36f3-4f46-aceb-05aac24c545e" providerId="ADAL" clId="{7DDB8894-8BB0-5C4A-8652-81D3B08A9E11}" dt="2021-09-01T06:23:11.395" v="0"/>
      <pc:docMkLst>
        <pc:docMk/>
      </pc:docMkLst>
      <pc:sldChg chg="modSp">
        <pc:chgData name="Khattab, Sherif" userId="c83b1e15-36f3-4f46-aceb-05aac24c545e" providerId="ADAL" clId="{7DDB8894-8BB0-5C4A-8652-81D3B08A9E11}" dt="2021-09-01T06:23:11.395" v="0"/>
        <pc:sldMkLst>
          <pc:docMk/>
          <pc:sldMk cId="1330366002" sldId="454"/>
        </pc:sldMkLst>
        <pc:spChg chg="mod">
          <ac:chgData name="Khattab, Sherif" userId="c83b1e15-36f3-4f46-aceb-05aac24c545e" providerId="ADAL" clId="{7DDB8894-8BB0-5C4A-8652-81D3B08A9E11}" dt="2021-09-01T06:23:11.39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873FB62B-B6A2-4A78-8FA0-D545BEF2DB1D}"/>
    <pc:docChg chg="addSld delSld modSld">
      <pc:chgData name="Khattab, Sherif" userId="c83b1e15-36f3-4f46-aceb-05aac24c545e" providerId="ADAL" clId="{873FB62B-B6A2-4A78-8FA0-D545BEF2DB1D}" dt="2021-04-28T17:42:20.439" v="81" actId="47"/>
      <pc:docMkLst>
        <pc:docMk/>
      </pc:docMkLst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95614962" sldId="41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913950100" sldId="41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37325550" sldId="41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0762590" sldId="41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37821206" sldId="41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22569091" sldId="41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62149645" sldId="41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14746946" sldId="42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1639572" sldId="42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2931863" sldId="42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841886945" sldId="42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0891954" sldId="42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50648469" sldId="42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41659144" sldId="42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37468855" sldId="42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54294213" sldId="42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70885020" sldId="43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803465925" sldId="43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38831870" sldId="43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1952053" sldId="43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90095113" sldId="43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2973116" sldId="43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31229819" sldId="43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58686576" sldId="43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5522134" sldId="43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606519920" sldId="43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4448096" sldId="44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91543927" sldId="44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87875374" sldId="44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57752983" sldId="44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84930236" sldId="44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41628" sldId="44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0715505" sldId="44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45985129" sldId="44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95331822" sldId="45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780695783" sldId="45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48364632" sldId="45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778540574" sldId="45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306668994" sldId="45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061377078" sldId="45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9331377" sldId="45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99179101" sldId="46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873FB62B-B6A2-4A78-8FA0-D545BEF2DB1D}" dt="2021-04-28T17:40:35.689" v="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73FB62B-B6A2-4A78-8FA0-D545BEF2DB1D}" dt="2021-04-28T17:40:35.689" v="16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873FB62B-B6A2-4A78-8FA0-D545BEF2DB1D}" dt="2021-04-28T17:40:42.440" v="1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73FB62B-B6A2-4A78-8FA0-D545BEF2DB1D}" dt="2021-04-28T17:40:42.440" v="1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">
        <pc:chgData name="Khattab, Sherif" userId="c83b1e15-36f3-4f46-aceb-05aac24c545e" providerId="ADAL" clId="{873FB62B-B6A2-4A78-8FA0-D545BEF2DB1D}" dt="2021-04-28T17:41:00.322" v="24" actId="47"/>
        <pc:sldMkLst>
          <pc:docMk/>
          <pc:sldMk cId="719306954" sldId="507"/>
        </pc:sldMkLst>
        <pc:spChg chg="mod">
          <ac:chgData name="Khattab, Sherif" userId="c83b1e15-36f3-4f46-aceb-05aac24c545e" providerId="ADAL" clId="{873FB62B-B6A2-4A78-8FA0-D545BEF2DB1D}" dt="2021-04-28T17:40:56.620" v="23" actId="20577"/>
          <ac:spMkLst>
            <pc:docMk/>
            <pc:sldMk cId="719306954" sldId="507"/>
            <ac:spMk id="6152" creationId="{00000000-0000-0000-0000-000000000000}"/>
          </ac:spMkLst>
        </pc:spChg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238628337" sldId="515"/>
        </pc:sldMkLst>
      </pc:sldChg>
      <pc:sldChg chg="addSp modSp new mod">
        <pc:chgData name="Khattab, Sherif" userId="c83b1e15-36f3-4f46-aceb-05aac24c545e" providerId="ADAL" clId="{873FB62B-B6A2-4A78-8FA0-D545BEF2DB1D}" dt="2021-04-28T17:41:28.827" v="41" actId="1076"/>
        <pc:sldMkLst>
          <pc:docMk/>
          <pc:sldMk cId="2048599978" sldId="516"/>
        </pc:sldMkLst>
        <pc:spChg chg="mod">
          <ac:chgData name="Khattab, Sherif" userId="c83b1e15-36f3-4f46-aceb-05aac24c545e" providerId="ADAL" clId="{873FB62B-B6A2-4A78-8FA0-D545BEF2DB1D}" dt="2021-04-28T17:41:17.779" v="38" actId="20577"/>
          <ac:spMkLst>
            <pc:docMk/>
            <pc:sldMk cId="2048599978" sldId="516"/>
            <ac:spMk id="2" creationId="{D5302A2C-0AA9-4114-BB5E-A6CC6FE64C12}"/>
          </ac:spMkLst>
        </pc:spChg>
        <pc:picChg chg="add mod">
          <ac:chgData name="Khattab, Sherif" userId="c83b1e15-36f3-4f46-aceb-05aac24c545e" providerId="ADAL" clId="{873FB62B-B6A2-4A78-8FA0-D545BEF2DB1D}" dt="2021-04-28T17:41:28.827" v="41" actId="1076"/>
          <ac:picMkLst>
            <pc:docMk/>
            <pc:sldMk cId="2048599978" sldId="516"/>
            <ac:picMk id="7" creationId="{6B679D86-F593-49BF-8B78-F7C935791F13}"/>
          </ac:picMkLst>
        </pc:picChg>
      </pc:sldChg>
      <pc:sldChg chg="addSp modSp new mod">
        <pc:chgData name="Khattab, Sherif" userId="c83b1e15-36f3-4f46-aceb-05aac24c545e" providerId="ADAL" clId="{873FB62B-B6A2-4A78-8FA0-D545BEF2DB1D}" dt="2021-04-28T17:42:13.009" v="80" actId="1076"/>
        <pc:sldMkLst>
          <pc:docMk/>
          <pc:sldMk cId="4123969726" sldId="517"/>
        </pc:sldMkLst>
        <pc:spChg chg="mod">
          <ac:chgData name="Khattab, Sherif" userId="c83b1e15-36f3-4f46-aceb-05aac24c545e" providerId="ADAL" clId="{873FB62B-B6A2-4A78-8FA0-D545BEF2DB1D}" dt="2021-04-28T17:42:08.139" v="77" actId="20577"/>
          <ac:spMkLst>
            <pc:docMk/>
            <pc:sldMk cId="4123969726" sldId="517"/>
            <ac:spMk id="2" creationId="{12F4D31C-42F6-453F-8A81-07176B150A79}"/>
          </ac:spMkLst>
        </pc:spChg>
        <pc:picChg chg="add mod">
          <ac:chgData name="Khattab, Sherif" userId="c83b1e15-36f3-4f46-aceb-05aac24c545e" providerId="ADAL" clId="{873FB62B-B6A2-4A78-8FA0-D545BEF2DB1D}" dt="2021-04-28T17:42:13.009" v="80" actId="1076"/>
          <ac:picMkLst>
            <pc:docMk/>
            <pc:sldMk cId="4123969726" sldId="517"/>
            <ac:picMk id="7" creationId="{34206F75-0B3D-4D95-BB10-4568677102BD}"/>
          </ac:picMkLst>
        </pc:pic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BB00256D-424D-AD43-9444-97A05A1E8C20}"/>
    <pc:docChg chg="custSel addSld delSld modSld sldOrd">
      <pc:chgData name="Khattab, Sherif" userId="c83b1e15-36f3-4f46-aceb-05aac24c545e" providerId="ADAL" clId="{BB00256D-424D-AD43-9444-97A05A1E8C20}" dt="2022-04-21T04:49:05.552" v="1340"/>
      <pc:docMkLst>
        <pc:docMk/>
      </pc:docMkLst>
      <pc:sldChg chg="modSp add del mod">
        <pc:chgData name="Khattab, Sherif" userId="c83b1e15-36f3-4f46-aceb-05aac24c545e" providerId="ADAL" clId="{BB00256D-424D-AD43-9444-97A05A1E8C20}" dt="2022-04-21T04:21:25.670" v="192" actId="20577"/>
        <pc:sldMkLst>
          <pc:docMk/>
          <pc:sldMk cId="3327709226" sldId="394"/>
        </pc:sldMkLst>
        <pc:spChg chg="mod">
          <ac:chgData name="Khattab, Sherif" userId="c83b1e15-36f3-4f46-aceb-05aac24c545e" providerId="ADAL" clId="{BB00256D-424D-AD43-9444-97A05A1E8C20}" dt="2022-04-21T04:21:25.670" v="192" actId="20577"/>
          <ac:spMkLst>
            <pc:docMk/>
            <pc:sldMk cId="3327709226" sldId="394"/>
            <ac:spMk id="15872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674851113" sldId="40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19102155" sldId="406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04766747" sldId="407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678953186" sldId="408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274314033" sldId="409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251179505" sldId="410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595614962" sldId="411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913950100" sldId="412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737325550" sldId="413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180762590" sldId="414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837821206" sldId="415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122569091" sldId="41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562149645" sldId="419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3614746946" sldId="420"/>
        </pc:sldMkLst>
      </pc:sldChg>
      <pc:sldChg chg="add del">
        <pc:chgData name="Khattab, Sherif" userId="c83b1e15-36f3-4f46-aceb-05aac24c545e" providerId="ADAL" clId="{BB00256D-424D-AD43-9444-97A05A1E8C20}" dt="2022-04-21T04:27:08.329" v="343" actId="269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BB00256D-424D-AD43-9444-97A05A1E8C20}" dt="2022-04-21T04:27:16.541" v="346"/>
        <pc:sldMkLst>
          <pc:docMk/>
          <pc:sldMk cId="1425642908" sldId="421"/>
        </pc:sldMkLst>
      </pc:sldChg>
      <pc:sldChg chg="add del">
        <pc:chgData name="Khattab, Sherif" userId="c83b1e15-36f3-4f46-aceb-05aac24c545e" providerId="ADAL" clId="{BB00256D-424D-AD43-9444-97A05A1E8C20}" dt="2022-04-21T04:27:16.464" v="345"/>
        <pc:sldMkLst>
          <pc:docMk/>
          <pc:sldMk cId="4021028610" sldId="421"/>
        </pc:sldMkLst>
      </pc:sldChg>
      <pc:sldChg chg="modSp add del mod">
        <pc:chgData name="Khattab, Sherif" userId="c83b1e15-36f3-4f46-aceb-05aac24c545e" providerId="ADAL" clId="{BB00256D-424D-AD43-9444-97A05A1E8C20}" dt="2022-04-21T04:37:57.278" v="1113" actId="20577"/>
        <pc:sldMkLst>
          <pc:docMk/>
          <pc:sldMk cId="4182931863" sldId="422"/>
        </pc:sldMkLst>
        <pc:spChg chg="mod">
          <ac:chgData name="Khattab, Sherif" userId="c83b1e15-36f3-4f46-aceb-05aac24c545e" providerId="ADAL" clId="{BB00256D-424D-AD43-9444-97A05A1E8C20}" dt="2022-04-21T04:37:57.278" v="1113" actId="20577"/>
          <ac:spMkLst>
            <pc:docMk/>
            <pc:sldMk cId="4182931863" sldId="422"/>
            <ac:spMk id="16391" creationId="{00000000-0000-0000-0000-000000000000}"/>
          </ac:spMkLst>
        </pc:spChg>
      </pc:sldChg>
      <pc:sldChg chg="modSp add mod">
        <pc:chgData name="Khattab, Sherif" userId="c83b1e15-36f3-4f46-aceb-05aac24c545e" providerId="ADAL" clId="{BB00256D-424D-AD43-9444-97A05A1E8C20}" dt="2022-04-21T04:30:20.944" v="563" actId="20577"/>
        <pc:sldMkLst>
          <pc:docMk/>
          <pc:sldMk cId="1452374642" sldId="423"/>
        </pc:sldMkLst>
        <pc:spChg chg="mod">
          <ac:chgData name="Khattab, Sherif" userId="c83b1e15-36f3-4f46-aceb-05aac24c545e" providerId="ADAL" clId="{BB00256D-424D-AD43-9444-97A05A1E8C20}" dt="2022-04-21T04:30:20.944" v="563" actId="20577"/>
          <ac:spMkLst>
            <pc:docMk/>
            <pc:sldMk cId="1452374642" sldId="423"/>
            <ac:spMk id="7373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29:51.613" v="525" actId="2696"/>
        <pc:sldMkLst>
          <pc:docMk/>
          <pc:sldMk cId="1841886945" sldId="423"/>
        </pc:sldMkLst>
      </pc:sldChg>
      <pc:sldChg chg="add del">
        <pc:chgData name="Khattab, Sherif" userId="c83b1e15-36f3-4f46-aceb-05aac24c545e" providerId="ADAL" clId="{BB00256D-424D-AD43-9444-97A05A1E8C20}" dt="2022-04-21T04:30:01.331" v="527"/>
        <pc:sldMkLst>
          <pc:docMk/>
          <pc:sldMk cId="2244541777" sldId="423"/>
        </pc:sldMkLst>
      </pc:sldChg>
      <pc:sldChg chg="modSp add mod ord modAnim">
        <pc:chgData name="Khattab, Sherif" userId="c83b1e15-36f3-4f46-aceb-05aac24c545e" providerId="ADAL" clId="{BB00256D-424D-AD43-9444-97A05A1E8C20}" dt="2022-04-21T04:37:36.411" v="1087"/>
        <pc:sldMkLst>
          <pc:docMk/>
          <pc:sldMk cId="527111503" sldId="424"/>
        </pc:sldMkLst>
        <pc:spChg chg="mod">
          <ac:chgData name="Khattab, Sherif" userId="c83b1e15-36f3-4f46-aceb-05aac24c545e" providerId="ADAL" clId="{BB00256D-424D-AD43-9444-97A05A1E8C20}" dt="2022-04-21T04:37:22.337" v="1081" actId="20577"/>
          <ac:spMkLst>
            <pc:docMk/>
            <pc:sldMk cId="527111503" sldId="424"/>
            <ac:spMk id="74756" creationId="{00000000-0000-0000-0000-000000000000}"/>
          </ac:spMkLst>
        </pc:spChg>
        <pc:spChg chg="mod">
          <ac:chgData name="Khattab, Sherif" userId="c83b1e15-36f3-4f46-aceb-05aac24c545e" providerId="ADAL" clId="{BB00256D-424D-AD43-9444-97A05A1E8C20}" dt="2022-04-21T04:37:29.428" v="1085" actId="20577"/>
          <ac:spMkLst>
            <pc:docMk/>
            <pc:sldMk cId="527111503" sldId="424"/>
            <ac:spMk id="74757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040296561" sldId="424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2445948830" sldId="424"/>
        </pc:sldMkLst>
      </pc:sldChg>
      <pc:sldChg chg="add del">
        <pc:chgData name="Khattab, Sherif" userId="c83b1e15-36f3-4f46-aceb-05aac24c545e" providerId="ADAL" clId="{BB00256D-424D-AD43-9444-97A05A1E8C20}" dt="2022-04-21T04:33:40.553" v="773" actId="2696"/>
        <pc:sldMkLst>
          <pc:docMk/>
          <pc:sldMk cId="2842005515" sldId="424"/>
        </pc:sldMkLst>
      </pc:sldChg>
      <pc:sldChg chg="add del">
        <pc:chgData name="Khattab, Sherif" userId="c83b1e15-36f3-4f46-aceb-05aac24c545e" providerId="ADAL" clId="{BB00256D-424D-AD43-9444-97A05A1E8C20}" dt="2022-04-21T04:29:51.613" v="525" actId="2696"/>
        <pc:sldMkLst>
          <pc:docMk/>
          <pc:sldMk cId="3130891954" sldId="424"/>
        </pc:sldMkLst>
      </pc:sldChg>
      <pc:sldChg chg="add del">
        <pc:chgData name="Khattab, Sherif" userId="c83b1e15-36f3-4f46-aceb-05aac24c545e" providerId="ADAL" clId="{BB00256D-424D-AD43-9444-97A05A1E8C20}" dt="2022-04-21T04:30:01.331" v="527"/>
        <pc:sldMkLst>
          <pc:docMk/>
          <pc:sldMk cId="3367062175" sldId="424"/>
        </pc:sldMkLst>
      </pc:sldChg>
      <pc:sldChg chg="add del">
        <pc:chgData name="Khattab, Sherif" userId="c83b1e15-36f3-4f46-aceb-05aac24c545e" providerId="ADAL" clId="{BB00256D-424D-AD43-9444-97A05A1E8C20}" dt="2022-04-21T04:33:50.540" v="775"/>
        <pc:sldMkLst>
          <pc:docMk/>
          <pc:sldMk cId="3445221592" sldId="424"/>
        </pc:sldMkLst>
      </pc:sldChg>
      <pc:sldChg chg="modSp add del mod ord">
        <pc:chgData name="Khattab, Sherif" userId="c83b1e15-36f3-4f46-aceb-05aac24c545e" providerId="ADAL" clId="{BB00256D-424D-AD43-9444-97A05A1E8C20}" dt="2022-04-21T04:35:19.604" v="805" actId="404"/>
        <pc:sldMkLst>
          <pc:docMk/>
          <pc:sldMk cId="1550648469" sldId="425"/>
        </pc:sldMkLst>
        <pc:spChg chg="mod">
          <ac:chgData name="Khattab, Sherif" userId="c83b1e15-36f3-4f46-aceb-05aac24c545e" providerId="ADAL" clId="{BB00256D-424D-AD43-9444-97A05A1E8C20}" dt="2022-04-21T04:35:19.604" v="805" actId="404"/>
          <ac:spMkLst>
            <pc:docMk/>
            <pc:sldMk cId="1550648469" sldId="425"/>
            <ac:spMk id="17410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3541659144" sldId="42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737468855" sldId="427"/>
        </pc:sldMkLst>
      </pc:sldChg>
      <pc:sldChg chg="add del ord">
        <pc:chgData name="Khattab, Sherif" userId="c83b1e15-36f3-4f46-aceb-05aac24c545e" providerId="ADAL" clId="{BB00256D-424D-AD43-9444-97A05A1E8C20}" dt="2022-04-21T04:38:13.052" v="1114" actId="20578"/>
        <pc:sldMkLst>
          <pc:docMk/>
          <pc:sldMk cId="1454294213" sldId="428"/>
        </pc:sldMkLst>
      </pc:sldChg>
      <pc:sldChg chg="add del">
        <pc:chgData name="Khattab, Sherif" userId="c83b1e15-36f3-4f46-aceb-05aac24c545e" providerId="ADAL" clId="{BB00256D-424D-AD43-9444-97A05A1E8C20}" dt="2022-04-21T04:38:38.352" v="1115" actId="2696"/>
        <pc:sldMkLst>
          <pc:docMk/>
          <pc:sldMk cId="1712689267" sldId="429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137149402" sldId="430"/>
        </pc:sldMkLst>
      </pc:sldChg>
      <pc:sldChg chg="add del">
        <pc:chgData name="Khattab, Sherif" userId="c83b1e15-36f3-4f46-aceb-05aac24c545e" providerId="ADAL" clId="{BB00256D-424D-AD43-9444-97A05A1E8C20}" dt="2022-04-21T04:27:52.288" v="347" actId="2696"/>
        <pc:sldMkLst>
          <pc:docMk/>
          <pc:sldMk cId="1570885020" sldId="430"/>
        </pc:sldMkLst>
      </pc:sldChg>
      <pc:sldChg chg="add ord modAnim">
        <pc:chgData name="Khattab, Sherif" userId="c83b1e15-36f3-4f46-aceb-05aac24c545e" providerId="ADAL" clId="{BB00256D-424D-AD43-9444-97A05A1E8C20}" dt="2022-04-21T04:40:28.216" v="1127"/>
        <pc:sldMkLst>
          <pc:docMk/>
          <pc:sldMk cId="2219384982" sldId="430"/>
        </pc:sldMkLst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659192817" sldId="430"/>
        </pc:sldMkLst>
      </pc:sldChg>
      <pc:sldChg chg="add del">
        <pc:chgData name="Khattab, Sherif" userId="c83b1e15-36f3-4f46-aceb-05aac24c545e" providerId="ADAL" clId="{BB00256D-424D-AD43-9444-97A05A1E8C20}" dt="2022-04-21T04:28:16.278" v="369"/>
        <pc:sldMkLst>
          <pc:docMk/>
          <pc:sldMk cId="3749653633" sldId="430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525752908" sldId="431"/>
        </pc:sldMkLst>
      </pc:sldChg>
      <pc:sldChg chg="add del">
        <pc:chgData name="Khattab, Sherif" userId="c83b1e15-36f3-4f46-aceb-05aac24c545e" providerId="ADAL" clId="{BB00256D-424D-AD43-9444-97A05A1E8C20}" dt="2022-04-21T04:28:16.278" v="369"/>
        <pc:sldMkLst>
          <pc:docMk/>
          <pc:sldMk cId="2369580535" sldId="431"/>
        </pc:sldMkLst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403380180" sldId="431"/>
        </pc:sldMkLst>
      </pc:sldChg>
      <pc:sldChg chg="add del">
        <pc:chgData name="Khattab, Sherif" userId="c83b1e15-36f3-4f46-aceb-05aac24c545e" providerId="ADAL" clId="{BB00256D-424D-AD43-9444-97A05A1E8C20}" dt="2022-04-21T04:27:52.288" v="347" actId="269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BB00256D-424D-AD43-9444-97A05A1E8C20}" dt="2022-04-21T04:31:20.849" v="567"/>
        <pc:sldMkLst>
          <pc:docMk/>
          <pc:sldMk cId="4250671926" sldId="431"/>
        </pc:sldMkLst>
      </pc:sldChg>
      <pc:sldChg chg="add del">
        <pc:chgData name="Khattab, Sherif" userId="c83b1e15-36f3-4f46-aceb-05aac24c545e" providerId="ADAL" clId="{BB00256D-424D-AD43-9444-97A05A1E8C20}" dt="2022-04-21T04:38:44.706" v="1116" actId="2696"/>
        <pc:sldMkLst>
          <pc:docMk/>
          <pc:sldMk cId="1438831870" sldId="432"/>
        </pc:sldMkLst>
      </pc:sldChg>
      <pc:sldChg chg="add del">
        <pc:chgData name="Khattab, Sherif" userId="c83b1e15-36f3-4f46-aceb-05aac24c545e" providerId="ADAL" clId="{BB00256D-424D-AD43-9444-97A05A1E8C20}" dt="2022-04-21T04:38:53.406" v="1117" actId="2696"/>
        <pc:sldMkLst>
          <pc:docMk/>
          <pc:sldMk cId="121952053" sldId="433"/>
        </pc:sldMkLst>
      </pc:sldChg>
      <pc:sldChg chg="add del">
        <pc:chgData name="Khattab, Sherif" userId="c83b1e15-36f3-4f46-aceb-05aac24c545e" providerId="ADAL" clId="{BB00256D-424D-AD43-9444-97A05A1E8C20}" dt="2022-04-21T04:39:23.562" v="1120"/>
        <pc:sldMkLst>
          <pc:docMk/>
          <pc:sldMk cId="2131774707" sldId="434"/>
        </pc:sldMkLst>
      </pc:sldChg>
      <pc:sldChg chg="add">
        <pc:chgData name="Khattab, Sherif" userId="c83b1e15-36f3-4f46-aceb-05aac24c545e" providerId="ADAL" clId="{BB00256D-424D-AD43-9444-97A05A1E8C20}" dt="2022-04-21T04:39:23.648" v="1121"/>
        <pc:sldMkLst>
          <pc:docMk/>
          <pc:sldMk cId="2468823784" sldId="434"/>
        </pc:sldMkLst>
      </pc:sldChg>
      <pc:sldChg chg="add del">
        <pc:chgData name="Khattab, Sherif" userId="c83b1e15-36f3-4f46-aceb-05aac24c545e" providerId="ADAL" clId="{BB00256D-424D-AD43-9444-97A05A1E8C20}" dt="2022-04-21T04:39:04.751" v="1118" actId="2696"/>
        <pc:sldMkLst>
          <pc:docMk/>
          <pc:sldMk cId="3590095113" sldId="434"/>
        </pc:sldMkLst>
      </pc:sldChg>
      <pc:sldChg chg="modSp add del mod">
        <pc:chgData name="Khattab, Sherif" userId="c83b1e15-36f3-4f46-aceb-05aac24c545e" providerId="ADAL" clId="{BB00256D-424D-AD43-9444-97A05A1E8C20}" dt="2022-04-21T04:41:54.262" v="1156" actId="20577"/>
        <pc:sldMkLst>
          <pc:docMk/>
          <pc:sldMk cId="3132973116" sldId="435"/>
        </pc:sldMkLst>
        <pc:spChg chg="mod">
          <ac:chgData name="Khattab, Sherif" userId="c83b1e15-36f3-4f46-aceb-05aac24c545e" providerId="ADAL" clId="{BB00256D-424D-AD43-9444-97A05A1E8C20}" dt="2022-04-21T04:41:54.262" v="1156" actId="20577"/>
          <ac:spMkLst>
            <pc:docMk/>
            <pc:sldMk cId="3132973116" sldId="435"/>
            <ac:spMk id="27654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2:14.953" v="1159"/>
        <pc:sldMkLst>
          <pc:docMk/>
          <pc:sldMk cId="767831623" sldId="436"/>
        </pc:sldMkLst>
      </pc:sldChg>
      <pc:sldChg chg="modSp add mod">
        <pc:chgData name="Khattab, Sherif" userId="c83b1e15-36f3-4f46-aceb-05aac24c545e" providerId="ADAL" clId="{BB00256D-424D-AD43-9444-97A05A1E8C20}" dt="2022-04-21T04:42:35.093" v="1210" actId="20577"/>
        <pc:sldMkLst>
          <pc:docMk/>
          <pc:sldMk cId="1727021554" sldId="436"/>
        </pc:sldMkLst>
        <pc:spChg chg="mod">
          <ac:chgData name="Khattab, Sherif" userId="c83b1e15-36f3-4f46-aceb-05aac24c545e" providerId="ADAL" clId="{BB00256D-424D-AD43-9444-97A05A1E8C20}" dt="2022-04-21T04:42:35.093" v="1210" actId="20577"/>
          <ac:spMkLst>
            <pc:docMk/>
            <pc:sldMk cId="1727021554" sldId="436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2:01.608" v="1157" actId="2696"/>
        <pc:sldMkLst>
          <pc:docMk/>
          <pc:sldMk cId="4131229819" sldId="436"/>
        </pc:sldMkLst>
      </pc:sldChg>
      <pc:sldChg chg="add del">
        <pc:chgData name="Khattab, Sherif" userId="c83b1e15-36f3-4f46-aceb-05aac24c545e" providerId="ADAL" clId="{BB00256D-424D-AD43-9444-97A05A1E8C20}" dt="2022-04-21T04:43:15.483" v="1213"/>
        <pc:sldMkLst>
          <pc:docMk/>
          <pc:sldMk cId="71998195" sldId="437"/>
        </pc:sldMkLst>
      </pc:sldChg>
      <pc:sldChg chg="add del">
        <pc:chgData name="Khattab, Sherif" userId="c83b1e15-36f3-4f46-aceb-05aac24c545e" providerId="ADAL" clId="{BB00256D-424D-AD43-9444-97A05A1E8C20}" dt="2022-04-21T04:45:42.952" v="1274" actId="2696"/>
        <pc:sldMkLst>
          <pc:docMk/>
          <pc:sldMk cId="2447119216" sldId="437"/>
        </pc:sldMkLst>
      </pc:sldChg>
      <pc:sldChg chg="add del">
        <pc:chgData name="Khattab, Sherif" userId="c83b1e15-36f3-4f46-aceb-05aac24c545e" providerId="ADAL" clId="{BB00256D-424D-AD43-9444-97A05A1E8C20}" dt="2022-04-21T04:42:59.239" v="1211" actId="2696"/>
        <pc:sldMkLst>
          <pc:docMk/>
          <pc:sldMk cId="2758686576" sldId="437"/>
        </pc:sldMkLst>
      </pc:sldChg>
      <pc:sldChg chg="add del">
        <pc:chgData name="Khattab, Sherif" userId="c83b1e15-36f3-4f46-aceb-05aac24c545e" providerId="ADAL" clId="{BB00256D-424D-AD43-9444-97A05A1E8C20}" dt="2022-04-21T04:45:44.091" v="1275" actId="2696"/>
        <pc:sldMkLst>
          <pc:docMk/>
          <pc:sldMk cId="1197418851" sldId="438"/>
        </pc:sldMkLst>
      </pc:sldChg>
      <pc:sldChg chg="add del">
        <pc:chgData name="Khattab, Sherif" userId="c83b1e15-36f3-4f46-aceb-05aac24c545e" providerId="ADAL" clId="{BB00256D-424D-AD43-9444-97A05A1E8C20}" dt="2022-04-21T04:42:59.239" v="1211" actId="2696"/>
        <pc:sldMkLst>
          <pc:docMk/>
          <pc:sldMk cId="2195522134" sldId="438"/>
        </pc:sldMkLst>
      </pc:sldChg>
      <pc:sldChg chg="add del">
        <pc:chgData name="Khattab, Sherif" userId="c83b1e15-36f3-4f46-aceb-05aac24c545e" providerId="ADAL" clId="{BB00256D-424D-AD43-9444-97A05A1E8C20}" dt="2022-04-21T04:43:15.483" v="1213"/>
        <pc:sldMkLst>
          <pc:docMk/>
          <pc:sldMk cId="3307999666" sldId="438"/>
        </pc:sldMkLst>
      </pc:sldChg>
      <pc:sldChg chg="add del">
        <pc:chgData name="Khattab, Sherif" userId="c83b1e15-36f3-4f46-aceb-05aac24c545e" providerId="ADAL" clId="{BB00256D-424D-AD43-9444-97A05A1E8C20}" dt="2022-04-21T04:43:47.404" v="1247" actId="2696"/>
        <pc:sldMkLst>
          <pc:docMk/>
          <pc:sldMk cId="1606519920" sldId="439"/>
        </pc:sldMkLst>
      </pc:sldChg>
      <pc:sldChg chg="modSp add del mod modAnim">
        <pc:chgData name="Khattab, Sherif" userId="c83b1e15-36f3-4f46-aceb-05aac24c545e" providerId="ADAL" clId="{BB00256D-424D-AD43-9444-97A05A1E8C20}" dt="2022-04-21T04:44:41.882" v="1273"/>
        <pc:sldMkLst>
          <pc:docMk/>
          <pc:sldMk cId="1266860463" sldId="440"/>
        </pc:sldMkLst>
        <pc:spChg chg="mod">
          <ac:chgData name="Khattab, Sherif" userId="c83b1e15-36f3-4f46-aceb-05aac24c545e" providerId="ADAL" clId="{BB00256D-424D-AD43-9444-97A05A1E8C20}" dt="2022-04-21T04:44:37.423" v="1271" actId="113"/>
          <ac:spMkLst>
            <pc:docMk/>
            <pc:sldMk cId="1266860463" sldId="440"/>
            <ac:spMk id="32773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4:28.408" v="1270" actId="2696"/>
        <pc:sldMkLst>
          <pc:docMk/>
          <pc:sldMk cId="2014448096" sldId="441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017176948" sldId="442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191543927" sldId="443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87875374" sldId="444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57752983" sldId="445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284930236" sldId="44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1941628" sldId="447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50715505" sldId="448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845985129" sldId="449"/>
        </pc:sldMkLst>
      </pc:sldChg>
      <pc:sldChg chg="modSp add del mod ord">
        <pc:chgData name="Khattab, Sherif" userId="c83b1e15-36f3-4f46-aceb-05aac24c545e" providerId="ADAL" clId="{BB00256D-424D-AD43-9444-97A05A1E8C20}" dt="2022-04-21T04:46:47.229" v="1323" actId="20577"/>
        <pc:sldMkLst>
          <pc:docMk/>
          <pc:sldMk cId="3695331822" sldId="450"/>
        </pc:sldMkLst>
        <pc:spChg chg="mod">
          <ac:chgData name="Khattab, Sherif" userId="c83b1e15-36f3-4f46-aceb-05aac24c545e" providerId="ADAL" clId="{BB00256D-424D-AD43-9444-97A05A1E8C20}" dt="2022-04-21T04:46:47.229" v="1323" actId="20577"/>
          <ac:spMkLst>
            <pc:docMk/>
            <pc:sldMk cId="3695331822" sldId="450"/>
            <ac:spMk id="41989" creationId="{00000000-0000-0000-0000-000000000000}"/>
          </ac:spMkLst>
        </pc:spChg>
      </pc:sldChg>
      <pc:sldChg chg="addSp delSp modSp add del mod">
        <pc:chgData name="Khattab, Sherif" userId="c83b1e15-36f3-4f46-aceb-05aac24c545e" providerId="ADAL" clId="{BB00256D-424D-AD43-9444-97A05A1E8C20}" dt="2022-04-21T04:47:53.368" v="1332" actId="1076"/>
        <pc:sldMkLst>
          <pc:docMk/>
          <pc:sldMk cId="3780695783" sldId="452"/>
        </pc:sldMkLst>
        <pc:spChg chg="add del mod">
          <ac:chgData name="Khattab, Sherif" userId="c83b1e15-36f3-4f46-aceb-05aac24c545e" providerId="ADAL" clId="{BB00256D-424D-AD43-9444-97A05A1E8C20}" dt="2022-04-21T04:47:28.849" v="1325" actId="478"/>
          <ac:spMkLst>
            <pc:docMk/>
            <pc:sldMk cId="3780695783" sldId="452"/>
            <ac:spMk id="2" creationId="{BC8F6EED-87B7-7AD0-D841-AD23D4413420}"/>
          </ac:spMkLst>
        </pc:spChg>
        <pc:spChg chg="mod">
          <ac:chgData name="Khattab, Sherif" userId="c83b1e15-36f3-4f46-aceb-05aac24c545e" providerId="ADAL" clId="{BB00256D-424D-AD43-9444-97A05A1E8C20}" dt="2022-04-21T04:47:53.368" v="1332" actId="1076"/>
          <ac:spMkLst>
            <pc:docMk/>
            <pc:sldMk cId="3780695783" sldId="452"/>
            <ac:spMk id="5" creationId="{1BEFDE2D-0ED8-2143-A4E4-A9FA43ED3EBF}"/>
          </ac:spMkLst>
        </pc:spChg>
        <pc:spChg chg="mod">
          <ac:chgData name="Khattab, Sherif" userId="c83b1e15-36f3-4f46-aceb-05aac24c545e" providerId="ADAL" clId="{BB00256D-424D-AD43-9444-97A05A1E8C20}" dt="2022-04-21T04:47:53.368" v="1332" actId="1076"/>
          <ac:spMkLst>
            <pc:docMk/>
            <pc:sldMk cId="3780695783" sldId="452"/>
            <ac:spMk id="8" creationId="{FCFF25B8-B4B7-5D47-B8EC-B01FA682E24C}"/>
          </ac:spMkLst>
        </pc:spChg>
        <pc:spChg chg="del">
          <ac:chgData name="Khattab, Sherif" userId="c83b1e15-36f3-4f46-aceb-05aac24c545e" providerId="ADAL" clId="{BB00256D-424D-AD43-9444-97A05A1E8C20}" dt="2022-04-21T04:47:25.121" v="1324" actId="478"/>
          <ac:spMkLst>
            <pc:docMk/>
            <pc:sldMk cId="3780695783" sldId="452"/>
            <ac:spMk id="6147" creationId="{CD64B9CB-5AA4-CA4E-A754-A5531D251D01}"/>
          </ac:spMkLst>
        </pc:spChg>
        <pc:grpChg chg="add mod">
          <ac:chgData name="Khattab, Sherif" userId="c83b1e15-36f3-4f46-aceb-05aac24c545e" providerId="ADAL" clId="{BB00256D-424D-AD43-9444-97A05A1E8C20}" dt="2022-04-21T04:47:53.368" v="1332" actId="1076"/>
          <ac:grpSpMkLst>
            <pc:docMk/>
            <pc:sldMk cId="3780695783" sldId="452"/>
            <ac:grpSpMk id="7" creationId="{5F0F212B-9F6C-FD21-75C0-6B0277243E0D}"/>
          </ac:grpSpMkLst>
        </pc:grpChg>
        <pc:picChg chg="mod">
          <ac:chgData name="Khattab, Sherif" userId="c83b1e15-36f3-4f46-aceb-05aac24c545e" providerId="ADAL" clId="{BB00256D-424D-AD43-9444-97A05A1E8C20}" dt="2022-04-21T04:47:53.368" v="1332" actId="1076"/>
          <ac:picMkLst>
            <pc:docMk/>
            <pc:sldMk cId="3780695783" sldId="452"/>
            <ac:picMk id="4" creationId="{E487334C-307E-604E-8148-9CE162E926E2}"/>
          </ac:picMkLst>
        </pc:picChg>
      </pc:sldChg>
      <pc:sldChg chg="add del modAnim">
        <pc:chgData name="Khattab, Sherif" userId="c83b1e15-36f3-4f46-aceb-05aac24c545e" providerId="ADAL" clId="{BB00256D-424D-AD43-9444-97A05A1E8C20}" dt="2022-04-21T04:48:33.521" v="1334"/>
        <pc:sldMkLst>
          <pc:docMk/>
          <pc:sldMk cId="2748364632" sldId="453"/>
        </pc:sldMkLst>
      </pc:sldChg>
      <pc:sldChg chg="modSp mod">
        <pc:chgData name="Khattab, Sherif" userId="c83b1e15-36f3-4f46-aceb-05aac24c545e" providerId="ADAL" clId="{BB00256D-424D-AD43-9444-97A05A1E8C20}" dt="2022-04-21T04:08:09.866" v="18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BB00256D-424D-AD43-9444-97A05A1E8C20}" dt="2022-04-21T04:08:09.866" v="18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BB00256D-424D-AD43-9444-97A05A1E8C20}" dt="2022-04-21T04:08:08.270" v="1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 ord modAnim">
        <pc:chgData name="Khattab, Sherif" userId="c83b1e15-36f3-4f46-aceb-05aac24c545e" providerId="ADAL" clId="{BB00256D-424D-AD43-9444-97A05A1E8C20}" dt="2022-04-21T04:49:05.552" v="1340"/>
        <pc:sldMkLst>
          <pc:docMk/>
          <pc:sldMk cId="778540574" sldId="45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349018726" sldId="45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306668994" sldId="457"/>
        </pc:sldMkLst>
      </pc:sldChg>
      <pc:sldChg chg="add del">
        <pc:chgData name="Khattab, Sherif" userId="c83b1e15-36f3-4f46-aceb-05aac24c545e" providerId="ADAL" clId="{BB00256D-424D-AD43-9444-97A05A1E8C20}" dt="2022-04-21T04:21:51.186" v="193" actId="2696"/>
        <pc:sldMkLst>
          <pc:docMk/>
          <pc:sldMk cId="3061377078" sldId="458"/>
        </pc:sldMkLst>
      </pc:sldChg>
      <pc:sldChg chg="add del">
        <pc:chgData name="Khattab, Sherif" userId="c83b1e15-36f3-4f46-aceb-05aac24c545e" providerId="ADAL" clId="{BB00256D-424D-AD43-9444-97A05A1E8C20}" dt="2022-04-21T04:21:51.868" v="194" actId="2696"/>
        <pc:sldMkLst>
          <pc:docMk/>
          <pc:sldMk cId="459331377" sldId="459"/>
        </pc:sldMkLst>
      </pc:sldChg>
      <pc:sldChg chg="add del">
        <pc:chgData name="Khattab, Sherif" userId="c83b1e15-36f3-4f46-aceb-05aac24c545e" providerId="ADAL" clId="{BB00256D-424D-AD43-9444-97A05A1E8C20}" dt="2022-04-21T04:33:59.916" v="777" actId="269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BB00256D-424D-AD43-9444-97A05A1E8C20}" dt="2022-04-21T04:34:12.967" v="780"/>
        <pc:sldMkLst>
          <pc:docMk/>
          <pc:sldMk cId="2662297906" sldId="460"/>
        </pc:sldMkLst>
      </pc:sldChg>
      <pc:sldChg chg="add del">
        <pc:chgData name="Khattab, Sherif" userId="c83b1e15-36f3-4f46-aceb-05aac24c545e" providerId="ADAL" clId="{BB00256D-424D-AD43-9444-97A05A1E8C20}" dt="2022-04-21T04:34:12.884" v="779"/>
        <pc:sldMkLst>
          <pc:docMk/>
          <pc:sldMk cId="3745697918" sldId="460"/>
        </pc:sldMkLst>
      </pc:sldChg>
      <pc:sldChg chg="modSp add del mod">
        <pc:chgData name="Khattab, Sherif" userId="c83b1e15-36f3-4f46-aceb-05aac24c545e" providerId="ADAL" clId="{BB00256D-424D-AD43-9444-97A05A1E8C20}" dt="2022-04-21T04:44:08.475" v="1269" actId="20577"/>
        <pc:sldMkLst>
          <pc:docMk/>
          <pc:sldMk cId="2548922958" sldId="461"/>
        </pc:sldMkLst>
        <pc:spChg chg="mod">
          <ac:chgData name="Khattab, Sherif" userId="c83b1e15-36f3-4f46-aceb-05aac24c545e" providerId="ADAL" clId="{BB00256D-424D-AD43-9444-97A05A1E8C20}" dt="2022-04-21T04:43:31.228" v="1246" actId="20577"/>
          <ac:spMkLst>
            <pc:docMk/>
            <pc:sldMk cId="2548922958" sldId="461"/>
            <ac:spMk id="2" creationId="{FE257D90-539B-734B-8717-587A6E647124}"/>
          </ac:spMkLst>
        </pc:spChg>
        <pc:spChg chg="mod">
          <ac:chgData name="Khattab, Sherif" userId="c83b1e15-36f3-4f46-aceb-05aac24c545e" providerId="ADAL" clId="{BB00256D-424D-AD43-9444-97A05A1E8C20}" dt="2022-04-21T04:44:08.475" v="1269" actId="20577"/>
          <ac:spMkLst>
            <pc:docMk/>
            <pc:sldMk cId="2548922958" sldId="461"/>
            <ac:spMk id="3" creationId="{28B04109-A116-EA4E-98F0-7A20580A3914}"/>
          </ac:spMkLst>
        </pc:spChg>
      </pc:sldChg>
      <pc:sldChg chg="modSp modAnim">
        <pc:chgData name="Khattab, Sherif" userId="c83b1e15-36f3-4f46-aceb-05aac24c545e" providerId="ADAL" clId="{BB00256D-424D-AD43-9444-97A05A1E8C20}" dt="2022-04-21T04:18:03.186" v="18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B00256D-424D-AD43-9444-97A05A1E8C20}" dt="2022-04-21T04:18:03.186" v="18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B00256D-424D-AD43-9444-97A05A1E8C20}" dt="2022-04-21T04:13:43.324" v="147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BB00256D-424D-AD43-9444-97A05A1E8C20}" dt="2022-04-21T04:13:43.324" v="147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 modAnim">
        <pc:chgData name="Khattab, Sherif" userId="c83b1e15-36f3-4f46-aceb-05aac24c545e" providerId="ADAL" clId="{BB00256D-424D-AD43-9444-97A05A1E8C20}" dt="2022-04-21T04:11:28.920" v="73"/>
        <pc:sldMkLst>
          <pc:docMk/>
          <pc:sldMk cId="2116864396" sldId="505"/>
        </pc:sldMkLst>
        <pc:spChg chg="mod">
          <ac:chgData name="Khattab, Sherif" userId="c83b1e15-36f3-4f46-aceb-05aac24c545e" providerId="ADAL" clId="{BB00256D-424D-AD43-9444-97A05A1E8C20}" dt="2022-04-21T04:11:10.077" v="29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BB00256D-424D-AD43-9444-97A05A1E8C20}" dt="2022-04-21T04:11:23.050" v="7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B00256D-424D-AD43-9444-97A05A1E8C20}" dt="2022-04-21T04:11:34.224" v="74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BB00256D-424D-AD43-9444-97A05A1E8C20}" dt="2022-04-21T04:08:01.404" v="5"/>
        <pc:sldMkLst>
          <pc:docMk/>
          <pc:sldMk cId="3457398012" sldId="509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82374897" sldId="511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767885086" sldId="512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82299815" sldId="513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079225251" sldId="514"/>
        </pc:sldMkLst>
      </pc:sldChg>
      <pc:sldChg chg="add del ord modAnim">
        <pc:chgData name="Khattab, Sherif" userId="c83b1e15-36f3-4f46-aceb-05aac24c545e" providerId="ADAL" clId="{BB00256D-424D-AD43-9444-97A05A1E8C20}" dt="2022-04-21T04:48:55.847" v="1337" actId="20578"/>
        <pc:sldMkLst>
          <pc:docMk/>
          <pc:sldMk cId="4238628337" sldId="51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4123969726" sldId="517"/>
        </pc:sldMkLst>
      </pc:sldChg>
      <pc:sldChg chg="modSp new mod modAnim">
        <pc:chgData name="Khattab, Sherif" userId="c83b1e15-36f3-4f46-aceb-05aac24c545e" providerId="ADAL" clId="{BB00256D-424D-AD43-9444-97A05A1E8C20}" dt="2022-04-21T04:26:35.990" v="342" actId="20577"/>
        <pc:sldMkLst>
          <pc:docMk/>
          <pc:sldMk cId="4049459119" sldId="518"/>
        </pc:sldMkLst>
        <pc:spChg chg="mod">
          <ac:chgData name="Khattab, Sherif" userId="c83b1e15-36f3-4f46-aceb-05aac24c545e" providerId="ADAL" clId="{BB00256D-424D-AD43-9444-97A05A1E8C20}" dt="2022-04-21T04:25:07.317" v="233" actId="20577"/>
          <ac:spMkLst>
            <pc:docMk/>
            <pc:sldMk cId="4049459119" sldId="518"/>
            <ac:spMk id="2" creationId="{EB507D27-9598-714B-CDA4-7B5B810E7666}"/>
          </ac:spMkLst>
        </pc:spChg>
        <pc:spChg chg="mod">
          <ac:chgData name="Khattab, Sherif" userId="c83b1e15-36f3-4f46-aceb-05aac24c545e" providerId="ADAL" clId="{BB00256D-424D-AD43-9444-97A05A1E8C20}" dt="2022-04-21T04:26:35.990" v="342" actId="20577"/>
          <ac:spMkLst>
            <pc:docMk/>
            <pc:sldMk cId="4049459119" sldId="518"/>
            <ac:spMk id="3" creationId="{549C2E92-862D-4EC7-DEED-612616696426}"/>
          </ac:spMkLst>
        </pc:spChg>
      </pc:sldChg>
      <pc:sldChg chg="modSp new mod modAnim">
        <pc:chgData name="Khattab, Sherif" userId="c83b1e15-36f3-4f46-aceb-05aac24c545e" providerId="ADAL" clId="{BB00256D-424D-AD43-9444-97A05A1E8C20}" dt="2022-04-21T04:29:26.443" v="524"/>
        <pc:sldMkLst>
          <pc:docMk/>
          <pc:sldMk cId="3413254764" sldId="519"/>
        </pc:sldMkLst>
        <pc:spChg chg="mod">
          <ac:chgData name="Khattab, Sherif" userId="c83b1e15-36f3-4f46-aceb-05aac24c545e" providerId="ADAL" clId="{BB00256D-424D-AD43-9444-97A05A1E8C20}" dt="2022-04-21T04:28:08.587" v="367" actId="20577"/>
          <ac:spMkLst>
            <pc:docMk/>
            <pc:sldMk cId="3413254764" sldId="519"/>
            <ac:spMk id="2" creationId="{D20514E3-FB92-A4EA-06A5-746827922F45}"/>
          </ac:spMkLst>
        </pc:spChg>
        <pc:spChg chg="mod">
          <ac:chgData name="Khattab, Sherif" userId="c83b1e15-36f3-4f46-aceb-05aac24c545e" providerId="ADAL" clId="{BB00256D-424D-AD43-9444-97A05A1E8C20}" dt="2022-04-21T04:29:19.388" v="522" actId="20577"/>
          <ac:spMkLst>
            <pc:docMk/>
            <pc:sldMk cId="3413254764" sldId="519"/>
            <ac:spMk id="3" creationId="{131981DD-D371-619E-3311-3D90844EDC53}"/>
          </ac:spMkLst>
        </pc:spChg>
      </pc:sldChg>
      <pc:sldChg chg="modSp new mod modAnim">
        <pc:chgData name="Khattab, Sherif" userId="c83b1e15-36f3-4f46-aceb-05aac24c545e" providerId="ADAL" clId="{BB00256D-424D-AD43-9444-97A05A1E8C20}" dt="2022-04-21T04:33:13.505" v="772"/>
        <pc:sldMkLst>
          <pc:docMk/>
          <pc:sldMk cId="1132000530" sldId="520"/>
        </pc:sldMkLst>
        <pc:spChg chg="mod">
          <ac:chgData name="Khattab, Sherif" userId="c83b1e15-36f3-4f46-aceb-05aac24c545e" providerId="ADAL" clId="{BB00256D-424D-AD43-9444-97A05A1E8C20}" dt="2022-04-21T04:31:46.089" v="597" actId="20577"/>
          <ac:spMkLst>
            <pc:docMk/>
            <pc:sldMk cId="1132000530" sldId="520"/>
            <ac:spMk id="2" creationId="{5576FAE9-CFFF-0AE4-8315-DCEF445F1579}"/>
          </ac:spMkLst>
        </pc:spChg>
        <pc:spChg chg="mod">
          <ac:chgData name="Khattab, Sherif" userId="c83b1e15-36f3-4f46-aceb-05aac24c545e" providerId="ADAL" clId="{BB00256D-424D-AD43-9444-97A05A1E8C20}" dt="2022-04-21T04:33:09.027" v="770" actId="20577"/>
          <ac:spMkLst>
            <pc:docMk/>
            <pc:sldMk cId="1132000530" sldId="520"/>
            <ac:spMk id="3" creationId="{5D87D893-7099-61CE-9D07-B3748F40D80A}"/>
          </ac:spMkLst>
        </pc:spChg>
      </pc:sldChg>
      <pc:sldChg chg="modSp new mod">
        <pc:chgData name="Khattab, Sherif" userId="c83b1e15-36f3-4f46-aceb-05aac24c545e" providerId="ADAL" clId="{BB00256D-424D-AD43-9444-97A05A1E8C20}" dt="2022-04-21T04:36:55.516" v="1046" actId="20577"/>
        <pc:sldMkLst>
          <pc:docMk/>
          <pc:sldMk cId="1942087693" sldId="521"/>
        </pc:sldMkLst>
        <pc:spChg chg="mod">
          <ac:chgData name="Khattab, Sherif" userId="c83b1e15-36f3-4f46-aceb-05aac24c545e" providerId="ADAL" clId="{BB00256D-424D-AD43-9444-97A05A1E8C20}" dt="2022-04-21T04:35:34.698" v="823" actId="20577"/>
          <ac:spMkLst>
            <pc:docMk/>
            <pc:sldMk cId="1942087693" sldId="521"/>
            <ac:spMk id="2" creationId="{C5AE94CB-C511-18E8-D100-B329804F6AE6}"/>
          </ac:spMkLst>
        </pc:spChg>
        <pc:spChg chg="mod">
          <ac:chgData name="Khattab, Sherif" userId="c83b1e15-36f3-4f46-aceb-05aac24c545e" providerId="ADAL" clId="{BB00256D-424D-AD43-9444-97A05A1E8C20}" dt="2022-04-21T04:36:55.516" v="1046" actId="20577"/>
          <ac:spMkLst>
            <pc:docMk/>
            <pc:sldMk cId="1942087693" sldId="521"/>
            <ac:spMk id="3" creationId="{72355A8B-C1D0-2534-9140-CFB7B7973D40}"/>
          </ac:spMkLst>
        </pc:spChg>
      </pc:sldChg>
      <pc:sldChg chg="add">
        <pc:chgData name="Khattab, Sherif" userId="c83b1e15-36f3-4f46-aceb-05aac24c545e" providerId="ADAL" clId="{BB00256D-424D-AD43-9444-97A05A1E8C20}" dt="2022-04-21T04:35:58.076" v="826"/>
        <pc:sldMkLst>
          <pc:docMk/>
          <pc:sldMk cId="1573771307" sldId="522"/>
        </pc:sldMkLst>
      </pc:sldChg>
      <pc:sldChg chg="add del">
        <pc:chgData name="Khattab, Sherif" userId="c83b1e15-36f3-4f46-aceb-05aac24c545e" providerId="ADAL" clId="{BB00256D-424D-AD43-9444-97A05A1E8C20}" dt="2022-04-21T04:35:58.009" v="825"/>
        <pc:sldMkLst>
          <pc:docMk/>
          <pc:sldMk cId="3982633173" sldId="522"/>
        </pc:sldMkLst>
      </pc:sldChg>
      <pc:sldChg chg="add del">
        <pc:chgData name="Khattab, Sherif" userId="c83b1e15-36f3-4f46-aceb-05aac24c545e" providerId="ADAL" clId="{BB00256D-424D-AD43-9444-97A05A1E8C20}" dt="2022-04-21T04:39:45.667" v="1123"/>
        <pc:sldMkLst>
          <pc:docMk/>
          <pc:sldMk cId="1071171715" sldId="523"/>
        </pc:sldMkLst>
      </pc:sldChg>
      <pc:sldChg chg="add del">
        <pc:chgData name="Khattab, Sherif" userId="c83b1e15-36f3-4f46-aceb-05aac24c545e" providerId="ADAL" clId="{BB00256D-424D-AD43-9444-97A05A1E8C20}" dt="2022-04-21T04:39:59.112" v="1125" actId="2696"/>
        <pc:sldMkLst>
          <pc:docMk/>
          <pc:sldMk cId="3513121199" sldId="523"/>
        </pc:sldMkLst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724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997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667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261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186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12426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3674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72806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0341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94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998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96481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6154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16328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4833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69531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42463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85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7005379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8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98202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08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23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96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594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7431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37229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3148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901764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523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4821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7451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171881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865866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36396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86096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92042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83708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9275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94764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526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182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07198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368497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0951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0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50479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6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0887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153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8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BA1D178-AFC6-0EE9-BA5B-9DB6C5B2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4910275-E2CD-418F-ABD8-CF8D636A75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72500" y="1847920"/>
            <a:ext cx="7643671" cy="2099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72500" y="3947830"/>
            <a:ext cx="7643671" cy="2771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9" name="AutoShape 5"/>
          <p:cNvSpPr>
            <a:spLocks/>
          </p:cNvSpPr>
          <p:nvPr/>
        </p:nvSpPr>
        <p:spPr bwMode="auto">
          <a:xfrm>
            <a:off x="8400168" y="3947830"/>
            <a:ext cx="419982" cy="2771881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0" name="AutoShape 6"/>
          <p:cNvSpPr>
            <a:spLocks/>
          </p:cNvSpPr>
          <p:nvPr/>
        </p:nvSpPr>
        <p:spPr bwMode="auto">
          <a:xfrm>
            <a:off x="8400168" y="1847920"/>
            <a:ext cx="419982" cy="209991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8826537" y="2603887"/>
            <a:ext cx="81144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User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8756006" y="5123779"/>
            <a:ext cx="95250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Kernel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352428" y="4451808"/>
            <a:ext cx="4199819" cy="20999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 system kernel</a:t>
            </a: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604417" y="4829792"/>
            <a:ext cx="3695841" cy="134394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Trusted computing base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2856406" y="5239274"/>
            <a:ext cx="3191863" cy="52497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Reference monitor</a:t>
            </a:r>
          </a:p>
        </p:txBody>
      </p:sp>
      <p:sp>
        <p:nvSpPr>
          <p:cNvPr id="169996" name="Oval 12"/>
          <p:cNvSpPr>
            <a:spLocks noChangeArrowheads="1"/>
          </p:cNvSpPr>
          <p:nvPr/>
        </p:nvSpPr>
        <p:spPr bwMode="auto">
          <a:xfrm>
            <a:off x="3738368" y="2099909"/>
            <a:ext cx="1427939" cy="142793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69997" name="AutoShape 13"/>
          <p:cNvCxnSpPr>
            <a:cxnSpLocks noChangeShapeType="1"/>
            <a:stCxn id="169996" idx="4"/>
            <a:endCxn id="169994" idx="0"/>
          </p:cNvCxnSpPr>
          <p:nvPr/>
        </p:nvCxnSpPr>
        <p:spPr bwMode="auto">
          <a:xfrm>
            <a:off x="4452337" y="3527848"/>
            <a:ext cx="0" cy="13019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092482" y="2519892"/>
            <a:ext cx="260388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All system calls go through the reference monitor for security checking</a:t>
            </a:r>
          </a:p>
        </p:txBody>
      </p:sp>
    </p:spTree>
    <p:extLst>
      <p:ext uri="{BB962C8B-B14F-4D97-AF65-F5344CB8AC3E}">
        <p14:creationId xmlns:p14="http://schemas.microsoft.com/office/powerpoint/2010/main" val="307922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models of secure systems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Limited set of primitive operations on access matrix</a:t>
            </a:r>
          </a:p>
          <a:p>
            <a:pPr lvl="1"/>
            <a:r>
              <a:rPr lang="en-US" altLang="en-US" sz="2205"/>
              <a:t>Create/delete object</a:t>
            </a:r>
          </a:p>
          <a:p>
            <a:pPr lvl="1"/>
            <a:r>
              <a:rPr lang="en-US" altLang="en-US" sz="2205"/>
              <a:t>Create/delete domain</a:t>
            </a:r>
          </a:p>
          <a:p>
            <a:pPr lvl="1"/>
            <a:r>
              <a:rPr lang="en-US" altLang="en-US" sz="2205"/>
              <a:t>Insert/remove right</a:t>
            </a:r>
          </a:p>
          <a:p>
            <a:r>
              <a:rPr lang="en-US" altLang="en-US" sz="2646"/>
              <a:t>Primitives can be combined into </a:t>
            </a:r>
            <a:r>
              <a:rPr lang="en-US" altLang="en-US" sz="2646" i="1"/>
              <a:t>protection commands</a:t>
            </a:r>
            <a:endParaRPr lang="en-US" altLang="en-US" sz="2646"/>
          </a:p>
          <a:p>
            <a:r>
              <a:rPr lang="en-US" altLang="en-US" sz="2646"/>
              <a:t>OS can enforce policies, but can’t decide what policies are appropriate</a:t>
            </a:r>
          </a:p>
          <a:p>
            <a:r>
              <a:rPr lang="en-US" altLang="en-US" sz="2646"/>
              <a:t>Question: is it possible to go from an “authorized” matrix to an “unauthorized” one?</a:t>
            </a:r>
          </a:p>
          <a:p>
            <a:pPr lvl="1"/>
            <a:r>
              <a:rPr lang="en-US" altLang="en-US" sz="2205"/>
              <a:t>In general, undecidable</a:t>
            </a:r>
          </a:p>
          <a:p>
            <a:pPr lvl="1"/>
            <a:r>
              <a:rPr lang="en-US" altLang="en-US" sz="2205"/>
              <a:t>May be provable for limited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013D552-E973-4552-9A00-228EF4A7411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85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Bell-La Padula multilevel security model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38565" cy="6506358"/>
          </a:xfrm>
        </p:spPr>
        <p:txBody>
          <a:bodyPr/>
          <a:lstStyle/>
          <a:p>
            <a:r>
              <a:rPr lang="en-US" altLang="en-US" sz="2646"/>
              <a:t>Processes, objects have security level</a:t>
            </a:r>
          </a:p>
          <a:p>
            <a:r>
              <a:rPr lang="en-US" altLang="en-US" sz="2646"/>
              <a:t>Simple security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read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lower</a:t>
            </a:r>
          </a:p>
          <a:p>
            <a:r>
              <a:rPr lang="en-US" altLang="en-US" sz="2646"/>
              <a:t>*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write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</a:t>
            </a:r>
            <a:r>
              <a:rPr lang="en-US" altLang="en-US" sz="2205" b="1"/>
              <a:t>higher</a:t>
            </a:r>
            <a:endParaRPr lang="en-US" altLang="en-US" sz="2205"/>
          </a:p>
          <a:p>
            <a:r>
              <a:rPr lang="en-US" altLang="en-US" sz="2646"/>
              <a:t>These prevent information from leaking from higher levels to lower levels</a:t>
            </a:r>
          </a:p>
          <a:p>
            <a:r>
              <a:rPr lang="en-US" altLang="en-US" sz="2646" i="1"/>
              <a:t>Read down, write up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385ACB7-15EA-4997-B3F0-3AFD40E470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5376297" y="2855877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5376297" y="4283815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5376297" y="5711754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124308" y="1931917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5124308" y="3275859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124308" y="4619801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24308" y="5963744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8820150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6</a:t>
            </a: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7728197" y="2015913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E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678242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5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796280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6678242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8820150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5796280" y="47037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6678242" y="6131736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7728197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6678242" y="4703797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5796280" y="6131736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224218" y="2099909"/>
            <a:ext cx="503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H="1">
            <a:off x="8232175" y="2099909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7140222" y="243589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8148178" y="243589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58" name="AutoShape 26"/>
          <p:cNvCxnSpPr>
            <a:cxnSpLocks noChangeShapeType="1"/>
            <a:stCxn id="172050" idx="6"/>
            <a:endCxn id="172051" idx="2"/>
          </p:cNvCxnSpPr>
          <p:nvPr/>
        </p:nvCxnSpPr>
        <p:spPr bwMode="auto">
          <a:xfrm flipV="1">
            <a:off x="7182220" y="3779837"/>
            <a:ext cx="797966" cy="2603888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6300258" y="3359855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6300258" y="3695841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8232175" y="335985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H="1">
            <a:off x="8232175" y="3695841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3" name="AutoShape 31"/>
          <p:cNvCxnSpPr>
            <a:cxnSpLocks noChangeShapeType="1"/>
            <a:stCxn id="172048" idx="0"/>
            <a:endCxn id="172043" idx="2"/>
          </p:cNvCxnSpPr>
          <p:nvPr/>
        </p:nvCxnSpPr>
        <p:spPr bwMode="auto">
          <a:xfrm rot="16200000">
            <a:off x="8694155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4" name="AutoShape 32"/>
          <p:cNvCxnSpPr>
            <a:cxnSpLocks noChangeShapeType="1"/>
            <a:stCxn id="172047" idx="0"/>
            <a:endCxn id="172045" idx="2"/>
          </p:cNvCxnSpPr>
          <p:nvPr/>
        </p:nvCxnSpPr>
        <p:spPr bwMode="auto">
          <a:xfrm rot="16200000">
            <a:off x="6552247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65" name="Line 33"/>
          <p:cNvSpPr>
            <a:spLocks noChangeShapeType="1"/>
          </p:cNvSpPr>
          <p:nvPr/>
        </p:nvSpPr>
        <p:spPr bwMode="auto">
          <a:xfrm flipH="1">
            <a:off x="7140222" y="335985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7140222" y="3695841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7" name="AutoShape 35"/>
          <p:cNvCxnSpPr>
            <a:cxnSpLocks noChangeShapeType="1"/>
            <a:stCxn id="172052" idx="0"/>
            <a:endCxn id="172047" idx="4"/>
          </p:cNvCxnSpPr>
          <p:nvPr/>
        </p:nvCxnSpPr>
        <p:spPr bwMode="auto">
          <a:xfrm flipV="1">
            <a:off x="6930231" y="3779837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8" name="AutoShape 36"/>
          <p:cNvCxnSpPr>
            <a:cxnSpLocks noChangeShapeType="1"/>
            <a:stCxn id="172053" idx="0"/>
            <a:endCxn id="172049" idx="4"/>
          </p:cNvCxnSpPr>
          <p:nvPr/>
        </p:nvCxnSpPr>
        <p:spPr bwMode="auto">
          <a:xfrm flipV="1">
            <a:off x="6048269" y="5207776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9" name="AutoShape 37"/>
          <p:cNvCxnSpPr>
            <a:cxnSpLocks noChangeShapeType="1"/>
            <a:stCxn id="172050" idx="0"/>
            <a:endCxn id="172052" idx="2"/>
          </p:cNvCxnSpPr>
          <p:nvPr/>
        </p:nvCxnSpPr>
        <p:spPr bwMode="auto">
          <a:xfrm rot="16200000">
            <a:off x="6468251" y="5669756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70" name="AutoShape 38"/>
          <p:cNvCxnSpPr>
            <a:cxnSpLocks noChangeShapeType="1"/>
            <a:stCxn id="172049" idx="0"/>
            <a:endCxn id="172046" idx="2"/>
          </p:cNvCxnSpPr>
          <p:nvPr/>
        </p:nvCxnSpPr>
        <p:spPr bwMode="auto">
          <a:xfrm rot="16200000">
            <a:off x="5586289" y="4241817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71" name="Line 39"/>
          <p:cNvSpPr>
            <a:spLocks noChangeShapeType="1"/>
          </p:cNvSpPr>
          <p:nvPr/>
        </p:nvSpPr>
        <p:spPr bwMode="auto">
          <a:xfrm flipH="1">
            <a:off x="6300258" y="4787794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>
            <a:off x="6300258" y="5123779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H="1">
            <a:off x="6300258" y="6215732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>
            <a:off x="6300258" y="6551718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5" name="Text Box 43"/>
          <p:cNvSpPr txBox="1">
            <a:spLocks noChangeArrowheads="1"/>
          </p:cNvSpPr>
          <p:nvPr/>
        </p:nvSpPr>
        <p:spPr bwMode="auto">
          <a:xfrm>
            <a:off x="7896190" y="4451809"/>
            <a:ext cx="1345689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 writes 4</a:t>
            </a:r>
          </a:p>
        </p:txBody>
      </p:sp>
    </p:spTree>
    <p:extLst>
      <p:ext uri="{BB962C8B-B14F-4D97-AF65-F5344CB8AC3E}">
        <p14:creationId xmlns:p14="http://schemas.microsoft.com/office/powerpoint/2010/main" val="21910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Biba multilevel integrity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Principles to guarantee integrity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Simple integrity principle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write only objects at its security level or lower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way to plant fake information at a higher level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integrity * property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read only objects at its security level or higher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Read up, write down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err="1"/>
              <a:t>Biba</a:t>
            </a:r>
            <a:r>
              <a:rPr lang="en-US" altLang="en-US"/>
              <a:t> is in direct conflict with Bell-La </a:t>
            </a:r>
            <a:r>
              <a:rPr lang="en-US" altLang="en-US" err="1"/>
              <a:t>Padula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Difficult to implement both at the same time!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97A25B6-AE65-47B2-A9D5-840DEC4B98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6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Circumvent security model by using more subtle ways of passing information</a:t>
            </a:r>
          </a:p>
          <a:p>
            <a:r>
              <a:rPr lang="en-US" altLang="en-US"/>
              <a:t>Can’t directly send data against system’s wishes</a:t>
            </a:r>
          </a:p>
          <a:p>
            <a:r>
              <a:rPr lang="en-US" altLang="en-US"/>
              <a:t>Send data using “side effects”</a:t>
            </a:r>
          </a:p>
          <a:p>
            <a:pPr lvl="1"/>
            <a:r>
              <a:rPr lang="en-US" altLang="en-US"/>
              <a:t>Allocating resources</a:t>
            </a:r>
          </a:p>
          <a:p>
            <a:pPr lvl="1"/>
            <a:r>
              <a:rPr lang="en-US" altLang="en-US"/>
              <a:t>Using the CPU</a:t>
            </a:r>
          </a:p>
          <a:p>
            <a:pPr lvl="1"/>
            <a:r>
              <a:rPr lang="en-US" altLang="en-US"/>
              <a:t>Locking a file</a:t>
            </a:r>
          </a:p>
          <a:p>
            <a:pPr lvl="1"/>
            <a:r>
              <a:rPr lang="en-US" altLang="en-US"/>
              <a:t>Making small changes in legal data exchange</a:t>
            </a:r>
          </a:p>
          <a:p>
            <a:r>
              <a:rPr lang="en-US" altLang="en-US" i="1"/>
              <a:t>Very</a:t>
            </a:r>
            <a:r>
              <a:rPr lang="en-US" altLang="en-US"/>
              <a:t> difficult to plug leaks in covert channels!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46873BA-5651-4BDB-8B67-BB7A3766818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95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 using file locking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Exchange information using file locking</a:t>
            </a:r>
          </a:p>
          <a:p>
            <a:r>
              <a:rPr lang="en-US" altLang="en-US"/>
              <a:t>Assume </a:t>
            </a:r>
            <a:r>
              <a:rPr lang="en-US" altLang="en-US" i="1"/>
              <a:t>n</a:t>
            </a:r>
            <a:r>
              <a:rPr lang="en-US" altLang="en-US"/>
              <a:t>+1 files accessible to both A and B</a:t>
            </a:r>
          </a:p>
          <a:p>
            <a:r>
              <a:rPr lang="en-US" altLang="en-US"/>
              <a:t>A sends information by </a:t>
            </a:r>
          </a:p>
          <a:p>
            <a:pPr lvl="1"/>
            <a:r>
              <a:rPr lang="en-US" altLang="en-US"/>
              <a:t>Locking files 0..</a:t>
            </a:r>
            <a:r>
              <a:rPr lang="en-US" altLang="en-US" i="1"/>
              <a:t>n</a:t>
            </a:r>
            <a:r>
              <a:rPr lang="en-US" altLang="en-US"/>
              <a:t>-1 according to an </a:t>
            </a:r>
            <a:r>
              <a:rPr lang="en-US" altLang="en-US" i="1"/>
              <a:t>n</a:t>
            </a:r>
            <a:r>
              <a:rPr lang="en-US" altLang="en-US"/>
              <a:t>-bit quantity to be conveyed to B</a:t>
            </a:r>
          </a:p>
          <a:p>
            <a:pPr lvl="1"/>
            <a:r>
              <a:rPr lang="en-US" altLang="en-US"/>
              <a:t>Locking file </a:t>
            </a:r>
            <a:r>
              <a:rPr lang="en-US" altLang="en-US" i="1"/>
              <a:t>n</a:t>
            </a:r>
            <a:r>
              <a:rPr lang="en-US" altLang="en-US"/>
              <a:t> to indicate that information is available</a:t>
            </a:r>
          </a:p>
          <a:p>
            <a:r>
              <a:rPr lang="en-US" altLang="en-US"/>
              <a:t>B gets information by</a:t>
            </a:r>
          </a:p>
          <a:p>
            <a:pPr lvl="1"/>
            <a:r>
              <a:rPr lang="en-US" altLang="en-US"/>
              <a:t>Reading the lock state of files 0..</a:t>
            </a:r>
            <a:r>
              <a:rPr lang="en-US" altLang="en-US" i="1"/>
              <a:t>n</a:t>
            </a:r>
            <a:r>
              <a:rPr lang="en-US" altLang="en-US"/>
              <a:t>+1</a:t>
            </a:r>
          </a:p>
          <a:p>
            <a:pPr lvl="1"/>
            <a:r>
              <a:rPr lang="en-US" altLang="en-US"/>
              <a:t>Unlocking file </a:t>
            </a:r>
            <a:r>
              <a:rPr lang="en-US" altLang="en-US" i="1"/>
              <a:t>n</a:t>
            </a:r>
            <a:r>
              <a:rPr lang="en-US" altLang="en-US"/>
              <a:t> to show that the information was received</a:t>
            </a:r>
          </a:p>
          <a:p>
            <a:r>
              <a:rPr lang="en-US" altLang="en-US"/>
              <a:t>May not even need access to the files (on some systems) to detect lock status!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28B6897-6DBB-4071-B1F5-09777511D57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31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D31C-42F6-453F-8A81-07176B15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Covert Channel Using File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0314-22E7-4BCB-878D-F2F8B59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F1A6B-1FE0-484C-9F89-A32422ACC4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B217-F2EC-488C-9CEB-EDE172D3AB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06F75-0B3D-4D95-BB10-45686771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08" y="1318727"/>
            <a:ext cx="8479364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Steganography</a:t>
            </a:r>
          </a:p>
        </p:txBody>
      </p:sp>
      <p:sp>
        <p:nvSpPr>
          <p:cNvPr id="1781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Hide information in other data</a:t>
            </a:r>
          </a:p>
          <a:p>
            <a:r>
              <a:rPr lang="en-US" altLang="en-US"/>
              <a:t>Picture on right has text of 5 Shakespeare plays</a:t>
            </a:r>
          </a:p>
          <a:p>
            <a:pPr lvl="1"/>
            <a:r>
              <a:rPr lang="en-US" altLang="en-US"/>
              <a:t>Encrypted, inserted into low order bits of color values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954161C-9743-467F-8832-B1DA72790E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78178" name="Picture 2" descr="zebras-ori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0" y="3286358"/>
            <a:ext cx="4147322" cy="31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79" name="Picture 3" descr="zebras-shak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05" y="3275859"/>
            <a:ext cx="4143822" cy="31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932446" y="6383726"/>
            <a:ext cx="954107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Zebras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5366711" y="6383725"/>
            <a:ext cx="378501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Hamlet, Macbeth, Julius Caesar</a:t>
            </a:r>
          </a:p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Merchant of Venice, King Lear</a:t>
            </a:r>
          </a:p>
        </p:txBody>
      </p:sp>
    </p:spTree>
    <p:extLst>
      <p:ext uri="{BB962C8B-B14F-4D97-AF65-F5344CB8AC3E}">
        <p14:creationId xmlns:p14="http://schemas.microsoft.com/office/powerpoint/2010/main" val="125117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vs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Protection is an internal problem</a:t>
            </a:r>
          </a:p>
          <a:p>
            <a:pPr lvl="1"/>
            <a:r>
              <a:rPr lang="en-US" altLang="en-US"/>
              <a:t>Assumes users are authenticated and programs are run only by authorized users</a:t>
            </a: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      Security = Protection + defending attacks from  												     external environment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1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environment: threats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-15671" y="340719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Security goals: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Confidentiality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Availability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Someone attempts to subvert the goals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Fun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Commercial gain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FACCD52-36FC-4A9B-940A-C31B5C8ACA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207" name="Group 39"/>
          <p:cNvGraphicFramePr>
            <a:graphicFrameLocks noGrp="1"/>
          </p:cNvGraphicFramePr>
          <p:nvPr/>
        </p:nvGraphicFramePr>
        <p:xfrm>
          <a:off x="2005084" y="1123119"/>
          <a:ext cx="5711754" cy="1814321"/>
        </p:xfrm>
        <a:graphic>
          <a:graphicData uri="http://schemas.openxmlformats.org/drawingml/2006/table">
            <a:tbl>
              <a:tblPr/>
              <a:tblGrid>
                <a:gridCol w="2719383">
                  <a:extLst>
                    <a:ext uri="{9D8B030D-6E8A-4147-A177-3AD203B41FA5}">
                      <a16:colId xmlns:a16="http://schemas.microsoft.com/office/drawing/2014/main" val="93944149"/>
                    </a:ext>
                  </a:extLst>
                </a:gridCol>
                <a:gridCol w="2992371">
                  <a:extLst>
                    <a:ext uri="{9D8B030D-6E8A-4147-A177-3AD203B41FA5}">
                      <a16:colId xmlns:a16="http://schemas.microsoft.com/office/drawing/2014/main" val="1717164089"/>
                    </a:ext>
                  </a:extLst>
                </a:gridCol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Goal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Threat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069899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confidentiality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Exposure of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13586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integrity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Tampering with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08947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System availability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Denial of service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12: due on 4/25</a:t>
            </a:r>
          </a:p>
          <a:p>
            <a:pPr lvl="1"/>
            <a:r>
              <a:rPr lang="en-US" dirty="0"/>
              <a:t>Lab 5: due on 5/2</a:t>
            </a:r>
          </a:p>
          <a:p>
            <a:pPr lvl="1"/>
            <a:r>
              <a:rPr lang="en-US" dirty="0"/>
              <a:t>Project 4 and Quiz 4: due on 5/2</a:t>
            </a:r>
          </a:p>
          <a:p>
            <a:pPr lvl="1"/>
            <a:r>
              <a:rPr lang="en-US" dirty="0"/>
              <a:t>Bonus Opportunities</a:t>
            </a:r>
          </a:p>
          <a:p>
            <a:pPr lvl="2"/>
            <a:r>
              <a:rPr lang="en-US" dirty="0"/>
              <a:t>Bonus Homework: due on 5/2</a:t>
            </a:r>
          </a:p>
          <a:p>
            <a:pPr lvl="2"/>
            <a:r>
              <a:rPr lang="en-US" dirty="0"/>
              <a:t>Course Post-Test: due on 5/2</a:t>
            </a:r>
          </a:p>
          <a:p>
            <a:pPr lvl="2"/>
            <a:r>
              <a:rPr lang="en-US" dirty="0"/>
              <a:t>Bonus point for all when OMET response rate &gt;= 80%</a:t>
            </a:r>
          </a:p>
          <a:p>
            <a:pPr lvl="3"/>
            <a:r>
              <a:rPr lang="en-US" dirty="0"/>
              <a:t>Currently at 36%</a:t>
            </a:r>
          </a:p>
          <a:p>
            <a:pPr lvl="3"/>
            <a:r>
              <a:rPr lang="en-US" dirty="0"/>
              <a:t>Deadline is Sunday 4/24</a:t>
            </a:r>
          </a:p>
          <a:p>
            <a:pPr lvl="1"/>
            <a:r>
              <a:rPr lang="en-US" dirty="0"/>
              <a:t>Final	Exam</a:t>
            </a:r>
          </a:p>
          <a:p>
            <a:pPr lvl="2"/>
            <a:r>
              <a:rPr lang="en-US" dirty="0"/>
              <a:t>Open book and open notes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7D27-9598-714B-CDA4-7B5B810E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1: Password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2E92-862D-4EC7-DEED-61261669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can be </a:t>
            </a:r>
          </a:p>
          <a:p>
            <a:pPr lvl="1"/>
            <a:r>
              <a:rPr lang="en-US" dirty="0"/>
              <a:t>stolen, </a:t>
            </a:r>
          </a:p>
          <a:p>
            <a:pPr lvl="1"/>
            <a:r>
              <a:rPr lang="en-US" dirty="0"/>
              <a:t>guessed, or </a:t>
            </a:r>
          </a:p>
          <a:p>
            <a:pPr lvl="1"/>
            <a:r>
              <a:rPr lang="en-US" dirty="0"/>
              <a:t>cracked</a:t>
            </a:r>
          </a:p>
          <a:p>
            <a:r>
              <a:rPr lang="en-US" dirty="0"/>
              <a:t>How would you defend against these attacks?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3BED-BF02-F8F5-0213-1D111D64E0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6A4BC-3D71-1F72-6DC5-771BB023E2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494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authentication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Problem: how does the computer know who you are?</a:t>
            </a:r>
          </a:p>
          <a:p>
            <a:r>
              <a:rPr lang="en-US" altLang="en-US"/>
              <a:t>Solution: use </a:t>
            </a:r>
            <a:r>
              <a:rPr lang="en-US" altLang="en-US" i="1"/>
              <a:t>authentication</a:t>
            </a:r>
            <a:r>
              <a:rPr lang="en-US" altLang="en-US"/>
              <a:t> to identify</a:t>
            </a:r>
          </a:p>
          <a:p>
            <a:pPr lvl="1"/>
            <a:r>
              <a:rPr lang="en-US" altLang="en-US"/>
              <a:t>Something the user knows</a:t>
            </a:r>
          </a:p>
          <a:p>
            <a:pPr lvl="1"/>
            <a:r>
              <a:rPr lang="en-US" altLang="en-US"/>
              <a:t>Something the user has</a:t>
            </a:r>
          </a:p>
          <a:p>
            <a:pPr lvl="1"/>
            <a:r>
              <a:rPr lang="en-US" altLang="en-US"/>
              <a:t>Something the user is</a:t>
            </a:r>
          </a:p>
          <a:p>
            <a:r>
              <a:rPr lang="en-US" altLang="en-US"/>
              <a:t>This must be done before user can use the system</a:t>
            </a:r>
          </a:p>
          <a:p>
            <a:r>
              <a:rPr lang="en-US" altLang="en-US"/>
              <a:t>Important: from the computer’s point of view…</a:t>
            </a:r>
          </a:p>
          <a:p>
            <a:pPr lvl="1"/>
            <a:r>
              <a:rPr lang="en-US" altLang="en-US"/>
              <a:t>Anyone who can duplicate your ID </a:t>
            </a:r>
            <a:r>
              <a:rPr lang="en-US" altLang="en-US" i="1"/>
              <a:t>is</a:t>
            </a:r>
            <a:r>
              <a:rPr lang="en-US" altLang="en-US"/>
              <a:t> you</a:t>
            </a:r>
          </a:p>
          <a:p>
            <a:pPr lvl="1"/>
            <a:r>
              <a:rPr lang="en-US" altLang="en-US"/>
              <a:t>Fooling a computer isn’t all that hard…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F180D9F-37AC-42CA-8C0F-774F5F12201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64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14E3-FB92-A4EA-06A5-74682792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Stealing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81DD-D371-619E-3311-3D90844E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Stealing the password file</a:t>
            </a:r>
          </a:p>
          <a:p>
            <a:r>
              <a:rPr lang="en-US" dirty="0"/>
              <a:t>Social Engineering</a:t>
            </a:r>
          </a:p>
          <a:p>
            <a:pPr lvl="1"/>
            <a:r>
              <a:rPr lang="en-US" dirty="0"/>
              <a:t>e.g., spoofing login screen</a:t>
            </a:r>
          </a:p>
          <a:p>
            <a:r>
              <a:rPr lang="en-US" dirty="0"/>
              <a:t>Key loggers</a:t>
            </a:r>
          </a:p>
          <a:p>
            <a:pPr lvl="1"/>
            <a:r>
              <a:rPr lang="en-US" dirty="0"/>
              <a:t>e.g., trojan horse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A888-F4D9-FB8F-8FAA-9451511CD5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2E8FC-4A28-6136-5B20-E8317EB3E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32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should an OS store passwords?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Passwords should be memorable?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Passwords shouldn’t be stored “in the clear”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file is often readable by all system users!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must be checked against entry in this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Solution: use hashing to hide “real” password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One-way function converting password to meaningless string of digits (Unix password hash, SHA-2)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find another password that hashes to the same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Knowing the hashed value and hash function gives no clue to the original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11706AC-FE6F-4C66-8A7A-A4FD02D2798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374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FAE9-CFFF-0AE4-8315-DCEF445F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D893-7099-61CE-9D07-B3748F40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OSs use </a:t>
            </a:r>
            <a:r>
              <a:rPr lang="en-US" i="1" dirty="0"/>
              <a:t>encryption algorithms </a:t>
            </a:r>
            <a:r>
              <a:rPr lang="en-US" dirty="0"/>
              <a:t>to hash</a:t>
            </a:r>
            <a:r>
              <a:rPr lang="en-US" i="1" dirty="0"/>
              <a:t> </a:t>
            </a:r>
            <a:r>
              <a:rPr lang="en-US" dirty="0"/>
              <a:t>the passwords</a:t>
            </a:r>
          </a:p>
          <a:p>
            <a:pPr lvl="1"/>
            <a:r>
              <a:rPr lang="en-US" dirty="0"/>
              <a:t>Use the password as the key, not the plain text</a:t>
            </a:r>
          </a:p>
          <a:p>
            <a:pPr lvl="1"/>
            <a:r>
              <a:rPr lang="en-US" dirty="0"/>
              <a:t>But, what is encryption?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CFE09-65F6-4953-27C4-4A10994E1E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20B98-18B7-57F4-A852-ABCD991C0E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20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keep information from those who aren’t supposed to see it</a:t>
            </a:r>
          </a:p>
          <a:p>
            <a:pPr lvl="1"/>
            <a:r>
              <a:rPr lang="en-US" altLang="en-US"/>
              <a:t>Do this by “scrambling” the data</a:t>
            </a:r>
          </a:p>
          <a:p>
            <a:r>
              <a:rPr lang="en-US" altLang="en-US"/>
              <a:t>Use a well-known algorithm to scramble data</a:t>
            </a:r>
          </a:p>
          <a:p>
            <a:pPr lvl="1"/>
            <a:r>
              <a:rPr lang="en-US" altLang="en-US"/>
              <a:t>Algorithm has two inputs: data &amp; key</a:t>
            </a:r>
          </a:p>
          <a:p>
            <a:pPr lvl="1"/>
            <a:r>
              <a:rPr lang="en-US" altLang="en-US"/>
              <a:t>Key is known only to “authorized” users</a:t>
            </a:r>
          </a:p>
          <a:p>
            <a:pPr lvl="1"/>
            <a:r>
              <a:rPr lang="en-US" altLang="en-US"/>
              <a:t>Relying upon the secrecy of the algorithm is a </a:t>
            </a:r>
            <a:r>
              <a:rPr lang="en-US" altLang="en-US" i="1"/>
              <a:t>very</a:t>
            </a:r>
            <a:r>
              <a:rPr lang="en-US" altLang="en-US"/>
              <a:t> bad idea (see WW2 Enigma for an example…)</a:t>
            </a:r>
          </a:p>
          <a:p>
            <a:r>
              <a:rPr lang="en-US" altLang="en-US"/>
              <a:t>Cracking codes is </a:t>
            </a:r>
            <a:r>
              <a:rPr lang="en-US" altLang="en-US" b="1" i="1"/>
              <a:t>very</a:t>
            </a:r>
            <a:r>
              <a:rPr lang="en-US" altLang="en-US"/>
              <a:t> difficult, </a:t>
            </a:r>
            <a:r>
              <a:rPr lang="en-US" altLang="en-US" i="1"/>
              <a:t>Sneakers</a:t>
            </a:r>
            <a:r>
              <a:rPr lang="en-US" altLang="en-US"/>
              <a:t> and other movies notwithstanding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9F5F3A6-1826-4D0B-877F-4037104C6F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61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basics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Algorithms (E, D) are widely known</a:t>
            </a:r>
          </a:p>
          <a:p>
            <a:r>
              <a:rPr lang="en-US" altLang="en-US" sz="2646"/>
              <a:t>Keys (K</a:t>
            </a:r>
            <a:r>
              <a:rPr lang="en-US" altLang="en-US" sz="2646" baseline="-25000"/>
              <a:t>E</a:t>
            </a:r>
            <a:r>
              <a:rPr lang="en-US" altLang="en-US" sz="2646"/>
              <a:t>, K</a:t>
            </a:r>
            <a:r>
              <a:rPr lang="en-US" altLang="en-US" sz="2646" baseline="-25000"/>
              <a:t>D</a:t>
            </a:r>
            <a:r>
              <a:rPr lang="en-US" altLang="en-US" sz="2646"/>
              <a:t>) may be less widely distributed</a:t>
            </a:r>
          </a:p>
          <a:p>
            <a:r>
              <a:rPr lang="en-US" altLang="en-US" sz="2646"/>
              <a:t>For this to be effective, the ciphertext should be the only information that’s available to the world</a:t>
            </a:r>
          </a:p>
          <a:p>
            <a:r>
              <a:rPr lang="en-US" altLang="en-US" sz="2646"/>
              <a:t>Plaintext is known only to the people with the keys (in an ideal world…)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D44798A-228D-43F4-9CA9-D4CAAE05685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20420" y="5123779"/>
            <a:ext cx="1091953" cy="839964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00258" y="5123779"/>
            <a:ext cx="1091953" cy="839964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</a:t>
            </a:r>
          </a:p>
        </p:txBody>
      </p:sp>
      <p:cxnSp>
        <p:nvCxnSpPr>
          <p:cNvPr id="10248" name="AutoShape 8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3612374" y="5543761"/>
            <a:ext cx="26878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116352" y="4955786"/>
            <a:ext cx="1652247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C=E(P,K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)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24489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</a:t>
            </a:r>
          </a:p>
        </p:txBody>
      </p:sp>
      <p:cxnSp>
        <p:nvCxnSpPr>
          <p:cNvPr id="10253" name="AutoShape 13"/>
          <p:cNvCxnSpPr>
            <a:cxnSpLocks noChangeShapeType="1"/>
            <a:stCxn id="10252" idx="3"/>
            <a:endCxn id="10246" idx="1"/>
          </p:cNvCxnSpPr>
          <p:nvPr/>
        </p:nvCxnSpPr>
        <p:spPr bwMode="auto">
          <a:xfrm>
            <a:off x="1314723" y="5543761"/>
            <a:ext cx="12056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652157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</a:t>
            </a:r>
          </a:p>
        </p:txBody>
      </p:sp>
      <p:cxnSp>
        <p:nvCxnSpPr>
          <p:cNvPr id="10255" name="AutoShape 15"/>
          <p:cNvCxnSpPr>
            <a:cxnSpLocks noChangeShapeType="1"/>
            <a:stCxn id="10247" idx="3"/>
            <a:endCxn id="10254" idx="1"/>
          </p:cNvCxnSpPr>
          <p:nvPr/>
        </p:nvCxnSpPr>
        <p:spPr bwMode="auto">
          <a:xfrm>
            <a:off x="7392211" y="5543761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72409" y="4199819"/>
            <a:ext cx="56778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543498" y="4199819"/>
            <a:ext cx="593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0258" name="AutoShape 18"/>
          <p:cNvCxnSpPr>
            <a:cxnSpLocks noChangeShapeType="1"/>
            <a:stCxn id="10256" idx="2"/>
            <a:endCxn id="10246" idx="0"/>
          </p:cNvCxnSpPr>
          <p:nvPr/>
        </p:nvCxnSpPr>
        <p:spPr bwMode="auto">
          <a:xfrm>
            <a:off x="3064648" y="4703797"/>
            <a:ext cx="1749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19"/>
          <p:cNvCxnSpPr>
            <a:cxnSpLocks noChangeShapeType="1"/>
            <a:stCxn id="10257" idx="2"/>
            <a:endCxn id="10247" idx="0"/>
          </p:cNvCxnSpPr>
          <p:nvPr/>
        </p:nvCxnSpPr>
        <p:spPr bwMode="auto">
          <a:xfrm flipH="1">
            <a:off x="6846235" y="4703797"/>
            <a:ext cx="175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032355" y="5669756"/>
            <a:ext cx="1847921" cy="587975"/>
            <a:chOff x="2256" y="2112"/>
            <a:chExt cx="1056" cy="336"/>
          </a:xfrm>
        </p:grpSpPr>
        <p:sp>
          <p:nvSpPr>
            <p:cNvPr id="10260" name="Rectangle 20" descr="Dark vertical"/>
            <p:cNvSpPr>
              <a:spLocks noChangeArrowheads="1"/>
            </p:cNvSpPr>
            <p:nvPr/>
          </p:nvSpPr>
          <p:spPr bwMode="auto">
            <a:xfrm>
              <a:off x="2256" y="2112"/>
              <a:ext cx="1056" cy="336"/>
            </a:xfrm>
            <a:prstGeom prst="rect">
              <a:avLst/>
            </a:prstGeom>
            <a:pattFill prst="dkVert">
              <a:fgClr>
                <a:srgbClr val="FFFF99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414" y="2184"/>
              <a:ext cx="74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0398" tIns="0" rIns="50398" bIns="0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Ciphertext</a:t>
              </a:r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7812193" y="5669756"/>
            <a:ext cx="1847921" cy="587975"/>
            <a:chOff x="4416" y="2160"/>
            <a:chExt cx="1056" cy="336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Plaintext</a:t>
              </a:r>
            </a:p>
          </p:txBody>
        </p:sp>
      </p:grp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336514" y="5669756"/>
            <a:ext cx="1847921" cy="587975"/>
            <a:chOff x="4416" y="2160"/>
            <a:chExt cx="1056" cy="336"/>
          </a:xfrm>
        </p:grpSpPr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Plaintext</a:t>
              </a:r>
            </a:p>
          </p:txBody>
        </p:sp>
      </p:grpSp>
      <p:sp>
        <p:nvSpPr>
          <p:cNvPr id="10272" name="AutoShape 32"/>
          <p:cNvSpPr>
            <a:spLocks/>
          </p:cNvSpPr>
          <p:nvPr/>
        </p:nvSpPr>
        <p:spPr bwMode="auto">
          <a:xfrm rot="16200000">
            <a:off x="2537045" y="4216444"/>
            <a:ext cx="302736" cy="4703798"/>
          </a:xfrm>
          <a:prstGeom prst="leftBrace">
            <a:avLst>
              <a:gd name="adj1" fmla="val 129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73" name="AutoShape 33"/>
          <p:cNvSpPr>
            <a:spLocks/>
          </p:cNvSpPr>
          <p:nvPr/>
        </p:nvSpPr>
        <p:spPr bwMode="auto">
          <a:xfrm rot="16200000">
            <a:off x="7198845" y="4258442"/>
            <a:ext cx="302736" cy="4619801"/>
          </a:xfrm>
          <a:prstGeom prst="leftBrace">
            <a:avLst>
              <a:gd name="adj1" fmla="val 127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932445" y="6719711"/>
            <a:ext cx="143981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Encryption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6552247" y="6719711"/>
            <a:ext cx="145424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Decryption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78121" y="4535804"/>
            <a:ext cx="143981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Encryption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cxnSp>
        <p:nvCxnSpPr>
          <p:cNvPr id="10277" name="AutoShape 37"/>
          <p:cNvCxnSpPr>
            <a:cxnSpLocks noChangeShapeType="1"/>
            <a:stCxn id="10276" idx="3"/>
            <a:endCxn id="10256" idx="1"/>
          </p:cNvCxnSpPr>
          <p:nvPr/>
        </p:nvCxnSpPr>
        <p:spPr bwMode="auto">
          <a:xfrm flipV="1">
            <a:off x="2117938" y="4451808"/>
            <a:ext cx="654472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8148178" y="4535804"/>
            <a:ext cx="145424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Decryption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cxnSp>
        <p:nvCxnSpPr>
          <p:cNvPr id="10279" name="AutoShape 39"/>
          <p:cNvCxnSpPr>
            <a:cxnSpLocks noChangeShapeType="1"/>
            <a:stCxn id="10278" idx="1"/>
            <a:endCxn id="10257" idx="3"/>
          </p:cNvCxnSpPr>
          <p:nvPr/>
        </p:nvCxnSpPr>
        <p:spPr bwMode="auto">
          <a:xfrm rot="10800000">
            <a:off x="7150722" y="4451808"/>
            <a:ext cx="997457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3950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Secret-key encryption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Also called symmetric-key encryption</a:t>
            </a:r>
          </a:p>
          <a:p>
            <a:r>
              <a:rPr lang="en-US" altLang="en-US" sz="2646" err="1"/>
              <a:t>Monoalphabetic</a:t>
            </a:r>
            <a:r>
              <a:rPr lang="en-US" altLang="en-US" sz="2646"/>
              <a:t> substitution</a:t>
            </a:r>
          </a:p>
          <a:p>
            <a:pPr lvl="1"/>
            <a:r>
              <a:rPr lang="en-US" altLang="en-US" sz="2205"/>
              <a:t>Each letter replaced by different letter</a:t>
            </a:r>
          </a:p>
          <a:p>
            <a:r>
              <a:rPr lang="en-US" altLang="en-US" sz="2646" err="1"/>
              <a:t>Vigenere</a:t>
            </a:r>
            <a:r>
              <a:rPr lang="en-US" altLang="en-US" sz="2646"/>
              <a:t> cipher</a:t>
            </a:r>
          </a:p>
          <a:p>
            <a:pPr lvl="1"/>
            <a:r>
              <a:rPr lang="en-US" altLang="en-US" sz="2205"/>
              <a:t>Use a multi-character key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THEMESSAGE</a:t>
            </a:r>
            <a:br>
              <a:rPr lang="en-US" altLang="en-US" sz="2205">
                <a:latin typeface="Monaco" charset="0"/>
              </a:rPr>
            </a:br>
            <a:r>
              <a:rPr lang="en-US" altLang="en-US" sz="2205">
                <a:latin typeface="Monaco" charset="0"/>
              </a:rPr>
              <a:t>ELMELMELME</a:t>
            </a:r>
            <a:br>
              <a:rPr lang="en-US" altLang="en-US" sz="2205"/>
            </a:br>
            <a:r>
              <a:rPr lang="en-US" altLang="en-US" sz="2205">
                <a:latin typeface="Monaco" charset="0"/>
              </a:rPr>
              <a:t>XSQQPEWLSI</a:t>
            </a:r>
            <a:endParaRPr lang="en-US" altLang="en-US" sz="2205"/>
          </a:p>
          <a:p>
            <a:r>
              <a:rPr lang="en-US" altLang="en-US" sz="2646"/>
              <a:t>Both are easy to break!</a:t>
            </a:r>
          </a:p>
          <a:p>
            <a:r>
              <a:rPr lang="en-US" altLang="en-US" sz="2646"/>
              <a:t>Given the encryption key, easy to generate the decryption key</a:t>
            </a:r>
          </a:p>
          <a:p>
            <a:r>
              <a:rPr lang="en-US" altLang="en-US" sz="2646"/>
              <a:t>Alternatively, use different (but similar) algorithms for encryption and decryption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FDFBB85-A2C5-4BFD-8B64-0DC7177BB1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732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encryption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Data Encryption Standard (DES)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56-bit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Same key is used to encrypt &amp; decrypt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Keys used to be difficult to guess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Needed to try 2</a:t>
            </a:r>
            <a:r>
              <a:rPr lang="en-US" altLang="en-US" baseline="30000"/>
              <a:t>55</a:t>
            </a:r>
            <a:r>
              <a:rPr lang="en-US" altLang="en-US"/>
              <a:t> different keys, on average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Modern computers can try millions of keys per second with special hardware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For $250K, EFF built a machine that broke DES quickly in 1998</a:t>
            </a:r>
          </a:p>
          <a:p>
            <a:pPr>
              <a:lnSpc>
                <a:spcPct val="90000"/>
              </a:lnSpc>
            </a:pPr>
            <a:r>
              <a:rPr lang="en-US" altLang="en-US"/>
              <a:t>Current algorithms (AES, Blowfish) use 128 bit keys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Adding one bit to the key makes it twice as hard to guess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Must try 2</a:t>
            </a:r>
            <a:r>
              <a:rPr lang="en-US" altLang="en-US" baseline="30000"/>
              <a:t>127</a:t>
            </a:r>
            <a:r>
              <a:rPr lang="en-US" altLang="en-US"/>
              <a:t> keys, on average, to find the right one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 10</a:t>
            </a:r>
            <a:r>
              <a:rPr lang="en-US" altLang="en-US" baseline="30000"/>
              <a:t>15</a:t>
            </a:r>
            <a:r>
              <a:rPr lang="en-US" altLang="en-US"/>
              <a:t> keys per second, this would require over 10</a:t>
            </a:r>
            <a:r>
              <a:rPr lang="en-US" altLang="en-US" baseline="30000"/>
              <a:t>21</a:t>
            </a:r>
            <a:r>
              <a:rPr lang="en-US" altLang="en-US"/>
              <a:t> seconds, or 1000 billion years!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Modern encryption isn’t usually broken by brute force…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A2B4375-7BC3-4ABD-AE80-5BFAD094A59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762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Unbreakable codes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/>
              <a:t>There </a:t>
            </a:r>
            <a:r>
              <a:rPr lang="en-US" altLang="en-US" sz="2646" b="1" i="1"/>
              <a:t>is</a:t>
            </a:r>
            <a:r>
              <a:rPr lang="en-US" altLang="en-US" sz="2646"/>
              <a:t> such a thing as an unbreakable code: one-time pad</a:t>
            </a:r>
          </a:p>
          <a:p>
            <a:pPr lvl="1"/>
            <a:r>
              <a:rPr lang="en-US" altLang="en-US" sz="2205"/>
              <a:t>Use a truly random key as long as the message to be encoded</a:t>
            </a:r>
          </a:p>
          <a:p>
            <a:pPr lvl="1"/>
            <a:r>
              <a:rPr lang="en-US" altLang="en-US" sz="2205"/>
              <a:t>XOR the message with the key a bit at a time</a:t>
            </a:r>
          </a:p>
          <a:p>
            <a:r>
              <a:rPr lang="en-US" altLang="en-US" sz="2646"/>
              <a:t>Code is unbreakable because</a:t>
            </a:r>
          </a:p>
          <a:p>
            <a:pPr lvl="1"/>
            <a:r>
              <a:rPr lang="en-US" altLang="en-US" sz="2205"/>
              <a:t>Key could be anything</a:t>
            </a:r>
          </a:p>
          <a:p>
            <a:pPr lvl="1"/>
            <a:r>
              <a:rPr lang="en-US" altLang="en-US" sz="2205"/>
              <a:t>Without knowing key, message could be anything with the correct number of bits in it</a:t>
            </a:r>
          </a:p>
          <a:p>
            <a:r>
              <a:rPr lang="en-US" altLang="en-US" sz="2646"/>
              <a:t>Difficulty: distributing key is as hard as distributing message</a:t>
            </a:r>
          </a:p>
          <a:p>
            <a:r>
              <a:rPr lang="en-US" altLang="en-US" sz="2646"/>
              <a:t>Difficulty: generating truly random bits</a:t>
            </a:r>
          </a:p>
          <a:p>
            <a:pPr lvl="1"/>
            <a:r>
              <a:rPr lang="en-US" altLang="en-US" sz="2205"/>
              <a:t>Can’t use computer random number generator!</a:t>
            </a:r>
          </a:p>
          <a:p>
            <a:pPr lvl="1"/>
            <a:r>
              <a:rPr lang="en-US" altLang="en-US" sz="2205"/>
              <a:t>May use physical processes</a:t>
            </a:r>
          </a:p>
          <a:p>
            <a:pPr lvl="2"/>
            <a:r>
              <a:rPr lang="en-US" altLang="en-US" sz="1984"/>
              <a:t>Radioactive decay</a:t>
            </a:r>
          </a:p>
          <a:p>
            <a:pPr lvl="2"/>
            <a:r>
              <a:rPr lang="en-US" altLang="en-US" sz="1984"/>
              <a:t>Leaky diode</a:t>
            </a:r>
          </a:p>
          <a:p>
            <a:pPr lvl="2"/>
            <a:r>
              <a:rPr lang="en-US" altLang="en-US" sz="1984"/>
              <a:t>Lava lamp (!) [https://www.atlasobscura.com/places/encryption-lava-lamps]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79EB67E-5A12-4810-8BE2-776E25A3EF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82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Protection</a:t>
            </a:r>
          </a:p>
          <a:p>
            <a:pPr lvl="1"/>
            <a:r>
              <a:rPr lang="en-US" dirty="0"/>
              <a:t>Access Control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cryptography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Instead of using a single shared secret, keys come in pairs</a:t>
            </a:r>
          </a:p>
          <a:p>
            <a:pPr lvl="1"/>
            <a:r>
              <a:rPr lang="en-US" altLang="en-US"/>
              <a:t>One key of each pair distributed widely (</a:t>
            </a:r>
            <a:r>
              <a:rPr lang="en-US" altLang="en-US" i="1"/>
              <a:t>public key</a:t>
            </a:r>
            <a:r>
              <a:rPr lang="en-US" altLang="en-US"/>
              <a:t>), K</a:t>
            </a:r>
            <a:r>
              <a:rPr lang="en-US" altLang="en-US" baseline="-25000"/>
              <a:t>p</a:t>
            </a:r>
            <a:endParaRPr lang="en-US" altLang="en-US"/>
          </a:p>
          <a:p>
            <a:pPr lvl="1"/>
            <a:r>
              <a:rPr lang="en-US" altLang="en-US"/>
              <a:t>One key of each pair kept secret (</a:t>
            </a:r>
            <a:r>
              <a:rPr lang="en-US" altLang="en-US" i="1"/>
              <a:t>private or secret key</a:t>
            </a:r>
            <a:r>
              <a:rPr lang="en-US" altLang="en-US"/>
              <a:t>), K</a:t>
            </a:r>
            <a:r>
              <a:rPr lang="en-US" altLang="en-US" baseline="-25000"/>
              <a:t>s</a:t>
            </a:r>
            <a:endParaRPr lang="en-US" altLang="en-US"/>
          </a:p>
          <a:p>
            <a:pPr lvl="1"/>
            <a:r>
              <a:rPr lang="en-US" altLang="en-US"/>
              <a:t>Two keys are inverses of one another, but not identical</a:t>
            </a:r>
          </a:p>
          <a:p>
            <a:pPr lvl="1"/>
            <a:r>
              <a:rPr lang="en-US" altLang="en-US"/>
              <a:t>Encryption &amp; decryption are the same algorithm, so</a:t>
            </a:r>
            <a:br>
              <a:rPr lang="en-US" altLang="en-US"/>
            </a:br>
            <a:r>
              <a:rPr lang="en-US" altLang="en-US"/>
              <a:t>E(K</a:t>
            </a:r>
            <a:r>
              <a:rPr lang="en-US" altLang="en-US" baseline="-25000"/>
              <a:t>p</a:t>
            </a:r>
            <a:r>
              <a:rPr lang="en-US" altLang="en-US"/>
              <a:t>,E(K</a:t>
            </a:r>
            <a:r>
              <a:rPr lang="en-US" altLang="en-US" baseline="-25000"/>
              <a:t>s</a:t>
            </a:r>
            <a:r>
              <a:rPr lang="en-US" altLang="en-US"/>
              <a:t>,M) = E(K</a:t>
            </a:r>
            <a:r>
              <a:rPr lang="en-US" altLang="en-US" baseline="-25000"/>
              <a:t>s</a:t>
            </a:r>
            <a:r>
              <a:rPr lang="en-US" altLang="en-US"/>
              <a:t>,E(K</a:t>
            </a:r>
            <a:r>
              <a:rPr lang="en-US" altLang="en-US" baseline="-25000"/>
              <a:t>p</a:t>
            </a:r>
            <a:r>
              <a:rPr lang="en-US" altLang="en-US"/>
              <a:t>,M) = M</a:t>
            </a:r>
          </a:p>
          <a:p>
            <a:r>
              <a:rPr lang="en-US" altLang="en-US"/>
              <a:t>Currently, most popular method involves primes and exponentiation</a:t>
            </a:r>
          </a:p>
          <a:p>
            <a:pPr lvl="1"/>
            <a:r>
              <a:rPr lang="en-US" altLang="en-US"/>
              <a:t>Difficult to crack unless large numbers can be factored</a:t>
            </a:r>
          </a:p>
          <a:p>
            <a:pPr lvl="1"/>
            <a:r>
              <a:rPr lang="en-US" altLang="en-US"/>
              <a:t>Very slow for large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B8D26F4-6594-415E-B9A4-7453682CF22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56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signatures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idx="1"/>
          </p:nvPr>
        </p:nvSpPr>
        <p:spPr>
          <a:xfrm>
            <a:off x="217170" y="394783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Digital signature computed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original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Encrypting result with sender’s </a:t>
            </a:r>
            <a:r>
              <a:rPr lang="en-US" altLang="en-US" sz="2205" i="1"/>
              <a:t>private</a:t>
            </a:r>
            <a:r>
              <a:rPr lang="en-US" altLang="en-US" sz="2205"/>
              <a:t> key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Receiver can verify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Applying one-way hash function to received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Decrypting signature using sender’s public key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Comparing the two results: equality means document unmodified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B1BADE8-7FA0-406E-839E-E8E09906526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49640" y="1334630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Original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document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085535" y="1838608"/>
            <a:ext cx="1175949" cy="75596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</a:t>
            </a:r>
          </a:p>
        </p:txBody>
      </p:sp>
      <p:cxnSp>
        <p:nvCxnSpPr>
          <p:cNvPr id="14350" name="AutoShape 14"/>
          <p:cNvCxnSpPr>
            <a:cxnSpLocks noChangeShapeType="1"/>
            <a:stCxn id="14346" idx="3"/>
            <a:endCxn id="14348" idx="1"/>
          </p:cNvCxnSpPr>
          <p:nvPr/>
        </p:nvCxnSpPr>
        <p:spPr bwMode="auto">
          <a:xfrm>
            <a:off x="1825589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909586" y="1250634"/>
            <a:ext cx="1116011" cy="91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One-way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function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521431" y="183860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Digital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signature</a:t>
            </a:r>
          </a:p>
        </p:txBody>
      </p:sp>
      <p:cxnSp>
        <p:nvCxnSpPr>
          <p:cNvPr id="14353" name="AutoShape 17"/>
          <p:cNvCxnSpPr>
            <a:cxnSpLocks noChangeShapeType="1"/>
            <a:stCxn id="14348" idx="3"/>
            <a:endCxn id="14352" idx="1"/>
          </p:cNvCxnSpPr>
          <p:nvPr/>
        </p:nvCxnSpPr>
        <p:spPr bwMode="auto">
          <a:xfrm>
            <a:off x="4261484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261484" y="1357379"/>
            <a:ext cx="1335622" cy="8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 result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with K</a:t>
            </a:r>
            <a:r>
              <a:rPr kumimoji="0" lang="en-US" altLang="en-US" sz="198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041322" y="998644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Original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document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8041322" y="276256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Digital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signature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353438" y="3014558"/>
            <a:ext cx="17139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Receiver gets</a:t>
            </a:r>
          </a:p>
        </p:txBody>
      </p:sp>
      <p:sp>
        <p:nvSpPr>
          <p:cNvPr id="14358" name="AutoShape 22"/>
          <p:cNvSpPr>
            <a:spLocks/>
          </p:cNvSpPr>
          <p:nvPr/>
        </p:nvSpPr>
        <p:spPr bwMode="auto">
          <a:xfrm>
            <a:off x="7705337" y="998644"/>
            <a:ext cx="251989" cy="2519892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4359" name="AutoShape 23"/>
          <p:cNvCxnSpPr>
            <a:cxnSpLocks noChangeShapeType="1"/>
            <a:stCxn id="14357" idx="3"/>
            <a:endCxn id="14358" idx="1"/>
          </p:cNvCxnSpPr>
          <p:nvPr/>
        </p:nvCxnSpPr>
        <p:spPr bwMode="auto">
          <a:xfrm flipV="1">
            <a:off x="7070114" y="2258590"/>
            <a:ext cx="635222" cy="974709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2149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Pretty Good Privacy (PGP)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Uses public key encryption</a:t>
            </a:r>
          </a:p>
          <a:p>
            <a:pPr lvl="1"/>
            <a:r>
              <a:rPr lang="en-US" altLang="en-US" sz="2205"/>
              <a:t>Facilitates key distribution</a:t>
            </a:r>
          </a:p>
          <a:p>
            <a:pPr lvl="1"/>
            <a:r>
              <a:rPr lang="en-US" altLang="en-US" sz="2205"/>
              <a:t>Allows messages to be sent encrypted to a person (encrypt with person’s public key)</a:t>
            </a:r>
          </a:p>
          <a:p>
            <a:pPr lvl="1"/>
            <a:r>
              <a:rPr lang="en-US" altLang="en-US" sz="2205"/>
              <a:t>Allows person to send message that must have come from her (encrypt with person’s private key)</a:t>
            </a:r>
          </a:p>
          <a:p>
            <a:r>
              <a:rPr lang="en-US" altLang="en-US" sz="2646"/>
              <a:t>Problem: public key encryption is very slow</a:t>
            </a:r>
          </a:p>
          <a:p>
            <a:r>
              <a:rPr lang="en-US" altLang="en-US" sz="2646"/>
              <a:t>Solution: use public key encryption to exchange a shared key</a:t>
            </a:r>
          </a:p>
          <a:p>
            <a:pPr lvl="1"/>
            <a:r>
              <a:rPr lang="en-US" altLang="en-US" sz="2205"/>
              <a:t>Shared key is relatively short (~128 bits)</a:t>
            </a:r>
          </a:p>
          <a:p>
            <a:pPr lvl="1"/>
            <a:r>
              <a:rPr lang="en-US" altLang="en-US" sz="2205"/>
              <a:t>Message encrypted using symmetric key encryption</a:t>
            </a:r>
          </a:p>
          <a:p>
            <a:r>
              <a:rPr lang="en-US" altLang="en-US" sz="2646"/>
              <a:t>PGP can also be used to authenticate sender</a:t>
            </a:r>
          </a:p>
          <a:p>
            <a:pPr lvl="1"/>
            <a:r>
              <a:rPr lang="en-US" altLang="en-US" sz="2205"/>
              <a:t>Use digital signature and send message as plaintext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298C3FD-3380-4934-9764-DA21AA4E33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746946"/>
      </p:ext>
    </p:extLst>
  </p:cSld>
  <p:clrMapOvr>
    <a:masterClrMapping/>
  </p:clrMapOvr>
  <p:transition>
    <p:sndAc>
      <p:stSnd>
        <p:snd r:embed="rId2" name="homcomp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9AF1-79F9-2345-8B48-3B77C6F9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071B-5290-0248-9B72-4FDC678A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1"/>
            <a:r>
              <a:rPr lang="en-US" altLang="en-US" dirty="0"/>
              <a:t>Convince a system programmer to add a trap door</a:t>
            </a:r>
          </a:p>
          <a:p>
            <a:pPr marL="571500" lvl="1"/>
            <a:r>
              <a:rPr lang="en-US" altLang="en-US" dirty="0"/>
              <a:t>Beg admin's secretary (or other people) to help a poor user who forgot password</a:t>
            </a:r>
          </a:p>
          <a:p>
            <a:pPr marL="571500" lvl="1"/>
            <a:r>
              <a:rPr lang="en-US" altLang="en-US" dirty="0"/>
              <a:t>Pretend you’re tech support and ask random users for their help in debugging a problem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4005-36ED-234C-8139-7FCF297AD4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838B-306B-AF45-B900-311B4B9ED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97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Login spoofing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idx="1"/>
          </p:nvPr>
        </p:nvSpPr>
        <p:spPr>
          <a:xfrm>
            <a:off x="256478" y="3737092"/>
            <a:ext cx="10096296" cy="6506358"/>
          </a:xfrm>
        </p:spPr>
        <p:txBody>
          <a:bodyPr/>
          <a:lstStyle/>
          <a:p>
            <a:r>
              <a:rPr lang="en-US" altLang="en-US" sz="2205" dirty="0"/>
              <a:t>No difference between real &amp; phony login screens</a:t>
            </a:r>
          </a:p>
          <a:p>
            <a:r>
              <a:rPr lang="en-US" altLang="en-US" sz="2205" dirty="0"/>
              <a:t>Intruder sets up phony login, walks away</a:t>
            </a:r>
          </a:p>
          <a:p>
            <a:r>
              <a:rPr lang="en-US" altLang="en-US" sz="2205" dirty="0"/>
              <a:t>User logs into phony screen</a:t>
            </a:r>
          </a:p>
          <a:p>
            <a:pPr lvl="1"/>
            <a:r>
              <a:rPr lang="en-US" altLang="en-US" sz="1984" dirty="0"/>
              <a:t>Phony screen records user name, password</a:t>
            </a:r>
          </a:p>
          <a:p>
            <a:pPr lvl="1"/>
            <a:r>
              <a:rPr lang="en-US" altLang="en-US" sz="1984" dirty="0"/>
              <a:t>Phony screen prints “login incorrect” and starts real screen</a:t>
            </a:r>
          </a:p>
          <a:p>
            <a:pPr lvl="1"/>
            <a:r>
              <a:rPr lang="en-US" altLang="en-US" sz="1984" dirty="0"/>
              <a:t>User retypes password, thinking there was an error</a:t>
            </a:r>
          </a:p>
          <a:p>
            <a:r>
              <a:rPr lang="en-US" altLang="en-US" sz="2205" dirty="0"/>
              <a:t>Solution: don’t allow certain characters (</a:t>
            </a:r>
            <a:r>
              <a:rPr lang="en-US" altLang="en-US" sz="2205" dirty="0" err="1"/>
              <a:t>ctrl+alt+delete</a:t>
            </a:r>
            <a:r>
              <a:rPr lang="en-US" altLang="en-US" sz="2205" dirty="0"/>
              <a:t>) to be “caught”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CDA3DF1-9D01-436F-9C05-F2303F48339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1366774" y="1170526"/>
            <a:ext cx="2217155" cy="1662429"/>
            <a:chOff x="336" y="1056"/>
            <a:chExt cx="1267" cy="950"/>
          </a:xfrm>
        </p:grpSpPr>
        <p:sp>
          <p:nvSpPr>
            <p:cNvPr id="23566" name="AutoShape 1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32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Login:</a:t>
              </a:r>
            </a:p>
          </p:txBody>
        </p:sp>
      </p:grp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476279" y="3069195"/>
            <a:ext cx="214513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Real login screen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742300" y="3069195"/>
            <a:ext cx="23487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Phony login screen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5902579" y="1170526"/>
            <a:ext cx="2217155" cy="1662429"/>
            <a:chOff x="336" y="1056"/>
            <a:chExt cx="1267" cy="950"/>
          </a:xfrm>
        </p:grpSpPr>
        <p:sp>
          <p:nvSpPr>
            <p:cNvPr id="23576" name="AutoShape 2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77" name="AutoShape 25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32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Login: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671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46" dirty="0"/>
              <a:t>Free program made available to unsuspecting user</a:t>
            </a:r>
          </a:p>
          <a:p>
            <a:pPr lvl="1"/>
            <a:r>
              <a:rPr lang="en-US" altLang="en-US" sz="2205" dirty="0"/>
              <a:t>Actually contains code to do harm</a:t>
            </a:r>
          </a:p>
          <a:p>
            <a:pPr lvl="1"/>
            <a:r>
              <a:rPr lang="en-US" altLang="en-US" sz="2205" dirty="0"/>
              <a:t>May do something useful as well…</a:t>
            </a:r>
          </a:p>
          <a:p>
            <a:r>
              <a:rPr lang="en-US" altLang="en-US" sz="2646" dirty="0"/>
              <a:t>Altered version of utility program on victim's computer</a:t>
            </a:r>
          </a:p>
          <a:p>
            <a:pPr lvl="1"/>
            <a:r>
              <a:rPr lang="en-US" altLang="en-US" sz="2205" dirty="0"/>
              <a:t>Trick user into running that program</a:t>
            </a:r>
          </a:p>
          <a:p>
            <a:r>
              <a:rPr lang="en-US" altLang="en-US" sz="2646" dirty="0"/>
              <a:t>Example (getting superuser access?)</a:t>
            </a:r>
          </a:p>
          <a:p>
            <a:pPr lvl="1"/>
            <a:r>
              <a:rPr lang="en-US" altLang="en-US" sz="2205" dirty="0"/>
              <a:t>Place a file called </a:t>
            </a:r>
            <a:r>
              <a:rPr lang="en-US" altLang="en-US" sz="2205" b="1" dirty="0">
                <a:latin typeface="Monaco" charset="0"/>
              </a:rPr>
              <a:t>ls</a:t>
            </a:r>
            <a:r>
              <a:rPr lang="en-US" altLang="en-US" sz="2205" dirty="0"/>
              <a:t> in your home directory</a:t>
            </a:r>
          </a:p>
          <a:p>
            <a:pPr lvl="2"/>
            <a:r>
              <a:rPr lang="en-US" altLang="en-US" sz="1984" dirty="0"/>
              <a:t>File creates a shell in </a:t>
            </a:r>
            <a:r>
              <a:rPr lang="en-US" altLang="en-US" sz="1984" dirty="0">
                <a:latin typeface="Monaco" charset="0"/>
              </a:rPr>
              <a:t>/</a:t>
            </a:r>
            <a:r>
              <a:rPr lang="en-US" altLang="en-US" sz="1984" dirty="0" err="1">
                <a:latin typeface="Monaco" charset="0"/>
              </a:rPr>
              <a:t>tmp</a:t>
            </a:r>
            <a:r>
              <a:rPr lang="en-US" altLang="en-US" sz="1984" dirty="0"/>
              <a:t> with privileges of whoever ran it</a:t>
            </a:r>
          </a:p>
          <a:p>
            <a:pPr lvl="3"/>
            <a:r>
              <a:rPr lang="en-US" sz="1600" dirty="0" err="1"/>
              <a:t>cp</a:t>
            </a:r>
            <a:r>
              <a:rPr lang="en-US" sz="1600" dirty="0"/>
              <a:t> /bin/bash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r>
              <a:rPr lang="en-US" sz="1600" dirty="0"/>
              <a:t> &amp;&amp; </a:t>
            </a:r>
            <a:r>
              <a:rPr lang="en-US" sz="1600" dirty="0" err="1"/>
              <a:t>chmod</a:t>
            </a:r>
            <a:r>
              <a:rPr lang="en-US" sz="1600" dirty="0"/>
              <a:t> 4755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endParaRPr lang="en-US" altLang="en-US" sz="1584" dirty="0"/>
          </a:p>
          <a:p>
            <a:pPr lvl="2"/>
            <a:r>
              <a:rPr lang="en-US" altLang="en-US" sz="1984" dirty="0"/>
              <a:t>File then actually runs the real </a:t>
            </a:r>
            <a:r>
              <a:rPr lang="en-US" altLang="en-US" sz="1984" dirty="0">
                <a:latin typeface="Monaco" charset="0"/>
              </a:rPr>
              <a:t>ls</a:t>
            </a:r>
            <a:endParaRPr lang="en-US" altLang="en-US" sz="1984" dirty="0"/>
          </a:p>
          <a:p>
            <a:pPr lvl="1"/>
            <a:r>
              <a:rPr lang="en-US" altLang="en-US" sz="2205" dirty="0"/>
              <a:t>Complain to your sysadmin that you can’t see any files in your directory</a:t>
            </a:r>
          </a:p>
          <a:p>
            <a:pPr lvl="1"/>
            <a:r>
              <a:rPr lang="en-US" altLang="en-US" sz="2205" dirty="0"/>
              <a:t>Sysadmin runs ls in your directory</a:t>
            </a:r>
          </a:p>
          <a:p>
            <a:pPr lvl="2"/>
            <a:r>
              <a:rPr lang="en-US" altLang="en-US" sz="1984" dirty="0"/>
              <a:t>Hopefully, he runs </a:t>
            </a:r>
            <a:r>
              <a:rPr lang="en-US" altLang="en-US" sz="1984" i="1" dirty="0"/>
              <a:t>your</a:t>
            </a:r>
            <a:r>
              <a:rPr lang="en-US" altLang="en-US" sz="1984" dirty="0"/>
              <a:t> </a:t>
            </a:r>
            <a:r>
              <a:rPr lang="en-US" altLang="en-US" sz="1984" dirty="0">
                <a:latin typeface="Monaco" charset="0"/>
              </a:rPr>
              <a:t>ls</a:t>
            </a:r>
            <a:r>
              <a:rPr lang="en-US" altLang="en-US" sz="1984" dirty="0"/>
              <a:t> rather than the real one (depends on his search path)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9678303-E199-46CC-A93E-55D75836A5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38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49" y="-12848"/>
            <a:ext cx="10096297" cy="660399"/>
          </a:xfrm>
        </p:spPr>
        <p:txBody>
          <a:bodyPr/>
          <a:lstStyle/>
          <a:p>
            <a:r>
              <a:rPr lang="en-US" altLang="en-US"/>
              <a:t>Buffer overflow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idx="1"/>
          </p:nvPr>
        </p:nvSpPr>
        <p:spPr>
          <a:xfrm>
            <a:off x="202154" y="380417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Buffer overflow is a big source of bugs in operating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Most common in user-level programs that help the OS do something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appear in “trusted” daemons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Exploited by modifying the stack to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Return to a different address than that intended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Include code that does something malicious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Accomplished by writing past the end of a buffer on the stack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5F73DDF-4569-483B-B1B0-34C5A9EBEF6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64700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647003" y="1549201"/>
            <a:ext cx="1595931" cy="15119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64700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311017" y="1549201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85203" y="1213216"/>
            <a:ext cx="90281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Stack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pointer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41888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418883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41888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082898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679101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418883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418883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4502880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A’s local</a:t>
            </a:r>
            <a:b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594833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485380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Buffer B</a:t>
            </a:r>
          </a:p>
        </p:txBody>
      </p:sp>
      <p:cxnSp>
        <p:nvCxnSpPr>
          <p:cNvPr id="26656" name="AutoShape 32"/>
          <p:cNvCxnSpPr>
            <a:cxnSpLocks noChangeShapeType="1"/>
            <a:stCxn id="26655" idx="3"/>
            <a:endCxn id="26654" idx="2"/>
          </p:cNvCxnSpPr>
          <p:nvPr/>
        </p:nvCxnSpPr>
        <p:spPr bwMode="auto">
          <a:xfrm flipV="1">
            <a:off x="5479338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7106768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106768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106768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6770782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366985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7106768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7106768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7190765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A’s local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8282717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7173265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Buffer B</a:t>
            </a:r>
          </a:p>
        </p:txBody>
      </p:sp>
      <p:cxnSp>
        <p:nvCxnSpPr>
          <p:cNvPr id="26667" name="AutoShape 43"/>
          <p:cNvCxnSpPr>
            <a:cxnSpLocks noChangeShapeType="1"/>
            <a:stCxn id="26666" idx="3"/>
            <a:endCxn id="26665" idx="2"/>
          </p:cNvCxnSpPr>
          <p:nvPr/>
        </p:nvCxnSpPr>
        <p:spPr bwMode="auto">
          <a:xfrm flipV="1">
            <a:off x="8167223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8282717" y="1381208"/>
            <a:ext cx="335986" cy="755968"/>
          </a:xfrm>
          <a:prstGeom prst="rect">
            <a:avLst/>
          </a:prstGeom>
          <a:solidFill>
            <a:srgbClr val="00008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8198721" y="1549201"/>
            <a:ext cx="503978" cy="251989"/>
          </a:xfrm>
          <a:prstGeom prst="ellipse">
            <a:avLst/>
          </a:prstGeom>
          <a:noFill/>
          <a:ln w="28575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8877126" y="2305169"/>
            <a:ext cx="946092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Altered</a:t>
            </a:r>
            <a:b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</a:t>
            </a:r>
            <a:b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address</a:t>
            </a:r>
          </a:p>
        </p:txBody>
      </p:sp>
      <p:cxnSp>
        <p:nvCxnSpPr>
          <p:cNvPr id="26671" name="AutoShape 47"/>
          <p:cNvCxnSpPr>
            <a:cxnSpLocks noChangeShapeType="1"/>
            <a:stCxn id="26670" idx="0"/>
            <a:endCxn id="26669" idx="6"/>
          </p:cNvCxnSpPr>
          <p:nvPr/>
        </p:nvCxnSpPr>
        <p:spPr bwMode="auto">
          <a:xfrm rot="5400000" flipH="1">
            <a:off x="8719324" y="1674321"/>
            <a:ext cx="629973" cy="6317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88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26646" grpId="0" animBg="1"/>
      <p:bldP spid="26647" grpId="0" animBg="1"/>
      <p:bldP spid="26648" grpId="0" animBg="1"/>
      <p:bldP spid="26649" grpId="0"/>
      <p:bldP spid="26650" grpId="0" animBg="1"/>
      <p:bldP spid="26652" grpId="0" animBg="1"/>
      <p:bldP spid="26653" grpId="0"/>
      <p:bldP spid="26654" grpId="0" animBg="1"/>
      <p:bldP spid="26655" grpId="0"/>
      <p:bldP spid="26657" grpId="0" animBg="1"/>
      <p:bldP spid="26658" grpId="0" animBg="1"/>
      <p:bldP spid="26659" grpId="0" animBg="1"/>
      <p:bldP spid="26660" grpId="0" animBg="1"/>
      <p:bldP spid="26661" grpId="0"/>
      <p:bldP spid="26662" grpId="0" animBg="1"/>
      <p:bldP spid="26663" grpId="0" animBg="1"/>
      <p:bldP spid="26664" grpId="0"/>
      <p:bldP spid="26665" grpId="0" animBg="1"/>
      <p:bldP spid="26666" grpId="0"/>
      <p:bldP spid="26668" grpId="0" animBg="1"/>
      <p:bldP spid="26669" grpId="0" animBg="1"/>
      <p:bldP spid="266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7D27-9598-714B-CDA4-7B5B810E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1: Password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2E92-862D-4EC7-DEED-61261669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can be </a:t>
            </a:r>
          </a:p>
          <a:p>
            <a:pPr lvl="1"/>
            <a:r>
              <a:rPr lang="en-US" dirty="0"/>
              <a:t>stolen, </a:t>
            </a:r>
          </a:p>
          <a:p>
            <a:pPr lvl="1"/>
            <a:r>
              <a:rPr lang="en-US" dirty="0"/>
              <a:t>guessed, or </a:t>
            </a:r>
          </a:p>
          <a:p>
            <a:pPr lvl="1"/>
            <a:r>
              <a:rPr lang="en-US" dirty="0"/>
              <a:t>cracked</a:t>
            </a:r>
          </a:p>
          <a:p>
            <a:r>
              <a:rPr lang="en-US" dirty="0"/>
              <a:t>How would you defend against these attacks?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3BED-BF02-F8F5-0213-1D111D64E0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6A4BC-3D71-1F72-6DC5-771BB023E2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Password Guessing: Sample </a:t>
            </a:r>
            <a:r>
              <a:rPr lang="en-US" altLang="en-US" sz="3600" dirty="0" err="1"/>
              <a:t>breakin</a:t>
            </a:r>
            <a:r>
              <a:rPr lang="en-US" altLang="en-US" sz="3600" dirty="0"/>
              <a:t> (from LBL)</a:t>
            </a:r>
            <a:endParaRPr lang="en-US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AE08D9D-6100-44A9-BDB7-F976B82E9CE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32445" y="1595932"/>
            <a:ext cx="6303970" cy="38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LBL&gt;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telnet elxsi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ELXSI AT LBL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root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root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INCORRECT PASSWORD, TRY AGAIN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guest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guest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INCORRECT PASSWORD, TRY AGAIN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uucp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uucp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WELCOME TO THE ELXSI COMPUTER AT LBL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680456" y="6131736"/>
            <a:ext cx="674415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Moral: change all the default system passwords!</a:t>
            </a:r>
          </a:p>
        </p:txBody>
      </p:sp>
    </p:spTree>
    <p:extLst>
      <p:ext uri="{BB962C8B-B14F-4D97-AF65-F5344CB8AC3E}">
        <p14:creationId xmlns:p14="http://schemas.microsoft.com/office/powerpoint/2010/main" val="1550648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94CB-C511-18E8-D100-B329804F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5A8B-C1D0-2534-9140-CFB7B79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cracking</a:t>
            </a:r>
          </a:p>
          <a:p>
            <a:pPr lvl="1"/>
            <a:r>
              <a:rPr lang="en-US" dirty="0"/>
              <a:t>The attacker has the password files</a:t>
            </a:r>
          </a:p>
          <a:p>
            <a:pPr lvl="2"/>
            <a:r>
              <a:rPr lang="en-US" dirty="0"/>
              <a:t>password files contains password hashes</a:t>
            </a:r>
          </a:p>
          <a:p>
            <a:r>
              <a:rPr lang="en-US" dirty="0"/>
              <a:t>Online cracking</a:t>
            </a:r>
          </a:p>
          <a:p>
            <a:pPr lvl="1"/>
            <a:r>
              <a:rPr lang="en-US" dirty="0"/>
              <a:t>The attacker doesn’t have the password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7AD33-3EA3-6555-D075-2D5DF1FA99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457A0-F8D6-C922-FA3D-A4E664C93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2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I use my laptop for the open book exam? Or should I print out the information I need? </a:t>
            </a:r>
          </a:p>
          <a:p>
            <a:r>
              <a:rPr lang="en-US" dirty="0"/>
              <a:t>Also, can you go over the top hat question for the access matrix again? Is it because </a:t>
            </a:r>
            <a:r>
              <a:rPr lang="en-US" dirty="0" err="1"/>
              <a:t>dom</a:t>
            </a:r>
            <a:r>
              <a:rPr lang="en-US" dirty="0"/>
              <a:t> 2 does not have modify for </a:t>
            </a:r>
            <a:r>
              <a:rPr lang="en-US" dirty="0" err="1"/>
              <a:t>dom</a:t>
            </a:r>
            <a:r>
              <a:rPr lang="en-US" dirty="0"/>
              <a:t> 2 itself? What if </a:t>
            </a:r>
            <a:r>
              <a:rPr lang="en-US" dirty="0" err="1"/>
              <a:t>dom</a:t>
            </a:r>
            <a:r>
              <a:rPr lang="en-US" dirty="0"/>
              <a:t> 2 has modify for </a:t>
            </a:r>
            <a:r>
              <a:rPr lang="en-US" dirty="0" err="1"/>
              <a:t>dom</a:t>
            </a:r>
            <a:r>
              <a:rPr lang="en-US" dirty="0"/>
              <a:t> 2?</a:t>
            </a:r>
          </a:p>
          <a:p>
            <a:r>
              <a:rPr lang="en-US" dirty="0"/>
              <a:t>Could a domain modify access to itself?</a:t>
            </a:r>
          </a:p>
          <a:p>
            <a:r>
              <a:rPr lang="en-US" dirty="0"/>
              <a:t>can you release more practice exam answer keys? </a:t>
            </a:r>
            <a:r>
              <a:rPr lang="en-US" dirty="0" err="1"/>
              <a:t>i</a:t>
            </a:r>
            <a:r>
              <a:rPr lang="en-US" dirty="0"/>
              <a:t> worry that </a:t>
            </a:r>
            <a:r>
              <a:rPr lang="en-US" dirty="0" err="1"/>
              <a:t>i</a:t>
            </a:r>
            <a:r>
              <a:rPr lang="en-US" dirty="0"/>
              <a:t> will study the wrong approach if </a:t>
            </a:r>
            <a:r>
              <a:rPr lang="en-US" dirty="0" err="1"/>
              <a:t>i</a:t>
            </a:r>
            <a:r>
              <a:rPr lang="en-US" dirty="0"/>
              <a:t> can’t verify my answers</a:t>
            </a:r>
          </a:p>
          <a:p>
            <a:r>
              <a:rPr lang="en-US" dirty="0"/>
              <a:t>ACL permissions (3 bit representations)</a:t>
            </a:r>
          </a:p>
          <a:p>
            <a:r>
              <a:rPr lang="en-US" dirty="0"/>
              <a:t>special flags in ACL</a:t>
            </a:r>
          </a:p>
          <a:p>
            <a:r>
              <a:rPr lang="en-US" dirty="0"/>
              <a:t>everything :/</a:t>
            </a:r>
          </a:p>
          <a:p>
            <a:r>
              <a:rPr lang="en-US" dirty="0"/>
              <a:t>How the table thing works and how you can determine which things can/can't be read/written</a:t>
            </a:r>
          </a:p>
          <a:p>
            <a:r>
              <a:rPr lang="en-US" dirty="0"/>
              <a:t>How did the soccer matches go ?</a:t>
            </a:r>
          </a:p>
          <a:p>
            <a:r>
              <a:rPr lang="en-US" dirty="0"/>
              <a:t>homework 12 question explained in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Offline Password Cracking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Passwords can be cracked</a:t>
            </a:r>
          </a:p>
          <a:p>
            <a:pPr lvl="1"/>
            <a:r>
              <a:rPr lang="en-US" altLang="en-US" sz="2205" dirty="0"/>
              <a:t>Hackers can get a copy of the password file</a:t>
            </a:r>
          </a:p>
          <a:p>
            <a:pPr lvl="1"/>
            <a:r>
              <a:rPr lang="en-US" altLang="en-US" sz="2205" dirty="0"/>
              <a:t>Run through dictionary words and names</a:t>
            </a:r>
          </a:p>
          <a:p>
            <a:pPr lvl="2"/>
            <a:r>
              <a:rPr lang="en-US" altLang="en-US" sz="1984" dirty="0"/>
              <a:t>Hash each name</a:t>
            </a:r>
          </a:p>
          <a:p>
            <a:pPr lvl="2"/>
            <a:r>
              <a:rPr lang="en-US" altLang="en-US" sz="1984" dirty="0"/>
              <a:t>Look for a match in the file</a:t>
            </a:r>
          </a:p>
          <a:p>
            <a:r>
              <a:rPr lang="en-US" altLang="en-US" sz="2646" dirty="0"/>
              <a:t>Hashes can be pre-computed offline!</a:t>
            </a:r>
          </a:p>
          <a:p>
            <a:r>
              <a:rPr lang="en-US" altLang="en-US" sz="2646" dirty="0"/>
              <a:t>Solution: use “salt”</a:t>
            </a:r>
          </a:p>
          <a:p>
            <a:pPr lvl="1"/>
            <a:r>
              <a:rPr lang="en-US" altLang="en-US" sz="2205" dirty="0"/>
              <a:t>Random characters added to the password before hashing</a:t>
            </a:r>
          </a:p>
          <a:p>
            <a:pPr lvl="1"/>
            <a:r>
              <a:rPr lang="en-US" altLang="en-US" sz="2205" dirty="0"/>
              <a:t>Salt characters stored “in the clear”</a:t>
            </a:r>
          </a:p>
          <a:p>
            <a:pPr lvl="1"/>
            <a:r>
              <a:rPr lang="en-US" altLang="en-US" sz="2205" dirty="0"/>
              <a:t>Increase the number of possible hash values for a given password</a:t>
            </a:r>
          </a:p>
          <a:p>
            <a:pPr lvl="2"/>
            <a:r>
              <a:rPr lang="en-US" altLang="en-US" sz="1984" dirty="0"/>
              <a:t>Actual password is “pass”</a:t>
            </a:r>
          </a:p>
          <a:p>
            <a:pPr lvl="2"/>
            <a:r>
              <a:rPr lang="en-US" altLang="en-US" sz="1984" dirty="0"/>
              <a:t>Salt = “aa” =&gt; hash “</a:t>
            </a:r>
            <a:r>
              <a:rPr lang="en-US" altLang="en-US" sz="1984" dirty="0" err="1"/>
              <a:t>passaa</a:t>
            </a:r>
            <a:r>
              <a:rPr lang="en-US" altLang="en-US" sz="1984" dirty="0"/>
              <a:t>”</a:t>
            </a:r>
          </a:p>
          <a:p>
            <a:pPr lvl="2"/>
            <a:r>
              <a:rPr lang="en-US" altLang="en-US" sz="1984" dirty="0"/>
              <a:t>Salt = “bb” =&gt; hash “</a:t>
            </a:r>
            <a:r>
              <a:rPr lang="en-US" altLang="en-US" sz="1984" dirty="0" err="1"/>
              <a:t>passbb</a:t>
            </a:r>
            <a:r>
              <a:rPr lang="en-US" altLang="en-US" sz="1984" dirty="0"/>
              <a:t>”</a:t>
            </a:r>
          </a:p>
          <a:p>
            <a:pPr lvl="1"/>
            <a:r>
              <a:rPr lang="en-US" altLang="en-US" sz="2205" dirty="0"/>
              <a:t>Result: cracker has to store many more combinations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9521015-044A-4B8C-91D0-072B67C7C58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1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Online Password Cracking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idx="1"/>
          </p:nvPr>
        </p:nvSpPr>
        <p:spPr>
          <a:xfrm>
            <a:off x="-15671" y="3719426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Successful login lets the user in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If things don’t go so well…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entered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and incorrect password entered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Don’t notify the user of incorrect user name until </a:t>
            </a:r>
            <a:r>
              <a:rPr lang="en-US" altLang="en-US" sz="2646" i="1"/>
              <a:t>after</a:t>
            </a:r>
            <a:r>
              <a:rPr lang="en-US" altLang="en-US" sz="2646"/>
              <a:t> the password is entered!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Early notification can make it easier to guess valid user names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36DEB2A-5A49-4B79-8A43-3733F010E05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56497" y="1931917"/>
            <a:ext cx="2751788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foobar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Welcome to Linux!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972858" y="1931917"/>
            <a:ext cx="2450802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jimp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User not found!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8233" y="1931917"/>
            <a:ext cx="2747257" cy="161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barfle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Invalid password!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</a:t>
            </a:r>
          </a:p>
        </p:txBody>
      </p:sp>
    </p:spTree>
    <p:extLst>
      <p:ext uri="{BB962C8B-B14F-4D97-AF65-F5344CB8AC3E}">
        <p14:creationId xmlns:p14="http://schemas.microsoft.com/office/powerpoint/2010/main" val="4182931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Countermeasures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Limiting times when someone can log in</a:t>
            </a:r>
          </a:p>
          <a:p>
            <a:r>
              <a:rPr lang="en-US" altLang="en-US"/>
              <a:t>Automatic callback at number prespecified</a:t>
            </a:r>
          </a:p>
          <a:p>
            <a:pPr lvl="1"/>
            <a:r>
              <a:rPr lang="en-US" altLang="en-US"/>
              <a:t>Can be hard to use unless there’s a modem involved</a:t>
            </a:r>
          </a:p>
          <a:p>
            <a:r>
              <a:rPr lang="en-US" altLang="en-US"/>
              <a:t>Limited number of login tries</a:t>
            </a:r>
          </a:p>
          <a:p>
            <a:pPr lvl="1"/>
            <a:r>
              <a:rPr lang="en-US" altLang="en-US"/>
              <a:t>Prevents attackers from trying lots of combinations quickly</a:t>
            </a:r>
          </a:p>
          <a:p>
            <a:r>
              <a:rPr lang="en-US" altLang="en-US"/>
              <a:t>A database of all logins</a:t>
            </a:r>
          </a:p>
          <a:p>
            <a:r>
              <a:rPr lang="en-US" altLang="en-US"/>
              <a:t>Simple login name/password as a trap</a:t>
            </a:r>
          </a:p>
          <a:p>
            <a:pPr lvl="1"/>
            <a:r>
              <a:rPr lang="en-US" altLang="en-US"/>
              <a:t>Security personnel notified when attacker bites</a:t>
            </a:r>
          </a:p>
          <a:p>
            <a:pPr lvl="1"/>
            <a:r>
              <a:rPr lang="en-US" altLang="en-US"/>
              <a:t>Variation: allow anyone to “log in,” but don’t let intruders do anything useful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E5B80BC-6070-4B01-8260-1FB2C8AE3E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294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Security flaws: TENEX OS password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Cracking passwords using side-channel attack</a:t>
            </a:r>
          </a:p>
        </p:txBody>
      </p:sp>
      <p:sp>
        <p:nvSpPr>
          <p:cNvPr id="4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0476647-5BA8-4668-A380-9E127FD84C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604416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604416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604416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604416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604416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604416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604416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604416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604416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360384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60441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436424" y="3611844"/>
            <a:ext cx="10919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67030" y="3275859"/>
            <a:ext cx="1141659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boundary</a:t>
            </a:r>
          </a:p>
        </p:txBody>
      </p:sp>
      <p:sp>
        <p:nvSpPr>
          <p:cNvPr id="28696" name="AutoShape 24"/>
          <p:cNvSpPr>
            <a:spLocks/>
          </p:cNvSpPr>
          <p:nvPr/>
        </p:nvSpPr>
        <p:spPr bwMode="auto">
          <a:xfrm>
            <a:off x="2100438" y="2099909"/>
            <a:ext cx="251989" cy="151193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7" name="AutoShape 25"/>
          <p:cNvSpPr>
            <a:spLocks/>
          </p:cNvSpPr>
          <p:nvPr/>
        </p:nvSpPr>
        <p:spPr bwMode="auto">
          <a:xfrm>
            <a:off x="2100438" y="3611844"/>
            <a:ext cx="167993" cy="2855877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50282" y="2460394"/>
            <a:ext cx="1460656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First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(in memory)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62355" y="4728297"/>
            <a:ext cx="184858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Second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(not in memory)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40312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040312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040312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040312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040312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040312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040312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040312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040312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796280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5040312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7476207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7476207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7476207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7476207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7476207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7476207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7476207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7476207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8232175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747620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7476207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B3EDB9F-A501-3E44-B3AF-D0E4B418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062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618981F3-338B-4643-8461-829DA070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634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7021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a physical object</a:t>
            </a:r>
            <a:endParaRPr lang="en-US" altLang="en-US" sz="2866"/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237787" y="3888177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Magnetic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Stores a password encoded in the magnetic strip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Allows for longer, harder to memorize passwords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Card has secret encoded on it, but not externally readable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Remote computer issues challenge to the 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Smart card computes the response and proves it knows the secret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A0EB69A-F7D9-4600-B91F-5284F085B7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9" y="740741"/>
            <a:ext cx="6719711" cy="304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59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biometrics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basic body properties to prove identity</a:t>
            </a:r>
          </a:p>
          <a:p>
            <a:r>
              <a:rPr lang="en-US" altLang="en-US" sz="2646"/>
              <a:t>Examples include</a:t>
            </a:r>
          </a:p>
          <a:p>
            <a:pPr lvl="1"/>
            <a:r>
              <a:rPr lang="en-US" altLang="en-US" sz="2205"/>
              <a:t>Fingerprints</a:t>
            </a:r>
          </a:p>
          <a:p>
            <a:pPr lvl="1"/>
            <a:r>
              <a:rPr lang="en-US" altLang="en-US" sz="2205"/>
              <a:t>Voice</a:t>
            </a:r>
          </a:p>
          <a:p>
            <a:pPr lvl="1"/>
            <a:r>
              <a:rPr lang="en-US" altLang="en-US" sz="2205"/>
              <a:t>Hand size</a:t>
            </a:r>
          </a:p>
          <a:p>
            <a:pPr lvl="1"/>
            <a:r>
              <a:rPr lang="en-US" altLang="en-US" sz="2205"/>
              <a:t>Retina patterns</a:t>
            </a:r>
          </a:p>
          <a:p>
            <a:pPr lvl="1"/>
            <a:r>
              <a:rPr lang="en-US" altLang="en-US" sz="2205"/>
              <a:t>Iris patterns</a:t>
            </a:r>
          </a:p>
          <a:p>
            <a:pPr lvl="1"/>
            <a:r>
              <a:rPr lang="en-US" altLang="en-US" sz="2205"/>
              <a:t>Facial features</a:t>
            </a:r>
          </a:p>
          <a:p>
            <a:r>
              <a:rPr lang="en-US" altLang="en-US" sz="2646"/>
              <a:t>Potential problems</a:t>
            </a:r>
          </a:p>
          <a:p>
            <a:pPr lvl="1"/>
            <a:r>
              <a:rPr lang="en-US" altLang="en-US" sz="2205"/>
              <a:t>Duplicating the measurement</a:t>
            </a:r>
          </a:p>
          <a:p>
            <a:pPr lvl="1"/>
            <a:r>
              <a:rPr lang="en-US" altLang="en-US" sz="2205"/>
              <a:t>Stealing it from its original owner?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50EDE62-0017-42ED-B287-C98304134E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39769" r="25681" b="31354"/>
          <a:stretch>
            <a:fillRect/>
          </a:stretch>
        </p:blipFill>
        <p:spPr bwMode="auto">
          <a:xfrm>
            <a:off x="5628287" y="1511934"/>
            <a:ext cx="3578597" cy="365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468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Bypassing Passwords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Request “free” memory, disk space, tapes and just read what was left there (not zero-filled on </a:t>
            </a:r>
            <a:r>
              <a:rPr lang="en-US" altLang="en-US" dirty="0" err="1"/>
              <a:t>dealloc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Try illegal system calls – if the system gets confused enough, you may be in</a:t>
            </a:r>
          </a:p>
          <a:p>
            <a:r>
              <a:rPr lang="en-US" altLang="en-US" dirty="0"/>
              <a:t>Start a login and hit DEL, RUBOUT, or BREAK to possibly kill password checking</a:t>
            </a:r>
          </a:p>
          <a:p>
            <a:r>
              <a:rPr lang="en-US" altLang="en-US" dirty="0"/>
              <a:t>Try to do specified DO NOTs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3A0FE8-BF23-4C21-89FB-C0A83DF470C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9731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7D90-539B-734B-8717-587A6E6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Problem 2: Viruses and Worms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4109-A116-EA4E-98F0-7A20580A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Virus: program that embeds itself into other (legitimate) code to reproduce and do its job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Attach its code to another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Additionally, may do harm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Goals of virus writer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Quickly spreading virus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detect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 to get rid of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Optional: does something malicious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Ransomware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F371-EEC0-9744-BE8E-EB139F8979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CB75-6E18-3E44-A9E1-8E6FF67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22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work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language</a:t>
            </a:r>
          </a:p>
          <a:p>
            <a:pPr lvl="1"/>
            <a:r>
              <a:rPr lang="en-US" altLang="en-US" dirty="0"/>
              <a:t>Assembly language: infects programs</a:t>
            </a:r>
          </a:p>
          <a:p>
            <a:pPr lvl="1"/>
            <a:r>
              <a:rPr lang="en-US" altLang="en-US" dirty="0"/>
              <a:t>“Macro” language: infects email and other documents</a:t>
            </a:r>
          </a:p>
          <a:p>
            <a:pPr lvl="2"/>
            <a:r>
              <a:rPr lang="en-US" altLang="en-US" dirty="0"/>
              <a:t>Runs when email reader / browser program opens message</a:t>
            </a:r>
          </a:p>
          <a:p>
            <a:pPr lvl="2"/>
            <a:r>
              <a:rPr lang="en-US" altLang="en-US" dirty="0"/>
              <a:t>Program “runs” virus (as message attachment) automatically</a:t>
            </a:r>
          </a:p>
          <a:p>
            <a:r>
              <a:rPr lang="en-US" altLang="en-US" b="1" dirty="0"/>
              <a:t>Inserted into another program</a:t>
            </a:r>
          </a:p>
          <a:p>
            <a:pPr lvl="1"/>
            <a:r>
              <a:rPr lang="en-US" altLang="en-US" dirty="0"/>
              <a:t>Use tool called a “dropper”</a:t>
            </a:r>
          </a:p>
          <a:p>
            <a:pPr lvl="1"/>
            <a:r>
              <a:rPr lang="en-US" altLang="en-US" dirty="0"/>
              <a:t>May also infect system code (boot block, etc.)</a:t>
            </a:r>
          </a:p>
          <a:p>
            <a:r>
              <a:rPr lang="en-US" altLang="en-US" dirty="0"/>
              <a:t>Virus dormant until program executed</a:t>
            </a:r>
          </a:p>
          <a:p>
            <a:pPr lvl="1"/>
            <a:r>
              <a:rPr lang="en-US" altLang="en-US" dirty="0"/>
              <a:t>Then infects other programs</a:t>
            </a:r>
          </a:p>
          <a:p>
            <a:pPr lvl="1"/>
            <a:r>
              <a:rPr lang="en-US" altLang="en-US" dirty="0"/>
              <a:t>Eventually executes its “payload”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D28C511-2304-4736-8D36-5F757F449E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8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viruses live in the program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514E8A4-8937-4089-8BA2-45E76AABE3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42846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428467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cxnSp>
        <p:nvCxnSpPr>
          <p:cNvPr id="34828" name="AutoShape 12"/>
          <p:cNvCxnSpPr>
            <a:cxnSpLocks noChangeShapeType="1"/>
            <a:stCxn id="34822" idx="1"/>
            <a:endCxn id="34823" idx="1"/>
          </p:cNvCxnSpPr>
          <p:nvPr/>
        </p:nvCxnSpPr>
        <p:spPr bwMode="auto">
          <a:xfrm rot="10800000" flipH="1">
            <a:off x="1428468" y="3695841"/>
            <a:ext cx="1750" cy="138594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52518" y="4031827"/>
            <a:ext cx="98777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Starting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address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52837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528377" y="1763924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cxnSp>
        <p:nvCxnSpPr>
          <p:cNvPr id="34832" name="AutoShape 16"/>
          <p:cNvCxnSpPr>
            <a:cxnSpLocks noChangeShapeType="1"/>
            <a:stCxn id="34830" idx="1"/>
            <a:endCxn id="34833" idx="1"/>
          </p:cNvCxnSpPr>
          <p:nvPr/>
        </p:nvCxnSpPr>
        <p:spPr bwMode="auto">
          <a:xfrm rot="10800000" flipH="1">
            <a:off x="3528377" y="4493806"/>
            <a:ext cx="1750" cy="58797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3528377" y="4115822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880276" y="1763923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5880276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5880276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8232175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cxnSp>
        <p:nvCxnSpPr>
          <p:cNvPr id="34840" name="AutoShape 24"/>
          <p:cNvCxnSpPr>
            <a:cxnSpLocks noChangeShapeType="1"/>
            <a:stCxn id="34838" idx="1"/>
            <a:endCxn id="34836" idx="1"/>
          </p:cNvCxnSpPr>
          <p:nvPr/>
        </p:nvCxnSpPr>
        <p:spPr bwMode="auto">
          <a:xfrm rot="10800000" flipH="1">
            <a:off x="5880276" y="2141907"/>
            <a:ext cx="1750" cy="2939874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8232175" y="1763924"/>
            <a:ext cx="1259946" cy="31078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8232175" y="2351898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8232175" y="3695841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232175" y="4283815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cxnSp>
        <p:nvCxnSpPr>
          <p:cNvPr id="34845" name="AutoShape 29"/>
          <p:cNvCxnSpPr>
            <a:cxnSpLocks noChangeShapeType="1"/>
            <a:stCxn id="34839" idx="1"/>
            <a:endCxn id="34844" idx="1"/>
          </p:cNvCxnSpPr>
          <p:nvPr/>
        </p:nvCxnSpPr>
        <p:spPr bwMode="auto">
          <a:xfrm rot="10800000" flipH="1">
            <a:off x="8232175" y="4409810"/>
            <a:ext cx="1750" cy="671971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44" idx="3"/>
            <a:endCxn id="34843" idx="3"/>
          </p:cNvCxnSpPr>
          <p:nvPr/>
        </p:nvCxnSpPr>
        <p:spPr bwMode="auto">
          <a:xfrm flipV="1">
            <a:off x="9492121" y="3821835"/>
            <a:ext cx="1750" cy="5879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  <a:stCxn id="34843" idx="3"/>
            <a:endCxn id="34842" idx="3"/>
          </p:cNvCxnSpPr>
          <p:nvPr/>
        </p:nvCxnSpPr>
        <p:spPr bwMode="auto">
          <a:xfrm flipV="1">
            <a:off x="9492121" y="2477893"/>
            <a:ext cx="1750" cy="134394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260892" y="5459765"/>
            <a:ext cx="1693091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Uninfected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43839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at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start of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811741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at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end of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8075387" y="5459766"/>
            <a:ext cx="1680267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in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program’s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free spaces</a:t>
            </a:r>
          </a:p>
        </p:txBody>
      </p:sp>
    </p:spTree>
    <p:extLst>
      <p:ext uri="{BB962C8B-B14F-4D97-AF65-F5344CB8AC3E}">
        <p14:creationId xmlns:p14="http://schemas.microsoft.com/office/powerpoint/2010/main" val="20171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Protection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Protection is about controlling access of programs, processes, or users to the system resources (e.g., memory pages, files, devices, CPUs)</a:t>
            </a:r>
          </a:p>
          <a:p>
            <a:pPr lvl="1"/>
            <a:r>
              <a:rPr lang="en-US" altLang="en-US"/>
              <a:t>How to decide who can access what?</a:t>
            </a:r>
          </a:p>
          <a:p>
            <a:pPr lvl="1"/>
            <a:r>
              <a:rPr lang="en-US" altLang="en-US"/>
              <a:t>Specifications must be</a:t>
            </a:r>
          </a:p>
          <a:p>
            <a:pPr lvl="2"/>
            <a:r>
              <a:rPr lang="en-US" altLang="en-US"/>
              <a:t>Correct</a:t>
            </a:r>
          </a:p>
          <a:p>
            <a:pPr lvl="2"/>
            <a:r>
              <a:rPr lang="en-US" altLang="en-US"/>
              <a:t>Efficient</a:t>
            </a:r>
          </a:p>
          <a:p>
            <a:pPr lvl="2"/>
            <a:r>
              <a:rPr lang="en-US" altLang="en-US"/>
              <a:t>Easy to use (or nobody will use them!)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E2EA42B-CFF7-4914-BB00-C1D26D0F909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709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 infecting the operating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5C2058-7008-4B1D-91E9-7739D285362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76478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76478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176478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176478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176478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176478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452337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52337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452337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452337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452337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452337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7728196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728196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728196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7728196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728196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728196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cxnSp>
        <p:nvCxnSpPr>
          <p:cNvPr id="35864" name="AutoShape 24"/>
          <p:cNvCxnSpPr>
            <a:cxnSpLocks noChangeShapeType="1"/>
            <a:stCxn id="35851" idx="3"/>
            <a:endCxn id="35848" idx="3"/>
          </p:cNvCxnSpPr>
          <p:nvPr/>
        </p:nvCxnSpPr>
        <p:spPr bwMode="auto">
          <a:xfrm flipV="1">
            <a:off x="2604417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50" idx="3"/>
            <a:endCxn id="35848" idx="3"/>
          </p:cNvCxnSpPr>
          <p:nvPr/>
        </p:nvCxnSpPr>
        <p:spPr bwMode="auto">
          <a:xfrm flipV="1">
            <a:off x="2604417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49" idx="3"/>
            <a:endCxn id="35848" idx="3"/>
          </p:cNvCxnSpPr>
          <p:nvPr/>
        </p:nvCxnSpPr>
        <p:spPr bwMode="auto">
          <a:xfrm flipV="1">
            <a:off x="2604417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46" idx="3"/>
            <a:endCxn id="35848" idx="3"/>
          </p:cNvCxnSpPr>
          <p:nvPr/>
        </p:nvCxnSpPr>
        <p:spPr bwMode="auto">
          <a:xfrm flipV="1">
            <a:off x="2604417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56" idx="3"/>
            <a:endCxn id="35854" idx="3"/>
          </p:cNvCxnSpPr>
          <p:nvPr/>
        </p:nvCxnSpPr>
        <p:spPr bwMode="auto">
          <a:xfrm flipV="1">
            <a:off x="5880276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AutoShape 30"/>
          <p:cNvCxnSpPr>
            <a:cxnSpLocks noChangeShapeType="1"/>
            <a:stCxn id="35852" idx="3"/>
            <a:endCxn id="35854" idx="3"/>
          </p:cNvCxnSpPr>
          <p:nvPr/>
        </p:nvCxnSpPr>
        <p:spPr bwMode="auto">
          <a:xfrm flipV="1">
            <a:off x="5880276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3"/>
            <a:endCxn id="35854" idx="3"/>
          </p:cNvCxnSpPr>
          <p:nvPr/>
        </p:nvCxnSpPr>
        <p:spPr bwMode="auto">
          <a:xfrm flipV="1">
            <a:off x="5880276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2" name="AutoShape 32"/>
          <p:cNvCxnSpPr>
            <a:cxnSpLocks noChangeShapeType="1"/>
            <a:stCxn id="35857" idx="1"/>
            <a:endCxn id="35853" idx="1"/>
          </p:cNvCxnSpPr>
          <p:nvPr/>
        </p:nvCxnSpPr>
        <p:spPr bwMode="auto">
          <a:xfrm rot="10800000" flipH="1">
            <a:off x="4452338" y="2771880"/>
            <a:ext cx="1750" cy="308161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3" name="AutoShape 33"/>
          <p:cNvCxnSpPr>
            <a:cxnSpLocks noChangeShapeType="1"/>
            <a:stCxn id="35863" idx="3"/>
            <a:endCxn id="35860" idx="3"/>
          </p:cNvCxnSpPr>
          <p:nvPr/>
        </p:nvCxnSpPr>
        <p:spPr bwMode="auto">
          <a:xfrm flipV="1">
            <a:off x="9156135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4" name="AutoShape 34"/>
          <p:cNvCxnSpPr>
            <a:cxnSpLocks noChangeShapeType="1"/>
            <a:stCxn id="35862" idx="3"/>
            <a:endCxn id="35860" idx="3"/>
          </p:cNvCxnSpPr>
          <p:nvPr/>
        </p:nvCxnSpPr>
        <p:spPr bwMode="auto">
          <a:xfrm flipV="1">
            <a:off x="9156135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5" name="AutoShape 35"/>
          <p:cNvCxnSpPr>
            <a:cxnSpLocks noChangeShapeType="1"/>
            <a:stCxn id="35861" idx="3"/>
            <a:endCxn id="35860" idx="3"/>
          </p:cNvCxnSpPr>
          <p:nvPr/>
        </p:nvCxnSpPr>
        <p:spPr bwMode="auto">
          <a:xfrm flipV="1">
            <a:off x="9156135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6" name="AutoShape 36"/>
          <p:cNvCxnSpPr>
            <a:cxnSpLocks noChangeShapeType="1"/>
            <a:stCxn id="35858" idx="3"/>
            <a:endCxn id="35860" idx="3"/>
          </p:cNvCxnSpPr>
          <p:nvPr/>
        </p:nvCxnSpPr>
        <p:spPr bwMode="auto">
          <a:xfrm flipV="1">
            <a:off x="9156135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38422" y="6107237"/>
            <a:ext cx="2844048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has captured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interrupt &amp; trap vectors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4112066" y="6107237"/>
            <a:ext cx="201048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OS retakes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keyboard vector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035179" y="6107237"/>
            <a:ext cx="246574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notices,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recaptures keyboard</a:t>
            </a:r>
          </a:p>
        </p:txBody>
      </p:sp>
    </p:spTree>
    <p:extLst>
      <p:ext uri="{BB962C8B-B14F-4D97-AF65-F5344CB8AC3E}">
        <p14:creationId xmlns:p14="http://schemas.microsoft.com/office/powerpoint/2010/main" val="1191543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viruses spread?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placed where likely to be copied</a:t>
            </a:r>
          </a:p>
          <a:p>
            <a:pPr lvl="1"/>
            <a:r>
              <a:rPr lang="en-US" altLang="en-US" dirty="0"/>
              <a:t>Popular download site</a:t>
            </a:r>
          </a:p>
          <a:p>
            <a:pPr lvl="1"/>
            <a:r>
              <a:rPr lang="en-US" altLang="en-US" dirty="0"/>
              <a:t>Photo site</a:t>
            </a:r>
          </a:p>
          <a:p>
            <a:r>
              <a:rPr lang="en-US" altLang="en-US" dirty="0"/>
              <a:t>When copied and run</a:t>
            </a:r>
          </a:p>
          <a:p>
            <a:pPr lvl="1"/>
            <a:r>
              <a:rPr lang="en-US" altLang="en-US" dirty="0"/>
              <a:t>Infects programs on hard drive, flash drive</a:t>
            </a:r>
          </a:p>
          <a:p>
            <a:pPr lvl="1"/>
            <a:r>
              <a:rPr lang="en-US" altLang="en-US" dirty="0"/>
              <a:t>May try to spread over LAN or WAN</a:t>
            </a:r>
          </a:p>
          <a:p>
            <a:r>
              <a:rPr lang="en-US" altLang="en-US" dirty="0"/>
              <a:t>Attach to innocent looking email</a:t>
            </a:r>
          </a:p>
          <a:p>
            <a:pPr lvl="1"/>
            <a:r>
              <a:rPr lang="en-US" altLang="en-US" dirty="0"/>
              <a:t>When it runs, use mailing list to replicate</a:t>
            </a:r>
          </a:p>
          <a:p>
            <a:pPr lvl="1"/>
            <a:r>
              <a:rPr lang="en-US" altLang="en-US" dirty="0"/>
              <a:t>May mutate slightly so recipients don’t get suspicious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6DB0DE8-8E35-4AAA-B5EB-9C9F1D63B5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875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 virus in a file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Start with an uninfected program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Add the virus to the end of the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Problem: file size changes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Solution: compression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Compress infected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Decompressor: for running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Compressor: for compressing newly infected binaries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Lots of free space (if needed)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 (for virus writer): virus easy to recognize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D5EB347-E67A-4AD0-9AA9-2C5DD73B5E6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376298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6888233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8400168" y="4787794"/>
            <a:ext cx="1511935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8400168" y="6047739"/>
            <a:ext cx="1511935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8400168" y="3527848"/>
            <a:ext cx="1511935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400168" y="4451808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8400168" y="4115822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8400168" y="2519891"/>
            <a:ext cx="1511935" cy="10079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57752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encryption to hide a virus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427034" cy="6506358"/>
          </a:xfrm>
        </p:spPr>
        <p:txBody>
          <a:bodyPr/>
          <a:lstStyle/>
          <a:p>
            <a:r>
              <a:rPr lang="en-US" altLang="en-US" sz="2646"/>
              <a:t>Hide virus by encrypting it</a:t>
            </a:r>
          </a:p>
          <a:p>
            <a:pPr lvl="1"/>
            <a:r>
              <a:rPr lang="en-US" altLang="en-US" sz="2205"/>
              <a:t>Vary the key in each file</a:t>
            </a:r>
          </a:p>
          <a:p>
            <a:pPr lvl="1"/>
            <a:r>
              <a:rPr lang="en-US" altLang="en-US" sz="2205"/>
              <a:t>Virus “code” varies in each infected file</a:t>
            </a:r>
          </a:p>
          <a:p>
            <a:pPr lvl="1"/>
            <a:r>
              <a:rPr lang="en-US" altLang="en-US" sz="2205"/>
              <a:t>Problem: lots of common code still in the clear</a:t>
            </a:r>
          </a:p>
          <a:p>
            <a:pPr lvl="2"/>
            <a:r>
              <a:rPr lang="en-US" altLang="en-US" sz="1984"/>
              <a:t>Compress / decompress</a:t>
            </a:r>
          </a:p>
          <a:p>
            <a:pPr lvl="2"/>
            <a:r>
              <a:rPr lang="en-US" altLang="en-US" sz="1984"/>
              <a:t>Encrypt / decrypt</a:t>
            </a:r>
          </a:p>
          <a:p>
            <a:r>
              <a:rPr lang="en-US" altLang="en-US" sz="2646"/>
              <a:t>Even better: leave only </a:t>
            </a:r>
            <a:r>
              <a:rPr lang="en-US" altLang="en-US" sz="2646" err="1"/>
              <a:t>decryptor</a:t>
            </a:r>
            <a:r>
              <a:rPr lang="en-US" altLang="en-US" sz="2646"/>
              <a:t> and key in the clear</a:t>
            </a:r>
          </a:p>
          <a:p>
            <a:pPr lvl="1"/>
            <a:r>
              <a:rPr lang="en-US" altLang="en-US" sz="2205"/>
              <a:t>Less constant per virus</a:t>
            </a:r>
          </a:p>
          <a:p>
            <a:pPr lvl="1"/>
            <a:r>
              <a:rPr lang="en-US" altLang="en-US" sz="2205"/>
              <a:t>Use polymorphic code (more in a bit) to hide even this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0802509-A641-491A-B542-A190CA1ED4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537629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376298" y="3527848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5376298" y="445180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5376298" y="411582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5376298" y="1931917"/>
            <a:ext cx="1343942" cy="159593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02" name="Rectangle 34"/>
          <p:cNvSpPr>
            <a:spLocks noChangeArrowheads="1"/>
          </p:cNvSpPr>
          <p:nvPr/>
        </p:nvSpPr>
        <p:spPr bwMode="auto">
          <a:xfrm>
            <a:off x="6888233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203" name="Rectangle 35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204" name="Rectangle 36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205" name="Rectangle 37"/>
          <p:cNvSpPr>
            <a:spLocks noChangeArrowheads="1"/>
          </p:cNvSpPr>
          <p:nvPr/>
        </p:nvSpPr>
        <p:spPr bwMode="auto">
          <a:xfrm>
            <a:off x="6888233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6888233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207" name="Rectangle 39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08" name="Rectangle 40"/>
          <p:cNvSpPr>
            <a:spLocks noChangeArrowheads="1"/>
          </p:cNvSpPr>
          <p:nvPr/>
        </p:nvSpPr>
        <p:spPr bwMode="auto">
          <a:xfrm>
            <a:off x="840016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209" name="Rectangle 41"/>
          <p:cNvSpPr>
            <a:spLocks noChangeArrowheads="1"/>
          </p:cNvSpPr>
          <p:nvPr/>
        </p:nvSpPr>
        <p:spPr bwMode="auto">
          <a:xfrm>
            <a:off x="840016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6888233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6888233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Encryptor</a:t>
            </a:r>
          </a:p>
        </p:txBody>
      </p:sp>
      <p:sp>
        <p:nvSpPr>
          <p:cNvPr id="135217" name="Rectangle 49"/>
          <p:cNvSpPr>
            <a:spLocks noChangeArrowheads="1"/>
          </p:cNvSpPr>
          <p:nvPr/>
        </p:nvSpPr>
        <p:spPr bwMode="auto">
          <a:xfrm>
            <a:off x="6888233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Decryptor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8400168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219" name="Rectangle 51"/>
          <p:cNvSpPr>
            <a:spLocks noChangeArrowheads="1"/>
          </p:cNvSpPr>
          <p:nvPr/>
        </p:nvSpPr>
        <p:spPr bwMode="auto">
          <a:xfrm>
            <a:off x="8400168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220" name="Rectangle 52"/>
          <p:cNvSpPr>
            <a:spLocks noChangeArrowheads="1"/>
          </p:cNvSpPr>
          <p:nvPr/>
        </p:nvSpPr>
        <p:spPr bwMode="auto">
          <a:xfrm>
            <a:off x="8400168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221" name="Rectangle 53"/>
          <p:cNvSpPr>
            <a:spLocks noChangeArrowheads="1"/>
          </p:cNvSpPr>
          <p:nvPr/>
        </p:nvSpPr>
        <p:spPr bwMode="auto">
          <a:xfrm>
            <a:off x="8400168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22" name="Rectangle 54"/>
          <p:cNvSpPr>
            <a:spLocks noChangeArrowheads="1"/>
          </p:cNvSpPr>
          <p:nvPr/>
        </p:nvSpPr>
        <p:spPr bwMode="auto">
          <a:xfrm>
            <a:off x="8400168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sp>
        <p:nvSpPr>
          <p:cNvPr id="135223" name="Rectangle 55"/>
          <p:cNvSpPr>
            <a:spLocks noChangeArrowheads="1"/>
          </p:cNvSpPr>
          <p:nvPr/>
        </p:nvSpPr>
        <p:spPr bwMode="auto">
          <a:xfrm>
            <a:off x="8400168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Encryptor</a:t>
            </a:r>
          </a:p>
        </p:txBody>
      </p:sp>
      <p:sp>
        <p:nvSpPr>
          <p:cNvPr id="135224" name="Rectangle 56"/>
          <p:cNvSpPr>
            <a:spLocks noChangeArrowheads="1"/>
          </p:cNvSpPr>
          <p:nvPr/>
        </p:nvSpPr>
        <p:spPr bwMode="auto">
          <a:xfrm>
            <a:off x="8400168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Decryptor</a:t>
            </a:r>
          </a:p>
        </p:txBody>
      </p:sp>
      <p:sp>
        <p:nvSpPr>
          <p:cNvPr id="135225" name="Rectangle 57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8400168" y="2519891"/>
            <a:ext cx="1343942" cy="1595931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0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Polymorphic viruses</a:t>
            </a:r>
          </a:p>
        </p:txBody>
      </p:sp>
      <p:sp>
        <p:nvSpPr>
          <p:cNvPr id="3892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All of these code seqences do the same thing</a:t>
            </a:r>
          </a:p>
          <a:p>
            <a:r>
              <a:rPr lang="en-US" altLang="en-US" sz="2646"/>
              <a:t>All of them are very different in machine code</a:t>
            </a:r>
          </a:p>
          <a:p>
            <a:r>
              <a:rPr lang="en-US" altLang="en-US" sz="2646"/>
              <a:t>Use “snippets” combined in random ways to hide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36B7E29-57AA-4BD8-85E9-9138100590D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" y="3527848"/>
            <a:ext cx="9486343" cy="31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1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viruses be foiled?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46"/>
              <a:t>Integrity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Verify one-way function (hash) of program binary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if the virus changes that, too?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Behavioral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Prevent certain behaviors by programs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about programs that can legitimately do these things?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Avoid viruses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Having a good (secure) OS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Installing only shrink-wrapped software (just hope that the shrink-wrapped software isn’t infected!)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Using antivirus software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Not opening email attachments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Recovery from virus attack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Hope you made a recent backup!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Recover by halting computer, rebooting from safe disk (CD-ROM?), using an antivirus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2F64D37-55E4-4A80-8064-BA02B98B95C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7155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if I have to run untrusted code?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Goal: run (untrusted) code on my machine</a:t>
            </a:r>
          </a:p>
          <a:p>
            <a:r>
              <a:rPr lang="en-US" altLang="en-US" sz="2646"/>
              <a:t>Problem: how can untrusted code be prevented from damaging my resources?</a:t>
            </a:r>
          </a:p>
          <a:p>
            <a:r>
              <a:rPr lang="en-US" altLang="en-US" sz="2646"/>
              <a:t>One solution: sandboxing</a:t>
            </a:r>
          </a:p>
          <a:p>
            <a:pPr lvl="1"/>
            <a:r>
              <a:rPr lang="en-US" altLang="en-US" sz="2205"/>
              <a:t>Memory divided into 1 MB sandboxes</a:t>
            </a:r>
          </a:p>
          <a:p>
            <a:pPr lvl="1"/>
            <a:r>
              <a:rPr lang="en-US" altLang="en-US" sz="2205"/>
              <a:t>Accesses may not cross sandbox boundaries</a:t>
            </a:r>
          </a:p>
          <a:p>
            <a:pPr lvl="1"/>
            <a:r>
              <a:rPr lang="en-US" altLang="en-US" sz="2205"/>
              <a:t>Sensitive system calls not in the sandbox</a:t>
            </a:r>
          </a:p>
          <a:p>
            <a:r>
              <a:rPr lang="en-US" altLang="en-US" sz="2646"/>
              <a:t>Another solution: interpreted code</a:t>
            </a:r>
          </a:p>
          <a:p>
            <a:pPr lvl="1"/>
            <a:r>
              <a:rPr lang="en-US" altLang="en-US" sz="2205"/>
              <a:t>Run the interpreter rather than the untrusted code</a:t>
            </a:r>
          </a:p>
          <a:p>
            <a:pPr lvl="1"/>
            <a:r>
              <a:rPr lang="en-US" altLang="en-US" sz="2205"/>
              <a:t>Interpreter doesn’t allow unsafe operations</a:t>
            </a:r>
          </a:p>
          <a:p>
            <a:r>
              <a:rPr lang="en-US" altLang="en-US" sz="2646"/>
              <a:t>Third solution: signed code</a:t>
            </a:r>
          </a:p>
          <a:p>
            <a:pPr lvl="1"/>
            <a:r>
              <a:rPr lang="en-US" altLang="en-US" sz="2205"/>
              <a:t>Use cryptographic techniques to sign code</a:t>
            </a:r>
          </a:p>
          <a:p>
            <a:pPr lvl="1"/>
            <a:r>
              <a:rPr lang="en-US" altLang="en-US" sz="2205"/>
              <a:t>Check to ensure that mobile code signed by reputable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E399F48-FD1D-4561-B9B6-2A93E8C6EBD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3318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Worms vs. viruses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Viruses require other programs to run</a:t>
            </a:r>
          </a:p>
          <a:p>
            <a:r>
              <a:rPr lang="en-US" altLang="en-US"/>
              <a:t>Worms are self-running (separate process)</a:t>
            </a:r>
          </a:p>
          <a:p>
            <a:r>
              <a:rPr lang="en-US" altLang="en-US"/>
              <a:t>The 1988 Internet Worm</a:t>
            </a:r>
          </a:p>
          <a:p>
            <a:pPr lvl="1"/>
            <a:r>
              <a:rPr lang="en-US" altLang="en-US"/>
              <a:t>Consisted of two programs</a:t>
            </a:r>
          </a:p>
          <a:p>
            <a:pPr lvl="2"/>
            <a:r>
              <a:rPr lang="en-US" altLang="en-US"/>
              <a:t>Bootstrap to upload worm</a:t>
            </a:r>
          </a:p>
          <a:p>
            <a:pPr lvl="2"/>
            <a:r>
              <a:rPr lang="en-US" altLang="en-US"/>
              <a:t>The worm itself</a:t>
            </a:r>
          </a:p>
          <a:p>
            <a:pPr lvl="1"/>
            <a:r>
              <a:rPr lang="en-US" altLang="en-US"/>
              <a:t>Exploited bugs in sendmail and finger</a:t>
            </a:r>
          </a:p>
          <a:p>
            <a:pPr lvl="1"/>
            <a:r>
              <a:rPr lang="en-US" altLang="en-US"/>
              <a:t>Worm first hid its existence</a:t>
            </a:r>
          </a:p>
          <a:p>
            <a:pPr lvl="1"/>
            <a:r>
              <a:rPr lang="en-US" altLang="en-US"/>
              <a:t>Next replicated itself on new machines</a:t>
            </a:r>
          </a:p>
          <a:p>
            <a:pPr lvl="1"/>
            <a:r>
              <a:rPr lang="en-US" altLang="en-US"/>
              <a:t>Brought the Internet (1988 version) to a screeching halt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8E99C53-CFE2-41A7-A666-6668F0397F7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985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1D8B77C-A2C4-4945-B07C-9E3A6476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Virtualization Overview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0F212B-9F6C-FD21-75C0-6B0277243E0D}"/>
              </a:ext>
            </a:extLst>
          </p:cNvPr>
          <p:cNvGrpSpPr/>
          <p:nvPr/>
        </p:nvGrpSpPr>
        <p:grpSpPr>
          <a:xfrm>
            <a:off x="817228" y="1179095"/>
            <a:ext cx="8446168" cy="5392888"/>
            <a:chOff x="5166021" y="2155925"/>
            <a:chExt cx="5417422" cy="3488525"/>
          </a:xfrm>
        </p:grpSpPr>
        <p:pic>
          <p:nvPicPr>
            <p:cNvPr id="4" name="Content Placeholder 3" descr="16_01.pdf">
              <a:extLst>
                <a:ext uri="{FF2B5EF4-FFF2-40B4-BE49-F238E27FC236}">
                  <a16:creationId xmlns:a16="http://schemas.microsoft.com/office/drawing/2014/main" id="{E487334C-307E-604E-8148-9CE162E9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65283" y="2518481"/>
              <a:ext cx="3987800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EFDE2D-0ED8-2143-A4E4-A9FA43ED3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6021" y="5360911"/>
              <a:ext cx="3319607" cy="28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   Non-virtual machine</a:t>
              </a: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FCFF25B8-B4B7-5D47-B8EC-B01FA682E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576" y="2155925"/>
              <a:ext cx="3100867" cy="283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2" charset="2"/>
                <a:buChar char="4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2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base" latinLnBrk="0" hangingPunct="0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    Virtual machine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95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15B6206-209A-DA42-AD22-2EE2741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18EC1E0-FDF0-3C46-A6A9-3935E038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Host system protected from VMs, VMs protected from each other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 virus less likely to spread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Sharing is provided though via shared file system volume, network communication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3366FF"/>
                </a:solidFill>
              </a:rPr>
              <a:t>suspend</a:t>
            </a:r>
            <a:r>
              <a:rPr lang="en-US" altLang="en-US" dirty="0"/>
              <a:t>, running VM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3366FF"/>
                </a:solidFill>
              </a:rPr>
              <a:t>resume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Snapshot of a given state, able to restore back to that state</a:t>
            </a:r>
          </a:p>
          <a:p>
            <a:pPr lvl="2">
              <a:lnSpc>
                <a:spcPct val="120000"/>
              </a:lnSpc>
            </a:pPr>
            <a:r>
              <a:rPr lang="en-US" altLang="en-US" dirty="0"/>
              <a:t>Some VMMs allow multiple snapshots per VM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Great for OS research, better system development efficiency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Run multiple, different OSes on a single machine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Consolidation</a:t>
            </a:r>
            <a:r>
              <a:rPr lang="en-US" altLang="en-US" dirty="0"/>
              <a:t>, app dev,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Domains as objects in the protection matrix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398307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Specify permitted operations on domains in the matrix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may (or may not) be able to modify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can modify other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Some domain transfers (switching) permitted, others not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Doing this allows flexibility in specifying domain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Retains ability to restrict modification of domain policies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0A5C1E5-3554-4DBE-A566-4E35258CC72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/>
        </p:nvGraphicFramePr>
        <p:xfrm>
          <a:off x="0" y="1043584"/>
          <a:ext cx="10032998" cy="2445287"/>
        </p:xfrm>
        <a:graphic>
          <a:graphicData uri="http://schemas.openxmlformats.org/drawingml/2006/table">
            <a:tbl>
              <a:tblPr/>
              <a:tblGrid>
                <a:gridCol w="1030933">
                  <a:extLst>
                    <a:ext uri="{9D8B030D-6E8A-4147-A177-3AD203B41FA5}">
                      <a16:colId xmlns:a16="http://schemas.microsoft.com/office/drawing/2014/main" val="4126046972"/>
                    </a:ext>
                  </a:extLst>
                </a:gridCol>
                <a:gridCol w="715631">
                  <a:extLst>
                    <a:ext uri="{9D8B030D-6E8A-4147-A177-3AD203B41FA5}">
                      <a16:colId xmlns:a16="http://schemas.microsoft.com/office/drawing/2014/main" val="4252642625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333735789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857225417"/>
                    </a:ext>
                  </a:extLst>
                </a:gridCol>
                <a:gridCol w="1020305">
                  <a:extLst>
                    <a:ext uri="{9D8B030D-6E8A-4147-A177-3AD203B41FA5}">
                      <a16:colId xmlns:a16="http://schemas.microsoft.com/office/drawing/2014/main" val="238745953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3595840234"/>
                    </a:ext>
                  </a:extLst>
                </a:gridCol>
                <a:gridCol w="1053947">
                  <a:extLst>
                    <a:ext uri="{9D8B030D-6E8A-4147-A177-3AD203B41FA5}">
                      <a16:colId xmlns:a16="http://schemas.microsoft.com/office/drawing/2014/main" val="1144371578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3647607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8835243"/>
                    </a:ext>
                  </a:extLst>
                </a:gridCol>
                <a:gridCol w="968480">
                  <a:extLst>
                    <a:ext uri="{9D8B030D-6E8A-4147-A177-3AD203B41FA5}">
                      <a16:colId xmlns:a16="http://schemas.microsoft.com/office/drawing/2014/main" val="4126619972"/>
                    </a:ext>
                  </a:extLst>
                </a:gridCol>
                <a:gridCol w="935279">
                  <a:extLst>
                    <a:ext uri="{9D8B030D-6E8A-4147-A177-3AD203B41FA5}">
                      <a16:colId xmlns:a16="http://schemas.microsoft.com/office/drawing/2014/main" val="1906592274"/>
                    </a:ext>
                  </a:extLst>
                </a:gridCol>
              </a:tblGrid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90289"/>
                  </a:ext>
                </a:extLst>
              </a:tr>
              <a:tr h="6383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95988"/>
                  </a:ext>
                </a:extLst>
              </a:tr>
              <a:tr h="90716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005121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Enter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98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7BE859E-1454-BB41-B513-9CA1EAE3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and Features (cont.)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B5CFEC7-6AA0-3545-BAA1-84722F33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Templating</a:t>
            </a:r>
            <a:r>
              <a:rPr lang="en-US" altLang="en-US" dirty="0"/>
              <a:t> – create an OS + application VM, provide it to customers, use it to create multiple instances of that combination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Live migration </a:t>
            </a:r>
            <a:r>
              <a:rPr lang="en-US" altLang="en-US" dirty="0"/>
              <a:t>– move a running VM from one host to another!</a:t>
            </a:r>
          </a:p>
          <a:p>
            <a:pPr lvl="1"/>
            <a:r>
              <a:rPr lang="en-US" altLang="en-US" dirty="0"/>
              <a:t>No interruption of user access</a:t>
            </a:r>
          </a:p>
          <a:p>
            <a:r>
              <a:rPr lang="en-US" altLang="en-US" dirty="0"/>
              <a:t>All those features taken together -&gt; </a:t>
            </a:r>
            <a:r>
              <a:rPr lang="en-US" altLang="en-US" b="1" dirty="0">
                <a:solidFill>
                  <a:srgbClr val="3366FF"/>
                </a:solidFill>
              </a:rPr>
              <a:t>cloud computing</a:t>
            </a:r>
          </a:p>
          <a:p>
            <a:pPr lvl="1"/>
            <a:r>
              <a:rPr lang="en-US" altLang="en-US" dirty="0"/>
              <a:t>Using APIs, programs tell cloud infrastructure (servers, networking, storage) to create new guests, VMs, virtual desktops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A5CC6E2-5CC4-184B-A0AC-B22CBCB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VMMs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7BDD17D-0DD7-2F40-B6AE-74F02B48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Vary greatly, with options including: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0 hypervisors </a:t>
            </a:r>
            <a:r>
              <a:rPr lang="en-US" altLang="en-US" b="1" dirty="0"/>
              <a:t>- </a:t>
            </a:r>
            <a:r>
              <a:rPr lang="en-US" altLang="en-US" dirty="0"/>
              <a:t>Hardware-based solutions that provide support for virtual machine creation and management via firmware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1 hypervisors </a:t>
            </a:r>
            <a:r>
              <a:rPr lang="en-US" altLang="en-US" b="1" dirty="0"/>
              <a:t>- </a:t>
            </a:r>
            <a:r>
              <a:rPr lang="en-US" altLang="en-US" dirty="0"/>
              <a:t>Operating-system-like software built to provide virtualization</a:t>
            </a:r>
          </a:p>
          <a:p>
            <a:pPr lvl="2">
              <a:lnSpc>
                <a:spcPct val="120000"/>
              </a:lnSpc>
            </a:pPr>
            <a:r>
              <a:rPr lang="en-US" altLang="en-US" sz="2600" dirty="0"/>
              <a:t>Including VMware ESX, </a:t>
            </a:r>
            <a:r>
              <a:rPr lang="en-US" altLang="en-US" sz="2600" dirty="0" err="1"/>
              <a:t>Joyent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SmartOS</a:t>
            </a:r>
            <a:r>
              <a:rPr lang="en-US" altLang="en-US" sz="2600" dirty="0"/>
              <a:t>, and Citrix </a:t>
            </a:r>
            <a:r>
              <a:rPr lang="en-US" altLang="en-US" sz="2600" dirty="0" err="1"/>
              <a:t>XenServer</a:t>
            </a:r>
            <a:r>
              <a:rPr lang="en-US" altLang="en-US" sz="26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1 hypervisors </a:t>
            </a:r>
            <a:r>
              <a:rPr lang="en-US" altLang="en-US" b="1" dirty="0"/>
              <a:t>– </a:t>
            </a:r>
            <a:r>
              <a:rPr lang="en-US" altLang="en-US" dirty="0"/>
              <a:t>Also includes general-purpose operating systems that provide standard functions as well as </a:t>
            </a:r>
            <a:r>
              <a:rPr lang="en-US" altLang="en-US" sz="1764" dirty="0"/>
              <a:t>VMM </a:t>
            </a:r>
            <a:r>
              <a:rPr lang="en-US" altLang="en-US" dirty="0"/>
              <a:t>functions</a:t>
            </a:r>
          </a:p>
          <a:p>
            <a:pPr lvl="2">
              <a:lnSpc>
                <a:spcPct val="120000"/>
              </a:lnSpc>
            </a:pPr>
            <a:r>
              <a:rPr lang="en-US" altLang="en-US" sz="2600" dirty="0"/>
              <a:t>Including Microsoft Windows Server with </a:t>
            </a:r>
            <a:r>
              <a:rPr lang="en-US" altLang="en-US" sz="2600" dirty="0" err="1"/>
              <a:t>HyperV</a:t>
            </a:r>
            <a:r>
              <a:rPr lang="en-US" altLang="en-US" sz="2600" dirty="0"/>
              <a:t> and RedHat Linux with KVM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Type 2 hypervisors </a:t>
            </a:r>
            <a:r>
              <a:rPr lang="en-US" altLang="en-US" b="1" dirty="0"/>
              <a:t>- </a:t>
            </a:r>
            <a:r>
              <a:rPr lang="en-US" altLang="en-US" dirty="0"/>
              <a:t>Applications that run on standard operating systems but provide </a:t>
            </a:r>
            <a:r>
              <a:rPr lang="en-US" altLang="en-US" sz="1764" dirty="0"/>
              <a:t>VMM </a:t>
            </a:r>
            <a:r>
              <a:rPr lang="en-US" altLang="en-US" dirty="0"/>
              <a:t>features to guest operating systems</a:t>
            </a:r>
          </a:p>
          <a:p>
            <a:pPr lvl="2">
              <a:lnSpc>
                <a:spcPct val="120000"/>
              </a:lnSpc>
            </a:pPr>
            <a:r>
              <a:rPr lang="en-US" altLang="en-US" sz="2600" dirty="0"/>
              <a:t>Including VMware Workstation and Fusion, Parallels Desktop, and Oracle VirtualBox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Capabilities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1" cy="6506358"/>
          </a:xfrm>
        </p:spPr>
        <p:txBody>
          <a:bodyPr/>
          <a:lstStyle/>
          <a:p>
            <a:r>
              <a:rPr lang="en-US" altLang="en-US" sz="2646"/>
              <a:t>Each process has a capability list</a:t>
            </a:r>
          </a:p>
          <a:p>
            <a:r>
              <a:rPr lang="en-US" altLang="en-US" sz="2646"/>
              <a:t>List has one entry per object the process can access</a:t>
            </a:r>
          </a:p>
          <a:p>
            <a:pPr lvl="1"/>
            <a:r>
              <a:rPr lang="en-US" altLang="en-US" sz="2205"/>
              <a:t>Object name</a:t>
            </a:r>
          </a:p>
          <a:p>
            <a:pPr lvl="1"/>
            <a:r>
              <a:rPr lang="en-US" altLang="en-US" sz="2205"/>
              <a:t>Object permissions</a:t>
            </a:r>
          </a:p>
          <a:p>
            <a:r>
              <a:rPr lang="en-US" altLang="en-US" sz="2646"/>
              <a:t>Objects not listed are not accessible</a:t>
            </a:r>
          </a:p>
          <a:p>
            <a:r>
              <a:rPr lang="en-US" altLang="en-US" sz="2646"/>
              <a:t>How are these secured?</a:t>
            </a:r>
          </a:p>
          <a:p>
            <a:pPr lvl="1"/>
            <a:r>
              <a:rPr lang="en-US" altLang="en-US" sz="2205"/>
              <a:t>Kept in kernel</a:t>
            </a:r>
          </a:p>
          <a:p>
            <a:pPr lvl="1"/>
            <a:r>
              <a:rPr lang="en-US" altLang="en-US" sz="2205"/>
              <a:t>Cryptographically secured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30E8DCA-DFAF-47DE-9195-9199519CF85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544290" y="377983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File3: &lt;R,W,X&gt;</a:t>
            </a:r>
          </a:p>
        </p:txBody>
      </p:sp>
      <p:cxnSp>
        <p:nvCxnSpPr>
          <p:cNvPr id="165893" name="AutoShape 5"/>
          <p:cNvCxnSpPr>
            <a:cxnSpLocks noChangeShapeType="1"/>
            <a:stCxn id="165894" idx="4"/>
            <a:endCxn id="165892" idx="0"/>
          </p:cNvCxnSpPr>
          <p:nvPr/>
        </p:nvCxnSpPr>
        <p:spPr bwMode="auto">
          <a:xfrm>
            <a:off x="6510249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5754281" y="1511935"/>
            <a:ext cx="1511935" cy="151193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7770195" y="3779837"/>
            <a:ext cx="1931917" cy="159593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File4: &lt;R,W,X&gt;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File7: &lt;W&gt;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File9: &lt;R,W&gt;</a:t>
            </a:r>
          </a:p>
        </p:txBody>
      </p:sp>
      <p:cxnSp>
        <p:nvCxnSpPr>
          <p:cNvPr id="165896" name="AutoShape 8"/>
          <p:cNvCxnSpPr>
            <a:cxnSpLocks noChangeShapeType="1"/>
            <a:stCxn id="165897" idx="4"/>
            <a:endCxn id="165895" idx="0"/>
          </p:cNvCxnSpPr>
          <p:nvPr/>
        </p:nvCxnSpPr>
        <p:spPr bwMode="auto">
          <a:xfrm>
            <a:off x="8736153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980186" y="1511935"/>
            <a:ext cx="1511935" cy="151193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8237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Cryptographically protected capability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2883085"/>
            <a:ext cx="10096296" cy="6506358"/>
          </a:xfrm>
        </p:spPr>
        <p:txBody>
          <a:bodyPr/>
          <a:lstStyle/>
          <a:p>
            <a:r>
              <a:rPr lang="en-US" altLang="en-US" sz="2205"/>
              <a:t>Rights include generic rights (read, write, execute) and</a:t>
            </a:r>
          </a:p>
          <a:p>
            <a:pPr lvl="1"/>
            <a:r>
              <a:rPr lang="en-US" altLang="en-US" sz="1984"/>
              <a:t>Copy capability</a:t>
            </a:r>
          </a:p>
          <a:p>
            <a:pPr lvl="1"/>
            <a:r>
              <a:rPr lang="en-US" altLang="en-US" sz="1984"/>
              <a:t>Copy object</a:t>
            </a:r>
          </a:p>
          <a:p>
            <a:pPr lvl="1"/>
            <a:r>
              <a:rPr lang="en-US" altLang="en-US" sz="1984"/>
              <a:t>Remove capability</a:t>
            </a:r>
          </a:p>
          <a:p>
            <a:pPr lvl="1"/>
            <a:r>
              <a:rPr lang="en-US" altLang="en-US" sz="1984"/>
              <a:t>Destroy object</a:t>
            </a:r>
          </a:p>
          <a:p>
            <a:r>
              <a:rPr lang="en-US" altLang="en-US" sz="2205"/>
              <a:t>Server has a secret (</a:t>
            </a:r>
            <a:r>
              <a:rPr lang="en-US" altLang="en-US" sz="2205" i="1"/>
              <a:t>Check</a:t>
            </a:r>
            <a:r>
              <a:rPr lang="en-US" altLang="en-US" sz="2205"/>
              <a:t>) and uses it to verify capabilities presented to it</a:t>
            </a:r>
          </a:p>
          <a:p>
            <a:pPr lvl="1"/>
            <a:r>
              <a:rPr lang="en-US" altLang="en-US" sz="1984"/>
              <a:t>Alternatively, use public-key signature techniques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59D4606-1041-42B4-8917-BC92B599540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763158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Server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107101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451043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Rights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794985" y="1616642"/>
            <a:ext cx="4199819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H(</a:t>
            </a:r>
            <a:r>
              <a:rPr kumimoji="0" lang="en-US" altLang="en-US" sz="2205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Object,Rights,</a:t>
            </a:r>
            <a:r>
              <a:rPr kumimoji="0" lang="en-US" altLang="en-US" sz="2205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Check</a:t>
            </a: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8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Protecting the access matrix: summary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OS must ensure that the access matrix isn’t modified (or even accessed) in an unauthorized way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Access control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Reading or modifying the ACL is a system call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OS makes sure the desired operation is allowed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Capability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handled the same way as ACLs: reading and modification done by OS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handed to processes and verified cryptographically later 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May be better for widely distributed systems where capabilities can’t be centrally checked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DD14929-055A-4F47-896B-9A5BFF581F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229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4660</Words>
  <Application>Microsoft Office PowerPoint</Application>
  <PresentationFormat>Custom</PresentationFormat>
  <Paragraphs>833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Helvetica</vt:lpstr>
      <vt:lpstr>Monaco</vt:lpstr>
      <vt:lpstr>Times</vt:lpstr>
      <vt:lpstr>Times New Roman</vt:lpstr>
      <vt:lpstr>Verdana</vt:lpstr>
      <vt:lpstr>Office Theme</vt:lpstr>
      <vt:lpstr>3_Office Theme</vt:lpstr>
      <vt:lpstr>1_Office Theme</vt:lpstr>
      <vt:lpstr>Introduction to Operating Systems CS 1550</vt:lpstr>
      <vt:lpstr>Announcements</vt:lpstr>
      <vt:lpstr>Previous Lecture …</vt:lpstr>
      <vt:lpstr>Muddiest Points</vt:lpstr>
      <vt:lpstr>Protection</vt:lpstr>
      <vt:lpstr>Domains as objects in the protection matrix</vt:lpstr>
      <vt:lpstr>Capabilities</vt:lpstr>
      <vt:lpstr>Cryptographically protected capability</vt:lpstr>
      <vt:lpstr>Protecting the access matrix: summary</vt:lpstr>
      <vt:lpstr>Reference monitor</vt:lpstr>
      <vt:lpstr>Formal models of secure systems</vt:lpstr>
      <vt:lpstr>Bell-La Padula multilevel security model</vt:lpstr>
      <vt:lpstr>Biba multilevel integrity model</vt:lpstr>
      <vt:lpstr>Covert channels</vt:lpstr>
      <vt:lpstr>Covert channel using file locking</vt:lpstr>
      <vt:lpstr>Covert Channel Using File Locking</vt:lpstr>
      <vt:lpstr>Steganography</vt:lpstr>
      <vt:lpstr>Protection vs Security</vt:lpstr>
      <vt:lpstr>Security environment: threats</vt:lpstr>
      <vt:lpstr>Problem of the Day 1: Password Attacks</vt:lpstr>
      <vt:lpstr>User authentication</vt:lpstr>
      <vt:lpstr>Password Stealing</vt:lpstr>
      <vt:lpstr>How should an OS store passwords?</vt:lpstr>
      <vt:lpstr>Storing passwords</vt:lpstr>
      <vt:lpstr>Cryptography</vt:lpstr>
      <vt:lpstr>Cryptography basics</vt:lpstr>
      <vt:lpstr>Secret-key encryption</vt:lpstr>
      <vt:lpstr>Modern encryption algorithms</vt:lpstr>
      <vt:lpstr>Unbreakable codes</vt:lpstr>
      <vt:lpstr>Public-key cryptography</vt:lpstr>
      <vt:lpstr>Digital signatures</vt:lpstr>
      <vt:lpstr>Pretty Good Privacy (PGP)</vt:lpstr>
      <vt:lpstr>Social Engineering</vt:lpstr>
      <vt:lpstr>Login spoofing</vt:lpstr>
      <vt:lpstr>Trojan horses</vt:lpstr>
      <vt:lpstr>Buffer overflow</vt:lpstr>
      <vt:lpstr>Problem of the Day 1: Password Attacks</vt:lpstr>
      <vt:lpstr>Password Guessing: Sample breakin (from LBL)</vt:lpstr>
      <vt:lpstr>Password Cracking</vt:lpstr>
      <vt:lpstr>Offline Password Cracking</vt:lpstr>
      <vt:lpstr>Online Password Cracking</vt:lpstr>
      <vt:lpstr>Countermeasures</vt:lpstr>
      <vt:lpstr>Security flaws: TENEX OS password problem</vt:lpstr>
      <vt:lpstr>Authentication using a physical object</vt:lpstr>
      <vt:lpstr>Authentication using biometrics</vt:lpstr>
      <vt:lpstr>Bypassing Passwords</vt:lpstr>
      <vt:lpstr>Security Problem 2: Viruses and Worms</vt:lpstr>
      <vt:lpstr>How viruses work</vt:lpstr>
      <vt:lpstr>Where viruses live in the program</vt:lpstr>
      <vt:lpstr>Viruses infecting the operating system</vt:lpstr>
      <vt:lpstr>How do viruses spread?</vt:lpstr>
      <vt:lpstr>Hiding a virus in a file</vt:lpstr>
      <vt:lpstr>Using encryption to hide a virus</vt:lpstr>
      <vt:lpstr>Polymorphic viruses</vt:lpstr>
      <vt:lpstr>How can viruses be foiled?</vt:lpstr>
      <vt:lpstr>What if I have to run untrusted code?</vt:lpstr>
      <vt:lpstr>Worms vs. viruses</vt:lpstr>
      <vt:lpstr>Virtualization Overview</vt:lpstr>
      <vt:lpstr>Benefits and Features</vt:lpstr>
      <vt:lpstr>Benefits and Features (cont.)</vt:lpstr>
      <vt:lpstr>Implementation of VMMs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2023-01-12T18:49:03Z</dcterms:modified>
</cp:coreProperties>
</file>