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69" r:id="rId3"/>
    <p:sldId id="275" r:id="rId4"/>
    <p:sldId id="259" r:id="rId5"/>
    <p:sldId id="270" r:id="rId6"/>
    <p:sldId id="257" r:id="rId7"/>
    <p:sldId id="271" r:id="rId8"/>
    <p:sldId id="260" r:id="rId9"/>
    <p:sldId id="268" r:id="rId10"/>
    <p:sldId id="261" r:id="rId11"/>
    <p:sldId id="272" r:id="rId12"/>
    <p:sldId id="277" r:id="rId13"/>
    <p:sldId id="274" r:id="rId14"/>
    <p:sldId id="27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B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EACF5-FB94-4B67-97C8-5759D9AB6B9D}" v="1483" dt="2020-06-28T03:30:42.936"/>
    <p1510:client id="{906C86F4-5E03-4B60-B0BF-C1B364F298FF}" v="1991" dt="2020-06-26T16:59:55.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5356" autoAdjust="0"/>
  </p:normalViewPr>
  <p:slideViewPr>
    <p:cSldViewPr snapToGrid="0" showGuides="1">
      <p:cViewPr varScale="1">
        <p:scale>
          <a:sx n="87" d="100"/>
          <a:sy n="87" d="100"/>
        </p:scale>
        <p:origin x="246"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6/27/2020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6/27/2020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27500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111173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657723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1404611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603313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3186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cs typeface="Arial" pitchFamily="34" charset="0"/>
              </a:rPr>
              <a:t>NOTE: </a:t>
            </a:r>
            <a:r>
              <a:rPr lang="en-US" sz="1200" dirty="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248810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254567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116002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278967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50323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407089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7317996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6/27/2020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6/27/2020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6/27/2020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6/27/2020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6/27/2020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6/27/2020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6/27/2020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6/27/2020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6/27/2020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6/27/2020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6/27/2020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6/27/2020</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stats.espncricinfo.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hivammitra.com/" TargetMode="External"/><Relationship Id="rId4" Type="http://schemas.openxmlformats.org/officeDocument/2006/relationships/hyperlink" Target="https://medium.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500" y="2010780"/>
            <a:ext cx="6172200" cy="2219691"/>
          </a:xfrm>
        </p:spPr>
        <p:txBody>
          <a:bodyPr anchor="ctr"/>
          <a:lstStyle/>
          <a:p>
            <a:r>
              <a:rPr lang="en-US" dirty="0"/>
              <a:t>End-Semester Machine learning Project</a:t>
            </a:r>
          </a:p>
        </p:txBody>
      </p:sp>
      <p:pic>
        <p:nvPicPr>
          <p:cNvPr id="5" name="Picture 7" descr="A picture containing newspaper&#10;&#10;Description automatically generated">
            <a:extLst>
              <a:ext uri="{FF2B5EF4-FFF2-40B4-BE49-F238E27FC236}">
                <a16:creationId xmlns:a16="http://schemas.microsoft.com/office/drawing/2014/main" id="{F58711D7-B94E-466B-8645-0ABA8831B190}"/>
              </a:ext>
            </a:extLst>
          </p:cNvPr>
          <p:cNvPicPr>
            <a:picLocks noGrp="1" noChangeAspect="1"/>
          </p:cNvPicPr>
          <p:nvPr>
            <p:ph type="pic" sz="quarter" idx="13"/>
          </p:nvPr>
        </p:nvPicPr>
        <p:blipFill rotWithShape="1">
          <a:blip r:embed="rId3"/>
          <a:srcRect l="15335" r="15335"/>
          <a:stretch/>
        </p:blipFill>
        <p:spPr>
          <a:xfrm>
            <a:off x="6960186" y="1373286"/>
            <a:ext cx="5096116" cy="4114659"/>
          </a:xfrm>
        </p:spPr>
      </p:pic>
      <p:sp>
        <p:nvSpPr>
          <p:cNvPr id="9" name="Subtitle 8">
            <a:extLst>
              <a:ext uri="{FF2B5EF4-FFF2-40B4-BE49-F238E27FC236}">
                <a16:creationId xmlns:a16="http://schemas.microsoft.com/office/drawing/2014/main" id="{1E2709FB-5CF3-4D5C-91B4-23C3063D7F8C}"/>
              </a:ext>
            </a:extLst>
          </p:cNvPr>
          <p:cNvSpPr>
            <a:spLocks noGrp="1"/>
          </p:cNvSpPr>
          <p:nvPr>
            <p:ph type="subTitle" idx="1"/>
          </p:nvPr>
        </p:nvSpPr>
        <p:spPr>
          <a:xfrm>
            <a:off x="374216" y="4125565"/>
            <a:ext cx="6464734" cy="1352222"/>
          </a:xfrm>
        </p:spPr>
        <p:txBody>
          <a:bodyPr vert="horz" lIns="0" tIns="45720" rIns="0" bIns="45720" rtlCol="0" anchor="t">
            <a:normAutofit/>
          </a:bodyPr>
          <a:lstStyle/>
          <a:p>
            <a:r>
              <a:rPr lang="en-US" b="1" dirty="0">
                <a:latin typeface="Times New Roman"/>
                <a:ea typeface="+mn-lt"/>
                <a:cs typeface="+mn-lt"/>
              </a:rPr>
              <a:t>Data science and sport are becoming more and more integrated and things have come a long way</a:t>
            </a:r>
            <a:endParaRPr lang="en-US" b="1">
              <a:latin typeface="Times New Roman"/>
              <a:cs typeface="Times New Roman"/>
            </a:endParaRPr>
          </a:p>
          <a:p>
            <a:r>
              <a:rPr lang="en-US" dirty="0">
                <a:latin typeface="Times New Roman"/>
                <a:cs typeface="Times New Roman"/>
              </a:rPr>
              <a:t>  By </a:t>
            </a:r>
          </a:p>
          <a:p>
            <a:r>
              <a:rPr lang="en-US" dirty="0">
                <a:latin typeface="Times New Roman"/>
                <a:cs typeface="Times New Roman"/>
              </a:rPr>
              <a:t>      Abdul Jalil Khan             CS171090</a:t>
            </a:r>
          </a:p>
          <a:p>
            <a:r>
              <a:rPr lang="en-US" dirty="0">
                <a:latin typeface="Times New Roman"/>
                <a:cs typeface="Times New Roman"/>
              </a:rPr>
              <a:t>      Syed Muhammad Bilal   </a:t>
            </a:r>
            <a:r>
              <a:rPr lang="en-US" dirty="0">
                <a:latin typeface="Times New Roman"/>
                <a:ea typeface="+mn-lt"/>
                <a:cs typeface="+mn-lt"/>
              </a:rPr>
              <a:t>CS171075</a:t>
            </a:r>
            <a:endParaRPr lang="en-US">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40D53F-00C5-447E-9605-E876ECADC887}"/>
              </a:ext>
            </a:extLst>
          </p:cNvPr>
          <p:cNvSpPr>
            <a:spLocks noGrp="1"/>
          </p:cNvSpPr>
          <p:nvPr/>
        </p:nvSpPr>
        <p:spPr>
          <a:xfrm>
            <a:off x="1466850" y="901444"/>
            <a:ext cx="10096500" cy="5486766"/>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r>
              <a:rPr lang="en-US">
                <a:solidFill>
                  <a:schemeClr val="accent6">
                    <a:lumMod val="20000"/>
                    <a:lumOff val="80000"/>
                  </a:schemeClr>
                </a:solidFill>
              </a:rPr>
              <a:t>Code And Its Explanation</a:t>
            </a:r>
          </a:p>
        </p:txBody>
      </p:sp>
      <p:sp>
        <p:nvSpPr>
          <p:cNvPr id="5" name="Subtitle 2">
            <a:extLst>
              <a:ext uri="{FF2B5EF4-FFF2-40B4-BE49-F238E27FC236}">
                <a16:creationId xmlns:a16="http://schemas.microsoft.com/office/drawing/2014/main" id="{5E519DB9-2B56-4953-98EF-28982B34DAED}"/>
              </a:ext>
            </a:extLst>
          </p:cNvPr>
          <p:cNvSpPr>
            <a:spLocks noGrp="1"/>
          </p:cNvSpPr>
          <p:nvPr/>
        </p:nvSpPr>
        <p:spPr>
          <a:xfrm>
            <a:off x="1470240" y="3781099"/>
            <a:ext cx="10096501" cy="955565"/>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a:t>By Abdul Jalil Khan</a:t>
            </a:r>
          </a:p>
        </p:txBody>
      </p:sp>
      <p:sp>
        <p:nvSpPr>
          <p:cNvPr id="7" name="Subtitle 2">
            <a:extLst>
              <a:ext uri="{FF2B5EF4-FFF2-40B4-BE49-F238E27FC236}">
                <a16:creationId xmlns:a16="http://schemas.microsoft.com/office/drawing/2014/main" id="{5E519DB9-2B56-4953-98EF-28982B34DAED}"/>
              </a:ext>
            </a:extLst>
          </p:cNvPr>
          <p:cNvSpPr>
            <a:spLocks noGrp="1"/>
          </p:cNvSpPr>
          <p:nvPr/>
        </p:nvSpPr>
        <p:spPr>
          <a:xfrm>
            <a:off x="2203665" y="4057324"/>
            <a:ext cx="10096501" cy="955565"/>
          </a:xfrm>
          <a:prstGeom prst="rect">
            <a:avLst/>
          </a:prstGeom>
        </p:spPr>
        <p:txBody>
          <a:bodyPr vert="horz" lIns="0" tIns="45720" rIns="0" bIns="45720" rtlCol="0" anchor="t">
            <a:norm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a:solidFill>
                  <a:schemeClr val="accent5">
                    <a:lumMod val="20000"/>
                    <a:lumOff val="80000"/>
                  </a:schemeClr>
                </a:solidFill>
              </a:rPr>
              <a:t>By Syed Muhammad Bilal</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0005" y="537489"/>
            <a:ext cx="10096500" cy="2219691"/>
          </a:xfrm>
        </p:spPr>
        <p:txBody>
          <a:bodyPr/>
          <a:lstStyle/>
          <a:p>
            <a:r>
              <a:rPr lang="en-US" u="sng" dirty="0"/>
              <a:t>Future work</a:t>
            </a:r>
          </a:p>
        </p:txBody>
      </p:sp>
      <p:sp>
        <p:nvSpPr>
          <p:cNvPr id="3" name="Subtitle 2"/>
          <p:cNvSpPr>
            <a:spLocks noGrp="1"/>
          </p:cNvSpPr>
          <p:nvPr>
            <p:ph type="subTitle" idx="1"/>
          </p:nvPr>
        </p:nvSpPr>
        <p:spPr>
          <a:xfrm>
            <a:off x="1169451" y="2227020"/>
            <a:ext cx="10096501" cy="3201459"/>
          </a:xfrm>
        </p:spPr>
        <p:txBody>
          <a:bodyPr vert="horz" lIns="0" tIns="45720" rIns="0" bIns="45720" rtlCol="0" anchor="t">
            <a:normAutofit/>
          </a:bodyPr>
          <a:lstStyle/>
          <a:p>
            <a:r>
              <a:rPr lang="en-US" sz="2000" dirty="0">
                <a:latin typeface="Times New Roman"/>
                <a:cs typeface="Times New Roman"/>
              </a:rPr>
              <a:t>There are some future works that can be done in order to improve this project. </a:t>
            </a:r>
            <a:endParaRPr lang="en-US" sz="2000"/>
          </a:p>
          <a:p>
            <a:pPr marL="285750" indent="-285750">
              <a:buFont typeface="Arial" panose="05000000000000000000" pitchFamily="2" charset="2"/>
              <a:buChar char="•"/>
            </a:pPr>
            <a:r>
              <a:rPr lang="en-US" sz="2000" dirty="0">
                <a:latin typeface="Times New Roman"/>
                <a:cs typeface="Times New Roman"/>
              </a:rPr>
              <a:t>We can improve accuracy by using some external factors like player injury, player fatigue, winning streak with a particular team, </a:t>
            </a:r>
            <a:r>
              <a:rPr lang="en-US" sz="2000" dirty="0" err="1">
                <a:latin typeface="Times New Roman"/>
                <a:cs typeface="Times New Roman"/>
              </a:rPr>
              <a:t>e.t.c.</a:t>
            </a:r>
            <a:endParaRPr lang="en-US" sz="2000" dirty="0">
              <a:latin typeface="Times New Roman"/>
              <a:cs typeface="Times New Roman"/>
            </a:endParaRPr>
          </a:p>
          <a:p>
            <a:pPr marL="285750" indent="-285750">
              <a:buFont typeface="Arial" panose="05000000000000000000" pitchFamily="2" charset="2"/>
              <a:buChar char="•"/>
            </a:pPr>
            <a:r>
              <a:rPr lang="en-US" sz="2000" dirty="0">
                <a:latin typeface="Times New Roman"/>
                <a:cs typeface="Times New Roman"/>
              </a:rPr>
              <a:t>The prediction can also be done taking into consideration the performance of the players in the team </a:t>
            </a:r>
            <a:endParaRPr lang="en-US" sz="2000"/>
          </a:p>
          <a:p>
            <a:pPr marL="285750" indent="-285750">
              <a:buFont typeface="Arial" panose="05000000000000000000" pitchFamily="2" charset="2"/>
              <a:buChar char="•"/>
            </a:pPr>
            <a:r>
              <a:rPr lang="en-US" sz="2000" dirty="0">
                <a:latin typeface="Times New Roman"/>
                <a:cs typeface="Times New Roman"/>
              </a:rPr>
              <a:t>Making a good UI Mobile and web app to take in the entire data set as input and display the prediction result for each of the instances to a pdf or text file.</a:t>
            </a:r>
            <a:endParaRPr lang="en-US" sz="2000"/>
          </a:p>
        </p:txBody>
      </p:sp>
    </p:spTree>
    <p:extLst>
      <p:ext uri="{BB962C8B-B14F-4D97-AF65-F5344CB8AC3E}">
        <p14:creationId xmlns:p14="http://schemas.microsoft.com/office/powerpoint/2010/main" val="216113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5005" y="664594"/>
            <a:ext cx="9980682" cy="1096962"/>
          </a:xfrm>
        </p:spPr>
        <p:txBody>
          <a:bodyPr/>
          <a:lstStyle/>
          <a:p>
            <a:r>
              <a:rPr lang="en-US" sz="3500" b="1" dirty="0">
                <a:latin typeface="Times New Roman"/>
                <a:cs typeface="Times New Roman"/>
              </a:rPr>
              <a:t>Results</a:t>
            </a:r>
            <a:endParaRPr lang="en-US" sz="3500" dirty="0">
              <a:latin typeface="Times New Roman"/>
              <a:cs typeface="Times New Roman"/>
            </a:endParaRPr>
          </a:p>
          <a:p>
            <a:endParaRPr lang="en-US" sz="3500" dirty="0">
              <a:latin typeface="Times New Roman"/>
              <a:cs typeface="Times New Roman"/>
            </a:endParaRPr>
          </a:p>
        </p:txBody>
      </p:sp>
      <p:graphicFrame>
        <p:nvGraphicFramePr>
          <p:cNvPr id="2" name="Table 2">
            <a:extLst>
              <a:ext uri="{FF2B5EF4-FFF2-40B4-BE49-F238E27FC236}">
                <a16:creationId xmlns:a16="http://schemas.microsoft.com/office/drawing/2014/main" id="{50402A71-5C44-443A-92DF-EC5998DB0957}"/>
              </a:ext>
            </a:extLst>
          </p:cNvPr>
          <p:cNvGraphicFramePr>
            <a:graphicFrameLocks noGrp="1"/>
          </p:cNvGraphicFramePr>
          <p:nvPr>
            <p:ph idx="1"/>
          </p:nvPr>
        </p:nvGraphicFramePr>
        <p:xfrm>
          <a:off x="1104900" y="1600200"/>
          <a:ext cx="9982200" cy="2966713"/>
        </p:xfrm>
        <a:graphic>
          <a:graphicData uri="http://schemas.openxmlformats.org/drawingml/2006/table">
            <a:tbl>
              <a:tblPr firstRow="1" bandRow="1">
                <a:tableStyleId>{5C22544A-7EE6-4342-B048-85BDC9FD1C3A}</a:tableStyleId>
              </a:tblPr>
              <a:tblGrid>
                <a:gridCol w="4991100">
                  <a:extLst>
                    <a:ext uri="{9D8B030D-6E8A-4147-A177-3AD203B41FA5}">
                      <a16:colId xmlns:a16="http://schemas.microsoft.com/office/drawing/2014/main" val="1925922970"/>
                    </a:ext>
                  </a:extLst>
                </a:gridCol>
                <a:gridCol w="4991100">
                  <a:extLst>
                    <a:ext uri="{9D8B030D-6E8A-4147-A177-3AD203B41FA5}">
                      <a16:colId xmlns:a16="http://schemas.microsoft.com/office/drawing/2014/main" val="1617677054"/>
                    </a:ext>
                  </a:extLst>
                </a:gridCol>
              </a:tblGrid>
              <a:tr h="370840">
                <a:tc>
                  <a:txBody>
                    <a:bodyPr/>
                    <a:lstStyle/>
                    <a:p>
                      <a:r>
                        <a:rPr lang="en-US" dirty="0"/>
                        <a:t>Algorithm</a:t>
                      </a:r>
                    </a:p>
                  </a:txBody>
                  <a:tcPr/>
                </a:tc>
                <a:tc>
                  <a:txBody>
                    <a:bodyPr/>
                    <a:lstStyle/>
                    <a:p>
                      <a:r>
                        <a:rPr lang="en-US" dirty="0"/>
                        <a:t>Accuracy</a:t>
                      </a:r>
                    </a:p>
                  </a:txBody>
                  <a:tcPr/>
                </a:tc>
                <a:extLst>
                  <a:ext uri="{0D108BD9-81ED-4DB2-BD59-A6C34878D82A}">
                    <a16:rowId xmlns:a16="http://schemas.microsoft.com/office/drawing/2014/main" val="1462402975"/>
                  </a:ext>
                </a:extLst>
              </a:tr>
              <a:tr h="370840">
                <a:tc>
                  <a:txBody>
                    <a:bodyPr/>
                    <a:lstStyle/>
                    <a:p>
                      <a:r>
                        <a:rPr lang="en-US" dirty="0"/>
                        <a:t>Logistic Regression</a:t>
                      </a:r>
                    </a:p>
                  </a:txBody>
                  <a:tcPr/>
                </a:tc>
                <a:tc>
                  <a:txBody>
                    <a:bodyPr/>
                    <a:lstStyle/>
                    <a:p>
                      <a:r>
                        <a:rPr lang="en-US" dirty="0"/>
                        <a:t>22.34%</a:t>
                      </a:r>
                    </a:p>
                  </a:txBody>
                  <a:tcPr/>
                </a:tc>
                <a:extLst>
                  <a:ext uri="{0D108BD9-81ED-4DB2-BD59-A6C34878D82A}">
                    <a16:rowId xmlns:a16="http://schemas.microsoft.com/office/drawing/2014/main" val="719889578"/>
                  </a:ext>
                </a:extLst>
              </a:tr>
              <a:tr h="370840">
                <a:tc>
                  <a:txBody>
                    <a:bodyPr/>
                    <a:lstStyle/>
                    <a:p>
                      <a:r>
                        <a:rPr lang="en-US" dirty="0" err="1"/>
                        <a:t>Naives</a:t>
                      </a:r>
                      <a:r>
                        <a:rPr lang="en-US" dirty="0"/>
                        <a:t> Bayes</a:t>
                      </a:r>
                    </a:p>
                  </a:txBody>
                  <a:tcPr/>
                </a:tc>
                <a:tc>
                  <a:txBody>
                    <a:bodyPr/>
                    <a:lstStyle/>
                    <a:p>
                      <a:r>
                        <a:rPr lang="en-US" dirty="0"/>
                        <a:t>44.48%</a:t>
                      </a:r>
                    </a:p>
                  </a:txBody>
                  <a:tcPr/>
                </a:tc>
                <a:extLst>
                  <a:ext uri="{0D108BD9-81ED-4DB2-BD59-A6C34878D82A}">
                    <a16:rowId xmlns:a16="http://schemas.microsoft.com/office/drawing/2014/main" val="3922371819"/>
                  </a:ext>
                </a:extLst>
              </a:tr>
              <a:tr h="370840">
                <a:tc>
                  <a:txBody>
                    <a:bodyPr/>
                    <a:lstStyle/>
                    <a:p>
                      <a:r>
                        <a:rPr lang="en-US" dirty="0"/>
                        <a:t>KN-</a:t>
                      </a:r>
                      <a:r>
                        <a:rPr lang="en-US" dirty="0" err="1"/>
                        <a:t>Neighbour</a:t>
                      </a:r>
                    </a:p>
                  </a:txBody>
                  <a:tcPr/>
                </a:tc>
                <a:tc>
                  <a:txBody>
                    <a:bodyPr/>
                    <a:lstStyle/>
                    <a:p>
                      <a:r>
                        <a:rPr lang="en-US" dirty="0"/>
                        <a:t>66.71%</a:t>
                      </a:r>
                    </a:p>
                  </a:txBody>
                  <a:tcPr/>
                </a:tc>
                <a:extLst>
                  <a:ext uri="{0D108BD9-81ED-4DB2-BD59-A6C34878D82A}">
                    <a16:rowId xmlns:a16="http://schemas.microsoft.com/office/drawing/2014/main" val="1066179594"/>
                  </a:ext>
                </a:extLst>
              </a:tr>
              <a:tr h="370839">
                <a:tc>
                  <a:txBody>
                    <a:bodyPr/>
                    <a:lstStyle/>
                    <a:p>
                      <a:pPr lvl="0">
                        <a:buNone/>
                      </a:pPr>
                      <a:r>
                        <a:rPr lang="en-US" dirty="0"/>
                        <a:t>SVM</a:t>
                      </a:r>
                    </a:p>
                  </a:txBody>
                  <a:tcPr/>
                </a:tc>
                <a:tc>
                  <a:txBody>
                    <a:bodyPr/>
                    <a:lstStyle/>
                    <a:p>
                      <a:pPr lvl="0">
                        <a:buNone/>
                      </a:pPr>
                      <a:r>
                        <a:rPr lang="en-US" dirty="0"/>
                        <a:t>96.035</a:t>
                      </a:r>
                      <a:r>
                        <a:rPr lang="en-US" sz="1800" b="0" i="0" u="none" strike="noStrike" noProof="0" dirty="0">
                          <a:latin typeface="Euphemia"/>
                        </a:rPr>
                        <a:t>%</a:t>
                      </a:r>
                      <a:endParaRPr lang="en-US" dirty="0"/>
                    </a:p>
                  </a:txBody>
                  <a:tcPr/>
                </a:tc>
                <a:extLst>
                  <a:ext uri="{0D108BD9-81ED-4DB2-BD59-A6C34878D82A}">
                    <a16:rowId xmlns:a16="http://schemas.microsoft.com/office/drawing/2014/main" val="285477378"/>
                  </a:ext>
                </a:extLst>
              </a:tr>
              <a:tr h="370838">
                <a:tc>
                  <a:txBody>
                    <a:bodyPr/>
                    <a:lstStyle/>
                    <a:p>
                      <a:pPr lvl="0">
                        <a:buNone/>
                      </a:pPr>
                      <a:r>
                        <a:rPr lang="en-US" dirty="0"/>
                        <a:t>Gradient Boost</a:t>
                      </a:r>
                    </a:p>
                  </a:txBody>
                  <a:tcPr/>
                </a:tc>
                <a:tc>
                  <a:txBody>
                    <a:bodyPr/>
                    <a:lstStyle/>
                    <a:p>
                      <a:pPr lvl="0">
                        <a:buNone/>
                      </a:pPr>
                      <a:r>
                        <a:rPr lang="en-US" dirty="0"/>
                        <a:t>96.22</a:t>
                      </a:r>
                      <a:r>
                        <a:rPr lang="en-US" sz="1800" b="0" i="0" u="none" strike="noStrike" noProof="0" dirty="0">
                          <a:latin typeface="Euphemia"/>
                        </a:rPr>
                        <a:t>%</a:t>
                      </a:r>
                      <a:endParaRPr lang="en-US" dirty="0"/>
                    </a:p>
                  </a:txBody>
                  <a:tcPr/>
                </a:tc>
                <a:extLst>
                  <a:ext uri="{0D108BD9-81ED-4DB2-BD59-A6C34878D82A}">
                    <a16:rowId xmlns:a16="http://schemas.microsoft.com/office/drawing/2014/main" val="3866205000"/>
                  </a:ext>
                </a:extLst>
              </a:tr>
              <a:tr h="370838">
                <a:tc>
                  <a:txBody>
                    <a:bodyPr/>
                    <a:lstStyle/>
                    <a:p>
                      <a:pPr lvl="0">
                        <a:buNone/>
                      </a:pPr>
                      <a:r>
                        <a:rPr lang="en-US" dirty="0"/>
                        <a:t>Decision Tree</a:t>
                      </a:r>
                    </a:p>
                  </a:txBody>
                  <a:tcPr/>
                </a:tc>
                <a:tc>
                  <a:txBody>
                    <a:bodyPr/>
                    <a:lstStyle/>
                    <a:p>
                      <a:pPr lvl="0">
                        <a:buNone/>
                      </a:pPr>
                      <a:r>
                        <a:rPr lang="en-US" dirty="0"/>
                        <a:t>96.422</a:t>
                      </a:r>
                      <a:r>
                        <a:rPr lang="en-US" sz="1800" b="0" i="0" u="none" strike="noStrike" noProof="0" dirty="0">
                          <a:latin typeface="Euphemia"/>
                        </a:rPr>
                        <a:t>%</a:t>
                      </a:r>
                      <a:endParaRPr lang="en-US" dirty="0"/>
                    </a:p>
                  </a:txBody>
                  <a:tcPr/>
                </a:tc>
                <a:extLst>
                  <a:ext uri="{0D108BD9-81ED-4DB2-BD59-A6C34878D82A}">
                    <a16:rowId xmlns:a16="http://schemas.microsoft.com/office/drawing/2014/main" val="20484431"/>
                  </a:ext>
                </a:extLst>
              </a:tr>
              <a:tr h="370838">
                <a:tc>
                  <a:txBody>
                    <a:bodyPr/>
                    <a:lstStyle/>
                    <a:p>
                      <a:pPr lvl="0">
                        <a:buNone/>
                      </a:pPr>
                      <a:r>
                        <a:rPr lang="en-US" dirty="0"/>
                        <a:t>Random Forest</a:t>
                      </a:r>
                    </a:p>
                  </a:txBody>
                  <a:tcPr/>
                </a:tc>
                <a:tc>
                  <a:txBody>
                    <a:bodyPr/>
                    <a:lstStyle/>
                    <a:p>
                      <a:pPr lvl="0">
                        <a:buNone/>
                      </a:pPr>
                      <a:r>
                        <a:rPr lang="en-US" dirty="0"/>
                        <a:t>96.422%</a:t>
                      </a:r>
                    </a:p>
                  </a:txBody>
                  <a:tcPr/>
                </a:tc>
                <a:extLst>
                  <a:ext uri="{0D108BD9-81ED-4DB2-BD59-A6C34878D82A}">
                    <a16:rowId xmlns:a16="http://schemas.microsoft.com/office/drawing/2014/main" val="7614791"/>
                  </a:ext>
                </a:extLst>
              </a:tr>
            </a:tbl>
          </a:graphicData>
        </a:graphic>
      </p:graphicFrame>
    </p:spTree>
    <p:extLst>
      <p:ext uri="{BB962C8B-B14F-4D97-AF65-F5344CB8AC3E}">
        <p14:creationId xmlns:p14="http://schemas.microsoft.com/office/powerpoint/2010/main" val="133033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PREDICTION</a:t>
            </a:r>
          </a:p>
        </p:txBody>
      </p:sp>
      <p:sp>
        <p:nvSpPr>
          <p:cNvPr id="2247" name="Content Placeholder 2246">
            <a:extLst>
              <a:ext uri="{FF2B5EF4-FFF2-40B4-BE49-F238E27FC236}">
                <a16:creationId xmlns:a16="http://schemas.microsoft.com/office/drawing/2014/main" id="{37281792-D487-4E5B-8443-D1E6A679A051}"/>
              </a:ext>
            </a:extLst>
          </p:cNvPr>
          <p:cNvSpPr>
            <a:spLocks noGrp="1"/>
          </p:cNvSpPr>
          <p:nvPr>
            <p:ph idx="1"/>
          </p:nvPr>
        </p:nvSpPr>
        <p:spPr/>
        <p:txBody>
          <a:bodyPr vert="horz" lIns="0" tIns="45720" rIns="0" bIns="45720" rtlCol="0" anchor="t">
            <a:normAutofit/>
          </a:bodyPr>
          <a:lstStyle/>
          <a:p>
            <a:r>
              <a:rPr lang="en-US" b="1" dirty="0"/>
              <a:t>After the schedule comes of World T20</a:t>
            </a:r>
          </a:p>
          <a:p>
            <a:r>
              <a:rPr lang="en-US" b="1" dirty="0"/>
              <a:t>Apply this code and you system will predict the winner of the event.</a:t>
            </a:r>
          </a:p>
        </p:txBody>
      </p:sp>
      <p:pic>
        <p:nvPicPr>
          <p:cNvPr id="4" name="Picture 4" descr="A picture containing drawing, device&#10;&#10;Description automatically generated">
            <a:extLst>
              <a:ext uri="{FF2B5EF4-FFF2-40B4-BE49-F238E27FC236}">
                <a16:creationId xmlns:a16="http://schemas.microsoft.com/office/drawing/2014/main" id="{F98A6317-78C9-45F6-B534-C0294F0347BE}"/>
              </a:ext>
            </a:extLst>
          </p:cNvPr>
          <p:cNvPicPr>
            <a:picLocks noChangeAspect="1"/>
          </p:cNvPicPr>
          <p:nvPr/>
        </p:nvPicPr>
        <p:blipFill>
          <a:blip r:embed="rId3"/>
          <a:stretch>
            <a:fillRect/>
          </a:stretch>
        </p:blipFill>
        <p:spPr>
          <a:xfrm>
            <a:off x="9598526" y="1477158"/>
            <a:ext cx="1533525" cy="1962150"/>
          </a:xfrm>
          <a:prstGeom prst="rect">
            <a:avLst/>
          </a:prstGeom>
        </p:spPr>
      </p:pic>
      <p:pic>
        <p:nvPicPr>
          <p:cNvPr id="5" name="Picture 5" descr="A picture containing drawing&#10;&#10;Description automatically generated">
            <a:extLst>
              <a:ext uri="{FF2B5EF4-FFF2-40B4-BE49-F238E27FC236}">
                <a16:creationId xmlns:a16="http://schemas.microsoft.com/office/drawing/2014/main" id="{CC0843C1-AAB5-4E6C-927B-816ED0517051}"/>
              </a:ext>
            </a:extLst>
          </p:cNvPr>
          <p:cNvPicPr>
            <a:picLocks noChangeAspect="1"/>
          </p:cNvPicPr>
          <p:nvPr/>
        </p:nvPicPr>
        <p:blipFill>
          <a:blip r:embed="rId4"/>
          <a:stretch>
            <a:fillRect/>
          </a:stretch>
        </p:blipFill>
        <p:spPr>
          <a:xfrm>
            <a:off x="1001496" y="2557072"/>
            <a:ext cx="1838325" cy="1952625"/>
          </a:xfrm>
          <a:prstGeom prst="rect">
            <a:avLst/>
          </a:prstGeom>
        </p:spPr>
      </p:pic>
      <p:pic>
        <p:nvPicPr>
          <p:cNvPr id="6" name="Picture 6" descr="A picture containing drawing, computer, food, bus&#10;&#10;Description automatically generated">
            <a:extLst>
              <a:ext uri="{FF2B5EF4-FFF2-40B4-BE49-F238E27FC236}">
                <a16:creationId xmlns:a16="http://schemas.microsoft.com/office/drawing/2014/main" id="{257703FA-8953-4FCD-B2E6-9222766ACCAE}"/>
              </a:ext>
            </a:extLst>
          </p:cNvPr>
          <p:cNvPicPr>
            <a:picLocks noChangeAspect="1"/>
          </p:cNvPicPr>
          <p:nvPr/>
        </p:nvPicPr>
        <p:blipFill>
          <a:blip r:embed="rId5"/>
          <a:stretch>
            <a:fillRect/>
          </a:stretch>
        </p:blipFill>
        <p:spPr>
          <a:xfrm>
            <a:off x="3109130" y="2553222"/>
            <a:ext cx="1819275" cy="1981200"/>
          </a:xfrm>
          <a:prstGeom prst="rect">
            <a:avLst/>
          </a:prstGeom>
        </p:spPr>
      </p:pic>
      <p:pic>
        <p:nvPicPr>
          <p:cNvPr id="7" name="Picture 7" descr="A drawing of a cartoon character&#10;&#10;Description automatically generated">
            <a:extLst>
              <a:ext uri="{FF2B5EF4-FFF2-40B4-BE49-F238E27FC236}">
                <a16:creationId xmlns:a16="http://schemas.microsoft.com/office/drawing/2014/main" id="{BCD2B065-83FE-4638-92A8-D9476FB9BE21}"/>
              </a:ext>
            </a:extLst>
          </p:cNvPr>
          <p:cNvPicPr>
            <a:picLocks noChangeAspect="1"/>
          </p:cNvPicPr>
          <p:nvPr/>
        </p:nvPicPr>
        <p:blipFill>
          <a:blip r:embed="rId6"/>
          <a:stretch>
            <a:fillRect/>
          </a:stretch>
        </p:blipFill>
        <p:spPr>
          <a:xfrm>
            <a:off x="2214563" y="4629607"/>
            <a:ext cx="1666875" cy="1419225"/>
          </a:xfrm>
          <a:prstGeom prst="rect">
            <a:avLst/>
          </a:prstGeom>
        </p:spPr>
      </p:pic>
      <p:pic>
        <p:nvPicPr>
          <p:cNvPr id="8" name="Picture 8" descr="A close up of a logo&#10;&#10;Description automatically generated">
            <a:extLst>
              <a:ext uri="{FF2B5EF4-FFF2-40B4-BE49-F238E27FC236}">
                <a16:creationId xmlns:a16="http://schemas.microsoft.com/office/drawing/2014/main" id="{E534B50D-CCE4-473D-AC9A-F9A636E4555E}"/>
              </a:ext>
            </a:extLst>
          </p:cNvPr>
          <p:cNvPicPr>
            <a:picLocks noChangeAspect="1"/>
          </p:cNvPicPr>
          <p:nvPr/>
        </p:nvPicPr>
        <p:blipFill>
          <a:blip r:embed="rId7"/>
          <a:stretch>
            <a:fillRect/>
          </a:stretch>
        </p:blipFill>
        <p:spPr>
          <a:xfrm>
            <a:off x="4624975" y="4694651"/>
            <a:ext cx="1104900" cy="1143000"/>
          </a:xfrm>
          <a:prstGeom prst="rect">
            <a:avLst/>
          </a:prstGeom>
        </p:spPr>
      </p:pic>
      <p:pic>
        <p:nvPicPr>
          <p:cNvPr id="9" name="Picture 9" descr="A close up of a logo&#10;&#10;Description automatically generated">
            <a:extLst>
              <a:ext uri="{FF2B5EF4-FFF2-40B4-BE49-F238E27FC236}">
                <a16:creationId xmlns:a16="http://schemas.microsoft.com/office/drawing/2014/main" id="{6A7926BC-BFA2-466D-BF19-8E9ACA387C21}"/>
              </a:ext>
            </a:extLst>
          </p:cNvPr>
          <p:cNvPicPr>
            <a:picLocks noChangeAspect="1"/>
          </p:cNvPicPr>
          <p:nvPr/>
        </p:nvPicPr>
        <p:blipFill>
          <a:blip r:embed="rId8"/>
          <a:stretch>
            <a:fillRect/>
          </a:stretch>
        </p:blipFill>
        <p:spPr>
          <a:xfrm>
            <a:off x="5181600" y="2595563"/>
            <a:ext cx="1828800" cy="1917395"/>
          </a:xfrm>
          <a:prstGeom prst="rect">
            <a:avLst/>
          </a:prstGeom>
        </p:spPr>
      </p:pic>
      <p:pic>
        <p:nvPicPr>
          <p:cNvPr id="10" name="Picture 10" descr="A close up of a sign&#10;&#10;Description automatically generated">
            <a:extLst>
              <a:ext uri="{FF2B5EF4-FFF2-40B4-BE49-F238E27FC236}">
                <a16:creationId xmlns:a16="http://schemas.microsoft.com/office/drawing/2014/main" id="{9EAB45B8-CB5A-418F-9264-CB4AB22D2EAA}"/>
              </a:ext>
            </a:extLst>
          </p:cNvPr>
          <p:cNvPicPr>
            <a:picLocks noChangeAspect="1"/>
          </p:cNvPicPr>
          <p:nvPr/>
        </p:nvPicPr>
        <p:blipFill>
          <a:blip r:embed="rId9"/>
          <a:stretch>
            <a:fillRect/>
          </a:stretch>
        </p:blipFill>
        <p:spPr>
          <a:xfrm>
            <a:off x="7358323" y="2552309"/>
            <a:ext cx="1400175" cy="1962150"/>
          </a:xfrm>
          <a:prstGeom prst="rect">
            <a:avLst/>
          </a:prstGeom>
        </p:spPr>
      </p:pic>
      <p:pic>
        <p:nvPicPr>
          <p:cNvPr id="11" name="Picture 11" descr="A drawing of a face&#10;&#10;Description automatically generated">
            <a:extLst>
              <a:ext uri="{FF2B5EF4-FFF2-40B4-BE49-F238E27FC236}">
                <a16:creationId xmlns:a16="http://schemas.microsoft.com/office/drawing/2014/main" id="{B6EBFDB6-9AE6-428B-B467-683093A0CE95}"/>
              </a:ext>
            </a:extLst>
          </p:cNvPr>
          <p:cNvPicPr>
            <a:picLocks noChangeAspect="1"/>
          </p:cNvPicPr>
          <p:nvPr/>
        </p:nvPicPr>
        <p:blipFill>
          <a:blip r:embed="rId10"/>
          <a:stretch>
            <a:fillRect/>
          </a:stretch>
        </p:blipFill>
        <p:spPr>
          <a:xfrm>
            <a:off x="9600156" y="3643574"/>
            <a:ext cx="1676400" cy="1971675"/>
          </a:xfrm>
          <a:prstGeom prst="rect">
            <a:avLst/>
          </a:prstGeom>
        </p:spPr>
      </p:pic>
      <p:pic>
        <p:nvPicPr>
          <p:cNvPr id="12" name="Picture 12" descr="A blue and white cake&#10;&#10;Description automatically generated">
            <a:extLst>
              <a:ext uri="{FF2B5EF4-FFF2-40B4-BE49-F238E27FC236}">
                <a16:creationId xmlns:a16="http://schemas.microsoft.com/office/drawing/2014/main" id="{669E26CD-C8B9-4ADA-BB61-B2BC2A276605}"/>
              </a:ext>
            </a:extLst>
          </p:cNvPr>
          <p:cNvPicPr>
            <a:picLocks noChangeAspect="1"/>
          </p:cNvPicPr>
          <p:nvPr/>
        </p:nvPicPr>
        <p:blipFill>
          <a:blip r:embed="rId11"/>
          <a:stretch>
            <a:fillRect/>
          </a:stretch>
        </p:blipFill>
        <p:spPr>
          <a:xfrm>
            <a:off x="6490374" y="4627714"/>
            <a:ext cx="1570321" cy="1349941"/>
          </a:xfrm>
          <a:prstGeom prst="rect">
            <a:avLst/>
          </a:prstGeom>
        </p:spPr>
      </p:pic>
    </p:spTree>
    <p:extLst>
      <p:ext uri="{BB962C8B-B14F-4D97-AF65-F5344CB8AC3E}">
        <p14:creationId xmlns:p14="http://schemas.microsoft.com/office/powerpoint/2010/main" val="417565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5005" y="664594"/>
            <a:ext cx="9980682" cy="1096962"/>
          </a:xfrm>
        </p:spPr>
        <p:txBody>
          <a:bodyPr/>
          <a:lstStyle/>
          <a:p>
            <a:r>
              <a:rPr lang="en-US" sz="3500" b="1" dirty="0">
                <a:latin typeface="Times New Roman"/>
                <a:cs typeface="Times New Roman"/>
              </a:rPr>
              <a:t>References</a:t>
            </a:r>
            <a:endParaRPr lang="en-US" sz="3500" dirty="0">
              <a:latin typeface="Times New Roman"/>
              <a:cs typeface="Times New Roman"/>
            </a:endParaRPr>
          </a:p>
          <a:p>
            <a:endParaRPr lang="en-US" sz="3500" dirty="0">
              <a:latin typeface="Times New Roman"/>
              <a:cs typeface="Times New Roman"/>
            </a:endParaRPr>
          </a:p>
        </p:txBody>
      </p:sp>
      <p:sp>
        <p:nvSpPr>
          <p:cNvPr id="14" name="Content Placeholder 13"/>
          <p:cNvSpPr>
            <a:spLocks noGrp="1"/>
          </p:cNvSpPr>
          <p:nvPr>
            <p:ph idx="1"/>
          </p:nvPr>
        </p:nvSpPr>
        <p:spPr>
          <a:xfrm>
            <a:off x="1104900" y="1955104"/>
            <a:ext cx="9982200" cy="4572000"/>
          </a:xfrm>
        </p:spPr>
        <p:txBody>
          <a:bodyPr vert="horz" lIns="0" tIns="45720" rIns="0" bIns="45720" rtlCol="0" anchor="t">
            <a:normAutofit/>
          </a:bodyPr>
          <a:lstStyle/>
          <a:p>
            <a:r>
              <a:rPr lang="en-US" dirty="0"/>
              <a:t>Data from cricket website</a:t>
            </a:r>
          </a:p>
          <a:p>
            <a:r>
              <a:rPr lang="en-US" dirty="0">
                <a:ea typeface="+mn-lt"/>
                <a:cs typeface="+mn-lt"/>
                <a:hlinkClick r:id="rId3"/>
              </a:rPr>
              <a:t>https://stats.espncricinfo.com/</a:t>
            </a:r>
          </a:p>
          <a:p>
            <a:r>
              <a:rPr lang="en-US" dirty="0"/>
              <a:t>Online sources for help</a:t>
            </a:r>
          </a:p>
          <a:p>
            <a:r>
              <a:rPr lang="en-US" dirty="0">
                <a:ea typeface="+mn-lt"/>
                <a:cs typeface="+mn-lt"/>
                <a:hlinkClick r:id="rId4"/>
              </a:rPr>
              <a:t>https://medium.com/</a:t>
            </a:r>
          </a:p>
          <a:p>
            <a:r>
              <a:rPr lang="en-US" dirty="0">
                <a:ea typeface="+mn-lt"/>
                <a:cs typeface="+mn-lt"/>
                <a:hlinkClick r:id="rId5"/>
              </a:rPr>
              <a:t>http://shivammitra.com/</a:t>
            </a:r>
            <a:endParaRPr lang="en-US" dirty="0"/>
          </a:p>
        </p:txBody>
      </p:sp>
    </p:spTree>
    <p:extLst>
      <p:ext uri="{BB962C8B-B14F-4D97-AF65-F5344CB8AC3E}">
        <p14:creationId xmlns:p14="http://schemas.microsoft.com/office/powerpoint/2010/main" val="119951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12" name="Freeform: Shape 11">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30093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5" descr="A close up of a piece of paper&#10;&#10;Description automatically generated">
            <a:extLst>
              <a:ext uri="{FF2B5EF4-FFF2-40B4-BE49-F238E27FC236}">
                <a16:creationId xmlns:a16="http://schemas.microsoft.com/office/drawing/2014/main" id="{224ABD15-E219-4089-85C6-C4D77A1B1FB0}"/>
              </a:ext>
            </a:extLst>
          </p:cNvPr>
          <p:cNvPicPr>
            <a:picLocks noChangeAspect="1"/>
          </p:cNvPicPr>
          <p:nvPr/>
        </p:nvPicPr>
        <p:blipFill rotWithShape="1">
          <a:blip r:embed="rId3"/>
          <a:srcRect l="3329"/>
          <a:stretch/>
        </p:blipFill>
        <p:spPr>
          <a:xfrm>
            <a:off x="2354578" y="544297"/>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2253" y="2637082"/>
            <a:ext cx="6172200" cy="539117"/>
          </a:xfrm>
        </p:spPr>
        <p:txBody>
          <a:bodyPr anchor="ctr">
            <a:normAutofit fontScale="90000"/>
          </a:bodyPr>
          <a:lstStyle/>
          <a:p>
            <a:r>
              <a:rPr lang="en-US" b="1" dirty="0">
                <a:latin typeface="Times New Roman"/>
                <a:cs typeface="Times New Roman"/>
              </a:rPr>
              <a:t>Cricket World Cup Prediction</a:t>
            </a:r>
            <a:endParaRPr lang="en-US" dirty="0"/>
          </a:p>
          <a:p>
            <a:endParaRPr lang="en-US" dirty="0"/>
          </a:p>
        </p:txBody>
      </p:sp>
      <p:sp>
        <p:nvSpPr>
          <p:cNvPr id="9" name="Subtitle 8">
            <a:extLst>
              <a:ext uri="{FF2B5EF4-FFF2-40B4-BE49-F238E27FC236}">
                <a16:creationId xmlns:a16="http://schemas.microsoft.com/office/drawing/2014/main" id="{1E2709FB-5CF3-4D5C-91B4-23C3063D7F8C}"/>
              </a:ext>
            </a:extLst>
          </p:cNvPr>
          <p:cNvSpPr>
            <a:spLocks noGrp="1"/>
          </p:cNvSpPr>
          <p:nvPr>
            <p:ph type="subTitle" idx="1"/>
          </p:nvPr>
        </p:nvSpPr>
        <p:spPr>
          <a:xfrm>
            <a:off x="363777" y="3165237"/>
            <a:ext cx="5734050" cy="1968084"/>
          </a:xfrm>
        </p:spPr>
        <p:txBody>
          <a:bodyPr vert="horz" lIns="0" tIns="45720" rIns="0" bIns="45720" rtlCol="0" anchor="t">
            <a:normAutofit/>
          </a:bodyPr>
          <a:lstStyle/>
          <a:p>
            <a:r>
              <a:rPr lang="en-US" dirty="0">
                <a:latin typeface="Times New Roman"/>
                <a:ea typeface="+mn-lt"/>
                <a:cs typeface="+mn-lt"/>
              </a:rPr>
              <a:t>Cricket is being played in many countries all around the world. There are a lot of domestic and international tournaments being held in many countries which play cricket. The Cricket game is one of the most exciting game played between two teams. Moreover people are more excited to see the matches. They are interested to see the results. Many people bet for the results.</a:t>
            </a:r>
          </a:p>
          <a:p>
            <a:endParaRPr lang="en-US" dirty="0">
              <a:latin typeface="Times New Roman"/>
              <a:ea typeface="+mn-lt"/>
              <a:cs typeface="+mn-lt"/>
            </a:endParaRPr>
          </a:p>
          <a:p>
            <a:endParaRPr lang="en-US" dirty="0">
              <a:latin typeface="Times New Roman"/>
              <a:cs typeface="Times New Roman"/>
            </a:endParaRPr>
          </a:p>
        </p:txBody>
      </p:sp>
      <p:pic>
        <p:nvPicPr>
          <p:cNvPr id="4" name="Picture 6" descr="A picture containing sport, game, sitting, player&#10;&#10;Description automatically generated">
            <a:extLst>
              <a:ext uri="{FF2B5EF4-FFF2-40B4-BE49-F238E27FC236}">
                <a16:creationId xmlns:a16="http://schemas.microsoft.com/office/drawing/2014/main" id="{BFD2CB0E-4128-4C44-96DB-8299DFB96EE3}"/>
              </a:ext>
            </a:extLst>
          </p:cNvPr>
          <p:cNvPicPr>
            <a:picLocks noGrp="1" noChangeAspect="1"/>
          </p:cNvPicPr>
          <p:nvPr>
            <p:ph type="pic" sz="quarter" idx="13"/>
          </p:nvPr>
        </p:nvPicPr>
        <p:blipFill rotWithShape="1">
          <a:blip r:embed="rId3"/>
          <a:srcRect l="5618" r="5618"/>
          <a:stretch/>
        </p:blipFill>
        <p:spPr/>
      </p:pic>
      <p:pic>
        <p:nvPicPr>
          <p:cNvPr id="7" name="Picture 7" descr="A picture containing drawing&#10;&#10;Description automatically generated">
            <a:extLst>
              <a:ext uri="{FF2B5EF4-FFF2-40B4-BE49-F238E27FC236}">
                <a16:creationId xmlns:a16="http://schemas.microsoft.com/office/drawing/2014/main" id="{08097771-50D5-4FBF-A4D2-469A068BD56B}"/>
              </a:ext>
            </a:extLst>
          </p:cNvPr>
          <p:cNvPicPr>
            <a:picLocks noChangeAspect="1"/>
          </p:cNvPicPr>
          <p:nvPr/>
        </p:nvPicPr>
        <p:blipFill>
          <a:blip r:embed="rId4"/>
          <a:stretch>
            <a:fillRect/>
          </a:stretch>
        </p:blipFill>
        <p:spPr>
          <a:xfrm>
            <a:off x="6412739" y="1313601"/>
            <a:ext cx="921838" cy="953153"/>
          </a:xfrm>
          <a:prstGeom prst="rect">
            <a:avLst/>
          </a:prstGeom>
        </p:spPr>
      </p:pic>
      <p:pic>
        <p:nvPicPr>
          <p:cNvPr id="8" name="Picture 9" descr="A picture containing cup, table&#10;&#10;Description automatically generated">
            <a:extLst>
              <a:ext uri="{FF2B5EF4-FFF2-40B4-BE49-F238E27FC236}">
                <a16:creationId xmlns:a16="http://schemas.microsoft.com/office/drawing/2014/main" id="{A648C755-950F-4826-A028-448F3F5110E6}"/>
              </a:ext>
            </a:extLst>
          </p:cNvPr>
          <p:cNvPicPr>
            <a:picLocks noChangeAspect="1"/>
          </p:cNvPicPr>
          <p:nvPr/>
        </p:nvPicPr>
        <p:blipFill>
          <a:blip r:embed="rId5"/>
          <a:stretch>
            <a:fillRect/>
          </a:stretch>
        </p:blipFill>
        <p:spPr>
          <a:xfrm>
            <a:off x="6408042" y="2265059"/>
            <a:ext cx="931233" cy="2964623"/>
          </a:xfrm>
          <a:prstGeom prst="rect">
            <a:avLst/>
          </a:prstGeom>
        </p:spPr>
      </p:pic>
    </p:spTree>
    <p:extLst>
      <p:ext uri="{BB962C8B-B14F-4D97-AF65-F5344CB8AC3E}">
        <p14:creationId xmlns:p14="http://schemas.microsoft.com/office/powerpoint/2010/main" val="220642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5005" y="664594"/>
            <a:ext cx="9980682" cy="1096962"/>
          </a:xfrm>
        </p:spPr>
        <p:txBody>
          <a:bodyPr/>
          <a:lstStyle/>
          <a:p>
            <a:r>
              <a:rPr lang="en-US" sz="3500" b="1" dirty="0">
                <a:latin typeface="Times New Roman"/>
                <a:cs typeface="Times New Roman"/>
              </a:rPr>
              <a:t>Abstract</a:t>
            </a:r>
            <a:endParaRPr lang="en-US" sz="3500" dirty="0">
              <a:latin typeface="Times New Roman"/>
              <a:cs typeface="Times New Roman"/>
            </a:endParaRPr>
          </a:p>
          <a:p>
            <a:endParaRPr lang="en-US" sz="3500" dirty="0">
              <a:latin typeface="Times New Roman"/>
              <a:cs typeface="Times New Roman"/>
            </a:endParaRPr>
          </a:p>
        </p:txBody>
      </p:sp>
      <p:sp>
        <p:nvSpPr>
          <p:cNvPr id="14" name="Content Placeholder 13"/>
          <p:cNvSpPr>
            <a:spLocks noGrp="1"/>
          </p:cNvSpPr>
          <p:nvPr>
            <p:ph idx="1"/>
          </p:nvPr>
        </p:nvSpPr>
        <p:spPr>
          <a:xfrm>
            <a:off x="1104900" y="1955104"/>
            <a:ext cx="9982200" cy="4572000"/>
          </a:xfrm>
        </p:spPr>
        <p:txBody>
          <a:bodyPr vert="horz" lIns="0" tIns="45720" rIns="0" bIns="45720" rtlCol="0" anchor="t">
            <a:normAutofit/>
          </a:bodyPr>
          <a:lstStyle/>
          <a:p>
            <a:r>
              <a:rPr lang="en-US" dirty="0">
                <a:ea typeface="+mn-lt"/>
                <a:cs typeface="+mn-lt"/>
              </a:rPr>
              <a:t>Cricket is a sport that contains a lot of statistical data.</a:t>
            </a:r>
          </a:p>
          <a:p>
            <a:r>
              <a:rPr lang="en-US" dirty="0">
                <a:ea typeface="+mn-lt"/>
                <a:cs typeface="+mn-lt"/>
              </a:rPr>
              <a:t>There is data about batting records, bowling records, individual player records, scorecard of different matches played, etc.</a:t>
            </a:r>
          </a:p>
          <a:p>
            <a:r>
              <a:rPr lang="en-US" dirty="0">
                <a:ea typeface="+mn-lt"/>
                <a:cs typeface="+mn-lt"/>
              </a:rPr>
              <a:t>This data can be put to proper use to predict the results of games and so this problem has become an interesting problem in today’s world. </a:t>
            </a:r>
          </a:p>
          <a:p>
            <a:r>
              <a:rPr lang="en-US" dirty="0">
                <a:ea typeface="+mn-lt"/>
                <a:cs typeface="+mn-lt"/>
              </a:rPr>
              <a:t>Most of viewers nowadays try to do some sort of prediction at some stage of the tournaments to see which team will eventually win the upcoming matches and thereby the tournament.</a:t>
            </a:r>
          </a:p>
          <a:p>
            <a:r>
              <a:rPr lang="en-US" dirty="0">
                <a:ea typeface="+mn-lt"/>
                <a:cs typeface="+mn-lt"/>
              </a:rPr>
              <a:t>This project is designed to fulfill their needs.</a:t>
            </a:r>
          </a:p>
        </p:txBody>
      </p:sp>
    </p:spTree>
    <p:extLst>
      <p:ext uri="{BB962C8B-B14F-4D97-AF65-F5344CB8AC3E}">
        <p14:creationId xmlns:p14="http://schemas.microsoft.com/office/powerpoint/2010/main" val="266587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In Project</a:t>
            </a:r>
          </a:p>
        </p:txBody>
      </p:sp>
      <p:sp>
        <p:nvSpPr>
          <p:cNvPr id="3" name="Content Placeholder 2"/>
          <p:cNvSpPr>
            <a:spLocks noGrp="1"/>
          </p:cNvSpPr>
          <p:nvPr>
            <p:ph sz="half" idx="1"/>
          </p:nvPr>
        </p:nvSpPr>
        <p:spPr>
          <a:xfrm>
            <a:off x="1104900" y="1600200"/>
            <a:ext cx="4559996" cy="4571999"/>
          </a:xfrm>
        </p:spPr>
        <p:txBody>
          <a:bodyPr vert="horz" lIns="0" tIns="45720" rIns="0" bIns="45720" rtlCol="0" anchor="t">
            <a:normAutofit/>
          </a:bodyPr>
          <a:lstStyle/>
          <a:p>
            <a:r>
              <a:rPr lang="en-US" b="1" u="sng" dirty="0" err="1"/>
              <a:t>Jupyter</a:t>
            </a:r>
            <a:r>
              <a:rPr lang="en-US" b="1" u="sng" dirty="0"/>
              <a:t> Notebook:</a:t>
            </a:r>
          </a:p>
          <a:p>
            <a:pPr lvl="2"/>
            <a:endParaRPr lang="en-US" b="1" u="sng" dirty="0"/>
          </a:p>
          <a:p>
            <a:pPr lvl="2"/>
            <a:r>
              <a:rPr lang="en-US" sz="1600" dirty="0">
                <a:ea typeface="+mn-lt"/>
                <a:cs typeface="+mn-lt"/>
              </a:rPr>
              <a:t>The </a:t>
            </a:r>
            <a:r>
              <a:rPr lang="en-US" sz="1600" b="1" dirty="0" err="1">
                <a:ea typeface="+mn-lt"/>
                <a:cs typeface="+mn-lt"/>
              </a:rPr>
              <a:t>Jupyter</a:t>
            </a:r>
            <a:r>
              <a:rPr lang="en-US" sz="1600" b="1" dirty="0">
                <a:ea typeface="+mn-lt"/>
                <a:cs typeface="+mn-lt"/>
              </a:rPr>
              <a:t> Notebook</a:t>
            </a:r>
            <a:r>
              <a:rPr lang="en-US" sz="1600" dirty="0">
                <a:ea typeface="+mn-lt"/>
                <a:cs typeface="+mn-lt"/>
              </a:rPr>
              <a:t> is an open-source web application that allows you to create and share documents that contain live code, equations, visualizations and narrative text.</a:t>
            </a:r>
            <a:endParaRPr lang="en-US" sz="1600" dirty="0"/>
          </a:p>
          <a:p>
            <a:pPr lvl="2"/>
            <a:endParaRPr lang="en-US" sz="1600" dirty="0"/>
          </a:p>
          <a:p>
            <a:pPr lvl="2"/>
            <a:r>
              <a:rPr lang="en-US" sz="1600" dirty="0">
                <a:ea typeface="+mn-lt"/>
                <a:cs typeface="+mn-lt"/>
              </a:rPr>
              <a:t>Uses include: data cleaning and transformation, numerical simulation, statistical modeling, data visualization, machine learning, and much more.</a:t>
            </a:r>
            <a:endParaRPr lang="en-US" sz="1600" dirty="0"/>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855373326"/>
              </p:ext>
            </p:extLst>
          </p:nvPr>
        </p:nvGraphicFramePr>
        <p:xfrm>
          <a:off x="6172200" y="1600200"/>
          <a:ext cx="4914900" cy="26056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685700">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0"/>
                  </a:ext>
                </a:extLst>
              </a:tr>
              <a:tr h="685700">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1"/>
                  </a:ext>
                </a:extLst>
              </a:tr>
              <a:tr h="685700">
                <a:tc>
                  <a:txBody>
                    <a:bodyPr/>
                    <a:lstStyle/>
                    <a:p>
                      <a:endParaRPr baseline="0"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2"/>
                  </a:ext>
                </a:extLst>
              </a:tr>
              <a:tr h="548560">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3"/>
                  </a:ext>
                </a:extLst>
              </a:tr>
            </a:tbl>
          </a:graphicData>
        </a:graphic>
      </p:graphicFrame>
      <p:pic>
        <p:nvPicPr>
          <p:cNvPr id="4" name="Picture 4" descr="A screenshot of a cell phone&#10;&#10;Description automatically generated">
            <a:extLst>
              <a:ext uri="{FF2B5EF4-FFF2-40B4-BE49-F238E27FC236}">
                <a16:creationId xmlns:a16="http://schemas.microsoft.com/office/drawing/2014/main" id="{C77A3154-4968-41A0-AC70-7AA4C555BFC2}"/>
              </a:ext>
            </a:extLst>
          </p:cNvPr>
          <p:cNvPicPr>
            <a:picLocks noChangeAspect="1"/>
          </p:cNvPicPr>
          <p:nvPr/>
        </p:nvPicPr>
        <p:blipFill>
          <a:blip r:embed="rId3"/>
          <a:stretch>
            <a:fillRect/>
          </a:stretch>
        </p:blipFill>
        <p:spPr>
          <a:xfrm>
            <a:off x="5801248" y="1523674"/>
            <a:ext cx="5265889" cy="3737583"/>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Libraries Used In Project</a:t>
            </a:r>
          </a:p>
        </p:txBody>
      </p:sp>
      <p:sp>
        <p:nvSpPr>
          <p:cNvPr id="3" name="Content Placeholder 2"/>
          <p:cNvSpPr>
            <a:spLocks noGrp="1"/>
          </p:cNvSpPr>
          <p:nvPr>
            <p:ph sz="half" idx="1"/>
          </p:nvPr>
        </p:nvSpPr>
        <p:spPr>
          <a:xfrm>
            <a:off x="1104900" y="1600200"/>
            <a:ext cx="4559996" cy="4571999"/>
          </a:xfrm>
        </p:spPr>
        <p:txBody>
          <a:bodyPr vert="horz" lIns="0" tIns="45720" rIns="0" bIns="45720" rtlCol="0" anchor="t">
            <a:normAutofit/>
          </a:bodyPr>
          <a:lstStyle/>
          <a:p>
            <a:endParaRPr lang="en-US" sz="2200" b="1" u="sng" dirty="0"/>
          </a:p>
          <a:p>
            <a:pPr lvl="2"/>
            <a:endParaRPr lang="en-US" sz="2200" b="1" u="sng" dirty="0"/>
          </a:p>
          <a:p>
            <a:pPr lvl="2"/>
            <a:r>
              <a:rPr lang="en-US" sz="2200" b="1" u="sng"/>
              <a:t>Numpy</a:t>
            </a:r>
            <a:endParaRPr lang="en-US" sz="2200" dirty="0"/>
          </a:p>
          <a:p>
            <a:pPr marL="0" indent="0">
              <a:buNone/>
            </a:pPr>
            <a:endParaRPr lang="en-US" sz="2200" b="1" u="sng" dirty="0"/>
          </a:p>
          <a:p>
            <a:endParaRPr lang="en-US" sz="2200" b="1" u="sng" dirty="0"/>
          </a:p>
          <a:p>
            <a:pPr lvl="2"/>
            <a:r>
              <a:rPr lang="en-US" sz="2200" b="1" u="sng"/>
              <a:t>Pandas</a:t>
            </a:r>
            <a:endParaRPr lang="en-US" sz="2200" b="1" u="sng" dirty="0"/>
          </a:p>
          <a:p>
            <a:endParaRPr lang="en-US" sz="2200" b="1" u="sng" dirty="0">
              <a:ea typeface="+mn-lt"/>
              <a:cs typeface="+mn-lt"/>
            </a:endParaRPr>
          </a:p>
          <a:p>
            <a:endParaRPr lang="en-US" sz="2200" b="1" u="sng" dirty="0">
              <a:ea typeface="+mn-lt"/>
              <a:cs typeface="+mn-lt"/>
            </a:endParaRPr>
          </a:p>
          <a:p>
            <a:pPr lvl="2"/>
            <a:r>
              <a:rPr lang="en-US" sz="2200" b="1" u="sng">
                <a:ea typeface="+mn-lt"/>
                <a:cs typeface="+mn-lt"/>
              </a:rPr>
              <a:t>Scikit-Learn</a:t>
            </a:r>
            <a:endParaRPr lang="en-US" sz="2200" b="1" u="sng" dirty="0"/>
          </a:p>
          <a:p>
            <a:endParaRPr lang="en-US" sz="2200" b="1" u="sng" dirty="0"/>
          </a:p>
          <a:p>
            <a:pPr lvl="2"/>
            <a:endParaRPr lang="en-US" sz="2200" b="1" u="sng" dirty="0"/>
          </a:p>
          <a:p>
            <a:pPr lvl="2"/>
            <a:endParaRPr lang="en-US" sz="2200" dirty="0"/>
          </a:p>
        </p:txBody>
      </p:sp>
      <p:graphicFrame>
        <p:nvGraphicFramePr>
          <p:cNvPr id="16" name="Content Placeholder 15"/>
          <p:cNvGraphicFramePr>
            <a:graphicFrameLocks noGrp="1"/>
          </p:cNvGraphicFramePr>
          <p:nvPr>
            <p:ph sz="half" idx="2"/>
            <p:extLst>
              <p:ext uri="{D42A27DB-BD31-4B8C-83A1-F6EECF244321}">
                <p14:modId xmlns:p14="http://schemas.microsoft.com/office/powerpoint/2010/main" val="948882884"/>
              </p:ext>
            </p:extLst>
          </p:nvPr>
        </p:nvGraphicFramePr>
        <p:xfrm>
          <a:off x="6172200" y="1600200"/>
          <a:ext cx="4914900" cy="4710581"/>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1241881">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0"/>
                  </a:ext>
                </a:extLst>
              </a:tr>
              <a:tr h="1241881">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1"/>
                  </a:ext>
                </a:extLst>
              </a:tr>
              <a:tr h="1241881">
                <a:tc>
                  <a:txBody>
                    <a:bodyPr/>
                    <a:lstStyle/>
                    <a:p>
                      <a:endParaRPr baseline="0"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2"/>
                  </a:ext>
                </a:extLst>
              </a:tr>
              <a:tr h="984938">
                <a:tc>
                  <a:txBody>
                    <a:bodyPr/>
                    <a:lstStyle/>
                    <a:p>
                      <a:endParaRPr dirty="0"/>
                    </a:p>
                  </a:txBody>
                  <a:tcPr anchor="ctr"/>
                </a:tc>
                <a:tc>
                  <a:txBody>
                    <a:bodyPr/>
                    <a:lstStyle/>
                    <a:p>
                      <a:pPr algn="ctr"/>
                      <a:endParaRPr dirty="0"/>
                    </a:p>
                  </a:txBody>
                  <a:tcPr anchor="ctr"/>
                </a:tc>
                <a:tc>
                  <a:txBody>
                    <a:bodyPr/>
                    <a:lstStyle/>
                    <a:p>
                      <a:pPr algn="ctr"/>
                      <a:endParaRPr dirty="0"/>
                    </a:p>
                  </a:txBody>
                  <a:tcPr anchor="ctr"/>
                </a:tc>
                <a:extLst>
                  <a:ext uri="{0D108BD9-81ED-4DB2-BD59-A6C34878D82A}">
                    <a16:rowId xmlns:a16="http://schemas.microsoft.com/office/drawing/2014/main" val="10003"/>
                  </a:ext>
                </a:extLst>
              </a:tr>
            </a:tbl>
          </a:graphicData>
        </a:graphic>
      </p:graphicFrame>
      <p:pic>
        <p:nvPicPr>
          <p:cNvPr id="5" name="Picture 5" descr="A picture containing drawing&#10;&#10;Description automatically generated">
            <a:extLst>
              <a:ext uri="{FF2B5EF4-FFF2-40B4-BE49-F238E27FC236}">
                <a16:creationId xmlns:a16="http://schemas.microsoft.com/office/drawing/2014/main" id="{87A81D65-B40F-4EB0-93AA-1E14A02A64AF}"/>
              </a:ext>
            </a:extLst>
          </p:cNvPr>
          <p:cNvPicPr>
            <a:picLocks noChangeAspect="1"/>
          </p:cNvPicPr>
          <p:nvPr/>
        </p:nvPicPr>
        <p:blipFill>
          <a:blip r:embed="rId3"/>
          <a:stretch>
            <a:fillRect/>
          </a:stretch>
        </p:blipFill>
        <p:spPr>
          <a:xfrm>
            <a:off x="6175332" y="3327748"/>
            <a:ext cx="4893501" cy="1267217"/>
          </a:xfrm>
          <a:prstGeom prst="rect">
            <a:avLst/>
          </a:prstGeom>
        </p:spPr>
      </p:pic>
      <p:pic>
        <p:nvPicPr>
          <p:cNvPr id="6" name="Picture 6" descr="A picture containing drawing, table&#10;&#10;Description automatically generated">
            <a:extLst>
              <a:ext uri="{FF2B5EF4-FFF2-40B4-BE49-F238E27FC236}">
                <a16:creationId xmlns:a16="http://schemas.microsoft.com/office/drawing/2014/main" id="{73616A92-B83F-4341-B862-66DD33670728}"/>
              </a:ext>
            </a:extLst>
          </p:cNvPr>
          <p:cNvPicPr>
            <a:picLocks noChangeAspect="1"/>
          </p:cNvPicPr>
          <p:nvPr/>
        </p:nvPicPr>
        <p:blipFill>
          <a:blip r:embed="rId4"/>
          <a:stretch>
            <a:fillRect/>
          </a:stretch>
        </p:blipFill>
        <p:spPr>
          <a:xfrm>
            <a:off x="6102264" y="1597904"/>
            <a:ext cx="4956130" cy="1230055"/>
          </a:xfrm>
          <a:prstGeom prst="rect">
            <a:avLst/>
          </a:prstGeom>
        </p:spPr>
      </p:pic>
      <p:pic>
        <p:nvPicPr>
          <p:cNvPr id="7" name="Picture 7" descr="A picture containing drawing&#10;&#10;Description automatically generated">
            <a:extLst>
              <a:ext uri="{FF2B5EF4-FFF2-40B4-BE49-F238E27FC236}">
                <a16:creationId xmlns:a16="http://schemas.microsoft.com/office/drawing/2014/main" id="{1942470A-DD19-42A0-867B-BC54EA70E264}"/>
              </a:ext>
            </a:extLst>
          </p:cNvPr>
          <p:cNvPicPr>
            <a:picLocks noChangeAspect="1"/>
          </p:cNvPicPr>
          <p:nvPr/>
        </p:nvPicPr>
        <p:blipFill>
          <a:blip r:embed="rId5"/>
          <a:stretch>
            <a:fillRect/>
          </a:stretch>
        </p:blipFill>
        <p:spPr>
          <a:xfrm>
            <a:off x="6154456" y="4974732"/>
            <a:ext cx="4914376" cy="1344835"/>
          </a:xfrm>
          <a:prstGeom prst="rect">
            <a:avLst/>
          </a:prstGeom>
        </p:spPr>
      </p:pic>
    </p:spTree>
    <p:extLst>
      <p:ext uri="{BB962C8B-B14F-4D97-AF65-F5344CB8AC3E}">
        <p14:creationId xmlns:p14="http://schemas.microsoft.com/office/powerpoint/2010/main" val="312563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504173"/>
            <a:ext cx="9980682" cy="1096962"/>
          </a:xfrm>
        </p:spPr>
        <p:txBody>
          <a:bodyPr/>
          <a:lstStyle/>
          <a:p>
            <a:r>
              <a:rPr lang="en-US" b="1" dirty="0">
                <a:latin typeface="Times New Roman"/>
                <a:cs typeface="Times New Roman"/>
              </a:rPr>
              <a:t>Purpose of this project :</a:t>
            </a:r>
            <a:endParaRPr lang="en-US" dirty="0"/>
          </a:p>
          <a:p>
            <a:endParaRPr lang="en-US" dirty="0"/>
          </a:p>
        </p:txBody>
      </p:sp>
      <p:sp>
        <p:nvSpPr>
          <p:cNvPr id="14" name="Content Placeholder 13"/>
          <p:cNvSpPr>
            <a:spLocks noGrp="1"/>
          </p:cNvSpPr>
          <p:nvPr>
            <p:ph idx="1"/>
          </p:nvPr>
        </p:nvSpPr>
        <p:spPr>
          <a:xfrm>
            <a:off x="1104900" y="1955104"/>
            <a:ext cx="9982200" cy="4572000"/>
          </a:xfrm>
        </p:spPr>
        <p:txBody>
          <a:bodyPr vert="horz" lIns="0" tIns="45720" rIns="0" bIns="45720" rtlCol="0" anchor="t">
            <a:normAutofit/>
          </a:bodyPr>
          <a:lstStyle/>
          <a:p>
            <a:r>
              <a:rPr lang="en-US" dirty="0"/>
              <a:t>To make a project to apply Machine Learning algorithms and to predict the winner of match.</a:t>
            </a:r>
          </a:p>
          <a:p>
            <a:r>
              <a:rPr lang="en-US" dirty="0"/>
              <a:t>This can help teams that if a model predict any team as a looser it will start practicing more and can perform well.</a:t>
            </a:r>
          </a:p>
          <a:p>
            <a:r>
              <a:rPr lang="en-US" dirty="0"/>
              <a:t>The team predicted as winner can give rest to some great players for further important matches.</a:t>
            </a:r>
          </a:p>
          <a:p>
            <a:r>
              <a:rPr lang="en-US" dirty="0"/>
              <a:t>Many people bet for the results of match and they can take help from this projects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large stadium&#10;&#10;Description automatically generated">
            <a:extLst>
              <a:ext uri="{FF2B5EF4-FFF2-40B4-BE49-F238E27FC236}">
                <a16:creationId xmlns:a16="http://schemas.microsoft.com/office/drawing/2014/main" id="{E7D8B0C5-66DF-4CB4-AC3F-8964C29AB381}"/>
              </a:ext>
            </a:extLst>
          </p:cNvPr>
          <p:cNvPicPr>
            <a:picLocks noChangeAspect="1"/>
          </p:cNvPicPr>
          <p:nvPr/>
        </p:nvPicPr>
        <p:blipFill>
          <a:blip r:embed="rId3"/>
          <a:stretch>
            <a:fillRect/>
          </a:stretch>
        </p:blipFill>
        <p:spPr>
          <a:xfrm>
            <a:off x="-56367" y="-877"/>
            <a:ext cx="12262981" cy="6859753"/>
          </a:xfrm>
          <a:prstGeom prst="rect">
            <a:avLst/>
          </a:prstGeom>
        </p:spPr>
      </p:pic>
      <p:sp>
        <p:nvSpPr>
          <p:cNvPr id="3" name="TextBox 2">
            <a:extLst>
              <a:ext uri="{FF2B5EF4-FFF2-40B4-BE49-F238E27FC236}">
                <a16:creationId xmlns:a16="http://schemas.microsoft.com/office/drawing/2014/main" id="{BAAC0A0B-AC90-47DC-8510-6A8FE6F6B804}"/>
              </a:ext>
            </a:extLst>
          </p:cNvPr>
          <p:cNvSpPr txBox="1"/>
          <p:nvPr/>
        </p:nvSpPr>
        <p:spPr>
          <a:xfrm>
            <a:off x="5789113" y="1248427"/>
            <a:ext cx="5091829" cy="3108543"/>
          </a:xfrm>
          <a:prstGeom prst="rect">
            <a:avLst/>
          </a:prstGeom>
          <a:noFill/>
          <a:ln>
            <a:solidFill>
              <a:schemeClr val="accent3">
                <a:lumMod val="60000"/>
                <a:lumOff val="4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2">
                    <a:lumMod val="90000"/>
                  </a:schemeClr>
                </a:solidFill>
                <a:latin typeface="Times New Roman"/>
                <a:cs typeface="Times New Roman"/>
              </a:rPr>
              <a:t>South Africa           India</a:t>
            </a:r>
          </a:p>
          <a:p>
            <a:r>
              <a:rPr lang="en-US" sz="2800" b="1">
                <a:solidFill>
                  <a:schemeClr val="bg2">
                    <a:lumMod val="90000"/>
                  </a:schemeClr>
                </a:solidFill>
                <a:latin typeface="Times New Roman"/>
                <a:cs typeface="Times New Roman"/>
              </a:rPr>
              <a:t>Australia                England</a:t>
            </a:r>
          </a:p>
          <a:p>
            <a:r>
              <a:rPr lang="en-US" sz="2800" b="1">
                <a:solidFill>
                  <a:schemeClr val="bg2">
                    <a:lumMod val="90000"/>
                  </a:schemeClr>
                </a:solidFill>
                <a:latin typeface="Times New Roman"/>
                <a:cs typeface="Times New Roman"/>
              </a:rPr>
              <a:t>NewZeland            Ireland</a:t>
            </a:r>
          </a:p>
          <a:p>
            <a:r>
              <a:rPr lang="en-US" sz="2800" b="1">
                <a:solidFill>
                  <a:schemeClr val="bg2">
                    <a:lumMod val="90000"/>
                  </a:schemeClr>
                </a:solidFill>
                <a:latin typeface="Times New Roman"/>
                <a:cs typeface="Times New Roman"/>
              </a:rPr>
              <a:t>Pakistan                 Bangladesh</a:t>
            </a:r>
          </a:p>
          <a:p>
            <a:r>
              <a:rPr lang="en-US" sz="2800" b="1">
                <a:solidFill>
                  <a:schemeClr val="bg2">
                    <a:lumMod val="90000"/>
                  </a:schemeClr>
                </a:solidFill>
                <a:latin typeface="Times New Roman"/>
                <a:cs typeface="Times New Roman"/>
              </a:rPr>
              <a:t>Srilanka                 Afghanistan</a:t>
            </a:r>
          </a:p>
          <a:p>
            <a:r>
              <a:rPr lang="en-US" sz="2800" b="1">
                <a:solidFill>
                  <a:schemeClr val="bg2">
                    <a:lumMod val="90000"/>
                  </a:schemeClr>
                </a:solidFill>
                <a:latin typeface="Times New Roman"/>
                <a:cs typeface="Times New Roman"/>
              </a:rPr>
              <a:t>WestIndies            Canada </a:t>
            </a:r>
            <a:endParaRPr lang="en-US" sz="2800" b="1">
              <a:solidFill>
                <a:schemeClr val="bg2">
                  <a:lumMod val="90000"/>
                </a:schemeClr>
              </a:solidFill>
              <a:latin typeface="Times New Roman"/>
              <a:ea typeface="+mn-lt"/>
              <a:cs typeface="Times New Roman"/>
            </a:endParaRPr>
          </a:p>
          <a:p>
            <a:r>
              <a:rPr lang="en-US" sz="2800" b="1">
                <a:solidFill>
                  <a:schemeClr val="bg2">
                    <a:lumMod val="90000"/>
                  </a:schemeClr>
                </a:solidFill>
                <a:latin typeface="Times New Roman"/>
                <a:ea typeface="+mn-lt"/>
                <a:cs typeface="+mn-lt"/>
              </a:rPr>
              <a:t>     United Arab Emarates</a:t>
            </a:r>
            <a:endParaRPr lang="en-US" sz="2800" b="1">
              <a:solidFill>
                <a:schemeClr val="bg2">
                  <a:lumMod val="90000"/>
                </a:schemeClr>
              </a:solidFill>
              <a:latin typeface="Times New Roman"/>
              <a:cs typeface="Times New Roman"/>
            </a:endParaRPr>
          </a:p>
        </p:txBody>
      </p:sp>
      <p:sp>
        <p:nvSpPr>
          <p:cNvPr id="4" name="TextBox 3">
            <a:extLst>
              <a:ext uri="{FF2B5EF4-FFF2-40B4-BE49-F238E27FC236}">
                <a16:creationId xmlns:a16="http://schemas.microsoft.com/office/drawing/2014/main" id="{AA396E4A-DFB1-4378-8D04-1872E17E1563}"/>
              </a:ext>
            </a:extLst>
          </p:cNvPr>
          <p:cNvSpPr txBox="1"/>
          <p:nvPr/>
        </p:nvSpPr>
        <p:spPr>
          <a:xfrm>
            <a:off x="1005083" y="347466"/>
            <a:ext cx="6553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u="sng">
                <a:solidFill>
                  <a:srgbClr val="EBB9C7"/>
                </a:solidFill>
                <a:latin typeface="Times New Roman"/>
                <a:cs typeface="Times New Roman"/>
              </a:rPr>
              <a:t>ICC T20 Cricket World Cup</a:t>
            </a:r>
          </a:p>
        </p:txBody>
      </p:sp>
    </p:spTree>
    <p:extLst>
      <p:ext uri="{BB962C8B-B14F-4D97-AF65-F5344CB8AC3E}">
        <p14:creationId xmlns:p14="http://schemas.microsoft.com/office/powerpoint/2010/main" val="323267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STEPS INVOLVED IN PROJECT</a:t>
            </a:r>
          </a:p>
        </p:txBody>
      </p:sp>
      <p:sp>
        <p:nvSpPr>
          <p:cNvPr id="2247" name="Content Placeholder 2246">
            <a:extLst>
              <a:ext uri="{FF2B5EF4-FFF2-40B4-BE49-F238E27FC236}">
                <a16:creationId xmlns:a16="http://schemas.microsoft.com/office/drawing/2014/main" id="{37281792-D487-4E5B-8443-D1E6A679A051}"/>
              </a:ext>
            </a:extLst>
          </p:cNvPr>
          <p:cNvSpPr>
            <a:spLocks noGrp="1"/>
          </p:cNvSpPr>
          <p:nvPr>
            <p:ph idx="1"/>
          </p:nvPr>
        </p:nvSpPr>
        <p:spPr/>
        <p:txBody>
          <a:bodyPr vert="horz" lIns="0" tIns="45720" rIns="0" bIns="45720" rtlCol="0" anchor="t">
            <a:normAutofit/>
          </a:bodyPr>
          <a:lstStyle/>
          <a:p>
            <a:r>
              <a:rPr lang="en-US" b="1" dirty="0"/>
              <a:t>Dataset Generation</a:t>
            </a:r>
          </a:p>
          <a:p>
            <a:endParaRPr lang="en-US" b="1" dirty="0"/>
          </a:p>
          <a:p>
            <a:r>
              <a:rPr lang="en-US" b="1" dirty="0"/>
              <a:t>Data Cleaning</a:t>
            </a:r>
          </a:p>
          <a:p>
            <a:endParaRPr lang="en-US" b="1" dirty="0"/>
          </a:p>
          <a:p>
            <a:r>
              <a:rPr lang="en-US" b="1" dirty="0"/>
              <a:t>Data Mining</a:t>
            </a:r>
          </a:p>
          <a:p>
            <a:endParaRPr lang="en-US" b="1" dirty="0"/>
          </a:p>
          <a:p>
            <a:r>
              <a:rPr lang="en-US" b="1" dirty="0"/>
              <a:t>Analysis Of Result</a:t>
            </a:r>
          </a:p>
        </p:txBody>
      </p:sp>
      <p:pic>
        <p:nvPicPr>
          <p:cNvPr id="2248" name="Picture 2248" descr="A screenshot of a computer&#10;&#10;Description automatically generated">
            <a:extLst>
              <a:ext uri="{FF2B5EF4-FFF2-40B4-BE49-F238E27FC236}">
                <a16:creationId xmlns:a16="http://schemas.microsoft.com/office/drawing/2014/main" id="{E458C382-0476-4742-9051-7DC31B2BB794}"/>
              </a:ext>
            </a:extLst>
          </p:cNvPr>
          <p:cNvPicPr>
            <a:picLocks noChangeAspect="1"/>
          </p:cNvPicPr>
          <p:nvPr/>
        </p:nvPicPr>
        <p:blipFill>
          <a:blip r:embed="rId3"/>
          <a:stretch>
            <a:fillRect/>
          </a:stretch>
        </p:blipFill>
        <p:spPr>
          <a:xfrm>
            <a:off x="8285497" y="1600701"/>
            <a:ext cx="2619375" cy="1771650"/>
          </a:xfrm>
          <a:prstGeom prst="rect">
            <a:avLst/>
          </a:prstGeom>
        </p:spPr>
      </p:pic>
      <p:pic>
        <p:nvPicPr>
          <p:cNvPr id="2249" name="Picture 2249" descr="A screenshot of a cell phone&#10;&#10;Description automatically generated">
            <a:extLst>
              <a:ext uri="{FF2B5EF4-FFF2-40B4-BE49-F238E27FC236}">
                <a16:creationId xmlns:a16="http://schemas.microsoft.com/office/drawing/2014/main" id="{33DE54D2-C140-4C91-8D14-444793109758}"/>
              </a:ext>
            </a:extLst>
          </p:cNvPr>
          <p:cNvPicPr>
            <a:picLocks noChangeAspect="1"/>
          </p:cNvPicPr>
          <p:nvPr/>
        </p:nvPicPr>
        <p:blipFill>
          <a:blip r:embed="rId4"/>
          <a:stretch>
            <a:fillRect/>
          </a:stretch>
        </p:blipFill>
        <p:spPr>
          <a:xfrm>
            <a:off x="3390574" y="2030978"/>
            <a:ext cx="2028825" cy="1647825"/>
          </a:xfrm>
          <a:prstGeom prst="rect">
            <a:avLst/>
          </a:prstGeom>
        </p:spPr>
      </p:pic>
      <p:pic>
        <p:nvPicPr>
          <p:cNvPr id="2250" name="Picture 2250" descr="A picture containing drawing&#10;&#10;Description automatically generated">
            <a:extLst>
              <a:ext uri="{FF2B5EF4-FFF2-40B4-BE49-F238E27FC236}">
                <a16:creationId xmlns:a16="http://schemas.microsoft.com/office/drawing/2014/main" id="{24A00902-9D4A-4803-BCC2-750086C70D11}"/>
              </a:ext>
            </a:extLst>
          </p:cNvPr>
          <p:cNvPicPr>
            <a:picLocks noChangeAspect="1"/>
          </p:cNvPicPr>
          <p:nvPr/>
        </p:nvPicPr>
        <p:blipFill>
          <a:blip r:embed="rId5"/>
          <a:stretch>
            <a:fillRect/>
          </a:stretch>
        </p:blipFill>
        <p:spPr>
          <a:xfrm>
            <a:off x="5769605" y="2662238"/>
            <a:ext cx="2009775" cy="1533525"/>
          </a:xfrm>
          <a:prstGeom prst="rect">
            <a:avLst/>
          </a:prstGeom>
        </p:spPr>
      </p:pic>
      <p:pic>
        <p:nvPicPr>
          <p:cNvPr id="2251" name="Picture 2251" descr="A screenshot of a cell phone&#10;&#10;Description automatically generated">
            <a:extLst>
              <a:ext uri="{FF2B5EF4-FFF2-40B4-BE49-F238E27FC236}">
                <a16:creationId xmlns:a16="http://schemas.microsoft.com/office/drawing/2014/main" id="{0C340869-AF04-46CD-A84D-26ADCD54FFCD}"/>
              </a:ext>
            </a:extLst>
          </p:cNvPr>
          <p:cNvPicPr>
            <a:picLocks noChangeAspect="1"/>
          </p:cNvPicPr>
          <p:nvPr/>
        </p:nvPicPr>
        <p:blipFill>
          <a:blip r:embed="rId6"/>
          <a:stretch>
            <a:fillRect/>
          </a:stretch>
        </p:blipFill>
        <p:spPr>
          <a:xfrm>
            <a:off x="8425711" y="3516160"/>
            <a:ext cx="2000250" cy="1600200"/>
          </a:xfrm>
          <a:prstGeom prst="rect">
            <a:avLst/>
          </a:prstGeom>
        </p:spPr>
      </p:pic>
      <p:pic>
        <p:nvPicPr>
          <p:cNvPr id="2252" name="Picture 2252" descr="A close up of a sign&#10;&#10;Description automatically generated">
            <a:extLst>
              <a:ext uri="{FF2B5EF4-FFF2-40B4-BE49-F238E27FC236}">
                <a16:creationId xmlns:a16="http://schemas.microsoft.com/office/drawing/2014/main" id="{DE1D7F02-BC7C-4DCD-AD5C-C8B46078884C}"/>
              </a:ext>
            </a:extLst>
          </p:cNvPr>
          <p:cNvPicPr>
            <a:picLocks noChangeAspect="1"/>
          </p:cNvPicPr>
          <p:nvPr/>
        </p:nvPicPr>
        <p:blipFill>
          <a:blip r:embed="rId7"/>
          <a:stretch>
            <a:fillRect/>
          </a:stretch>
        </p:blipFill>
        <p:spPr>
          <a:xfrm>
            <a:off x="3833747" y="4095033"/>
            <a:ext cx="2019300" cy="1590675"/>
          </a:xfrm>
          <a:prstGeom prst="rect">
            <a:avLst/>
          </a:prstGeom>
        </p:spPr>
      </p:pic>
      <p:pic>
        <p:nvPicPr>
          <p:cNvPr id="2253" name="Picture 2253" descr="A screenshot of a cell phone&#10;&#10;Description automatically generated">
            <a:extLst>
              <a:ext uri="{FF2B5EF4-FFF2-40B4-BE49-F238E27FC236}">
                <a16:creationId xmlns:a16="http://schemas.microsoft.com/office/drawing/2014/main" id="{B1FC862B-1583-455E-A13E-AA83BE81276E}"/>
              </a:ext>
            </a:extLst>
          </p:cNvPr>
          <p:cNvPicPr>
            <a:picLocks noChangeAspect="1"/>
          </p:cNvPicPr>
          <p:nvPr/>
        </p:nvPicPr>
        <p:blipFill>
          <a:blip r:embed="rId8"/>
          <a:stretch>
            <a:fillRect/>
          </a:stretch>
        </p:blipFill>
        <p:spPr>
          <a:xfrm>
            <a:off x="6049615" y="4299950"/>
            <a:ext cx="1971675" cy="1619250"/>
          </a:xfrm>
          <a:prstGeom prst="rect">
            <a:avLst/>
          </a:prstGeom>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 And Its Explanation</a:t>
            </a:r>
          </a:p>
        </p:txBody>
      </p:sp>
      <p:sp>
        <p:nvSpPr>
          <p:cNvPr id="3" name="Subtitle 2"/>
          <p:cNvSpPr>
            <a:spLocks noGrp="1"/>
          </p:cNvSpPr>
          <p:nvPr>
            <p:ph type="subTitle" idx="1"/>
          </p:nvPr>
        </p:nvSpPr>
        <p:spPr>
          <a:xfrm>
            <a:off x="1470240" y="3781099"/>
            <a:ext cx="10096501" cy="955565"/>
          </a:xfrm>
        </p:spPr>
        <p:txBody>
          <a:bodyPr vert="horz" lIns="0" tIns="45720" rIns="0" bIns="45720" rtlCol="0" anchor="t">
            <a:normAutofit/>
          </a:bodyPr>
          <a:lstStyle/>
          <a:p>
            <a:r>
              <a:rPr lang="en-US"/>
              <a:t>By Abdul Jalil Khan</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Words>
  <Application>Microsoft Office PowerPoint</Application>
  <PresentationFormat>Widescreen</PresentationFormat>
  <Paragraphs>58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Academic Literature 16x9</vt:lpstr>
      <vt:lpstr>End-Semester Machine learning Project</vt:lpstr>
      <vt:lpstr>Cricket World Cup Prediction </vt:lpstr>
      <vt:lpstr>Abstract </vt:lpstr>
      <vt:lpstr>Tools Used In Project</vt:lpstr>
      <vt:lpstr>Libraries Used In Project</vt:lpstr>
      <vt:lpstr>Purpose of this project : </vt:lpstr>
      <vt:lpstr>PowerPoint Presentation</vt:lpstr>
      <vt:lpstr>STEPS INVOLVED IN PROJECT</vt:lpstr>
      <vt:lpstr>Code And Its Explanation</vt:lpstr>
      <vt:lpstr>PowerPoint Presentation</vt:lpstr>
      <vt:lpstr>Future work</vt:lpstr>
      <vt:lpstr>Results </vt:lpstr>
      <vt:lpstr>PREDICTION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
  <cp:revision>755</cp:revision>
  <dcterms:created xsi:type="dcterms:W3CDTF">2020-06-26T11:33:26Z</dcterms:created>
  <dcterms:modified xsi:type="dcterms:W3CDTF">2020-06-28T03:33:10Z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