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80" r:id="rId3"/>
    <p:sldId id="269" r:id="rId4"/>
    <p:sldId id="276" r:id="rId5"/>
    <p:sldId id="277" r:id="rId6"/>
    <p:sldId id="278" r:id="rId7"/>
    <p:sldId id="281" r:id="rId8"/>
    <p:sldId id="279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2534-2430-7043-BC50-7CAC951103E7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1E0A-E6A1-C249-B28E-04946BEAF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using the constructor rather than </a:t>
            </a:r>
            <a:r>
              <a:rPr lang="en-US" dirty="0" err="1"/>
              <a:t>addFirst</a:t>
            </a:r>
            <a:r>
              <a:rPr lang="en-US" dirty="0"/>
              <a:t> to focus on how the constructor works without extra method calls in the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5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0A4A-183B-C241-9BB3-03E89627CA2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251" y="274638"/>
            <a:ext cx="8666328" cy="1143000"/>
          </a:xfrm>
        </p:spPr>
        <p:txBody>
          <a:bodyPr>
            <a:normAutofit/>
          </a:bodyPr>
          <a:lstStyle/>
          <a:p>
            <a:r>
              <a:rPr lang="en-US" dirty="0"/>
              <a:t>Under the Hood: Organizing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789"/>
            <a:ext cx="8229600" cy="4429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slidedeck</a:t>
            </a:r>
            <a:r>
              <a:rPr lang="en-US" dirty="0"/>
              <a:t> shows two ways of laying out lists in memory (the functional implementation from lecture 5 and the mutating implementation from lectures 7 and 8).</a:t>
            </a:r>
          </a:p>
        </p:txBody>
      </p:sp>
    </p:spTree>
    <p:extLst>
      <p:ext uri="{BB962C8B-B14F-4D97-AF65-F5344CB8AC3E}">
        <p14:creationId xmlns:p14="http://schemas.microsoft.com/office/powerpoint/2010/main" val="219730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(current expression highlighted)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02881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Node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item;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Node next;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rgbClr val="000000"/>
                </a:solidFill>
              </a:rPr>
              <a:t>LinkList</a:t>
            </a:r>
            <a:r>
              <a:rPr lang="en-US" sz="1400" dirty="0">
                <a:solidFill>
                  <a:srgbClr val="000000"/>
                </a:solidFill>
              </a:rPr>
              <a:t> L = new </a:t>
            </a:r>
            <a:r>
              <a:rPr lang="en-US" sz="1400" dirty="0" err="1">
                <a:solidFill>
                  <a:srgbClr val="000000"/>
                </a:solidFill>
              </a:rPr>
              <a:t>LinkList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LforKathi</a:t>
            </a:r>
            <a:r>
              <a:rPr lang="en-US" sz="1400" dirty="0">
                <a:solidFill>
                  <a:srgbClr val="000000"/>
                </a:solidFill>
              </a:rPr>
              <a:t> = L;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L.addFirst</a:t>
            </a:r>
            <a:r>
              <a:rPr lang="en-US" sz="1400" dirty="0">
                <a:solidFill>
                  <a:srgbClr val="000000"/>
                </a:solidFill>
              </a:rPr>
              <a:t>(6);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L.addFirst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(7);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1838378"/>
            <a:ext cx="3691514" cy="102212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LinkList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Node start;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210795" y="4524702"/>
            <a:ext cx="4206403" cy="22938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addFirst</a:t>
            </a:r>
            <a:r>
              <a:rPr lang="en-US" dirty="0"/>
              <a:t> again creates a new Node and updates what start references. But this time, it also has the next of the new Node reference the old start.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Notice that L and </a:t>
            </a:r>
            <a:r>
              <a:rPr lang="en-US" dirty="0" err="1"/>
              <a:t>LforKathi</a:t>
            </a:r>
            <a:r>
              <a:rPr lang="en-US" dirty="0"/>
              <a:t> have continued to reference the same object, and changes are visible to both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958907"/>
            <a:chOff x="6631084" y="1899064"/>
            <a:chExt cx="1855086" cy="9589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829023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LinkList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start = </a:t>
              </a:r>
              <a:r>
                <a:rPr lang="en-US" sz="1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@1068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0;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@1066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36030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3920325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LforKathi</a:t>
            </a:r>
            <a:endParaRPr lang="en-US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937543" y="1344577"/>
            <a:ext cx="5437956" cy="2443094"/>
          </a:xfrm>
          <a:prstGeom prst="bentConnector3">
            <a:avLst>
              <a:gd name="adj1" fmla="val 69576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cxnSpLocks/>
          </p:cNvCxnSpPr>
          <p:nvPr/>
        </p:nvCxnSpPr>
        <p:spPr>
          <a:xfrm flipV="1">
            <a:off x="1624564" y="1596166"/>
            <a:ext cx="4743399" cy="2508825"/>
          </a:xfrm>
          <a:prstGeom prst="bentConnector3">
            <a:avLst>
              <a:gd name="adj1" fmla="val 68126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A3B07A-8462-7141-AA57-A3D48A9486B6}"/>
              </a:ext>
            </a:extLst>
          </p:cNvPr>
          <p:cNvGrpSpPr/>
          <p:nvPr/>
        </p:nvGrpSpPr>
        <p:grpSpPr>
          <a:xfrm>
            <a:off x="5828217" y="2079541"/>
            <a:ext cx="1880035" cy="1075582"/>
            <a:chOff x="5005928" y="2242561"/>
            <a:chExt cx="1880035" cy="10755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3D1AD3-D888-9A49-9F3A-7932BC9E56B1}"/>
                </a:ext>
              </a:extLst>
            </p:cNvPr>
            <p:cNvSpPr/>
            <p:nvPr/>
          </p:nvSpPr>
          <p:spPr>
            <a:xfrm>
              <a:off x="5005928" y="2398361"/>
              <a:ext cx="1557617" cy="919782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>
                  <a:solidFill>
                    <a:schemeClr val="tx1"/>
                  </a:solidFill>
                </a:rPr>
                <a:t>Node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item = 6;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next = ????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F1A43D-BEAA-964B-AF22-7652CED84913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@1067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A5355E-8CB0-3842-9B3C-C3CDD05C3B6B}"/>
              </a:ext>
            </a:extLst>
          </p:cNvPr>
          <p:cNvGrpSpPr/>
          <p:nvPr/>
        </p:nvGrpSpPr>
        <p:grpSpPr>
          <a:xfrm>
            <a:off x="5849972" y="3349862"/>
            <a:ext cx="1880035" cy="1075582"/>
            <a:chOff x="5005928" y="2242561"/>
            <a:chExt cx="1880035" cy="107558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E129AD-C901-1648-A45E-12660B6B784F}"/>
                </a:ext>
              </a:extLst>
            </p:cNvPr>
            <p:cNvSpPr/>
            <p:nvPr/>
          </p:nvSpPr>
          <p:spPr>
            <a:xfrm>
              <a:off x="5005928" y="2398361"/>
              <a:ext cx="1557617" cy="919782"/>
            </a:xfrm>
            <a:prstGeom prst="rect">
              <a:avLst/>
            </a:prstGeom>
            <a:noFill/>
            <a:ln w="6350" cmpd="sng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>
                  <a:solidFill>
                    <a:srgbClr val="C00000"/>
                  </a:solidFill>
                </a:rPr>
                <a:t>Node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item = 7;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next = @1067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E53A71-6C65-F540-A4FE-9CAF6E11766A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@1068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F90D25F-B37F-0443-A2AC-70BBF98DCFA1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247433" y="2504733"/>
            <a:ext cx="2620977" cy="300663"/>
          </a:xfrm>
          <a:prstGeom prst="bent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42">
            <a:extLst>
              <a:ext uri="{FF2B5EF4-FFF2-40B4-BE49-F238E27FC236}">
                <a16:creationId xmlns:a16="http://schemas.microsoft.com/office/drawing/2014/main" id="{59C652AE-CBD9-8049-BADB-1D4718684D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758" y="3564172"/>
            <a:ext cx="1016997" cy="261359"/>
          </a:xfrm>
          <a:prstGeom prst="bentConnector3">
            <a:avLst>
              <a:gd name="adj1" fmla="val -995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6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85EC-8F78-4C41-8240-477F4835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Functional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3911-2F3A-EF48-BAE8-D2D12B810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0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(what we ran to populate heap)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24855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NodeList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first;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rest;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LinkedList L1 = (new </a:t>
            </a:r>
            <a:r>
              <a:rPr lang="en-US" sz="1400" dirty="0" err="1">
                <a:solidFill>
                  <a:srgbClr val="000000"/>
                </a:solidFill>
              </a:rPr>
              <a:t>EmptyList</a:t>
            </a:r>
            <a:r>
              <a:rPr lang="en-US" sz="1400" dirty="0">
                <a:solidFill>
                  <a:srgbClr val="000000"/>
                </a:solidFill>
              </a:rPr>
              <a:t>()).</a:t>
            </a:r>
            <a:r>
              <a:rPr lang="en-US" sz="1400" dirty="0" err="1">
                <a:solidFill>
                  <a:srgbClr val="000000"/>
                </a:solidFill>
              </a:rPr>
              <a:t>addFirst</a:t>
            </a:r>
            <a:r>
              <a:rPr lang="en-US" sz="1400" dirty="0">
                <a:solidFill>
                  <a:srgbClr val="000000"/>
                </a:solidFill>
              </a:rPr>
              <a:t>(9);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LinkedList L2 = L1.addFirst(6);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2005694"/>
            <a:ext cx="3691514" cy="663874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EmptyList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854827" y="5452532"/>
            <a:ext cx="2648393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Showing memory contents from building a </a:t>
            </a:r>
            <a:r>
              <a:rPr lang="en-US" dirty="0" err="1"/>
              <a:t>NodeList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B0B89-DB38-0141-A533-43D947208655}"/>
              </a:ext>
            </a:extLst>
          </p:cNvPr>
          <p:cNvGrpSpPr/>
          <p:nvPr/>
        </p:nvGrpSpPr>
        <p:grpSpPr>
          <a:xfrm>
            <a:off x="6930367" y="177247"/>
            <a:ext cx="1925504" cy="468437"/>
            <a:chOff x="6904225" y="547106"/>
            <a:chExt cx="1925504" cy="468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E08C1-65F5-3743-897D-1ACCB6718D4B}"/>
                </a:ext>
              </a:extLst>
            </p:cNvPr>
            <p:cNvSpPr/>
            <p:nvPr/>
          </p:nvSpPr>
          <p:spPr>
            <a:xfrm>
              <a:off x="6904225" y="607546"/>
              <a:ext cx="1533410" cy="407997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EmptyList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5F8A2-5C94-4146-BF1E-3360F7CAAF2F}"/>
                </a:ext>
              </a:extLst>
            </p:cNvPr>
            <p:cNvSpPr txBox="1"/>
            <p:nvPr/>
          </p:nvSpPr>
          <p:spPr>
            <a:xfrm>
              <a:off x="8045540" y="547106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1302642"/>
            <a:chOff x="6631084" y="1899064"/>
            <a:chExt cx="1855086" cy="13026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1172758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9;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@1052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1;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44B63B-9A20-7C4F-9F15-8939F013A90D}"/>
              </a:ext>
            </a:extLst>
          </p:cNvPr>
          <p:cNvGrpSpPr/>
          <p:nvPr/>
        </p:nvGrpSpPr>
        <p:grpSpPr>
          <a:xfrm>
            <a:off x="5218567" y="2236549"/>
            <a:ext cx="1880035" cy="1180754"/>
            <a:chOff x="5005928" y="2242561"/>
            <a:chExt cx="1880035" cy="11807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F9DF3-EEB9-0843-932B-F8AEF5AABDEA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6;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@1053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2;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413196-2105-9C49-BF6A-943AB20955BF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408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4548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0F468C2-B535-194D-A07E-00B21536C961}"/>
              </a:ext>
            </a:extLst>
          </p:cNvPr>
          <p:cNvCxnSpPr>
            <a:cxnSpLocks/>
          </p:cNvCxnSpPr>
          <p:nvPr/>
        </p:nvCxnSpPr>
        <p:spPr>
          <a:xfrm flipV="1">
            <a:off x="7446398" y="70612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56257CE-072A-DC46-8137-159E47610F16}"/>
              </a:ext>
            </a:extLst>
          </p:cNvPr>
          <p:cNvCxnSpPr>
            <a:cxnSpLocks/>
          </p:cNvCxnSpPr>
          <p:nvPr/>
        </p:nvCxnSpPr>
        <p:spPr>
          <a:xfrm flipV="1">
            <a:off x="6378912" y="213405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 flipV="1">
            <a:off x="1054561" y="1516444"/>
            <a:ext cx="5320938" cy="2748903"/>
          </a:xfrm>
          <a:prstGeom prst="bentConnector3">
            <a:avLst>
              <a:gd name="adj1" fmla="val 59234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stCxn id="41" idx="3"/>
            <a:endCxn id="22" idx="1"/>
          </p:cNvCxnSpPr>
          <p:nvPr/>
        </p:nvCxnSpPr>
        <p:spPr>
          <a:xfrm flipV="1">
            <a:off x="1054561" y="2904826"/>
            <a:ext cx="4164006" cy="1827969"/>
          </a:xfrm>
          <a:prstGeom prst="bentConnector3">
            <a:avLst>
              <a:gd name="adj1" fmla="val 91625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33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(new code highlighted)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24855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NodeList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first;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rest;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LinkedList L1 = (new </a:t>
            </a:r>
            <a:r>
              <a:rPr lang="en-US" sz="1400" dirty="0" err="1">
                <a:solidFill>
                  <a:srgbClr val="000000"/>
                </a:solidFill>
              </a:rPr>
              <a:t>EmptyList</a:t>
            </a:r>
            <a:r>
              <a:rPr lang="en-US" sz="1400" dirty="0">
                <a:solidFill>
                  <a:srgbClr val="000000"/>
                </a:solidFill>
              </a:rPr>
              <a:t>()).</a:t>
            </a:r>
            <a:r>
              <a:rPr lang="en-US" sz="1400" dirty="0" err="1">
                <a:solidFill>
                  <a:srgbClr val="000000"/>
                </a:solidFill>
              </a:rPr>
              <a:t>addFirst</a:t>
            </a:r>
            <a:r>
              <a:rPr lang="en-US" sz="1400" dirty="0">
                <a:solidFill>
                  <a:srgbClr val="000000"/>
                </a:solidFill>
              </a:rPr>
              <a:t>(9);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LinkedList L2 = L1.addFirst(6);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L2.addFirst(7);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2005694"/>
            <a:ext cx="3691514" cy="663874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EmptyList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116789" y="5174244"/>
            <a:ext cx="4018483" cy="1526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add an item to the front of L2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Notice that there is no name that references the new list 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B0B89-DB38-0141-A533-43D947208655}"/>
              </a:ext>
            </a:extLst>
          </p:cNvPr>
          <p:cNvGrpSpPr/>
          <p:nvPr/>
        </p:nvGrpSpPr>
        <p:grpSpPr>
          <a:xfrm>
            <a:off x="6930367" y="177247"/>
            <a:ext cx="1925504" cy="468437"/>
            <a:chOff x="6904225" y="547106"/>
            <a:chExt cx="1925504" cy="468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E08C1-65F5-3743-897D-1ACCB6718D4B}"/>
                </a:ext>
              </a:extLst>
            </p:cNvPr>
            <p:cNvSpPr/>
            <p:nvPr/>
          </p:nvSpPr>
          <p:spPr>
            <a:xfrm>
              <a:off x="6904225" y="607546"/>
              <a:ext cx="1533410" cy="407997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EmptyList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5F8A2-5C94-4146-BF1E-3360F7CAAF2F}"/>
                </a:ext>
              </a:extLst>
            </p:cNvPr>
            <p:cNvSpPr txBox="1"/>
            <p:nvPr/>
          </p:nvSpPr>
          <p:spPr>
            <a:xfrm>
              <a:off x="8045540" y="547106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1302642"/>
            <a:chOff x="6631084" y="1899064"/>
            <a:chExt cx="1855086" cy="13026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1172758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9;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@1052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1;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44B63B-9A20-7C4F-9F15-8939F013A90D}"/>
              </a:ext>
            </a:extLst>
          </p:cNvPr>
          <p:cNvGrpSpPr/>
          <p:nvPr/>
        </p:nvGrpSpPr>
        <p:grpSpPr>
          <a:xfrm>
            <a:off x="5218567" y="2236549"/>
            <a:ext cx="1880035" cy="1180754"/>
            <a:chOff x="5005928" y="2242561"/>
            <a:chExt cx="1880035" cy="11807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F9DF3-EEB9-0843-932B-F8AEF5AABDEA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6;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@1053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2;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413196-2105-9C49-BF6A-943AB20955BF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408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4548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0F468C2-B535-194D-A07E-00B21536C961}"/>
              </a:ext>
            </a:extLst>
          </p:cNvPr>
          <p:cNvCxnSpPr>
            <a:cxnSpLocks/>
          </p:cNvCxnSpPr>
          <p:nvPr/>
        </p:nvCxnSpPr>
        <p:spPr>
          <a:xfrm flipV="1">
            <a:off x="7446398" y="70612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56257CE-072A-DC46-8137-159E47610F16}"/>
              </a:ext>
            </a:extLst>
          </p:cNvPr>
          <p:cNvCxnSpPr>
            <a:cxnSpLocks/>
          </p:cNvCxnSpPr>
          <p:nvPr/>
        </p:nvCxnSpPr>
        <p:spPr>
          <a:xfrm flipV="1">
            <a:off x="6378912" y="213405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 flipV="1">
            <a:off x="1054561" y="1516444"/>
            <a:ext cx="5320938" cy="2748903"/>
          </a:xfrm>
          <a:prstGeom prst="bentConnector3">
            <a:avLst>
              <a:gd name="adj1" fmla="val 59234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stCxn id="41" idx="3"/>
            <a:endCxn id="22" idx="1"/>
          </p:cNvCxnSpPr>
          <p:nvPr/>
        </p:nvCxnSpPr>
        <p:spPr>
          <a:xfrm flipV="1">
            <a:off x="1054561" y="2904826"/>
            <a:ext cx="4164006" cy="1827969"/>
          </a:xfrm>
          <a:prstGeom prst="bentConnector3">
            <a:avLst>
              <a:gd name="adj1" fmla="val 91625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A3B07A-8462-7141-AA57-A3D48A9486B6}"/>
              </a:ext>
            </a:extLst>
          </p:cNvPr>
          <p:cNvGrpSpPr/>
          <p:nvPr/>
        </p:nvGrpSpPr>
        <p:grpSpPr>
          <a:xfrm>
            <a:off x="5214908" y="3583270"/>
            <a:ext cx="1880035" cy="1180754"/>
            <a:chOff x="5005928" y="2242561"/>
            <a:chExt cx="1880035" cy="11807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3D1AD3-D888-9A49-9F3A-7932BC9E56B1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rgbClr val="C00000"/>
                  </a:solidFill>
                </a:rPr>
                <a:t>NodeList</a:t>
              </a:r>
              <a:endParaRPr lang="en-US" sz="1400" u="sng" dirty="0">
                <a:solidFill>
                  <a:srgbClr val="C00000"/>
                </a:solidFill>
              </a:endParaRPr>
            </a:p>
            <a:p>
              <a:r>
                <a:rPr lang="en-US" sz="1400" dirty="0">
                  <a:solidFill>
                    <a:srgbClr val="C00000"/>
                  </a:solidFill>
                </a:rPr>
                <a:t>first = 7;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rest = @1054</a:t>
              </a:r>
            </a:p>
            <a:p>
              <a:r>
                <a:rPr lang="en-US" sz="1400" dirty="0" err="1">
                  <a:solidFill>
                    <a:srgbClr val="C00000"/>
                  </a:solidFill>
                </a:rPr>
                <a:t>eltCount</a:t>
              </a:r>
              <a:r>
                <a:rPr lang="en-US" sz="1400" dirty="0">
                  <a:solidFill>
                    <a:srgbClr val="C00000"/>
                  </a:solidFill>
                </a:rPr>
                <a:t> = 3;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F1A43D-BEAA-964B-AF22-7652CED84913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@1055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AC4B865-45DA-514D-9FB9-CD69D6392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8103" y="3774333"/>
            <a:ext cx="965391" cy="246178"/>
          </a:xfrm>
          <a:prstGeom prst="bentConnector3">
            <a:avLst>
              <a:gd name="adj1" fmla="val -89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0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33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(new code highlighted)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24855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NodeList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first;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rest;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LinkedList L1 = (new </a:t>
            </a:r>
            <a:r>
              <a:rPr lang="en-US" sz="1400" dirty="0" err="1">
                <a:solidFill>
                  <a:srgbClr val="000000"/>
                </a:solidFill>
              </a:rPr>
              <a:t>EmptyList</a:t>
            </a:r>
            <a:r>
              <a:rPr lang="en-US" sz="1400" dirty="0">
                <a:solidFill>
                  <a:srgbClr val="000000"/>
                </a:solidFill>
              </a:rPr>
              <a:t>()).</a:t>
            </a:r>
            <a:r>
              <a:rPr lang="en-US" sz="1400" dirty="0" err="1">
                <a:solidFill>
                  <a:srgbClr val="000000"/>
                </a:solidFill>
              </a:rPr>
              <a:t>addFirst</a:t>
            </a:r>
            <a:r>
              <a:rPr lang="en-US" sz="1400" dirty="0">
                <a:solidFill>
                  <a:srgbClr val="000000"/>
                </a:solidFill>
              </a:rPr>
              <a:t>(9);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LinkedList L2 = L1.addFirst(6);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L2 = </a:t>
            </a:r>
            <a:r>
              <a:rPr lang="en-US" sz="1400" dirty="0">
                <a:solidFill>
                  <a:srgbClr val="000000"/>
                </a:solidFill>
              </a:rPr>
              <a:t>L2.addFirst(7);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2005694"/>
            <a:ext cx="3691514" cy="663874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EmptyList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116789" y="5174244"/>
            <a:ext cx="4018483" cy="1526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fix the name referencing problem by saving the output of </a:t>
            </a:r>
            <a:r>
              <a:rPr lang="en-US" dirty="0" err="1"/>
              <a:t>addFirst</a:t>
            </a:r>
            <a:r>
              <a:rPr lang="en-US" dirty="0"/>
              <a:t> in L2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B0B89-DB38-0141-A533-43D947208655}"/>
              </a:ext>
            </a:extLst>
          </p:cNvPr>
          <p:cNvGrpSpPr/>
          <p:nvPr/>
        </p:nvGrpSpPr>
        <p:grpSpPr>
          <a:xfrm>
            <a:off x="6930367" y="177247"/>
            <a:ext cx="1925504" cy="468437"/>
            <a:chOff x="6904225" y="547106"/>
            <a:chExt cx="1925504" cy="468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E08C1-65F5-3743-897D-1ACCB6718D4B}"/>
                </a:ext>
              </a:extLst>
            </p:cNvPr>
            <p:cNvSpPr/>
            <p:nvPr/>
          </p:nvSpPr>
          <p:spPr>
            <a:xfrm>
              <a:off x="6904225" y="607546"/>
              <a:ext cx="1533410" cy="407997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EmptyList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5F8A2-5C94-4146-BF1E-3360F7CAAF2F}"/>
                </a:ext>
              </a:extLst>
            </p:cNvPr>
            <p:cNvSpPr txBox="1"/>
            <p:nvPr/>
          </p:nvSpPr>
          <p:spPr>
            <a:xfrm>
              <a:off x="8045540" y="547106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1302642"/>
            <a:chOff x="6631084" y="1899064"/>
            <a:chExt cx="1855086" cy="13026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1172758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9;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@1052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1;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44B63B-9A20-7C4F-9F15-8939F013A90D}"/>
              </a:ext>
            </a:extLst>
          </p:cNvPr>
          <p:cNvGrpSpPr/>
          <p:nvPr/>
        </p:nvGrpSpPr>
        <p:grpSpPr>
          <a:xfrm>
            <a:off x="5218567" y="2236549"/>
            <a:ext cx="1880035" cy="1180754"/>
            <a:chOff x="5005928" y="2242561"/>
            <a:chExt cx="1880035" cy="11807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F9DF3-EEB9-0843-932B-F8AEF5AABDEA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6;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@1053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2;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413196-2105-9C49-BF6A-943AB20955BF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408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4548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0F468C2-B535-194D-A07E-00B21536C961}"/>
              </a:ext>
            </a:extLst>
          </p:cNvPr>
          <p:cNvCxnSpPr>
            <a:cxnSpLocks/>
          </p:cNvCxnSpPr>
          <p:nvPr/>
        </p:nvCxnSpPr>
        <p:spPr>
          <a:xfrm flipV="1">
            <a:off x="7446398" y="70612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56257CE-072A-DC46-8137-159E47610F16}"/>
              </a:ext>
            </a:extLst>
          </p:cNvPr>
          <p:cNvCxnSpPr>
            <a:cxnSpLocks/>
          </p:cNvCxnSpPr>
          <p:nvPr/>
        </p:nvCxnSpPr>
        <p:spPr>
          <a:xfrm flipV="1">
            <a:off x="6378912" y="213405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 flipV="1">
            <a:off x="1054561" y="1516444"/>
            <a:ext cx="5320938" cy="2748903"/>
          </a:xfrm>
          <a:prstGeom prst="bentConnector3">
            <a:avLst>
              <a:gd name="adj1" fmla="val 59234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54561" y="4548129"/>
            <a:ext cx="4160347" cy="1846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A3B07A-8462-7141-AA57-A3D48A9486B6}"/>
              </a:ext>
            </a:extLst>
          </p:cNvPr>
          <p:cNvGrpSpPr/>
          <p:nvPr/>
        </p:nvGrpSpPr>
        <p:grpSpPr>
          <a:xfrm>
            <a:off x="5214908" y="3583270"/>
            <a:ext cx="1880035" cy="1180754"/>
            <a:chOff x="5005928" y="2242561"/>
            <a:chExt cx="1880035" cy="11807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3D1AD3-D888-9A49-9F3A-7932BC9E56B1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7;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@1054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3;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F1A43D-BEAA-964B-AF22-7652CED84913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@1055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AC4B865-45DA-514D-9FB9-CD69D6392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8103" y="3774333"/>
            <a:ext cx="965391" cy="246178"/>
          </a:xfrm>
          <a:prstGeom prst="bentConnector3">
            <a:avLst>
              <a:gd name="adj1" fmla="val -894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9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33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(new code highlighted)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24855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NodeList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first;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rest;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</a:rPr>
              <a:t>LinkedList L1 = (new </a:t>
            </a:r>
            <a:r>
              <a:rPr lang="en-US" sz="1400" dirty="0" err="1">
                <a:solidFill>
                  <a:srgbClr val="000000"/>
                </a:solidFill>
              </a:rPr>
              <a:t>EmptyList</a:t>
            </a:r>
            <a:r>
              <a:rPr lang="en-US" sz="1400" dirty="0">
                <a:solidFill>
                  <a:srgbClr val="000000"/>
                </a:solidFill>
              </a:rPr>
              <a:t>()).</a:t>
            </a:r>
            <a:r>
              <a:rPr lang="en-US" sz="1400" dirty="0" err="1">
                <a:solidFill>
                  <a:srgbClr val="000000"/>
                </a:solidFill>
              </a:rPr>
              <a:t>addFirst</a:t>
            </a:r>
            <a:r>
              <a:rPr lang="en-US" sz="1400" dirty="0">
                <a:solidFill>
                  <a:srgbClr val="000000"/>
                </a:solidFill>
              </a:rPr>
              <a:t>(9);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LinkedList L2 = L1.addFirst(6);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L2 = </a:t>
            </a:r>
            <a:r>
              <a:rPr lang="en-US" sz="1400" dirty="0">
                <a:solidFill>
                  <a:srgbClr val="000000"/>
                </a:solidFill>
              </a:rPr>
              <a:t>L2.addFirst(7);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2005694"/>
            <a:ext cx="3691514" cy="663874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EmptyList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116789" y="5174244"/>
            <a:ext cx="4018483" cy="1526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Having to reassign the names is painful for the programmer. It also doesn’t help two parts of the code share the same list (see next slide for example)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B0B89-DB38-0141-A533-43D947208655}"/>
              </a:ext>
            </a:extLst>
          </p:cNvPr>
          <p:cNvGrpSpPr/>
          <p:nvPr/>
        </p:nvGrpSpPr>
        <p:grpSpPr>
          <a:xfrm>
            <a:off x="6930367" y="177247"/>
            <a:ext cx="1925504" cy="468437"/>
            <a:chOff x="6904225" y="547106"/>
            <a:chExt cx="1925504" cy="4684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E08C1-65F5-3743-897D-1ACCB6718D4B}"/>
                </a:ext>
              </a:extLst>
            </p:cNvPr>
            <p:cNvSpPr/>
            <p:nvPr/>
          </p:nvSpPr>
          <p:spPr>
            <a:xfrm>
              <a:off x="6904225" y="607546"/>
              <a:ext cx="1533410" cy="407997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EmptyList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5F8A2-5C94-4146-BF1E-3360F7CAAF2F}"/>
                </a:ext>
              </a:extLst>
            </p:cNvPr>
            <p:cNvSpPr txBox="1"/>
            <p:nvPr/>
          </p:nvSpPr>
          <p:spPr>
            <a:xfrm>
              <a:off x="8045540" y="547106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1302642"/>
            <a:chOff x="6631084" y="1899064"/>
            <a:chExt cx="1855086" cy="13026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1172758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9;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@1052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1;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44B63B-9A20-7C4F-9F15-8939F013A90D}"/>
              </a:ext>
            </a:extLst>
          </p:cNvPr>
          <p:cNvGrpSpPr/>
          <p:nvPr/>
        </p:nvGrpSpPr>
        <p:grpSpPr>
          <a:xfrm>
            <a:off x="5218567" y="2236549"/>
            <a:ext cx="1880035" cy="1180754"/>
            <a:chOff x="5005928" y="2242561"/>
            <a:chExt cx="1880035" cy="11807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F9DF3-EEB9-0843-932B-F8AEF5AABDEA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6;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@1053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2;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413196-2105-9C49-BF6A-943AB20955BF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408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4548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0F468C2-B535-194D-A07E-00B21536C961}"/>
              </a:ext>
            </a:extLst>
          </p:cNvPr>
          <p:cNvCxnSpPr>
            <a:cxnSpLocks/>
          </p:cNvCxnSpPr>
          <p:nvPr/>
        </p:nvCxnSpPr>
        <p:spPr>
          <a:xfrm flipV="1">
            <a:off x="7446398" y="70612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56257CE-072A-DC46-8137-159E47610F16}"/>
              </a:ext>
            </a:extLst>
          </p:cNvPr>
          <p:cNvCxnSpPr>
            <a:cxnSpLocks/>
          </p:cNvCxnSpPr>
          <p:nvPr/>
        </p:nvCxnSpPr>
        <p:spPr>
          <a:xfrm flipV="1">
            <a:off x="6378912" y="2134052"/>
            <a:ext cx="1017380" cy="958907"/>
          </a:xfrm>
          <a:prstGeom prst="curvedConnector3">
            <a:avLst>
              <a:gd name="adj1" fmla="val 127805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 flipV="1">
            <a:off x="1054561" y="1516444"/>
            <a:ext cx="5320938" cy="2748903"/>
          </a:xfrm>
          <a:prstGeom prst="bentConnector3">
            <a:avLst>
              <a:gd name="adj1" fmla="val 59234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54561" y="4548129"/>
            <a:ext cx="4160347" cy="18466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A3B07A-8462-7141-AA57-A3D48A9486B6}"/>
              </a:ext>
            </a:extLst>
          </p:cNvPr>
          <p:cNvGrpSpPr/>
          <p:nvPr/>
        </p:nvGrpSpPr>
        <p:grpSpPr>
          <a:xfrm>
            <a:off x="5214908" y="3583270"/>
            <a:ext cx="1880035" cy="1180754"/>
            <a:chOff x="5005928" y="2242561"/>
            <a:chExt cx="1880035" cy="11807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3D1AD3-D888-9A49-9F3A-7932BC9E56B1}"/>
                </a:ext>
              </a:extLst>
            </p:cNvPr>
            <p:cNvSpPr/>
            <p:nvPr/>
          </p:nvSpPr>
          <p:spPr>
            <a:xfrm>
              <a:off x="5005928" y="2398361"/>
              <a:ext cx="1557617" cy="1024954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NodeList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first = 7;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rest = @1054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3;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F1A43D-BEAA-964B-AF22-7652CED84913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@1055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AC4B865-45DA-514D-9FB9-CD69D6392B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8103" y="3774333"/>
            <a:ext cx="965391" cy="246178"/>
          </a:xfrm>
          <a:prstGeom prst="bentConnector3">
            <a:avLst>
              <a:gd name="adj1" fmla="val -894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0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85EC-8F78-4C41-8240-477F4835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Mutating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3911-2F3A-EF48-BAE8-D2D12B810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(current expression highlighted)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02881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Node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item;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Node next;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LinkList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 L = new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LinkList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LforKathi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 = L;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L.addFirst</a:t>
            </a:r>
            <a:r>
              <a:rPr lang="en-US" sz="1400" dirty="0">
                <a:solidFill>
                  <a:srgbClr val="000000"/>
                </a:solidFill>
              </a:rPr>
              <a:t>(6);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L.addFirst</a:t>
            </a:r>
            <a:r>
              <a:rPr lang="en-US" sz="1400" dirty="0">
                <a:solidFill>
                  <a:srgbClr val="000000"/>
                </a:solidFill>
              </a:rPr>
              <a:t>(7);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1838378"/>
            <a:ext cx="3691514" cy="102212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LinkList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Node start;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158981" y="4412255"/>
            <a:ext cx="4314673" cy="23938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We’ve created a new </a:t>
            </a:r>
            <a:r>
              <a:rPr lang="en-US" dirty="0" err="1"/>
              <a:t>LinkList</a:t>
            </a:r>
            <a:r>
              <a:rPr lang="en-US" dirty="0"/>
              <a:t> class which tracks the start of the list and the count. Each item in the list lives in a Node object. Names in the environment only ever reference  </a:t>
            </a:r>
            <a:r>
              <a:rPr lang="en-US" dirty="0" err="1"/>
              <a:t>LinkList</a:t>
            </a:r>
            <a:r>
              <a:rPr lang="en-US" dirty="0"/>
              <a:t> objects.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now, set aside what the empty list looks like – we’ll come back to that later.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958907"/>
            <a:chOff x="6631084" y="1899064"/>
            <a:chExt cx="1855086" cy="9589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829023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LinkList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start = ?????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0;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@1066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36030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3920325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LforKathi</a:t>
            </a:r>
            <a:endParaRPr lang="en-US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937543" y="1344577"/>
            <a:ext cx="5437956" cy="2443094"/>
          </a:xfrm>
          <a:prstGeom prst="bentConnector3">
            <a:avLst>
              <a:gd name="adj1" fmla="val 69576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cxnSpLocks/>
          </p:cNvCxnSpPr>
          <p:nvPr/>
        </p:nvCxnSpPr>
        <p:spPr>
          <a:xfrm flipV="1">
            <a:off x="1624564" y="1596166"/>
            <a:ext cx="4743399" cy="2508825"/>
          </a:xfrm>
          <a:prstGeom prst="bentConnector3">
            <a:avLst>
              <a:gd name="adj1" fmla="val 68126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99" y="321248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8319" y="319174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42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(current expression highlighted)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7DBC-0509-934B-83F2-41469933ED18}"/>
              </a:ext>
            </a:extLst>
          </p:cNvPr>
          <p:cNvSpPr/>
          <p:nvPr/>
        </p:nvSpPr>
        <p:spPr>
          <a:xfrm>
            <a:off x="210795" y="607546"/>
            <a:ext cx="3691514" cy="1028816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</a:t>
            </a:r>
            <a:r>
              <a:rPr lang="en-US" sz="1400" dirty="0">
                <a:solidFill>
                  <a:schemeClr val="tx1"/>
                </a:solidFill>
              </a:rPr>
              <a:t> Node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item;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Node next;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EA45-5C15-7548-97FD-F69E54CF2E81}"/>
              </a:ext>
            </a:extLst>
          </p:cNvPr>
          <p:cNvSpPr/>
          <p:nvPr/>
        </p:nvSpPr>
        <p:spPr>
          <a:xfrm>
            <a:off x="5146261" y="5738046"/>
            <a:ext cx="3689220" cy="925376"/>
          </a:xfrm>
          <a:prstGeom prst="rect">
            <a:avLst/>
          </a:prstGeom>
          <a:noFill/>
          <a:ln w="63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rgbClr val="000000"/>
                </a:solidFill>
              </a:rPr>
              <a:t>LinkList</a:t>
            </a:r>
            <a:r>
              <a:rPr lang="en-US" sz="1400" dirty="0">
                <a:solidFill>
                  <a:srgbClr val="000000"/>
                </a:solidFill>
              </a:rPr>
              <a:t> L = new </a:t>
            </a:r>
            <a:r>
              <a:rPr lang="en-US" sz="1400" dirty="0" err="1">
                <a:solidFill>
                  <a:srgbClr val="000000"/>
                </a:solidFill>
              </a:rPr>
              <a:t>LinkList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LforKathi</a:t>
            </a:r>
            <a:r>
              <a:rPr lang="en-US" sz="1400" dirty="0">
                <a:solidFill>
                  <a:srgbClr val="000000"/>
                </a:solidFill>
              </a:rPr>
              <a:t> = L;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L.addFirst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</a:rPr>
              <a:t>(6);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L.addFirst</a:t>
            </a:r>
            <a:r>
              <a:rPr lang="en-US" sz="1400" dirty="0">
                <a:solidFill>
                  <a:srgbClr val="000000"/>
                </a:solidFill>
              </a:rPr>
              <a:t>(7);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767EBF-79B9-DA40-8CA4-E55C758F2731}"/>
              </a:ext>
            </a:extLst>
          </p:cNvPr>
          <p:cNvSpPr/>
          <p:nvPr/>
        </p:nvSpPr>
        <p:spPr>
          <a:xfrm>
            <a:off x="210795" y="1838378"/>
            <a:ext cx="3691514" cy="102212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public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LinkList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implements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IList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Node start;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eltCount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55FB7F6-3B19-AD4B-8BC1-DA73E74E18BF}"/>
              </a:ext>
            </a:extLst>
          </p:cNvPr>
          <p:cNvSpPr/>
          <p:nvPr/>
        </p:nvSpPr>
        <p:spPr>
          <a:xfrm>
            <a:off x="210795" y="4759243"/>
            <a:ext cx="4206403" cy="1728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addFirst</a:t>
            </a:r>
            <a:r>
              <a:rPr lang="en-US" dirty="0"/>
              <a:t> creates a new Node and updates what start references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Set aside what next refers to </a:t>
            </a:r>
          </a:p>
          <a:p>
            <a:pPr algn="ctr"/>
            <a:r>
              <a:rPr lang="en-US" dirty="0"/>
              <a:t>(it relates to the empty list that we’ll come back to later)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6BE03-9DAB-EE47-AC54-26BF856BE2A8}"/>
              </a:ext>
            </a:extLst>
          </p:cNvPr>
          <p:cNvGrpSpPr/>
          <p:nvPr/>
        </p:nvGrpSpPr>
        <p:grpSpPr>
          <a:xfrm>
            <a:off x="6375499" y="800181"/>
            <a:ext cx="1855086" cy="958907"/>
            <a:chOff x="6631084" y="1899064"/>
            <a:chExt cx="1855086" cy="9589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B00E86-3489-534F-B70D-9DD363604EED}"/>
                </a:ext>
              </a:extLst>
            </p:cNvPr>
            <p:cNvSpPr/>
            <p:nvPr/>
          </p:nvSpPr>
          <p:spPr>
            <a:xfrm>
              <a:off x="6631084" y="2028948"/>
              <a:ext cx="1533410" cy="829023"/>
            </a:xfrm>
            <a:prstGeom prst="rect">
              <a:avLst/>
            </a:prstGeom>
            <a:noFill/>
            <a:ln w="6350" cmpd="sng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 err="1">
                  <a:solidFill>
                    <a:schemeClr val="tx1"/>
                  </a:solidFill>
                </a:rPr>
                <a:t>LinkList</a:t>
              </a:r>
              <a:endParaRPr lang="en-US" sz="1400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start = @1067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eltCount</a:t>
              </a:r>
              <a:r>
                <a:rPr lang="en-US" sz="1400" dirty="0">
                  <a:solidFill>
                    <a:schemeClr val="tx1"/>
                  </a:solidFill>
                </a:rPr>
                <a:t> = 0;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B3634-34F2-3D40-B423-397F31028666}"/>
                </a:ext>
              </a:extLst>
            </p:cNvPr>
            <p:cNvSpPr txBox="1"/>
            <p:nvPr/>
          </p:nvSpPr>
          <p:spPr>
            <a:xfrm>
              <a:off x="7701981" y="1899064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@1066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937440-4C97-0349-A1FC-4D29D216FC20}"/>
              </a:ext>
            </a:extLst>
          </p:cNvPr>
          <p:cNvSpPr txBox="1"/>
          <p:nvPr/>
        </p:nvSpPr>
        <p:spPr>
          <a:xfrm>
            <a:off x="655093" y="360300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80831-A671-F340-9A44-0642A058400E}"/>
              </a:ext>
            </a:extLst>
          </p:cNvPr>
          <p:cNvSpPr txBox="1"/>
          <p:nvPr/>
        </p:nvSpPr>
        <p:spPr>
          <a:xfrm>
            <a:off x="655093" y="3920325"/>
            <a:ext cx="102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LforKathi</a:t>
            </a:r>
            <a:endParaRPr lang="en-US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0F468C2-B535-194D-A07E-00B21536C9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603" y="1328961"/>
            <a:ext cx="896138" cy="890766"/>
          </a:xfrm>
          <a:prstGeom prst="curvedConnector2">
            <a:avLst/>
          </a:prstGeom>
          <a:ln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2C3ABDD-23BD-6342-B26E-C2ED874A780E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937543" y="1344577"/>
            <a:ext cx="5437956" cy="2443094"/>
          </a:xfrm>
          <a:prstGeom prst="bentConnector3">
            <a:avLst>
              <a:gd name="adj1" fmla="val 69576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03606DD-B4BD-4644-80C0-09748918780A}"/>
              </a:ext>
            </a:extLst>
          </p:cNvPr>
          <p:cNvCxnSpPr>
            <a:cxnSpLocks/>
          </p:cNvCxnSpPr>
          <p:nvPr/>
        </p:nvCxnSpPr>
        <p:spPr>
          <a:xfrm flipV="1">
            <a:off x="1624564" y="1596166"/>
            <a:ext cx="4743399" cy="2508825"/>
          </a:xfrm>
          <a:prstGeom prst="bentConnector3">
            <a:avLst>
              <a:gd name="adj1" fmla="val 68126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A3B07A-8462-7141-AA57-A3D48A9486B6}"/>
              </a:ext>
            </a:extLst>
          </p:cNvPr>
          <p:cNvGrpSpPr/>
          <p:nvPr/>
        </p:nvGrpSpPr>
        <p:grpSpPr>
          <a:xfrm>
            <a:off x="5828217" y="2079541"/>
            <a:ext cx="1880035" cy="1075582"/>
            <a:chOff x="5005928" y="2242561"/>
            <a:chExt cx="1880035" cy="10755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3D1AD3-D888-9A49-9F3A-7932BC9E56B1}"/>
                </a:ext>
              </a:extLst>
            </p:cNvPr>
            <p:cNvSpPr/>
            <p:nvPr/>
          </p:nvSpPr>
          <p:spPr>
            <a:xfrm>
              <a:off x="5005928" y="2398361"/>
              <a:ext cx="1557617" cy="919782"/>
            </a:xfrm>
            <a:prstGeom prst="rect">
              <a:avLst/>
            </a:prstGeom>
            <a:noFill/>
            <a:ln w="6350" cmpd="sng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400" u="sng" dirty="0">
                  <a:solidFill>
                    <a:srgbClr val="C00000"/>
                  </a:solidFill>
                </a:rPr>
                <a:t>Node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item = 6;</a:t>
              </a:r>
            </a:p>
            <a:p>
              <a:r>
                <a:rPr lang="en-US" sz="1400" dirty="0">
                  <a:solidFill>
                    <a:srgbClr val="C00000"/>
                  </a:solidFill>
                </a:rPr>
                <a:t>next = ????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F1A43D-BEAA-964B-AF22-7652CED84913}"/>
                </a:ext>
              </a:extLst>
            </p:cNvPr>
            <p:cNvSpPr txBox="1"/>
            <p:nvPr/>
          </p:nvSpPr>
          <p:spPr>
            <a:xfrm>
              <a:off x="6101774" y="2242561"/>
              <a:ext cx="78418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@1067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53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982</Words>
  <Application>Microsoft Macintosh PowerPoint</Application>
  <PresentationFormat>On-screen Show (4:3)</PresentationFormat>
  <Paragraphs>232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Under the Hood: Organizing Lists</vt:lpstr>
      <vt:lpstr>The Functional Version</vt:lpstr>
      <vt:lpstr>PowerPoint Presentation</vt:lpstr>
      <vt:lpstr>PowerPoint Presentation</vt:lpstr>
      <vt:lpstr>PowerPoint Presentation</vt:lpstr>
      <vt:lpstr>PowerPoint Presentation</vt:lpstr>
      <vt:lpstr>The Mutating Version</vt:lpstr>
      <vt:lpstr>PowerPoint Presentation</vt:lpstr>
      <vt:lpstr>PowerPoint Presentation</vt:lpstr>
      <vt:lpstr>PowerPoint Presentation</vt:lpstr>
    </vt:vector>
  </TitlesOfParts>
  <Manager/>
  <Company>WPI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 Fisler</dc:creator>
  <cp:keywords/>
  <dc:description/>
  <cp:lastModifiedBy>Fisler, Kathi</cp:lastModifiedBy>
  <cp:revision>62</cp:revision>
  <cp:lastPrinted>2019-01-21T15:48:58Z</cp:lastPrinted>
  <dcterms:created xsi:type="dcterms:W3CDTF">2015-09-14T12:59:26Z</dcterms:created>
  <dcterms:modified xsi:type="dcterms:W3CDTF">2019-02-08T11:11:57Z</dcterms:modified>
  <cp:category/>
</cp:coreProperties>
</file>