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65"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0759"/>
    <a:srgbClr val="D6A800"/>
    <a:srgbClr val="C09700"/>
    <a:srgbClr val="FFCA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4182" autoAdjust="0"/>
  </p:normalViewPr>
  <p:slideViewPr>
    <p:cSldViewPr snapToGrid="0">
      <p:cViewPr varScale="1">
        <p:scale>
          <a:sx n="58" d="100"/>
          <a:sy n="58" d="100"/>
        </p:scale>
        <p:origin x="4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556757-2826-4F82-A1F0-3997CEE2FC71}" type="datetimeFigureOut">
              <a:rPr lang="en-PH" smtClean="0"/>
              <a:t>22/09/2016</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7A868F-DAF7-4953-B932-71853D4135C6}" type="slidenum">
              <a:rPr lang="en-PH" smtClean="0"/>
              <a:t>‹#›</a:t>
            </a:fld>
            <a:endParaRPr lang="en-PH"/>
          </a:p>
        </p:txBody>
      </p:sp>
    </p:spTree>
    <p:extLst>
      <p:ext uri="{BB962C8B-B14F-4D97-AF65-F5344CB8AC3E}">
        <p14:creationId xmlns:p14="http://schemas.microsoft.com/office/powerpoint/2010/main" val="895992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Intellectual property</a:t>
            </a:r>
            <a:r>
              <a:rPr lang="en-US" baseline="0" dirty="0" smtClean="0"/>
              <a:t> such as paintings, writings, technology, processes, and other works are protected by intellectual property rights. These rights generally don’t protect the ideas themselves; instead, they cover the expressions or physical representations of the ideas. These rights give the owner of the work control over who gets to reproduce, use, and distribute it. </a:t>
            </a:r>
            <a:endParaRPr lang="en-PH" dirty="0"/>
          </a:p>
        </p:txBody>
      </p:sp>
      <p:sp>
        <p:nvSpPr>
          <p:cNvPr id="4" name="Slide Number Placeholder 3"/>
          <p:cNvSpPr>
            <a:spLocks noGrp="1"/>
          </p:cNvSpPr>
          <p:nvPr>
            <p:ph type="sldNum" sz="quarter" idx="10"/>
          </p:nvPr>
        </p:nvSpPr>
        <p:spPr/>
        <p:txBody>
          <a:bodyPr/>
          <a:lstStyle/>
          <a:p>
            <a:fld id="{177A868F-DAF7-4953-B932-71853D4135C6}" type="slidenum">
              <a:rPr lang="en-PH" smtClean="0"/>
              <a:t>2</a:t>
            </a:fld>
            <a:endParaRPr lang="en-PH"/>
          </a:p>
        </p:txBody>
      </p:sp>
    </p:spTree>
    <p:extLst>
      <p:ext uri="{BB962C8B-B14F-4D97-AF65-F5344CB8AC3E}">
        <p14:creationId xmlns:p14="http://schemas.microsoft.com/office/powerpoint/2010/main" val="2410496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rights need to find a balance between protecting the interests of</a:t>
            </a:r>
            <a:r>
              <a:rPr lang="en-US" baseline="0" dirty="0" smtClean="0"/>
              <a:t> creators (so they can get the credit they deserve and make profits from their work if they wish), but to allow for opportunities for the larger community to innovate on existing ideas and technologies. That’s why there are usually limits to IP rights, like the expiration of patents and copyrights, limitations on what you can patent or trademark, and allowances for fair use.</a:t>
            </a:r>
            <a:endParaRPr lang="en-PH" dirty="0"/>
          </a:p>
        </p:txBody>
      </p:sp>
      <p:sp>
        <p:nvSpPr>
          <p:cNvPr id="4" name="Slide Number Placeholder 3"/>
          <p:cNvSpPr>
            <a:spLocks noGrp="1"/>
          </p:cNvSpPr>
          <p:nvPr>
            <p:ph type="sldNum" sz="quarter" idx="10"/>
          </p:nvPr>
        </p:nvSpPr>
        <p:spPr/>
        <p:txBody>
          <a:bodyPr/>
          <a:lstStyle/>
          <a:p>
            <a:fld id="{177A868F-DAF7-4953-B932-71853D4135C6}" type="slidenum">
              <a:rPr lang="en-PH" smtClean="0"/>
              <a:t>3</a:t>
            </a:fld>
            <a:endParaRPr lang="en-PH"/>
          </a:p>
        </p:txBody>
      </p:sp>
    </p:spTree>
    <p:extLst>
      <p:ext uri="{BB962C8B-B14F-4D97-AF65-F5344CB8AC3E}">
        <p14:creationId xmlns:p14="http://schemas.microsoft.com/office/powerpoint/2010/main" val="3589024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all,</a:t>
            </a:r>
            <a:r>
              <a:rPr lang="en-US" baseline="0" dirty="0" smtClean="0"/>
              <a:t> what is art and technology if not built on top of countless previous works and ideas? We wouldn’t be able to make progress and get to where we are today without the ability to mix and remix the works of the past, and to incorporate past ideas and processes to create new and novel ways to improve our lives.</a:t>
            </a:r>
            <a:endParaRPr lang="en-PH" dirty="0"/>
          </a:p>
        </p:txBody>
      </p:sp>
      <p:sp>
        <p:nvSpPr>
          <p:cNvPr id="4" name="Slide Number Placeholder 3"/>
          <p:cNvSpPr>
            <a:spLocks noGrp="1"/>
          </p:cNvSpPr>
          <p:nvPr>
            <p:ph type="sldNum" sz="quarter" idx="10"/>
          </p:nvPr>
        </p:nvSpPr>
        <p:spPr/>
        <p:txBody>
          <a:bodyPr/>
          <a:lstStyle/>
          <a:p>
            <a:fld id="{177A868F-DAF7-4953-B932-71853D4135C6}" type="slidenum">
              <a:rPr lang="en-PH" smtClean="0"/>
              <a:t>4</a:t>
            </a:fld>
            <a:endParaRPr lang="en-PH"/>
          </a:p>
        </p:txBody>
      </p:sp>
    </p:spTree>
    <p:extLst>
      <p:ext uri="{BB962C8B-B14F-4D97-AF65-F5344CB8AC3E}">
        <p14:creationId xmlns:p14="http://schemas.microsoft.com/office/powerpoint/2010/main" val="360424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a:t>
            </a:r>
            <a:endParaRPr lang="en-PH" dirty="0"/>
          </a:p>
        </p:txBody>
      </p:sp>
      <p:sp>
        <p:nvSpPr>
          <p:cNvPr id="4" name="Slide Number Placeholder 3"/>
          <p:cNvSpPr>
            <a:spLocks noGrp="1"/>
          </p:cNvSpPr>
          <p:nvPr>
            <p:ph type="sldNum" sz="quarter" idx="10"/>
          </p:nvPr>
        </p:nvSpPr>
        <p:spPr/>
        <p:txBody>
          <a:bodyPr/>
          <a:lstStyle/>
          <a:p>
            <a:fld id="{177A868F-DAF7-4953-B932-71853D4135C6}" type="slidenum">
              <a:rPr lang="en-PH" smtClean="0"/>
              <a:t>5</a:t>
            </a:fld>
            <a:endParaRPr lang="en-PH"/>
          </a:p>
        </p:txBody>
      </p:sp>
    </p:spTree>
    <p:extLst>
      <p:ext uri="{BB962C8B-B14F-4D97-AF65-F5344CB8AC3E}">
        <p14:creationId xmlns:p14="http://schemas.microsoft.com/office/powerpoint/2010/main" val="2303174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E36636D-D922-432D-A958-524484B5923D}" type="datetimeFigureOut">
              <a:rPr lang="en-US" smtClean="0"/>
              <a:pPr/>
              <a:t>9/22/2016</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F28FB93-0A08-4E7D-8E63-9EFA29F1E093}" type="slidenum">
              <a:rPr lang="en-US" smtClean="0"/>
              <a:pPr/>
              <a:t>‹#›</a:t>
            </a:fld>
            <a:endParaRPr lang="en-US" dirty="0"/>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94165595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9/22/2016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849886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9/22/2016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93686645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9/22/2016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065752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E36636D-D922-432D-A958-524484B5923D}" type="datetimeFigureOut">
              <a:rPr lang="en-US" smtClean="0"/>
              <a:pPr/>
              <a:t>9/22/2016</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F28FB93-0A08-4E7D-8E63-9EFA29F1E093}"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305378280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smtClean="0"/>
              <a:pPr/>
              <a:t>9/22/2016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873151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smtClean="0"/>
              <a:pPr/>
              <a:t>9/22/2016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872063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smtClean="0"/>
              <a:pPr/>
              <a:t>9/22/2016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900439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smtClean="0"/>
              <a:pPr/>
              <a:t>9/22/2016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966324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E36636D-D922-432D-A958-524484B5923D}" type="datetimeFigureOut">
              <a:rPr lang="en-US" smtClean="0"/>
              <a:pPr/>
              <a:t>9/22/2016</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F28FB93-0A08-4E7D-8E63-9EFA29F1E093}"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22053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E36636D-D922-432D-A958-524484B5923D}" type="datetimeFigureOut">
              <a:rPr lang="en-US" smtClean="0"/>
              <a:pPr/>
              <a:t>9/22/2016</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F28FB93-0A08-4E7D-8E63-9EFA29F1E093}"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3426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E36636D-D922-432D-A958-524484B5923D}" type="datetimeFigureOut">
              <a:rPr lang="en-US" smtClean="0"/>
              <a:pPr/>
              <a:t>9/22/2016</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F28FB93-0A08-4E7D-8E63-9EFA29F1E093}"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14295338"/>
      </p:ext>
    </p:extLst>
  </p:cSld>
  <p:clrMap bg1="lt1" tx1="dk1" bg2="lt2" tx2="dk2" accent1="accent1" accent2="accent2" accent3="accent3" accent4="accent4" accent5="accent5" accent6="accent6" hlink="hlink" folHlink="folHlink"/>
  <p:sldLayoutIdLst>
    <p:sldLayoutId id="2147483966" r:id="rId1"/>
    <p:sldLayoutId id="2147483967" r:id="rId2"/>
    <p:sldLayoutId id="2147483968" r:id="rId3"/>
    <p:sldLayoutId id="2147483969" r:id="rId4"/>
    <p:sldLayoutId id="2147483970" r:id="rId5"/>
    <p:sldLayoutId id="2147483971" r:id="rId6"/>
    <p:sldLayoutId id="2147483972" r:id="rId7"/>
    <p:sldLayoutId id="2147483973" r:id="rId8"/>
    <p:sldLayoutId id="2147483974" r:id="rId9"/>
    <p:sldLayoutId id="2147483975" r:id="rId10"/>
    <p:sldLayoutId id="2147483976"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rot="5400000">
            <a:off x="-526740" y="-393997"/>
            <a:ext cx="7833815" cy="9286273"/>
          </a:xfrm>
          <a:prstGeom prst="rect">
            <a:avLst/>
          </a:prstGeom>
        </p:spPr>
        <p:txBody>
          <a:bodyPr vert="horz" lIns="91440" tIns="45720" rIns="91440" bIns="45720" rtlCol="0" anchor="b">
            <a:noAutofit/>
          </a:bodyPr>
          <a:lstStyle>
            <a:lvl1pPr algn="ctr" defTabSz="914400" rtl="0" eaLnBrk="1" latinLnBrk="0" hangingPunct="1">
              <a:lnSpc>
                <a:spcPct val="89000"/>
              </a:lnSpc>
              <a:spcBef>
                <a:spcPct val="0"/>
              </a:spcBef>
              <a:buNone/>
              <a:defRPr sz="7200" kern="1200" cap="all" baseline="0">
                <a:solidFill>
                  <a:schemeClr val="tx2"/>
                </a:solidFill>
                <a:latin typeface="+mj-lt"/>
                <a:ea typeface="+mj-ea"/>
                <a:cs typeface="+mj-cs"/>
              </a:defRPr>
            </a:lvl1pPr>
          </a:lstStyle>
          <a:p>
            <a:r>
              <a:rPr lang="en-US" sz="71400" cap="none" dirty="0" smtClean="0">
                <a:solidFill>
                  <a:srgbClr val="D6A800"/>
                </a:solidFill>
                <a:latin typeface="Segoe MDL2 Assets" panose="050A0102010101010101" pitchFamily="18" charset="0"/>
              </a:rPr>
              <a:t></a:t>
            </a:r>
            <a:endParaRPr lang="en-PH" sz="71400" cap="none" dirty="0">
              <a:solidFill>
                <a:srgbClr val="D6A800"/>
              </a:solidFill>
            </a:endParaRPr>
          </a:p>
        </p:txBody>
      </p:sp>
      <p:sp>
        <p:nvSpPr>
          <p:cNvPr id="2" name="Title 1"/>
          <p:cNvSpPr>
            <a:spLocks noGrp="1"/>
          </p:cNvSpPr>
          <p:nvPr>
            <p:ph type="ctrTitle"/>
          </p:nvPr>
        </p:nvSpPr>
        <p:spPr>
          <a:xfrm>
            <a:off x="1654524" y="1063521"/>
            <a:ext cx="9768443" cy="2542473"/>
          </a:xfrm>
        </p:spPr>
        <p:txBody>
          <a:bodyPr>
            <a:noAutofit/>
          </a:bodyPr>
          <a:lstStyle/>
          <a:p>
            <a:pPr algn="l"/>
            <a:r>
              <a:rPr lang="en-US" sz="6600" cap="none" dirty="0" smtClean="0"/>
              <a:t>Copyrights and Patents</a:t>
            </a:r>
            <a:endParaRPr lang="en-PH" sz="6600" cap="none" dirty="0"/>
          </a:p>
        </p:txBody>
      </p:sp>
      <p:sp>
        <p:nvSpPr>
          <p:cNvPr id="3" name="Subtitle 2"/>
          <p:cNvSpPr>
            <a:spLocks noGrp="1"/>
          </p:cNvSpPr>
          <p:nvPr>
            <p:ph type="subTitle" idx="1"/>
          </p:nvPr>
        </p:nvSpPr>
        <p:spPr>
          <a:xfrm>
            <a:off x="7459143" y="520403"/>
            <a:ext cx="3963824" cy="1086237"/>
          </a:xfrm>
        </p:spPr>
        <p:txBody>
          <a:bodyPr>
            <a:normAutofit fontScale="92500" lnSpcReduction="10000"/>
          </a:bodyPr>
          <a:lstStyle/>
          <a:p>
            <a:pPr algn="r"/>
            <a:r>
              <a:rPr lang="en-US" cap="small" dirty="0" smtClean="0">
                <a:solidFill>
                  <a:schemeClr val="accent5">
                    <a:lumMod val="75000"/>
                  </a:schemeClr>
                </a:solidFill>
              </a:rPr>
              <a:t>CS 196: Ethical and Professional Issues in Computing</a:t>
            </a:r>
          </a:p>
        </p:txBody>
      </p:sp>
      <p:sp>
        <p:nvSpPr>
          <p:cNvPr id="8" name="TextBox 7"/>
          <p:cNvSpPr txBox="1"/>
          <p:nvPr/>
        </p:nvSpPr>
        <p:spPr>
          <a:xfrm>
            <a:off x="1654524" y="3840479"/>
            <a:ext cx="8685230" cy="400110"/>
          </a:xfrm>
          <a:prstGeom prst="rect">
            <a:avLst/>
          </a:prstGeom>
          <a:noFill/>
        </p:spPr>
        <p:txBody>
          <a:bodyPr wrap="square" rtlCol="0">
            <a:spAutoFit/>
          </a:bodyPr>
          <a:lstStyle/>
          <a:p>
            <a:r>
              <a:rPr lang="es-ES" sz="2000" b="1" cap="all" dirty="0" smtClean="0">
                <a:solidFill>
                  <a:schemeClr val="bg2">
                    <a:lumMod val="25000"/>
                  </a:schemeClr>
                </a:solidFill>
              </a:rPr>
              <a:t>Cañedo · Dacuba</a:t>
            </a:r>
            <a:r>
              <a:rPr lang="es-ES" sz="2000" b="1" cap="all" dirty="0">
                <a:solidFill>
                  <a:schemeClr val="bg2">
                    <a:lumMod val="25000"/>
                  </a:schemeClr>
                </a:solidFill>
              </a:rPr>
              <a:t> · </a:t>
            </a:r>
            <a:r>
              <a:rPr lang="es-ES" sz="2000" b="1" cap="all" dirty="0" smtClean="0">
                <a:solidFill>
                  <a:schemeClr val="bg2">
                    <a:lumMod val="25000"/>
                  </a:schemeClr>
                </a:solidFill>
              </a:rPr>
              <a:t>Fiestada</a:t>
            </a:r>
            <a:r>
              <a:rPr lang="es-ES" sz="2000" b="1" cap="all" dirty="0">
                <a:solidFill>
                  <a:schemeClr val="bg2">
                    <a:lumMod val="25000"/>
                  </a:schemeClr>
                </a:solidFill>
              </a:rPr>
              <a:t> · </a:t>
            </a:r>
            <a:r>
              <a:rPr lang="es-ES" sz="2000" b="1" cap="all" dirty="0" smtClean="0">
                <a:solidFill>
                  <a:schemeClr val="bg2">
                    <a:lumMod val="25000"/>
                  </a:schemeClr>
                </a:solidFill>
              </a:rPr>
              <a:t>Latoga</a:t>
            </a:r>
            <a:r>
              <a:rPr lang="es-ES" sz="2000" b="1" cap="all" dirty="0">
                <a:solidFill>
                  <a:schemeClr val="bg2">
                    <a:lumMod val="25000"/>
                  </a:schemeClr>
                </a:solidFill>
              </a:rPr>
              <a:t> · </a:t>
            </a:r>
            <a:r>
              <a:rPr lang="es-ES" sz="2000" b="1" cap="all" dirty="0" smtClean="0">
                <a:solidFill>
                  <a:schemeClr val="bg2">
                    <a:lumMod val="25000"/>
                  </a:schemeClr>
                </a:solidFill>
              </a:rPr>
              <a:t>Lobaton</a:t>
            </a:r>
            <a:endParaRPr lang="en-PH" sz="2000" b="1" cap="all" dirty="0">
              <a:solidFill>
                <a:schemeClr val="bg2">
                  <a:lumMod val="25000"/>
                </a:schemeClr>
              </a:solidFill>
            </a:endParaRPr>
          </a:p>
        </p:txBody>
      </p:sp>
    </p:spTree>
    <p:extLst>
      <p:ext uri="{BB962C8B-B14F-4D97-AF65-F5344CB8AC3E}">
        <p14:creationId xmlns:p14="http://schemas.microsoft.com/office/powerpoint/2010/main" val="25011758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extBox 3"/>
          <p:cNvSpPr txBox="1"/>
          <p:nvPr/>
        </p:nvSpPr>
        <p:spPr>
          <a:xfrm>
            <a:off x="1401170" y="2644170"/>
            <a:ext cx="9389660" cy="1569660"/>
          </a:xfrm>
          <a:prstGeom prst="rect">
            <a:avLst/>
          </a:prstGeom>
          <a:noFill/>
        </p:spPr>
        <p:txBody>
          <a:bodyPr wrap="square" rtlCol="0">
            <a:spAutoFit/>
          </a:bodyPr>
          <a:lstStyle/>
          <a:p>
            <a:pPr algn="ctr"/>
            <a:r>
              <a:rPr lang="en-PH" sz="9600" dirty="0" smtClean="0">
                <a:latin typeface="Segoe MDL2 Assets" panose="050A0102010101010101" pitchFamily="18" charset="0"/>
              </a:rPr>
              <a:t>    </a:t>
            </a:r>
            <a:endParaRPr lang="en-PH" sz="9600" dirty="0"/>
          </a:p>
        </p:txBody>
      </p:sp>
      <p:sp>
        <p:nvSpPr>
          <p:cNvPr id="7" name="Rounded Rectangle 6"/>
          <p:cNvSpPr/>
          <p:nvPr/>
        </p:nvSpPr>
        <p:spPr>
          <a:xfrm>
            <a:off x="1539923" y="2352533"/>
            <a:ext cx="9112155" cy="2152934"/>
          </a:xfrm>
          <a:prstGeom prst="roundRect">
            <a:avLst>
              <a:gd name="adj" fmla="val 0"/>
            </a:avLst>
          </a:prstGeom>
          <a:noFill/>
          <a:ln w="76200"/>
        </p:spPr>
        <p:style>
          <a:lnRef idx="2">
            <a:schemeClr val="dk1"/>
          </a:lnRef>
          <a:fillRef idx="1">
            <a:schemeClr val="lt1"/>
          </a:fillRef>
          <a:effectRef idx="0">
            <a:schemeClr val="dk1"/>
          </a:effectRef>
          <a:fontRef idx="minor">
            <a:schemeClr val="dk1"/>
          </a:fontRef>
        </p:style>
        <p:txBody>
          <a:bodyPr rtlCol="0" anchor="ctr"/>
          <a:lstStyle/>
          <a:p>
            <a:pPr algn="ctr"/>
            <a:endParaRPr lang="en-PH"/>
          </a:p>
        </p:txBody>
      </p:sp>
      <p:sp>
        <p:nvSpPr>
          <p:cNvPr id="9" name="Rectangle 8"/>
          <p:cNvSpPr/>
          <p:nvPr/>
        </p:nvSpPr>
        <p:spPr>
          <a:xfrm>
            <a:off x="5517107" y="4125035"/>
            <a:ext cx="1156648" cy="109608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lnSpc>
                <a:spcPct val="150000"/>
              </a:lnSpc>
            </a:pPr>
            <a:r>
              <a:rPr lang="en-PH" sz="5400" dirty="0" smtClean="0">
                <a:solidFill>
                  <a:schemeClr val="accent1"/>
                </a:solidFill>
                <a:latin typeface="Segoe MDL2 Assets" panose="050A0102010101010101" pitchFamily="18" charset="0"/>
              </a:rPr>
              <a:t></a:t>
            </a:r>
            <a:endParaRPr lang="en-PH" sz="5400" dirty="0">
              <a:solidFill>
                <a:schemeClr val="accent1"/>
              </a:solidFill>
            </a:endParaRPr>
          </a:p>
        </p:txBody>
      </p:sp>
    </p:spTree>
    <p:extLst>
      <p:ext uri="{BB962C8B-B14F-4D97-AF65-F5344CB8AC3E}">
        <p14:creationId xmlns:p14="http://schemas.microsoft.com/office/powerpoint/2010/main" val="1918241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wd">
                                    <p:tmPct val="5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p:cNvSpPr txBox="1"/>
          <p:nvPr/>
        </p:nvSpPr>
        <p:spPr>
          <a:xfrm>
            <a:off x="3192088" y="773980"/>
            <a:ext cx="1712421" cy="3631763"/>
          </a:xfrm>
          <a:prstGeom prst="rect">
            <a:avLst/>
          </a:prstGeom>
          <a:noFill/>
        </p:spPr>
        <p:txBody>
          <a:bodyPr wrap="square" rtlCol="0">
            <a:spAutoFit/>
          </a:bodyPr>
          <a:lstStyle/>
          <a:p>
            <a:r>
              <a:rPr lang="en-PH" sz="11500" dirty="0" smtClean="0">
                <a:latin typeface="Segoe MDL2 Assets" panose="050A0102010101010101" pitchFamily="18" charset="0"/>
              </a:rPr>
              <a:t> </a:t>
            </a:r>
            <a:endParaRPr lang="en-PH" sz="11500" dirty="0"/>
          </a:p>
        </p:txBody>
      </p:sp>
      <p:grpSp>
        <p:nvGrpSpPr>
          <p:cNvPr id="5" name="Group 4"/>
          <p:cNvGrpSpPr/>
          <p:nvPr/>
        </p:nvGrpSpPr>
        <p:grpSpPr>
          <a:xfrm>
            <a:off x="7318039" y="2543695"/>
            <a:ext cx="2524229" cy="1862048"/>
            <a:chOff x="5888250" y="1679171"/>
            <a:chExt cx="2524229" cy="1862048"/>
          </a:xfrm>
        </p:grpSpPr>
        <p:sp>
          <p:nvSpPr>
            <p:cNvPr id="3" name="Rectangle 2"/>
            <p:cNvSpPr/>
            <p:nvPr/>
          </p:nvSpPr>
          <p:spPr>
            <a:xfrm>
              <a:off x="5888250" y="1679171"/>
              <a:ext cx="2524229" cy="1862048"/>
            </a:xfrm>
            <a:prstGeom prst="rect">
              <a:avLst/>
            </a:prstGeom>
          </p:spPr>
          <p:txBody>
            <a:bodyPr wrap="square">
              <a:spAutoFit/>
            </a:bodyPr>
            <a:lstStyle/>
            <a:p>
              <a:r>
                <a:rPr lang="en-PH" sz="11500" dirty="0">
                  <a:latin typeface="Segoe MDL2 Assets" panose="050A0102010101010101" pitchFamily="18" charset="0"/>
                </a:rPr>
                <a:t></a:t>
              </a:r>
              <a:endParaRPr lang="en-PH" sz="11500" dirty="0"/>
            </a:p>
          </p:txBody>
        </p:sp>
        <p:sp>
          <p:nvSpPr>
            <p:cNvPr id="8" name="Rectangle 7"/>
            <p:cNvSpPr/>
            <p:nvPr/>
          </p:nvSpPr>
          <p:spPr>
            <a:xfrm>
              <a:off x="7032569" y="2207613"/>
              <a:ext cx="1144317" cy="1107996"/>
            </a:xfrm>
            <a:prstGeom prst="rect">
              <a:avLst/>
            </a:prstGeom>
          </p:spPr>
          <p:txBody>
            <a:bodyPr wrap="square">
              <a:spAutoFit/>
            </a:bodyPr>
            <a:lstStyle/>
            <a:p>
              <a:r>
                <a:rPr lang="en-PH" sz="6600" b="1" dirty="0" smtClean="0">
                  <a:ln>
                    <a:solidFill>
                      <a:schemeClr val="tx1"/>
                    </a:solidFill>
                  </a:ln>
                  <a:latin typeface="Segoe MDL2 Assets" panose="050A0102010101010101" pitchFamily="18" charset="0"/>
                </a:rPr>
                <a:t></a:t>
              </a:r>
              <a:endParaRPr lang="en-PH" sz="6600" b="1" dirty="0">
                <a:ln>
                  <a:solidFill>
                    <a:schemeClr val="tx1"/>
                  </a:solidFill>
                </a:ln>
              </a:endParaRPr>
            </a:p>
          </p:txBody>
        </p:sp>
      </p:grpSp>
      <p:sp>
        <p:nvSpPr>
          <p:cNvPr id="6" name="TextBox 5"/>
          <p:cNvSpPr txBox="1"/>
          <p:nvPr/>
        </p:nvSpPr>
        <p:spPr>
          <a:xfrm>
            <a:off x="1431209" y="4610196"/>
            <a:ext cx="3773978" cy="1077218"/>
          </a:xfrm>
          <a:prstGeom prst="rect">
            <a:avLst/>
          </a:prstGeom>
          <a:noFill/>
        </p:spPr>
        <p:txBody>
          <a:bodyPr wrap="square" rtlCol="0">
            <a:spAutoFit/>
          </a:bodyPr>
          <a:lstStyle/>
          <a:p>
            <a:pPr algn="ctr"/>
            <a:r>
              <a:rPr lang="en-US" sz="3200" dirty="0" smtClean="0"/>
              <a:t>patent expiration</a:t>
            </a:r>
            <a:endParaRPr lang="en-PH" sz="3200" dirty="0"/>
          </a:p>
        </p:txBody>
      </p:sp>
      <p:sp>
        <p:nvSpPr>
          <p:cNvPr id="11" name="TextBox 10"/>
          <p:cNvSpPr txBox="1"/>
          <p:nvPr/>
        </p:nvSpPr>
        <p:spPr>
          <a:xfrm>
            <a:off x="7147527" y="4856417"/>
            <a:ext cx="3773978" cy="584775"/>
          </a:xfrm>
          <a:prstGeom prst="rect">
            <a:avLst/>
          </a:prstGeom>
          <a:noFill/>
        </p:spPr>
        <p:txBody>
          <a:bodyPr wrap="square" rtlCol="0">
            <a:spAutoFit/>
          </a:bodyPr>
          <a:lstStyle/>
          <a:p>
            <a:pPr algn="ctr"/>
            <a:r>
              <a:rPr lang="en-US" sz="3200" dirty="0" smtClean="0"/>
              <a:t>limits</a:t>
            </a:r>
            <a:endParaRPr lang="en-PH" sz="3200" dirty="0"/>
          </a:p>
        </p:txBody>
      </p:sp>
      <p:sp>
        <p:nvSpPr>
          <p:cNvPr id="12" name="TextBox 11"/>
          <p:cNvSpPr txBox="1"/>
          <p:nvPr/>
        </p:nvSpPr>
        <p:spPr>
          <a:xfrm>
            <a:off x="4430684" y="1264223"/>
            <a:ext cx="3773978" cy="584775"/>
          </a:xfrm>
          <a:prstGeom prst="rect">
            <a:avLst/>
          </a:prstGeom>
          <a:noFill/>
        </p:spPr>
        <p:txBody>
          <a:bodyPr wrap="square" rtlCol="0">
            <a:spAutoFit/>
          </a:bodyPr>
          <a:lstStyle/>
          <a:p>
            <a:pPr algn="ctr"/>
            <a:r>
              <a:rPr lang="en-US" sz="3200" dirty="0" smtClean="0"/>
              <a:t>fair use</a:t>
            </a:r>
            <a:endParaRPr lang="en-PH" sz="3200" dirty="0"/>
          </a:p>
        </p:txBody>
      </p:sp>
    </p:spTree>
    <p:extLst>
      <p:ext uri="{BB962C8B-B14F-4D97-AF65-F5344CB8AC3E}">
        <p14:creationId xmlns:p14="http://schemas.microsoft.com/office/powerpoint/2010/main" val="42602636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p:cNvSpPr txBox="1"/>
          <p:nvPr/>
        </p:nvSpPr>
        <p:spPr>
          <a:xfrm>
            <a:off x="5336771" y="1023362"/>
            <a:ext cx="1712421" cy="3631763"/>
          </a:xfrm>
          <a:prstGeom prst="rect">
            <a:avLst/>
          </a:prstGeom>
          <a:noFill/>
        </p:spPr>
        <p:txBody>
          <a:bodyPr wrap="square" rtlCol="0">
            <a:spAutoFit/>
          </a:bodyPr>
          <a:lstStyle/>
          <a:p>
            <a:r>
              <a:rPr lang="en-PH" sz="11500" dirty="0" smtClean="0">
                <a:latin typeface="Segoe MDL2 Assets" panose="050A0102010101010101" pitchFamily="18" charset="0"/>
              </a:rPr>
              <a:t> </a:t>
            </a:r>
            <a:endParaRPr lang="en-PH" sz="11500" dirty="0"/>
          </a:p>
        </p:txBody>
      </p:sp>
      <p:sp>
        <p:nvSpPr>
          <p:cNvPr id="6" name="TextBox 5"/>
          <p:cNvSpPr txBox="1"/>
          <p:nvPr/>
        </p:nvSpPr>
        <p:spPr>
          <a:xfrm>
            <a:off x="6021186" y="1895302"/>
            <a:ext cx="1712421" cy="1446550"/>
          </a:xfrm>
          <a:prstGeom prst="rect">
            <a:avLst/>
          </a:prstGeom>
          <a:noFill/>
        </p:spPr>
        <p:txBody>
          <a:bodyPr wrap="square" rtlCol="0">
            <a:spAutoFit/>
          </a:bodyPr>
          <a:lstStyle/>
          <a:p>
            <a:r>
              <a:rPr lang="en-PH" sz="8800" dirty="0" smtClean="0">
                <a:latin typeface="Segoe MDL2 Assets" panose="050A0102010101010101" pitchFamily="18" charset="0"/>
              </a:rPr>
              <a:t> </a:t>
            </a:r>
            <a:endParaRPr lang="en-PH" sz="8800" dirty="0"/>
          </a:p>
        </p:txBody>
      </p:sp>
      <p:sp>
        <p:nvSpPr>
          <p:cNvPr id="7" name="TextBox 6"/>
          <p:cNvSpPr txBox="1"/>
          <p:nvPr/>
        </p:nvSpPr>
        <p:spPr>
          <a:xfrm rot="10800000">
            <a:off x="4652356" y="3676997"/>
            <a:ext cx="1712421" cy="1446550"/>
          </a:xfrm>
          <a:prstGeom prst="rect">
            <a:avLst/>
          </a:prstGeom>
          <a:noFill/>
        </p:spPr>
        <p:txBody>
          <a:bodyPr wrap="square" rtlCol="0">
            <a:spAutoFit/>
          </a:bodyPr>
          <a:lstStyle/>
          <a:p>
            <a:r>
              <a:rPr lang="en-PH" sz="8800" dirty="0" smtClean="0">
                <a:latin typeface="Segoe MDL2 Assets" panose="050A0102010101010101" pitchFamily="18" charset="0"/>
              </a:rPr>
              <a:t> </a:t>
            </a:r>
            <a:endParaRPr lang="en-PH" sz="8800" dirty="0"/>
          </a:p>
        </p:txBody>
      </p:sp>
    </p:spTree>
    <p:extLst>
      <p:ext uri="{BB962C8B-B14F-4D97-AF65-F5344CB8AC3E}">
        <p14:creationId xmlns:p14="http://schemas.microsoft.com/office/powerpoint/2010/main" val="1331019162"/>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p:cNvSpPr txBox="1"/>
          <p:nvPr/>
        </p:nvSpPr>
        <p:spPr>
          <a:xfrm>
            <a:off x="5320145" y="2669282"/>
            <a:ext cx="1712421" cy="1862048"/>
          </a:xfrm>
          <a:prstGeom prst="rect">
            <a:avLst/>
          </a:prstGeom>
          <a:noFill/>
        </p:spPr>
        <p:txBody>
          <a:bodyPr wrap="square" rtlCol="0">
            <a:spAutoFit/>
          </a:bodyPr>
          <a:lstStyle/>
          <a:p>
            <a:r>
              <a:rPr lang="en-PH" sz="11500" dirty="0" smtClean="0">
                <a:latin typeface="Segoe MDL2 Assets" panose="050A0102010101010101" pitchFamily="18" charset="0"/>
              </a:rPr>
              <a:t></a:t>
            </a:r>
            <a:endParaRPr lang="en-PH" sz="11500" dirty="0"/>
          </a:p>
        </p:txBody>
      </p:sp>
      <p:sp>
        <p:nvSpPr>
          <p:cNvPr id="5" name="TextBox 4"/>
          <p:cNvSpPr txBox="1"/>
          <p:nvPr/>
        </p:nvSpPr>
        <p:spPr>
          <a:xfrm>
            <a:off x="7032566" y="907261"/>
            <a:ext cx="4519352" cy="5386090"/>
          </a:xfrm>
          <a:prstGeom prst="rect">
            <a:avLst/>
          </a:prstGeom>
          <a:noFill/>
        </p:spPr>
        <p:txBody>
          <a:bodyPr wrap="square" rtlCol="0">
            <a:spAutoFit/>
          </a:bodyPr>
          <a:lstStyle/>
          <a:p>
            <a:r>
              <a:rPr lang="en-PH" sz="34400" dirty="0" smtClean="0">
                <a:latin typeface="Segoe MDL2 Assets" panose="050A0102010101010101" pitchFamily="18" charset="0"/>
              </a:rPr>
              <a:t></a:t>
            </a:r>
            <a:endParaRPr lang="en-PH" sz="34400" dirty="0"/>
          </a:p>
        </p:txBody>
      </p:sp>
    </p:spTree>
    <p:extLst>
      <p:ext uri="{BB962C8B-B14F-4D97-AF65-F5344CB8AC3E}">
        <p14:creationId xmlns:p14="http://schemas.microsoft.com/office/powerpoint/2010/main" val="410017360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Crop">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Monospaced">
      <a:majorFont>
        <a:latin typeface="Code New Roman"/>
        <a:ea typeface=""/>
        <a:cs typeface=""/>
      </a:majorFont>
      <a:minorFont>
        <a:latin typeface="Fira Mono"/>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D7AA1D6E-F3E9-4763-A3BC-84DF2E02F6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71</TotalTime>
  <Words>262</Words>
  <Application>Microsoft Office PowerPoint</Application>
  <PresentationFormat>Widescreen</PresentationFormat>
  <Paragraphs>25</Paragraphs>
  <Slides>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Calibri</vt:lpstr>
      <vt:lpstr>Code New Roman</vt:lpstr>
      <vt:lpstr>Fira Mono</vt:lpstr>
      <vt:lpstr>Franklin Gothic Book</vt:lpstr>
      <vt:lpstr>Segoe MDL2 Assets</vt:lpstr>
      <vt:lpstr>Crop</vt:lpstr>
      <vt:lpstr>Copyrights and Patents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Copyrights and Patents</dc:title>
  <dc:creator>Vincent Fiestada</dc:creator>
  <cp:lastModifiedBy>Vincent Fiestada</cp:lastModifiedBy>
  <cp:revision>10</cp:revision>
  <dcterms:created xsi:type="dcterms:W3CDTF">2016-09-22T08:03:54Z</dcterms:created>
  <dcterms:modified xsi:type="dcterms:W3CDTF">2016-09-22T09:15:17Z</dcterms:modified>
</cp:coreProperties>
</file>