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3"/>
    <p:restoredTop sz="94749"/>
  </p:normalViewPr>
  <p:slideViewPr>
    <p:cSldViewPr snapToGrid="0">
      <p:cViewPr>
        <p:scale>
          <a:sx n="110" d="100"/>
          <a:sy n="110" d="100"/>
        </p:scale>
        <p:origin x="19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15:19:30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15:19:52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15:19:30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8T15:19:52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2A74-2491-52C7-A250-D1B3E54AF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C1B58-8150-C2E6-7212-71222E246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70F6-AD0D-D92A-3F35-F2500C92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596-1736-934C-8B9D-BBD2EE9B235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C70DA-25AA-292F-0378-808BCDC4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1C6E-5B6C-9C60-9BB2-C0839C7C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FF-4AF8-4649-AADD-609EE28E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2543-C4F7-FA3B-4E49-05D570E3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3B1C5-3D3D-AEE6-8CED-EBFB87A62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5F8D-AE38-564F-5FA0-EF070F7B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596-1736-934C-8B9D-BBD2EE9B235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28FA-A082-C93E-A082-2577D2EC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0589-55E2-2410-A880-224481D4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FF-4AF8-4649-AADD-609EE28E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1C87EE-C27F-44F3-A049-F8AB30905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F752B-0786-8919-82FB-83C387FA0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EDA5-265B-7B7C-BCE6-4BD40AC8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596-1736-934C-8B9D-BBD2EE9B235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3DE2A-FA70-6D0A-2213-8C7C2E46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1E4BD-DC32-D141-799B-0EAB9BAA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FF-4AF8-4649-AADD-609EE28E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A121-8CFA-839D-AE8F-376D6DF4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EA6D-6CED-5B27-95A0-66EA80EA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42510-8484-6E58-4BFF-683A0960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596-1736-934C-8B9D-BBD2EE9B235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0A3D-EF30-AC80-6976-489FF743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640C8-5552-96D0-90E6-7BC21220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FF-4AF8-4649-AADD-609EE28E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9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EB9C-CE79-ACD4-2D23-2C7C89ED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9E158-1022-B0B8-23A6-6B32A0A70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59807-914B-6774-8B88-99989A0A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596-1736-934C-8B9D-BBD2EE9B235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393B9-F14E-9DC8-7699-104F03EF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2BB88-473D-28E3-9EBD-44CA96B6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FF-4AF8-4649-AADD-609EE28E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9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C4FC-92BB-18D2-5F4D-ABB21103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F3786-99DD-7601-0D34-F6B69087F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E0B88-FC5B-8F79-1EFE-B0749E617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544D6-1D22-5F23-56CD-01E3DDD4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596-1736-934C-8B9D-BBD2EE9B235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75C3F-F244-02C5-C576-4C190017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D3CB9-660A-5904-7E3D-74AEAC37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FF-4AF8-4649-AADD-609EE28E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9BD3-E6FE-D066-90D8-B28E0DC8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F6827-78FA-4D6F-493B-3EACB08F0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3BB1B-1734-E1D3-27DE-8DC8CB4EC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F894D-5C88-EEE5-F752-5E3C3FA97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D49B3F-0273-0590-0B7B-D809D8395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54D0E-D550-A1D4-369E-8764681D4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596-1736-934C-8B9D-BBD2EE9B235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489F7-6E0B-8C07-D9EC-A1CDB568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CBAB9-649E-FB90-3328-1E06B598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FF-4AF8-4649-AADD-609EE28E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44B3-47B7-FBDF-DAD7-D6772F12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28A23-9FD8-6842-CCCB-4C414457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596-1736-934C-8B9D-BBD2EE9B235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C364C-39AD-E3FD-D299-D1C422F5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1234B-2DAB-DD94-E817-AE016C3C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FF-4AF8-4649-AADD-609EE28E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3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1BAC4-50A8-8465-4EDD-C2638080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596-1736-934C-8B9D-BBD2EE9B235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F6205-0128-2BCE-AA68-89521A14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E2481-A1A6-19B7-81A0-81859F89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FF-4AF8-4649-AADD-609EE28E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5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28EA-4FE0-6322-E752-21F066D0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FCF1-204E-5234-927F-5E5B57DF5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6F884-D0C8-E9A7-FFC5-DEDCFB873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93E89-110C-0A5E-8472-D6956B6D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596-1736-934C-8B9D-BBD2EE9B235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44826-3010-AFC9-448D-90250615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79F4C-7E39-AE7F-73DD-B948C08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FF-4AF8-4649-AADD-609EE28E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E6B5-E588-DFF6-8B0B-41912FF4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819CE-663A-BC4D-0975-95A4A16F3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59098-D874-603A-C7E1-DED45D7E1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680E7-B28B-C92B-AAA9-892D7F40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7596-1736-934C-8B9D-BBD2EE9B235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5E956-5818-F6CA-5D8D-855A5614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3C217-95E9-5904-9682-197DB246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F7FF-4AF8-4649-AADD-609EE28E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E48B3-3A32-5073-296F-EA09DE71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F6BA2-C47C-644E-9A33-A94ACDB14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5C9C-8AFA-AF09-43FF-DC5713A49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F7596-1736-934C-8B9D-BBD2EE9B235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C7CF-FF1A-263E-4FB0-9860D9E7C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9C90-5BBA-23F8-A2E7-0AC0B8FE2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F7FF-4AF8-4649-AADD-609EE28EB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9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3A5B16-D052-521C-7E09-5C49B09EB818}"/>
              </a:ext>
            </a:extLst>
          </p:cNvPr>
          <p:cNvSpPr/>
          <p:nvPr/>
        </p:nvSpPr>
        <p:spPr>
          <a:xfrm>
            <a:off x="8213616" y="-1116459"/>
            <a:ext cx="4157717" cy="5415327"/>
          </a:xfrm>
          <a:prstGeom prst="rect">
            <a:avLst/>
          </a:prstGeom>
          <a:solidFill>
            <a:schemeClr val="accent4">
              <a:lumMod val="60000"/>
              <a:lumOff val="40000"/>
              <a:alpha val="6299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COMBINE THESE INTO SINGLE DIM TABLE</a:t>
            </a:r>
          </a:p>
          <a:p>
            <a:pPr algn="ctr"/>
            <a:r>
              <a:rPr lang="en-US" dirty="0"/>
              <a:t>MET_OFFICE_ALL_EVENTS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CA1C79-A0E6-4A15-B51B-B869F812CD2C}"/>
              </a:ext>
            </a:extLst>
          </p:cNvPr>
          <p:cNvSpPr/>
          <p:nvPr/>
        </p:nvSpPr>
        <p:spPr>
          <a:xfrm>
            <a:off x="-1117820" y="-1116459"/>
            <a:ext cx="4157717" cy="5600714"/>
          </a:xfrm>
          <a:prstGeom prst="rect">
            <a:avLst/>
          </a:prstGeom>
          <a:solidFill>
            <a:schemeClr val="accent4">
              <a:lumMod val="60000"/>
              <a:lumOff val="40000"/>
              <a:alpha val="6299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COMBINE THESE INTO SINGLE DIM TABLE</a:t>
            </a:r>
          </a:p>
          <a:p>
            <a:pPr algn="ctr"/>
            <a:r>
              <a:rPr lang="en-US" dirty="0"/>
              <a:t>EA_ALL_STATIONS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AB94CC-B53F-4158-7CFF-74D954EA20B8}"/>
              </a:ext>
            </a:extLst>
          </p:cNvPr>
          <p:cNvSpPr/>
          <p:nvPr/>
        </p:nvSpPr>
        <p:spPr>
          <a:xfrm>
            <a:off x="3665483" y="-520714"/>
            <a:ext cx="4157717" cy="5600714"/>
          </a:xfrm>
          <a:prstGeom prst="rect">
            <a:avLst/>
          </a:prstGeom>
          <a:solidFill>
            <a:schemeClr val="accent1">
              <a:alpha val="6299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COMBINE THESE INTO SINGLE FACT TABLE</a:t>
            </a:r>
          </a:p>
          <a:p>
            <a:pPr algn="ctr"/>
            <a:r>
              <a:rPr lang="en-US" dirty="0"/>
              <a:t>EA_ALL_EVENTS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2692A0-58A3-6DF7-FC26-BD9B34F8E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72430"/>
              </p:ext>
            </p:extLst>
          </p:nvPr>
        </p:nvGraphicFramePr>
        <p:xfrm>
          <a:off x="-587565" y="-459537"/>
          <a:ext cx="3227398" cy="23032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4600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762798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68072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EA_RIVER_LEVEL_STATIONS</a:t>
                      </a:r>
                    </a:p>
                    <a:p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df_stations_box_level_comb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town_name</a:t>
                      </a:r>
                      <a:r>
                        <a:rPr lang="en-US" sz="1100" b="1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riverName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70723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stationReference</a:t>
                      </a:r>
                      <a:r>
                        <a:rPr lang="en-US" sz="1100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61495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464103-3E57-F90D-FE11-AD89763C1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51541"/>
              </p:ext>
            </p:extLst>
          </p:nvPr>
        </p:nvGraphicFramePr>
        <p:xfrm>
          <a:off x="-587565" y="2368299"/>
          <a:ext cx="3209328" cy="1767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6530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762798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68072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EA_RAINFALL_STATIONS</a:t>
                      </a:r>
                    </a:p>
                    <a:p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df_stations_box_rainfall_comb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town_name</a:t>
                      </a:r>
                      <a:r>
                        <a:rPr lang="en-US" sz="1100" b="1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stationReference</a:t>
                      </a:r>
                      <a:r>
                        <a:rPr lang="en-US" sz="1100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614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878C6C-EA9A-8B70-5BBD-2E5A638F4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90609"/>
              </p:ext>
            </p:extLst>
          </p:nvPr>
        </p:nvGraphicFramePr>
        <p:xfrm>
          <a:off x="4055899" y="206880"/>
          <a:ext cx="3209328" cy="203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58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517570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680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EA_RIVER_LEVEL_EVENTS</a:t>
                      </a:r>
                    </a:p>
                    <a:p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df_stations_level_comb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town_name</a:t>
                      </a:r>
                      <a:r>
                        <a:rPr lang="en-US" sz="1100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reading_date_time</a:t>
                      </a:r>
                      <a:r>
                        <a:rPr lang="en-US" sz="1100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4383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stationReference</a:t>
                      </a:r>
                      <a:r>
                        <a:rPr lang="en-US" sz="1100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04504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unitName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BDC415-6D91-8425-BB66-13B69565B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74162"/>
              </p:ext>
            </p:extLst>
          </p:nvPr>
        </p:nvGraphicFramePr>
        <p:xfrm>
          <a:off x="4055899" y="2409672"/>
          <a:ext cx="3209328" cy="2303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58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517570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680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EA_RAINFALL_EVENTS</a:t>
                      </a:r>
                    </a:p>
                    <a:p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df_stations_rainfall_comb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town_name</a:t>
                      </a:r>
                      <a:r>
                        <a:rPr lang="en-US" sz="1100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reading_date_time</a:t>
                      </a:r>
                      <a:r>
                        <a:rPr lang="en-US" sz="1100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4383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stationReference</a:t>
                      </a:r>
                      <a:r>
                        <a:rPr lang="en-US" sz="1100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04504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unitName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hourly_value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3825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805B81-925C-4C45-861B-BB882E89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49203"/>
              </p:ext>
            </p:extLst>
          </p:nvPr>
        </p:nvGraphicFramePr>
        <p:xfrm>
          <a:off x="8695577" y="-333270"/>
          <a:ext cx="3331780" cy="2571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8460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553320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68072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MET_OFFICE_WEATHER</a:t>
                      </a:r>
                    </a:p>
                    <a:p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df_met_office_weather_comb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town_name</a:t>
                      </a:r>
                      <a:r>
                        <a:rPr lang="en-US" sz="1100" b="1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reading_date_time</a:t>
                      </a:r>
                      <a:r>
                        <a:rPr lang="en-US" sz="1100" dirty="0"/>
                        <a:t> </a:t>
                      </a:r>
                      <a:r>
                        <a:rPr lang="en-US" sz="1100" b="1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wind_direction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wind_speed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70723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msl_pressure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61495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air_temperature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4197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rltv_hum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5273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6FC131-B6E6-4ABD-E015-1E1DD25E2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39664"/>
              </p:ext>
            </p:extLst>
          </p:nvPr>
        </p:nvGraphicFramePr>
        <p:xfrm>
          <a:off x="8695577" y="2636371"/>
          <a:ext cx="3331780" cy="12309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48607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583173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68072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MET_OFFICE_RAINFALL</a:t>
                      </a:r>
                    </a:p>
                    <a:p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df_met_office_rainfall_comb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town_name</a:t>
                      </a:r>
                      <a:r>
                        <a:rPr lang="en-US" sz="1100" b="1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reading_date_time</a:t>
                      </a:r>
                      <a:r>
                        <a:rPr lang="en-US" sz="1100" dirty="0"/>
                        <a:t> </a:t>
                      </a:r>
                      <a:r>
                        <a:rPr lang="en-US" sz="1100" b="1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prcp_amt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705E77-AC61-B18F-8D9E-EFE30C22C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900137"/>
              </p:ext>
            </p:extLst>
          </p:nvPr>
        </p:nvGraphicFramePr>
        <p:xfrm>
          <a:off x="4233699" y="5483452"/>
          <a:ext cx="3331780" cy="23032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7714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604066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68072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METEO_WEATHER_HOURLY</a:t>
                      </a:r>
                    </a:p>
                    <a:p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df_meteo_hourly_weather_comb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town_name</a:t>
                      </a:r>
                      <a:r>
                        <a:rPr lang="en-US" sz="1100" b="1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reading_date_time</a:t>
                      </a:r>
                      <a:r>
                        <a:rPr lang="en-US" sz="1100" b="1" dirty="0"/>
                        <a:t> 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temperature_2m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70723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wind_speed_10m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61495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wind_direction_10m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419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7ECC27-0E6B-83C2-5377-50BF6501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23248"/>
              </p:ext>
            </p:extLst>
          </p:nvPr>
        </p:nvGraphicFramePr>
        <p:xfrm>
          <a:off x="8448786" y="4882600"/>
          <a:ext cx="3331780" cy="14990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8137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633643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83460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METEO_WEATHER_DAILY</a:t>
                      </a:r>
                    </a:p>
                    <a:p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df_meteo_daily_weather_comb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town_name</a:t>
                      </a:r>
                      <a:r>
                        <a:rPr lang="en-US" sz="1100" b="1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reading_date</a:t>
                      </a:r>
                      <a:r>
                        <a:rPr lang="en-US" sz="1100" dirty="0"/>
                        <a:t> </a:t>
                      </a:r>
                      <a:r>
                        <a:rPr lang="en-US" sz="1100" b="1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precipitation_sum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rain_sum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B72357-E46E-F3EA-5BEC-DFE12C39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28384"/>
              </p:ext>
            </p:extLst>
          </p:nvPr>
        </p:nvGraphicFramePr>
        <p:xfrm>
          <a:off x="-549604" y="5067286"/>
          <a:ext cx="3331780" cy="2571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8982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762798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68072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TOWNS</a:t>
                      </a:r>
                    </a:p>
                    <a:p>
                      <a:r>
                        <a:rPr lang="en-US" sz="1100" dirty="0"/>
                        <a:t>(dictionaries in code)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town_name</a:t>
                      </a:r>
                      <a:r>
                        <a:rPr lang="en-US" sz="1100" b="1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box_lat_min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6501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box_lat_max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4536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box_long_min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29572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box_long_max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68044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C5F704-B45D-4677-D0E2-9504D2850536}"/>
                  </a:ext>
                </a:extLst>
              </p14:cNvPr>
              <p14:cNvContentPartPr/>
              <p14:nvPr/>
            </p14:nvContentPartPr>
            <p14:xfrm>
              <a:off x="-1117820" y="11906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C5F704-B45D-4677-D0E2-9504D28505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23940" y="1129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AEE37B-BA1C-05BD-79E4-CA2E5737BA9D}"/>
                  </a:ext>
                </a:extLst>
              </p14:cNvPr>
              <p14:cNvContentPartPr/>
              <p14:nvPr/>
            </p14:nvContentPartPr>
            <p14:xfrm>
              <a:off x="2961805" y="1117839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AEE37B-BA1C-05BD-79E4-CA2E5737BA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85" y="1111719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45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2692A0-58A3-6DF7-FC26-BD9B34F8E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86772"/>
              </p:ext>
            </p:extLst>
          </p:nvPr>
        </p:nvGraphicFramePr>
        <p:xfrm>
          <a:off x="-263619" y="145001"/>
          <a:ext cx="3590756" cy="21445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761956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68072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EA_ALL_STATIONS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town_name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riverName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70723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stationReference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(PK)</a:t>
                      </a:r>
                      <a:endParaRPr lang="en-US" sz="11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61495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5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878C6C-EA9A-8B70-5BBD-2E5A638F4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034908"/>
              </p:ext>
            </p:extLst>
          </p:nvPr>
        </p:nvGraphicFramePr>
        <p:xfrm>
          <a:off x="4277205" y="1743988"/>
          <a:ext cx="3209328" cy="213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758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517570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17278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EA_ALL_EVENTS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7030A0"/>
                          </a:solidFill>
                        </a:rPr>
                        <a:t>town_name</a:t>
                      </a:r>
                      <a:r>
                        <a:rPr lang="en-US" sz="1100" dirty="0">
                          <a:solidFill>
                            <a:srgbClr val="7030A0"/>
                          </a:solidFill>
                        </a:rPr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reading_date_time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4383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stationReference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04504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unitName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hourly_value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1774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805B81-925C-4C45-861B-BB882E89C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88891"/>
              </p:ext>
            </p:extLst>
          </p:nvPr>
        </p:nvGraphicFramePr>
        <p:xfrm>
          <a:off x="8695577" y="-333270"/>
          <a:ext cx="3331780" cy="2680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78460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553320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68072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MET_OFFICE_ALL_EVENTS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rgbClr val="FF0000"/>
                          </a:solidFill>
                        </a:rPr>
                        <a:t>town_name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rgbClr val="FF0000"/>
                          </a:solidFill>
                        </a:rPr>
                        <a:t>reading_date_time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prcp_amt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20897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wind_direction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wind_speed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70723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msl_pressure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61495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air_temperature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4197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rltv_hum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5273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705E77-AC61-B18F-8D9E-EFE30C22C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48396"/>
              </p:ext>
            </p:extLst>
          </p:nvPr>
        </p:nvGraphicFramePr>
        <p:xfrm>
          <a:off x="8695577" y="4712896"/>
          <a:ext cx="3331780" cy="23032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27714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604066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68072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METEO_WEATHER_HOURLY</a:t>
                      </a:r>
                    </a:p>
                    <a:p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df_meteo_hourly_weather_comb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rgbClr val="FF0000"/>
                          </a:solidFill>
                        </a:rPr>
                        <a:t>town_name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rgbClr val="FF0000"/>
                          </a:solidFill>
                        </a:rPr>
                        <a:t>reading_date_time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 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temperature_2m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70723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wind_speed_10m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61495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wind_direction_10m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2419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D7ECC27-0E6B-83C2-5377-50BF6501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4200"/>
              </p:ext>
            </p:extLst>
          </p:nvPr>
        </p:nvGraphicFramePr>
        <p:xfrm>
          <a:off x="8695577" y="2811780"/>
          <a:ext cx="3331780" cy="14990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98137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633643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83460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METEO_WEATHER_DAILY</a:t>
                      </a:r>
                    </a:p>
                    <a:p>
                      <a:r>
                        <a:rPr lang="en-US" sz="1100" dirty="0"/>
                        <a:t>(</a:t>
                      </a:r>
                      <a:r>
                        <a:rPr lang="en-US" sz="1100" dirty="0" err="1"/>
                        <a:t>df_meteo_daily_weather_comb</a:t>
                      </a:r>
                      <a:r>
                        <a:rPr lang="en-US" sz="1100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rgbClr val="FF0000"/>
                          </a:solidFill>
                        </a:rPr>
                        <a:t>town_name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rgbClr val="FF0000"/>
                          </a:solidFill>
                        </a:rPr>
                        <a:t>reading_date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precipitation_sum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rain_sum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8B72357-E46E-F3EA-5BEC-DFE12C397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01020"/>
              </p:ext>
            </p:extLst>
          </p:nvPr>
        </p:nvGraphicFramePr>
        <p:xfrm>
          <a:off x="-263619" y="3723329"/>
          <a:ext cx="3331780" cy="2571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68982">
                  <a:extLst>
                    <a:ext uri="{9D8B030D-6E8A-4147-A177-3AD203B41FA5}">
                      <a16:colId xmlns:a16="http://schemas.microsoft.com/office/drawing/2014/main" val="1388736225"/>
                    </a:ext>
                  </a:extLst>
                </a:gridCol>
                <a:gridCol w="1762798">
                  <a:extLst>
                    <a:ext uri="{9D8B030D-6E8A-4147-A177-3AD203B41FA5}">
                      <a16:colId xmlns:a16="http://schemas.microsoft.com/office/drawing/2014/main" val="1714952180"/>
                    </a:ext>
                  </a:extLst>
                </a:gridCol>
              </a:tblGrid>
              <a:tr h="268072">
                <a:tc gridSpan="2">
                  <a:txBody>
                    <a:bodyPr/>
                    <a:lstStyle/>
                    <a:p>
                      <a:r>
                        <a:rPr lang="en-US" sz="1100" dirty="0"/>
                        <a:t>TOWNS</a:t>
                      </a:r>
                    </a:p>
                    <a:p>
                      <a:r>
                        <a:rPr lang="en-US" sz="1100" dirty="0"/>
                        <a:t>(dictionaries in code)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4995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rgbClr val="FF0000"/>
                          </a:solidFill>
                        </a:rPr>
                        <a:t>town_name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 (PK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36198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18579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3740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/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4935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box_lat_min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65019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r>
                        <a:rPr lang="en-US" sz="1100" dirty="0" err="1"/>
                        <a:t>box_lat_max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45366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box_long_min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929572"/>
                  </a:ext>
                </a:extLst>
              </a:tr>
              <a:tr h="26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/>
                        <a:t>box_long_max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68044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C5F704-B45D-4677-D0E2-9504D2850536}"/>
                  </a:ext>
                </a:extLst>
              </p14:cNvPr>
              <p14:cNvContentPartPr/>
              <p14:nvPr/>
            </p14:nvContentPartPr>
            <p14:xfrm>
              <a:off x="-1117820" y="11906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C5F704-B45D-4677-D0E2-9504D28505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23940" y="1129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AEE37B-BA1C-05BD-79E4-CA2E5737BA9D}"/>
                  </a:ext>
                </a:extLst>
              </p14:cNvPr>
              <p14:cNvContentPartPr/>
              <p14:nvPr/>
            </p14:nvContentPartPr>
            <p14:xfrm>
              <a:off x="2961805" y="1117839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AEE37B-BA1C-05BD-79E4-CA2E5737BA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85" y="1111719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319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813AC2-D636-A50B-EDCB-6CD242FC0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63628" y="-79513"/>
            <a:ext cx="14720621" cy="6629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69DE6-2DA1-57E8-B682-F558A3E5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5922" y="4383156"/>
            <a:ext cx="4691269" cy="146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1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21598</TotalTime>
  <Words>657</Words>
  <Application>Microsoft Macintosh PowerPoint</Application>
  <PresentationFormat>Widescreen</PresentationFormat>
  <Paragraphs>222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Stephenson</dc:creator>
  <cp:lastModifiedBy>Chris Stephenson</cp:lastModifiedBy>
  <cp:revision>10</cp:revision>
  <dcterms:created xsi:type="dcterms:W3CDTF">2023-11-16T16:45:21Z</dcterms:created>
  <dcterms:modified xsi:type="dcterms:W3CDTF">2023-12-01T16:44:14Z</dcterms:modified>
</cp:coreProperties>
</file>