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0" r:id="rId4"/>
    <p:sldId id="258" r:id="rId5"/>
    <p:sldId id="259" r:id="rId6"/>
    <p:sldId id="260" r:id="rId7"/>
    <p:sldId id="261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55E595-C954-5D49-83EF-0C6652BFDC94}">
          <p14:sldIdLst>
            <p14:sldId id="256"/>
          </p14:sldIdLst>
        </p14:section>
        <p14:section name="内容概述" id="{C6A5FA31-2954-534C-86A2-C9037FE36505}">
          <p14:sldIdLst>
            <p14:sldId id="290"/>
          </p14:sldIdLst>
        </p14:section>
        <p14:section name="认识webpack" id="{AD6E33F9-0514-D54F-9FC8-AE6A6CABE3CC}">
          <p14:sldIdLst>
            <p14:sldId id="258"/>
            <p14:sldId id="259"/>
            <p14:sldId id="260"/>
          </p14:sldIdLst>
        </p14:section>
        <p14:section name="webpack的安装" id="{F59A8BDD-AFC4-0D4B-9FC0-1F9F681629FB}">
          <p14:sldIdLst>
            <p14:sldId id="261"/>
          </p14:sldIdLst>
        </p14:section>
        <p14:section name="webpack起步" id="{9FED45C0-6D79-8940-92D0-8EE4BF11428C}">
          <p14:sldIdLst>
            <p14:sldId id="257"/>
            <p14:sldId id="262"/>
            <p14:sldId id="263"/>
          </p14:sldIdLst>
        </p14:section>
        <p14:section name="webpack配置" id="{CA83753A-A3CD-7A4C-8EB3-12D1A8EA96AB}">
          <p14:sldIdLst>
            <p14:sldId id="264"/>
            <p14:sldId id="265"/>
            <p14:sldId id="266"/>
          </p14:sldIdLst>
        </p14:section>
        <p14:section name="css-loader的使用" id="{775432D3-C1E0-9842-8B21-426A8CD19D87}">
          <p14:sldIdLst>
            <p14:sldId id="267"/>
            <p14:sldId id="268"/>
            <p14:sldId id="269"/>
            <p14:sldId id="270"/>
            <p14:sldId id="271"/>
          </p14:sldIdLst>
        </p14:section>
        <p14:section name="less文件处理" id="{E5FE7064-2819-FB43-931D-3D53BAFFC562}">
          <p14:sldIdLst>
            <p14:sldId id="272"/>
            <p14:sldId id="273"/>
          </p14:sldIdLst>
        </p14:section>
        <p14:section name="图片文件处理" id="{F772E063-6459-0E4C-9935-E83A76870AB4}">
          <p14:sldIdLst>
            <p14:sldId id="274"/>
            <p14:sldId id="275"/>
            <p14:sldId id="276"/>
            <p14:sldId id="277"/>
          </p14:sldIdLst>
        </p14:section>
        <p14:section name="babel的使用" id="{3D0DB9DF-2C59-2149-AA16-1E2FB6654E70}">
          <p14:sldIdLst>
            <p14:sldId id="278"/>
          </p14:sldIdLst>
        </p14:section>
        <p14:section name="webpack配置vue" id="{9222F613-F512-854B-A73F-E305D361AF45}">
          <p14:sldIdLst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lugin的使用" id="{93B99899-0685-6340-9ADD-02E3DA53FEE6}">
          <p14:sldIdLst>
            <p14:sldId id="285"/>
            <p14:sldId id="286"/>
            <p14:sldId id="287"/>
            <p14:sldId id="288"/>
          </p14:sldIdLst>
        </p14:section>
        <p14:section name="本地服务器" id="{90272F50-CAC0-C047-B8CF-43654F6DA2C5}">
          <p14:sldIdLst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1B9B-5B14-2C43-8140-20E69742A8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AC10-D2EF-1B40-AECE-A6C64E0BC7E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2.tiff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1" Type="http://schemas.openxmlformats.org/officeDocument/2006/relationships/image" Target="../media/image13.tif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5.tiff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8.tif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0.tiff"/><Relationship Id="rId1" Type="http://schemas.openxmlformats.org/officeDocument/2006/relationships/image" Target="../media/image19.tif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1.tiff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2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tif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5.tiff"/><Relationship Id="rId1" Type="http://schemas.openxmlformats.org/officeDocument/2006/relationships/image" Target="../media/image24.tif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6.tiff"/><Relationship Id="rId2" Type="http://schemas.openxmlformats.org/officeDocument/2006/relationships/image" Target="../media/image24.png"/><Relationship Id="rId1" Type="http://schemas.openxmlformats.org/officeDocument/2006/relationships/hyperlink" Target="http://cn.vuejs.org/v2/guide/installation.html#%E5%AF%B9%E4%B8%8D%E5%90%8C%E6%9E%84%E5%BB%BA%E7%89%88%E6%9C%AC%E7%9A%84%E8%A7%A3%E9%87%8A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tiff"/><Relationship Id="rId1" Type="http://schemas.openxmlformats.org/officeDocument/2006/relationships/image" Target="../media/image29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1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tif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tiff"/><Relationship Id="rId1" Type="http://schemas.openxmlformats.org/officeDocument/2006/relationships/image" Target="../media/image3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Webpack</a:t>
            </a:r>
            <a:r>
              <a:rPr kumimoji="1" lang="zh-CN" altLang="en-US"/>
              <a:t>详解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入口和出口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我们考虑一下，如果每次使用</a:t>
            </a:r>
            <a:r>
              <a:rPr lang="en-US" altLang="zh-CN"/>
              <a:t>webpack</a:t>
            </a:r>
            <a:r>
              <a:rPr lang="zh-CN" altLang="en-US"/>
              <a:t>的命令都需要写上入口和出口作为参数，就非常麻烦，有没有一种方法可以将这两个参数写到配置中，在运行时，直接读取呢？</a:t>
            </a:r>
            <a:endParaRPr lang="en-US" altLang="zh-CN"/>
          </a:p>
          <a:p>
            <a:r>
              <a:rPr lang="zh-CN" altLang="en-US"/>
              <a:t>当然可以，就是创建一个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2645660"/>
            <a:ext cx="74295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局部安装</a:t>
            </a:r>
            <a:r>
              <a:rPr kumimoji="1" lang="en-US" altLang="zh-CN"/>
              <a:t>webpack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目前，我们使用的</a:t>
            </a:r>
            <a:r>
              <a:rPr lang="en-US" altLang="zh-CN" sz="1600"/>
              <a:t>webpack</a:t>
            </a:r>
            <a:r>
              <a:rPr lang="zh-CN" altLang="en-US" sz="1600"/>
              <a:t>是全局的</a:t>
            </a:r>
            <a:r>
              <a:rPr lang="en-US" altLang="zh-CN" sz="1600"/>
              <a:t>webpack</a:t>
            </a:r>
            <a:r>
              <a:rPr lang="zh-CN" altLang="en-US" sz="1600"/>
              <a:t>，如果我们想使用局部来打包呢？</a:t>
            </a:r>
            <a:endParaRPr lang="zh-CN" altLang="en-US" sz="1600"/>
          </a:p>
          <a:p>
            <a:pPr lvl="1"/>
            <a:r>
              <a:rPr lang="zh-CN" altLang="en-US" sz="1600"/>
              <a:t>因为一个项目往往依赖特定的</a:t>
            </a:r>
            <a:r>
              <a:rPr lang="en-US" altLang="zh-CN" sz="1600"/>
              <a:t>webpack</a:t>
            </a:r>
            <a:r>
              <a:rPr lang="zh-CN" altLang="en-US" sz="1600"/>
              <a:t>版本，全局的版本可能很这个项目的</a:t>
            </a:r>
            <a:r>
              <a:rPr lang="en-US" altLang="zh-CN" sz="1600"/>
              <a:t>webpack</a:t>
            </a:r>
            <a:r>
              <a:rPr lang="zh-CN" altLang="en-US" sz="1600"/>
              <a:t>版本不一致，导出打包出现问题。</a:t>
            </a:r>
            <a:endParaRPr lang="zh-CN" altLang="en-US" sz="1600"/>
          </a:p>
          <a:p>
            <a:pPr lvl="1"/>
            <a:r>
              <a:rPr lang="zh-CN" altLang="en-US" sz="1600"/>
              <a:t>所以通常一个项目，都有自己局部的</a:t>
            </a:r>
            <a:r>
              <a:rPr lang="en-US" altLang="zh-CN" sz="1600"/>
              <a:t>webpack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第一步，项目中需要安装自己局部的</a:t>
            </a:r>
            <a:r>
              <a:rPr lang="en-US" altLang="zh-CN" sz="1600"/>
              <a:t>webpack</a:t>
            </a:r>
            <a:endParaRPr lang="en-US" altLang="zh-CN" sz="1600"/>
          </a:p>
          <a:p>
            <a:pPr lvl="1"/>
            <a:r>
              <a:rPr lang="zh-CN" altLang="en-US" sz="1600"/>
              <a:t>这里我们让局部安装</a:t>
            </a:r>
            <a:r>
              <a:rPr lang="en-US" altLang="zh-CN" sz="1600"/>
              <a:t>webpack3.6.0</a:t>
            </a:r>
            <a:endParaRPr lang="en-US" altLang="zh-CN" sz="1600"/>
          </a:p>
          <a:p>
            <a:pPr lvl="1"/>
            <a:r>
              <a:rPr lang="en-US" altLang="zh-CN" sz="1600"/>
              <a:t>Vue CLI3</a:t>
            </a:r>
            <a:r>
              <a:rPr lang="zh-CN" altLang="en-US" sz="1600"/>
              <a:t>中已经升级到</a:t>
            </a:r>
            <a:r>
              <a:rPr lang="en-US" altLang="zh-CN" sz="1600"/>
              <a:t>webpack4</a:t>
            </a:r>
            <a:r>
              <a:rPr lang="zh-CN" altLang="en-US" sz="1600"/>
              <a:t>，但是它将配置文件隐藏了起来，所以查看起来不是很方便。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第二步，通过</a:t>
            </a:r>
            <a:r>
              <a:rPr lang="en-US" altLang="zh-CN" sz="1600"/>
              <a:t>node_modules/.bin/webpack</a:t>
            </a:r>
            <a:r>
              <a:rPr lang="zh-CN" altLang="en-US" sz="1600"/>
              <a:t>启动</a:t>
            </a:r>
            <a:r>
              <a:rPr lang="en-US" altLang="zh-CN" sz="1600"/>
              <a:t>webpack</a:t>
            </a:r>
            <a:r>
              <a:rPr lang="zh-CN" altLang="en-US" sz="1600"/>
              <a:t>打包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3668010"/>
            <a:ext cx="40386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5016332"/>
            <a:ext cx="2755900" cy="317500"/>
          </a:xfrm>
          <a:prstGeom prst="rect">
            <a:avLst/>
          </a:prstGeom>
        </p:spPr>
      </p:pic>
      <p:pic>
        <p:nvPicPr>
          <p:cNvPr id="4098" name="Picture 2" descr="https://upload-images.jianshu.io/upload_images/1102036-14cc7709eb5008e3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07" y="4467225"/>
            <a:ext cx="53911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package.json</a:t>
            </a:r>
            <a:r>
              <a:rPr lang="zh-CN" altLang="en-US"/>
              <a:t>中定义启动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42807" cy="5444088"/>
          </a:xfrm>
        </p:spPr>
        <p:txBody>
          <a:bodyPr/>
          <a:lstStyle/>
          <a:p>
            <a:r>
              <a:rPr lang="zh-CN" altLang="en-US"/>
              <a:t>但是，每次执行都敲这么一长串有没有觉得不方便呢？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，我们可以在</a:t>
            </a:r>
            <a:r>
              <a:rPr lang="en-US" altLang="zh-CN"/>
              <a:t>package.json</a:t>
            </a:r>
            <a:r>
              <a:rPr lang="zh-CN" altLang="en-US"/>
              <a:t>的</a:t>
            </a:r>
            <a:r>
              <a:rPr lang="en-US" altLang="zh-CN"/>
              <a:t>scripts</a:t>
            </a:r>
            <a:r>
              <a:rPr lang="zh-CN" altLang="en-US"/>
              <a:t>中定义自己的执行脚本。</a:t>
            </a:r>
            <a:endParaRPr lang="en-US" altLang="zh-CN"/>
          </a:p>
          <a:p>
            <a:r>
              <a:rPr lang="en-US" altLang="zh-CN"/>
              <a:t>package.json</a:t>
            </a:r>
            <a:r>
              <a:rPr lang="zh-CN" altLang="en-US"/>
              <a:t>中的</a:t>
            </a:r>
            <a:r>
              <a:rPr lang="en-US" altLang="zh-CN"/>
              <a:t>scripts</a:t>
            </a:r>
            <a:r>
              <a:rPr lang="zh-CN" altLang="en-US"/>
              <a:t>的脚本在执行时，会按照一定的顺序寻找命令对应的位置。</a:t>
            </a:r>
            <a:endParaRPr lang="zh-CN" altLang="en-US"/>
          </a:p>
          <a:p>
            <a:pPr lvl="1"/>
            <a:r>
              <a:rPr lang="zh-CN" altLang="en-US"/>
              <a:t>首先，会寻找本地的</a:t>
            </a:r>
            <a:r>
              <a:rPr lang="en-US" altLang="zh-CN"/>
              <a:t>node_modules/.bin</a:t>
            </a:r>
            <a:r>
              <a:rPr lang="zh-CN" altLang="en-US"/>
              <a:t>路径中对应的命令。</a:t>
            </a:r>
            <a:endParaRPr lang="zh-CN" altLang="en-US"/>
          </a:p>
          <a:p>
            <a:pPr lvl="1"/>
            <a:r>
              <a:rPr lang="zh-CN" altLang="en-US"/>
              <a:t>如果没有找到，会去全局的环境变量中寻找。</a:t>
            </a:r>
            <a:endParaRPr lang="zh-CN" altLang="en-US"/>
          </a:p>
          <a:p>
            <a:pPr lvl="1"/>
            <a:r>
              <a:rPr lang="zh-CN" altLang="en-US"/>
              <a:t>如何执行我们的</a:t>
            </a:r>
            <a:r>
              <a:rPr lang="en-US" altLang="zh-CN"/>
              <a:t>build</a:t>
            </a:r>
            <a:r>
              <a:rPr lang="zh-CN" altLang="en-US"/>
              <a:t>指令呢？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AutoShape 2" descr="https://upload-images.jianshu.io/upload_images/1102036-f378e8f84da32045?imageMogr2/auto-orient/strip%7CimageView2/2/w/489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4" name="Picture 4" descr="https://upload-images.jianshu.io/upload_images/1102036-f378e8f84da32045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47" y="1511300"/>
            <a:ext cx="46577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4692650"/>
            <a:ext cx="19939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loader</a:t>
            </a:r>
            <a:r>
              <a:rPr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loader</a:t>
            </a:r>
            <a:r>
              <a:rPr lang="zh-CN" altLang="en-US"/>
              <a:t>是</a:t>
            </a:r>
            <a:r>
              <a:rPr lang="en-US" altLang="zh-CN"/>
              <a:t>webpack</a:t>
            </a:r>
            <a:r>
              <a:rPr lang="zh-CN" altLang="en-US"/>
              <a:t>中一个非常核心的概念。</a:t>
            </a:r>
            <a:endParaRPr lang="en-US" altLang="zh-CN"/>
          </a:p>
          <a:p>
            <a:r>
              <a:rPr lang="en-US" altLang="zh-CN"/>
              <a:t>webpack</a:t>
            </a:r>
            <a:r>
              <a:rPr lang="zh-CN" altLang="en-US"/>
              <a:t>用来做什么呢？</a:t>
            </a:r>
            <a:endParaRPr lang="zh-CN" altLang="en-US"/>
          </a:p>
          <a:p>
            <a:pPr lvl="1"/>
            <a:r>
              <a:rPr lang="zh-CN" altLang="en-US"/>
              <a:t>在我们之前的实例中，我们主要是用</a:t>
            </a:r>
            <a:r>
              <a:rPr lang="en-US" altLang="zh-CN"/>
              <a:t>webpack</a:t>
            </a:r>
            <a:r>
              <a:rPr lang="zh-CN" altLang="en-US"/>
              <a:t>来处理我们写的</a:t>
            </a:r>
            <a:r>
              <a:rPr lang="en-US" altLang="zh-CN"/>
              <a:t>js</a:t>
            </a:r>
            <a:r>
              <a:rPr lang="zh-CN" altLang="en-US"/>
              <a:t>代码，并且</a:t>
            </a:r>
            <a:r>
              <a:rPr lang="en-US" altLang="zh-CN"/>
              <a:t>webpack</a:t>
            </a:r>
            <a:r>
              <a:rPr lang="zh-CN" altLang="en-US"/>
              <a:t>会自动处理</a:t>
            </a:r>
            <a:r>
              <a:rPr lang="en-US" altLang="zh-CN"/>
              <a:t>js</a:t>
            </a:r>
            <a:r>
              <a:rPr lang="zh-CN" altLang="en-US"/>
              <a:t>之间相关的依赖。</a:t>
            </a:r>
            <a:endParaRPr lang="zh-CN" altLang="en-US"/>
          </a:p>
          <a:p>
            <a:pPr lvl="1"/>
            <a:r>
              <a:rPr lang="zh-CN" altLang="en-US"/>
              <a:t>但是，在开发中我们不仅仅有基本的</a:t>
            </a:r>
            <a:r>
              <a:rPr lang="en-US" altLang="zh-CN"/>
              <a:t>js</a:t>
            </a:r>
            <a:r>
              <a:rPr lang="zh-CN" altLang="en-US"/>
              <a:t>代码处理，我们也需要加载</a:t>
            </a:r>
            <a:r>
              <a:rPr lang="en-US" altLang="zh-CN"/>
              <a:t>css</a:t>
            </a:r>
            <a:r>
              <a:rPr lang="zh-CN" altLang="en-US"/>
              <a:t>、图片，也包括一些高级的将</a:t>
            </a:r>
            <a:r>
              <a:rPr lang="en-US" altLang="zh-CN"/>
              <a:t>ES6</a:t>
            </a:r>
            <a:r>
              <a:rPr lang="zh-CN" altLang="en-US"/>
              <a:t>转成</a:t>
            </a:r>
            <a:r>
              <a:rPr lang="en-US" altLang="zh-CN"/>
              <a:t>ES5</a:t>
            </a:r>
            <a:r>
              <a:rPr lang="zh-CN" altLang="en-US"/>
              <a:t>代码，将</a:t>
            </a:r>
            <a:r>
              <a:rPr lang="en-US" altLang="zh-CN"/>
              <a:t>TypeScript</a:t>
            </a:r>
            <a:r>
              <a:rPr lang="zh-CN" altLang="en-US"/>
              <a:t>转成</a:t>
            </a:r>
            <a:r>
              <a:rPr lang="en-US" altLang="zh-CN"/>
              <a:t>ES5</a:t>
            </a:r>
            <a:r>
              <a:rPr lang="zh-CN" altLang="en-US"/>
              <a:t>代码，将</a:t>
            </a:r>
            <a:r>
              <a:rPr lang="en-US" altLang="zh-CN"/>
              <a:t>scss</a:t>
            </a:r>
            <a:r>
              <a:rPr lang="zh-CN" altLang="en-US"/>
              <a:t>、</a:t>
            </a:r>
            <a:r>
              <a:rPr lang="en-US" altLang="zh-CN"/>
              <a:t>less</a:t>
            </a:r>
            <a:r>
              <a:rPr lang="zh-CN" altLang="en-US"/>
              <a:t>转成</a:t>
            </a:r>
            <a:r>
              <a:rPr lang="en-US" altLang="zh-CN"/>
              <a:t>css</a:t>
            </a:r>
            <a:r>
              <a:rPr lang="zh-CN" altLang="en-US"/>
              <a:t>，将</a:t>
            </a:r>
            <a:r>
              <a:rPr lang="en-US" altLang="zh-CN"/>
              <a:t>.jsx</a:t>
            </a:r>
            <a:r>
              <a:rPr lang="zh-CN" altLang="en-US"/>
              <a:t>、</a:t>
            </a:r>
            <a:r>
              <a:rPr lang="en-US" altLang="zh-CN"/>
              <a:t>.vue</a:t>
            </a:r>
            <a:r>
              <a:rPr lang="zh-CN" altLang="en-US"/>
              <a:t>文件转成</a:t>
            </a:r>
            <a:r>
              <a:rPr lang="en-US" altLang="zh-CN"/>
              <a:t>js</a:t>
            </a:r>
            <a:r>
              <a:rPr lang="zh-CN" altLang="en-US"/>
              <a:t>文件等等。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webpack</a:t>
            </a:r>
            <a:r>
              <a:rPr lang="zh-CN" altLang="en-US"/>
              <a:t>本身的能力来说，对于这些转化是不支持的。</a:t>
            </a:r>
            <a:endParaRPr lang="zh-CN" altLang="en-US"/>
          </a:p>
          <a:p>
            <a:pPr lvl="1"/>
            <a:r>
              <a:rPr lang="zh-CN" altLang="en-US"/>
              <a:t>那怎么办呢？给</a:t>
            </a:r>
            <a:r>
              <a:rPr lang="en-US" altLang="zh-CN"/>
              <a:t>webpack</a:t>
            </a:r>
            <a:r>
              <a:rPr lang="zh-CN" altLang="en-US"/>
              <a:t>扩展对应的</a:t>
            </a:r>
            <a:r>
              <a:rPr lang="en-US" altLang="zh-CN"/>
              <a:t>loader</a:t>
            </a:r>
            <a:r>
              <a:rPr lang="zh-CN" altLang="en-US"/>
              <a:t>就可以啦。</a:t>
            </a:r>
            <a:endParaRPr lang="en-US" altLang="zh-CN"/>
          </a:p>
          <a:p>
            <a:r>
              <a:rPr lang="en-US" altLang="zh-CN"/>
              <a:t>loader</a:t>
            </a:r>
            <a:r>
              <a:rPr lang="zh-CN" altLang="en-US"/>
              <a:t>使用过程：</a:t>
            </a:r>
            <a:endParaRPr lang="zh-CN" altLang="en-US"/>
          </a:p>
          <a:p>
            <a:pPr lvl="1"/>
            <a:r>
              <a:rPr lang="zh-CN" altLang="en-US"/>
              <a:t>步骤一：通过</a:t>
            </a:r>
            <a:r>
              <a:rPr lang="en-US" altLang="zh-CN"/>
              <a:t>npm</a:t>
            </a:r>
            <a:r>
              <a:rPr lang="zh-CN" altLang="en-US"/>
              <a:t>安装需要使用的</a:t>
            </a:r>
            <a:r>
              <a:rPr lang="en-US" altLang="zh-CN"/>
              <a:t>loader</a:t>
            </a:r>
            <a:endParaRPr lang="en-US" altLang="zh-CN"/>
          </a:p>
          <a:p>
            <a:pPr lvl="1"/>
            <a:r>
              <a:rPr lang="zh-CN" altLang="en-US"/>
              <a:t>步骤二：在</a:t>
            </a:r>
            <a:r>
              <a:rPr lang="en-US" altLang="zh-CN"/>
              <a:t>webpack.config.js</a:t>
            </a:r>
            <a:r>
              <a:rPr lang="zh-CN" altLang="en-US"/>
              <a:t>中的</a:t>
            </a:r>
            <a:r>
              <a:rPr lang="en-US" altLang="zh-CN"/>
              <a:t>modules</a:t>
            </a:r>
            <a:r>
              <a:rPr lang="zh-CN" altLang="en-US"/>
              <a:t>关键字下进行配置</a:t>
            </a:r>
            <a:endParaRPr lang="zh-CN" altLang="en-US"/>
          </a:p>
          <a:p>
            <a:r>
              <a:rPr lang="zh-CN" altLang="en-US"/>
              <a:t>大部分</a:t>
            </a:r>
            <a:r>
              <a:rPr lang="en-US" altLang="zh-CN"/>
              <a:t>loader</a:t>
            </a:r>
            <a:r>
              <a:rPr lang="zh-CN" altLang="en-US"/>
              <a:t>我们都可以在</a:t>
            </a:r>
            <a:r>
              <a:rPr lang="en-US" altLang="zh-CN"/>
              <a:t>webpack</a:t>
            </a:r>
            <a:r>
              <a:rPr lang="zh-CN" altLang="en-US"/>
              <a:t>的官网中找到，并且学习对应的用法。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文件处理 </a:t>
            </a:r>
            <a:r>
              <a:rPr kumimoji="1" lang="en-US" altLang="zh-CN"/>
              <a:t>-</a:t>
            </a:r>
            <a:r>
              <a:rPr kumimoji="1" lang="zh-CN" altLang="en-US"/>
              <a:t> 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79407" cy="5444088"/>
          </a:xfrm>
        </p:spPr>
        <p:txBody>
          <a:bodyPr/>
          <a:lstStyle/>
          <a:p>
            <a:r>
              <a:rPr lang="zh-CN" altLang="en-US"/>
              <a:t>项目开发过程中，我们必然需要添加很多的样式，而样式我们往往写到一个单独的文件中。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src</a:t>
            </a:r>
            <a:r>
              <a:rPr lang="zh-CN" altLang="en-US"/>
              <a:t>目录中，创建一个</a:t>
            </a:r>
            <a:r>
              <a:rPr lang="en-US" altLang="zh-CN"/>
              <a:t>css</a:t>
            </a:r>
            <a:r>
              <a:rPr lang="zh-CN" altLang="en-US"/>
              <a:t>文件，其中创建一个</a:t>
            </a:r>
            <a:r>
              <a:rPr lang="en-US" altLang="zh-CN"/>
              <a:t>normal.css</a:t>
            </a:r>
            <a:r>
              <a:rPr lang="zh-CN" altLang="en-US"/>
              <a:t>文件。</a:t>
            </a:r>
            <a:endParaRPr lang="zh-CN" altLang="en-US"/>
          </a:p>
          <a:p>
            <a:pPr lvl="1"/>
            <a:r>
              <a:rPr lang="zh-CN" altLang="en-US"/>
              <a:t>我们也可以重新组织文件的目录结构，将零散的</a:t>
            </a:r>
            <a:r>
              <a:rPr lang="en-US" altLang="zh-CN"/>
              <a:t>js</a:t>
            </a:r>
            <a:r>
              <a:rPr lang="zh-CN" altLang="en-US"/>
              <a:t>文件放在一个</a:t>
            </a:r>
            <a:r>
              <a:rPr lang="en-US" altLang="zh-CN"/>
              <a:t>js</a:t>
            </a:r>
            <a:r>
              <a:rPr lang="zh-CN" altLang="en-US"/>
              <a:t>文件夹中。</a:t>
            </a:r>
            <a:endParaRPr lang="zh-CN" altLang="en-US"/>
          </a:p>
          <a:p>
            <a:r>
              <a:rPr lang="en-US" altLang="zh-CN"/>
              <a:t>normal.css</a:t>
            </a:r>
            <a:r>
              <a:rPr lang="zh-CN" altLang="en-US"/>
              <a:t>中的代码非常简单，就是将</a:t>
            </a:r>
            <a:r>
              <a:rPr lang="en-US" altLang="zh-CN"/>
              <a:t>body</a:t>
            </a:r>
            <a:r>
              <a:rPr lang="zh-CN" altLang="en-US"/>
              <a:t>设置为</a:t>
            </a:r>
            <a:r>
              <a:rPr lang="en-US" altLang="zh-CN"/>
              <a:t>red</a:t>
            </a:r>
            <a:endParaRPr lang="zh-CN" altLang="en-US"/>
          </a:p>
          <a:p>
            <a:r>
              <a:rPr lang="zh-CN" altLang="en-US"/>
              <a:t>但是，这个时候</a:t>
            </a:r>
            <a:r>
              <a:rPr lang="en-US" altLang="zh-CN"/>
              <a:t>normal.css</a:t>
            </a:r>
            <a:r>
              <a:rPr lang="zh-CN" altLang="en-US"/>
              <a:t>中的样式会生效吗？</a:t>
            </a:r>
            <a:endParaRPr lang="zh-CN" altLang="en-US"/>
          </a:p>
          <a:p>
            <a:pPr lvl="1"/>
            <a:r>
              <a:rPr lang="zh-CN" altLang="en-US"/>
              <a:t>当然不会，因为我们压根就没有引用它。</a:t>
            </a:r>
            <a:endParaRPr lang="zh-CN" altLang="en-US"/>
          </a:p>
          <a:p>
            <a:pPr lvl="1"/>
            <a:r>
              <a:rPr lang="en-US" altLang="zh-CN"/>
              <a:t>webpack</a:t>
            </a:r>
            <a:r>
              <a:rPr lang="zh-CN" altLang="en-US"/>
              <a:t>也不可能找到它，因为我们只有一个入口，</a:t>
            </a:r>
            <a:r>
              <a:rPr lang="en-US" altLang="zh-CN"/>
              <a:t>webpack</a:t>
            </a:r>
            <a:r>
              <a:rPr lang="zh-CN" altLang="en-US"/>
              <a:t>会从入口开始查找其他依赖的文件。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在入口文件中引用：</a:t>
            </a:r>
            <a:endParaRPr kumimoji="1" lang="zh-CN" altLang="en-US"/>
          </a:p>
        </p:txBody>
      </p:sp>
      <p:pic>
        <p:nvPicPr>
          <p:cNvPr id="6146" name="Picture 2" descr="https://upload-images.jianshu.io/upload_images/1102036-b9324f15c173ebb9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23" y="1337989"/>
            <a:ext cx="3991553" cy="237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923" y="3778304"/>
            <a:ext cx="2670753" cy="704006"/>
          </a:xfrm>
          <a:prstGeom prst="rect">
            <a:avLst/>
          </a:prstGeom>
        </p:spPr>
      </p:pic>
      <p:pic>
        <p:nvPicPr>
          <p:cNvPr id="6148" name="Picture 4" descr="https://upload-images.jianshu.io/upload_images/1102036-4d112916935b5a05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24" y="4580304"/>
            <a:ext cx="4747076" cy="198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lang="zh-CN" altLang="en-US"/>
              <a:t>打包报错信息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重新打包，会出现如下错误：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这个错误告诉我们：加载</a:t>
            </a:r>
            <a:r>
              <a:rPr kumimoji="1" lang="en-US" altLang="zh-CN"/>
              <a:t>normal.css</a:t>
            </a:r>
            <a:r>
              <a:rPr kumimoji="1" lang="zh-CN" altLang="en-US"/>
              <a:t>文件必须有对应的</a:t>
            </a:r>
            <a:r>
              <a:rPr kumimoji="1" lang="en-US" altLang="zh-CN"/>
              <a:t>loader</a:t>
            </a:r>
            <a:r>
              <a:rPr kumimoji="1" lang="zh-CN" altLang="en-US"/>
              <a:t>。</a:t>
            </a:r>
            <a:endParaRPr kumimoji="1" lang="zh-CN" altLang="en-US"/>
          </a:p>
        </p:txBody>
      </p:sp>
      <p:pic>
        <p:nvPicPr>
          <p:cNvPr id="7170" name="Picture 2" descr="https://upload-images.jianshu.io/upload_images/1102036-8dce437f38f245ef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3400"/>
            <a:ext cx="100488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css-loader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718907" cy="5444088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webpack</a:t>
            </a:r>
            <a:r>
              <a:rPr lang="zh-CN" altLang="en-US"/>
              <a:t>的官方中，我们可以找到如下关于样式的</a:t>
            </a:r>
            <a:r>
              <a:rPr lang="en-US" altLang="zh-CN"/>
              <a:t>loader</a:t>
            </a:r>
            <a:r>
              <a:rPr lang="zh-CN" altLang="en-US"/>
              <a:t>使用方法：</a:t>
            </a:r>
            <a:endParaRPr lang="en-US" altLang="zh-CN"/>
          </a:p>
          <a:p>
            <a:r>
              <a:rPr lang="zh-CN" altLang="en-US"/>
              <a:t>按照官方配置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zh-CN" altLang="en-US"/>
          </a:p>
          <a:p>
            <a:pPr lvl="1"/>
            <a:r>
              <a:rPr lang="zh-CN" altLang="en-US"/>
              <a:t>注意：配置中有一个</a:t>
            </a:r>
            <a:r>
              <a:rPr lang="en-US" altLang="zh-CN"/>
              <a:t>style-loader</a:t>
            </a:r>
            <a:r>
              <a:rPr lang="zh-CN" altLang="en-US"/>
              <a:t>，我们并不知道它是什么，所以可以暂时不进行配置。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重新打包项目：</a:t>
            </a:r>
            <a:endParaRPr lang="en-US" altLang="zh-CN"/>
          </a:p>
          <a:p>
            <a:r>
              <a:rPr lang="zh-CN" altLang="en-US"/>
              <a:t>但是，运行</a:t>
            </a:r>
            <a:r>
              <a:rPr lang="en-US" altLang="zh-CN"/>
              <a:t>index.html</a:t>
            </a:r>
            <a:r>
              <a:rPr lang="zh-CN" altLang="en-US"/>
              <a:t>，你会发现样式并没有生效。</a:t>
            </a:r>
            <a:endParaRPr lang="zh-CN" altLang="en-US"/>
          </a:p>
          <a:p>
            <a:pPr lvl="1"/>
            <a:r>
              <a:rPr lang="zh-CN" altLang="en-US"/>
              <a:t>原因是</a:t>
            </a:r>
            <a:r>
              <a:rPr lang="en-US" altLang="zh-CN"/>
              <a:t>css-loader</a:t>
            </a:r>
            <a:r>
              <a:rPr lang="zh-CN" altLang="en-US"/>
              <a:t>只负责加载</a:t>
            </a:r>
            <a:r>
              <a:rPr lang="en-US" altLang="zh-CN"/>
              <a:t>css</a:t>
            </a:r>
            <a:r>
              <a:rPr lang="zh-CN" altLang="en-US"/>
              <a:t>文件，但是并不负责将</a:t>
            </a:r>
            <a:r>
              <a:rPr lang="en-US" altLang="zh-CN"/>
              <a:t>css</a:t>
            </a:r>
            <a:r>
              <a:rPr lang="zh-CN" altLang="en-US"/>
              <a:t>具体样式嵌入到文档中。</a:t>
            </a:r>
            <a:endParaRPr lang="zh-CN" altLang="en-US"/>
          </a:p>
          <a:p>
            <a:pPr lvl="1"/>
            <a:r>
              <a:rPr lang="zh-CN" altLang="en-US"/>
              <a:t>这个时候，我们还需要一个</a:t>
            </a:r>
            <a:r>
              <a:rPr lang="en-US" altLang="zh-CN"/>
              <a:t>style-loader</a:t>
            </a:r>
            <a:r>
              <a:rPr lang="zh-CN" altLang="en-US"/>
              <a:t>帮助我们处理。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8194" name="Picture 2" descr="https://upload-images.jianshu.io/upload_images/1102036-20ea504f5971a29e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238066"/>
            <a:ext cx="5435600" cy="35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upload-images.jianshu.io/upload_images/1102036-55c445148d72b59f?imageMogr2/auto-orient/strip%7CimageView2/2/w/93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198" name="Picture 6" descr="https://upload-images.jianshu.io/upload_images/1102036-55c445148d72b59f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81" y="4746557"/>
            <a:ext cx="5566968" cy="17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style-loader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271107" cy="5444088"/>
          </a:xfrm>
        </p:spPr>
        <p:txBody>
          <a:bodyPr/>
          <a:lstStyle/>
          <a:p>
            <a:r>
              <a:rPr lang="zh-CN" altLang="en-US"/>
              <a:t>我们来安装</a:t>
            </a:r>
            <a:r>
              <a:rPr lang="en-US" altLang="zh-CN"/>
              <a:t>style-loader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注意：</a:t>
            </a:r>
            <a:r>
              <a:rPr lang="en-US" altLang="zh-CN"/>
              <a:t>style-loader</a:t>
            </a:r>
            <a:r>
              <a:rPr lang="zh-CN" altLang="en-US"/>
              <a:t>需要放在</a:t>
            </a:r>
            <a:r>
              <a:rPr lang="en-US" altLang="zh-CN"/>
              <a:t>css-loader</a:t>
            </a:r>
            <a:r>
              <a:rPr lang="zh-CN" altLang="en-US"/>
              <a:t>的前面。</a:t>
            </a:r>
            <a:endParaRPr lang="zh-CN" altLang="en-US"/>
          </a:p>
          <a:p>
            <a:r>
              <a:rPr lang="zh-CN" altLang="en-US"/>
              <a:t>疑惑：不对吧？按照我们的逻辑，在处理</a:t>
            </a:r>
            <a:r>
              <a:rPr lang="en-US" altLang="zh-CN"/>
              <a:t>css</a:t>
            </a:r>
            <a:r>
              <a:rPr lang="zh-CN" altLang="en-US"/>
              <a:t>文件过程中，应该是</a:t>
            </a:r>
            <a:r>
              <a:rPr lang="en-US" altLang="zh-CN"/>
              <a:t>css-loader</a:t>
            </a:r>
            <a:r>
              <a:rPr lang="zh-CN" altLang="en-US"/>
              <a:t>先加载</a:t>
            </a:r>
            <a:r>
              <a:rPr lang="en-US" altLang="zh-CN"/>
              <a:t>css</a:t>
            </a:r>
            <a:r>
              <a:rPr lang="zh-CN" altLang="en-US"/>
              <a:t>文件，再由</a:t>
            </a:r>
            <a:r>
              <a:rPr lang="en-US" altLang="zh-CN"/>
              <a:t>style-loader</a:t>
            </a:r>
            <a:r>
              <a:rPr lang="zh-CN" altLang="en-US"/>
              <a:t>来进行进一步的处理，为什么会将</a:t>
            </a:r>
            <a:r>
              <a:rPr lang="en-US" altLang="zh-CN"/>
              <a:t>style-loader</a:t>
            </a:r>
            <a:r>
              <a:rPr lang="zh-CN" altLang="en-US"/>
              <a:t>放在前面呢？</a:t>
            </a:r>
            <a:endParaRPr lang="zh-CN" altLang="en-US"/>
          </a:p>
          <a:p>
            <a:r>
              <a:rPr lang="zh-CN" altLang="en-US"/>
              <a:t>答案：这次因为</a:t>
            </a:r>
            <a:r>
              <a:rPr lang="en-US" altLang="zh-CN"/>
              <a:t>webpack</a:t>
            </a:r>
            <a:r>
              <a:rPr lang="zh-CN" altLang="en-US"/>
              <a:t>在读取使用的</a:t>
            </a:r>
            <a:r>
              <a:rPr lang="en-US" altLang="zh-CN"/>
              <a:t>loader</a:t>
            </a:r>
            <a:r>
              <a:rPr lang="zh-CN" altLang="en-US"/>
              <a:t>的过程中，是按照从右向左的顺序读取的。</a:t>
            </a:r>
            <a:endParaRPr lang="zh-CN" altLang="en-US"/>
          </a:p>
          <a:p>
            <a:r>
              <a:rPr lang="zh-CN" altLang="it-IT"/>
              <a:t>目前，</a:t>
            </a:r>
            <a:r>
              <a:rPr lang="it-IT" altLang="zh-CN"/>
              <a:t>webpack.config.js</a:t>
            </a:r>
            <a:r>
              <a:rPr lang="zh-CN" altLang="it-IT"/>
              <a:t>的配置如下：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676400"/>
            <a:ext cx="3949700" cy="394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1676400"/>
            <a:ext cx="72136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less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277707" cy="5444088"/>
          </a:xfrm>
        </p:spPr>
        <p:txBody>
          <a:bodyPr/>
          <a:lstStyle/>
          <a:p>
            <a:r>
              <a:rPr lang="zh-CN" altLang="en-US"/>
              <a:t>如果我们希望在项目中使用</a:t>
            </a:r>
            <a:r>
              <a:rPr lang="en-US" altLang="zh-CN"/>
              <a:t>less</a:t>
            </a:r>
            <a:r>
              <a:rPr lang="zh-CN" altLang="en-US"/>
              <a:t>、</a:t>
            </a:r>
            <a:r>
              <a:rPr lang="en-US" altLang="zh-CN"/>
              <a:t>scss</a:t>
            </a:r>
            <a:r>
              <a:rPr lang="zh-CN" altLang="en-US"/>
              <a:t>、</a:t>
            </a:r>
            <a:r>
              <a:rPr lang="en-US" altLang="zh-CN"/>
              <a:t>stylus</a:t>
            </a:r>
            <a:r>
              <a:rPr lang="zh-CN" altLang="en-US"/>
              <a:t>来写样式，</a:t>
            </a:r>
            <a:r>
              <a:rPr lang="en-US" altLang="zh-CN"/>
              <a:t>webpack</a:t>
            </a:r>
            <a:r>
              <a:rPr lang="zh-CN" altLang="en-US"/>
              <a:t>是否可以帮助我们处理呢？</a:t>
            </a:r>
            <a:endParaRPr lang="zh-CN" altLang="en-US"/>
          </a:p>
          <a:p>
            <a:pPr lvl="1"/>
            <a:r>
              <a:rPr lang="zh-CN" altLang="en-US"/>
              <a:t>我们这里以</a:t>
            </a:r>
            <a:r>
              <a:rPr lang="en-US" altLang="zh-CN"/>
              <a:t>less</a:t>
            </a:r>
            <a:r>
              <a:rPr lang="zh-CN" altLang="en-US"/>
              <a:t>为例，其他也是一样的。</a:t>
            </a:r>
            <a:endParaRPr lang="zh-CN" altLang="en-US"/>
          </a:p>
          <a:p>
            <a:r>
              <a:rPr lang="zh-CN" altLang="en-US"/>
              <a:t>我们还是先创建一个</a:t>
            </a:r>
            <a:r>
              <a:rPr lang="en-US" altLang="zh-CN"/>
              <a:t>less</a:t>
            </a:r>
            <a:r>
              <a:rPr lang="zh-CN" altLang="en-US"/>
              <a:t>文件，依然放在</a:t>
            </a:r>
            <a:r>
              <a:rPr lang="en-US" altLang="zh-CN"/>
              <a:t>css</a:t>
            </a:r>
            <a:r>
              <a:rPr lang="zh-CN" altLang="en-US"/>
              <a:t>文件夹中</a:t>
            </a:r>
            <a:endParaRPr kumimoji="1" lang="zh-CN" altLang="en-US"/>
          </a:p>
        </p:txBody>
      </p:sp>
      <p:pic>
        <p:nvPicPr>
          <p:cNvPr id="1026" name="Picture 2" descr="https://upload-images.jianshu.io/upload_images/1102036-47038588c5b6636b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3" y="3291132"/>
            <a:ext cx="4962690" cy="302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1390466"/>
            <a:ext cx="4195397" cy="2169274"/>
          </a:xfrm>
          <a:prstGeom prst="rect">
            <a:avLst/>
          </a:prstGeom>
        </p:spPr>
      </p:pic>
      <p:pic>
        <p:nvPicPr>
          <p:cNvPr id="1028" name="Picture 4" descr="https://upload-images.jianshu.io/upload_images/1102036-5549cf35229a4c0a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3" y="3930284"/>
            <a:ext cx="6145242" cy="23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less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less-loader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继续在官方中查找，我们会找到</a:t>
            </a:r>
            <a:r>
              <a:rPr lang="en-US" altLang="zh-CN"/>
              <a:t>less-loader</a:t>
            </a:r>
            <a:r>
              <a:rPr lang="zh-CN" altLang="en-US"/>
              <a:t>相关的使用说明</a:t>
            </a:r>
            <a:endParaRPr lang="en-US" altLang="zh-CN"/>
          </a:p>
          <a:p>
            <a:r>
              <a:rPr lang="zh-CN" altLang="en-US"/>
              <a:t>首先，还是需要安装对应的</a:t>
            </a:r>
            <a:r>
              <a:rPr lang="en-US" altLang="zh-CN"/>
              <a:t>loader</a:t>
            </a:r>
            <a:endParaRPr lang="en-US" altLang="zh-CN"/>
          </a:p>
          <a:p>
            <a:pPr lvl="1"/>
            <a:r>
              <a:rPr lang="zh-CN" altLang="en-US"/>
              <a:t>注意：我们这里还安装了</a:t>
            </a:r>
            <a:r>
              <a:rPr lang="en-US" altLang="zh-CN"/>
              <a:t>less</a:t>
            </a:r>
            <a:r>
              <a:rPr lang="zh-CN" altLang="en-US"/>
              <a:t>，因为</a:t>
            </a:r>
            <a:r>
              <a:rPr lang="en-US" altLang="zh-CN"/>
              <a:t>webpack</a:t>
            </a:r>
            <a:r>
              <a:rPr lang="zh-CN" altLang="en-US"/>
              <a:t>会使用</a:t>
            </a:r>
            <a:r>
              <a:rPr lang="en-US" altLang="zh-CN"/>
              <a:t>less</a:t>
            </a:r>
            <a:r>
              <a:rPr lang="zh-CN" altLang="en-US"/>
              <a:t>对</a:t>
            </a:r>
            <a:r>
              <a:rPr lang="en-US" altLang="zh-CN"/>
              <a:t>less</a:t>
            </a:r>
            <a:r>
              <a:rPr lang="zh-CN" altLang="en-US"/>
              <a:t>文件进行编译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其次，修改对应的配置文件</a:t>
            </a:r>
            <a:endParaRPr lang="zh-CN" altLang="en-US"/>
          </a:p>
          <a:p>
            <a:pPr lvl="1"/>
            <a:r>
              <a:rPr lang="zh-CN" altLang="en-US"/>
              <a:t>添加一个</a:t>
            </a:r>
            <a:r>
              <a:rPr lang="en-US" altLang="zh-CN"/>
              <a:t>rules</a:t>
            </a:r>
            <a:r>
              <a:rPr lang="zh-CN" altLang="en-US"/>
              <a:t>选项，用于处理</a:t>
            </a:r>
            <a:r>
              <a:rPr lang="en-US" altLang="zh-CN"/>
              <a:t>.less</a:t>
            </a:r>
            <a:r>
              <a:rPr lang="zh-CN" altLang="en-US"/>
              <a:t>文件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552700"/>
            <a:ext cx="4711700" cy="40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3848100"/>
            <a:ext cx="70358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webpack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的安装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的起步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的配置</a:t>
            </a:r>
            <a:endParaRPr kumimoji="1" lang="en-US" altLang="zh-CN"/>
          </a:p>
          <a:p>
            <a:r>
              <a:rPr kumimoji="1" lang="en-US" altLang="zh-CN"/>
              <a:t>loader</a:t>
            </a:r>
            <a:r>
              <a:rPr kumimoji="1" lang="zh-CN" altLang="en-US"/>
              <a:t>的使用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中配置</a:t>
            </a:r>
            <a:r>
              <a:rPr kumimoji="1" lang="en-US" altLang="zh-CN"/>
              <a:t>Vue</a:t>
            </a:r>
            <a:endParaRPr kumimoji="1" lang="en-US" altLang="zh-CN"/>
          </a:p>
          <a:p>
            <a:r>
              <a:rPr kumimoji="1" lang="en-US" altLang="zh-CN"/>
              <a:t>plugin</a:t>
            </a:r>
            <a:r>
              <a:rPr kumimoji="1" lang="zh-CN" altLang="en-US"/>
              <a:t>的使用</a:t>
            </a:r>
            <a:endParaRPr kumimoji="1" lang="en-US" altLang="zh-CN"/>
          </a:p>
          <a:p>
            <a:r>
              <a:rPr kumimoji="1" lang="zh-CN" altLang="en-US"/>
              <a:t>搭建本地服务器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资源准备阶段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首先，我们在项目中加入两张图片：</a:t>
            </a:r>
            <a:endParaRPr lang="zh-CN" altLang="en-US"/>
          </a:p>
          <a:p>
            <a:pPr lvl="1"/>
            <a:r>
              <a:rPr lang="zh-CN" altLang="en-US"/>
              <a:t>一张较小的图片</a:t>
            </a:r>
            <a:r>
              <a:rPr lang="en-US" altLang="zh-CN"/>
              <a:t>test01.jpg(</a:t>
            </a:r>
            <a:r>
              <a:rPr lang="zh-CN" altLang="en-US"/>
              <a:t>小于</a:t>
            </a:r>
            <a:r>
              <a:rPr lang="en-US" altLang="zh-CN"/>
              <a:t>8kb)</a:t>
            </a:r>
            <a:r>
              <a:rPr lang="zh-CN" altLang="en-US"/>
              <a:t>，一张较大的图片</a:t>
            </a:r>
            <a:r>
              <a:rPr lang="en-US" altLang="zh-CN"/>
              <a:t>test02.jpeg(</a:t>
            </a:r>
            <a:r>
              <a:rPr lang="zh-CN" altLang="en-US"/>
              <a:t>大于</a:t>
            </a:r>
            <a:r>
              <a:rPr lang="en-US" altLang="zh-CN"/>
              <a:t>8kb)</a:t>
            </a:r>
            <a:endParaRPr lang="en-US" altLang="zh-CN"/>
          </a:p>
          <a:p>
            <a:pPr lvl="1"/>
            <a:r>
              <a:rPr lang="zh-CN" altLang="en-US"/>
              <a:t>待会儿我们会针对这两张图片进行不同的处理</a:t>
            </a:r>
            <a:endParaRPr lang="zh-CN" altLang="en-US"/>
          </a:p>
          <a:p>
            <a:r>
              <a:rPr lang="zh-CN" altLang="en-US"/>
              <a:t>我们先考虑在</a:t>
            </a:r>
            <a:r>
              <a:rPr lang="en-US" altLang="zh-CN"/>
              <a:t>css</a:t>
            </a:r>
            <a:r>
              <a:rPr lang="zh-CN" altLang="en-US"/>
              <a:t>样式中引用图片的情况，所以我更改了</a:t>
            </a:r>
            <a:r>
              <a:rPr lang="en-US" altLang="zh-CN"/>
              <a:t>normal.css</a:t>
            </a:r>
            <a:r>
              <a:rPr lang="zh-CN" altLang="en-US"/>
              <a:t>中的样式：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如果我们现在直接打包，会出现如下问题</a:t>
            </a:r>
            <a:endParaRPr lang="en-US" altLang="zh-CN"/>
          </a:p>
          <a:p>
            <a:pPr lvl="1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47" y="2847212"/>
            <a:ext cx="4154853" cy="909576"/>
          </a:xfrm>
          <a:prstGeom prst="rect">
            <a:avLst/>
          </a:prstGeom>
        </p:spPr>
      </p:pic>
      <p:pic>
        <p:nvPicPr>
          <p:cNvPr id="2050" name="Picture 2" descr="https://upload-images.jianshu.io/upload_images/1102036-b288bf704f7de04a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4189493"/>
            <a:ext cx="6847253" cy="235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url-loader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图片处理，我们使用</a:t>
            </a:r>
            <a:r>
              <a:rPr lang="en-US" altLang="zh-CN"/>
              <a:t>url-loader</a:t>
            </a:r>
            <a:r>
              <a:rPr lang="zh-CN" altLang="en-US"/>
              <a:t>来处理，依然先安装</a:t>
            </a:r>
            <a:r>
              <a:rPr lang="en-US" altLang="zh-CN"/>
              <a:t>url-loader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修改</a:t>
            </a:r>
            <a:r>
              <a:rPr lang="en-US" altLang="zh-CN"/>
              <a:t>webpack.config.js</a:t>
            </a:r>
            <a:r>
              <a:rPr lang="zh-CN" altLang="en-US"/>
              <a:t>配置文件：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再次打包，运行</a:t>
            </a:r>
            <a:r>
              <a:rPr lang="en-US" altLang="zh-CN"/>
              <a:t>index.html</a:t>
            </a:r>
            <a:r>
              <a:rPr lang="zh-CN" altLang="en-US"/>
              <a:t>，就会发现我们的背景图片选出了出来。</a:t>
            </a:r>
            <a:endParaRPr lang="en-US" altLang="zh-CN"/>
          </a:p>
          <a:p>
            <a:pPr lvl="1"/>
            <a:r>
              <a:rPr lang="zh-CN" altLang="en-US"/>
              <a:t>而仔细观察，你会发现背景图是通过</a:t>
            </a:r>
            <a:r>
              <a:rPr lang="en-US" altLang="zh-CN"/>
              <a:t>base64</a:t>
            </a:r>
            <a:r>
              <a:rPr lang="zh-CN" altLang="en-US"/>
              <a:t>显示出来的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，这也是</a:t>
            </a:r>
            <a:r>
              <a:rPr lang="en-US" altLang="zh-CN"/>
              <a:t>limit</a:t>
            </a:r>
            <a:r>
              <a:rPr lang="zh-CN" altLang="en-US"/>
              <a:t>属性的作用，当图片小于</a:t>
            </a:r>
            <a:r>
              <a:rPr lang="en-US" altLang="zh-CN"/>
              <a:t>8kb</a:t>
            </a:r>
            <a:r>
              <a:rPr lang="zh-CN" altLang="en-US"/>
              <a:t>时，对图片进行</a:t>
            </a:r>
            <a:r>
              <a:rPr lang="en-US" altLang="zh-CN"/>
              <a:t>base64</a:t>
            </a:r>
            <a:r>
              <a:rPr lang="zh-CN" altLang="en-US"/>
              <a:t>编码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701800"/>
            <a:ext cx="3822700" cy="33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495734"/>
            <a:ext cx="3695700" cy="2552700"/>
          </a:xfrm>
          <a:prstGeom prst="rect">
            <a:avLst/>
          </a:prstGeom>
        </p:spPr>
      </p:pic>
      <p:sp>
        <p:nvSpPr>
          <p:cNvPr id="6" name="AutoShape 2" descr="https://upload-images.jianshu.io/upload_images/1102036-a503ea84cf0e4319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https://upload-images.jianshu.io/upload_images/1102036-a503ea84cf0e4319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7" y="2941092"/>
            <a:ext cx="6634163" cy="16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图片文件处理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lang="en-US" altLang="zh-CN"/>
              <a:t>file-loader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那么问题来了，如果大于</a:t>
            </a:r>
            <a:r>
              <a:rPr lang="en-US" altLang="zh-CN"/>
              <a:t>8kb</a:t>
            </a:r>
            <a:r>
              <a:rPr lang="zh-CN" altLang="en-US"/>
              <a:t>呢？我们将</a:t>
            </a:r>
            <a:r>
              <a:rPr lang="en-US" altLang="zh-CN"/>
              <a:t>background</a:t>
            </a:r>
            <a:r>
              <a:rPr lang="zh-CN" altLang="en-US"/>
              <a:t>的图片改成</a:t>
            </a:r>
            <a:r>
              <a:rPr lang="en-US" altLang="zh-CN"/>
              <a:t>test02.jpg</a:t>
            </a:r>
            <a:endParaRPr lang="en-US" altLang="zh-CN"/>
          </a:p>
          <a:p>
            <a:pPr lvl="1"/>
            <a:r>
              <a:rPr lang="zh-CN" altLang="en-US"/>
              <a:t>这次因为大于</a:t>
            </a:r>
            <a:r>
              <a:rPr lang="en-US" altLang="zh-CN"/>
              <a:t>8kb</a:t>
            </a:r>
            <a:r>
              <a:rPr lang="zh-CN" altLang="en-US"/>
              <a:t>的图片，会通过</a:t>
            </a:r>
            <a:r>
              <a:rPr lang="en-US" altLang="zh-CN"/>
              <a:t>file-loader</a:t>
            </a:r>
            <a:r>
              <a:rPr lang="zh-CN" altLang="en-US"/>
              <a:t>进行处理，但是我们的项目中并没有</a:t>
            </a:r>
            <a:r>
              <a:rPr lang="en-US" altLang="zh-CN"/>
              <a:t>file-loader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所以，我们需要安装</a:t>
            </a:r>
            <a:r>
              <a:rPr kumimoji="1" lang="en-US" altLang="zh-CN"/>
              <a:t>file-loader</a:t>
            </a:r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再次打包，就会发现</a:t>
            </a:r>
            <a:r>
              <a:rPr lang="en-US" altLang="zh-CN"/>
              <a:t>dist</a:t>
            </a:r>
            <a:r>
              <a:rPr lang="zh-CN" altLang="en-US"/>
              <a:t>文件夹下多了一个图片文件</a:t>
            </a:r>
            <a:endParaRPr kumimoji="1" lang="zh-CN" altLang="en-US"/>
          </a:p>
        </p:txBody>
      </p:sp>
      <p:pic>
        <p:nvPicPr>
          <p:cNvPr id="4098" name="Picture 2" descr="https://upload-images.jianshu.io/upload_images/1102036-cdd6704795f61493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2042410"/>
            <a:ext cx="7467600" cy="17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4279900"/>
            <a:ext cx="3556000" cy="381000"/>
          </a:xfrm>
          <a:prstGeom prst="rect">
            <a:avLst/>
          </a:prstGeom>
        </p:spPr>
      </p:pic>
      <p:pic>
        <p:nvPicPr>
          <p:cNvPr id="4100" name="Picture 4" descr="https://upload-images.jianshu.io/upload_images/1102036-ce1675e6af96012e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5178473"/>
            <a:ext cx="34956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修改文件名称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28607" cy="54440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我们发现</a:t>
            </a:r>
            <a:r>
              <a:rPr lang="en-US" altLang="zh-CN"/>
              <a:t>webpack</a:t>
            </a:r>
            <a:r>
              <a:rPr lang="zh-CN" altLang="en-US"/>
              <a:t>自动帮助我们生成一个非常长的名字</a:t>
            </a:r>
            <a:endParaRPr lang="zh-CN" altLang="en-US"/>
          </a:p>
          <a:p>
            <a:pPr lvl="1"/>
            <a:r>
              <a:rPr lang="zh-CN" altLang="en-US"/>
              <a:t>这是一个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hash</a:t>
            </a:r>
            <a:r>
              <a:rPr lang="zh-CN" altLang="en-US"/>
              <a:t>值，目的是防止名字重复</a:t>
            </a:r>
            <a:endParaRPr lang="zh-CN" altLang="en-US"/>
          </a:p>
          <a:p>
            <a:pPr lvl="1"/>
            <a:r>
              <a:rPr lang="zh-CN" altLang="en-US"/>
              <a:t>但是，真实开发中，我们可能对打包的图片名字有一定的要求</a:t>
            </a:r>
            <a:endParaRPr lang="zh-CN" altLang="en-US"/>
          </a:p>
          <a:p>
            <a:pPr lvl="1"/>
            <a:r>
              <a:rPr lang="zh-CN" altLang="en-US"/>
              <a:t>比如，将所有的图片放在一个文件夹中，跟上图片原来的名称，同时也要防止重复</a:t>
            </a:r>
            <a:endParaRPr lang="zh-CN" altLang="en-US"/>
          </a:p>
          <a:p>
            <a:r>
              <a:rPr lang="zh-CN" altLang="en-US"/>
              <a:t>所以，我们可以在</a:t>
            </a:r>
            <a:r>
              <a:rPr lang="en-US" altLang="zh-CN"/>
              <a:t>options</a:t>
            </a:r>
            <a:r>
              <a:rPr lang="zh-CN" altLang="en-US"/>
              <a:t>中添加上如下选项：</a:t>
            </a:r>
            <a:endParaRPr lang="en-US" altLang="zh-CN"/>
          </a:p>
          <a:p>
            <a:pPr lvl="1"/>
            <a:r>
              <a:rPr lang="en-US" altLang="zh-CN"/>
              <a:t>img</a:t>
            </a:r>
            <a:r>
              <a:rPr lang="zh-CN" altLang="en-US"/>
              <a:t>：文件要打包到的文件夹</a:t>
            </a:r>
            <a:endParaRPr lang="zh-CN" altLang="en-US"/>
          </a:p>
          <a:p>
            <a:pPr lvl="1"/>
            <a:r>
              <a:rPr lang="en-US" altLang="zh-CN"/>
              <a:t>name</a:t>
            </a:r>
            <a:r>
              <a:rPr lang="zh-CN" altLang="en-US"/>
              <a:t>：获取图片原来的名字，放在该位置</a:t>
            </a:r>
            <a:endParaRPr lang="zh-CN" altLang="en-US"/>
          </a:p>
          <a:p>
            <a:pPr lvl="1"/>
            <a:r>
              <a:rPr lang="en-US" altLang="zh-CN"/>
              <a:t>hash:8</a:t>
            </a:r>
            <a:r>
              <a:rPr lang="zh-CN" altLang="en-US"/>
              <a:t>：为了防止图片名称冲突，依然使用</a:t>
            </a:r>
            <a:r>
              <a:rPr lang="en-US" altLang="zh-CN"/>
              <a:t>hash</a:t>
            </a:r>
            <a:r>
              <a:rPr lang="zh-CN" altLang="en-US"/>
              <a:t>，但是我们只保留</a:t>
            </a:r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  <a:p>
            <a:pPr lvl="1"/>
            <a:r>
              <a:rPr lang="en-US" altLang="zh-CN"/>
              <a:t>ext</a:t>
            </a:r>
            <a:r>
              <a:rPr lang="zh-CN" altLang="en-US"/>
              <a:t>：使用图片原来的扩展名</a:t>
            </a:r>
            <a:endParaRPr lang="zh-CN" altLang="en-US"/>
          </a:p>
          <a:p>
            <a:r>
              <a:rPr lang="zh-CN" altLang="en-US"/>
              <a:t>但是，我们发现图片并没有显示出来，这是因为图片使用的路径不正确</a:t>
            </a:r>
            <a:endParaRPr lang="zh-CN" altLang="en-US"/>
          </a:p>
          <a:p>
            <a:pPr lvl="1"/>
            <a:r>
              <a:rPr lang="zh-CN" altLang="en-US"/>
              <a:t>默认情况下，</a:t>
            </a:r>
            <a:r>
              <a:rPr lang="en-US" altLang="zh-CN"/>
              <a:t>webpack</a:t>
            </a:r>
            <a:r>
              <a:rPr lang="zh-CN" altLang="en-US"/>
              <a:t>会将生成的路径直接返回给使用者</a:t>
            </a:r>
            <a:endParaRPr lang="zh-CN" altLang="en-US"/>
          </a:p>
          <a:p>
            <a:pPr lvl="1"/>
            <a:r>
              <a:rPr lang="zh-CN" altLang="en-US"/>
              <a:t>但是，我们整个程序是打包在</a:t>
            </a:r>
            <a:r>
              <a:rPr lang="en-US" altLang="zh-CN"/>
              <a:t>dist</a:t>
            </a:r>
            <a:r>
              <a:rPr lang="zh-CN" altLang="en-US"/>
              <a:t>文件夹下的，所以这里我们需要在路径下再添加一个</a:t>
            </a:r>
            <a:r>
              <a:rPr lang="en-US" altLang="zh-CN"/>
              <a:t>dist/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1235" y="1483610"/>
            <a:ext cx="4089400" cy="990600"/>
          </a:xfrm>
          <a:prstGeom prst="rect">
            <a:avLst/>
          </a:prstGeom>
        </p:spPr>
      </p:pic>
      <p:pic>
        <p:nvPicPr>
          <p:cNvPr id="5122" name="Picture 2" descr="https://upload-images.jianshu.io/upload_images/1102036-2127c880add8399a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60" y="4216400"/>
            <a:ext cx="4575175" cy="136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ES6</a:t>
            </a:r>
            <a:r>
              <a:rPr kumimoji="1" lang="zh-CN" altLang="en-US"/>
              <a:t>语法处理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如果你仔细阅读</a:t>
            </a:r>
            <a:r>
              <a:rPr lang="en-US" altLang="zh-CN"/>
              <a:t>webpack</a:t>
            </a:r>
            <a:r>
              <a:rPr lang="zh-CN" altLang="en-US"/>
              <a:t>打包的</a:t>
            </a:r>
            <a:r>
              <a:rPr lang="en-US" altLang="zh-CN"/>
              <a:t>js</a:t>
            </a:r>
            <a:r>
              <a:rPr lang="zh-CN" altLang="en-US"/>
              <a:t>文件，发现写的</a:t>
            </a:r>
            <a:r>
              <a:rPr lang="en-US" altLang="zh-CN"/>
              <a:t>ES6</a:t>
            </a:r>
            <a:r>
              <a:rPr lang="zh-CN" altLang="en-US"/>
              <a:t>语法并没有转成</a:t>
            </a:r>
            <a:r>
              <a:rPr lang="en-US" altLang="zh-CN"/>
              <a:t>ES5</a:t>
            </a:r>
            <a:r>
              <a:rPr lang="zh-CN" altLang="en-US"/>
              <a:t>，那么就意味着可能一些对</a:t>
            </a:r>
            <a:r>
              <a:rPr lang="en-US" altLang="zh-CN"/>
              <a:t>ES6</a:t>
            </a:r>
            <a:r>
              <a:rPr lang="zh-CN" altLang="en-US"/>
              <a:t>还不支持的浏览器没有办法很好的运行我们的代码。</a:t>
            </a:r>
            <a:endParaRPr lang="en-US" altLang="zh-CN"/>
          </a:p>
          <a:p>
            <a:r>
              <a:rPr lang="zh-CN" altLang="en-US"/>
              <a:t>在前面我们说过，如果希望将</a:t>
            </a:r>
            <a:r>
              <a:rPr lang="en-US" altLang="zh-CN"/>
              <a:t>ES6</a:t>
            </a:r>
            <a:r>
              <a:rPr lang="zh-CN" altLang="en-US"/>
              <a:t>的语法转成</a:t>
            </a:r>
            <a:r>
              <a:rPr lang="en-US" altLang="zh-CN"/>
              <a:t>ES5</a:t>
            </a:r>
            <a:r>
              <a:rPr lang="zh-CN" altLang="en-US"/>
              <a:t>，那么就需要使用</a:t>
            </a:r>
            <a:r>
              <a:rPr lang="en-US" altLang="zh-CN"/>
              <a:t>babel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而在</a:t>
            </a:r>
            <a:r>
              <a:rPr lang="en-US" altLang="zh-CN"/>
              <a:t>webpack</a:t>
            </a:r>
            <a:r>
              <a:rPr lang="zh-CN" altLang="en-US"/>
              <a:t>中，我们直接使用</a:t>
            </a:r>
            <a:r>
              <a:rPr lang="en-US" altLang="zh-CN"/>
              <a:t>babel</a:t>
            </a:r>
            <a:r>
              <a:rPr lang="zh-CN" altLang="en-US"/>
              <a:t>对应的</a:t>
            </a:r>
            <a:r>
              <a:rPr lang="en-US" altLang="zh-CN"/>
              <a:t>loader</a:t>
            </a:r>
            <a:r>
              <a:rPr lang="zh-CN" altLang="en-US"/>
              <a:t>就可以了。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配置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重新打包，查看</a:t>
            </a:r>
            <a:r>
              <a:rPr lang="en-US" altLang="zh-CN"/>
              <a:t>bundle.js</a:t>
            </a:r>
            <a:r>
              <a:rPr lang="zh-CN" altLang="en-US"/>
              <a:t>文件，发现其中的内容变成了</a:t>
            </a:r>
            <a:r>
              <a:rPr lang="en-US" altLang="zh-CN"/>
              <a:t>ES5</a:t>
            </a:r>
            <a:r>
              <a:rPr lang="zh-CN" altLang="en-US"/>
              <a:t>的语法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5800" y="2857500"/>
            <a:ext cx="6844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--save-dev babel-loader@7 babel-core babel-preset-es2015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760596"/>
            <a:ext cx="4953000" cy="21713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引入</a:t>
            </a:r>
            <a:r>
              <a:rPr kumimoji="1" lang="en-US" altLang="zh-CN"/>
              <a:t>vue</a:t>
            </a:r>
            <a:r>
              <a:rPr lang="en-US" altLang="zh-CN"/>
              <a:t>.</a:t>
            </a:r>
            <a:r>
              <a:rPr kumimoji="1" lang="en-US" altLang="zh-CN"/>
              <a:t>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后续项目中，我们会使用</a:t>
            </a:r>
            <a:r>
              <a:rPr lang="en-US" altLang="zh-CN"/>
              <a:t>Vuejs</a:t>
            </a:r>
            <a:r>
              <a:rPr lang="zh-CN" altLang="en-US"/>
              <a:t>进行开发，而且会以特殊的文件来组织</a:t>
            </a:r>
            <a:r>
              <a:rPr lang="en-US" altLang="zh-CN"/>
              <a:t>vue</a:t>
            </a:r>
            <a:r>
              <a:rPr lang="zh-CN" altLang="en-US"/>
              <a:t>的组件。</a:t>
            </a:r>
            <a:endParaRPr lang="zh-CN" altLang="en-US"/>
          </a:p>
          <a:p>
            <a:pPr lvl="1"/>
            <a:r>
              <a:rPr lang="zh-CN" altLang="en-US"/>
              <a:t>所以，下面我们来学习一下如何在我们的</a:t>
            </a:r>
            <a:r>
              <a:rPr lang="en-US" altLang="zh-CN"/>
              <a:t>webpack</a:t>
            </a:r>
            <a:r>
              <a:rPr lang="zh-CN" altLang="en-US"/>
              <a:t>环境中集成</a:t>
            </a:r>
            <a:r>
              <a:rPr lang="en-US" altLang="zh-CN"/>
              <a:t>Vuejs</a:t>
            </a:r>
            <a:endParaRPr lang="en-US" altLang="zh-CN"/>
          </a:p>
          <a:p>
            <a:r>
              <a:rPr lang="zh-CN" altLang="en-US"/>
              <a:t>现在，我们希望在项目中使用</a:t>
            </a:r>
            <a:r>
              <a:rPr lang="en-US" altLang="zh-CN"/>
              <a:t>Vuejs</a:t>
            </a:r>
            <a:r>
              <a:rPr lang="zh-CN" altLang="en-US"/>
              <a:t>，那么必然需要对其有依赖，所以需要先进行安装</a:t>
            </a:r>
            <a:endParaRPr lang="zh-CN" altLang="en-US"/>
          </a:p>
          <a:p>
            <a:pPr lvl="1"/>
            <a:r>
              <a:rPr lang="zh-CN" altLang="en-US"/>
              <a:t>注：因为我们后续是在实际项目中也会使用</a:t>
            </a:r>
            <a:r>
              <a:rPr lang="en-US" altLang="zh-CN"/>
              <a:t>vue</a:t>
            </a:r>
            <a:r>
              <a:rPr lang="zh-CN" altLang="en-US"/>
              <a:t>的，所以并不是开发时依赖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那么，接下来就可以按照我们之前学习的方式来使用</a:t>
            </a:r>
            <a:r>
              <a:rPr lang="en-US" altLang="zh-CN"/>
              <a:t>Vue</a:t>
            </a:r>
            <a:r>
              <a:rPr lang="zh-CN" altLang="en-US"/>
              <a:t>了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889250"/>
            <a:ext cx="2882900" cy="39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4203700"/>
            <a:ext cx="3987800" cy="1879600"/>
          </a:xfrm>
          <a:prstGeom prst="rect">
            <a:avLst/>
          </a:prstGeom>
        </p:spPr>
      </p:pic>
      <p:pic>
        <p:nvPicPr>
          <p:cNvPr id="1026" name="Picture 2" descr="https://upload-images.jianshu.io/upload_images/1102036-512c4268d4dda18d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07" y="3878636"/>
            <a:ext cx="5024416" cy="25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打包项目 </a:t>
            </a:r>
            <a:r>
              <a:rPr lang="en-US" altLang="zh-CN"/>
              <a:t>–</a:t>
            </a:r>
            <a:r>
              <a:rPr lang="zh-CN" altLang="en-US"/>
              <a:t> 错误信息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修改完成后，重新打包，运行程序：</a:t>
            </a:r>
            <a:endParaRPr lang="zh-CN" altLang="en-US"/>
          </a:p>
          <a:p>
            <a:pPr lvl="1"/>
            <a:r>
              <a:rPr lang="zh-CN" altLang="en-US"/>
              <a:t>打包过程没有任何错误</a:t>
            </a:r>
            <a:r>
              <a:rPr lang="en-US" altLang="zh-CN"/>
              <a:t>(</a:t>
            </a:r>
            <a:r>
              <a:rPr lang="zh-CN" altLang="en-US"/>
              <a:t>因为只是多打包了一个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js</a:t>
            </a:r>
            <a:r>
              <a:rPr lang="zh-CN" altLang="en-US"/>
              <a:t>文件而已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但是运行程序，没有出现想要的效果，而且浏览器中有报错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这个错误说的是我们使用的是</a:t>
            </a:r>
            <a:r>
              <a:rPr lang="en-US" altLang="zh-CN"/>
              <a:t>runtime-only</a:t>
            </a:r>
            <a:r>
              <a:rPr lang="zh-CN" altLang="en-US"/>
              <a:t>版本的</a:t>
            </a:r>
            <a:r>
              <a:rPr lang="en-US" altLang="zh-CN"/>
              <a:t>Vue</a:t>
            </a:r>
            <a:r>
              <a:rPr lang="zh-CN" altLang="en-US"/>
              <a:t>，什么意思呢？</a:t>
            </a:r>
            <a:endParaRPr lang="en-US" altLang="zh-CN"/>
          </a:p>
          <a:p>
            <a:pPr lvl="1"/>
            <a:r>
              <a:rPr lang="zh-CN" altLang="en-US"/>
              <a:t>这里我只说解决方案：</a:t>
            </a:r>
            <a:r>
              <a:rPr lang="en-US" altLang="zh-CN">
                <a:hlinkClick r:id="rId1"/>
              </a:rPr>
              <a:t>Vue</a:t>
            </a:r>
            <a:r>
              <a:rPr lang="zh-CN" altLang="en-US">
                <a:hlinkClick r:id="rId1"/>
              </a:rPr>
              <a:t>不同版本构建</a:t>
            </a:r>
            <a:r>
              <a:rPr lang="zh-CN" altLang="en-US"/>
              <a:t>，后续我具体讲解</a:t>
            </a:r>
            <a:r>
              <a:rPr lang="en-US" altLang="zh-CN"/>
              <a:t>runtime-only</a:t>
            </a:r>
            <a:r>
              <a:rPr lang="zh-CN" altLang="en-US"/>
              <a:t>和</a:t>
            </a:r>
            <a:r>
              <a:rPr lang="en-US" altLang="zh-CN"/>
              <a:t>runtime-compiler</a:t>
            </a:r>
            <a:r>
              <a:rPr lang="zh-CN" altLang="en-US"/>
              <a:t>的区别。</a:t>
            </a:r>
            <a:endParaRPr lang="zh-CN" altLang="en-US"/>
          </a:p>
          <a:p>
            <a:r>
              <a:rPr lang="zh-CN" altLang="en-US"/>
              <a:t>所以我们修改</a:t>
            </a:r>
            <a:r>
              <a:rPr lang="en-US" altLang="zh-CN"/>
              <a:t>webpack</a:t>
            </a:r>
            <a:r>
              <a:rPr lang="zh-CN" altLang="en-US"/>
              <a:t>的配置，添加如下内容即可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2050" name="Picture 2" descr="https://upload-images.jianshu.io/upload_images/1102036-c171d387ab4c99dd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25700"/>
            <a:ext cx="8559800" cy="17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7302"/>
            <a:ext cx="3441700" cy="1074852"/>
          </a:xfrm>
          <a:prstGeom prst="rect">
            <a:avLst/>
          </a:prstGeom>
        </p:spPr>
      </p:pic>
      <p:sp>
        <p:nvSpPr>
          <p:cNvPr id="5" name="AutoShape 4" descr="https://upload-images.jianshu.io/upload_images/1102036-baf1bcb59447d6d0?imageMogr2/auto-orient/strip%7CimageView2/2/w/438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4" name="Picture 6" descr="https://upload-images.jianshu.io/upload_images/1102036-baf1bcb59447d6d0?imageMogr2/auto-orient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5186963"/>
            <a:ext cx="2565400" cy="14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altLang="zh-CN"/>
              <a:t>el</a:t>
            </a:r>
            <a:r>
              <a:rPr lang="zh-CN" altLang="ro-RO"/>
              <a:t>和</a:t>
            </a:r>
            <a:r>
              <a:rPr lang="ro-RO" altLang="zh-CN"/>
              <a:t>template</a:t>
            </a:r>
            <a:r>
              <a:rPr lang="zh-CN" altLang="en-US"/>
              <a:t>区别（一）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正常运行之后，我们来考虑另外一个问题：</a:t>
            </a:r>
            <a:endParaRPr lang="zh-CN" altLang="en-US" sz="1600"/>
          </a:p>
          <a:p>
            <a:pPr lvl="1"/>
            <a:r>
              <a:rPr lang="zh-CN" altLang="en-US" sz="1600"/>
              <a:t>如果我们希望将</a:t>
            </a:r>
            <a:r>
              <a:rPr lang="en-US" altLang="zh-CN" sz="1600"/>
              <a:t>data</a:t>
            </a:r>
            <a:r>
              <a:rPr lang="zh-CN" altLang="en-US" sz="1600"/>
              <a:t>中的数据显示在界面中，就必须是修改</a:t>
            </a:r>
            <a:r>
              <a:rPr lang="en-US" altLang="zh-CN" sz="1600"/>
              <a:t>index.html</a:t>
            </a:r>
            <a:endParaRPr lang="en-US" altLang="zh-CN" sz="1600"/>
          </a:p>
          <a:p>
            <a:pPr lvl="1"/>
            <a:r>
              <a:rPr lang="zh-CN" altLang="en-US" sz="1600"/>
              <a:t>如果我们后面自定义了组件，也必须修改</a:t>
            </a:r>
            <a:r>
              <a:rPr lang="en-US" altLang="zh-CN" sz="1600"/>
              <a:t>index.html</a:t>
            </a:r>
            <a:r>
              <a:rPr lang="zh-CN" altLang="en-US" sz="1600"/>
              <a:t>来使用组件</a:t>
            </a:r>
            <a:endParaRPr lang="zh-CN" altLang="en-US" sz="1600"/>
          </a:p>
          <a:p>
            <a:pPr lvl="1"/>
            <a:r>
              <a:rPr lang="zh-CN" altLang="en-US" sz="1600"/>
              <a:t>但是</a:t>
            </a:r>
            <a:r>
              <a:rPr lang="en-US" altLang="zh-CN" sz="1600"/>
              <a:t>html</a:t>
            </a:r>
            <a:r>
              <a:rPr lang="zh-CN" altLang="en-US" sz="1600"/>
              <a:t>模板在之后的开发中，我并不希望手动的来频繁修改，是否可以做到呢？</a:t>
            </a:r>
            <a:endParaRPr lang="zh-CN" altLang="en-US" sz="1600"/>
          </a:p>
          <a:p>
            <a:r>
              <a:rPr lang="zh-CN" altLang="en-US" sz="1600"/>
              <a:t>定义</a:t>
            </a:r>
            <a:r>
              <a:rPr lang="en-US" altLang="zh-CN" sz="1600"/>
              <a:t>template</a:t>
            </a:r>
            <a:r>
              <a:rPr lang="zh-CN" altLang="en-US" sz="1600"/>
              <a:t>属性：</a:t>
            </a:r>
            <a:endParaRPr lang="zh-CN" altLang="en-US" sz="1600"/>
          </a:p>
          <a:p>
            <a:pPr lvl="1"/>
            <a:r>
              <a:rPr lang="zh-CN" altLang="en-US" sz="1600"/>
              <a:t>在前面的</a:t>
            </a:r>
            <a:r>
              <a:rPr lang="en-US" altLang="zh-CN" sz="1600"/>
              <a:t>Vue</a:t>
            </a:r>
            <a:r>
              <a:rPr lang="zh-CN" altLang="en-US" sz="1600"/>
              <a:t>实例中，我们定义了</a:t>
            </a:r>
            <a:r>
              <a:rPr lang="en-US" altLang="zh-CN" sz="1600"/>
              <a:t>el</a:t>
            </a:r>
            <a:r>
              <a:rPr lang="zh-CN" altLang="en-US" sz="1600"/>
              <a:t>属性，用于和</a:t>
            </a:r>
            <a:r>
              <a:rPr lang="en-US" altLang="zh-CN" sz="1600"/>
              <a:t>index.html</a:t>
            </a:r>
            <a:r>
              <a:rPr lang="zh-CN" altLang="en-US" sz="1600"/>
              <a:t>中的</a:t>
            </a:r>
            <a:r>
              <a:rPr lang="en-US" altLang="zh-CN" sz="1600"/>
              <a:t>#app</a:t>
            </a:r>
            <a:r>
              <a:rPr lang="zh-CN" altLang="en-US" sz="1600"/>
              <a:t>进行绑定，让</a:t>
            </a:r>
            <a:r>
              <a:rPr lang="en-US" altLang="zh-CN" sz="1600"/>
              <a:t>Vue</a:t>
            </a:r>
            <a:r>
              <a:rPr lang="zh-CN" altLang="en-US" sz="1600"/>
              <a:t>实例之后可以管理它其中的内容</a:t>
            </a:r>
            <a:endParaRPr lang="zh-CN" altLang="en-US" sz="1600"/>
          </a:p>
          <a:p>
            <a:pPr lvl="1"/>
            <a:r>
              <a:rPr lang="zh-CN" altLang="en-US" sz="1600"/>
              <a:t>这里，我们可以将</a:t>
            </a:r>
            <a:r>
              <a:rPr lang="en-US" altLang="zh-CN" sz="1600"/>
              <a:t>div</a:t>
            </a:r>
            <a:r>
              <a:rPr lang="zh-CN" altLang="en-US" sz="1600"/>
              <a:t>元素中的</a:t>
            </a:r>
            <a:r>
              <a:rPr lang="en-US" altLang="zh-CN" sz="1600"/>
              <a:t>{{message}}</a:t>
            </a:r>
            <a:r>
              <a:rPr lang="zh-CN" altLang="en-US" sz="1600"/>
              <a:t>内容删掉，只保留一个基本的</a:t>
            </a:r>
            <a:r>
              <a:rPr lang="en-US" altLang="zh-CN" sz="1600"/>
              <a:t>id</a:t>
            </a:r>
            <a:r>
              <a:rPr lang="zh-CN" altLang="en-US" sz="1600"/>
              <a:t>为</a:t>
            </a:r>
            <a:r>
              <a:rPr lang="en-US" altLang="zh-CN" sz="1600"/>
              <a:t>div</a:t>
            </a:r>
            <a:r>
              <a:rPr lang="zh-CN" altLang="en-US" sz="1600"/>
              <a:t>的元素</a:t>
            </a:r>
            <a:endParaRPr lang="zh-CN" altLang="en-US" sz="1600"/>
          </a:p>
          <a:p>
            <a:pPr lvl="1"/>
            <a:r>
              <a:rPr lang="zh-CN" altLang="en-US" sz="1600"/>
              <a:t>但是如果我依然希望在其中显示</a:t>
            </a:r>
            <a:r>
              <a:rPr lang="en-US" altLang="zh-CN" sz="1600"/>
              <a:t>{{message}}</a:t>
            </a:r>
            <a:r>
              <a:rPr lang="zh-CN" altLang="en-US" sz="1600"/>
              <a:t>的内容，应该怎么处理呢？</a:t>
            </a:r>
            <a:endParaRPr lang="zh-CN" altLang="en-US" sz="1600"/>
          </a:p>
          <a:p>
            <a:pPr lvl="1"/>
            <a:r>
              <a:rPr lang="zh-CN" altLang="en-US" sz="1600"/>
              <a:t>我们可以再定义一个</a:t>
            </a:r>
            <a:r>
              <a:rPr lang="en-US" altLang="zh-CN" sz="1600"/>
              <a:t>template</a:t>
            </a:r>
            <a:r>
              <a:rPr lang="zh-CN" altLang="en-US" sz="1600"/>
              <a:t>属性，代码如下：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735" y="4954954"/>
            <a:ext cx="52832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zh-CN"/>
              <a:t>el</a:t>
            </a:r>
            <a:r>
              <a:rPr lang="zh-CN" altLang="ro-RO"/>
              <a:t>和</a:t>
            </a:r>
            <a:r>
              <a:rPr lang="ro-RO" altLang="zh-CN"/>
              <a:t>template</a:t>
            </a:r>
            <a:r>
              <a:rPr lang="zh-CN" altLang="en-US"/>
              <a:t>区别（二）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重新打包，运行程序，显示一样的结果和</a:t>
            </a:r>
            <a:r>
              <a:rPr lang="en-US" altLang="zh-CN"/>
              <a:t>HTML</a:t>
            </a:r>
            <a:r>
              <a:rPr lang="zh-CN" altLang="en-US"/>
              <a:t>代码结构</a:t>
            </a:r>
            <a:endParaRPr lang="en-US" altLang="zh-CN"/>
          </a:p>
          <a:p>
            <a:r>
              <a:rPr lang="zh-CN" altLang="en-US"/>
              <a:t>那么，</a:t>
            </a:r>
            <a:r>
              <a:rPr lang="en-US" altLang="zh-CN"/>
              <a:t>el</a:t>
            </a:r>
            <a:r>
              <a:rPr lang="zh-CN" altLang="en-US"/>
              <a:t>和</a:t>
            </a:r>
            <a:r>
              <a:rPr lang="en-US" altLang="zh-CN"/>
              <a:t>template</a:t>
            </a:r>
            <a:r>
              <a:rPr lang="zh-CN" altLang="en-US"/>
              <a:t>模板的关系是什么呢？</a:t>
            </a:r>
            <a:endParaRPr lang="zh-CN" altLang="en-US"/>
          </a:p>
          <a:p>
            <a:pPr lvl="1"/>
            <a:r>
              <a:rPr lang="zh-CN" altLang="en-US"/>
              <a:t>在我们之前的学习中，我们知道</a:t>
            </a:r>
            <a:r>
              <a:rPr lang="en-US" altLang="zh-CN"/>
              <a:t>el</a:t>
            </a:r>
            <a:r>
              <a:rPr lang="zh-CN" altLang="en-US"/>
              <a:t>用于指定</a:t>
            </a:r>
            <a:r>
              <a:rPr lang="en-US" altLang="zh-CN"/>
              <a:t>Vue</a:t>
            </a:r>
            <a:r>
              <a:rPr lang="zh-CN" altLang="en-US"/>
              <a:t>要管理的</a:t>
            </a:r>
            <a:r>
              <a:rPr lang="en-US" altLang="zh-CN"/>
              <a:t>DOM</a:t>
            </a:r>
            <a:r>
              <a:rPr lang="zh-CN" altLang="en-US"/>
              <a:t>，可以帮助解析其中的指令、事件监听等等。</a:t>
            </a:r>
            <a:endParaRPr lang="zh-CN" altLang="en-US"/>
          </a:p>
          <a:p>
            <a:pPr lvl="1"/>
            <a:r>
              <a:rPr lang="zh-CN" altLang="en-US"/>
              <a:t>而如果</a:t>
            </a:r>
            <a:r>
              <a:rPr lang="en-US" altLang="zh-CN"/>
              <a:t>Vue</a:t>
            </a:r>
            <a:r>
              <a:rPr lang="zh-CN" altLang="en-US"/>
              <a:t>实例中同时指定了</a:t>
            </a:r>
            <a:r>
              <a:rPr lang="en-US" altLang="zh-CN"/>
              <a:t>template</a:t>
            </a:r>
            <a:r>
              <a:rPr lang="zh-CN" altLang="en-US"/>
              <a:t>，那么</a:t>
            </a:r>
            <a:r>
              <a:rPr lang="en-US" altLang="zh-CN"/>
              <a:t>template</a:t>
            </a:r>
            <a:r>
              <a:rPr lang="zh-CN" altLang="en-US"/>
              <a:t>模板的内容会替换掉挂载的对应</a:t>
            </a:r>
            <a:r>
              <a:rPr lang="en-US" altLang="zh-CN"/>
              <a:t>el</a:t>
            </a:r>
            <a:r>
              <a:rPr lang="zh-CN" altLang="en-US"/>
              <a:t>的模板。</a:t>
            </a:r>
            <a:endParaRPr lang="zh-CN" altLang="en-US"/>
          </a:p>
          <a:p>
            <a:r>
              <a:rPr lang="zh-CN" altLang="en-US"/>
              <a:t>这样做有什么好处呢？</a:t>
            </a:r>
            <a:endParaRPr lang="zh-CN" altLang="en-US"/>
          </a:p>
          <a:p>
            <a:pPr lvl="1"/>
            <a:r>
              <a:rPr lang="zh-CN" altLang="en-US"/>
              <a:t>这样做之后我们就不需要在以后的开发中再次操作</a:t>
            </a:r>
            <a:r>
              <a:rPr lang="en-US" altLang="zh-CN"/>
              <a:t>index.html</a:t>
            </a:r>
            <a:r>
              <a:rPr lang="zh-CN" altLang="en-US"/>
              <a:t>，只需要在</a:t>
            </a:r>
            <a:r>
              <a:rPr lang="en-US" altLang="zh-CN"/>
              <a:t>template</a:t>
            </a:r>
            <a:r>
              <a:rPr lang="zh-CN" altLang="en-US"/>
              <a:t>中写入对应的标签即可</a:t>
            </a:r>
            <a:endParaRPr lang="zh-CN" altLang="en-US"/>
          </a:p>
          <a:p>
            <a:r>
              <a:rPr lang="zh-CN" altLang="en-US"/>
              <a:t>但是，书写</a:t>
            </a:r>
            <a:r>
              <a:rPr lang="en-US" altLang="zh-CN"/>
              <a:t>template</a:t>
            </a:r>
            <a:r>
              <a:rPr lang="zh-CN" altLang="en-US"/>
              <a:t>模块非常麻烦怎么办呢？</a:t>
            </a:r>
            <a:endParaRPr lang="zh-CN" altLang="en-US"/>
          </a:p>
          <a:p>
            <a:pPr lvl="1"/>
            <a:r>
              <a:rPr lang="zh-CN" altLang="en-US"/>
              <a:t>没有关系，稍后我们会将</a:t>
            </a:r>
            <a:r>
              <a:rPr lang="en-US" altLang="zh-CN"/>
              <a:t>template</a:t>
            </a:r>
            <a:r>
              <a:rPr lang="zh-CN" altLang="en-US"/>
              <a:t>模板中的内容进行抽离。</a:t>
            </a:r>
            <a:endParaRPr lang="zh-CN" altLang="en-US"/>
          </a:p>
          <a:p>
            <a:pPr lvl="1"/>
            <a:r>
              <a:rPr lang="zh-CN" altLang="en-US"/>
              <a:t>会分成三部分书写：</a:t>
            </a:r>
            <a:r>
              <a:rPr lang="en-US" altLang="zh-CN"/>
              <a:t>template</a:t>
            </a:r>
            <a:r>
              <a:rPr lang="zh-CN" altLang="en-US"/>
              <a:t>、</a:t>
            </a:r>
            <a:r>
              <a:rPr lang="en-US" altLang="zh-CN"/>
              <a:t>script</a:t>
            </a:r>
            <a:r>
              <a:rPr lang="zh-CN" altLang="en-US"/>
              <a:t>、</a:t>
            </a:r>
            <a:r>
              <a:rPr lang="en-US" altLang="zh-CN"/>
              <a:t>style</a:t>
            </a:r>
            <a:r>
              <a:rPr lang="zh-CN" altLang="en-US"/>
              <a:t>，结构变得非常清晰。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组件化开发引入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在学习组件化开发的时候，我说过以后的</a:t>
            </a:r>
            <a:r>
              <a:rPr lang="en-US" altLang="zh-CN"/>
              <a:t>Vue</a:t>
            </a:r>
            <a:r>
              <a:rPr lang="zh-CN" altLang="en-US"/>
              <a:t>开发过程中，我们都会采用组件化开发的思想。</a:t>
            </a:r>
            <a:endParaRPr lang="zh-CN" altLang="en-US"/>
          </a:p>
          <a:p>
            <a:pPr lvl="1"/>
            <a:r>
              <a:rPr lang="zh-CN" altLang="en-US"/>
              <a:t>那么，在当前项目中，如果我也想采用组件化的形式进行开发，应该怎么做呢？</a:t>
            </a:r>
            <a:endParaRPr lang="zh-CN" altLang="en-US"/>
          </a:p>
          <a:p>
            <a:r>
              <a:rPr lang="zh-CN" altLang="en-US"/>
              <a:t>查看下面的代码：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kumimoji="1" lang="zh-CN" altLang="en-US"/>
              <a:t>当然，我们也可以将下面的代码抽取到一个</a:t>
            </a:r>
            <a:r>
              <a:rPr kumimoji="1" lang="en-US" altLang="zh-CN"/>
              <a:t>js</a:t>
            </a:r>
            <a:r>
              <a:rPr kumimoji="1" lang="zh-CN" altLang="en-US"/>
              <a:t>文件中，并且导出。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2895264"/>
            <a:ext cx="4051300" cy="3694357"/>
          </a:xfrm>
          <a:prstGeom prst="rect">
            <a:avLst/>
          </a:prstGeom>
        </p:spPr>
      </p:pic>
      <p:pic>
        <p:nvPicPr>
          <p:cNvPr id="3074" name="Picture 2" descr="https://upload-images.jianshu.io/upload_images/1102036-0f5505e28337d128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08" y="2895264"/>
            <a:ext cx="5205342" cy="36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Webpack</a:t>
            </a:r>
            <a:r>
              <a:rPr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什么是</a:t>
            </a:r>
            <a:r>
              <a:rPr lang="en-US" altLang="zh-CN" sz="1600"/>
              <a:t>webpack</a:t>
            </a:r>
            <a:r>
              <a:rPr lang="zh-CN" altLang="en-US" sz="1600"/>
              <a:t>？</a:t>
            </a:r>
            <a:endParaRPr lang="zh-CN" altLang="en-US" sz="1600"/>
          </a:p>
          <a:p>
            <a:pPr lvl="1"/>
            <a:r>
              <a:rPr lang="zh-CN" altLang="en-US" sz="1600"/>
              <a:t>这个</a:t>
            </a:r>
            <a:r>
              <a:rPr lang="en-US" altLang="zh-CN" sz="1600"/>
              <a:t>webpack</a:t>
            </a:r>
            <a:r>
              <a:rPr lang="zh-CN" altLang="en-US" sz="1600"/>
              <a:t>还真不是一两句话可以说清楚的。</a:t>
            </a:r>
            <a:endParaRPr lang="zh-CN" altLang="en-US" sz="1600"/>
          </a:p>
          <a:p>
            <a:r>
              <a:rPr lang="zh-CN" altLang="en-US" sz="1600"/>
              <a:t>我们先看看官方的解释：</a:t>
            </a:r>
            <a:endParaRPr lang="zh-CN" altLang="en-US" sz="1600"/>
          </a:p>
          <a:p>
            <a:pPr lvl="1"/>
            <a:r>
              <a:rPr lang="en-US" altLang="zh-CN" sz="1600"/>
              <a:t>At its core, </a:t>
            </a:r>
            <a:r>
              <a:rPr lang="en-US" altLang="zh-CN" sz="1600" b="1"/>
              <a:t>webpack</a:t>
            </a:r>
            <a:r>
              <a:rPr lang="en-US" altLang="zh-CN" sz="1600"/>
              <a:t> is a </a:t>
            </a:r>
            <a:r>
              <a:rPr lang="en-US" altLang="zh-CN" sz="1600" i="1"/>
              <a:t>static module bundler</a:t>
            </a:r>
            <a:r>
              <a:rPr lang="en-US" altLang="zh-CN" sz="1600"/>
              <a:t> for modern JavaScript applications. </a:t>
            </a:r>
            <a:endParaRPr lang="en-US" altLang="zh-CN" sz="1600"/>
          </a:p>
          <a:p>
            <a:pPr lvl="1"/>
            <a:r>
              <a:rPr lang="zh-CN" altLang="en-US" sz="1600"/>
              <a:t>从本质上来讲，</a:t>
            </a:r>
            <a:r>
              <a:rPr lang="en-US" altLang="zh-CN" sz="1600"/>
              <a:t>webpack</a:t>
            </a:r>
            <a:r>
              <a:rPr lang="zh-CN" altLang="en-US" sz="1600"/>
              <a:t>是一个现代的</a:t>
            </a:r>
            <a:r>
              <a:rPr lang="en-US" altLang="zh-CN" sz="1600"/>
              <a:t>JavaScript</a:t>
            </a:r>
            <a:r>
              <a:rPr lang="zh-CN" altLang="en-US" sz="1600"/>
              <a:t>应用的静态</a:t>
            </a:r>
            <a:r>
              <a:rPr lang="zh-CN" altLang="en-US" sz="1600" b="1"/>
              <a:t>模块打包</a:t>
            </a:r>
            <a:r>
              <a:rPr lang="zh-CN" altLang="en-US" sz="1600"/>
              <a:t>工具。</a:t>
            </a:r>
            <a:endParaRPr lang="zh-CN" altLang="en-US" sz="1600"/>
          </a:p>
          <a:p>
            <a:pPr lvl="1"/>
            <a:r>
              <a:rPr lang="zh-CN" altLang="en-US" sz="1600"/>
              <a:t>但是它是什么呢？用概念解释概念，还是不清晰。</a:t>
            </a:r>
            <a:endParaRPr lang="zh-CN" altLang="en-US" sz="1600"/>
          </a:p>
          <a:p>
            <a:pPr lvl="2"/>
            <a:r>
              <a:rPr lang="zh-CN" altLang="en-US" sz="1600"/>
              <a:t>我们从两个点来解释上面这句话：</a:t>
            </a:r>
            <a:r>
              <a:rPr lang="zh-CN" altLang="en-US" sz="1600" b="1"/>
              <a:t>模块</a:t>
            </a:r>
            <a:r>
              <a:rPr lang="zh-CN" altLang="en-US" sz="1600"/>
              <a:t> 和 </a:t>
            </a:r>
            <a:r>
              <a:rPr lang="zh-CN" altLang="en-US" sz="1600" b="1"/>
              <a:t>打包</a:t>
            </a:r>
            <a:endParaRPr lang="zh-CN" altLang="en-US" sz="1600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7cf5e2fb9f5b3630a30861f0357d6359/xmlnote/9CF4C97F3CB648DC8B60802702FF5465/384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64238"/>
            <a:ext cx="6095999" cy="23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.vue</a:t>
            </a:r>
            <a:r>
              <a:rPr lang="zh-CN" altLang="en-US"/>
              <a:t>文件封装处理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912707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但是一个组件以一个</a:t>
            </a:r>
            <a:r>
              <a:rPr lang="en-US" altLang="zh-CN" sz="1600"/>
              <a:t>js</a:t>
            </a:r>
            <a:r>
              <a:rPr lang="zh-CN" altLang="en-US" sz="1600"/>
              <a:t>对象的形式进行组织和使用的时候是非常不方便的</a:t>
            </a:r>
            <a:endParaRPr lang="zh-CN" altLang="en-US" sz="1600"/>
          </a:p>
          <a:p>
            <a:pPr lvl="1"/>
            <a:r>
              <a:rPr lang="zh-CN" altLang="en-US" sz="1600"/>
              <a:t>一方面编写</a:t>
            </a:r>
            <a:r>
              <a:rPr lang="en-US" altLang="zh-CN" sz="1600"/>
              <a:t>template</a:t>
            </a:r>
            <a:r>
              <a:rPr lang="zh-CN" altLang="en-US" sz="1600"/>
              <a:t>模块非常的麻烦</a:t>
            </a:r>
            <a:endParaRPr lang="zh-CN" altLang="en-US" sz="1600"/>
          </a:p>
          <a:p>
            <a:pPr lvl="1"/>
            <a:r>
              <a:rPr lang="zh-CN" altLang="en-US" sz="1600"/>
              <a:t>另外一方面如果有样式的话，我们写在哪里比较合适呢？</a:t>
            </a:r>
            <a:endParaRPr lang="zh-CN" altLang="en-US" sz="1600"/>
          </a:p>
          <a:p>
            <a:r>
              <a:rPr lang="zh-CN" altLang="en-US" sz="1600"/>
              <a:t>现在，我们以一种全新的方式来组织一个</a:t>
            </a:r>
            <a:r>
              <a:rPr lang="en-US" altLang="zh-CN" sz="1600"/>
              <a:t>vue</a:t>
            </a:r>
            <a:r>
              <a:rPr lang="zh-CN" altLang="en-US" sz="1600"/>
              <a:t>的组件</a:t>
            </a:r>
            <a:endParaRPr lang="en-US" altLang="zh-CN" sz="1600"/>
          </a:p>
          <a:p>
            <a:r>
              <a:rPr lang="zh-CN" altLang="en-US" sz="1600"/>
              <a:t>但是，这个时候这个文件可以被正确的加载吗？</a:t>
            </a:r>
            <a:endParaRPr lang="zh-CN" altLang="en-US" sz="1600"/>
          </a:p>
          <a:p>
            <a:pPr lvl="1"/>
            <a:r>
              <a:rPr lang="zh-CN" altLang="en-US" sz="1600"/>
              <a:t>必然不可以，这种特殊的文件以及特殊的格式，必须有人帮助我们处理。</a:t>
            </a:r>
            <a:endParaRPr lang="zh-CN" altLang="en-US" sz="1600"/>
          </a:p>
          <a:p>
            <a:pPr lvl="1"/>
            <a:r>
              <a:rPr lang="zh-CN" altLang="en-US" sz="1600"/>
              <a:t>谁来处理呢？</a:t>
            </a:r>
            <a:r>
              <a:rPr lang="en-US" altLang="zh-CN" sz="1600"/>
              <a:t>vue-loader</a:t>
            </a:r>
            <a:r>
              <a:rPr lang="zh-CN" altLang="en-US" sz="1600"/>
              <a:t>以及</a:t>
            </a:r>
            <a:r>
              <a:rPr lang="en-US" altLang="zh-CN" sz="1600"/>
              <a:t>vue-template-compiler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安装</a:t>
            </a:r>
            <a:r>
              <a:rPr lang="en-US" altLang="zh-CN" sz="1600"/>
              <a:t>vue-loader</a:t>
            </a:r>
            <a:r>
              <a:rPr lang="zh-CN" altLang="en-US" sz="1600"/>
              <a:t>和</a:t>
            </a:r>
            <a:r>
              <a:rPr lang="en-US" altLang="zh-CN" sz="1600"/>
              <a:t>vue-template-compiler</a:t>
            </a:r>
            <a:endParaRPr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修改</a:t>
            </a:r>
            <a:r>
              <a:rPr lang="en-US" altLang="zh-CN" sz="1600"/>
              <a:t>webpack.config.js</a:t>
            </a:r>
            <a:r>
              <a:rPr lang="zh-CN" altLang="en-US" sz="1600"/>
              <a:t>的配置文件：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0" y="1327150"/>
            <a:ext cx="4616450" cy="3464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800" y="4902200"/>
            <a:ext cx="5513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vue-loader vue-template-compiler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0" y="5271532"/>
            <a:ext cx="3810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plugin</a:t>
            </a:r>
            <a:r>
              <a:rPr lang="zh-CN" altLang="en-US"/>
              <a:t>是什么？</a:t>
            </a:r>
            <a:endParaRPr lang="zh-CN" altLang="en-US"/>
          </a:p>
          <a:p>
            <a:pPr lvl="1"/>
            <a:r>
              <a:rPr lang="en-US" altLang="zh-CN"/>
              <a:t>plugin</a:t>
            </a:r>
            <a:r>
              <a:rPr lang="zh-CN" altLang="en-US"/>
              <a:t>是插件的意思，通常是用于对某个现有的架构进行扩展。</a:t>
            </a:r>
            <a:endParaRPr lang="zh-CN" altLang="en-US"/>
          </a:p>
          <a:p>
            <a:pPr lvl="1"/>
            <a:r>
              <a:rPr lang="en-US" altLang="zh-CN"/>
              <a:t>webpack</a:t>
            </a:r>
            <a:r>
              <a:rPr lang="zh-CN" altLang="en-US"/>
              <a:t>中的插件，就是对</a:t>
            </a:r>
            <a:r>
              <a:rPr lang="en-US" altLang="zh-CN"/>
              <a:t>webpack</a:t>
            </a:r>
            <a:r>
              <a:rPr lang="zh-CN" altLang="en-US"/>
              <a:t>现有功能的各种扩展，比如打包优化，文件压缩等等。</a:t>
            </a:r>
            <a:endParaRPr lang="zh-CN" altLang="en-US"/>
          </a:p>
          <a:p>
            <a:r>
              <a:rPr lang="en-US" altLang="zh-CN"/>
              <a:t>loader</a:t>
            </a:r>
            <a:r>
              <a:rPr lang="zh-CN" altLang="en-US"/>
              <a:t>和</a:t>
            </a:r>
            <a:r>
              <a:rPr lang="en-US" altLang="zh-CN"/>
              <a:t>plugin</a:t>
            </a:r>
            <a:r>
              <a:rPr lang="zh-CN" altLang="en-US"/>
              <a:t>区别</a:t>
            </a:r>
            <a:endParaRPr lang="zh-CN" altLang="en-US"/>
          </a:p>
          <a:p>
            <a:pPr lvl="1"/>
            <a:r>
              <a:rPr lang="en-US" altLang="zh-CN"/>
              <a:t>loader</a:t>
            </a:r>
            <a:r>
              <a:rPr lang="zh-CN" altLang="en-US"/>
              <a:t>主要用于转换某些类型的模块，它是一个转换器。</a:t>
            </a:r>
            <a:endParaRPr lang="zh-CN" altLang="en-US"/>
          </a:p>
          <a:p>
            <a:pPr lvl="1"/>
            <a:r>
              <a:rPr lang="en-US" altLang="zh-CN"/>
              <a:t>plugin</a:t>
            </a:r>
            <a:r>
              <a:rPr lang="zh-CN" altLang="en-US"/>
              <a:t>是插件，它是对</a:t>
            </a:r>
            <a:r>
              <a:rPr lang="en-US" altLang="zh-CN"/>
              <a:t>webpack</a:t>
            </a:r>
            <a:r>
              <a:rPr lang="zh-CN" altLang="en-US"/>
              <a:t>本身的扩展，是一个扩展器。</a:t>
            </a:r>
            <a:endParaRPr lang="zh-CN" altLang="en-US"/>
          </a:p>
          <a:p>
            <a:r>
              <a:rPr lang="en-US" altLang="zh-CN"/>
              <a:t>plugin</a:t>
            </a:r>
            <a:r>
              <a:rPr lang="zh-CN" altLang="en-US"/>
              <a:t>的使用过程：</a:t>
            </a:r>
            <a:endParaRPr lang="zh-CN" altLang="en-US"/>
          </a:p>
          <a:p>
            <a:pPr lvl="1"/>
            <a:r>
              <a:rPr lang="zh-CN" altLang="en-US"/>
              <a:t>步骤一：通过</a:t>
            </a:r>
            <a:r>
              <a:rPr lang="en-US" altLang="zh-CN"/>
              <a:t>npm</a:t>
            </a:r>
            <a:r>
              <a:rPr lang="zh-CN" altLang="en-US"/>
              <a:t>安装需要使用的</a:t>
            </a:r>
            <a:r>
              <a:rPr lang="en-US" altLang="zh-CN"/>
              <a:t>plugins(</a:t>
            </a:r>
            <a:r>
              <a:rPr lang="zh-CN" altLang="en-US"/>
              <a:t>某些</a:t>
            </a:r>
            <a:r>
              <a:rPr lang="en-US" altLang="zh-CN"/>
              <a:t>webpack</a:t>
            </a:r>
            <a:r>
              <a:rPr lang="zh-CN" altLang="en-US"/>
              <a:t>已经内置的插件不需要安装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步骤二：在</a:t>
            </a:r>
            <a:r>
              <a:rPr lang="en-US" altLang="zh-CN"/>
              <a:t>webpack.config.js</a:t>
            </a:r>
            <a:r>
              <a:rPr lang="zh-CN" altLang="en-US"/>
              <a:t>中的</a:t>
            </a:r>
            <a:r>
              <a:rPr lang="en-US" altLang="zh-CN"/>
              <a:t>plugins</a:t>
            </a:r>
            <a:r>
              <a:rPr lang="zh-CN" altLang="en-US"/>
              <a:t>中配置插件。</a:t>
            </a:r>
            <a:endParaRPr lang="zh-CN" altLang="en-US"/>
          </a:p>
          <a:p>
            <a:r>
              <a:rPr lang="zh-CN" altLang="en-US"/>
              <a:t>下面，我们就来看看可以通过哪些插件对现有的</a:t>
            </a:r>
            <a:r>
              <a:rPr lang="en-US" altLang="zh-CN"/>
              <a:t>webpack</a:t>
            </a:r>
            <a:r>
              <a:rPr lang="zh-CN" altLang="en-US"/>
              <a:t>打包过程进行扩容，让我们的</a:t>
            </a:r>
            <a:r>
              <a:rPr lang="en-US" altLang="zh-CN"/>
              <a:t>webpack</a:t>
            </a:r>
            <a:r>
              <a:rPr lang="zh-CN" altLang="en-US"/>
              <a:t>变得更加好用。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添加版权的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我们先来使用一个最简单的插件，为打包的文件添加版权声明</a:t>
            </a:r>
            <a:endParaRPr lang="zh-CN" altLang="en-US"/>
          </a:p>
          <a:p>
            <a:pPr lvl="1"/>
            <a:r>
              <a:rPr lang="zh-CN" altLang="en-US"/>
              <a:t>该插件名字叫</a:t>
            </a:r>
            <a:r>
              <a:rPr lang="en-US" altLang="zh-CN"/>
              <a:t>BannerPlugin</a:t>
            </a:r>
            <a:r>
              <a:rPr lang="zh-CN" altLang="en-US"/>
              <a:t>，属于</a:t>
            </a:r>
            <a:r>
              <a:rPr lang="en-US" altLang="zh-CN"/>
              <a:t>webpack</a:t>
            </a:r>
            <a:r>
              <a:rPr lang="zh-CN" altLang="en-US"/>
              <a:t>自带的插件。</a:t>
            </a:r>
            <a:endParaRPr lang="zh-CN" altLang="en-US"/>
          </a:p>
          <a:p>
            <a:r>
              <a:rPr lang="zh-CN" altLang="en-US"/>
              <a:t>按照下面的方式来修改</a:t>
            </a:r>
            <a:r>
              <a:rPr lang="en-US" altLang="zh-CN"/>
              <a:t>webpack.config.js</a:t>
            </a:r>
            <a:r>
              <a:rPr lang="zh-CN" altLang="en-US"/>
              <a:t>的文件：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重新打包程序：查看</a:t>
            </a:r>
            <a:r>
              <a:rPr lang="en-US" altLang="zh-CN"/>
              <a:t>bundle.js</a:t>
            </a:r>
            <a:r>
              <a:rPr lang="zh-CN" altLang="en-US"/>
              <a:t>文件的头部，看到如下信息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2514600"/>
            <a:ext cx="5829300" cy="2108200"/>
          </a:xfrm>
          <a:prstGeom prst="rect">
            <a:avLst/>
          </a:prstGeom>
        </p:spPr>
      </p:pic>
      <p:pic>
        <p:nvPicPr>
          <p:cNvPr id="4098" name="Picture 2" descr="https://upload-images.jianshu.io/upload_images/1102036-255b6409d484dc3f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368833"/>
            <a:ext cx="4876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de-DE"/>
              <a:t>打包</a:t>
            </a:r>
            <a:r>
              <a:rPr lang="de-DE" altLang="zh-CN"/>
              <a:t>html</a:t>
            </a:r>
            <a:r>
              <a:rPr lang="zh-CN" altLang="de-DE"/>
              <a:t>的</a:t>
            </a:r>
            <a:r>
              <a:rPr lang="de-DE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目前，我们的</a:t>
            </a:r>
            <a:r>
              <a:rPr lang="en-US" altLang="zh-CN" sz="1600"/>
              <a:t>index.html</a:t>
            </a:r>
            <a:r>
              <a:rPr lang="zh-CN" altLang="en-US" sz="1600"/>
              <a:t>文件是存放在项目的根目录下的。</a:t>
            </a:r>
            <a:endParaRPr lang="zh-CN" altLang="en-US" sz="1600"/>
          </a:p>
          <a:p>
            <a:pPr lvl="1"/>
            <a:r>
              <a:rPr lang="zh-CN" altLang="en-US" sz="1600"/>
              <a:t>我们知道，在真实发布项目时，发布的是</a:t>
            </a:r>
            <a:r>
              <a:rPr lang="en-US" altLang="zh-CN" sz="1600"/>
              <a:t>dist</a:t>
            </a:r>
            <a:r>
              <a:rPr lang="zh-CN" altLang="en-US" sz="1600"/>
              <a:t>文件夹中的内容，但是</a:t>
            </a:r>
            <a:r>
              <a:rPr lang="en-US" altLang="zh-CN" sz="1600"/>
              <a:t>dist</a:t>
            </a:r>
            <a:r>
              <a:rPr lang="zh-CN" altLang="en-US" sz="1600"/>
              <a:t>文件夹中如果没有</a:t>
            </a:r>
            <a:r>
              <a:rPr lang="en-US" altLang="zh-CN" sz="1600"/>
              <a:t>index.html</a:t>
            </a:r>
            <a:r>
              <a:rPr lang="zh-CN" altLang="en-US" sz="1600"/>
              <a:t>文件，那么打包的</a:t>
            </a:r>
            <a:r>
              <a:rPr lang="en-US" altLang="zh-CN" sz="1600"/>
              <a:t>js</a:t>
            </a:r>
            <a:r>
              <a:rPr lang="zh-CN" altLang="en-US" sz="1600"/>
              <a:t>等文件也就没有意义了。</a:t>
            </a:r>
            <a:endParaRPr lang="zh-CN" altLang="en-US" sz="1600"/>
          </a:p>
          <a:p>
            <a:pPr lvl="1"/>
            <a:r>
              <a:rPr lang="zh-CN" altLang="en-US" sz="1600"/>
              <a:t>所以，我们需要将</a:t>
            </a:r>
            <a:r>
              <a:rPr lang="en-US" altLang="zh-CN" sz="1600"/>
              <a:t>index.html</a:t>
            </a:r>
            <a:r>
              <a:rPr lang="zh-CN" altLang="en-US" sz="1600"/>
              <a:t>文件打包到</a:t>
            </a:r>
            <a:r>
              <a:rPr lang="en-US" altLang="zh-CN" sz="1600"/>
              <a:t>dist</a:t>
            </a:r>
            <a:r>
              <a:rPr lang="zh-CN" altLang="en-US" sz="1600"/>
              <a:t>文件夹中，这个时候就可以使用</a:t>
            </a:r>
            <a:r>
              <a:rPr lang="en-US" altLang="zh-CN" sz="1600"/>
              <a:t>HtmlWebpackPlugin</a:t>
            </a:r>
            <a:r>
              <a:rPr lang="zh-CN" altLang="en-US" sz="1600"/>
              <a:t>插件</a:t>
            </a:r>
            <a:endParaRPr lang="zh-CN" altLang="en-US" sz="1600"/>
          </a:p>
          <a:p>
            <a:r>
              <a:rPr lang="en-US" altLang="zh-CN" sz="1600"/>
              <a:t>HtmlWebpackPlugin</a:t>
            </a:r>
            <a:r>
              <a:rPr lang="zh-CN" altLang="en-US" sz="1600"/>
              <a:t>插件可以为我们做这些事情：</a:t>
            </a:r>
            <a:endParaRPr lang="zh-CN" altLang="en-US" sz="1600"/>
          </a:p>
          <a:p>
            <a:pPr lvl="1"/>
            <a:r>
              <a:rPr lang="zh-CN" altLang="en-US" sz="1600"/>
              <a:t>自动生成一个</a:t>
            </a:r>
            <a:r>
              <a:rPr lang="en-US" altLang="zh-CN" sz="1600"/>
              <a:t>index.html</a:t>
            </a:r>
            <a:r>
              <a:rPr lang="zh-CN" altLang="en-US" sz="1600"/>
              <a:t>文件</a:t>
            </a:r>
            <a:r>
              <a:rPr lang="en-US" altLang="zh-CN" sz="1600"/>
              <a:t>(</a:t>
            </a:r>
            <a:r>
              <a:rPr lang="zh-CN" altLang="en-US" sz="1600"/>
              <a:t>可以指定模板来生成</a:t>
            </a:r>
            <a:r>
              <a:rPr lang="en-US" altLang="zh-CN" sz="1600"/>
              <a:t>)</a:t>
            </a:r>
            <a:endParaRPr lang="en-US" altLang="zh-CN" sz="1600"/>
          </a:p>
          <a:p>
            <a:pPr lvl="1"/>
            <a:r>
              <a:rPr lang="zh-CN" altLang="en-US" sz="1600"/>
              <a:t>将打包的</a:t>
            </a:r>
            <a:r>
              <a:rPr lang="en-US" altLang="zh-CN" sz="1600"/>
              <a:t>js</a:t>
            </a:r>
            <a:r>
              <a:rPr lang="zh-CN" altLang="en-US" sz="1600"/>
              <a:t>文件，自动通过</a:t>
            </a:r>
            <a:r>
              <a:rPr lang="en-US" altLang="zh-CN" sz="1600"/>
              <a:t>script</a:t>
            </a:r>
            <a:r>
              <a:rPr lang="zh-CN" altLang="en-US" sz="1600"/>
              <a:t>标签插入到</a:t>
            </a:r>
            <a:r>
              <a:rPr lang="en-US" altLang="zh-CN" sz="1600"/>
              <a:t>body</a:t>
            </a:r>
            <a:r>
              <a:rPr lang="zh-CN" altLang="en-US" sz="1600"/>
              <a:t>中</a:t>
            </a:r>
            <a:endParaRPr lang="zh-CN" altLang="en-US" sz="1600"/>
          </a:p>
          <a:p>
            <a:r>
              <a:rPr lang="zh-CN" altLang="sk-SK" sz="1600"/>
              <a:t>安装</a:t>
            </a:r>
            <a:r>
              <a:rPr lang="sk-SK" altLang="zh-CN" sz="1600"/>
              <a:t>HtmlWebpackPlugin</a:t>
            </a:r>
            <a:r>
              <a:rPr lang="zh-CN" altLang="sk-SK" sz="1600"/>
              <a:t>插件</a:t>
            </a:r>
            <a:endParaRPr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使用插件，修改</a:t>
            </a:r>
            <a:r>
              <a:rPr lang="en-US" altLang="zh-CN" sz="1600"/>
              <a:t>webpack.config.js</a:t>
            </a:r>
            <a:r>
              <a:rPr lang="zh-CN" altLang="en-US" sz="1600"/>
              <a:t>文件中</a:t>
            </a:r>
            <a:r>
              <a:rPr lang="en-US" altLang="zh-CN" sz="1600"/>
              <a:t>plugins</a:t>
            </a:r>
            <a:r>
              <a:rPr lang="zh-CN" altLang="en-US" sz="1600"/>
              <a:t>部分的内容如下：</a:t>
            </a:r>
            <a:endParaRPr lang="en-US" altLang="zh-CN" sz="1600"/>
          </a:p>
          <a:p>
            <a:pPr lvl="1"/>
            <a:r>
              <a:rPr lang="zh-CN" altLang="en-US"/>
              <a:t>这里的</a:t>
            </a:r>
            <a:r>
              <a:rPr lang="en-US" altLang="zh-CN"/>
              <a:t>template</a:t>
            </a:r>
            <a:r>
              <a:rPr lang="zh-CN" altLang="en-US"/>
              <a:t>表示根据什么模板来生成</a:t>
            </a:r>
            <a:r>
              <a:rPr lang="en-US" altLang="zh-CN"/>
              <a:t>index.html</a:t>
            </a:r>
            <a:endParaRPr lang="en-US" altLang="zh-CN"/>
          </a:p>
          <a:p>
            <a:pPr lvl="1"/>
            <a:r>
              <a:rPr lang="zh-CN" altLang="en-US"/>
              <a:t>另外，我们需要删除之前在</a:t>
            </a:r>
            <a:r>
              <a:rPr lang="en-US" altLang="zh-CN"/>
              <a:t>output</a:t>
            </a:r>
            <a:r>
              <a:rPr lang="zh-CN" altLang="en-US"/>
              <a:t>中添加的</a:t>
            </a:r>
            <a:r>
              <a:rPr lang="en-US" altLang="zh-CN"/>
              <a:t>publicPath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zh-CN" altLang="en-US"/>
              <a:t>否则插入的</a:t>
            </a:r>
            <a:r>
              <a:rPr lang="en-US" altLang="zh-CN"/>
              <a:t>script</a:t>
            </a:r>
            <a:r>
              <a:rPr lang="zh-CN" altLang="en-US"/>
              <a:t>标签中的</a:t>
            </a:r>
            <a:r>
              <a:rPr lang="en-US" altLang="zh-CN"/>
              <a:t>src</a:t>
            </a:r>
            <a:r>
              <a:rPr lang="zh-CN" altLang="en-US"/>
              <a:t>可能会有问题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6900" y="4406900"/>
            <a:ext cx="42719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html-webpack-plugin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6946" y="5195332"/>
            <a:ext cx="4819813" cy="130706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</a:t>
            </a:r>
            <a:r>
              <a:rPr kumimoji="1" lang="zh-CN" altLang="en-US"/>
              <a:t>压缩的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在项目发布之前，我们必然需要对</a:t>
            </a:r>
            <a:r>
              <a:rPr lang="en-US" altLang="zh-CN"/>
              <a:t>js</a:t>
            </a:r>
            <a:r>
              <a:rPr lang="zh-CN" altLang="en-US"/>
              <a:t>等文件进行压缩处理</a:t>
            </a:r>
            <a:endParaRPr lang="zh-CN" altLang="en-US"/>
          </a:p>
          <a:p>
            <a:pPr lvl="1"/>
            <a:r>
              <a:rPr lang="zh-CN" altLang="en-US"/>
              <a:t>这里，我们就对打包的</a:t>
            </a:r>
            <a:r>
              <a:rPr lang="en-US" altLang="zh-CN"/>
              <a:t>js</a:t>
            </a:r>
            <a:r>
              <a:rPr lang="zh-CN" altLang="en-US"/>
              <a:t>文件进行压缩</a:t>
            </a:r>
            <a:endParaRPr lang="zh-CN" altLang="en-US"/>
          </a:p>
          <a:p>
            <a:pPr lvl="1"/>
            <a:r>
              <a:rPr lang="zh-CN" altLang="en-US"/>
              <a:t>我们使用一个第三方的插件</a:t>
            </a:r>
            <a:r>
              <a:rPr lang="en-US" altLang="zh-CN"/>
              <a:t>uglifyjs-webpack-plugin</a:t>
            </a:r>
            <a:r>
              <a:rPr lang="zh-CN" altLang="en-US"/>
              <a:t>，并且版本号指定</a:t>
            </a:r>
            <a:r>
              <a:rPr lang="en-US" altLang="zh-CN"/>
              <a:t>1.1.1</a:t>
            </a:r>
            <a:r>
              <a:rPr lang="zh-CN" altLang="en-US"/>
              <a:t>，和</a:t>
            </a:r>
            <a:r>
              <a:rPr lang="en-US" altLang="zh-CN"/>
              <a:t>CLI2</a:t>
            </a:r>
            <a:r>
              <a:rPr lang="zh-CN" altLang="en-US"/>
              <a:t>保持一致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修改</a:t>
            </a:r>
            <a:r>
              <a:rPr lang="en-US" altLang="zh-CN"/>
              <a:t>webpack.config.js</a:t>
            </a:r>
            <a:r>
              <a:rPr lang="zh-CN" altLang="en-US"/>
              <a:t>文件，使用插件：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查看打包后的</a:t>
            </a:r>
            <a:r>
              <a:rPr lang="en-US" altLang="zh-CN"/>
              <a:t>bunlde.js</a:t>
            </a:r>
            <a:r>
              <a:rPr lang="zh-CN" altLang="en-US"/>
              <a:t>文件，是已经被压缩过了。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6600" y="2463800"/>
            <a:ext cx="51677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uglifyjs-webpack-plugin@1.1.1 --save-dev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3402803"/>
            <a:ext cx="65024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搭建本地服务器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</a:t>
            </a:r>
            <a:r>
              <a:rPr lang="zh-CN" altLang="en-US"/>
              <a:t>提供了一个可选的本地开发服务器，这个本地服务器基于</a:t>
            </a:r>
            <a:r>
              <a:rPr lang="en-US" altLang="zh-CN"/>
              <a:t>node.js</a:t>
            </a:r>
            <a:r>
              <a:rPr lang="zh-CN" altLang="en-US"/>
              <a:t>搭建，内部使用</a:t>
            </a:r>
            <a:r>
              <a:rPr lang="en-US" altLang="zh-CN"/>
              <a:t>express</a:t>
            </a:r>
            <a:r>
              <a:rPr lang="zh-CN" altLang="en-US"/>
              <a:t>框架，可以实现我们想要的让浏览器自动刷新显示我们修改后的结果。</a:t>
            </a:r>
            <a:endParaRPr lang="zh-CN" altLang="en-US"/>
          </a:p>
          <a:p>
            <a:r>
              <a:rPr lang="zh-CN" altLang="en-US"/>
              <a:t>不过它是一个单独的模块，在</a:t>
            </a:r>
            <a:r>
              <a:rPr lang="en-US" altLang="zh-CN"/>
              <a:t>webpack</a:t>
            </a:r>
            <a:r>
              <a:rPr lang="zh-CN" altLang="en-US"/>
              <a:t>中使用之前需要先安装它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devserver</a:t>
            </a:r>
            <a:r>
              <a:rPr lang="zh-CN" altLang="en-US"/>
              <a:t>也是作为</a:t>
            </a:r>
            <a:r>
              <a:rPr lang="en-US" altLang="zh-CN"/>
              <a:t>webpack</a:t>
            </a:r>
            <a:r>
              <a:rPr lang="zh-CN" altLang="en-US"/>
              <a:t>中的一个选项，选项本身可以设置如下属性：</a:t>
            </a:r>
            <a:endParaRPr lang="zh-CN" altLang="en-US"/>
          </a:p>
          <a:p>
            <a:pPr lvl="1"/>
            <a:r>
              <a:rPr lang="en-US" altLang="zh-CN"/>
              <a:t>contentBase</a:t>
            </a:r>
            <a:r>
              <a:rPr lang="zh-CN" altLang="en-US"/>
              <a:t>：为哪一个文件夹提供本地服务，默认是根文件夹，我们这里要填写</a:t>
            </a:r>
            <a:r>
              <a:rPr lang="en-US" altLang="zh-CN"/>
              <a:t>./dist</a:t>
            </a:r>
            <a:endParaRPr lang="en-US" altLang="zh-CN"/>
          </a:p>
          <a:p>
            <a:pPr lvl="1"/>
            <a:r>
              <a:rPr lang="en-US" altLang="zh-CN"/>
              <a:t>port</a:t>
            </a:r>
            <a:r>
              <a:rPr lang="zh-CN" altLang="en-US"/>
              <a:t>：端口号</a:t>
            </a:r>
            <a:endParaRPr lang="zh-CN" altLang="en-US"/>
          </a:p>
          <a:p>
            <a:pPr lvl="1"/>
            <a:r>
              <a:rPr lang="en-US" altLang="zh-CN"/>
              <a:t>inline</a:t>
            </a:r>
            <a:r>
              <a:rPr lang="zh-CN" altLang="en-US"/>
              <a:t>：页面实时刷新</a:t>
            </a:r>
            <a:endParaRPr lang="zh-CN" altLang="en-US"/>
          </a:p>
          <a:p>
            <a:pPr lvl="1"/>
            <a:r>
              <a:rPr lang="en-US" altLang="zh-CN"/>
              <a:t>historyApiFallback</a:t>
            </a:r>
            <a:r>
              <a:rPr lang="zh-CN" altLang="en-US"/>
              <a:t>：在</a:t>
            </a:r>
            <a:r>
              <a:rPr lang="en-US" altLang="zh-CN"/>
              <a:t>SPA</a:t>
            </a:r>
            <a:r>
              <a:rPr lang="zh-CN" altLang="en-US"/>
              <a:t>页面中，依赖</a:t>
            </a:r>
            <a:r>
              <a:rPr lang="en-US" altLang="zh-CN"/>
              <a:t>HTML5</a:t>
            </a:r>
            <a:r>
              <a:rPr lang="zh-CN" altLang="en-US"/>
              <a:t>的</a:t>
            </a:r>
            <a:r>
              <a:rPr lang="en-US" altLang="zh-CN"/>
              <a:t>history</a:t>
            </a:r>
            <a:r>
              <a:rPr lang="zh-CN" altLang="en-US"/>
              <a:t>模式</a:t>
            </a:r>
            <a:endParaRPr lang="en-US" altLang="zh-CN"/>
          </a:p>
          <a:p>
            <a:r>
              <a:rPr lang="en-US" altLang="zh-CN"/>
              <a:t>webpack.config.js</a:t>
            </a:r>
            <a:r>
              <a:rPr lang="zh-CN" altLang="en-US"/>
              <a:t>文件配置修改如下：</a:t>
            </a:r>
            <a:endParaRPr lang="en-US" altLang="zh-CN"/>
          </a:p>
          <a:p>
            <a:r>
              <a:rPr kumimoji="1" lang="zh-CN" altLang="en-US"/>
              <a:t>我们可以再配置另外一个</a:t>
            </a:r>
            <a:r>
              <a:rPr kumimoji="1" lang="en-US" altLang="zh-CN"/>
              <a:t>scripts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lang="en-US" altLang="zh-CN"/>
              <a:t>--open</a:t>
            </a:r>
            <a:r>
              <a:rPr lang="zh-CN" altLang="en-US"/>
              <a:t>参数表示直接打开浏览器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000" y="2501900"/>
            <a:ext cx="48515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--save-dev webpack-dev-server@2.9.1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0" y="4965700"/>
            <a:ext cx="372110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6205166"/>
            <a:ext cx="39497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前端模块化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6415453" cy="544408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前端模块化：</a:t>
            </a:r>
            <a:endParaRPr lang="zh-CN" altLang="en-US" sz="1600" dirty="0"/>
          </a:p>
          <a:p>
            <a:pPr lvl="1"/>
            <a:r>
              <a:rPr lang="zh-CN" altLang="en-US" sz="1600" dirty="0"/>
              <a:t>在前面学习中，我已经用了大量的篇幅解释了为什么前端需要模块化。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而且我也提到了目前使用前端模块化的一些方案：</a:t>
            </a:r>
            <a:r>
              <a:rPr lang="en-US" altLang="zh-CN" sz="1600" dirty="0"/>
              <a:t>AMD</a:t>
            </a:r>
            <a:r>
              <a:rPr lang="zh-CN" altLang="en-US" sz="1600" dirty="0"/>
              <a:t>、</a:t>
            </a:r>
            <a:r>
              <a:rPr lang="en-US" altLang="zh-CN" sz="1600" dirty="0"/>
              <a:t>CMD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CommonJS</a:t>
            </a:r>
            <a:r>
              <a:rPr lang="zh-CN" altLang="en-US" sz="1600" dirty="0"/>
              <a:t>、</a:t>
            </a:r>
            <a:r>
              <a:rPr lang="en-US" altLang="zh-CN" sz="1600" dirty="0"/>
              <a:t>ES6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ES6</a:t>
            </a:r>
            <a:r>
              <a:rPr lang="zh-CN" altLang="en-US" sz="1600" dirty="0"/>
              <a:t>之前，我们要想进行模块化开发，就必须借助于其他的工具，让我们可以进行模块化开发。</a:t>
            </a:r>
            <a:endParaRPr lang="zh-CN" altLang="en-US" sz="1600" dirty="0"/>
          </a:p>
          <a:p>
            <a:pPr lvl="1"/>
            <a:r>
              <a:rPr lang="zh-CN" altLang="en-US" sz="1600" dirty="0"/>
              <a:t>并且在通过模块化开发完成了项目后，还需要处理模块间的各种依赖，并且将其进行整合打包。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</a:t>
            </a:r>
            <a:r>
              <a:rPr lang="en-US" altLang="zh-CN" sz="1600" dirty="0"/>
              <a:t>webpack</a:t>
            </a:r>
            <a:r>
              <a:rPr lang="zh-CN" altLang="en-US" sz="1600" dirty="0"/>
              <a:t>其中一个核心就是让我们可能进行模块化开发，并且会帮助我们处理模块间的依赖关系。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而且不仅仅是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文件，我们的</a:t>
            </a:r>
            <a:r>
              <a:rPr lang="en-US" altLang="zh-CN" sz="1600" dirty="0"/>
              <a:t>CSS</a:t>
            </a:r>
            <a:r>
              <a:rPr lang="zh-CN" altLang="en-US" sz="1600" dirty="0"/>
              <a:t>、图片、</a:t>
            </a:r>
            <a:r>
              <a:rPr lang="en-US" altLang="zh-CN" sz="1600" dirty="0"/>
              <a:t>json</a:t>
            </a:r>
            <a:r>
              <a:rPr lang="zh-CN" altLang="en-US" sz="1600" dirty="0"/>
              <a:t>文件等等在</a:t>
            </a:r>
            <a:r>
              <a:rPr lang="en-US" altLang="zh-CN" sz="1600" dirty="0"/>
              <a:t>webpack</a:t>
            </a:r>
            <a:r>
              <a:rPr lang="zh-CN" altLang="en-US" sz="1600" dirty="0"/>
              <a:t>中都可以被当做模块来使用（在后续我们会看到）。</a:t>
            </a:r>
            <a:endParaRPr lang="zh-CN" altLang="en-US" sz="1600" dirty="0"/>
          </a:p>
          <a:p>
            <a:pPr lvl="1"/>
            <a:r>
              <a:rPr lang="zh-CN" altLang="en-US" sz="1600" dirty="0"/>
              <a:t>这就是</a:t>
            </a:r>
            <a:r>
              <a:rPr lang="en-US" altLang="zh-CN" sz="1600" dirty="0"/>
              <a:t>webpack</a:t>
            </a:r>
            <a:r>
              <a:rPr lang="zh-CN" altLang="en-US" sz="1600" dirty="0"/>
              <a:t>中模块化的概念。</a:t>
            </a:r>
            <a:endParaRPr lang="zh-CN" altLang="en-US" sz="1600" dirty="0"/>
          </a:p>
          <a:p>
            <a:endParaRPr kumimoji="1" lang="zh-CN" altLang="en-US" sz="16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904891" y="1238066"/>
            <a:ext cx="5149361" cy="544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/>
              <a:t>打包</a:t>
            </a:r>
            <a:r>
              <a:rPr lang="zh-CN" altLang="en-US" sz="1600"/>
              <a:t>如何理解呢？</a:t>
            </a:r>
            <a:endParaRPr lang="zh-CN" altLang="en-US" sz="1600"/>
          </a:p>
          <a:p>
            <a:pPr lvl="1"/>
            <a:r>
              <a:rPr lang="zh-CN" altLang="en-US" sz="1600"/>
              <a:t>理解了</a:t>
            </a:r>
            <a:r>
              <a:rPr lang="en-US" altLang="zh-CN" sz="1600"/>
              <a:t>webpack</a:t>
            </a:r>
            <a:r>
              <a:rPr lang="zh-CN" altLang="en-US" sz="1600"/>
              <a:t>可以帮助我们进行模块化，并且处理模块间的各种复杂关系后，打包的概念就非常好理解了。</a:t>
            </a:r>
            <a:endParaRPr lang="zh-CN" altLang="en-US" sz="1600"/>
          </a:p>
          <a:p>
            <a:pPr lvl="1"/>
            <a:r>
              <a:rPr lang="zh-CN" altLang="en-US" sz="1600"/>
              <a:t>就是将</a:t>
            </a:r>
            <a:r>
              <a:rPr lang="en-US" altLang="zh-CN" sz="1600"/>
              <a:t>webpack</a:t>
            </a:r>
            <a:r>
              <a:rPr lang="zh-CN" altLang="en-US" sz="1600"/>
              <a:t>中的各种资源模块进行打包合并成一个或多个包</a:t>
            </a:r>
            <a:r>
              <a:rPr lang="en-US" altLang="zh-CN" sz="1600"/>
              <a:t>(Bundle)</a:t>
            </a:r>
            <a:r>
              <a:rPr lang="zh-CN" altLang="en-US" sz="1600"/>
              <a:t>。</a:t>
            </a:r>
            <a:endParaRPr lang="zh-CN" altLang="en-US" sz="1600"/>
          </a:p>
          <a:p>
            <a:pPr lvl="1"/>
            <a:r>
              <a:rPr lang="zh-CN" altLang="en-US" sz="1600"/>
              <a:t>并且在打包的过程中，还可以对资源进行处理，比如压缩图片，将</a:t>
            </a:r>
            <a:r>
              <a:rPr lang="en-US" altLang="zh-CN" sz="1600"/>
              <a:t>scss</a:t>
            </a:r>
            <a:r>
              <a:rPr lang="zh-CN" altLang="en-US" sz="1600"/>
              <a:t>转成</a:t>
            </a:r>
            <a:r>
              <a:rPr lang="en-US" altLang="zh-CN" sz="1600"/>
              <a:t>css</a:t>
            </a:r>
            <a:r>
              <a:rPr lang="zh-CN" altLang="en-US" sz="1600"/>
              <a:t>，将</a:t>
            </a:r>
            <a:r>
              <a:rPr lang="en-US" altLang="zh-CN" sz="1600"/>
              <a:t>ES6</a:t>
            </a:r>
            <a:r>
              <a:rPr lang="zh-CN" altLang="en-US" sz="1600"/>
              <a:t>语法转成</a:t>
            </a:r>
            <a:r>
              <a:rPr lang="en-US" altLang="zh-CN" sz="1600"/>
              <a:t>ES5</a:t>
            </a:r>
            <a:r>
              <a:rPr lang="zh-CN" altLang="en-US" sz="1600"/>
              <a:t>语法，将</a:t>
            </a:r>
            <a:r>
              <a:rPr lang="en-US" altLang="zh-CN" sz="1600"/>
              <a:t>TypeScript</a:t>
            </a:r>
            <a:r>
              <a:rPr lang="zh-CN" altLang="en-US" sz="1600"/>
              <a:t>转成</a:t>
            </a:r>
            <a:r>
              <a:rPr lang="en-US" altLang="zh-CN" sz="1600"/>
              <a:t>JavaScript</a:t>
            </a:r>
            <a:r>
              <a:rPr lang="zh-CN" altLang="en-US" sz="1600"/>
              <a:t>等等操作。</a:t>
            </a:r>
            <a:endParaRPr lang="zh-CN" altLang="en-US" sz="1600"/>
          </a:p>
          <a:p>
            <a:pPr lvl="1"/>
            <a:r>
              <a:rPr lang="zh-CN" altLang="en-US" sz="1600"/>
              <a:t>但是打包的操作似乎</a:t>
            </a:r>
            <a:r>
              <a:rPr lang="en-US" altLang="zh-CN" sz="1600"/>
              <a:t>grunt/gulp</a:t>
            </a:r>
            <a:r>
              <a:rPr lang="zh-CN" altLang="en-US" sz="1600"/>
              <a:t>也可以帮助我们完成，它们有什么不同呢？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和</a:t>
            </a:r>
            <a:r>
              <a:rPr lang="en-US" altLang="zh-CN"/>
              <a:t>grunt/gulp</a:t>
            </a:r>
            <a:r>
              <a:rPr lang="zh-CN" altLang="en-US"/>
              <a:t>的对比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</a:pPr>
            <a:r>
              <a:rPr lang="en-US" altLang="zh-CN" sz="1600" dirty="0"/>
              <a:t>grunt/gulp</a:t>
            </a:r>
            <a:r>
              <a:rPr lang="zh-CN" altLang="en-US" sz="1600" dirty="0"/>
              <a:t>的核心是</a:t>
            </a:r>
            <a:r>
              <a:rPr lang="en-US" altLang="zh-CN" sz="1600" dirty="0"/>
              <a:t>Task</a:t>
            </a:r>
            <a:endParaRPr lang="en-US" altLang="zh-CN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我们可以配置一系列的</a:t>
            </a:r>
            <a:r>
              <a:rPr lang="en-US" altLang="zh-CN" sz="1600" dirty="0"/>
              <a:t>task</a:t>
            </a:r>
            <a:r>
              <a:rPr lang="zh-CN" altLang="en-US" sz="1600" dirty="0"/>
              <a:t>，并且定义</a:t>
            </a:r>
            <a:r>
              <a:rPr lang="en-US" altLang="zh-CN" sz="1600" dirty="0"/>
              <a:t>task</a:t>
            </a:r>
            <a:r>
              <a:rPr lang="zh-CN" altLang="en-US" sz="1600" dirty="0"/>
              <a:t>要处理的事务（例如</a:t>
            </a:r>
            <a:r>
              <a:rPr lang="en-US" altLang="zh-CN" sz="1600" dirty="0"/>
              <a:t>ES6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ts</a:t>
            </a:r>
            <a:r>
              <a:rPr lang="zh-CN" altLang="en-US" sz="1600" dirty="0"/>
              <a:t>转化，图片压缩，</a:t>
            </a:r>
            <a:r>
              <a:rPr lang="en-US" altLang="zh-CN" sz="1600" dirty="0" err="1"/>
              <a:t>scss</a:t>
            </a:r>
            <a:r>
              <a:rPr lang="zh-CN" altLang="en-US" sz="1600" dirty="0"/>
              <a:t>转成</a:t>
            </a:r>
            <a:r>
              <a:rPr lang="en-US" altLang="zh-CN" sz="1600" dirty="0" err="1"/>
              <a:t>css</a:t>
            </a:r>
            <a:r>
              <a:rPr lang="zh-CN" altLang="en-US" sz="1600" dirty="0"/>
              <a:t>）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之后让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来依次执行这些</a:t>
            </a:r>
            <a:r>
              <a:rPr lang="en-US" altLang="zh-CN" sz="1600" dirty="0"/>
              <a:t>task</a:t>
            </a:r>
            <a:r>
              <a:rPr lang="zh-CN" altLang="en-US" sz="1600" dirty="0"/>
              <a:t>，而且让整个流程自动化。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所以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也被称为前端自动化任务管理工具。</a:t>
            </a:r>
            <a:endParaRPr lang="zh-CN" altLang="en-US" sz="1600" dirty="0"/>
          </a:p>
          <a:p>
            <a:pPr>
              <a:lnSpc>
                <a:spcPts val="2400"/>
              </a:lnSpc>
            </a:pPr>
            <a:r>
              <a:rPr lang="zh-CN" altLang="en-US" sz="1600" dirty="0"/>
              <a:t>我们来看一个</a:t>
            </a:r>
            <a:r>
              <a:rPr lang="en-US" altLang="zh-CN" sz="1600" dirty="0"/>
              <a:t>gulp</a:t>
            </a:r>
            <a:r>
              <a:rPr lang="zh-CN" altLang="en-US" sz="1600" dirty="0"/>
              <a:t>的</a:t>
            </a:r>
            <a:r>
              <a:rPr lang="en-US" altLang="zh-CN" sz="1600" dirty="0"/>
              <a:t>task</a:t>
            </a:r>
            <a:endParaRPr lang="en-US" altLang="zh-CN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下面的</a:t>
            </a:r>
            <a:r>
              <a:rPr lang="en-US" altLang="zh-CN" sz="1600" dirty="0"/>
              <a:t>task</a:t>
            </a:r>
            <a:r>
              <a:rPr lang="zh-CN" altLang="en-US" sz="1600" dirty="0"/>
              <a:t>就是将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下面的所有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文件转成</a:t>
            </a:r>
            <a:r>
              <a:rPr lang="en-US" altLang="zh-CN" sz="1600" dirty="0"/>
              <a:t>ES5</a:t>
            </a:r>
            <a:r>
              <a:rPr lang="zh-CN" altLang="en-US" sz="1600" dirty="0"/>
              <a:t>的语法。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并且最终输出到</a:t>
            </a:r>
            <a:r>
              <a:rPr lang="en-US" altLang="zh-CN" sz="1600" dirty="0" err="1"/>
              <a:t>dist</a:t>
            </a:r>
            <a:r>
              <a:rPr lang="zh-CN" altLang="en-US" sz="1600" dirty="0"/>
              <a:t>文件夹中。</a:t>
            </a:r>
            <a:endParaRPr lang="zh-CN" altLang="en-US" sz="1600" dirty="0"/>
          </a:p>
          <a:p>
            <a:pPr>
              <a:lnSpc>
                <a:spcPts val="2400"/>
              </a:lnSpc>
            </a:pPr>
            <a:r>
              <a:rPr lang="zh-CN" altLang="en-US" sz="1600" dirty="0"/>
              <a:t>什么时候用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呢？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如果你的工程模块依赖非常简单，甚至是没有用到模块化的概念。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只需要进行简单的合并、压缩，就使用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即可。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但是如果整个项目使用了模块化管理，而且相互依赖非常强，我们就可以使用更加强大的</a:t>
            </a:r>
            <a:r>
              <a:rPr lang="en-US" altLang="zh-CN" sz="1600" dirty="0"/>
              <a:t>webpack</a:t>
            </a:r>
            <a:r>
              <a:rPr lang="zh-CN" altLang="en-US" sz="1600" dirty="0"/>
              <a:t>了。</a:t>
            </a:r>
            <a:endParaRPr lang="zh-CN" altLang="en-US" sz="1600" dirty="0"/>
          </a:p>
          <a:p>
            <a:r>
              <a:rPr lang="zh-CN" altLang="en-US" sz="1600" dirty="0"/>
              <a:t>所以，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和</a:t>
            </a:r>
            <a:r>
              <a:rPr lang="en-US" altLang="zh-CN" sz="1600" dirty="0"/>
              <a:t>webpack</a:t>
            </a:r>
            <a:r>
              <a:rPr lang="zh-CN" altLang="en-US" sz="1600" dirty="0"/>
              <a:t>有什么不同呢？</a:t>
            </a:r>
            <a:endParaRPr lang="zh-CN" altLang="en-US" sz="1600" dirty="0"/>
          </a:p>
          <a:p>
            <a:pPr lvl="1"/>
            <a:r>
              <a:rPr lang="en-US" altLang="zh-CN" sz="1600" dirty="0"/>
              <a:t>grunt/gulp</a:t>
            </a:r>
            <a:r>
              <a:rPr lang="zh-CN" altLang="en-US" sz="1600" dirty="0"/>
              <a:t>更加强调的是前端流程的自动化，模块化不是它的核心。</a:t>
            </a:r>
            <a:endParaRPr lang="zh-CN" altLang="en-US" sz="1600" dirty="0"/>
          </a:p>
          <a:p>
            <a:pPr lvl="1"/>
            <a:r>
              <a:rPr lang="en-US" altLang="zh-CN" sz="1600" dirty="0"/>
              <a:t>webpack</a:t>
            </a:r>
            <a:r>
              <a:rPr lang="zh-CN" altLang="en-US" sz="1600" dirty="0"/>
              <a:t>更加强调模块化开发管理，而文件压缩合并、预处理等功能，是他附带的功能。</a:t>
            </a:r>
            <a:endParaRPr lang="zh-CN" altLang="en-US" sz="16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246" y="2306027"/>
            <a:ext cx="3978031" cy="2263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webpack</a:t>
            </a:r>
            <a:r>
              <a:rPr lang="zh-CN" altLang="en-US"/>
              <a:t>安装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webpack</a:t>
            </a:r>
            <a:r>
              <a:rPr lang="zh-CN" altLang="en-US"/>
              <a:t>首先需要安装</a:t>
            </a:r>
            <a:r>
              <a:rPr lang="en-US" altLang="zh-CN"/>
              <a:t>Node.js</a:t>
            </a:r>
            <a:r>
              <a:rPr lang="zh-CN" altLang="en-US"/>
              <a:t>，</a:t>
            </a:r>
            <a:r>
              <a:rPr lang="en-US" altLang="zh-CN"/>
              <a:t>Node.js</a:t>
            </a:r>
            <a:r>
              <a:rPr lang="zh-CN" altLang="en-US"/>
              <a:t>自带了软件包管理工具</a:t>
            </a:r>
            <a:r>
              <a:rPr lang="en-US" altLang="zh-CN"/>
              <a:t>npm</a:t>
            </a:r>
            <a:endParaRPr lang="en-US" altLang="zh-CN"/>
          </a:p>
          <a:p>
            <a:r>
              <a:rPr lang="zh-CN" altLang="en-US"/>
              <a:t>查看自己的</a:t>
            </a:r>
            <a:r>
              <a:rPr lang="en-US" altLang="zh-CN"/>
              <a:t>node</a:t>
            </a:r>
            <a:r>
              <a:rPr lang="zh-CN" altLang="en-US"/>
              <a:t>版本：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全局安装</a:t>
            </a:r>
            <a:r>
              <a:rPr lang="en-US" altLang="zh-CN"/>
              <a:t>webpack(</a:t>
            </a:r>
            <a:r>
              <a:rPr lang="zh-CN" altLang="en-US"/>
              <a:t>这里我先指定版本号</a:t>
            </a:r>
            <a:r>
              <a:rPr lang="en-US" altLang="zh-CN"/>
              <a:t>3.6.0</a:t>
            </a:r>
            <a:r>
              <a:rPr lang="zh-CN" altLang="en-US"/>
              <a:t>，因为</a:t>
            </a:r>
            <a:r>
              <a:rPr lang="en-US" altLang="zh-CN"/>
              <a:t>vue cli2</a:t>
            </a:r>
            <a:r>
              <a:rPr lang="zh-CN" altLang="en-US"/>
              <a:t>依赖该版本</a:t>
            </a:r>
            <a:r>
              <a:rPr lang="en-US" altLang="zh-CN"/>
              <a:t>)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局部安装</a:t>
            </a:r>
            <a:r>
              <a:rPr kumimoji="1" lang="en-US" altLang="zh-CN"/>
              <a:t>webpack</a:t>
            </a:r>
            <a:r>
              <a:rPr kumimoji="1" lang="zh-CN" altLang="en-US"/>
              <a:t>（</a:t>
            </a:r>
            <a:r>
              <a:rPr lang="zh-CN" altLang="en-US"/>
              <a:t>后续才需要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lang="en-US" altLang="zh-CN"/>
              <a:t>--save-dev`</a:t>
            </a:r>
            <a:r>
              <a:rPr lang="zh-CN" altLang="en-US"/>
              <a:t>是开发时依赖，项目打包后不需要继续使用的。</a:t>
            </a:r>
            <a:endParaRPr kumimoji="1"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为什么全局安装后，还需要局部安装呢？</a:t>
            </a:r>
            <a:endParaRPr lang="zh-CN" altLang="en-US"/>
          </a:p>
          <a:p>
            <a:pPr lvl="1"/>
            <a:r>
              <a:rPr lang="zh-CN" altLang="en-US"/>
              <a:t>在终端直接执行</a:t>
            </a:r>
            <a:r>
              <a:rPr lang="en-US" altLang="zh-CN"/>
              <a:t>webpack</a:t>
            </a:r>
            <a:r>
              <a:rPr lang="zh-CN" altLang="en-US"/>
              <a:t>命令，使用的全局安装的</a:t>
            </a:r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zh-CN" altLang="en-US"/>
              <a:t>当在</a:t>
            </a:r>
            <a:r>
              <a:rPr lang="en-US" altLang="zh-CN"/>
              <a:t>package.json</a:t>
            </a:r>
            <a:r>
              <a:rPr lang="zh-CN" altLang="en-US"/>
              <a:t>中定义了</a:t>
            </a:r>
            <a:r>
              <a:rPr lang="en-US" altLang="zh-CN"/>
              <a:t>scripts</a:t>
            </a:r>
            <a:r>
              <a:rPr lang="zh-CN" altLang="en-US"/>
              <a:t>时，其中包含了</a:t>
            </a:r>
            <a:r>
              <a:rPr lang="en-US" altLang="zh-CN"/>
              <a:t>webpack</a:t>
            </a:r>
            <a:r>
              <a:rPr lang="zh-CN" altLang="en-US"/>
              <a:t>命令，那么使用的是局部</a:t>
            </a:r>
            <a:r>
              <a:rPr lang="en-US" altLang="zh-CN"/>
              <a:t>webpack</a:t>
            </a:r>
            <a:endParaRPr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107" y="2116504"/>
            <a:ext cx="26416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7" y="3071142"/>
            <a:ext cx="3136900" cy="36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7" y="4394080"/>
            <a:ext cx="39243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282961" cy="5444088"/>
          </a:xfrm>
        </p:spPr>
        <p:txBody>
          <a:bodyPr/>
          <a:lstStyle/>
          <a:p>
            <a:r>
              <a:rPr lang="zh-CN" altLang="en-US"/>
              <a:t>我们创建如下文件和文件夹：</a:t>
            </a:r>
            <a:endParaRPr lang="en-US" altLang="zh-CN" b="1"/>
          </a:p>
          <a:p>
            <a:r>
              <a:rPr lang="zh-CN" altLang="en-US" b="1"/>
              <a:t>文件和文件夹解析：</a:t>
            </a:r>
            <a:endParaRPr lang="zh-CN" altLang="en-US" b="1"/>
          </a:p>
          <a:p>
            <a:pPr lvl="1"/>
            <a:r>
              <a:rPr lang="en-US" altLang="zh-CN"/>
              <a:t>dist</a:t>
            </a:r>
            <a:r>
              <a:rPr lang="zh-CN" altLang="en-US"/>
              <a:t>文件夹：用于存放之后打包的文件</a:t>
            </a:r>
            <a:endParaRPr lang="zh-CN" altLang="en-US"/>
          </a:p>
          <a:p>
            <a:pPr lvl="1"/>
            <a:r>
              <a:rPr lang="en-US" altLang="zh-CN"/>
              <a:t>src</a:t>
            </a:r>
            <a:r>
              <a:rPr lang="zh-CN" altLang="en-US"/>
              <a:t>文件夹：用于存放我们写的源文件</a:t>
            </a:r>
            <a:endParaRPr lang="zh-CN" altLang="en-US"/>
          </a:p>
          <a:p>
            <a:pPr lvl="2"/>
            <a:r>
              <a:rPr lang="en-US" altLang="zh-CN"/>
              <a:t>main.js</a:t>
            </a:r>
            <a:r>
              <a:rPr lang="zh-CN" altLang="en-US"/>
              <a:t>：项目的入口文件。具体内容查看下面详情。</a:t>
            </a:r>
            <a:endParaRPr lang="zh-CN" altLang="en-US"/>
          </a:p>
          <a:p>
            <a:pPr lvl="2"/>
            <a:r>
              <a:rPr lang="en-US" altLang="zh-CN"/>
              <a:t>mathUtils.js</a:t>
            </a:r>
            <a:r>
              <a:rPr lang="zh-CN" altLang="en-US"/>
              <a:t>：定义了一些数学工具函数，可以在其他地方引用，并且使用。具体内容查看下面的详情。</a:t>
            </a:r>
            <a:endParaRPr lang="zh-CN" altLang="en-US"/>
          </a:p>
          <a:p>
            <a:pPr lvl="1"/>
            <a:r>
              <a:rPr lang="en-US" altLang="zh-CN"/>
              <a:t>index.html</a:t>
            </a:r>
            <a:r>
              <a:rPr lang="zh-CN" altLang="en-US"/>
              <a:t>：浏览器打开展示的首页</a:t>
            </a:r>
            <a:r>
              <a:rPr lang="en-US" altLang="zh-CN"/>
              <a:t>html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r>
              <a:rPr lang="zh-CN" altLang="en-US"/>
              <a:t>：通过</a:t>
            </a:r>
            <a:r>
              <a:rPr lang="en-US" altLang="zh-CN"/>
              <a:t>npm init</a:t>
            </a:r>
            <a:r>
              <a:rPr lang="zh-CN" altLang="en-US"/>
              <a:t>生成的，</a:t>
            </a:r>
            <a:r>
              <a:rPr lang="en-US" altLang="zh-CN"/>
              <a:t>npm</a:t>
            </a:r>
            <a:r>
              <a:rPr lang="zh-CN" altLang="en-US"/>
              <a:t>包管理的文件（暂时没有用上，后面才会用上）</a:t>
            </a:r>
            <a:endParaRPr lang="zh-CN" altLang="en-US"/>
          </a:p>
          <a:p>
            <a:r>
              <a:rPr lang="nb-NO" altLang="zh-CN"/>
              <a:t>mathUtils.js</a:t>
            </a:r>
            <a:r>
              <a:rPr lang="zh-CN" altLang="nb-NO"/>
              <a:t>文件中的代码：</a:t>
            </a:r>
            <a:endParaRPr lang="en-US" altLang="zh-CN" b="1"/>
          </a:p>
          <a:p>
            <a:r>
              <a:rPr lang="en-US" altLang="zh-CN"/>
              <a:t>main.js</a:t>
            </a:r>
            <a:r>
              <a:rPr lang="zh-CN" altLang="en-US"/>
              <a:t>文件中的代码：</a:t>
            </a:r>
            <a:endParaRPr lang="en-US" altLang="zh-CN" b="1"/>
          </a:p>
          <a:p>
            <a:endParaRPr lang="zh-CN" altLang="en-US"/>
          </a:p>
        </p:txBody>
      </p:sp>
      <p:sp>
        <p:nvSpPr>
          <p:cNvPr id="4" name="AutoShape 2" descr="https://upload-images.jianshu.io/upload_images/1102036-c9c9920c92f2e585?imageMogr2/auto-orient/strip%7CimageView2/2/w/363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1102036-c9c9920c92f2e585?imageMogr2/auto-orient/strip%7CimageView2/2/w/363/format/web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2" name="Picture 8" descr="https://upload-images.jianshu.io/upload_images/1102036-c9c9920c92f2e585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48" y="1238066"/>
            <a:ext cx="3948773" cy="16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48" y="3043656"/>
            <a:ext cx="2881975" cy="2273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348" y="5447678"/>
            <a:ext cx="3421237" cy="1171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</a:t>
            </a:r>
            <a:r>
              <a:rPr kumimoji="1" lang="zh-CN" altLang="en-US"/>
              <a:t>文件的打包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现在的</a:t>
            </a:r>
            <a:r>
              <a:rPr lang="en-US" altLang="zh-CN" sz="1600"/>
              <a:t>js</a:t>
            </a:r>
            <a:r>
              <a:rPr lang="zh-CN" altLang="en-US" sz="1600"/>
              <a:t>文件中使用了模块化的方式进行开发，他们可以直接使用吗？不可以。</a:t>
            </a:r>
            <a:endParaRPr lang="zh-CN" altLang="en-US" sz="1600"/>
          </a:p>
          <a:p>
            <a:pPr lvl="1"/>
            <a:r>
              <a:rPr lang="zh-CN" altLang="en-US" sz="1600"/>
              <a:t>因为如果直接在</a:t>
            </a:r>
            <a:r>
              <a:rPr lang="en-US" altLang="zh-CN" sz="1600"/>
              <a:t>index.html</a:t>
            </a:r>
            <a:r>
              <a:rPr lang="zh-CN" altLang="en-US" sz="1600"/>
              <a:t>引入这两个</a:t>
            </a:r>
            <a:r>
              <a:rPr lang="en-US" altLang="zh-CN" sz="1600"/>
              <a:t>js</a:t>
            </a:r>
            <a:r>
              <a:rPr lang="zh-CN" altLang="en-US" sz="1600"/>
              <a:t>文件，浏览器并不识别其中的模块化代码。</a:t>
            </a:r>
            <a:endParaRPr lang="zh-CN" altLang="en-US" sz="1600"/>
          </a:p>
          <a:p>
            <a:pPr lvl="1"/>
            <a:r>
              <a:rPr lang="zh-CN" altLang="en-US" sz="1600"/>
              <a:t>另外，在真实项目中当有许多这样的</a:t>
            </a:r>
            <a:r>
              <a:rPr lang="en-US" altLang="zh-CN" sz="1600"/>
              <a:t>js</a:t>
            </a:r>
            <a:r>
              <a:rPr lang="zh-CN" altLang="en-US" sz="1600"/>
              <a:t>文件时，我们一个个引用非常麻烦，并且后期非常不方便对它们进行管理。</a:t>
            </a:r>
            <a:endParaRPr lang="zh-CN" altLang="en-US" sz="1600"/>
          </a:p>
          <a:p>
            <a:r>
              <a:rPr lang="zh-CN" altLang="en-US" sz="1600"/>
              <a:t>我们应该怎么做呢？使用</a:t>
            </a:r>
            <a:r>
              <a:rPr lang="en-US" altLang="zh-CN" sz="1600"/>
              <a:t>webpack</a:t>
            </a:r>
            <a:r>
              <a:rPr lang="zh-CN" altLang="en-US" sz="1600"/>
              <a:t>工具，对多个</a:t>
            </a:r>
            <a:r>
              <a:rPr lang="en-US" altLang="zh-CN" sz="1600"/>
              <a:t>js</a:t>
            </a:r>
            <a:r>
              <a:rPr lang="zh-CN" altLang="en-US" sz="1600"/>
              <a:t>文件进行打包。</a:t>
            </a:r>
            <a:endParaRPr lang="zh-CN" altLang="en-US" sz="1600"/>
          </a:p>
          <a:p>
            <a:pPr lvl="1"/>
            <a:r>
              <a:rPr lang="zh-CN" altLang="en-US" sz="1600"/>
              <a:t>我们知道，</a:t>
            </a:r>
            <a:r>
              <a:rPr lang="en-US" altLang="zh-CN" sz="1600"/>
              <a:t>webpack</a:t>
            </a:r>
            <a:r>
              <a:rPr lang="zh-CN" altLang="en-US" sz="1600"/>
              <a:t>就是一个模块化的打包工具，所以它支持我们代码中写模块化，可以对模块化的代码进行处理。（如何处理的，待会儿在原理中，我会讲解）</a:t>
            </a:r>
            <a:endParaRPr lang="zh-CN" altLang="en-US" sz="1600"/>
          </a:p>
          <a:p>
            <a:pPr lvl="1"/>
            <a:r>
              <a:rPr lang="zh-CN" altLang="en-US" sz="1600"/>
              <a:t>另外，如果在处理完所有模块之间的关系后，将多个</a:t>
            </a:r>
            <a:r>
              <a:rPr lang="en-US" altLang="zh-CN" sz="1600"/>
              <a:t>js</a:t>
            </a:r>
            <a:r>
              <a:rPr lang="zh-CN" altLang="en-US" sz="1600"/>
              <a:t>打包到一个</a:t>
            </a:r>
            <a:r>
              <a:rPr lang="en-US" altLang="zh-CN" sz="1600"/>
              <a:t>js</a:t>
            </a:r>
            <a:r>
              <a:rPr lang="zh-CN" altLang="en-US" sz="1600"/>
              <a:t>文件中，引入时就变得非常方便了。</a:t>
            </a:r>
            <a:endParaRPr lang="zh-CN" altLang="en-US" sz="1600"/>
          </a:p>
          <a:p>
            <a:r>
              <a:rPr lang="en-US" altLang="zh-CN" sz="1600"/>
              <a:t>OK</a:t>
            </a:r>
            <a:r>
              <a:rPr lang="zh-CN" altLang="en-US" sz="1600"/>
              <a:t>，如何打包呢？使用</a:t>
            </a:r>
            <a:r>
              <a:rPr lang="en-US" altLang="zh-CN" sz="1600"/>
              <a:t>webpack</a:t>
            </a:r>
            <a:r>
              <a:rPr lang="zh-CN" altLang="en-US" sz="1600"/>
              <a:t>的指令即可</a:t>
            </a:r>
            <a:endParaRPr lang="en-US" altLang="zh-CN" sz="1600"/>
          </a:p>
          <a:p>
            <a:endParaRPr kumimoji="1" lang="en-US" altLang="zh-CN" sz="1600"/>
          </a:p>
          <a:p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4400550"/>
            <a:ext cx="3632200" cy="393700"/>
          </a:xfrm>
          <a:prstGeom prst="rect">
            <a:avLst/>
          </a:prstGeom>
        </p:spPr>
      </p:pic>
      <p:pic>
        <p:nvPicPr>
          <p:cNvPr id="2052" name="Picture 4" descr="https://upload-images.jianshu.io/upload_images/1102036-3b08e44631d5d8c0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971439"/>
            <a:ext cx="66198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使用打包后的文件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打包后会在</a:t>
            </a:r>
            <a:r>
              <a:rPr lang="en-US" altLang="zh-CN" sz="1600"/>
              <a:t>dist</a:t>
            </a:r>
            <a:r>
              <a:rPr lang="zh-CN" altLang="en-US" sz="1600"/>
              <a:t>文件下，生成一个</a:t>
            </a:r>
            <a:r>
              <a:rPr lang="en-US" altLang="zh-CN" sz="1600"/>
              <a:t>bundle.js</a:t>
            </a:r>
            <a:r>
              <a:rPr lang="zh-CN" altLang="en-US" sz="1600"/>
              <a:t>文件</a:t>
            </a:r>
            <a:endParaRPr lang="en-US" altLang="zh-CN" sz="1600"/>
          </a:p>
          <a:p>
            <a:pPr lvl="1"/>
            <a:r>
              <a:rPr lang="zh-CN" altLang="en-US" sz="1600"/>
              <a:t>文件内容有些复杂，这里暂时先不看，后续再进行分析。</a:t>
            </a:r>
            <a:endParaRPr lang="zh-CN" altLang="en-US" sz="1600"/>
          </a:p>
          <a:p>
            <a:pPr lvl="1"/>
            <a:r>
              <a:rPr lang="en-US" altLang="zh-CN" sz="1600"/>
              <a:t>bundle.js</a:t>
            </a:r>
            <a:r>
              <a:rPr lang="zh-CN" altLang="en-US" sz="1600"/>
              <a:t>文件，是</a:t>
            </a:r>
            <a:r>
              <a:rPr lang="en-US" altLang="zh-CN" sz="1600"/>
              <a:t>webpack</a:t>
            </a:r>
            <a:r>
              <a:rPr lang="zh-CN" altLang="en-US" sz="1600"/>
              <a:t>处理了项目直接文件依赖后生成的一个</a:t>
            </a:r>
            <a:r>
              <a:rPr lang="en-US" altLang="zh-CN" sz="1600"/>
              <a:t>js</a:t>
            </a:r>
            <a:r>
              <a:rPr lang="zh-CN" altLang="en-US" sz="1600"/>
              <a:t>文件，我们只需要将这个</a:t>
            </a:r>
            <a:r>
              <a:rPr lang="en-US" altLang="zh-CN" sz="1600"/>
              <a:t>js</a:t>
            </a:r>
            <a:r>
              <a:rPr lang="zh-CN" altLang="en-US" sz="1600"/>
              <a:t>文件在</a:t>
            </a:r>
            <a:r>
              <a:rPr lang="en-US" altLang="zh-CN" sz="1600"/>
              <a:t>index.html</a:t>
            </a:r>
            <a:r>
              <a:rPr lang="zh-CN" altLang="en-US" sz="1600"/>
              <a:t>中引入即可</a:t>
            </a:r>
            <a:endParaRPr kumimoji="1" lang="zh-CN" altLang="en-US" sz="1600"/>
          </a:p>
          <a:p>
            <a:endParaRPr kumimoji="1" lang="zh-CN" altLang="en-US"/>
          </a:p>
        </p:txBody>
      </p:sp>
      <p:sp>
        <p:nvSpPr>
          <p:cNvPr id="4" name="AutoShape 2" descr="https://upload-images.jianshu.io/upload_images/1102036-7293c6adf08cd0e4?imageMogr2/auto-orient/strip%7CimageView2/2/w/761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https://upload-images.jianshu.io/upload_images/1102036-7293c6adf08cd0e4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959100"/>
            <a:ext cx="72485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-images.jianshu.io/upload_images/1102036-0badb16debc59289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13" y="3744912"/>
            <a:ext cx="34194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8447</Words>
  <Application>WPS 演示</Application>
  <PresentationFormat>宽屏</PresentationFormat>
  <Paragraphs>439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vuejs-why</vt:lpstr>
      <vt:lpstr>Webpack详解</vt:lpstr>
      <vt:lpstr>内容概述</vt:lpstr>
      <vt:lpstr>什么是Webpack？</vt:lpstr>
      <vt:lpstr>前端模块化</vt:lpstr>
      <vt:lpstr>和grunt/gulp的对比</vt:lpstr>
      <vt:lpstr>webpack安装</vt:lpstr>
      <vt:lpstr>准备工作</vt:lpstr>
      <vt:lpstr>js文件的打包</vt:lpstr>
      <vt:lpstr>使用打包后的文件</vt:lpstr>
      <vt:lpstr>入口和出口</vt:lpstr>
      <vt:lpstr>局部安装webpack</vt:lpstr>
      <vt:lpstr>package.json中定义启动</vt:lpstr>
      <vt:lpstr>什么是loader？</vt:lpstr>
      <vt:lpstr>css文件处理 - 准备工作</vt:lpstr>
      <vt:lpstr>css文件处理 – 打包报错信息</vt:lpstr>
      <vt:lpstr>css文件处理 – css-loader</vt:lpstr>
      <vt:lpstr>css文件处理 – style-loader</vt:lpstr>
      <vt:lpstr>less文件处理 – 准备工作</vt:lpstr>
      <vt:lpstr>less文件处理 – less-loader</vt:lpstr>
      <vt:lpstr>图片文件处理 – 资源准备阶段</vt:lpstr>
      <vt:lpstr>图片文件处理 – url-loader</vt:lpstr>
      <vt:lpstr>图片文件处理 – file-loader</vt:lpstr>
      <vt:lpstr>图片文件处理 – 修改文件名称</vt:lpstr>
      <vt:lpstr>ES6语法处理</vt:lpstr>
      <vt:lpstr>引入vue.js</vt:lpstr>
      <vt:lpstr>打包项目 – 错误信息</vt:lpstr>
      <vt:lpstr>el和template区别（一）</vt:lpstr>
      <vt:lpstr>el和template区别（二）</vt:lpstr>
      <vt:lpstr>Vue组件化开发引入</vt:lpstr>
      <vt:lpstr>.vue文件封装处理</vt:lpstr>
      <vt:lpstr>认识plugin</vt:lpstr>
      <vt:lpstr>添加版权的Plugin</vt:lpstr>
      <vt:lpstr>打包html的plugin</vt:lpstr>
      <vt:lpstr>js压缩的Plugin</vt:lpstr>
      <vt:lpstr>搭建本地服务器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Webpack详解</dc:title>
  <dc:creator>卫康宏</dc:creator>
  <cp:lastModifiedBy>admin</cp:lastModifiedBy>
  <cp:revision>56</cp:revision>
  <dcterms:created xsi:type="dcterms:W3CDTF">2018-10-18T03:15:00Z</dcterms:created>
  <dcterms:modified xsi:type="dcterms:W3CDTF">2021-02-20T03:01:43Z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