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93"/>
    <p:restoredTop sz="94649"/>
  </p:normalViewPr>
  <p:slideViewPr>
    <p:cSldViewPr snapToGrid="0" snapToObjects="1">
      <p:cViewPr varScale="1">
        <p:scale>
          <a:sx n="73" d="100"/>
          <a:sy n="73" d="100"/>
        </p:scale>
        <p:origin x="21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4809-C445-0742-9C71-5B13418A13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846A37-1E32-2B4E-9053-3490266A9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9A5797-64B2-0C40-9FCB-10C1035E92F8}"/>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2DBDE3A8-AC45-2544-8145-124BE34B9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234BE-FAA5-8642-8CE5-380E23A52B83}"/>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13757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7A6-5819-2641-88E3-6E7409AD8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8A3F0-B803-B54E-B60C-B33517310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39F8-ABD5-1D48-A520-002E8D7BD103}"/>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2EC24A76-E6E3-5E4B-B29A-01BD8BCCB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CF07F-DAC1-5442-BBE2-FC5F477DFB7E}"/>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6938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77665-28B5-B643-BC60-3A694E3E1F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CFA30-9360-3C44-BFBD-3713FC58A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27500-EF02-BC4F-ADF7-66F2BCE9BBB9}"/>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E74D7A60-2512-8444-A613-7AB86CDE9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27F6-D807-2544-8299-E2FCA9FCB66C}"/>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43594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B3FA-803F-6741-A4A0-BC5AEBA2E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5C72F-EEEC-5645-8C57-E3754623C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17493-377F-A645-9DCD-36CF36C9B12E}"/>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78FCF63E-F1B1-D842-A1CE-0B17BCB4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763EA-B090-F443-829B-C14F6EA10A50}"/>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101277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F6D5-1938-0D4C-891D-FD2561DF1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34D50-121B-E642-B5D7-F07D04C84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2CA7C0-BD4D-694A-BC80-0C8462F435E5}"/>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61CD3FBE-FE4F-F842-A592-8133559F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EC54-7B28-3C48-96E8-D9DE7118CACB}"/>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248747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E2CD-DAA0-504C-99A7-513B36FE1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05EB1C-4008-0847-92B9-14E173EF60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E55B68-E1A1-194C-BCF7-4924555CE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BC033-5404-6447-B9B4-2BBC486917C5}"/>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6" name="Footer Placeholder 5">
            <a:extLst>
              <a:ext uri="{FF2B5EF4-FFF2-40B4-BE49-F238E27FC236}">
                <a16:creationId xmlns:a16="http://schemas.microsoft.com/office/drawing/2014/main" id="{1C349621-1734-FB45-A42B-A215427F0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050DD-F93E-9042-BDE0-B7C7DF385078}"/>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15770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4860-A7A9-954C-8211-E4281067E8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6A06B-40E0-4248-8462-5BB035B0B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3D8EA-EB3E-C44C-8475-5126DA0349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DAC89-DE50-394F-A989-27A64DA6F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0B36C0-9D18-1C41-AA2D-7A9A4BCB74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586E5-2313-7942-8857-ADA0D0EF413A}"/>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8" name="Footer Placeholder 7">
            <a:extLst>
              <a:ext uri="{FF2B5EF4-FFF2-40B4-BE49-F238E27FC236}">
                <a16:creationId xmlns:a16="http://schemas.microsoft.com/office/drawing/2014/main" id="{A08F7DD1-58C4-8242-8C90-0DF3C972DA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EAA08-4CAE-C445-8665-19525D1DEE42}"/>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29917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3980-50F2-4348-9979-F8A704C12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5C6276-BC76-CC4D-A170-6F9D7E65BD4A}"/>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4" name="Footer Placeholder 3">
            <a:extLst>
              <a:ext uri="{FF2B5EF4-FFF2-40B4-BE49-F238E27FC236}">
                <a16:creationId xmlns:a16="http://schemas.microsoft.com/office/drawing/2014/main" id="{9F7631B1-4837-9544-A1C2-29E1AC08C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C89B3-2A73-7042-BC12-FFA585FAD1EF}"/>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212488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5C267-3B46-E248-B1CB-B7C179487E37}"/>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3" name="Footer Placeholder 2">
            <a:extLst>
              <a:ext uri="{FF2B5EF4-FFF2-40B4-BE49-F238E27FC236}">
                <a16:creationId xmlns:a16="http://schemas.microsoft.com/office/drawing/2014/main" id="{8D00B03F-0BCD-FD4E-A5B4-86CB06AB5F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7F9D8-9AFC-C744-BEB6-3C899A10E067}"/>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319638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B5DA-3EE5-1C42-8F81-BFF8C69C7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130A59-9C9B-5442-8D08-6A2568076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D395D-3503-C84A-9207-97D157DB4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CF455-553C-064C-AE3E-920D8053CC04}"/>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6" name="Footer Placeholder 5">
            <a:extLst>
              <a:ext uri="{FF2B5EF4-FFF2-40B4-BE49-F238E27FC236}">
                <a16:creationId xmlns:a16="http://schemas.microsoft.com/office/drawing/2014/main" id="{E477A6A3-945F-984E-BD14-C7D7B4F49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92E4-A602-5144-A879-C0AE9453D318}"/>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104202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8ABB-78F7-3D4E-BF59-0A4F11B8E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A7D32A-EE06-8641-B3AF-F5B512F1B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BE2F67-D5FC-CE48-AF0E-092C53D72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5EA0-C1EE-844C-9EDF-C0C0659CB758}"/>
              </a:ext>
            </a:extLst>
          </p:cNvPr>
          <p:cNvSpPr>
            <a:spLocks noGrp="1"/>
          </p:cNvSpPr>
          <p:nvPr>
            <p:ph type="dt" sz="half" idx="10"/>
          </p:nvPr>
        </p:nvSpPr>
        <p:spPr/>
        <p:txBody>
          <a:bodyPr/>
          <a:lstStyle/>
          <a:p>
            <a:fld id="{4C70BB0C-984B-1C44-B6B6-9749BF030566}" type="datetimeFigureOut">
              <a:rPr lang="en-US" smtClean="0"/>
              <a:t>2/4/20</a:t>
            </a:fld>
            <a:endParaRPr lang="en-US"/>
          </a:p>
        </p:txBody>
      </p:sp>
      <p:sp>
        <p:nvSpPr>
          <p:cNvPr id="6" name="Footer Placeholder 5">
            <a:extLst>
              <a:ext uri="{FF2B5EF4-FFF2-40B4-BE49-F238E27FC236}">
                <a16:creationId xmlns:a16="http://schemas.microsoft.com/office/drawing/2014/main" id="{76137355-C436-6A43-AFB2-A24BCD874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65BB8-83FA-B442-AF92-EE3B2CC44932}"/>
              </a:ext>
            </a:extLst>
          </p:cNvPr>
          <p:cNvSpPr>
            <a:spLocks noGrp="1"/>
          </p:cNvSpPr>
          <p:nvPr>
            <p:ph type="sldNum" sz="quarter" idx="12"/>
          </p:nvPr>
        </p:nvSpPr>
        <p:spPr/>
        <p:txBody>
          <a:bodyPr/>
          <a:lstStyle/>
          <a:p>
            <a:fld id="{FE3005DF-DBDD-D648-BE2D-747AC5785B92}" type="slidenum">
              <a:rPr lang="en-US" smtClean="0"/>
              <a:t>‹#›</a:t>
            </a:fld>
            <a:endParaRPr lang="en-US"/>
          </a:p>
        </p:txBody>
      </p:sp>
    </p:spTree>
    <p:extLst>
      <p:ext uri="{BB962C8B-B14F-4D97-AF65-F5344CB8AC3E}">
        <p14:creationId xmlns:p14="http://schemas.microsoft.com/office/powerpoint/2010/main" val="82188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0319F-4ED0-2145-9BC9-B1506F913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94851-8780-D24C-A58D-499455523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03C5B-CA23-6B41-BCF2-6C283903C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0BB0C-984B-1C44-B6B6-9749BF030566}" type="datetimeFigureOut">
              <a:rPr lang="en-US" smtClean="0"/>
              <a:t>2/4/20</a:t>
            </a:fld>
            <a:endParaRPr lang="en-US"/>
          </a:p>
        </p:txBody>
      </p:sp>
      <p:sp>
        <p:nvSpPr>
          <p:cNvPr id="5" name="Footer Placeholder 4">
            <a:extLst>
              <a:ext uri="{FF2B5EF4-FFF2-40B4-BE49-F238E27FC236}">
                <a16:creationId xmlns:a16="http://schemas.microsoft.com/office/drawing/2014/main" id="{4BEB3358-10D5-4B4F-85AD-7DA9EEA3D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3CD57-0E24-784D-975A-A5C1E11B4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005DF-DBDD-D648-BE2D-747AC5785B92}" type="slidenum">
              <a:rPr lang="en-US" smtClean="0"/>
              <a:t>‹#›</a:t>
            </a:fld>
            <a:endParaRPr lang="en-US"/>
          </a:p>
        </p:txBody>
      </p:sp>
    </p:spTree>
    <p:extLst>
      <p:ext uri="{BB962C8B-B14F-4D97-AF65-F5344CB8AC3E}">
        <p14:creationId xmlns:p14="http://schemas.microsoft.com/office/powerpoint/2010/main" val="155619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B7A-9DC2-E84F-846A-51C814086602}"/>
              </a:ext>
            </a:extLst>
          </p:cNvPr>
          <p:cNvSpPr>
            <a:spLocks noGrp="1"/>
          </p:cNvSpPr>
          <p:nvPr>
            <p:ph type="ctrTitle"/>
          </p:nvPr>
        </p:nvSpPr>
        <p:spPr>
          <a:xfrm>
            <a:off x="3335865" y="4063924"/>
            <a:ext cx="5494868" cy="953030"/>
          </a:xfrm>
        </p:spPr>
        <p:txBody>
          <a:bodyPr>
            <a:normAutofit/>
          </a:bodyPr>
          <a:lstStyle/>
          <a:p>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L</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T</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R</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I</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p>
        </p:txBody>
      </p:sp>
      <p:pic>
        <p:nvPicPr>
          <p:cNvPr id="7" name="Picture 6">
            <a:extLst>
              <a:ext uri="{FF2B5EF4-FFF2-40B4-BE49-F238E27FC236}">
                <a16:creationId xmlns:a16="http://schemas.microsoft.com/office/drawing/2014/main" id="{44FB377B-8E2C-1640-907E-940F63FB6A56}"/>
              </a:ext>
            </a:extLst>
          </p:cNvPr>
          <p:cNvPicPr>
            <a:picLocks noChangeAspect="1"/>
          </p:cNvPicPr>
          <p:nvPr/>
        </p:nvPicPr>
        <p:blipFill rotWithShape="1">
          <a:blip r:embed="rId2"/>
          <a:srcRect l="4358" t="9154" r="3045" b="14656"/>
          <a:stretch/>
        </p:blipFill>
        <p:spPr>
          <a:xfrm>
            <a:off x="3509433" y="1517842"/>
            <a:ext cx="5173134" cy="2721502"/>
          </a:xfrm>
          <a:prstGeom prst="rect">
            <a:avLst/>
          </a:prstGeom>
        </p:spPr>
      </p:pic>
    </p:spTree>
    <p:extLst>
      <p:ext uri="{BB962C8B-B14F-4D97-AF65-F5344CB8AC3E}">
        <p14:creationId xmlns:p14="http://schemas.microsoft.com/office/powerpoint/2010/main" val="33033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87DE7-6756-A648-AF68-7662F8F7C940}"/>
              </a:ext>
            </a:extLst>
          </p:cNvPr>
          <p:cNvSpPr txBox="1">
            <a:spLocks/>
          </p:cNvSpPr>
          <p:nvPr/>
        </p:nvSpPr>
        <p:spPr>
          <a:xfrm>
            <a:off x="1195722" y="683418"/>
            <a:ext cx="5746945" cy="953030"/>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L</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T</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R</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I</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p>
        </p:txBody>
      </p:sp>
      <p:sp>
        <p:nvSpPr>
          <p:cNvPr id="5" name="Title 1">
            <a:extLst>
              <a:ext uri="{FF2B5EF4-FFF2-40B4-BE49-F238E27FC236}">
                <a16:creationId xmlns:a16="http://schemas.microsoft.com/office/drawing/2014/main" id="{3F039638-D1E3-2A40-A826-729C0E71E607}"/>
              </a:ext>
            </a:extLst>
          </p:cNvPr>
          <p:cNvSpPr txBox="1">
            <a:spLocks/>
          </p:cNvSpPr>
          <p:nvPr/>
        </p:nvSpPr>
        <p:spPr>
          <a:xfrm>
            <a:off x="1195721" y="1636448"/>
            <a:ext cx="5746945" cy="4538134"/>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6" name="TextBox 5">
            <a:extLst>
              <a:ext uri="{FF2B5EF4-FFF2-40B4-BE49-F238E27FC236}">
                <a16:creationId xmlns:a16="http://schemas.microsoft.com/office/drawing/2014/main" id="{CCB3199D-9C8C-BB42-8DE9-2F5038453D38}"/>
              </a:ext>
            </a:extLst>
          </p:cNvPr>
          <p:cNvSpPr txBox="1"/>
          <p:nvPr/>
        </p:nvSpPr>
        <p:spPr>
          <a:xfrm>
            <a:off x="1195720" y="1814945"/>
            <a:ext cx="5746945"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What is your opinion on current gun regulations?</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FDFC93A-33FB-3046-AC69-C7B2898D7A14}"/>
              </a:ext>
            </a:extLst>
          </p:cNvPr>
          <p:cNvSpPr txBox="1"/>
          <p:nvPr/>
        </p:nvSpPr>
        <p:spPr>
          <a:xfrm>
            <a:off x="1524000" y="2127813"/>
            <a:ext cx="5418664"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need stronger regulation of all firearms.</a:t>
            </a:r>
          </a:p>
          <a:p>
            <a:r>
              <a:rPr lang="en-US" sz="1600" dirty="0">
                <a:latin typeface="Arial" panose="020B0604020202020204" pitchFamily="34" charset="0"/>
                <a:cs typeface="Arial" panose="020B0604020202020204" pitchFamily="34" charset="0"/>
              </a:rPr>
              <a:t>need stronger regulation of assault weapons only.</a:t>
            </a:r>
          </a:p>
          <a:p>
            <a:r>
              <a:rPr lang="en-US" sz="1600" dirty="0">
                <a:latin typeface="Arial" panose="020B0604020202020204" pitchFamily="34" charset="0"/>
                <a:cs typeface="Arial" panose="020B0604020202020204" pitchFamily="34" charset="0"/>
              </a:rPr>
              <a:t>do not need to change regulations</a:t>
            </a:r>
          </a:p>
          <a:p>
            <a:r>
              <a:rPr lang="en-US" sz="1600" dirty="0">
                <a:latin typeface="Arial" panose="020B0604020202020204" pitchFamily="34" charset="0"/>
                <a:cs typeface="Arial" panose="020B0604020202020204" pitchFamily="34" charset="0"/>
              </a:rPr>
              <a:t>need fewer regulations of firearms</a:t>
            </a:r>
          </a:p>
          <a:p>
            <a:r>
              <a:rPr lang="en-US" sz="1600" dirty="0">
                <a:latin typeface="Arial" panose="020B0604020202020204" pitchFamily="34" charset="0"/>
                <a:cs typeface="Arial" panose="020B0604020202020204" pitchFamily="34" charset="0"/>
              </a:rPr>
              <a:t>no opinion</a:t>
            </a:r>
          </a:p>
        </p:txBody>
      </p:sp>
      <p:sp>
        <p:nvSpPr>
          <p:cNvPr id="2" name="Oval 1">
            <a:extLst>
              <a:ext uri="{FF2B5EF4-FFF2-40B4-BE49-F238E27FC236}">
                <a16:creationId xmlns:a16="http://schemas.microsoft.com/office/drawing/2014/main" id="{0997A280-9A2E-7E45-8494-F13D0194BC33}"/>
              </a:ext>
            </a:extLst>
          </p:cNvPr>
          <p:cNvSpPr/>
          <p:nvPr/>
        </p:nvSpPr>
        <p:spPr>
          <a:xfrm>
            <a:off x="1454729" y="224007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D98D1D-39B5-2943-B231-6A69A32B21A3}"/>
              </a:ext>
            </a:extLst>
          </p:cNvPr>
          <p:cNvSpPr/>
          <p:nvPr/>
        </p:nvSpPr>
        <p:spPr>
          <a:xfrm>
            <a:off x="1454724" y="250331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CE50F21-7505-F840-B898-9EA198DCDF28}"/>
              </a:ext>
            </a:extLst>
          </p:cNvPr>
          <p:cNvSpPr/>
          <p:nvPr/>
        </p:nvSpPr>
        <p:spPr>
          <a:xfrm>
            <a:off x="1468574" y="273884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0E73250-A242-9B41-8BA0-49B5FDBAA037}"/>
              </a:ext>
            </a:extLst>
          </p:cNvPr>
          <p:cNvSpPr/>
          <p:nvPr/>
        </p:nvSpPr>
        <p:spPr>
          <a:xfrm>
            <a:off x="1468574" y="2988227"/>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B4DA86B-7A63-0C4C-B348-2EDCE079BEE8}"/>
              </a:ext>
            </a:extLst>
          </p:cNvPr>
          <p:cNvSpPr/>
          <p:nvPr/>
        </p:nvSpPr>
        <p:spPr>
          <a:xfrm>
            <a:off x="1468574" y="3237606"/>
            <a:ext cx="110834" cy="101349"/>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5" name="TextBox 24">
            <a:extLst>
              <a:ext uri="{FF2B5EF4-FFF2-40B4-BE49-F238E27FC236}">
                <a16:creationId xmlns:a16="http://schemas.microsoft.com/office/drawing/2014/main" id="{698BA614-BB23-0A4B-BA40-8AAFDF39B288}"/>
              </a:ext>
            </a:extLst>
          </p:cNvPr>
          <p:cNvSpPr txBox="1"/>
          <p:nvPr/>
        </p:nvSpPr>
        <p:spPr>
          <a:xfrm>
            <a:off x="1195719" y="3449130"/>
            <a:ext cx="168602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Importance to You:</a:t>
            </a:r>
          </a:p>
        </p:txBody>
      </p:sp>
      <p:grpSp>
        <p:nvGrpSpPr>
          <p:cNvPr id="15" name="Group 14">
            <a:extLst>
              <a:ext uri="{FF2B5EF4-FFF2-40B4-BE49-F238E27FC236}">
                <a16:creationId xmlns:a16="http://schemas.microsoft.com/office/drawing/2014/main" id="{ED211396-1BE0-A542-82CD-9328A409E56A}"/>
              </a:ext>
            </a:extLst>
          </p:cNvPr>
          <p:cNvGrpSpPr/>
          <p:nvPr/>
        </p:nvGrpSpPr>
        <p:grpSpPr>
          <a:xfrm>
            <a:off x="3158837" y="3556261"/>
            <a:ext cx="2299856" cy="101354"/>
            <a:chOff x="2646214" y="3556261"/>
            <a:chExt cx="2299856" cy="101354"/>
          </a:xfrm>
        </p:grpSpPr>
        <p:sp>
          <p:nvSpPr>
            <p:cNvPr id="26" name="Oval 25">
              <a:extLst>
                <a:ext uri="{FF2B5EF4-FFF2-40B4-BE49-F238E27FC236}">
                  <a16:creationId xmlns:a16="http://schemas.microsoft.com/office/drawing/2014/main" id="{ADF9F18C-6B44-C74C-B836-668DF6E65D19}"/>
                </a:ext>
              </a:extLst>
            </p:cNvPr>
            <p:cNvSpPr/>
            <p:nvPr/>
          </p:nvSpPr>
          <p:spPr>
            <a:xfrm>
              <a:off x="2646214" y="3556266"/>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8" name="Oval 27">
              <a:extLst>
                <a:ext uri="{FF2B5EF4-FFF2-40B4-BE49-F238E27FC236}">
                  <a16:creationId xmlns:a16="http://schemas.microsoft.com/office/drawing/2014/main" id="{D1D87B13-7AFF-6B43-AE9E-41478F0D6C49}"/>
                </a:ext>
              </a:extLst>
            </p:cNvPr>
            <p:cNvSpPr/>
            <p:nvPr/>
          </p:nvSpPr>
          <p:spPr>
            <a:xfrm>
              <a:off x="3200396" y="3556262"/>
              <a:ext cx="110834" cy="101349"/>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9" name="Oval 28">
              <a:extLst>
                <a:ext uri="{FF2B5EF4-FFF2-40B4-BE49-F238E27FC236}">
                  <a16:creationId xmlns:a16="http://schemas.microsoft.com/office/drawing/2014/main" id="{E34967E2-1D1D-6949-8F92-E61EA1D93D86}"/>
                </a:ext>
              </a:extLst>
            </p:cNvPr>
            <p:cNvSpPr/>
            <p:nvPr/>
          </p:nvSpPr>
          <p:spPr>
            <a:xfrm>
              <a:off x="3740722" y="355626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0" name="Oval 29">
              <a:extLst>
                <a:ext uri="{FF2B5EF4-FFF2-40B4-BE49-F238E27FC236}">
                  <a16:creationId xmlns:a16="http://schemas.microsoft.com/office/drawing/2014/main" id="{FF5FF964-CF27-2E4B-A5C8-11A205A1A824}"/>
                </a:ext>
              </a:extLst>
            </p:cNvPr>
            <p:cNvSpPr/>
            <p:nvPr/>
          </p:nvSpPr>
          <p:spPr>
            <a:xfrm>
              <a:off x="4294905" y="355626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2" name="Oval 31">
              <a:extLst>
                <a:ext uri="{FF2B5EF4-FFF2-40B4-BE49-F238E27FC236}">
                  <a16:creationId xmlns:a16="http://schemas.microsoft.com/office/drawing/2014/main" id="{CE235CAA-E584-F44B-A0FD-19ACDBB2EE75}"/>
                </a:ext>
              </a:extLst>
            </p:cNvPr>
            <p:cNvSpPr/>
            <p:nvPr/>
          </p:nvSpPr>
          <p:spPr>
            <a:xfrm>
              <a:off x="4835236" y="3556261"/>
              <a:ext cx="110834" cy="1013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cxnSp>
          <p:nvCxnSpPr>
            <p:cNvPr id="10" name="Straight Connector 9">
              <a:extLst>
                <a:ext uri="{FF2B5EF4-FFF2-40B4-BE49-F238E27FC236}">
                  <a16:creationId xmlns:a16="http://schemas.microsoft.com/office/drawing/2014/main" id="{026E3D97-F5B1-024F-B2F1-16298D9DF8D9}"/>
                </a:ext>
              </a:extLst>
            </p:cNvPr>
            <p:cNvCxnSpPr>
              <a:cxnSpLocks/>
            </p:cNvCxnSpPr>
            <p:nvPr/>
          </p:nvCxnSpPr>
          <p:spPr>
            <a:xfrm>
              <a:off x="2757049" y="3617499"/>
              <a:ext cx="443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AF9B2C-5F8C-3C41-B245-C4128388013B}"/>
                </a:ext>
              </a:extLst>
            </p:cNvPr>
            <p:cNvCxnSpPr>
              <a:cxnSpLocks/>
            </p:cNvCxnSpPr>
            <p:nvPr/>
          </p:nvCxnSpPr>
          <p:spPr>
            <a:xfrm>
              <a:off x="3311232" y="3617496"/>
              <a:ext cx="443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FFDB5F-1796-6646-B643-3F9372BB82F6}"/>
                </a:ext>
              </a:extLst>
            </p:cNvPr>
            <p:cNvCxnSpPr>
              <a:cxnSpLocks/>
            </p:cNvCxnSpPr>
            <p:nvPr/>
          </p:nvCxnSpPr>
          <p:spPr>
            <a:xfrm>
              <a:off x="3851558" y="3617493"/>
              <a:ext cx="443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C3A519-6B04-A743-A974-FF7FC7E4B8FB}"/>
                </a:ext>
              </a:extLst>
            </p:cNvPr>
            <p:cNvCxnSpPr>
              <a:cxnSpLocks/>
            </p:cNvCxnSpPr>
            <p:nvPr/>
          </p:nvCxnSpPr>
          <p:spPr>
            <a:xfrm>
              <a:off x="4405745" y="3617491"/>
              <a:ext cx="443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4EC7B1B7-22ED-6D4E-8608-AE8031D8EB45}"/>
              </a:ext>
            </a:extLst>
          </p:cNvPr>
          <p:cNvSpPr txBox="1"/>
          <p:nvPr/>
        </p:nvSpPr>
        <p:spPr>
          <a:xfrm>
            <a:off x="2738384" y="3700747"/>
            <a:ext cx="95174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not important</a:t>
            </a:r>
          </a:p>
        </p:txBody>
      </p:sp>
      <p:sp>
        <p:nvSpPr>
          <p:cNvPr id="43" name="TextBox 42">
            <a:extLst>
              <a:ext uri="{FF2B5EF4-FFF2-40B4-BE49-F238E27FC236}">
                <a16:creationId xmlns:a16="http://schemas.microsoft.com/office/drawing/2014/main" id="{515D0ED6-8842-8B4E-B958-7FF6346AE0CE}"/>
              </a:ext>
            </a:extLst>
          </p:cNvPr>
          <p:cNvSpPr txBox="1"/>
          <p:nvPr/>
        </p:nvSpPr>
        <p:spPr>
          <a:xfrm>
            <a:off x="4869875" y="3698477"/>
            <a:ext cx="1066802" cy="24622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very important</a:t>
            </a:r>
          </a:p>
        </p:txBody>
      </p:sp>
      <p:sp>
        <p:nvSpPr>
          <p:cNvPr id="16" name="Rectangle 15">
            <a:extLst>
              <a:ext uri="{FF2B5EF4-FFF2-40B4-BE49-F238E27FC236}">
                <a16:creationId xmlns:a16="http://schemas.microsoft.com/office/drawing/2014/main" id="{7D51A18E-5BAD-1744-90D1-FB6C2F3E33F7}"/>
              </a:ext>
            </a:extLst>
          </p:cNvPr>
          <p:cNvSpPr/>
          <p:nvPr/>
        </p:nvSpPr>
        <p:spPr>
          <a:xfrm>
            <a:off x="1242861" y="4272127"/>
            <a:ext cx="5699803" cy="92333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What is your zip code?</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C00FFBFF-834C-F248-9B82-6725511D9FCE}"/>
              </a:ext>
            </a:extLst>
          </p:cNvPr>
          <p:cNvSpPr txBox="1"/>
          <p:nvPr/>
        </p:nvSpPr>
        <p:spPr>
          <a:xfrm>
            <a:off x="3970096" y="4304050"/>
            <a:ext cx="914400" cy="338554"/>
          </a:xfrm>
          <a:prstGeom prst="rect">
            <a:avLst/>
          </a:prstGeom>
          <a:noFill/>
          <a:ln>
            <a:solidFill>
              <a:schemeClr val="tx1"/>
            </a:solidFill>
          </a:ln>
        </p:spPr>
        <p:txBody>
          <a:bodyPr wrap="square" rtlCol="0">
            <a:spAutoFit/>
          </a:bodyPr>
          <a:lstStyle/>
          <a:p>
            <a:pPr algn="ctr"/>
            <a:r>
              <a:rPr lang="en-US" sz="1600" dirty="0">
                <a:latin typeface="Arial" panose="020B0604020202020204" pitchFamily="34" charset="0"/>
                <a:cs typeface="Arial" panose="020B0604020202020204" pitchFamily="34" charset="0"/>
              </a:rPr>
              <a:t>94305</a:t>
            </a:r>
          </a:p>
        </p:txBody>
      </p:sp>
    </p:spTree>
    <p:extLst>
      <p:ext uri="{BB962C8B-B14F-4D97-AF65-F5344CB8AC3E}">
        <p14:creationId xmlns:p14="http://schemas.microsoft.com/office/powerpoint/2010/main" val="194089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87DE7-6756-A648-AF68-7662F8F7C940}"/>
              </a:ext>
            </a:extLst>
          </p:cNvPr>
          <p:cNvSpPr txBox="1">
            <a:spLocks/>
          </p:cNvSpPr>
          <p:nvPr/>
        </p:nvSpPr>
        <p:spPr>
          <a:xfrm>
            <a:off x="1195722" y="683418"/>
            <a:ext cx="5746945" cy="953030"/>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L</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T</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R</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I</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p>
        </p:txBody>
      </p:sp>
      <p:sp>
        <p:nvSpPr>
          <p:cNvPr id="5" name="Title 1">
            <a:extLst>
              <a:ext uri="{FF2B5EF4-FFF2-40B4-BE49-F238E27FC236}">
                <a16:creationId xmlns:a16="http://schemas.microsoft.com/office/drawing/2014/main" id="{3F039638-D1E3-2A40-A826-729C0E71E607}"/>
              </a:ext>
            </a:extLst>
          </p:cNvPr>
          <p:cNvSpPr txBox="1">
            <a:spLocks/>
          </p:cNvSpPr>
          <p:nvPr/>
        </p:nvSpPr>
        <p:spPr>
          <a:xfrm>
            <a:off x="1195721" y="1636448"/>
            <a:ext cx="5746945" cy="4538134"/>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6" name="TextBox 5">
            <a:extLst>
              <a:ext uri="{FF2B5EF4-FFF2-40B4-BE49-F238E27FC236}">
                <a16:creationId xmlns:a16="http://schemas.microsoft.com/office/drawing/2014/main" id="{CCB3199D-9C8C-BB42-8DE9-2F5038453D38}"/>
              </a:ext>
            </a:extLst>
          </p:cNvPr>
          <p:cNvSpPr txBox="1"/>
          <p:nvPr/>
        </p:nvSpPr>
        <p:spPr>
          <a:xfrm>
            <a:off x="1195720" y="1814945"/>
            <a:ext cx="574694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Here are candidates that agree with you most</a:t>
            </a:r>
          </a:p>
        </p:txBody>
      </p:sp>
      <p:sp>
        <p:nvSpPr>
          <p:cNvPr id="31" name="TextBox 30">
            <a:extLst>
              <a:ext uri="{FF2B5EF4-FFF2-40B4-BE49-F238E27FC236}">
                <a16:creationId xmlns:a16="http://schemas.microsoft.com/office/drawing/2014/main" id="{B59D8C8C-8DE1-754A-9657-7B935CFE944B}"/>
              </a:ext>
            </a:extLst>
          </p:cNvPr>
          <p:cNvSpPr txBox="1"/>
          <p:nvPr/>
        </p:nvSpPr>
        <p:spPr>
          <a:xfrm>
            <a:off x="1195719" y="2299022"/>
            <a:ext cx="541866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Elizabeth Warren - President</a:t>
            </a:r>
          </a:p>
          <a:p>
            <a:r>
              <a:rPr lang="en-US" sz="1600" dirty="0">
                <a:latin typeface="Arial" panose="020B0604020202020204" pitchFamily="34" charset="0"/>
                <a:cs typeface="Arial" panose="020B0604020202020204" pitchFamily="34" charset="0"/>
              </a:rPr>
              <a:t>Agrees with you on: education, environment</a:t>
            </a:r>
          </a:p>
          <a:p>
            <a:r>
              <a:rPr lang="en-US" sz="1600" dirty="0">
                <a:latin typeface="Arial" panose="020B0604020202020204" pitchFamily="34" charset="0"/>
                <a:cs typeface="Arial" panose="020B0604020202020204" pitchFamily="34" charset="0"/>
              </a:rPr>
              <a:t>Disagrees with you on: healthcare, taxation</a:t>
            </a:r>
          </a:p>
        </p:txBody>
      </p:sp>
      <p:sp>
        <p:nvSpPr>
          <p:cNvPr id="33" name="TextBox 32">
            <a:extLst>
              <a:ext uri="{FF2B5EF4-FFF2-40B4-BE49-F238E27FC236}">
                <a16:creationId xmlns:a16="http://schemas.microsoft.com/office/drawing/2014/main" id="{AE4CF416-F87C-F644-8D13-FFED9A652402}"/>
              </a:ext>
            </a:extLst>
          </p:cNvPr>
          <p:cNvSpPr txBox="1"/>
          <p:nvPr/>
        </p:nvSpPr>
        <p:spPr>
          <a:xfrm>
            <a:off x="4124605" y="2330612"/>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35" name="TextBox 34">
            <a:extLst>
              <a:ext uri="{FF2B5EF4-FFF2-40B4-BE49-F238E27FC236}">
                <a16:creationId xmlns:a16="http://schemas.microsoft.com/office/drawing/2014/main" id="{7D7B16B0-3FAE-8347-ABB2-F3221066E1C8}"/>
              </a:ext>
            </a:extLst>
          </p:cNvPr>
          <p:cNvSpPr txBox="1"/>
          <p:nvPr/>
        </p:nvSpPr>
        <p:spPr>
          <a:xfrm>
            <a:off x="1195719" y="3199570"/>
            <a:ext cx="541866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Kamala Harris - Senator</a:t>
            </a:r>
          </a:p>
          <a:p>
            <a:r>
              <a:rPr lang="en-US" sz="1600" dirty="0">
                <a:latin typeface="Arial" panose="020B0604020202020204" pitchFamily="34" charset="0"/>
                <a:cs typeface="Arial" panose="020B0604020202020204" pitchFamily="34" charset="0"/>
              </a:rPr>
              <a:t>Agrees with you on: healthcare, education, taxation</a:t>
            </a:r>
          </a:p>
          <a:p>
            <a:r>
              <a:rPr lang="en-US" sz="1600" dirty="0">
                <a:latin typeface="Arial" panose="020B0604020202020204" pitchFamily="34" charset="0"/>
                <a:cs typeface="Arial" panose="020B0604020202020204" pitchFamily="34" charset="0"/>
              </a:rPr>
              <a:t>Disagrees with you on: taxation</a:t>
            </a:r>
          </a:p>
        </p:txBody>
      </p:sp>
      <p:sp>
        <p:nvSpPr>
          <p:cNvPr id="36" name="TextBox 35">
            <a:extLst>
              <a:ext uri="{FF2B5EF4-FFF2-40B4-BE49-F238E27FC236}">
                <a16:creationId xmlns:a16="http://schemas.microsoft.com/office/drawing/2014/main" id="{46E18717-4A1C-D541-B9E4-0733F6FCF6F8}"/>
              </a:ext>
            </a:extLst>
          </p:cNvPr>
          <p:cNvSpPr txBox="1"/>
          <p:nvPr/>
        </p:nvSpPr>
        <p:spPr>
          <a:xfrm>
            <a:off x="4107675" y="3228077"/>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37" name="TextBox 36">
            <a:extLst>
              <a:ext uri="{FF2B5EF4-FFF2-40B4-BE49-F238E27FC236}">
                <a16:creationId xmlns:a16="http://schemas.microsoft.com/office/drawing/2014/main" id="{C7155C43-8999-B345-B042-816EC42C9031}"/>
              </a:ext>
            </a:extLst>
          </p:cNvPr>
          <p:cNvSpPr txBox="1"/>
          <p:nvPr/>
        </p:nvSpPr>
        <p:spPr>
          <a:xfrm>
            <a:off x="1195719" y="4063513"/>
            <a:ext cx="541866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Mike Levin - Representative</a:t>
            </a:r>
          </a:p>
          <a:p>
            <a:r>
              <a:rPr lang="en-US" sz="1600" dirty="0">
                <a:latin typeface="Arial" panose="020B0604020202020204" pitchFamily="34" charset="0"/>
                <a:cs typeface="Arial" panose="020B0604020202020204" pitchFamily="34" charset="0"/>
              </a:rPr>
              <a:t>Agrees with you on: healthcare, education, taxation</a:t>
            </a:r>
          </a:p>
          <a:p>
            <a:r>
              <a:rPr lang="en-US" sz="1600" dirty="0">
                <a:latin typeface="Arial" panose="020B0604020202020204" pitchFamily="34" charset="0"/>
                <a:cs typeface="Arial" panose="020B0604020202020204" pitchFamily="34" charset="0"/>
              </a:rPr>
              <a:t>Disagrees with you on: taxation</a:t>
            </a:r>
          </a:p>
        </p:txBody>
      </p:sp>
      <p:sp>
        <p:nvSpPr>
          <p:cNvPr id="40" name="TextBox 39">
            <a:extLst>
              <a:ext uri="{FF2B5EF4-FFF2-40B4-BE49-F238E27FC236}">
                <a16:creationId xmlns:a16="http://schemas.microsoft.com/office/drawing/2014/main" id="{BEFB9358-EE76-DD43-A87A-3A77ED7A09FA}"/>
              </a:ext>
            </a:extLst>
          </p:cNvPr>
          <p:cNvSpPr txBox="1"/>
          <p:nvPr/>
        </p:nvSpPr>
        <p:spPr>
          <a:xfrm>
            <a:off x="4107675" y="4092020"/>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16" name="TextBox 15">
            <a:extLst>
              <a:ext uri="{FF2B5EF4-FFF2-40B4-BE49-F238E27FC236}">
                <a16:creationId xmlns:a16="http://schemas.microsoft.com/office/drawing/2014/main" id="{E58A8F85-EB2C-B140-AA58-54A402E91583}"/>
              </a:ext>
            </a:extLst>
          </p:cNvPr>
          <p:cNvSpPr txBox="1"/>
          <p:nvPr/>
        </p:nvSpPr>
        <p:spPr>
          <a:xfrm>
            <a:off x="1195714" y="4936358"/>
            <a:ext cx="541866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Gavin Newsom - Governor</a:t>
            </a:r>
          </a:p>
          <a:p>
            <a:r>
              <a:rPr lang="en-US" sz="1600" dirty="0">
                <a:latin typeface="Arial" panose="020B0604020202020204" pitchFamily="34" charset="0"/>
                <a:cs typeface="Arial" panose="020B0604020202020204" pitchFamily="34" charset="0"/>
              </a:rPr>
              <a:t>Agrees with you on: environment, education, taxation</a:t>
            </a:r>
          </a:p>
          <a:p>
            <a:r>
              <a:rPr lang="en-US" sz="1600" dirty="0">
                <a:latin typeface="Arial" panose="020B0604020202020204" pitchFamily="34" charset="0"/>
                <a:cs typeface="Arial" panose="020B0604020202020204" pitchFamily="34" charset="0"/>
              </a:rPr>
              <a:t>Disagrees with you on: healthcare</a:t>
            </a:r>
          </a:p>
        </p:txBody>
      </p:sp>
      <p:sp>
        <p:nvSpPr>
          <p:cNvPr id="18" name="TextBox 17">
            <a:extLst>
              <a:ext uri="{FF2B5EF4-FFF2-40B4-BE49-F238E27FC236}">
                <a16:creationId xmlns:a16="http://schemas.microsoft.com/office/drawing/2014/main" id="{8D9DF1C5-BEE3-B441-AE1A-30101AFD809C}"/>
              </a:ext>
            </a:extLst>
          </p:cNvPr>
          <p:cNvSpPr txBox="1"/>
          <p:nvPr/>
        </p:nvSpPr>
        <p:spPr>
          <a:xfrm>
            <a:off x="4107670" y="4964865"/>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Tree>
    <p:extLst>
      <p:ext uri="{BB962C8B-B14F-4D97-AF65-F5344CB8AC3E}">
        <p14:creationId xmlns:p14="http://schemas.microsoft.com/office/powerpoint/2010/main" val="87296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87DE7-6756-A648-AF68-7662F8F7C940}"/>
              </a:ext>
            </a:extLst>
          </p:cNvPr>
          <p:cNvSpPr txBox="1">
            <a:spLocks/>
          </p:cNvSpPr>
          <p:nvPr/>
        </p:nvSpPr>
        <p:spPr>
          <a:xfrm>
            <a:off x="1195722" y="683418"/>
            <a:ext cx="5746945" cy="953030"/>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L</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T</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R</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I</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p>
        </p:txBody>
      </p:sp>
      <p:sp>
        <p:nvSpPr>
          <p:cNvPr id="5" name="Title 1">
            <a:extLst>
              <a:ext uri="{FF2B5EF4-FFF2-40B4-BE49-F238E27FC236}">
                <a16:creationId xmlns:a16="http://schemas.microsoft.com/office/drawing/2014/main" id="{3F039638-D1E3-2A40-A826-729C0E71E607}"/>
              </a:ext>
            </a:extLst>
          </p:cNvPr>
          <p:cNvSpPr txBox="1">
            <a:spLocks/>
          </p:cNvSpPr>
          <p:nvPr/>
        </p:nvSpPr>
        <p:spPr>
          <a:xfrm>
            <a:off x="1195721" y="1636448"/>
            <a:ext cx="5746945" cy="4538134"/>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6" name="TextBox 5">
            <a:extLst>
              <a:ext uri="{FF2B5EF4-FFF2-40B4-BE49-F238E27FC236}">
                <a16:creationId xmlns:a16="http://schemas.microsoft.com/office/drawing/2014/main" id="{CCB3199D-9C8C-BB42-8DE9-2F5038453D38}"/>
              </a:ext>
            </a:extLst>
          </p:cNvPr>
          <p:cNvSpPr txBox="1"/>
          <p:nvPr/>
        </p:nvSpPr>
        <p:spPr>
          <a:xfrm>
            <a:off x="1195720" y="1814945"/>
            <a:ext cx="574694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Here’s what matters most to you</a:t>
            </a:r>
          </a:p>
        </p:txBody>
      </p:sp>
      <p:sp>
        <p:nvSpPr>
          <p:cNvPr id="31" name="TextBox 30">
            <a:extLst>
              <a:ext uri="{FF2B5EF4-FFF2-40B4-BE49-F238E27FC236}">
                <a16:creationId xmlns:a16="http://schemas.microsoft.com/office/drawing/2014/main" id="{B59D8C8C-8DE1-754A-9657-7B935CFE944B}"/>
              </a:ext>
            </a:extLst>
          </p:cNvPr>
          <p:cNvSpPr txBox="1"/>
          <p:nvPr/>
        </p:nvSpPr>
        <p:spPr>
          <a:xfrm>
            <a:off x="1551704" y="2310694"/>
            <a:ext cx="4937983"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Education Policy</a:t>
            </a:r>
          </a:p>
        </p:txBody>
      </p:sp>
      <p:sp>
        <p:nvSpPr>
          <p:cNvPr id="33" name="TextBox 32">
            <a:extLst>
              <a:ext uri="{FF2B5EF4-FFF2-40B4-BE49-F238E27FC236}">
                <a16:creationId xmlns:a16="http://schemas.microsoft.com/office/drawing/2014/main" id="{AE4CF416-F87C-F644-8D13-FFED9A652402}"/>
              </a:ext>
            </a:extLst>
          </p:cNvPr>
          <p:cNvSpPr txBox="1"/>
          <p:nvPr/>
        </p:nvSpPr>
        <p:spPr>
          <a:xfrm>
            <a:off x="4124605" y="2330612"/>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35" name="TextBox 34">
            <a:extLst>
              <a:ext uri="{FF2B5EF4-FFF2-40B4-BE49-F238E27FC236}">
                <a16:creationId xmlns:a16="http://schemas.microsoft.com/office/drawing/2014/main" id="{7D7B16B0-3FAE-8347-ABB2-F3221066E1C8}"/>
              </a:ext>
            </a:extLst>
          </p:cNvPr>
          <p:cNvSpPr txBox="1"/>
          <p:nvPr/>
        </p:nvSpPr>
        <p:spPr>
          <a:xfrm>
            <a:off x="1551703" y="2740933"/>
            <a:ext cx="493798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Climate Change</a:t>
            </a:r>
          </a:p>
        </p:txBody>
      </p:sp>
      <p:sp>
        <p:nvSpPr>
          <p:cNvPr id="36" name="TextBox 35">
            <a:extLst>
              <a:ext uri="{FF2B5EF4-FFF2-40B4-BE49-F238E27FC236}">
                <a16:creationId xmlns:a16="http://schemas.microsoft.com/office/drawing/2014/main" id="{46E18717-4A1C-D541-B9E4-0733F6FCF6F8}"/>
              </a:ext>
            </a:extLst>
          </p:cNvPr>
          <p:cNvSpPr txBox="1"/>
          <p:nvPr/>
        </p:nvSpPr>
        <p:spPr>
          <a:xfrm>
            <a:off x="4124605" y="2796389"/>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37" name="TextBox 36">
            <a:extLst>
              <a:ext uri="{FF2B5EF4-FFF2-40B4-BE49-F238E27FC236}">
                <a16:creationId xmlns:a16="http://schemas.microsoft.com/office/drawing/2014/main" id="{C7155C43-8999-B345-B042-816EC42C9031}"/>
              </a:ext>
            </a:extLst>
          </p:cNvPr>
          <p:cNvSpPr txBox="1"/>
          <p:nvPr/>
        </p:nvSpPr>
        <p:spPr>
          <a:xfrm>
            <a:off x="1551703" y="3509692"/>
            <a:ext cx="5252410"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Trump Impeachment </a:t>
            </a:r>
          </a:p>
          <a:p>
            <a:r>
              <a:rPr lang="en-US" sz="1600" dirty="0">
                <a:latin typeface="Arial" panose="020B0604020202020204" pitchFamily="34" charset="0"/>
                <a:cs typeface="Arial" panose="020B0604020202020204" pitchFamily="34" charset="0"/>
              </a:rPr>
              <a:t>The Senate is currently reviewing articles after the House voted 230-197 to impeach the president</a:t>
            </a:r>
          </a:p>
        </p:txBody>
      </p:sp>
      <p:sp>
        <p:nvSpPr>
          <p:cNvPr id="40" name="TextBox 39">
            <a:extLst>
              <a:ext uri="{FF2B5EF4-FFF2-40B4-BE49-F238E27FC236}">
                <a16:creationId xmlns:a16="http://schemas.microsoft.com/office/drawing/2014/main" id="{BEFB9358-EE76-DD43-A87A-3A77ED7A09FA}"/>
              </a:ext>
            </a:extLst>
          </p:cNvPr>
          <p:cNvSpPr txBox="1"/>
          <p:nvPr/>
        </p:nvSpPr>
        <p:spPr>
          <a:xfrm>
            <a:off x="4107675" y="3537822"/>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sp>
        <p:nvSpPr>
          <p:cNvPr id="16" name="TextBox 15">
            <a:extLst>
              <a:ext uri="{FF2B5EF4-FFF2-40B4-BE49-F238E27FC236}">
                <a16:creationId xmlns:a16="http://schemas.microsoft.com/office/drawing/2014/main" id="{A13D463B-2168-F746-BF68-09FC5440B58A}"/>
              </a:ext>
            </a:extLst>
          </p:cNvPr>
          <p:cNvSpPr txBox="1"/>
          <p:nvPr/>
        </p:nvSpPr>
        <p:spPr>
          <a:xfrm>
            <a:off x="1181864" y="3184648"/>
            <a:ext cx="574694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Here’s what’s going on now</a:t>
            </a:r>
          </a:p>
        </p:txBody>
      </p:sp>
      <p:sp>
        <p:nvSpPr>
          <p:cNvPr id="18" name="TextBox 17">
            <a:extLst>
              <a:ext uri="{FF2B5EF4-FFF2-40B4-BE49-F238E27FC236}">
                <a16:creationId xmlns:a16="http://schemas.microsoft.com/office/drawing/2014/main" id="{4D994858-8C07-A447-9EF4-D3E973001877}"/>
              </a:ext>
            </a:extLst>
          </p:cNvPr>
          <p:cNvSpPr txBox="1"/>
          <p:nvPr/>
        </p:nvSpPr>
        <p:spPr>
          <a:xfrm>
            <a:off x="1551703" y="4367482"/>
            <a:ext cx="5252410"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Soleimani Assassination</a:t>
            </a:r>
          </a:p>
          <a:p>
            <a:r>
              <a:rPr lang="en-US" sz="1600" dirty="0">
                <a:latin typeface="Arial" panose="020B0604020202020204" pitchFamily="34" charset="0"/>
                <a:cs typeface="Arial" panose="020B0604020202020204" pitchFamily="34" charset="0"/>
              </a:rPr>
              <a:t>After fears of potential escalation, President Trump has stated he is ‘looking for peace’</a:t>
            </a:r>
          </a:p>
        </p:txBody>
      </p:sp>
      <p:sp>
        <p:nvSpPr>
          <p:cNvPr id="19" name="TextBox 18">
            <a:extLst>
              <a:ext uri="{FF2B5EF4-FFF2-40B4-BE49-F238E27FC236}">
                <a16:creationId xmlns:a16="http://schemas.microsoft.com/office/drawing/2014/main" id="{030063CF-82E2-3042-93EE-B15390B0DF2D}"/>
              </a:ext>
            </a:extLst>
          </p:cNvPr>
          <p:cNvSpPr txBox="1"/>
          <p:nvPr/>
        </p:nvSpPr>
        <p:spPr>
          <a:xfrm>
            <a:off x="4107674" y="4358341"/>
            <a:ext cx="926139"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FOLLOW</a:t>
            </a:r>
          </a:p>
        </p:txBody>
      </p:sp>
      <p:cxnSp>
        <p:nvCxnSpPr>
          <p:cNvPr id="20" name="Straight Arrow Connector 19">
            <a:extLst>
              <a:ext uri="{FF2B5EF4-FFF2-40B4-BE49-F238E27FC236}">
                <a16:creationId xmlns:a16="http://schemas.microsoft.com/office/drawing/2014/main" id="{1AD7DBD1-0625-E845-90DB-3C38B2BB674C}"/>
              </a:ext>
            </a:extLst>
          </p:cNvPr>
          <p:cNvCxnSpPr>
            <a:cxnSpLocks/>
          </p:cNvCxnSpPr>
          <p:nvPr/>
        </p:nvCxnSpPr>
        <p:spPr>
          <a:xfrm>
            <a:off x="5183134" y="2472020"/>
            <a:ext cx="2021228"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628A8D5-4847-5E47-84B5-BC59E5C83BF8}"/>
              </a:ext>
            </a:extLst>
          </p:cNvPr>
          <p:cNvSpPr txBox="1"/>
          <p:nvPr/>
        </p:nvSpPr>
        <p:spPr>
          <a:xfrm>
            <a:off x="7336752" y="2330612"/>
            <a:ext cx="2549237" cy="1200329"/>
          </a:xfrm>
          <a:prstGeom prst="rect">
            <a:avLst/>
          </a:prstGeom>
          <a:noFill/>
        </p:spPr>
        <p:txBody>
          <a:bodyPr wrap="square" rtlCol="0">
            <a:spAutoFit/>
          </a:bodyPr>
          <a:lstStyle/>
          <a:p>
            <a:r>
              <a:rPr lang="en-US" dirty="0"/>
              <a:t>When you push follow, you get a drop down for local, state, or federal coverage</a:t>
            </a:r>
          </a:p>
        </p:txBody>
      </p:sp>
      <p:cxnSp>
        <p:nvCxnSpPr>
          <p:cNvPr id="17" name="Straight Arrow Connector 16">
            <a:extLst>
              <a:ext uri="{FF2B5EF4-FFF2-40B4-BE49-F238E27FC236}">
                <a16:creationId xmlns:a16="http://schemas.microsoft.com/office/drawing/2014/main" id="{08C78A8B-FF20-FD48-A8F6-554207ED6033}"/>
              </a:ext>
            </a:extLst>
          </p:cNvPr>
          <p:cNvCxnSpPr>
            <a:cxnSpLocks/>
          </p:cNvCxnSpPr>
          <p:nvPr/>
        </p:nvCxnSpPr>
        <p:spPr>
          <a:xfrm>
            <a:off x="6650180" y="4785729"/>
            <a:ext cx="554182"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D6CDAF9-A025-F044-9FDA-76BAB97C06B0}"/>
              </a:ext>
            </a:extLst>
          </p:cNvPr>
          <p:cNvSpPr txBox="1"/>
          <p:nvPr/>
        </p:nvSpPr>
        <p:spPr>
          <a:xfrm>
            <a:off x="7336752" y="4598314"/>
            <a:ext cx="2795538" cy="1477328"/>
          </a:xfrm>
          <a:prstGeom prst="rect">
            <a:avLst/>
          </a:prstGeom>
          <a:noFill/>
        </p:spPr>
        <p:txBody>
          <a:bodyPr wrap="square" rtlCol="0">
            <a:spAutoFit/>
          </a:bodyPr>
          <a:lstStyle/>
          <a:p>
            <a:r>
              <a:rPr lang="en-US" dirty="0"/>
              <a:t>Get updates on a particular news topic and prevents echo chambers by being able to follow new topics, i.e. international relations</a:t>
            </a:r>
          </a:p>
        </p:txBody>
      </p:sp>
    </p:spTree>
    <p:extLst>
      <p:ext uri="{BB962C8B-B14F-4D97-AF65-F5344CB8AC3E}">
        <p14:creationId xmlns:p14="http://schemas.microsoft.com/office/powerpoint/2010/main" val="393950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87DE7-6756-A648-AF68-7662F8F7C940}"/>
              </a:ext>
            </a:extLst>
          </p:cNvPr>
          <p:cNvSpPr txBox="1">
            <a:spLocks/>
          </p:cNvSpPr>
          <p:nvPr/>
        </p:nvSpPr>
        <p:spPr>
          <a:xfrm>
            <a:off x="1195722" y="683418"/>
            <a:ext cx="5746945" cy="953030"/>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L</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E</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T</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R</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I</a:t>
            </a:r>
            <a:r>
              <a:rPr lang="en-US" sz="4000" dirty="0">
                <a:latin typeface="HGMaruGothicMPRO" panose="020F0600000000000000" pitchFamily="34" charset="-128"/>
                <a:ea typeface="HGMaruGothicMPRO" panose="020F0600000000000000" pitchFamily="34" charset="-128"/>
                <a:cs typeface="Agency FB" panose="020F0502020204030204" pitchFamily="34" charset="0"/>
              </a:rPr>
              <a:t> </a:t>
            </a:r>
            <a:r>
              <a:rPr lang="en-US" dirty="0">
                <a:latin typeface="HGMaruGothicMPRO" panose="020F0600000000000000" pitchFamily="34" charset="-128"/>
                <a:ea typeface="HGMaruGothicMPRO" panose="020F0600000000000000" pitchFamily="34" charset="-128"/>
                <a:cs typeface="Agency FB" panose="020F0502020204030204" pitchFamily="34" charset="0"/>
              </a:rPr>
              <a:t>C</a:t>
            </a:r>
          </a:p>
        </p:txBody>
      </p:sp>
      <p:sp>
        <p:nvSpPr>
          <p:cNvPr id="5" name="Title 1">
            <a:extLst>
              <a:ext uri="{FF2B5EF4-FFF2-40B4-BE49-F238E27FC236}">
                <a16:creationId xmlns:a16="http://schemas.microsoft.com/office/drawing/2014/main" id="{3F039638-D1E3-2A40-A826-729C0E71E607}"/>
              </a:ext>
            </a:extLst>
          </p:cNvPr>
          <p:cNvSpPr txBox="1">
            <a:spLocks/>
          </p:cNvSpPr>
          <p:nvPr/>
        </p:nvSpPr>
        <p:spPr>
          <a:xfrm>
            <a:off x="1195721" y="1636448"/>
            <a:ext cx="5746945" cy="4538134"/>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6" name="TextBox 5">
            <a:extLst>
              <a:ext uri="{FF2B5EF4-FFF2-40B4-BE49-F238E27FC236}">
                <a16:creationId xmlns:a16="http://schemas.microsoft.com/office/drawing/2014/main" id="{CCB3199D-9C8C-BB42-8DE9-2F5038453D38}"/>
              </a:ext>
            </a:extLst>
          </p:cNvPr>
          <p:cNvSpPr txBox="1"/>
          <p:nvPr/>
        </p:nvSpPr>
        <p:spPr>
          <a:xfrm>
            <a:off x="1195720" y="1814945"/>
            <a:ext cx="5746945"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Biden launches final ad in Iowa ahead of caucuses</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FDFC93A-33FB-3046-AC69-C7B2898D7A14}"/>
              </a:ext>
            </a:extLst>
          </p:cNvPr>
          <p:cNvSpPr txBox="1"/>
          <p:nvPr/>
        </p:nvSpPr>
        <p:spPr>
          <a:xfrm>
            <a:off x="1524000" y="2127813"/>
            <a:ext cx="5418664" cy="106182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Molly Nagle – January 28, 2020</a:t>
            </a:r>
          </a:p>
          <a:p>
            <a:r>
              <a:rPr lang="en-US" sz="1700" dirty="0">
                <a:latin typeface="Arial" panose="020B0604020202020204" pitchFamily="34" charset="0"/>
                <a:cs typeface="Arial" panose="020B0604020202020204" pitchFamily="34" charset="0"/>
              </a:rPr>
              <a:t>In a last ditch effort to gain the lead in the democratic caucus, Biden focuses his campaign on being the most capable of beating Trump.</a:t>
            </a:r>
          </a:p>
        </p:txBody>
      </p:sp>
      <p:sp>
        <p:nvSpPr>
          <p:cNvPr id="8" name="TextBox 7">
            <a:extLst>
              <a:ext uri="{FF2B5EF4-FFF2-40B4-BE49-F238E27FC236}">
                <a16:creationId xmlns:a16="http://schemas.microsoft.com/office/drawing/2014/main" id="{E981F1E4-2308-0844-B8E4-468A8AF9B6BC}"/>
              </a:ext>
            </a:extLst>
          </p:cNvPr>
          <p:cNvSpPr txBox="1"/>
          <p:nvPr/>
        </p:nvSpPr>
        <p:spPr>
          <a:xfrm>
            <a:off x="1223425" y="3283526"/>
            <a:ext cx="5746945"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Sanders polls on top in Iowa as 2020 candidates gear up for caucuses</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1D6EEDC-3B4C-B441-8C4A-1FB0C272D299}"/>
              </a:ext>
            </a:extLst>
          </p:cNvPr>
          <p:cNvSpPr txBox="1"/>
          <p:nvPr/>
        </p:nvSpPr>
        <p:spPr>
          <a:xfrm>
            <a:off x="1551705" y="3818069"/>
            <a:ext cx="5418664" cy="132343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Video Coverage – January 28,2020</a:t>
            </a:r>
          </a:p>
          <a:p>
            <a:r>
              <a:rPr lang="en-US" sz="1700" dirty="0">
                <a:latin typeface="Arial" panose="020B0604020202020204" pitchFamily="34" charset="0"/>
                <a:cs typeface="Arial" panose="020B0604020202020204" pitchFamily="34" charset="0"/>
              </a:rPr>
              <a:t>Sen. Bernie Sanders rose in a New York Times poll that showed him on top with 25% of voters in Iowa as candidates Pete Buttigieg and Joe Biden trail with 18% and 17% respectively.</a:t>
            </a:r>
          </a:p>
        </p:txBody>
      </p:sp>
      <p:cxnSp>
        <p:nvCxnSpPr>
          <p:cNvPr id="11" name="Straight Connector 10">
            <a:extLst>
              <a:ext uri="{FF2B5EF4-FFF2-40B4-BE49-F238E27FC236}">
                <a16:creationId xmlns:a16="http://schemas.microsoft.com/office/drawing/2014/main" id="{96ADBC75-B270-6547-8A68-84BC135A8DB0}"/>
              </a:ext>
            </a:extLst>
          </p:cNvPr>
          <p:cNvCxnSpPr>
            <a:cxnSpLocks/>
            <a:endCxn id="17" idx="2"/>
          </p:cNvCxnSpPr>
          <p:nvPr/>
        </p:nvCxnSpPr>
        <p:spPr>
          <a:xfrm flipV="1">
            <a:off x="1181865" y="5638662"/>
            <a:ext cx="2416272" cy="13996"/>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65CF8C9-015E-4C44-A913-2B7A1025642B}"/>
              </a:ext>
            </a:extLst>
          </p:cNvPr>
          <p:cNvCxnSpPr>
            <a:cxnSpLocks/>
            <a:stCxn id="17" idx="6"/>
          </p:cNvCxnSpPr>
          <p:nvPr/>
        </p:nvCxnSpPr>
        <p:spPr>
          <a:xfrm>
            <a:off x="4512537" y="5638662"/>
            <a:ext cx="2430127" cy="13995"/>
          </a:xfrm>
          <a:prstGeom prst="line">
            <a:avLst/>
          </a:prstGeom>
          <a:ln w="38100"/>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CE0C749A-333C-C44E-8634-5F0D6264953A}"/>
              </a:ext>
            </a:extLst>
          </p:cNvPr>
          <p:cNvSpPr/>
          <p:nvPr/>
        </p:nvSpPr>
        <p:spPr>
          <a:xfrm>
            <a:off x="3598137" y="518146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A84D7789-3595-9D48-8CE6-EB780D8BED32}"/>
              </a:ext>
            </a:extLst>
          </p:cNvPr>
          <p:cNvCxnSpPr>
            <a:cxnSpLocks/>
          </p:cNvCxnSpPr>
          <p:nvPr/>
        </p:nvCxnSpPr>
        <p:spPr>
          <a:xfrm flipV="1">
            <a:off x="3958349" y="5465256"/>
            <a:ext cx="332512" cy="346811"/>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B853A21-6097-6846-8739-0089D34121C5}"/>
              </a:ext>
            </a:extLst>
          </p:cNvPr>
          <p:cNvCxnSpPr>
            <a:cxnSpLocks/>
          </p:cNvCxnSpPr>
          <p:nvPr/>
        </p:nvCxnSpPr>
        <p:spPr>
          <a:xfrm>
            <a:off x="3833658" y="5666512"/>
            <a:ext cx="138552" cy="127903"/>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758006C-B398-F54C-9536-87ACB782F0FF}"/>
              </a:ext>
            </a:extLst>
          </p:cNvPr>
          <p:cNvCxnSpPr>
            <a:cxnSpLocks/>
          </p:cNvCxnSpPr>
          <p:nvPr/>
        </p:nvCxnSpPr>
        <p:spPr>
          <a:xfrm>
            <a:off x="6817973" y="2008910"/>
            <a:ext cx="548027"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457D1378-F952-8D4A-9674-86242B3C764C}"/>
              </a:ext>
            </a:extLst>
          </p:cNvPr>
          <p:cNvPicPr>
            <a:picLocks noChangeAspect="1"/>
          </p:cNvPicPr>
          <p:nvPr/>
        </p:nvPicPr>
        <p:blipFill>
          <a:blip r:embed="rId2"/>
          <a:stretch>
            <a:fillRect/>
          </a:stretch>
        </p:blipFill>
        <p:spPr>
          <a:xfrm>
            <a:off x="7674405" y="386320"/>
            <a:ext cx="3321840" cy="2808594"/>
          </a:xfrm>
          <a:prstGeom prst="rect">
            <a:avLst/>
          </a:prstGeom>
        </p:spPr>
      </p:pic>
      <p:cxnSp>
        <p:nvCxnSpPr>
          <p:cNvPr id="35" name="Straight Arrow Connector 34">
            <a:extLst>
              <a:ext uri="{FF2B5EF4-FFF2-40B4-BE49-F238E27FC236}">
                <a16:creationId xmlns:a16="http://schemas.microsoft.com/office/drawing/2014/main" id="{1B2E6DC9-E3B0-4A46-A860-7EF656E9BA39}"/>
              </a:ext>
            </a:extLst>
          </p:cNvPr>
          <p:cNvCxnSpPr>
            <a:cxnSpLocks/>
          </p:cNvCxnSpPr>
          <p:nvPr/>
        </p:nvCxnSpPr>
        <p:spPr>
          <a:xfrm>
            <a:off x="6622473" y="3482111"/>
            <a:ext cx="743527" cy="0"/>
          </a:xfrm>
          <a:prstGeom prst="straightConnector1">
            <a:avLst/>
          </a:prstGeom>
          <a:ln w="381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07E8C23B-57C8-384F-9BE6-B0E19B3A2D9D}"/>
              </a:ext>
            </a:extLst>
          </p:cNvPr>
          <p:cNvPicPr>
            <a:picLocks noChangeAspect="1"/>
          </p:cNvPicPr>
          <p:nvPr/>
        </p:nvPicPr>
        <p:blipFill>
          <a:blip r:embed="rId3"/>
          <a:stretch>
            <a:fillRect/>
          </a:stretch>
        </p:blipFill>
        <p:spPr>
          <a:xfrm>
            <a:off x="7674404" y="3429000"/>
            <a:ext cx="4011405" cy="2383064"/>
          </a:xfrm>
          <a:prstGeom prst="rect">
            <a:avLst/>
          </a:prstGeom>
        </p:spPr>
      </p:pic>
      <p:sp>
        <p:nvSpPr>
          <p:cNvPr id="18" name="TextBox 17">
            <a:extLst>
              <a:ext uri="{FF2B5EF4-FFF2-40B4-BE49-F238E27FC236}">
                <a16:creationId xmlns:a16="http://schemas.microsoft.com/office/drawing/2014/main" id="{CB4CDD1A-65A3-864D-8EF3-E022D2D19363}"/>
              </a:ext>
            </a:extLst>
          </p:cNvPr>
          <p:cNvSpPr txBox="1"/>
          <p:nvPr/>
        </p:nvSpPr>
        <p:spPr>
          <a:xfrm>
            <a:off x="2533369" y="5332955"/>
            <a:ext cx="171796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All caught up!</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05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287DE7-6756-A648-AF68-7662F8F7C940}"/>
              </a:ext>
            </a:extLst>
          </p:cNvPr>
          <p:cNvSpPr txBox="1">
            <a:spLocks/>
          </p:cNvSpPr>
          <p:nvPr/>
        </p:nvSpPr>
        <p:spPr>
          <a:xfrm>
            <a:off x="1195722" y="683418"/>
            <a:ext cx="5746945" cy="953030"/>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HGMaruGothicMPRO" panose="020F0600000000000000" pitchFamily="34" charset="-128"/>
                <a:ea typeface="HGMaruGothicMPRO" panose="020F0600000000000000" pitchFamily="34" charset="-128"/>
                <a:cs typeface="Agency FB" panose="020F0502020204030204" pitchFamily="34" charset="0"/>
              </a:rPr>
              <a:t>E</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L</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E</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C</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T</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R</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I</a:t>
            </a:r>
            <a:r>
              <a:rPr lang="en-US" sz="4000">
                <a:latin typeface="HGMaruGothicMPRO" panose="020F0600000000000000" pitchFamily="34" charset="-128"/>
                <a:ea typeface="HGMaruGothicMPRO" panose="020F0600000000000000" pitchFamily="34" charset="-128"/>
                <a:cs typeface="Agency FB" panose="020F0502020204030204" pitchFamily="34" charset="0"/>
              </a:rPr>
              <a:t> </a:t>
            </a:r>
            <a:r>
              <a:rPr lang="en-US">
                <a:latin typeface="HGMaruGothicMPRO" panose="020F0600000000000000" pitchFamily="34" charset="-128"/>
                <a:ea typeface="HGMaruGothicMPRO" panose="020F0600000000000000" pitchFamily="34" charset="-128"/>
                <a:cs typeface="Agency FB" panose="020F0502020204030204" pitchFamily="34" charset="0"/>
              </a:rPr>
              <a:t>C</a:t>
            </a: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5" name="Title 1">
            <a:extLst>
              <a:ext uri="{FF2B5EF4-FFF2-40B4-BE49-F238E27FC236}">
                <a16:creationId xmlns:a16="http://schemas.microsoft.com/office/drawing/2014/main" id="{3F039638-D1E3-2A40-A826-729C0E71E607}"/>
              </a:ext>
            </a:extLst>
          </p:cNvPr>
          <p:cNvSpPr txBox="1">
            <a:spLocks/>
          </p:cNvSpPr>
          <p:nvPr/>
        </p:nvSpPr>
        <p:spPr>
          <a:xfrm>
            <a:off x="1195721" y="1636448"/>
            <a:ext cx="5746945" cy="4538134"/>
          </a:xfrm>
          <a:prstGeom prst="rect">
            <a:avLst/>
          </a:prstGeom>
          <a:ln w="44450">
            <a:solidFill>
              <a:schemeClr val="tx1">
                <a:lumMod val="95000"/>
                <a:lumOff val="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latin typeface="HGMaruGothicMPRO" panose="020F0600000000000000" pitchFamily="34" charset="-128"/>
              <a:ea typeface="HGMaruGothicMPRO" panose="020F0600000000000000" pitchFamily="34" charset="-128"/>
              <a:cs typeface="Agency FB" panose="020F0502020204030204" pitchFamily="34" charset="0"/>
            </a:endParaRPr>
          </a:p>
        </p:txBody>
      </p:sp>
      <p:sp>
        <p:nvSpPr>
          <p:cNvPr id="6" name="TextBox 5">
            <a:extLst>
              <a:ext uri="{FF2B5EF4-FFF2-40B4-BE49-F238E27FC236}">
                <a16:creationId xmlns:a16="http://schemas.microsoft.com/office/drawing/2014/main" id="{CCB3199D-9C8C-BB42-8DE9-2F5038453D38}"/>
              </a:ext>
            </a:extLst>
          </p:cNvPr>
          <p:cNvSpPr txBox="1"/>
          <p:nvPr/>
        </p:nvSpPr>
        <p:spPr>
          <a:xfrm>
            <a:off x="1195720" y="1814945"/>
            <a:ext cx="5746945"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The Green New Deal</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FDFC93A-33FB-3046-AC69-C7B2898D7A14}"/>
              </a:ext>
            </a:extLst>
          </p:cNvPr>
          <p:cNvSpPr txBox="1"/>
          <p:nvPr/>
        </p:nvSpPr>
        <p:spPr>
          <a:xfrm>
            <a:off x="1524001" y="2207360"/>
            <a:ext cx="5418664" cy="249299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Proposed by Rep. Alexandria Ocasio-Cortez and Sen. Ed Markey</a:t>
            </a:r>
          </a:p>
          <a:p>
            <a:r>
              <a:rPr lang="en-US" sz="1600" dirty="0">
                <a:latin typeface="Arial" panose="020B0604020202020204" pitchFamily="34" charset="0"/>
                <a:cs typeface="Arial" panose="020B0604020202020204" pitchFamily="34" charset="0"/>
              </a:rPr>
              <a:t>Achieving a drastic reduction in emissions via a 10 year mobilization plan which includes a complete conversion to renewable energy, digitizing the power grid, upgrading to energy efficient buildings, and overhauling public transportation. The resolution emphasizes the duty of the government to provide training and economic development to communities who rely on fossil fuel industries. </a:t>
            </a:r>
          </a:p>
          <a:p>
            <a:endParaRPr lang="en-US"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DF5A4AE-FFDE-0A44-8169-B2951988DB65}"/>
              </a:ext>
            </a:extLst>
          </p:cNvPr>
          <p:cNvSpPr/>
          <p:nvPr/>
        </p:nvSpPr>
        <p:spPr>
          <a:xfrm>
            <a:off x="1195720" y="4514135"/>
            <a:ext cx="896849" cy="374387"/>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Pro</a:t>
            </a:r>
          </a:p>
        </p:txBody>
      </p:sp>
      <p:sp>
        <p:nvSpPr>
          <p:cNvPr id="19" name="Rectangle 18">
            <a:extLst>
              <a:ext uri="{FF2B5EF4-FFF2-40B4-BE49-F238E27FC236}">
                <a16:creationId xmlns:a16="http://schemas.microsoft.com/office/drawing/2014/main" id="{582B8983-049F-574E-B670-5B501EDF95DC}"/>
              </a:ext>
            </a:extLst>
          </p:cNvPr>
          <p:cNvSpPr/>
          <p:nvPr/>
        </p:nvSpPr>
        <p:spPr>
          <a:xfrm>
            <a:off x="3938953" y="4556256"/>
            <a:ext cx="896849" cy="374387"/>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Con</a:t>
            </a:r>
          </a:p>
        </p:txBody>
      </p:sp>
      <p:sp>
        <p:nvSpPr>
          <p:cNvPr id="20" name="TextBox 19">
            <a:extLst>
              <a:ext uri="{FF2B5EF4-FFF2-40B4-BE49-F238E27FC236}">
                <a16:creationId xmlns:a16="http://schemas.microsoft.com/office/drawing/2014/main" id="{903E6D0D-7DD1-454B-B012-4E0D1035C628}"/>
              </a:ext>
            </a:extLst>
          </p:cNvPr>
          <p:cNvSpPr txBox="1"/>
          <p:nvPr/>
        </p:nvSpPr>
        <p:spPr>
          <a:xfrm>
            <a:off x="1195719" y="4882997"/>
            <a:ext cx="274323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Mobilizing new economic development, combatting climate change.</a:t>
            </a:r>
          </a:p>
        </p:txBody>
      </p:sp>
      <p:sp>
        <p:nvSpPr>
          <p:cNvPr id="21" name="TextBox 20">
            <a:extLst>
              <a:ext uri="{FF2B5EF4-FFF2-40B4-BE49-F238E27FC236}">
                <a16:creationId xmlns:a16="http://schemas.microsoft.com/office/drawing/2014/main" id="{CA2E0895-4CD0-234A-86EA-BEE857F890E5}"/>
              </a:ext>
            </a:extLst>
          </p:cNvPr>
          <p:cNvSpPr txBox="1"/>
          <p:nvPr/>
        </p:nvSpPr>
        <p:spPr>
          <a:xfrm>
            <a:off x="3938954" y="4884686"/>
            <a:ext cx="2743235"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Potential harmful effects to big energy and reducing U.S. presence as an energy resource.</a:t>
            </a:r>
          </a:p>
        </p:txBody>
      </p:sp>
    </p:spTree>
    <p:extLst>
      <p:ext uri="{BB962C8B-B14F-4D97-AF65-F5344CB8AC3E}">
        <p14:creationId xmlns:p14="http://schemas.microsoft.com/office/powerpoint/2010/main" val="389906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4258</TotalTime>
  <Words>498</Words>
  <Application>Microsoft Macintosh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HGMaruGothicMPRO</vt:lpstr>
      <vt:lpstr>Arial</vt:lpstr>
      <vt:lpstr>Calibri</vt:lpstr>
      <vt:lpstr>Calibri Light</vt:lpstr>
      <vt:lpstr>Office Theme</vt:lpstr>
      <vt:lpstr>E L E C T R I 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L E C T R I C</dc:title>
  <dc:creator>Karina Ann-Brazeau Sanchez</dc:creator>
  <cp:lastModifiedBy>Karina Ann-Brazeau Sanchez</cp:lastModifiedBy>
  <cp:revision>17</cp:revision>
  <dcterms:created xsi:type="dcterms:W3CDTF">2020-01-22T01:28:56Z</dcterms:created>
  <dcterms:modified xsi:type="dcterms:W3CDTF">2020-02-07T19:12:41Z</dcterms:modified>
</cp:coreProperties>
</file>