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5" r:id="rId1"/>
  </p:sldMasterIdLst>
  <p:notesMasterIdLst>
    <p:notesMasterId r:id="rId8"/>
  </p:notesMasterIdLst>
  <p:sldIdLst>
    <p:sldId id="256" r:id="rId2"/>
    <p:sldId id="263" r:id="rId3"/>
    <p:sldId id="265" r:id="rId4"/>
    <p:sldId id="258" r:id="rId5"/>
    <p:sldId id="266"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3" autoAdjust="0"/>
  </p:normalViewPr>
  <p:slideViewPr>
    <p:cSldViewPr snapToGrid="0">
      <p:cViewPr varScale="1">
        <p:scale>
          <a:sx n="56" d="100"/>
          <a:sy n="56" d="100"/>
        </p:scale>
        <p:origin x="6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D9158-A613-4E5C-A2E5-058807103650}" type="datetimeFigureOut">
              <a:rPr lang="en-US" smtClean="0"/>
              <a:t>9/12/2014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E7F3E-8A23-4356-B57F-04624B4EFCCC}" type="slidenum">
              <a:rPr lang="en-US" smtClean="0"/>
              <a:t>‹#›</a:t>
            </a:fld>
            <a:endParaRPr lang="en-US"/>
          </a:p>
        </p:txBody>
      </p:sp>
    </p:spTree>
    <p:extLst>
      <p:ext uri="{BB962C8B-B14F-4D97-AF65-F5344CB8AC3E}">
        <p14:creationId xmlns:p14="http://schemas.microsoft.com/office/powerpoint/2010/main" val="333485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Before you prepare for the interview, it’s useful to understand how most</a:t>
            </a:r>
          </a:p>
          <a:p>
            <a:r>
              <a:rPr lang="en-US" sz="1200" b="0" i="0" u="none" strike="noStrike" kern="1200" baseline="0" dirty="0" smtClean="0">
                <a:solidFill>
                  <a:schemeClr val="tx1"/>
                </a:solidFill>
                <a:latin typeface="+mn-lt"/>
                <a:ea typeface="+mn-ea"/>
                <a:cs typeface="+mn-cs"/>
              </a:rPr>
              <a:t>organizations decide what they are looking for in a candidate, and how they</a:t>
            </a:r>
          </a:p>
          <a:p>
            <a:r>
              <a:rPr lang="en-US" sz="1200" b="0" i="0" u="none" strike="noStrike" kern="1200" baseline="0" dirty="0" smtClean="0">
                <a:solidFill>
                  <a:schemeClr val="tx1"/>
                </a:solidFill>
                <a:latin typeface="+mn-lt"/>
                <a:ea typeface="+mn-ea"/>
                <a:cs typeface="+mn-cs"/>
              </a:rPr>
              <a:t>use this to choose the questions they ask at the interview. It can also be</a:t>
            </a:r>
          </a:p>
          <a:p>
            <a:r>
              <a:rPr lang="en-US" sz="1200" b="0" i="0" u="none" strike="noStrike" kern="1200" baseline="0" dirty="0" smtClean="0">
                <a:solidFill>
                  <a:schemeClr val="tx1"/>
                </a:solidFill>
                <a:latin typeface="+mn-lt"/>
                <a:ea typeface="+mn-ea"/>
                <a:cs typeface="+mn-cs"/>
              </a:rPr>
              <a:t>helpful to know how the selection procedure works, why employers</a:t>
            </a:r>
          </a:p>
          <a:p>
            <a:r>
              <a:rPr lang="en-US" sz="1200" b="0" i="0" u="none" strike="noStrike" kern="1200" baseline="0" dirty="0" smtClean="0">
                <a:solidFill>
                  <a:schemeClr val="tx1"/>
                </a:solidFill>
                <a:latin typeface="+mn-lt"/>
                <a:ea typeface="+mn-ea"/>
                <a:cs typeface="+mn-cs"/>
              </a:rPr>
              <a:t>conduct interviews and what’s likely to happen at the average interview.</a:t>
            </a:r>
            <a:endParaRPr lang="en-US" dirty="0" smtClean="0"/>
          </a:p>
          <a:p>
            <a:endParaRPr lang="en-US" dirty="0"/>
          </a:p>
        </p:txBody>
      </p:sp>
      <p:sp>
        <p:nvSpPr>
          <p:cNvPr id="4" name="Slide Number Placeholder 3"/>
          <p:cNvSpPr>
            <a:spLocks noGrp="1"/>
          </p:cNvSpPr>
          <p:nvPr>
            <p:ph type="sldNum" sz="quarter" idx="10"/>
          </p:nvPr>
        </p:nvSpPr>
        <p:spPr/>
        <p:txBody>
          <a:bodyPr/>
          <a:lstStyle/>
          <a:p>
            <a:fld id="{7A5E7F3E-8A23-4356-B57F-04624B4EFCCC}" type="slidenum">
              <a:rPr lang="en-US" smtClean="0"/>
              <a:t>1</a:t>
            </a:fld>
            <a:endParaRPr lang="en-US"/>
          </a:p>
        </p:txBody>
      </p:sp>
    </p:spTree>
    <p:extLst>
      <p:ext uri="{BB962C8B-B14F-4D97-AF65-F5344CB8AC3E}">
        <p14:creationId xmlns:p14="http://schemas.microsoft.com/office/powerpoint/2010/main" val="237555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Research the company's profile and background.</a:t>
            </a:r>
            <a:r>
              <a:rPr lang="en-US" sz="1200" b="0" i="0"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Before you go on a job interview, it's important to find out as much as you can about the company. Company research is a critical part of interview preparation. </a:t>
            </a:r>
          </a:p>
          <a:p>
            <a:pPr fontAlgn="base"/>
            <a:r>
              <a:rPr lang="en-US" sz="1200" b="0" i="0" kern="1200" dirty="0" smtClean="0">
                <a:solidFill>
                  <a:schemeClr val="tx1"/>
                </a:solidFill>
                <a:effectLst/>
                <a:latin typeface="+mn-lt"/>
                <a:ea typeface="+mn-ea"/>
                <a:cs typeface="+mn-cs"/>
              </a:rPr>
              <a:t>Start by looking into their future goals and plans,</a:t>
            </a:r>
            <a:r>
              <a:rPr lang="en-US" sz="1200" b="0" i="0" kern="1200" baseline="0" dirty="0" smtClean="0">
                <a:solidFill>
                  <a:schemeClr val="tx1"/>
                </a:solidFill>
                <a:effectLst/>
                <a:latin typeface="+mn-lt"/>
                <a:ea typeface="+mn-ea"/>
                <a:cs typeface="+mn-cs"/>
              </a:rPr>
              <a:t> you can visit the</a:t>
            </a:r>
            <a:r>
              <a:rPr lang="en-US" sz="1200" b="0" i="0" kern="1200" dirty="0" smtClean="0">
                <a:solidFill>
                  <a:schemeClr val="tx1"/>
                </a:solidFill>
                <a:effectLst/>
                <a:latin typeface="+mn-lt"/>
                <a:ea typeface="+mn-ea"/>
                <a:cs typeface="+mn-cs"/>
              </a:rPr>
              <a:t> company's website, their annual report, and newspaper/business magazine articles to gather as much information as possible</a:t>
            </a:r>
            <a:r>
              <a:rPr lang="en-US" sz="1200" b="0" i="0" kern="1200" baseline="0" dirty="0" smtClean="0">
                <a:solidFill>
                  <a:schemeClr val="tx1"/>
                </a:solidFill>
                <a:effectLst/>
                <a:latin typeface="+mn-lt"/>
                <a:ea typeface="+mn-ea"/>
                <a:cs typeface="+mn-cs"/>
              </a:rPr>
              <a:t>. All these information will be useful when handling questions and you may ask questions regarding some of the recent news to show that you have done research on their company</a:t>
            </a:r>
            <a:r>
              <a:rPr lang="en-US" sz="1200" b="0" i="0" kern="1200" baseline="0" dirty="0" smtClean="0">
                <a:solidFill>
                  <a:schemeClr val="tx1"/>
                </a:solidFill>
                <a:effectLst/>
                <a:latin typeface="+mn-lt"/>
                <a:ea typeface="+mn-ea"/>
                <a:cs typeface="+mn-cs"/>
              </a:rPr>
              <a:t>.</a:t>
            </a:r>
          </a:p>
          <a:p>
            <a:pPr fontAlgn="base"/>
            <a:endParaRPr lang="en-US" sz="1200" b="0" i="0" kern="1200" baseline="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Imagine going on a date with someone who says they’ve always longed to meet you, are absolutely fascinated by you and are really enthusiastic about future dates. Yet, when you question them, they know absolutely nothing about you and don’t seem particularly interested in finding out, either. Would you think them genuine, or a total sham? Well, companies can be just as sensitive.</a:t>
            </a:r>
            <a:endParaRPr lang="en-US" sz="1200" b="0" i="0" kern="1200" baseline="0" dirty="0" smtClean="0">
              <a:solidFill>
                <a:schemeClr val="tx1"/>
              </a:solidFill>
              <a:effectLst/>
              <a:latin typeface="+mn-lt"/>
              <a:ea typeface="+mn-ea"/>
              <a:cs typeface="+mn-cs"/>
            </a:endParaRPr>
          </a:p>
          <a:p>
            <a:pPr fontAlgn="base"/>
            <a:endParaRPr lang="en-US" dirty="0" smtClean="0"/>
          </a:p>
          <a:p>
            <a:r>
              <a:rPr lang="en-US" sz="1200" b="0" i="0" u="none" strike="noStrike" kern="1200" baseline="0" dirty="0" smtClean="0">
                <a:solidFill>
                  <a:schemeClr val="tx1"/>
                </a:solidFill>
                <a:latin typeface="+mn-lt"/>
                <a:ea typeface="+mn-ea"/>
                <a:cs typeface="+mn-cs"/>
              </a:rPr>
              <a:t>The more senior the position, the more they’ll expect you to know, but at any level industry knowledge wins you gold stars at interview. A good grounding in company background also helps your confidence and enhances your performance.</a:t>
            </a:r>
            <a:endParaRPr lang="en-US" dirty="0"/>
          </a:p>
        </p:txBody>
      </p:sp>
      <p:sp>
        <p:nvSpPr>
          <p:cNvPr id="4" name="Slide Number Placeholder 3"/>
          <p:cNvSpPr>
            <a:spLocks noGrp="1"/>
          </p:cNvSpPr>
          <p:nvPr>
            <p:ph type="sldNum" sz="quarter" idx="10"/>
          </p:nvPr>
        </p:nvSpPr>
        <p:spPr/>
        <p:txBody>
          <a:bodyPr/>
          <a:lstStyle/>
          <a:p>
            <a:fld id="{7A5E7F3E-8A23-4356-B57F-04624B4EFCCC}" type="slidenum">
              <a:rPr lang="en-US" smtClean="0"/>
              <a:t>2</a:t>
            </a:fld>
            <a:endParaRPr lang="en-US"/>
          </a:p>
        </p:txBody>
      </p:sp>
    </p:spTree>
    <p:extLst>
      <p:ext uri="{BB962C8B-B14F-4D97-AF65-F5344CB8AC3E}">
        <p14:creationId xmlns:p14="http://schemas.microsoft.com/office/powerpoint/2010/main" val="127249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smtClean="0"/>
              <a:t>Confirm the Interview</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Before the call, confirm all the details including the date, time and who you will be talking to. Be sure you know whether the interviewer is calling you or if you need to make the call.</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Choose an Interview Space</a:t>
            </a:r>
            <a:endParaRPr lang="en-US" dirty="0" smtClean="0"/>
          </a:p>
          <a:p>
            <a:r>
              <a:rPr lang="en-US" sz="1200" b="0" i="0" kern="1200" dirty="0" smtClean="0">
                <a:solidFill>
                  <a:schemeClr val="tx1"/>
                </a:solidFill>
                <a:effectLst/>
                <a:latin typeface="+mn-lt"/>
                <a:ea typeface="+mn-ea"/>
                <a:cs typeface="+mn-cs"/>
              </a:rPr>
              <a:t>Use a quiet, comfortable, and private space. If you're at home, kick out kids, spouses, significant others, parents, pets and anyone else who is in the house and close the door.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Use Proper Phone Interview Etiquette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Use the interviewer's title during the conversation (Mr. or Ms. and their last name.). Only use a first name if they ask you to. Otherwise, use the formal title.</a:t>
            </a:r>
          </a:p>
          <a:p>
            <a:pPr fontAlgn="base"/>
            <a:r>
              <a:rPr lang="en-US" sz="1200" b="0" i="0" kern="1200" dirty="0" smtClean="0">
                <a:solidFill>
                  <a:schemeClr val="tx1"/>
                </a:solidFill>
                <a:effectLst/>
                <a:latin typeface="+mn-lt"/>
                <a:ea typeface="+mn-ea"/>
                <a:cs typeface="+mn-cs"/>
              </a:rPr>
              <a:t>Listen to the interviewer and don't interrupt. If you have something you want to say, jot it down on your note pad and mention it when it's your turn to talk.</a:t>
            </a:r>
          </a:p>
          <a:p>
            <a:pPr fontAlgn="base"/>
            <a:r>
              <a:rPr lang="en-US" sz="1200" b="0" i="0" kern="1200" dirty="0" smtClean="0">
                <a:solidFill>
                  <a:schemeClr val="tx1"/>
                </a:solidFill>
                <a:effectLst/>
                <a:latin typeface="+mn-lt"/>
                <a:ea typeface="+mn-ea"/>
                <a:cs typeface="+mn-cs"/>
              </a:rPr>
              <a:t>If you need a few seconds to gather your thoughts, don't worry, but don't leave too much dead air. If you need the interviewer to repeat the question, ask.</a:t>
            </a:r>
          </a:p>
          <a:p>
            <a:pPr fontAlgn="base"/>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0"/>
              </a:spcBef>
              <a:spcAft>
                <a:spcPts val="0"/>
              </a:spcAft>
              <a:buClrTx/>
              <a:buSzTx/>
              <a:buFontTx/>
              <a:buNone/>
              <a:tabLst/>
              <a:defRPr/>
            </a:pPr>
            <a:r>
              <a:rPr lang="en-US" sz="1200" b="1" dirty="0" smtClean="0"/>
              <a:t>Practice Interviewing</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Talking on the phone isn't as easy as it seems. I've always found it's helpful to practice. Have a friend or family member conduct a </a:t>
            </a:r>
            <a:r>
              <a:rPr lang="en-US" sz="1200" b="0" i="0" u="none" strike="noStrike" kern="1200" dirty="0" smtClean="0">
                <a:solidFill>
                  <a:schemeClr val="tx1"/>
                </a:solidFill>
                <a:effectLst/>
                <a:latin typeface="+mn-lt"/>
                <a:ea typeface="+mn-ea"/>
                <a:cs typeface="+mn-cs"/>
              </a:rPr>
              <a:t>mock interview </a:t>
            </a:r>
            <a:r>
              <a:rPr lang="en-US" sz="1200" b="0" i="0" kern="1200" dirty="0" smtClean="0">
                <a:solidFill>
                  <a:schemeClr val="tx1"/>
                </a:solidFill>
                <a:effectLst/>
                <a:latin typeface="+mn-lt"/>
                <a:ea typeface="+mn-ea"/>
                <a:cs typeface="+mn-cs"/>
              </a:rPr>
              <a:t>and tape record it so you can see how you sound over the phone. Any cassette recorder will work. You'll be able to hear your "ums" and "</a:t>
            </a:r>
            <a:r>
              <a:rPr lang="en-US" sz="1200" b="0" i="0" kern="1200" dirty="0" err="1" smtClean="0">
                <a:solidFill>
                  <a:schemeClr val="tx1"/>
                </a:solidFill>
                <a:effectLst/>
                <a:latin typeface="+mn-lt"/>
                <a:ea typeface="+mn-ea"/>
                <a:cs typeface="+mn-cs"/>
              </a:rPr>
              <a:t>uhs</a:t>
            </a:r>
            <a:r>
              <a:rPr lang="en-US" sz="1200" b="0" i="0" kern="1200" dirty="0" smtClean="0">
                <a:solidFill>
                  <a:schemeClr val="tx1"/>
                </a:solidFill>
                <a:effectLst/>
                <a:latin typeface="+mn-lt"/>
                <a:ea typeface="+mn-ea"/>
                <a:cs typeface="+mn-cs"/>
              </a:rPr>
              <a:t>" and "okays" and you can practice reducing them from your conversational speech. Also rehearse answers to those typical questions you'll be asked.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A5E7F3E-8A23-4356-B57F-04624B4EFCCC}" type="slidenum">
              <a:rPr lang="en-US" smtClean="0"/>
              <a:t>3</a:t>
            </a:fld>
            <a:endParaRPr lang="en-US"/>
          </a:p>
        </p:txBody>
      </p:sp>
    </p:spTree>
    <p:extLst>
      <p:ext uri="{BB962C8B-B14F-4D97-AF65-F5344CB8AC3E}">
        <p14:creationId xmlns:p14="http://schemas.microsoft.com/office/powerpoint/2010/main" val="2766626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5E7F3E-8A23-4356-B57F-04624B4EFCCC}" type="slidenum">
              <a:rPr lang="en-US" smtClean="0"/>
              <a:t>4</a:t>
            </a:fld>
            <a:endParaRPr lang="en-US"/>
          </a:p>
        </p:txBody>
      </p:sp>
    </p:spTree>
    <p:extLst>
      <p:ext uri="{BB962C8B-B14F-4D97-AF65-F5344CB8AC3E}">
        <p14:creationId xmlns:p14="http://schemas.microsoft.com/office/powerpoint/2010/main" val="16058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5E7F3E-8A23-4356-B57F-04624B4EFCCC}" type="slidenum">
              <a:rPr lang="en-US" smtClean="0"/>
              <a:t>5</a:t>
            </a:fld>
            <a:endParaRPr lang="en-US"/>
          </a:p>
        </p:txBody>
      </p:sp>
    </p:spTree>
    <p:extLst>
      <p:ext uri="{BB962C8B-B14F-4D97-AF65-F5344CB8AC3E}">
        <p14:creationId xmlns:p14="http://schemas.microsoft.com/office/powerpoint/2010/main" val="37782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5E7F3E-8A23-4356-B57F-04624B4EFCCC}" type="slidenum">
              <a:rPr lang="en-US" smtClean="0"/>
              <a:t>6</a:t>
            </a:fld>
            <a:endParaRPr lang="en-US"/>
          </a:p>
        </p:txBody>
      </p:sp>
    </p:spTree>
    <p:extLst>
      <p:ext uri="{BB962C8B-B14F-4D97-AF65-F5344CB8AC3E}">
        <p14:creationId xmlns:p14="http://schemas.microsoft.com/office/powerpoint/2010/main" val="134441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406437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540B5-F4D8-43EB-B955-C12A1DC5FCF8}"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31093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907927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5550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511926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81091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917588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1018875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001277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309955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02966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3540B5-F4D8-43EB-B955-C12A1DC5FCF8}"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9257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3540B5-F4D8-43EB-B955-C12A1DC5FCF8}" type="datetimeFigureOut">
              <a:rPr lang="en-US" smtClean="0"/>
              <a:t>9/12/2014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115542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183581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5225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E3540B5-F4D8-43EB-B955-C12A1DC5FCF8}" type="datetimeFigureOut">
              <a:rPr lang="en-US" smtClean="0"/>
              <a:t>9/12/2014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13171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540B5-F4D8-43EB-B955-C12A1DC5FCF8}" type="datetimeFigureOut">
              <a:rPr lang="en-US" smtClean="0"/>
              <a:t>9/12/2014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26DB29-AFBB-424D-9A4B-632E8CDCDFE4}" type="slidenum">
              <a:rPr lang="en-US" smtClean="0"/>
              <a:t>‹#›</a:t>
            </a:fld>
            <a:endParaRPr lang="en-US"/>
          </a:p>
        </p:txBody>
      </p:sp>
    </p:spTree>
    <p:extLst>
      <p:ext uri="{BB962C8B-B14F-4D97-AF65-F5344CB8AC3E}">
        <p14:creationId xmlns:p14="http://schemas.microsoft.com/office/powerpoint/2010/main" val="267088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E3540B5-F4D8-43EB-B955-C12A1DC5FCF8}" type="datetimeFigureOut">
              <a:rPr lang="en-US" smtClean="0"/>
              <a:t>9/12/2014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926DB29-AFBB-424D-9A4B-632E8CDCDFE4}" type="slidenum">
              <a:rPr lang="en-US" smtClean="0"/>
              <a:t>‹#›</a:t>
            </a:fld>
            <a:endParaRPr lang="en-US"/>
          </a:p>
        </p:txBody>
      </p:sp>
    </p:spTree>
    <p:extLst>
      <p:ext uri="{BB962C8B-B14F-4D97-AF65-F5344CB8AC3E}">
        <p14:creationId xmlns:p14="http://schemas.microsoft.com/office/powerpoint/2010/main" val="1904977842"/>
      </p:ext>
    </p:extLst>
  </p:cSld>
  <p:clrMap bg1="dk1" tx1="lt1" bg2="dk2" tx2="lt2" accent1="accent1" accent2="accent2" accent3="accent3" accent4="accent4" accent5="accent5" accent6="accent6" hlink="hlink" folHlink="folHlink"/>
  <p:sldLayoutIdLst>
    <p:sldLayoutId id="2147484726" r:id="rId1"/>
    <p:sldLayoutId id="2147484727" r:id="rId2"/>
    <p:sldLayoutId id="2147484728" r:id="rId3"/>
    <p:sldLayoutId id="2147484729" r:id="rId4"/>
    <p:sldLayoutId id="2147484730" r:id="rId5"/>
    <p:sldLayoutId id="2147484731" r:id="rId6"/>
    <p:sldLayoutId id="2147484732" r:id="rId7"/>
    <p:sldLayoutId id="2147484733" r:id="rId8"/>
    <p:sldLayoutId id="2147484734" r:id="rId9"/>
    <p:sldLayoutId id="2147484735" r:id="rId10"/>
    <p:sldLayoutId id="2147484736" r:id="rId11"/>
    <p:sldLayoutId id="2147484737" r:id="rId12"/>
    <p:sldLayoutId id="2147484738" r:id="rId13"/>
    <p:sldLayoutId id="2147484739" r:id="rId14"/>
    <p:sldLayoutId id="2147484740" r:id="rId15"/>
    <p:sldLayoutId id="2147484741" r:id="rId16"/>
    <p:sldLayoutId id="2147484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gif"/></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image" Target="../media/image18.jpeg"/><Relationship Id="rId7"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4857" y="1346334"/>
            <a:ext cx="7504532" cy="2923877"/>
          </a:xfrm>
          <a:prstGeom prst="rect">
            <a:avLst/>
          </a:prstGeom>
        </p:spPr>
        <p:txBody>
          <a:bodyPr wrap="square">
            <a:spAutoFit/>
          </a:bodyPr>
          <a:lstStyle/>
          <a:p>
            <a:pPr algn="ctr"/>
            <a:endParaRPr lang="en-US" sz="2000" dirty="0">
              <a:solidFill>
                <a:srgbClr val="000000"/>
              </a:solidFill>
              <a:latin typeface="Calibri" panose="020F0502020204030204" pitchFamily="34" charset="0"/>
            </a:endParaRPr>
          </a:p>
          <a:p>
            <a:pPr algn="ctr"/>
            <a:r>
              <a:rPr lang="en-US" sz="2000" dirty="0">
                <a:solidFill>
                  <a:srgbClr val="000000"/>
                </a:solidFill>
                <a:latin typeface="Calibri" panose="020F0502020204030204" pitchFamily="34" charset="0"/>
              </a:rPr>
              <a:t> </a:t>
            </a:r>
          </a:p>
          <a:p>
            <a:pPr algn="ctr"/>
            <a:r>
              <a:rPr lang="en-US" sz="7200" dirty="0">
                <a:solidFill>
                  <a:srgbClr val="000000"/>
                </a:solidFill>
                <a:latin typeface="+mj-lt"/>
              </a:rPr>
              <a:t>Preparing for the interview </a:t>
            </a:r>
          </a:p>
        </p:txBody>
      </p:sp>
    </p:spTree>
    <p:extLst>
      <p:ext uri="{BB962C8B-B14F-4D97-AF65-F5344CB8AC3E}">
        <p14:creationId xmlns:p14="http://schemas.microsoft.com/office/powerpoint/2010/main" val="3426973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2097"/>
            <a:ext cx="10058400" cy="1450757"/>
          </a:xfrm>
        </p:spPr>
        <p:txBody>
          <a:bodyPr/>
          <a:lstStyle/>
          <a:p>
            <a:pPr algn="ctr"/>
            <a:r>
              <a:rPr lang="en-US" b="1" dirty="0" smtClean="0"/>
              <a:t>Research</a:t>
            </a:r>
            <a:endParaRPr lang="en-US" dirty="0"/>
          </a:p>
        </p:txBody>
      </p:sp>
      <p:pic>
        <p:nvPicPr>
          <p:cNvPr id="1026" name="Picture 2" descr="Prepare for a Job Interview Step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406" y="1399968"/>
            <a:ext cx="6458148" cy="484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341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a:t>
            </a:r>
            <a:r>
              <a:rPr lang="en-US" dirty="0" smtClean="0"/>
              <a:t>hone interview</a:t>
            </a:r>
            <a:endParaRPr lang="en-US" dirty="0"/>
          </a:p>
        </p:txBody>
      </p:sp>
      <p:sp>
        <p:nvSpPr>
          <p:cNvPr id="3" name="Content Placeholder 2"/>
          <p:cNvSpPr>
            <a:spLocks noGrp="1"/>
          </p:cNvSpPr>
          <p:nvPr>
            <p:ph idx="1"/>
          </p:nvPr>
        </p:nvSpPr>
        <p:spPr>
          <a:xfrm>
            <a:off x="646111" y="1535334"/>
            <a:ext cx="8946541" cy="4195481"/>
          </a:xfrm>
        </p:spPr>
        <p:txBody>
          <a:bodyPr>
            <a:normAutofit/>
          </a:bodyPr>
          <a:lstStyle/>
          <a:p>
            <a:pPr fontAlgn="base"/>
            <a:r>
              <a:rPr lang="en-US" sz="2500" b="1" dirty="0"/>
              <a:t>Confirm the </a:t>
            </a:r>
            <a:r>
              <a:rPr lang="en-US" sz="2500" b="1" dirty="0" smtClean="0"/>
              <a:t>Interview</a:t>
            </a:r>
          </a:p>
          <a:p>
            <a:pPr fontAlgn="base"/>
            <a:r>
              <a:rPr lang="en-US" sz="2500" b="1" dirty="0"/>
              <a:t>Choose an Interview Space</a:t>
            </a:r>
            <a:endParaRPr lang="en-US" sz="2500" dirty="0"/>
          </a:p>
          <a:p>
            <a:r>
              <a:rPr lang="en-US" sz="2500" b="1" dirty="0" smtClean="0"/>
              <a:t>Phone </a:t>
            </a:r>
            <a:r>
              <a:rPr lang="en-US" sz="2500" b="1" dirty="0"/>
              <a:t>Interview </a:t>
            </a:r>
            <a:r>
              <a:rPr lang="en-US" sz="2500" b="1" dirty="0" smtClean="0"/>
              <a:t>Etiquette</a:t>
            </a:r>
            <a:endParaRPr lang="en-US" sz="2500" dirty="0" smtClean="0"/>
          </a:p>
          <a:p>
            <a:pPr fontAlgn="base"/>
            <a:r>
              <a:rPr lang="en-US" sz="2500" b="1" dirty="0" smtClean="0"/>
              <a:t>Practice Interviewing</a:t>
            </a:r>
          </a:p>
          <a:p>
            <a:pPr fontAlgn="base"/>
            <a:r>
              <a:rPr lang="en-US" sz="2500" b="1" dirty="0" smtClean="0"/>
              <a:t>Battery </a:t>
            </a:r>
            <a:r>
              <a:rPr lang="en-US" sz="2500" b="1" dirty="0"/>
              <a:t>life</a:t>
            </a:r>
            <a:endParaRPr lang="en-US" sz="2500" dirty="0" smtClean="0"/>
          </a:p>
          <a:p>
            <a:endParaRPr lang="en-US" sz="2500" dirty="0"/>
          </a:p>
        </p:txBody>
      </p:sp>
      <p:pic>
        <p:nvPicPr>
          <p:cNvPr id="3074" name="Picture 2" descr="https://encrypted-tbn0.gstatic.com/images?q=tbn:ANd9GcR1gK2IFb-aVZFRzE3ISB13F2ilhSrFgtgUs5SQ6pMqDX850IT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190" y="1535334"/>
            <a:ext cx="4847746" cy="45343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isco.com/assets/sol/ciscoitatwork/business_of_it/ccwi/images/tour/quiet-room/quiet-room-and-recycl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2080" y="2117459"/>
            <a:ext cx="5488856" cy="36592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o not interrupt the person you are interviewe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407" y="1535334"/>
            <a:ext cx="5119529" cy="511952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2.bp.blogspot.com/--aFGVkPcai0/Tb3wJ89mteI/AAAAAAAAArs/Iuvp3HVDAl4/s1600/banana-phone_practice-calling-request-appointment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5427" y="2053002"/>
            <a:ext cx="5445587" cy="408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1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subTnLst>
                                    <p:set>
                                      <p:cBhvr override="childStyle">
                                        <p:cTn dur="1" fill="hold" display="0" masterRel="nextClick" afterEffect="1"/>
                                        <p:tgtEl>
                                          <p:spTgt spid="307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childTnLst>
                                  <p:subTnLst>
                                    <p:set>
                                      <p:cBhvr override="childStyle">
                                        <p:cTn dur="1" fill="hold" display="0" masterRel="nextClick" afterEffect="1"/>
                                        <p:tgtEl>
                                          <p:spTgt spid="307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0"/>
                                        </p:tgtEl>
                                        <p:attrNameLst>
                                          <p:attrName>style.visibility</p:attrName>
                                        </p:attrNameLst>
                                      </p:cBhvr>
                                      <p:to>
                                        <p:strVal val="visible"/>
                                      </p:to>
                                    </p:set>
                                  </p:childTnLst>
                                  <p:subTnLst>
                                    <p:set>
                                      <p:cBhvr override="childStyle">
                                        <p:cTn dur="1" fill="hold" display="0" masterRel="nextClick" afterEffect="1"/>
                                        <p:tgtEl>
                                          <p:spTgt spid="308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dam Balazy CV by Bala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224" y="1255412"/>
            <a:ext cx="3810000" cy="53911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raigkunce.com/job-search/job_application_sample.gif"/>
          <p:cNvPicPr>
            <a:picLocks noChangeAspect="1" noChangeArrowheads="1"/>
          </p:cNvPicPr>
          <p:nvPr/>
        </p:nvPicPr>
        <p:blipFill rotWithShape="1">
          <a:blip r:embed="rId4">
            <a:extLst>
              <a:ext uri="{28A0092B-C50C-407E-A947-70E740481C1C}">
                <a14:useLocalDpi xmlns:a14="http://schemas.microsoft.com/office/drawing/2010/main" val="0"/>
              </a:ext>
            </a:extLst>
          </a:blip>
          <a:srcRect r="53746"/>
          <a:stretch/>
        </p:blipFill>
        <p:spPr bwMode="auto">
          <a:xfrm>
            <a:off x="7069811" y="1255411"/>
            <a:ext cx="4175948" cy="53911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b="1" dirty="0" smtClean="0"/>
              <a:t>What to take with you</a:t>
            </a:r>
            <a:endParaRPr lang="en-US" b="1" dirty="0"/>
          </a:p>
        </p:txBody>
      </p:sp>
      <p:sp>
        <p:nvSpPr>
          <p:cNvPr id="3" name="Content Placeholder 2"/>
          <p:cNvSpPr>
            <a:spLocks noGrp="1"/>
          </p:cNvSpPr>
          <p:nvPr>
            <p:ph idx="1"/>
          </p:nvPr>
        </p:nvSpPr>
        <p:spPr>
          <a:xfrm>
            <a:off x="875201" y="1255410"/>
            <a:ext cx="8946541" cy="4195481"/>
          </a:xfrm>
        </p:spPr>
        <p:txBody>
          <a:bodyPr>
            <a:normAutofit/>
          </a:bodyPr>
          <a:lstStyle/>
          <a:p>
            <a:r>
              <a:rPr lang="en-US" sz="2500" dirty="0"/>
              <a:t>C</a:t>
            </a:r>
            <a:r>
              <a:rPr lang="en-US" sz="2500" dirty="0" smtClean="0"/>
              <a:t>urriculum Vitae/ Resume</a:t>
            </a:r>
            <a:endParaRPr lang="en-US" sz="2500" dirty="0" smtClean="0"/>
          </a:p>
          <a:p>
            <a:r>
              <a:rPr lang="en-US" sz="2500" dirty="0" smtClean="0"/>
              <a:t>Application form</a:t>
            </a:r>
          </a:p>
          <a:p>
            <a:r>
              <a:rPr lang="en-US" sz="2500" dirty="0" smtClean="0"/>
              <a:t>Cover </a:t>
            </a:r>
            <a:r>
              <a:rPr lang="en-US" sz="2500" dirty="0" smtClean="0"/>
              <a:t>letter</a:t>
            </a:r>
          </a:p>
          <a:p>
            <a:r>
              <a:rPr lang="en-US" sz="2500" dirty="0"/>
              <a:t>P</a:t>
            </a:r>
            <a:r>
              <a:rPr lang="en-US" sz="2500" dirty="0" smtClean="0"/>
              <a:t>ortfolio</a:t>
            </a:r>
          </a:p>
          <a:p>
            <a:r>
              <a:rPr lang="en-US" sz="2500" dirty="0" smtClean="0"/>
              <a:t>Certificates</a:t>
            </a:r>
          </a:p>
          <a:p>
            <a:r>
              <a:rPr lang="en-US" sz="2500" dirty="0" smtClean="0"/>
              <a:t>Testimonials</a:t>
            </a:r>
            <a:endParaRPr lang="en-US" sz="2500" dirty="0"/>
          </a:p>
        </p:txBody>
      </p:sp>
      <p:pic>
        <p:nvPicPr>
          <p:cNvPr id="2052" name="Picture 4" descr="http://candocareer.com/images/cover-letter-samples/law-enforcement-cover-lette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011" y="1255411"/>
            <a:ext cx="4072984" cy="53911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0.gstatic.com/images?q=tbn:ANd9GcTBrZ6mnl0u8RZfqitvf1sWc3Q1uXx_XkOj74EzGHYAP1xM1yQ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7793" y="2541555"/>
            <a:ext cx="4845124" cy="2579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stretch>
            <a:fillRect/>
          </a:stretch>
        </p:blipFill>
        <p:spPr>
          <a:xfrm>
            <a:off x="7160224" y="1168702"/>
            <a:ext cx="3920885" cy="5384682"/>
          </a:xfrm>
          <a:prstGeom prst="rect">
            <a:avLst/>
          </a:prstGeom>
        </p:spPr>
      </p:pic>
    </p:spTree>
    <p:extLst>
      <p:ext uri="{BB962C8B-B14F-4D97-AF65-F5344CB8AC3E}">
        <p14:creationId xmlns:p14="http://schemas.microsoft.com/office/powerpoint/2010/main" val="65482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0"/>
            <a:ext cx="9404723" cy="1400530"/>
          </a:xfrm>
        </p:spPr>
        <p:txBody>
          <a:bodyPr/>
          <a:lstStyle/>
          <a:p>
            <a:pPr algn="ctr"/>
            <a:r>
              <a:rPr lang="en-US" dirty="0" smtClean="0"/>
              <a:t>Dress code</a:t>
            </a:r>
            <a:endParaRPr lang="en-US" dirty="0"/>
          </a:p>
        </p:txBody>
      </p:sp>
      <p:pic>
        <p:nvPicPr>
          <p:cNvPr id="4100" name="Picture 4" descr="http://www.aliaco.com/wp-content/uploads/2012/03/dress-code-interview.jpg"/>
          <p:cNvPicPr>
            <a:picLocks noChangeAspect="1" noChangeArrowheads="1"/>
          </p:cNvPicPr>
          <p:nvPr/>
        </p:nvPicPr>
        <p:blipFill rotWithShape="1">
          <a:blip r:embed="rId3">
            <a:extLst>
              <a:ext uri="{28A0092B-C50C-407E-A947-70E740481C1C}">
                <a14:useLocalDpi xmlns:a14="http://schemas.microsoft.com/office/drawing/2010/main" val="0"/>
              </a:ext>
            </a:extLst>
          </a:blip>
          <a:srcRect l="966" t="14640" r="-966" b="-1637"/>
          <a:stretch/>
        </p:blipFill>
        <p:spPr bwMode="auto">
          <a:xfrm>
            <a:off x="3847681" y="745640"/>
            <a:ext cx="3950598" cy="608286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6418053" y="1017917"/>
            <a:ext cx="4153742" cy="824916"/>
            <a:chOff x="6418053" y="1017917"/>
            <a:chExt cx="4153742" cy="824916"/>
          </a:xfrm>
        </p:grpSpPr>
        <p:cxnSp>
          <p:nvCxnSpPr>
            <p:cNvPr id="5" name="Straight Arrow Connector 4"/>
            <p:cNvCxnSpPr>
              <a:endCxn id="7" idx="1"/>
            </p:cNvCxnSpPr>
            <p:nvPr/>
          </p:nvCxnSpPr>
          <p:spPr>
            <a:xfrm>
              <a:off x="6418053" y="1017917"/>
              <a:ext cx="1380226" cy="50175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98279" y="1196502"/>
              <a:ext cx="2773516" cy="646331"/>
            </a:xfrm>
            <a:prstGeom prst="rect">
              <a:avLst/>
            </a:prstGeom>
            <a:solidFill>
              <a:schemeClr val="bg1"/>
            </a:solidFill>
          </p:spPr>
          <p:txBody>
            <a:bodyPr wrap="none" rtlCol="0">
              <a:spAutoFit/>
            </a:bodyPr>
            <a:lstStyle/>
            <a:p>
              <a:r>
                <a:rPr lang="en-US" dirty="0" smtClean="0"/>
                <a:t>Clean and professional</a:t>
              </a:r>
            </a:p>
            <a:p>
              <a:r>
                <a:rPr lang="en-US" dirty="0" smtClean="0"/>
                <a:t> hair style</a:t>
              </a:r>
              <a:endParaRPr lang="en-US" dirty="0"/>
            </a:p>
          </p:txBody>
        </p:sp>
      </p:grpSp>
      <p:grpSp>
        <p:nvGrpSpPr>
          <p:cNvPr id="12" name="Group 11"/>
          <p:cNvGrpSpPr/>
          <p:nvPr/>
        </p:nvGrpSpPr>
        <p:grpSpPr>
          <a:xfrm>
            <a:off x="6520402" y="3042386"/>
            <a:ext cx="1946407" cy="547917"/>
            <a:chOff x="6418053" y="1017917"/>
            <a:chExt cx="1946407" cy="547917"/>
          </a:xfrm>
        </p:grpSpPr>
        <p:cxnSp>
          <p:nvCxnSpPr>
            <p:cNvPr id="13" name="Straight Arrow Connector 12"/>
            <p:cNvCxnSpPr>
              <a:endCxn id="14" idx="1"/>
            </p:cNvCxnSpPr>
            <p:nvPr/>
          </p:nvCxnSpPr>
          <p:spPr>
            <a:xfrm>
              <a:off x="6418053" y="1017917"/>
              <a:ext cx="1380226" cy="36325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98279" y="1196502"/>
              <a:ext cx="566181" cy="369332"/>
            </a:xfrm>
            <a:prstGeom prst="rect">
              <a:avLst/>
            </a:prstGeom>
            <a:solidFill>
              <a:schemeClr val="bg1"/>
            </a:solidFill>
          </p:spPr>
          <p:txBody>
            <a:bodyPr wrap="none" rtlCol="0">
              <a:spAutoFit/>
            </a:bodyPr>
            <a:lstStyle/>
            <a:p>
              <a:r>
                <a:rPr lang="en-US" dirty="0" smtClean="0"/>
                <a:t>Suit</a:t>
              </a:r>
              <a:endParaRPr lang="en-US" dirty="0"/>
            </a:p>
          </p:txBody>
        </p:sp>
      </p:grpSp>
      <p:grpSp>
        <p:nvGrpSpPr>
          <p:cNvPr id="18" name="Group 17"/>
          <p:cNvGrpSpPr/>
          <p:nvPr/>
        </p:nvGrpSpPr>
        <p:grpSpPr>
          <a:xfrm>
            <a:off x="1567261" y="6058348"/>
            <a:ext cx="3853063" cy="369332"/>
            <a:chOff x="4239982" y="1632838"/>
            <a:chExt cx="3853063" cy="369332"/>
          </a:xfrm>
        </p:grpSpPr>
        <p:cxnSp>
          <p:nvCxnSpPr>
            <p:cNvPr id="19" name="Straight Arrow Connector 18"/>
            <p:cNvCxnSpPr/>
            <p:nvPr/>
          </p:nvCxnSpPr>
          <p:spPr>
            <a:xfrm flipH="1" flipV="1">
              <a:off x="6244057" y="1817504"/>
              <a:ext cx="1848988" cy="8929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39982" y="1632838"/>
              <a:ext cx="2004075" cy="369332"/>
            </a:xfrm>
            <a:prstGeom prst="rect">
              <a:avLst/>
            </a:prstGeom>
            <a:solidFill>
              <a:schemeClr val="bg1"/>
            </a:solidFill>
          </p:spPr>
          <p:txBody>
            <a:bodyPr wrap="none" rtlCol="0">
              <a:spAutoFit/>
            </a:bodyPr>
            <a:lstStyle/>
            <a:p>
              <a:r>
                <a:rPr lang="en-US" dirty="0" smtClean="0"/>
                <a:t>Knee length skirt</a:t>
              </a:r>
              <a:endParaRPr lang="en-US" dirty="0"/>
            </a:p>
          </p:txBody>
        </p:sp>
      </p:grpSp>
      <p:grpSp>
        <p:nvGrpSpPr>
          <p:cNvPr id="23" name="Group 22"/>
          <p:cNvGrpSpPr/>
          <p:nvPr/>
        </p:nvGrpSpPr>
        <p:grpSpPr>
          <a:xfrm>
            <a:off x="1718005" y="1076085"/>
            <a:ext cx="3853063" cy="369332"/>
            <a:chOff x="4239982" y="1632838"/>
            <a:chExt cx="3853063" cy="369332"/>
          </a:xfrm>
        </p:grpSpPr>
        <p:cxnSp>
          <p:nvCxnSpPr>
            <p:cNvPr id="24" name="Straight Arrow Connector 23"/>
            <p:cNvCxnSpPr/>
            <p:nvPr/>
          </p:nvCxnSpPr>
          <p:spPr>
            <a:xfrm flipH="1" flipV="1">
              <a:off x="6244057" y="1817504"/>
              <a:ext cx="1848988" cy="8929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239982" y="1632838"/>
              <a:ext cx="1925527" cy="369332"/>
            </a:xfrm>
            <a:prstGeom prst="rect">
              <a:avLst/>
            </a:prstGeom>
            <a:solidFill>
              <a:schemeClr val="bg1"/>
            </a:solidFill>
          </p:spPr>
          <p:txBody>
            <a:bodyPr wrap="none" rtlCol="0">
              <a:spAutoFit/>
            </a:bodyPr>
            <a:lstStyle/>
            <a:p>
              <a:r>
                <a:rPr lang="en-US" dirty="0" smtClean="0"/>
                <a:t>Sparse makeup</a:t>
              </a:r>
              <a:endParaRPr lang="en-US" dirty="0"/>
            </a:p>
          </p:txBody>
        </p:sp>
      </p:grpSp>
      <p:sp>
        <p:nvSpPr>
          <p:cNvPr id="26" name="TextBox 25"/>
          <p:cNvSpPr txBox="1"/>
          <p:nvPr/>
        </p:nvSpPr>
        <p:spPr>
          <a:xfrm>
            <a:off x="2616731" y="3220971"/>
            <a:ext cx="2472152" cy="369332"/>
          </a:xfrm>
          <a:prstGeom prst="rect">
            <a:avLst/>
          </a:prstGeom>
          <a:solidFill>
            <a:schemeClr val="bg1"/>
          </a:solidFill>
        </p:spPr>
        <p:txBody>
          <a:bodyPr wrap="none" rtlCol="0">
            <a:spAutoFit/>
          </a:bodyPr>
          <a:lstStyle/>
          <a:p>
            <a:r>
              <a:rPr lang="en-US" dirty="0" smtClean="0"/>
              <a:t>Mild or no fragrance</a:t>
            </a:r>
            <a:endParaRPr lang="en-US" dirty="0"/>
          </a:p>
        </p:txBody>
      </p:sp>
      <p:grpSp>
        <p:nvGrpSpPr>
          <p:cNvPr id="27" name="Group 26"/>
          <p:cNvGrpSpPr/>
          <p:nvPr/>
        </p:nvGrpSpPr>
        <p:grpSpPr>
          <a:xfrm>
            <a:off x="1452720" y="4347620"/>
            <a:ext cx="3853063" cy="369332"/>
            <a:chOff x="4239982" y="1632838"/>
            <a:chExt cx="3853063" cy="369332"/>
          </a:xfrm>
        </p:grpSpPr>
        <p:cxnSp>
          <p:nvCxnSpPr>
            <p:cNvPr id="28" name="Straight Arrow Connector 27"/>
            <p:cNvCxnSpPr/>
            <p:nvPr/>
          </p:nvCxnSpPr>
          <p:spPr>
            <a:xfrm flipH="1" flipV="1">
              <a:off x="6244057" y="1817504"/>
              <a:ext cx="1848988" cy="8929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239982" y="1632838"/>
              <a:ext cx="2004075" cy="369332"/>
            </a:xfrm>
            <a:prstGeom prst="rect">
              <a:avLst/>
            </a:prstGeom>
            <a:solidFill>
              <a:schemeClr val="bg1"/>
            </a:solidFill>
          </p:spPr>
          <p:txBody>
            <a:bodyPr wrap="none" rtlCol="0">
              <a:spAutoFit/>
            </a:bodyPr>
            <a:lstStyle/>
            <a:p>
              <a:r>
                <a:rPr lang="en-US" dirty="0" smtClean="0"/>
                <a:t>Knee length skirt</a:t>
              </a:r>
              <a:endParaRPr lang="en-US" dirty="0"/>
            </a:p>
          </p:txBody>
        </p:sp>
      </p:grpSp>
      <p:pic>
        <p:nvPicPr>
          <p:cNvPr id="4102" name="Picture 6" descr="http://menfash.com/wp-content/uploads/2013/02/Interview-dress-for-M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620" y="745640"/>
            <a:ext cx="4037659" cy="6009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Casual wear ideas for men – latest edition 2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45" y="1396130"/>
            <a:ext cx="36576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ttp://1.bp.blogspot.com/-oNnAP1vtf_8/ULWUxEKH1nI/AAAAAAAADQE/PNFqPyrxo3A/s1600/Women%27s+fashion+short-sleeved+comfortable+casual+clothing+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61" y="1393785"/>
            <a:ext cx="3663483" cy="4876679"/>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http://media-cache-ec0.pinimg.com/236x/c3/ed/0b/c3ed0b7d151643f39bc963bebb7f442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3771" y="1393785"/>
            <a:ext cx="3487651"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336224" y="331948"/>
            <a:ext cx="9404723" cy="1400530"/>
          </a:xfrm>
        </p:spPr>
        <p:txBody>
          <a:bodyPr/>
          <a:lstStyle/>
          <a:p>
            <a:pPr algn="ctr"/>
            <a:r>
              <a:rPr lang="en-US" b="1" dirty="0" smtClean="0"/>
              <a:t>Dress code</a:t>
            </a:r>
            <a:endParaRPr lang="en-US" b="1" dirty="0"/>
          </a:p>
        </p:txBody>
      </p:sp>
      <p:pic>
        <p:nvPicPr>
          <p:cNvPr id="2050" name="Picture 2" descr="nickcannonsuit What Not To Wear To Your Interview   Mens Edi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111" y="1396130"/>
            <a:ext cx="3811949"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Fail at Inbound Market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403" y="2692793"/>
            <a:ext cx="3560883" cy="2396532"/>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Fail at Inbound Market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9356" y="2575045"/>
            <a:ext cx="3735838" cy="25142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090931" y="3352914"/>
            <a:ext cx="3853329" cy="958542"/>
          </a:xfrm>
          <a:prstGeom prst="rect">
            <a:avLst/>
          </a:prstGeom>
          <a:noFill/>
        </p:spPr>
        <p:txBody>
          <a:bodyPr wrap="squar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DEPENDS!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20" name="Picture 2" descr="http://www.professionalimagedress.com/images/professional-dress-women-4431244.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3771" y="1393785"/>
            <a:ext cx="3487651" cy="4876679"/>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button-down-shirts-for-women-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5465" y="1422073"/>
            <a:ext cx="2545088" cy="4848392"/>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http://fc02.deviantart.net/fs71/f/2011/267/b/4/accepted_stamp_by_schaefdogg-d4atiy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353" y="2813376"/>
            <a:ext cx="3615126" cy="206578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2" descr="http://fc02.deviantart.net/fs71/f/2011/267/b/4/accepted_stamp_by_schaefdogg-d4atiy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2090" y="2768982"/>
            <a:ext cx="3615126" cy="206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01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05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627</TotalTime>
  <Words>367</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Wingdings 3</vt:lpstr>
      <vt:lpstr>Ion</vt:lpstr>
      <vt:lpstr>PowerPoint Presentation</vt:lpstr>
      <vt:lpstr>Research</vt:lpstr>
      <vt:lpstr>Phone interview</vt:lpstr>
      <vt:lpstr>What to take with you</vt:lpstr>
      <vt:lpstr>Dress code</vt:lpstr>
      <vt:lpstr>Dress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 yu</dc:creator>
  <cp:lastModifiedBy>zhen yu</cp:lastModifiedBy>
  <cp:revision>37</cp:revision>
  <dcterms:created xsi:type="dcterms:W3CDTF">2014-08-29T06:15:56Z</dcterms:created>
  <dcterms:modified xsi:type="dcterms:W3CDTF">2014-09-12T06:15:15Z</dcterms:modified>
</cp:coreProperties>
</file>