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2" r:id="rId2"/>
    <p:sldId id="270" r:id="rId3"/>
    <p:sldId id="264" r:id="rId4"/>
    <p:sldId id="265" r:id="rId5"/>
    <p:sldId id="266" r:id="rId6"/>
    <p:sldId id="267" r:id="rId7"/>
    <p:sldId id="268" r:id="rId8"/>
    <p:sldId id="260" r:id="rId9"/>
    <p:sldId id="258" r:id="rId10"/>
    <p:sldId id="261" r:id="rId11"/>
    <p:sldId id="269" r:id="rId12"/>
    <p:sldId id="271" r:id="rId13"/>
    <p:sldId id="272" r:id="rId14"/>
    <p:sldId id="273" r:id="rId15"/>
    <p:sldId id="274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366FF"/>
              </a:solidFill>
            </c:spPr>
          </c:dPt>
          <c:dPt>
            <c:idx val="1"/>
            <c:bubble3D val="0"/>
            <c:spPr>
              <a:solidFill>
                <a:srgbClr val="008000"/>
              </a:solidFill>
            </c:spPr>
          </c:dPt>
          <c:dPt>
            <c:idx val="2"/>
            <c:bubble3D val="0"/>
            <c:spPr>
              <a:solidFill>
                <a:srgbClr val="FF6600"/>
              </a:solidFill>
            </c:spPr>
          </c:dPt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4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Sheet1!$A$2:$A$4</c:f>
              <c:strCache>
                <c:ptCount val="3"/>
                <c:pt idx="0">
                  <c:v>Words</c:v>
                </c:pt>
                <c:pt idx="1">
                  <c:v>Tone</c:v>
                </c:pt>
                <c:pt idx="2">
                  <c:v>Body Language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0.07</c:v>
                </c:pt>
                <c:pt idx="1">
                  <c:v>0.38</c:v>
                </c:pt>
                <c:pt idx="2">
                  <c:v>0.55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9E381-AF89-F34A-A80C-140C9EAC075C}" type="datetimeFigureOut">
              <a:rPr lang="en-US" smtClean="0"/>
              <a:t>6/9/14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402F9-01AF-B643-9EF3-FE5D31166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3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menians" TargetMode="External"/><Relationship Id="rId4" Type="http://schemas.openxmlformats.org/officeDocument/2006/relationships/hyperlink" Target="http://en.wikipedia.org/wiki/Iran" TargetMode="External"/><Relationship Id="rId5" Type="http://schemas.openxmlformats.org/officeDocument/2006/relationships/hyperlink" Target="http://en.wikipedia.org/wiki/Professor_Emeritus" TargetMode="External"/><Relationship Id="rId6" Type="http://schemas.openxmlformats.org/officeDocument/2006/relationships/hyperlink" Target="http://en.wikipedia.org/wiki/Psychology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Unless</a:t>
            </a:r>
            <a:r>
              <a:rPr lang="en-US" baseline="0" dirty="0" smtClean="0"/>
              <a:t> you can travel back in time like x-men but it’s nearly impossible right 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402F9-01AF-B643-9EF3-FE5D311664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2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402F9-01AF-B643-9EF3-FE5D311664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7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audience about % of those </a:t>
            </a:r>
          </a:p>
          <a:p>
            <a:r>
              <a:rPr lang="en-US" dirty="0" smtClean="0"/>
              <a:t>7% - use</a:t>
            </a:r>
            <a:r>
              <a:rPr lang="en-US" baseline="0" dirty="0" smtClean="0"/>
              <a:t> of words</a:t>
            </a:r>
          </a:p>
          <a:p>
            <a:r>
              <a:rPr lang="en-US" baseline="0" dirty="0" smtClean="0"/>
              <a:t>38% use of tone of voice</a:t>
            </a:r>
          </a:p>
          <a:p>
            <a:r>
              <a:rPr lang="en-US" dirty="0" smtClean="0"/>
              <a:t>55%-</a:t>
            </a:r>
            <a:r>
              <a:rPr lang="en-US" baseline="0" dirty="0" smtClean="0"/>
              <a:t> use of body language</a:t>
            </a:r>
          </a:p>
          <a:p>
            <a:r>
              <a:rPr lang="en-US" baseline="0" dirty="0" smtClean="0"/>
              <a:t>As per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Albert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Mehrabian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(born 1939 in an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Armenian family in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Iran), currently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Professor Emeritus of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Psychology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C11D-7F58-1745-9A00-7602AB877E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7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59B-351B-2249-B880-D5C767B4D98B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D2C7-3C1F-4143-9621-ADD2CAB1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1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59B-351B-2249-B880-D5C767B4D98B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D2C7-3C1F-4143-9621-ADD2CAB1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59B-351B-2249-B880-D5C767B4D98B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D2C7-3C1F-4143-9621-ADD2CAB1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4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59B-351B-2249-B880-D5C767B4D98B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D2C7-3C1F-4143-9621-ADD2CAB1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4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59B-351B-2249-B880-D5C767B4D98B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D2C7-3C1F-4143-9621-ADD2CAB1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59B-351B-2249-B880-D5C767B4D98B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D2C7-3C1F-4143-9621-ADD2CAB1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3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59B-351B-2249-B880-D5C767B4D98B}" type="datetimeFigureOut">
              <a:rPr lang="en-US" smtClean="0"/>
              <a:t>6/9/14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D2C7-3C1F-4143-9621-ADD2CAB1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9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59B-351B-2249-B880-D5C767B4D98B}" type="datetimeFigureOut">
              <a:rPr lang="en-US" smtClean="0"/>
              <a:t>6/9/14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D2C7-3C1F-4143-9621-ADD2CAB1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9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59B-351B-2249-B880-D5C767B4D98B}" type="datetimeFigureOut">
              <a:rPr lang="en-US" smtClean="0"/>
              <a:t>6/9/14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D2C7-3C1F-4143-9621-ADD2CAB1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5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59B-351B-2249-B880-D5C767B4D98B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D2C7-3C1F-4143-9621-ADD2CAB1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4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59B-351B-2249-B880-D5C767B4D98B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D2C7-3C1F-4143-9621-ADD2CAB1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F59B-351B-2249-B880-D5C767B4D98B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AD2C7-3C1F-4143-9621-ADD2CAB1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4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gif"/><Relationship Id="rId3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5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476" y="659075"/>
            <a:ext cx="8311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Arial Rounded MT Bold"/>
                <a:cs typeface="Arial Rounded MT Bold"/>
              </a:rPr>
              <a:t>Why making a good impression is important? </a:t>
            </a:r>
            <a:endParaRPr lang="en-US" sz="2800" dirty="0">
              <a:solidFill>
                <a:srgbClr val="0000FF"/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5" name="Picture 4" descr="8105897_f5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26" y="1551350"/>
            <a:ext cx="6604000" cy="4953000"/>
          </a:xfrm>
          <a:prstGeom prst="rect">
            <a:avLst/>
          </a:prstGeom>
        </p:spPr>
      </p:pic>
      <p:pic>
        <p:nvPicPr>
          <p:cNvPr id="6" name="Picture 5" descr="first-impression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26" y="1551350"/>
            <a:ext cx="6897123" cy="41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2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6594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During </a:t>
            </a:r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personal interview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 descr="Intervie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42" y="1288253"/>
            <a:ext cx="5711014" cy="513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95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3322"/>
            <a:ext cx="74499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2"/>
              <a:buChar char="²"/>
            </a:pPr>
            <a:r>
              <a:rPr lang="en-US" sz="2800" dirty="0">
                <a:solidFill>
                  <a:srgbClr val="0000FF"/>
                </a:solidFill>
              </a:rPr>
              <a:t>Dress </a:t>
            </a:r>
            <a:r>
              <a:rPr lang="en-US" sz="2800" dirty="0" smtClean="0">
                <a:solidFill>
                  <a:srgbClr val="0000FF"/>
                </a:solidFill>
              </a:rPr>
              <a:t>appropriately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/>
              <a:t>Check with </a:t>
            </a:r>
            <a:r>
              <a:rPr lang="en-US" sz="2400" dirty="0"/>
              <a:t>h</a:t>
            </a:r>
            <a:r>
              <a:rPr lang="en-US" sz="2400" dirty="0" smtClean="0"/>
              <a:t>uman resources of the company</a:t>
            </a:r>
            <a:endParaRPr lang="en-US" sz="2400" dirty="0"/>
          </a:p>
        </p:txBody>
      </p:sp>
      <p:pic>
        <p:nvPicPr>
          <p:cNvPr id="3" name="Picture 2" descr="in_appropriate_dres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39" y="1155874"/>
            <a:ext cx="4110250" cy="570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0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2113" y="139997"/>
            <a:ext cx="34547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charset="2"/>
              <a:buChar char="²"/>
            </a:pPr>
            <a:r>
              <a:rPr lang="en-US" sz="2800" dirty="0">
                <a:solidFill>
                  <a:srgbClr val="0000FF"/>
                </a:solidFill>
              </a:rPr>
              <a:t>Entering confidently</a:t>
            </a:r>
          </a:p>
        </p:txBody>
      </p:sp>
      <p:pic>
        <p:nvPicPr>
          <p:cNvPr id="5" name="Picture 4" descr="266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98" y="1440528"/>
            <a:ext cx="7349449" cy="41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62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2113" y="169978"/>
            <a:ext cx="45191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charset="2"/>
              <a:buChar char="²"/>
            </a:pPr>
            <a:r>
              <a:rPr lang="en-US" sz="2800" dirty="0">
                <a:solidFill>
                  <a:srgbClr val="0000FF"/>
                </a:solidFill>
              </a:rPr>
              <a:t>Handshake and eye contact</a:t>
            </a:r>
          </a:p>
        </p:txBody>
      </p:sp>
      <p:pic>
        <p:nvPicPr>
          <p:cNvPr id="7" name="Picture 6" descr="JRPFB_article_How-to-make-a-good-first-impression-ed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72" y="1130842"/>
            <a:ext cx="76200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81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2113" y="24016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charset="2"/>
              <a:buChar char="²"/>
            </a:pPr>
            <a:r>
              <a:rPr lang="en-US" sz="2800" dirty="0" smtClean="0">
                <a:solidFill>
                  <a:srgbClr val="0000FF"/>
                </a:solidFill>
              </a:rPr>
              <a:t>Posture and gesture</a:t>
            </a:r>
            <a:endParaRPr lang="en-US" sz="2800" dirty="0">
              <a:solidFill>
                <a:srgbClr val="0000FF"/>
              </a:solidFill>
            </a:endParaRPr>
          </a:p>
        </p:txBody>
      </p:sp>
      <p:pic>
        <p:nvPicPr>
          <p:cNvPr id="3" name="Picture 2" descr="670px-Make-a-Good-Impression-at-a-Private-High-School-Interview-Step-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79" y="1058706"/>
            <a:ext cx="4427068" cy="5258088"/>
          </a:xfrm>
          <a:prstGeom prst="rect">
            <a:avLst/>
          </a:prstGeom>
        </p:spPr>
      </p:pic>
      <p:pic>
        <p:nvPicPr>
          <p:cNvPr id="4" name="Picture 3" descr="How-to-Prepare-for-an-Intervie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35" y="1723002"/>
            <a:ext cx="6897586" cy="45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7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694" y="210794"/>
            <a:ext cx="476284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charset="2"/>
              <a:buChar char="²"/>
            </a:pPr>
            <a:r>
              <a:rPr lang="en-US" sz="2800" dirty="0">
                <a:solidFill>
                  <a:srgbClr val="0000FF"/>
                </a:solidFill>
              </a:rPr>
              <a:t>Speak clearly and </a:t>
            </a:r>
            <a:r>
              <a:rPr lang="en-US" sz="2800" dirty="0" smtClean="0">
                <a:solidFill>
                  <a:srgbClr val="0000FF"/>
                </a:solidFill>
              </a:rPr>
              <a:t>confidently</a:t>
            </a:r>
          </a:p>
          <a:p>
            <a:pPr>
              <a:buFont typeface="Wingdings" charset="2"/>
              <a:buChar char="²"/>
            </a:pPr>
            <a:r>
              <a:rPr lang="en-US" sz="2800" dirty="0" smtClean="0">
                <a:solidFill>
                  <a:srgbClr val="0000FF"/>
                </a:solidFill>
              </a:rPr>
              <a:t>Match the frequency</a:t>
            </a:r>
            <a:endParaRPr lang="en-US" sz="2800" dirty="0">
              <a:solidFill>
                <a:srgbClr val="0000FF"/>
              </a:solidFill>
            </a:endParaRPr>
          </a:p>
        </p:txBody>
      </p:sp>
      <p:pic>
        <p:nvPicPr>
          <p:cNvPr id="4" name="Picture 3" descr="670px-Speak-Confidently-in-Public-Step-3-Version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80" y="1393156"/>
            <a:ext cx="5555531" cy="4170794"/>
          </a:xfrm>
          <a:prstGeom prst="rect">
            <a:avLst/>
          </a:prstGeom>
        </p:spPr>
      </p:pic>
      <p:pic>
        <p:nvPicPr>
          <p:cNvPr id="5" name="Picture 4" descr="bad_interview_questio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86" y="1749468"/>
            <a:ext cx="7641620" cy="4320865"/>
          </a:xfrm>
          <a:prstGeom prst="rect">
            <a:avLst/>
          </a:prstGeom>
        </p:spPr>
      </p:pic>
      <p:pic>
        <p:nvPicPr>
          <p:cNvPr id="6" name="Picture 5" descr="Job-interview-pi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33" y="1486138"/>
            <a:ext cx="7041691" cy="469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8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08930" y="200557"/>
            <a:ext cx="6249695" cy="78046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²"/>
            </a:pPr>
            <a:r>
              <a:rPr lang="en-US" sz="2800" dirty="0" smtClean="0">
                <a:solidFill>
                  <a:srgbClr val="0000FF"/>
                </a:solidFill>
              </a:rPr>
              <a:t>Ask questions and thanks to interviewer</a:t>
            </a:r>
            <a:endParaRPr lang="en-US" sz="2800" dirty="0" smtClean="0">
              <a:solidFill>
                <a:srgbClr val="0000FF"/>
              </a:solidFill>
            </a:endParaRPr>
          </a:p>
        </p:txBody>
      </p:sp>
      <p:pic>
        <p:nvPicPr>
          <p:cNvPr id="5" name="Picture 4" descr="Questions-to-Ask-After-An-Interview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94" y="1750320"/>
            <a:ext cx="8241849" cy="3096031"/>
          </a:xfrm>
          <a:prstGeom prst="rect">
            <a:avLst/>
          </a:prstGeom>
        </p:spPr>
      </p:pic>
      <p:pic>
        <p:nvPicPr>
          <p:cNvPr id="6" name="Picture 5" descr="busines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827" y="2020855"/>
            <a:ext cx="5486400" cy="282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5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558" y="146489"/>
            <a:ext cx="799921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</a:t>
            </a:r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hone interview</a:t>
            </a:r>
          </a:p>
          <a:p>
            <a:endParaRPr lang="en-US" sz="5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Personal interview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" name="Picture 2" descr="phone_interview_gir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03" y="471770"/>
            <a:ext cx="2989273" cy="4265326"/>
          </a:xfrm>
          <a:prstGeom prst="rect">
            <a:avLst/>
          </a:prstGeom>
        </p:spPr>
      </p:pic>
      <p:pic>
        <p:nvPicPr>
          <p:cNvPr id="4" name="Picture 3" descr="interview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87" y="2903224"/>
            <a:ext cx="5044444" cy="335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60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lephone_cartoon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555" y="1188925"/>
            <a:ext cx="3810000" cy="3721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4476" y="850876"/>
            <a:ext cx="4795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Eliminate distractions</a:t>
            </a:r>
          </a:p>
        </p:txBody>
      </p:sp>
      <p:pic>
        <p:nvPicPr>
          <p:cNvPr id="11" name="Picture 10" descr="working-from-home-300x21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49" y="1860150"/>
            <a:ext cx="5678712" cy="399402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22574"/>
            <a:ext cx="69967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During phone interview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647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9492" y="800013"/>
            <a:ext cx="4795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Take </a:t>
            </a:r>
            <a:r>
              <a:rPr lang="en-US" sz="2800" b="1" dirty="0" smtClean="0">
                <a:solidFill>
                  <a:srgbClr val="0000FF"/>
                </a:solidFill>
              </a:rPr>
              <a:t>notes </a:t>
            </a:r>
            <a:endParaRPr lang="en-US" sz="2800" b="1" dirty="0" smtClean="0">
              <a:solidFill>
                <a:srgbClr val="0000FF"/>
              </a:solidFill>
            </a:endParaRPr>
          </a:p>
        </p:txBody>
      </p:sp>
      <p:pic>
        <p:nvPicPr>
          <p:cNvPr id="4" name="Picture 3" descr="note-tak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15" y="1462639"/>
            <a:ext cx="6834096" cy="45239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2574"/>
            <a:ext cx="69967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During phone interview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806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4476" y="912941"/>
            <a:ext cx="4795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Focus, listen and enunciate</a:t>
            </a:r>
          </a:p>
        </p:txBody>
      </p:sp>
      <p:pic>
        <p:nvPicPr>
          <p:cNvPr id="4" name="Picture 3" descr="liste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1" y="1935110"/>
            <a:ext cx="4327393" cy="3377808"/>
          </a:xfrm>
          <a:prstGeom prst="rect">
            <a:avLst/>
          </a:prstGeom>
        </p:spPr>
      </p:pic>
      <p:pic>
        <p:nvPicPr>
          <p:cNvPr id="5" name="Picture 4" descr="tumblr_inline_ml3kdvHZR71qz4rg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54" y="1744218"/>
            <a:ext cx="4498246" cy="3568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2574"/>
            <a:ext cx="69967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During phone interview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840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4476" y="850352"/>
            <a:ext cx="4795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Be all smiles</a:t>
            </a:r>
            <a:endParaRPr lang="en-US" sz="2800" b="1" dirty="0" smtClean="0">
              <a:solidFill>
                <a:srgbClr val="0000FF"/>
              </a:solidFill>
            </a:endParaRPr>
          </a:p>
        </p:txBody>
      </p:sp>
      <p:pic>
        <p:nvPicPr>
          <p:cNvPr id="4" name="Picture 3" descr="happy-phone-cal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208" y="1436916"/>
            <a:ext cx="6078861" cy="50977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2574"/>
            <a:ext cx="69967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During phone interview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8951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4476" y="915078"/>
            <a:ext cx="7136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Maintain a professional attitude</a:t>
            </a:r>
          </a:p>
        </p:txBody>
      </p:sp>
      <p:pic>
        <p:nvPicPr>
          <p:cNvPr id="4" name="Picture 3" descr="huge.23.11614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61" y="1624171"/>
            <a:ext cx="4987703" cy="4677356"/>
          </a:xfrm>
          <a:prstGeom prst="rect">
            <a:avLst/>
          </a:prstGeom>
        </p:spPr>
      </p:pic>
      <p:pic>
        <p:nvPicPr>
          <p:cNvPr id="5" name="Picture 4" descr="41F5ArHF1O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91" y="2035966"/>
            <a:ext cx="6409667" cy="4265561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1010107" y="1906264"/>
            <a:ext cx="7539524" cy="4676796"/>
          </a:xfrm>
          <a:prstGeom prst="mathMultiply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2574"/>
            <a:ext cx="69967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During phone interview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0982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9281871"/>
              </p:ext>
            </p:extLst>
          </p:nvPr>
        </p:nvGraphicFramePr>
        <p:xfrm>
          <a:off x="1524000" y="1158434"/>
          <a:ext cx="6096000" cy="5089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4476" y="397465"/>
            <a:ext cx="8311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Arial Rounded MT Bold"/>
                <a:cs typeface="Arial Rounded MT Bold"/>
              </a:rPr>
              <a:t>Effective communication</a:t>
            </a:r>
            <a:endParaRPr lang="en-US" sz="2800" dirty="0">
              <a:solidFill>
                <a:srgbClr val="0000FF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0807" y="1538013"/>
            <a:ext cx="2467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660066"/>
                </a:solidFill>
              </a:rPr>
              <a:t>u</a:t>
            </a:r>
            <a:r>
              <a:rPr lang="en-US" sz="2800" b="1" i="1" dirty="0" smtClean="0">
                <a:solidFill>
                  <a:srgbClr val="660066"/>
                </a:solidFill>
              </a:rPr>
              <a:t>se of words</a:t>
            </a:r>
            <a:endParaRPr lang="en-US" sz="2800" b="1" i="1" dirty="0">
              <a:solidFill>
                <a:srgbClr val="6600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702" y="4379586"/>
            <a:ext cx="2467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660066"/>
                </a:solidFill>
              </a:rPr>
              <a:t>Use of tone of voice</a:t>
            </a:r>
            <a:endParaRPr lang="en-US" sz="2800" b="1" i="1" dirty="0">
              <a:solidFill>
                <a:srgbClr val="6600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1094" y="4505048"/>
            <a:ext cx="2467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660066"/>
                </a:solidFill>
              </a:rPr>
              <a:t>Use of body language</a:t>
            </a:r>
            <a:endParaRPr lang="en-US" sz="2800" b="1" i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2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574"/>
            <a:ext cx="7658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Before </a:t>
            </a:r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personal </a:t>
            </a:r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interview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8" name="Picture 7" descr="1*a0zIxjd8oNzfBZmsf99mj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537" y="2072176"/>
            <a:ext cx="5872036" cy="42572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5445" y="1161717"/>
            <a:ext cx="5825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²"/>
            </a:pPr>
            <a:r>
              <a:rPr lang="en-US" sz="2400" dirty="0" smtClean="0"/>
              <a:t>Show up on time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47904" y="1533173"/>
            <a:ext cx="7868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²"/>
            </a:pPr>
            <a:r>
              <a:rPr lang="en-US" sz="2400" dirty="0"/>
              <a:t>Bring only the essentials, have everything neat, organized and accessible</a:t>
            </a:r>
          </a:p>
        </p:txBody>
      </p:sp>
      <p:pic>
        <p:nvPicPr>
          <p:cNvPr id="6" name="Picture 5" descr="messy-content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880" y="2295121"/>
            <a:ext cx="5151708" cy="38911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7904" y="2382287"/>
            <a:ext cx="3544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charset="2"/>
              <a:buChar char="²"/>
            </a:pPr>
            <a:r>
              <a:rPr lang="en-US" sz="2400" dirty="0"/>
              <a:t>Be nice to a receptionist</a:t>
            </a:r>
          </a:p>
        </p:txBody>
      </p:sp>
      <p:pic>
        <p:nvPicPr>
          <p:cNvPr id="10" name="Picture 9" descr="cell-phones-banned-300x3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678" y="3271672"/>
            <a:ext cx="3326733" cy="3326733"/>
          </a:xfrm>
          <a:prstGeom prst="rect">
            <a:avLst/>
          </a:prstGeom>
        </p:spPr>
      </p:pic>
      <p:pic>
        <p:nvPicPr>
          <p:cNvPr id="11" name="Picture 10" descr="stock-footage-business-man-adjusting-tie-in-mirror-with-confident-smil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963" y="3593574"/>
            <a:ext cx="4921513" cy="300483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47904" y="2810008"/>
            <a:ext cx="7735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²"/>
            </a:pPr>
            <a:r>
              <a:rPr lang="en-US" sz="2400" dirty="0"/>
              <a:t>Do a Pre-Interview Body </a:t>
            </a:r>
            <a:r>
              <a:rPr lang="en-US" sz="2400" dirty="0" smtClean="0"/>
              <a:t>check, put </a:t>
            </a:r>
            <a:r>
              <a:rPr lang="en-US" sz="2400" dirty="0"/>
              <a:t>phone away</a:t>
            </a:r>
          </a:p>
        </p:txBody>
      </p:sp>
    </p:spTree>
    <p:extLst>
      <p:ext uri="{BB962C8B-B14F-4D97-AF65-F5344CB8AC3E}">
        <p14:creationId xmlns:p14="http://schemas.microsoft.com/office/powerpoint/2010/main" val="4064155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199</Words>
  <Application>Microsoft Macintosh PowerPoint</Application>
  <PresentationFormat>On-screen Show (4:3)</PresentationFormat>
  <Paragraphs>44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Xiuqing</dc:creator>
  <cp:lastModifiedBy>Lin Xiuqing</cp:lastModifiedBy>
  <cp:revision>106</cp:revision>
  <dcterms:created xsi:type="dcterms:W3CDTF">2014-09-02T14:52:32Z</dcterms:created>
  <dcterms:modified xsi:type="dcterms:W3CDTF">2014-09-06T18:27:44Z</dcterms:modified>
</cp:coreProperties>
</file>