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7" r:id="rId3"/>
    <p:sldId id="368" r:id="rId4"/>
    <p:sldId id="258" r:id="rId5"/>
    <p:sldId id="366" r:id="rId6"/>
    <p:sldId id="371" r:id="rId7"/>
    <p:sldId id="370" r:id="rId8"/>
    <p:sldId id="369" r:id="rId9"/>
    <p:sldId id="259" r:id="rId10"/>
    <p:sldId id="348" r:id="rId11"/>
    <p:sldId id="349" r:id="rId12"/>
    <p:sldId id="350" r:id="rId13"/>
    <p:sldId id="354" r:id="rId14"/>
    <p:sldId id="352" r:id="rId15"/>
    <p:sldId id="353" r:id="rId16"/>
    <p:sldId id="355" r:id="rId17"/>
    <p:sldId id="357" r:id="rId18"/>
    <p:sldId id="358" r:id="rId19"/>
    <p:sldId id="365" r:id="rId20"/>
    <p:sldId id="360" r:id="rId21"/>
    <p:sldId id="361" r:id="rId22"/>
    <p:sldId id="362" r:id="rId23"/>
    <p:sldId id="26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C18"/>
    <a:srgbClr val="00609C"/>
    <a:srgbClr val="EF4136"/>
    <a:srgbClr val="CF9E26"/>
    <a:srgbClr val="F5AF0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75" d="100"/>
          <a:sy n="75" d="100"/>
        </p:scale>
        <p:origin x="69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803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4D32-4FCB-49AA-9167-B0CDED7A4CCF}" type="datetimeFigureOut">
              <a:rPr lang="en-SG" smtClean="0"/>
              <a:t>4/11/2015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7DED6-ED33-417D-99C2-AAE536A121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013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4221-E470-4F22-9285-CBAE2F490485}" type="datetimeFigureOut">
              <a:rPr lang="en-SG" smtClean="0"/>
              <a:t>4/11/2015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8B053-5567-4618-A697-DCFAC4329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57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8B053-5567-4618-A697-DCFAC432999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512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4677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5872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1339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165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1982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8B053-5567-4618-A697-DCFAC4329990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19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488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359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899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203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92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705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8404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246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2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ln>
                  <a:solidFill>
                    <a:srgbClr val="FCFCFC"/>
                  </a:solidFill>
                </a:ln>
                <a:solidFill>
                  <a:schemeClr val="accent1"/>
                </a:solidFill>
                <a:latin typeface="+mj-lt"/>
              </a:defRPr>
            </a:lvl1pPr>
            <a:lvl2pPr marL="457195" indent="0" algn="ctr">
              <a:buNone/>
              <a:defRPr sz="2400"/>
            </a:lvl2pPr>
            <a:lvl3pPr marL="914388" indent="0" algn="ctr">
              <a:buNone/>
              <a:defRPr sz="2400"/>
            </a:lvl3pPr>
            <a:lvl4pPr marL="1371583" indent="0" algn="ctr">
              <a:buNone/>
              <a:defRPr sz="2000"/>
            </a:lvl4pPr>
            <a:lvl5pPr marL="1828777" indent="0" algn="ctr">
              <a:buNone/>
              <a:defRPr sz="2000"/>
            </a:lvl5pPr>
            <a:lvl6pPr marL="2285972" indent="0" algn="ctr">
              <a:buNone/>
              <a:defRPr sz="2000"/>
            </a:lvl6pPr>
            <a:lvl7pPr marL="2743166" indent="0" algn="ctr">
              <a:buNone/>
              <a:defRPr sz="2000"/>
            </a:lvl7pPr>
            <a:lvl8pPr marL="3200360" indent="0" algn="ctr">
              <a:buNone/>
              <a:defRPr sz="2000"/>
            </a:lvl8pPr>
            <a:lvl9pPr marL="3657555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68D1-B8A9-43C1-9D8F-8A5C0A798683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6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-31225"/>
            <a:ext cx="12188825" cy="180782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" y="-63229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46" y="277725"/>
            <a:ext cx="11217667" cy="1334008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7660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5" y="6393117"/>
            <a:ext cx="2472271" cy="365125"/>
          </a:xfrm>
        </p:spPr>
        <p:txBody>
          <a:bodyPr/>
          <a:lstStyle/>
          <a:p>
            <a:fld id="{51348659-938C-4E41-AC7D-505D6FBEB07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393117"/>
            <a:ext cx="4822804" cy="365125"/>
          </a:xfrm>
        </p:spPr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4" y="6393117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1766683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90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0"/>
            <a:ext cx="12188825" cy="180782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" y="1775824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1" y="505824"/>
            <a:ext cx="12974320" cy="1334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549-43C8-438B-B5D9-8C8F7F2C832C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4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41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CFA9-A960-4E7D-AF9E-31E3E9782C7E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2E97-A20E-43EB-9981-E470A90B4980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A8F4-16F4-4DC0-8D96-0B202C95922F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77C-53C9-48FB-889E-9A07A108E35A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0"/>
            <a:ext cx="4050791" cy="68580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02005"/>
            <a:ext cx="3200400" cy="1091446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3" y="73152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46246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0076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0EDD714-5F09-459D-8D9D-B6A7383C28DC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0"/>
            <a:ext cx="40507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02005"/>
            <a:ext cx="3200400" cy="1091446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3" y="73152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46246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0076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4B205C43-DB89-436C-8199-FF0EA0693E9E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3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0"/>
            <a:ext cx="16002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74771" y="231787"/>
            <a:ext cx="9437716" cy="1091446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771" y="1878514"/>
            <a:ext cx="9437716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6" y="0"/>
            <a:ext cx="640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C0C6E1E-3EB8-4B16-BDFC-074484BBFC98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2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13" y="0"/>
            <a:ext cx="4050791" cy="68580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109210" y="-3309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79" y="76701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FF8029F-1875-456F-B883-83C95E8679DA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582407" y="211750"/>
            <a:ext cx="3200400" cy="1501629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2407" y="1855991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52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"/>
            <a:ext cx="12192000" cy="2801923"/>
          </a:xfrm>
          <a:prstGeom prst="rect">
            <a:avLst/>
          </a:prstGeom>
          <a:solidFill>
            <a:srgbClr val="0060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Team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D88-1D89-4779-A825-C37328A857D7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97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13" y="0"/>
            <a:ext cx="4050791" cy="6858000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109210" y="-3309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79" y="76701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3BC9265-5B90-4CBC-807C-D5EBA6FD0833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582407" y="211750"/>
            <a:ext cx="3200400" cy="1501629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2407" y="1855991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14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0"/>
            <a:ext cx="4050791" cy="68580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02005"/>
            <a:ext cx="3200400" cy="1091446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3" y="73152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515" y="1713256"/>
            <a:ext cx="3200400" cy="146853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0076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CDF07B6-2EB6-4E3E-A04A-564A74121ED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5356" y="3447882"/>
            <a:ext cx="4050791" cy="3410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4895044"/>
            <a:ext cx="3200400" cy="146853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5814" y="3568296"/>
            <a:ext cx="3530975" cy="914400"/>
          </a:xfrm>
        </p:spPr>
        <p:txBody>
          <a:bodyPr>
            <a:noAutofit/>
          </a:bodyPr>
          <a:lstStyle>
            <a:lvl1pPr>
              <a:defRPr sz="8000">
                <a:solidFill>
                  <a:schemeClr val="accent1"/>
                </a:solidFill>
                <a:latin typeface="+mj-lt"/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en-US" dirty="0" smtClean="0"/>
              <a:t>Title</a:t>
            </a:r>
            <a:endParaRPr lang="en-SG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55615" y="3363918"/>
            <a:ext cx="2287588" cy="8969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840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" y="57204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5074920"/>
            <a:ext cx="1011364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2191987" cy="5711276"/>
          </a:xfrm>
          <a:solidFill>
            <a:srgbClr val="00609C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D2193A-57C5-4E53-9AE8-88E51D30AFF1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5074920"/>
            <a:ext cx="1011364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2191987" cy="4915076"/>
          </a:xfrm>
          <a:solidFill>
            <a:srgbClr val="00609C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0F4ADD-166D-4616-8706-8512D602957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05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5843" y="0"/>
            <a:ext cx="6106160" cy="6858000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-20317" y="0"/>
            <a:ext cx="6106160" cy="68580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21838" y="-3309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DD8B997A-A2D0-468F-9D1A-2993D8DB03B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582407" y="211750"/>
            <a:ext cx="3200400" cy="1501629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2407" y="1855991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814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D30C-78FC-42A1-8374-95C05170FC21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2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FA0A-5AC3-47E4-AEE4-125DE449B8A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0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2E39-A326-4F29-9E58-AA349723D54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5050172"/>
            <a:ext cx="12188825" cy="1807828"/>
          </a:xfrm>
          <a:prstGeom prst="rect">
            <a:avLst/>
          </a:prstGeom>
          <a:solidFill>
            <a:srgbClr val="F5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180" y="5008563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5382586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ED0-2B32-4F47-A4E3-E5BA24B47261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5050172"/>
            <a:ext cx="12188825" cy="180782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180" y="5008563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9758-3D24-4A08-A68F-02AE78AEF55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4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0"/>
            <a:ext cx="12188825" cy="180782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" y="1775824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15185"/>
            <a:ext cx="12974320" cy="1334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8659-938C-4E41-AC7D-505D6FBEB07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1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4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2645300"/>
            <a:ext cx="12188825" cy="180782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" y="2613296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46" y="2954250"/>
            <a:ext cx="11217667" cy="1334008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8659-938C-4E41-AC7D-505D6FBEB07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4443208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64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5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7765928" y="2525094"/>
            <a:ext cx="6858001" cy="180782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6004429" y="2562961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733663" y="2955481"/>
            <a:ext cx="5462821" cy="1331547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7123786" y="3182491"/>
            <a:ext cx="6858001" cy="493024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328719" y="3438693"/>
            <a:ext cx="4822804" cy="365125"/>
          </a:xfrm>
        </p:spPr>
        <p:txBody>
          <a:bodyPr/>
          <a:lstStyle/>
          <a:p>
            <a:r>
              <a:rPr lang="en-US" dirty="0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5000976" y="645979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4179858" y="4569042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162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7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7765928" y="2525094"/>
            <a:ext cx="6858001" cy="180782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6004429" y="2562961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733663" y="2955481"/>
            <a:ext cx="5462821" cy="1331547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7123786" y="3182491"/>
            <a:ext cx="6858001" cy="493024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328719" y="3438693"/>
            <a:ext cx="4822804" cy="365125"/>
          </a:xfrm>
        </p:spPr>
        <p:txBody>
          <a:bodyPr/>
          <a:lstStyle/>
          <a:p>
            <a:r>
              <a:rPr lang="en-US" dirty="0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5000976" y="645979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4179858" y="4569042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7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6400800"/>
            <a:ext cx="12192000" cy="4572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2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AC848A-7786-4CD4-9051-10EDD27496F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2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4" y="6459792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67" r:id="rId5"/>
    <p:sldLayoutId id="2147483671" r:id="rId6"/>
    <p:sldLayoutId id="2147483675" r:id="rId7"/>
    <p:sldLayoutId id="2147483676" r:id="rId8"/>
    <p:sldLayoutId id="2147483678" r:id="rId9"/>
    <p:sldLayoutId id="2147483677" r:id="rId10"/>
    <p:sldLayoutId id="2147483672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65" r:id="rId17"/>
    <p:sldLayoutId id="2147483674" r:id="rId18"/>
    <p:sldLayoutId id="2147483662" r:id="rId19"/>
    <p:sldLayoutId id="2147483664" r:id="rId20"/>
    <p:sldLayoutId id="2147483666" r:id="rId21"/>
    <p:sldLayoutId id="2147483657" r:id="rId22"/>
    <p:sldLayoutId id="2147483668" r:id="rId23"/>
    <p:sldLayoutId id="2147483670" r:id="rId24"/>
    <p:sldLayoutId id="2147483661" r:id="rId25"/>
    <p:sldLayoutId id="2147483669" r:id="rId2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88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9" indent="-91439" algn="l" defTabSz="914388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4" indent="-182878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0" indent="-182878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0" indent="-182878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77" indent="-182878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87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83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81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79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TaskBomber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A Yellow Submarine Product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8582412" y="211747"/>
            <a:ext cx="3200399" cy="150162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>
                <a:latin typeface="Bree Serif"/>
                <a:ea typeface="Bree Serif"/>
                <a:cs typeface="Bree Serif"/>
                <a:sym typeface="Bree Serif"/>
              </a:rPr>
              <a:t>Add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8582412" y="1855992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eg:</a:t>
            </a:r>
          </a:p>
          <a:p>
            <a:pPr marL="0" indent="0">
              <a:spcBef>
                <a:spcPts val="200"/>
              </a:spcBef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add </a:t>
            </a:r>
            <a:r>
              <a:rPr lang="en-SG"/>
              <a:t>homework due</a:t>
            </a: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9pm  #1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582411" y="2575427"/>
            <a:ext cx="3433193" cy="1169551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add [task name] [time] #[priority]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l="4017" t="5376" r="3805" b="12025"/>
          <a:stretch/>
        </p:blipFill>
        <p:spPr>
          <a:xfrm>
            <a:off x="327171" y="1493240"/>
            <a:ext cx="7508147" cy="4269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86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8582412" y="211747"/>
            <a:ext cx="3200399" cy="150162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>
                <a:latin typeface="Bree Serif"/>
                <a:ea typeface="Bree Serif"/>
                <a:cs typeface="Bree Serif"/>
                <a:sym typeface="Bree Serif"/>
              </a:rPr>
              <a:t>Add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582412" y="2936152"/>
            <a:ext cx="3200399" cy="32787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Press </a:t>
            </a:r>
          </a:p>
          <a:p>
            <a:pPr marL="0" indent="0">
              <a:spcBef>
                <a:spcPts val="2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9977775" y="2936149"/>
            <a:ext cx="1456420" cy="630943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Enter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l="4017" t="5051" r="3187" b="12998"/>
          <a:stretch/>
        </p:blipFill>
        <p:spPr>
          <a:xfrm>
            <a:off x="327171" y="1476464"/>
            <a:ext cx="7558480" cy="4236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39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4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Delete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2" y="2100826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 dirty="0" err="1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  <a:endParaRPr lang="en-SG"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delete </a:t>
            </a:r>
            <a:r>
              <a:rPr lang="en-SG" sz="3500" dirty="0">
                <a:solidFill>
                  <a:srgbClr val="FFFFFF"/>
                </a:solidFill>
              </a:rPr>
              <a:t>meeting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7113" y="2868669"/>
            <a:ext cx="3937619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delete [task name] 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l="3740" t="5015" r="3306" b="11729"/>
          <a:stretch/>
        </p:blipFill>
        <p:spPr>
          <a:xfrm>
            <a:off x="4454556" y="1770080"/>
            <a:ext cx="7231311" cy="41106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38" name="Shape 238"/>
          <p:cNvSpPr/>
          <p:nvPr/>
        </p:nvSpPr>
        <p:spPr>
          <a:xfrm>
            <a:off x="4271526" y="4362951"/>
            <a:ext cx="3339955" cy="564948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3498725" y="4522956"/>
            <a:ext cx="772800" cy="25199"/>
          </a:xfrm>
          <a:prstGeom prst="straightConnector1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329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4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Delete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2" y="2100826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 dirty="0" err="1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  <a:endParaRPr lang="en-SG"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delete </a:t>
            </a:r>
            <a:r>
              <a:rPr lang="en-SG" sz="3500" dirty="0">
                <a:solidFill>
                  <a:srgbClr val="FFFFFF"/>
                </a:solidFill>
              </a:rPr>
              <a:t>meeting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0" name="Shape 248"/>
          <p:cNvPicPr preferRelativeResize="0"/>
          <p:nvPr/>
        </p:nvPicPr>
        <p:blipFill rotWithShape="1">
          <a:blip r:embed="rId3">
            <a:alphaModFix/>
          </a:blip>
          <a:srcRect l="3632" t="6035" r="3630" b="11898"/>
          <a:stretch/>
        </p:blipFill>
        <p:spPr>
          <a:xfrm>
            <a:off x="4446166" y="1820411"/>
            <a:ext cx="7214532" cy="40518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7113" y="2868669"/>
            <a:ext cx="3937619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delete [task name] </a:t>
            </a:r>
          </a:p>
        </p:txBody>
      </p:sp>
      <p:sp>
        <p:nvSpPr>
          <p:cNvPr id="238" name="Shape 238"/>
          <p:cNvSpPr/>
          <p:nvPr/>
        </p:nvSpPr>
        <p:spPr>
          <a:xfrm>
            <a:off x="4271526" y="4362951"/>
            <a:ext cx="3339955" cy="564948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3498725" y="4522956"/>
            <a:ext cx="772800" cy="25199"/>
          </a:xfrm>
          <a:prstGeom prst="straightConnector1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752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4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Delete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2" y="2100826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delete 2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14444" y="2868669"/>
            <a:ext cx="3685913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delete [index] 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l="3740" t="5356" r="3521" b="12408"/>
          <a:stretch/>
        </p:blipFill>
        <p:spPr>
          <a:xfrm>
            <a:off x="4454555" y="1786855"/>
            <a:ext cx="7214532" cy="40602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cxnSp>
        <p:nvCxnSpPr>
          <p:cNvPr id="260" name="Shape 260"/>
          <p:cNvCxnSpPr/>
          <p:nvPr/>
        </p:nvCxnSpPr>
        <p:spPr>
          <a:xfrm rot="10800000" flipH="1">
            <a:off x="2464055" y="3374225"/>
            <a:ext cx="2055899" cy="1255500"/>
          </a:xfrm>
          <a:prstGeom prst="straightConnector1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473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Delete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2" y="2100827"/>
            <a:ext cx="3200399" cy="43589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delete 2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14451" y="2868677"/>
            <a:ext cx="3685800" cy="646799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delete [index] </a:t>
            </a:r>
          </a:p>
        </p:txBody>
      </p:sp>
      <p:pic>
        <p:nvPicPr>
          <p:cNvPr id="7" name="Shape 269"/>
          <p:cNvPicPr preferRelativeResize="0"/>
          <p:nvPr/>
        </p:nvPicPr>
        <p:blipFill rotWithShape="1">
          <a:blip r:embed="rId3">
            <a:alphaModFix/>
          </a:blip>
          <a:srcRect l="3416" t="5016" r="3522" b="11899"/>
          <a:stretch/>
        </p:blipFill>
        <p:spPr>
          <a:xfrm>
            <a:off x="4429391" y="1770083"/>
            <a:ext cx="7239699" cy="41022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0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582412" y="211747"/>
            <a:ext cx="3200399" cy="150162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basic format:</a:t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Search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582412" y="2359331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dirty="0" err="1"/>
              <a:t>eg</a:t>
            </a:r>
            <a:endParaRPr lang="en-SG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SG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SG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dirty="0" smtClean="0">
                <a:solidFill>
                  <a:schemeClr val="accent1"/>
                </a:solidFill>
              </a:rPr>
              <a:t>search </a:t>
            </a:r>
            <a:r>
              <a:rPr lang="en-SG" dirty="0">
                <a:solidFill>
                  <a:schemeClr val="accent1"/>
                </a:solidFill>
              </a:rPr>
              <a:t>meeting</a:t>
            </a:r>
          </a:p>
          <a:p>
            <a:pPr marL="0" indent="0">
              <a:spcBef>
                <a:spcPts val="1400"/>
              </a:spcBef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8246379" y="3044843"/>
            <a:ext cx="3779184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Search [keyword]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l="3811" t="5376" r="3907" b="12025"/>
          <a:stretch/>
        </p:blipFill>
        <p:spPr>
          <a:xfrm>
            <a:off x="310393" y="1493240"/>
            <a:ext cx="7516536" cy="4269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05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582412" y="211747"/>
            <a:ext cx="3200399" cy="150162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basic format:</a:t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Search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582412" y="2359331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dirty="0" err="1"/>
              <a:t>eg</a:t>
            </a:r>
            <a:endParaRPr lang="en-SG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SG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SG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chemeClr val="accent1"/>
                </a:solidFill>
              </a:rPr>
              <a:t>search meeting</a:t>
            </a:r>
          </a:p>
          <a:p>
            <a:pPr marL="0" indent="0">
              <a:spcBef>
                <a:spcPts val="1400"/>
              </a:spcBef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8246379" y="3044843"/>
            <a:ext cx="3779184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Search [keyword]</a:t>
            </a:r>
          </a:p>
        </p:txBody>
      </p:sp>
      <p:pic>
        <p:nvPicPr>
          <p:cNvPr id="8" name="Shape 287"/>
          <p:cNvPicPr preferRelativeResize="0"/>
          <p:nvPr/>
        </p:nvPicPr>
        <p:blipFill rotWithShape="1">
          <a:blip r:embed="rId3">
            <a:alphaModFix/>
          </a:blip>
          <a:srcRect l="3811" t="5219" r="3805" b="11532"/>
          <a:stretch/>
        </p:blipFill>
        <p:spPr>
          <a:xfrm>
            <a:off x="310394" y="1434518"/>
            <a:ext cx="7524924" cy="43035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31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/>
              <a:t>Update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2" y="1522475"/>
            <a:ext cx="3200399" cy="4937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</a:rPr>
              <a:t>update `party `name `sleep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14501" y="2319402"/>
            <a:ext cx="3719937" cy="11620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2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update `[target] `name `[new name]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l="3632" t="5864" r="3522" b="11730"/>
          <a:stretch/>
        </p:blipFill>
        <p:spPr>
          <a:xfrm>
            <a:off x="4446170" y="1812024"/>
            <a:ext cx="7222921" cy="4068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97" name="Shape 297"/>
          <p:cNvSpPr/>
          <p:nvPr/>
        </p:nvSpPr>
        <p:spPr>
          <a:xfrm>
            <a:off x="4271526" y="2746526"/>
            <a:ext cx="3339955" cy="564948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3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/>
              <a:t>Update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2" y="1522475"/>
            <a:ext cx="3200399" cy="4937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</a:rPr>
              <a:t>update `party `name `sleep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pic>
        <p:nvPicPr>
          <p:cNvPr id="9" name="Shape 306"/>
          <p:cNvPicPr preferRelativeResize="0"/>
          <p:nvPr/>
        </p:nvPicPr>
        <p:blipFill rotWithShape="1">
          <a:blip r:embed="rId3">
            <a:alphaModFix/>
          </a:blip>
          <a:srcRect l="4055" t="6271" r="3307" b="11956"/>
          <a:stretch/>
        </p:blipFill>
        <p:spPr>
          <a:xfrm>
            <a:off x="4488111" y="1853972"/>
            <a:ext cx="7172588" cy="40183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95" name="Shape 295"/>
          <p:cNvSpPr txBox="1"/>
          <p:nvPr/>
        </p:nvSpPr>
        <p:spPr>
          <a:xfrm>
            <a:off x="214501" y="2319400"/>
            <a:ext cx="3719937" cy="1136864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2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update `[target] `name `[new name]</a:t>
            </a:r>
          </a:p>
        </p:txBody>
      </p:sp>
      <p:sp>
        <p:nvSpPr>
          <p:cNvPr id="297" name="Shape 297"/>
          <p:cNvSpPr/>
          <p:nvPr/>
        </p:nvSpPr>
        <p:spPr>
          <a:xfrm>
            <a:off x="4271526" y="2746526"/>
            <a:ext cx="3339955" cy="564948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9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099440" y="2762004"/>
            <a:ext cx="6857995" cy="1334008"/>
          </a:xfrm>
        </p:spPr>
        <p:txBody>
          <a:bodyPr/>
          <a:lstStyle/>
          <a:p>
            <a:r>
              <a:rPr lang="en-SG" dirty="0" smtClean="0"/>
              <a:t>Help Basic Edit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 rot="5400000">
            <a:off x="7091741" y="3264872"/>
            <a:ext cx="6858001" cy="32826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SG" dirty="0" smtClean="0"/>
              <a:t>Type “</a:t>
            </a:r>
            <a:r>
              <a:rPr lang="en-SG" dirty="0" smtClean="0">
                <a:solidFill>
                  <a:schemeClr val="accent1"/>
                </a:solidFill>
              </a:rPr>
              <a:t>SOS</a:t>
            </a:r>
            <a:r>
              <a:rPr lang="en-SG" dirty="0"/>
              <a:t>” to find out the basic </a:t>
            </a:r>
            <a:r>
              <a:rPr lang="en-SG" dirty="0" smtClean="0"/>
              <a:t>command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61988"/>
              </p:ext>
            </p:extLst>
          </p:nvPr>
        </p:nvGraphicFramePr>
        <p:xfrm>
          <a:off x="1953848" y="-163425"/>
          <a:ext cx="5705721" cy="9327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807"/>
                <a:gridCol w="161791"/>
                <a:gridCol w="1803071"/>
                <a:gridCol w="1871052"/>
              </a:tblGrid>
              <a:tr h="12021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Adding of tasks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Task Name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floating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Add </a:t>
                      </a:r>
                      <a:r>
                        <a:rPr lang="en-US" sz="1600" b="0" u="sng">
                          <a:effectLst/>
                        </a:rPr>
                        <a:t>groceries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Task Name</a:t>
                      </a:r>
                      <a:r>
                        <a:rPr lang="en-US" sz="1600" b="0" dirty="0">
                          <a:effectLst/>
                        </a:rPr>
                        <a:t> by </a:t>
                      </a:r>
                      <a:r>
                        <a:rPr lang="en-US" sz="1600" b="0" u="sng" dirty="0">
                          <a:effectLst/>
                        </a:rPr>
                        <a:t>Date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deadline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groceries</a:t>
                      </a:r>
                      <a:r>
                        <a:rPr lang="en-US" sz="1600" b="0" dirty="0">
                          <a:effectLst/>
                        </a:rPr>
                        <a:t> by </a:t>
                      </a:r>
                      <a:r>
                        <a:rPr lang="en-US" sz="1600" b="0" u="sng" dirty="0">
                          <a:effectLst/>
                        </a:rPr>
                        <a:t>7pm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3606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Task Name</a:t>
                      </a:r>
                      <a:r>
                        <a:rPr lang="en-US" sz="1600" b="0" dirty="0">
                          <a:effectLst/>
                        </a:rPr>
                        <a:t> from </a:t>
                      </a:r>
                      <a:r>
                        <a:rPr lang="en-US" sz="1600" b="0" u="sng" dirty="0">
                          <a:effectLst/>
                        </a:rPr>
                        <a:t>start</a:t>
                      </a:r>
                      <a:r>
                        <a:rPr lang="en-US" sz="1600" b="0" dirty="0">
                          <a:effectLst/>
                        </a:rPr>
                        <a:t> to </a:t>
                      </a:r>
                      <a:r>
                        <a:rPr lang="en-US" sz="1600" b="0" u="sng" dirty="0">
                          <a:effectLst/>
                        </a:rPr>
                        <a:t>end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task with a specific start and end time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groceries</a:t>
                      </a:r>
                      <a:r>
                        <a:rPr lang="en-US" sz="1600" b="0" dirty="0">
                          <a:effectLst/>
                        </a:rPr>
                        <a:t> from </a:t>
                      </a:r>
                      <a:r>
                        <a:rPr lang="en-US" sz="1600" b="0" u="sng" dirty="0">
                          <a:effectLst/>
                        </a:rPr>
                        <a:t>5pm</a:t>
                      </a:r>
                      <a:r>
                        <a:rPr lang="en-US" sz="1600" b="0" dirty="0">
                          <a:effectLst/>
                        </a:rPr>
                        <a:t> to </a:t>
                      </a:r>
                      <a:r>
                        <a:rPr lang="en-US" sz="1600" b="0" u="sng" dirty="0">
                          <a:effectLst/>
                        </a:rPr>
                        <a:t>7pm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Add </a:t>
                      </a:r>
                      <a:r>
                        <a:rPr lang="en-US" sz="1600" b="0" u="sng">
                          <a:effectLst/>
                        </a:rPr>
                        <a:t>Task Name</a:t>
                      </a:r>
                      <a:r>
                        <a:rPr lang="en-US" sz="1600" b="0">
                          <a:effectLst/>
                        </a:rPr>
                        <a:t>  </a:t>
                      </a:r>
                      <a:r>
                        <a:rPr lang="en-US" sz="1600" b="0" u="sng">
                          <a:effectLst/>
                        </a:rPr>
                        <a:t>#1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task of priority 1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groceries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>
                          <a:effectLst/>
                        </a:rPr>
                        <a:t>#1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TaskBomber mistaken your task name</a:t>
                      </a:r>
                      <a: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a command </a:t>
                      </a:r>
                      <a:r>
                        <a:rPr lang="en-SG" sz="1400" b="0" baseline="0" dirty="0" err="1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use “ “ </a:t>
                      </a:r>
                      <a:b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E.g. Watch “tomorrow” The Movie</a:t>
                      </a:r>
                      <a:endParaRPr lang="en-SG" sz="1400" b="0" u="sng" dirty="0">
                        <a:effectLst/>
                        <a:latin typeface="Berlin Sans FB" panose="020E0602020502020306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2021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Deleting specific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606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</a:t>
                      </a:r>
                      <a:r>
                        <a:rPr lang="en-US" sz="1600" b="0" u="sng" dirty="0">
                          <a:effectLst/>
                        </a:rPr>
                        <a:t>index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Delete the task of the given index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Delete 1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3606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</a:t>
                      </a:r>
                      <a:r>
                        <a:rPr lang="en-US" sz="1600" b="0" u="sng" dirty="0">
                          <a:effectLst/>
                        </a:rPr>
                        <a:t>task keyword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</a:t>
                      </a:r>
                      <a:r>
                        <a:rPr lang="en-US" sz="1600" b="0" dirty="0" smtClean="0">
                          <a:effectLst/>
                        </a:rPr>
                        <a:t>first task </a:t>
                      </a:r>
                      <a:r>
                        <a:rPr lang="en-US" sz="1600" b="0" dirty="0">
                          <a:effectLst/>
                        </a:rPr>
                        <a:t>with the given keyword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shopping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Editing of task 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`Task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`#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r>
                        <a:rPr lang="en-US" sz="1600" b="0" u="sng" dirty="0" smtClean="0">
                          <a:effectLst/>
                        </a:rPr>
                        <a:t> `new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r>
                        <a:rPr lang="en-US" sz="1600" b="0" u="sng" dirty="0" smtClean="0">
                          <a:effectLst/>
                        </a:rPr>
                        <a:t> </a:t>
                      </a:r>
                      <a:r>
                        <a:rPr lang="en-US" sz="1600" b="0" u="sng" dirty="0">
                          <a:effectLst/>
                        </a:rPr>
                        <a:t>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Change the priority of task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`groceries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`#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`#</a:t>
                      </a:r>
                      <a:r>
                        <a:rPr lang="en-US" sz="1600" b="0" u="sng" dirty="0">
                          <a:effectLst/>
                        </a:rPr>
                        <a:t>2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3606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`Task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`name</a:t>
                      </a:r>
                      <a:r>
                        <a:rPr lang="en-US" sz="1600" b="0" dirty="0" smtClean="0">
                          <a:effectLst/>
                        </a:rPr>
                        <a:t>   </a:t>
                      </a:r>
                      <a:r>
                        <a:rPr lang="en-US" sz="1600" b="0" u="sng" dirty="0" smtClean="0">
                          <a:effectLst/>
                        </a:rPr>
                        <a:t>`new </a:t>
                      </a:r>
                      <a:r>
                        <a:rPr lang="en-US" sz="1600" b="0" u="sng" dirty="0">
                          <a:effectLst/>
                        </a:rPr>
                        <a:t>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Change the name of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`groceries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`name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`buy </a:t>
                      </a:r>
                      <a:r>
                        <a:rPr lang="en-US" sz="1600" b="0" u="sng" dirty="0">
                          <a:effectLst/>
                        </a:rPr>
                        <a:t>fruits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`Task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`date</a:t>
                      </a:r>
                      <a:r>
                        <a:rPr lang="en-US" sz="1600" b="0" dirty="0" smtClean="0">
                          <a:effectLst/>
                        </a:rPr>
                        <a:t>   </a:t>
                      </a:r>
                      <a:r>
                        <a:rPr lang="en-US" sz="1600" b="0" u="sng" dirty="0" smtClean="0">
                          <a:effectLst/>
                        </a:rPr>
                        <a:t>`new </a:t>
                      </a:r>
                      <a:r>
                        <a:rPr lang="en-US" sz="1600" b="0" u="sng" dirty="0">
                          <a:effectLst/>
                        </a:rPr>
                        <a:t>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Change date of task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`groceries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`time `10 </a:t>
                      </a:r>
                      <a:r>
                        <a:rPr lang="en-US" sz="1600" b="0" u="sng" dirty="0" err="1">
                          <a:effectLst/>
                        </a:rPr>
                        <a:t>oct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480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</a:t>
                      </a:r>
                      <a:r>
                        <a:rPr lang="en-US" sz="1600" b="0" u="sng" dirty="0">
                          <a:effectLst/>
                        </a:rPr>
                        <a:t>type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the task with matching task names, priorities or date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7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Search </a:t>
                      </a:r>
                      <a:r>
                        <a:rPr lang="en-US" sz="1600" b="0" u="sng">
                          <a:effectLst/>
                        </a:rPr>
                        <a:t>errands</a:t>
                      </a:r>
                      <a:endParaRPr lang="en-SG" sz="1200" b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Search </a:t>
                      </a:r>
                      <a:r>
                        <a:rPr lang="en-US" sz="1600" b="0" u="sng">
                          <a:effectLst/>
                        </a:rPr>
                        <a:t>#2</a:t>
                      </a:r>
                      <a:endParaRPr lang="en-SG" sz="1200" b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Search </a:t>
                      </a:r>
                      <a:r>
                        <a:rPr lang="en-US" sz="1600" b="0" u="sng">
                          <a:effectLst/>
                        </a:rPr>
                        <a:t>30 Oct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Sort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60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Sort </a:t>
                      </a:r>
                      <a:r>
                        <a:rPr lang="en-US" sz="1600" b="0" u="sng" dirty="0">
                          <a:effectLst/>
                        </a:rPr>
                        <a:t>type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Sorts the given type alphabetically or numerically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Sort </a:t>
                      </a:r>
                      <a:r>
                        <a:rPr lang="en-US" sz="1600" b="0" u="sng">
                          <a:effectLst/>
                        </a:rPr>
                        <a:t>Name</a:t>
                      </a:r>
                      <a:endParaRPr lang="en-SG" sz="1200" b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Sort</a:t>
                      </a:r>
                      <a:r>
                        <a:rPr lang="en-US" sz="1600" b="0" u="sng">
                          <a:effectLst/>
                        </a:rPr>
                        <a:t> #</a:t>
                      </a:r>
                      <a:endParaRPr lang="en-SG" sz="1200" b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Sort </a:t>
                      </a:r>
                      <a:r>
                        <a:rPr lang="en-US" sz="1600" b="0" u="sng">
                          <a:effectLst/>
                        </a:rPr>
                        <a:t>date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Undo/Redo changes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Undo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Undo your last typed input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Undo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Redo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Redo any previous undo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Redo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4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Sort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2" y="1946246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ea typeface="Overlock"/>
                <a:cs typeface="Overlock"/>
                <a:sym typeface="Overlock"/>
              </a:rPr>
              <a:t>Command to type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40804" y="3360419"/>
            <a:ext cx="3316797" cy="630943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name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l="3524" t="5258" r="3522" b="11827"/>
          <a:stretch/>
        </p:blipFill>
        <p:spPr>
          <a:xfrm>
            <a:off x="4437779" y="1778467"/>
            <a:ext cx="7231311" cy="40938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94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Sort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2" y="1946247"/>
            <a:ext cx="3200399" cy="43589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ea typeface="Overlock"/>
                <a:cs typeface="Overlock"/>
                <a:sym typeface="Overlock"/>
              </a:rPr>
              <a:t>Command to type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40805" y="3360420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name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40803" y="4450989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priority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l="3740" t="5355" r="3415" b="12069"/>
          <a:stretch/>
        </p:blipFill>
        <p:spPr>
          <a:xfrm>
            <a:off x="4454560" y="1786858"/>
            <a:ext cx="7222921" cy="40770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6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Sort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2" y="1946247"/>
            <a:ext cx="3200399" cy="43589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ea typeface="Overlock"/>
                <a:cs typeface="Overlock"/>
                <a:sym typeface="Overlock"/>
              </a:rPr>
              <a:t>Command to type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40805" y="3360420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name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40803" y="4450989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priority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340803" y="5541565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time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l="3740" t="6072" r="3521" b="12032"/>
          <a:stretch/>
        </p:blipFill>
        <p:spPr>
          <a:xfrm>
            <a:off x="4454555" y="1845581"/>
            <a:ext cx="7214532" cy="40434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Clear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7"/>
          <a:stretch/>
        </p:blipFill>
        <p:spPr>
          <a:xfrm>
            <a:off x="4800606" y="1554300"/>
            <a:ext cx="6492875" cy="331132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57200" y="2100827"/>
            <a:ext cx="3200400" cy="435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None/>
              <a:defRPr sz="3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altLang="zh-CN" dirty="0"/>
              <a:t>Command to type</a:t>
            </a:r>
          </a:p>
          <a:p>
            <a:pPr>
              <a:spcBef>
                <a:spcPts val="0"/>
              </a:spcBef>
            </a:pPr>
            <a:endParaRPr lang="nn-NO" dirty="0"/>
          </a:p>
          <a:p>
            <a:pPr>
              <a:spcBef>
                <a:spcPts val="0"/>
              </a:spcBef>
            </a:pPr>
            <a:endParaRPr lang="nn-NO" dirty="0"/>
          </a:p>
          <a:p>
            <a:pPr>
              <a:spcBef>
                <a:spcPts val="0"/>
              </a:spcBef>
            </a:pPr>
            <a:endParaRPr lang="nn-NO" dirty="0"/>
          </a:p>
          <a:p>
            <a:pPr>
              <a:spcBef>
                <a:spcPts val="0"/>
              </a:spcBef>
            </a:pPr>
            <a:endParaRPr lang="nn-NO" dirty="0"/>
          </a:p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633977"/>
            <a:ext cx="3200400" cy="646331"/>
          </a:xfrm>
          <a:prstGeom prst="rect">
            <a:avLst/>
          </a:prstGeom>
          <a:solidFill>
            <a:srgbClr val="EF4136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accent1"/>
                </a:solidFill>
              </a:rPr>
              <a:t>clear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Undo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5"/>
          <a:stretch/>
        </p:blipFill>
        <p:spPr>
          <a:xfrm>
            <a:off x="4800606" y="1554297"/>
            <a:ext cx="6492875" cy="331971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088" y="3615658"/>
            <a:ext cx="3200400" cy="1091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Redo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457200" y="5306142"/>
            <a:ext cx="3200400" cy="646331"/>
          </a:xfrm>
          <a:prstGeom prst="rect">
            <a:avLst/>
          </a:prstGeom>
          <a:solidFill>
            <a:srgbClr val="EF4136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accent1"/>
                </a:solidFill>
              </a:rPr>
              <a:t>redo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58630" y="1873612"/>
            <a:ext cx="3316797" cy="630942"/>
          </a:xfrm>
          <a:prstGeom prst="rect">
            <a:avLst/>
          </a:prstGeom>
          <a:solidFill>
            <a:srgbClr val="00609C"/>
          </a:solidFill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22256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30617" y="-124737"/>
            <a:ext cx="6857995" cy="13340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1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Help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46197" y="1378255"/>
            <a:ext cx="11426831" cy="3282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6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11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17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23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29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34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40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46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Type The following commands to find out more!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54209"/>
              </p:ext>
            </p:extLst>
          </p:nvPr>
        </p:nvGraphicFramePr>
        <p:xfrm>
          <a:off x="327205" y="2349375"/>
          <a:ext cx="54068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521"/>
                <a:gridCol w="2600325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SOS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Quick start for</a:t>
                      </a:r>
                      <a:r>
                        <a:rPr lang="en-SG" sz="2400" b="0" baseline="0" dirty="0" smtClean="0">
                          <a:solidFill>
                            <a:srgbClr val="CF9E26"/>
                          </a:solidFill>
                        </a:rPr>
                        <a:t> TaskBomber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89688"/>
              </p:ext>
            </p:extLst>
          </p:nvPr>
        </p:nvGraphicFramePr>
        <p:xfrm>
          <a:off x="346197" y="3743621"/>
          <a:ext cx="545004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43"/>
                <a:gridCol w="2849399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Help Basic</a:t>
                      </a:r>
                      <a:r>
                        <a:rPr lang="en-SG" sz="3200" b="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br>
                        <a:rPr lang="en-SG" sz="3200" b="0" baseline="0" dirty="0" smtClean="0">
                          <a:solidFill>
                            <a:schemeClr val="accent1"/>
                          </a:solidFill>
                        </a:rPr>
                      </a:br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( `</a:t>
                      </a:r>
                      <a:r>
                        <a:rPr lang="en-SG" sz="3200" b="0" dirty="0" err="1" smtClean="0">
                          <a:solidFill>
                            <a:schemeClr val="accent1"/>
                          </a:solidFill>
                        </a:rPr>
                        <a:t>hb</a:t>
                      </a:r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Full cheat sheet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66515"/>
              </p:ext>
            </p:extLst>
          </p:nvPr>
        </p:nvGraphicFramePr>
        <p:xfrm>
          <a:off x="6166031" y="3743621"/>
          <a:ext cx="550549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445"/>
                <a:gridCol w="2537045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Help</a:t>
                      </a:r>
                      <a:b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</a:br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Advance (</a:t>
                      </a:r>
                      <a:r>
                        <a:rPr lang="en-SG" sz="3200" b="0" baseline="0" dirty="0" smtClean="0">
                          <a:solidFill>
                            <a:schemeClr val="accent1"/>
                          </a:solidFill>
                        </a:rPr>
                        <a:t> `ha )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Advance</a:t>
                      </a:r>
                      <a:r>
                        <a:rPr lang="en-SG" sz="2400" b="0" baseline="0" dirty="0" smtClean="0">
                          <a:solidFill>
                            <a:srgbClr val="CF9E26"/>
                          </a:solidFill>
                        </a:rPr>
                        <a:t> guide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86648"/>
              </p:ext>
            </p:extLst>
          </p:nvPr>
        </p:nvGraphicFramePr>
        <p:xfrm>
          <a:off x="2784480" y="5316744"/>
          <a:ext cx="662622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4"/>
                <a:gridCol w="4048119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Credit</a:t>
                      </a:r>
                      <a:r>
                        <a:rPr lang="en-SG" sz="3200" b="0" baseline="0" dirty="0" smtClean="0">
                          <a:solidFill>
                            <a:schemeClr val="accent1"/>
                          </a:solidFill>
                        </a:rPr>
                        <a:t> ( `cd )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The</a:t>
                      </a:r>
                      <a:r>
                        <a:rPr lang="en-SG" sz="2400" b="0" baseline="0" dirty="0" smtClean="0">
                          <a:solidFill>
                            <a:srgbClr val="CF9E26"/>
                          </a:solidFill>
                        </a:rPr>
                        <a:t> sailors behind this project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1781"/>
              </p:ext>
            </p:extLst>
          </p:nvPr>
        </p:nvGraphicFramePr>
        <p:xfrm>
          <a:off x="6166031" y="2359196"/>
          <a:ext cx="55054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920"/>
                <a:gridCol w="2546571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Shortcuts ( `</a:t>
                      </a:r>
                      <a:r>
                        <a:rPr lang="en-SG" sz="3200" b="0" dirty="0" err="1" smtClean="0">
                          <a:solidFill>
                            <a:schemeClr val="accent1"/>
                          </a:solidFill>
                        </a:rPr>
                        <a:t>sc</a:t>
                      </a:r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Shortcut for faster</a:t>
                      </a:r>
                      <a:r>
                        <a:rPr lang="en-SG" sz="2400" b="0" baseline="0" dirty="0" smtClean="0">
                          <a:solidFill>
                            <a:srgbClr val="CF9E26"/>
                          </a:solidFill>
                        </a:rPr>
                        <a:t> typing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8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543" y="202719"/>
            <a:ext cx="10058400" cy="845911"/>
          </a:xfrm>
        </p:spPr>
        <p:txBody>
          <a:bodyPr/>
          <a:lstStyle/>
          <a:p>
            <a:r>
              <a:rPr lang="en-SG" dirty="0" smtClean="0">
                <a:solidFill>
                  <a:schemeClr val="bg2"/>
                </a:solidFill>
              </a:rPr>
              <a:t>The Sailors</a:t>
            </a:r>
            <a:endParaRPr lang="en-SG" dirty="0">
              <a:solidFill>
                <a:schemeClr val="bg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pic>
        <p:nvPicPr>
          <p:cNvPr id="1026" name="Picture 2" descr="IMG_66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t="8510" r="3070" b="14878"/>
          <a:stretch/>
        </p:blipFill>
        <p:spPr bwMode="auto">
          <a:xfrm>
            <a:off x="3781700" y="1412449"/>
            <a:ext cx="2003175" cy="2120212"/>
          </a:xfrm>
          <a:prstGeom prst="ellipse">
            <a:avLst/>
          </a:prstGeom>
          <a:ln w="79375">
            <a:solidFill>
              <a:srgbClr val="FCFCF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MG_6800 (1)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 b="15628"/>
          <a:stretch/>
        </p:blipFill>
        <p:spPr bwMode="auto">
          <a:xfrm>
            <a:off x="9202974" y="1401542"/>
            <a:ext cx="2001109" cy="2112925"/>
          </a:xfrm>
          <a:prstGeom prst="ellipse">
            <a:avLst/>
          </a:prstGeom>
          <a:noFill/>
          <a:ln w="793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6A4BB55BDF9B6F6B208505D4C9044F0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8" t="12556" r="11613" b="22509"/>
          <a:stretch/>
        </p:blipFill>
        <p:spPr bwMode="auto">
          <a:xfrm>
            <a:off x="6478859" y="1401544"/>
            <a:ext cx="2030137" cy="2112925"/>
          </a:xfrm>
          <a:prstGeom prst="ellipse">
            <a:avLst/>
          </a:prstGeom>
          <a:noFill/>
          <a:ln w="793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G_667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4572" r="-933" b="17167"/>
          <a:stretch/>
        </p:blipFill>
        <p:spPr bwMode="auto">
          <a:xfrm>
            <a:off x="1010333" y="1412450"/>
            <a:ext cx="2077385" cy="2102015"/>
          </a:xfrm>
          <a:prstGeom prst="ellipse">
            <a:avLst/>
          </a:prstGeom>
          <a:noFill/>
          <a:ln w="793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5303" y="3710508"/>
            <a:ext cx="2122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u="sng" dirty="0"/>
              <a:t>Da Xuan</a:t>
            </a:r>
          </a:p>
          <a:p>
            <a:pPr algn="ctr"/>
            <a:endParaRPr lang="en-SG" sz="2400" dirty="0"/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SG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2081" y="3710507"/>
            <a:ext cx="21224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u="sng" dirty="0"/>
              <a:t>Su Mei</a:t>
            </a:r>
          </a:p>
          <a:p>
            <a:pPr algn="ctr"/>
            <a:endParaRPr lang="en-SG" sz="2400" dirty="0"/>
          </a:p>
          <a:p>
            <a:pPr algn="ctr"/>
            <a:r>
              <a:rPr lang="en-SG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Captain</a:t>
            </a:r>
          </a:p>
          <a:p>
            <a:pPr algn="ctr"/>
            <a:r>
              <a:rPr lang="en-SG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</a:t>
            </a:r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Interface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SG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992" y="3710511"/>
            <a:ext cx="2359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u="sng" dirty="0"/>
              <a:t>Bai </a:t>
            </a:r>
            <a:r>
              <a:rPr lang="en-SG" sz="3600" u="sng" dirty="0" err="1"/>
              <a:t>Chuan</a:t>
            </a:r>
            <a:endParaRPr lang="en-SG" sz="3600" u="sng" dirty="0"/>
          </a:p>
          <a:p>
            <a:pPr algn="ctr"/>
            <a:endParaRPr lang="en-SG" sz="2400" dirty="0"/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Storage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SG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02976" y="3710507"/>
            <a:ext cx="21224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u="sng" dirty="0"/>
              <a:t>Adrian</a:t>
            </a:r>
          </a:p>
          <a:p>
            <a:pPr algn="ctr"/>
            <a:endParaRPr lang="en-SG" sz="2400" dirty="0"/>
          </a:p>
          <a:p>
            <a:pPr algn="ctr"/>
            <a:r>
              <a:rPr lang="en-SG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Special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Feature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SG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98" y="2707707"/>
            <a:ext cx="9296585" cy="1334008"/>
          </a:xfrm>
        </p:spPr>
        <p:txBody>
          <a:bodyPr/>
          <a:lstStyle/>
          <a:p>
            <a:pPr algn="ctr"/>
            <a:r>
              <a:rPr lang="en-SG" dirty="0" smtClean="0"/>
              <a:t>S.O.S.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12679"/>
              </p:ext>
            </p:extLst>
          </p:nvPr>
        </p:nvGraphicFramePr>
        <p:xfrm>
          <a:off x="838508" y="255989"/>
          <a:ext cx="3552825" cy="92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480"/>
                <a:gridCol w="1424345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Add a task (</a:t>
                      </a:r>
                      <a:r>
                        <a:rPr lang="en-US" sz="1900" b="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`a )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87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Add </a:t>
                      </a:r>
                      <a:r>
                        <a:rPr lang="en-US" sz="1900" b="0" u="sng" dirty="0">
                          <a:effectLst/>
                        </a:rPr>
                        <a:t>Task Name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Add </a:t>
                      </a:r>
                      <a:r>
                        <a:rPr lang="en-US" sz="1900" b="0" u="sng" dirty="0" smtClean="0">
                          <a:effectLst/>
                        </a:rPr>
                        <a:t>Meeting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24687"/>
              </p:ext>
            </p:extLst>
          </p:nvPr>
        </p:nvGraphicFramePr>
        <p:xfrm>
          <a:off x="5658028" y="264971"/>
          <a:ext cx="5894072" cy="681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425"/>
                <a:gridCol w="2236647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Delete the task of the</a:t>
                      </a:r>
                      <a:r>
                        <a:rPr lang="en-US" sz="1900" b="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given index ( `d )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Delete </a:t>
                      </a:r>
                      <a:r>
                        <a:rPr lang="en-US" sz="1900" b="0" u="sng" dirty="0">
                          <a:effectLst/>
                        </a:rPr>
                        <a:t>index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Delete 1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82385"/>
              </p:ext>
            </p:extLst>
          </p:nvPr>
        </p:nvGraphicFramePr>
        <p:xfrm>
          <a:off x="5658028" y="1331151"/>
          <a:ext cx="5894072" cy="92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6173"/>
                <a:gridCol w="2227899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Edit a detail of</a:t>
                      </a:r>
                      <a:r>
                        <a:rPr lang="en-US" sz="1900" b="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specific task ( `e )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608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Edit </a:t>
                      </a:r>
                      <a:r>
                        <a:rPr lang="en-US" sz="1900" b="0" u="none" dirty="0" smtClean="0">
                          <a:effectLst/>
                        </a:rPr>
                        <a:t>`</a:t>
                      </a:r>
                      <a:r>
                        <a:rPr lang="en-US" sz="1900" b="0" u="sng" dirty="0" smtClean="0">
                          <a:effectLst/>
                        </a:rPr>
                        <a:t>Task Name</a:t>
                      </a:r>
                      <a:r>
                        <a:rPr lang="en-US" sz="1900" b="0" u="none" dirty="0" smtClean="0">
                          <a:effectLst/>
                        </a:rPr>
                        <a:t> `</a:t>
                      </a:r>
                      <a:r>
                        <a:rPr lang="en-US" sz="1900" b="0" u="sng" baseline="0" dirty="0" smtClean="0">
                          <a:effectLst/>
                        </a:rPr>
                        <a:t>Type</a:t>
                      </a:r>
                      <a:r>
                        <a:rPr lang="en-US" sz="1900" b="0" u="none" baseline="0" dirty="0" smtClean="0">
                          <a:effectLst/>
                        </a:rPr>
                        <a:t> `</a:t>
                      </a:r>
                      <a:r>
                        <a:rPr lang="en-US" sz="1900" b="0" u="sng" baseline="0" dirty="0" smtClean="0">
                          <a:effectLst/>
                        </a:rPr>
                        <a:t>New Details</a:t>
                      </a:r>
                      <a:endParaRPr lang="en-SG" sz="11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Edit</a:t>
                      </a:r>
                      <a:r>
                        <a:rPr lang="en-US" sz="1900" b="0" u="none" dirty="0">
                          <a:effectLst/>
                        </a:rPr>
                        <a:t> </a:t>
                      </a:r>
                      <a:r>
                        <a:rPr lang="en-US" sz="1900" b="0" u="none" dirty="0" smtClean="0">
                          <a:effectLst/>
                        </a:rPr>
                        <a:t>`</a:t>
                      </a:r>
                      <a:r>
                        <a:rPr lang="en-US" sz="1900" b="0" u="sng" dirty="0" smtClean="0">
                          <a:effectLst/>
                        </a:rPr>
                        <a:t>meeting</a:t>
                      </a:r>
                      <a:r>
                        <a:rPr lang="en-US" sz="1900" b="0" u="none" baseline="0" dirty="0" smtClean="0">
                          <a:effectLst/>
                        </a:rPr>
                        <a:t> `</a:t>
                      </a:r>
                      <a:r>
                        <a:rPr lang="en-US" sz="1900" b="0" u="sng" dirty="0" smtClean="0">
                          <a:effectLst/>
                        </a:rPr>
                        <a:t>#</a:t>
                      </a:r>
                      <a:r>
                        <a:rPr lang="en-US" sz="1900" b="0" dirty="0" smtClean="0">
                          <a:effectLst/>
                        </a:rPr>
                        <a:t>  </a:t>
                      </a:r>
                      <a:r>
                        <a:rPr lang="en-US" sz="1900" b="0" u="none" dirty="0" smtClean="0">
                          <a:effectLst/>
                        </a:rPr>
                        <a:t>`</a:t>
                      </a:r>
                      <a:r>
                        <a:rPr lang="en-US" sz="1900" b="0" u="sng" dirty="0" smtClean="0">
                          <a:effectLst/>
                        </a:rPr>
                        <a:t>#</a:t>
                      </a:r>
                      <a:r>
                        <a:rPr lang="en-US" sz="1900" b="0" u="sng" dirty="0">
                          <a:effectLst/>
                        </a:rPr>
                        <a:t>2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85265"/>
              </p:ext>
            </p:extLst>
          </p:nvPr>
        </p:nvGraphicFramePr>
        <p:xfrm>
          <a:off x="5658028" y="4926689"/>
          <a:ext cx="5894072" cy="1259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251"/>
                <a:gridCol w="2112821"/>
              </a:tblGrid>
              <a:tr h="3303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Display matching task name, priority or day </a:t>
                      </a:r>
                      <a:r>
                        <a:rPr lang="en-US" sz="1900" b="0" u="none" dirty="0" smtClean="0">
                          <a:solidFill>
                            <a:schemeClr val="accent1"/>
                          </a:solidFill>
                          <a:effectLst/>
                        </a:rPr>
                        <a:t>( `f )</a:t>
                      </a:r>
                      <a:endParaRPr lang="en-SG" sz="1100" b="0" u="non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913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effectLst/>
                        </a:rPr>
                        <a:t>Find </a:t>
                      </a:r>
                      <a:r>
                        <a:rPr lang="en-US" sz="1900" b="0" u="sng" dirty="0" smtClean="0">
                          <a:effectLst/>
                        </a:rPr>
                        <a:t>type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effectLst/>
                        </a:rPr>
                        <a:t>Find </a:t>
                      </a:r>
                      <a:r>
                        <a:rPr lang="en-US" sz="1900" b="0" u="sng" dirty="0" smtClean="0">
                          <a:effectLst/>
                        </a:rPr>
                        <a:t>errands</a:t>
                      </a:r>
                      <a:endParaRPr lang="en-SG" sz="1100" b="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u="none" dirty="0" smtClean="0">
                          <a:effectLst/>
                        </a:rPr>
                        <a:t>Find</a:t>
                      </a:r>
                      <a:r>
                        <a:rPr lang="en-US" sz="1900" b="0" u="none" baseline="0" dirty="0" smtClean="0">
                          <a:effectLst/>
                        </a:rPr>
                        <a:t> </a:t>
                      </a:r>
                      <a:r>
                        <a:rPr lang="en-US" sz="1900" b="0" u="sng" dirty="0" smtClean="0">
                          <a:effectLst/>
                        </a:rPr>
                        <a:t>#2</a:t>
                      </a:r>
                      <a:endParaRPr lang="en-SG" sz="1100" b="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effectLst/>
                        </a:rPr>
                        <a:t>Find </a:t>
                      </a:r>
                      <a:r>
                        <a:rPr lang="en-US" sz="1900" b="0" u="sng" dirty="0" smtClean="0">
                          <a:effectLst/>
                        </a:rPr>
                        <a:t>30 </a:t>
                      </a:r>
                      <a:r>
                        <a:rPr lang="en-US" sz="1900" b="0" u="sng" dirty="0">
                          <a:effectLst/>
                        </a:rPr>
                        <a:t>Oct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61225"/>
              </p:ext>
            </p:extLst>
          </p:nvPr>
        </p:nvGraphicFramePr>
        <p:xfrm>
          <a:off x="838508" y="4926689"/>
          <a:ext cx="3552826" cy="1239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111"/>
                <a:gridCol w="2052715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Sort task to specified type (`</a:t>
                      </a:r>
                      <a:r>
                        <a:rPr lang="en-US" sz="1900" b="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913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Sort </a:t>
                      </a:r>
                      <a:r>
                        <a:rPr lang="en-US" sz="1900" b="0" u="sng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type</a:t>
                      </a:r>
                      <a:endParaRPr lang="en-SG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Sort </a:t>
                      </a:r>
                      <a:r>
                        <a:rPr lang="en-US" sz="1900" b="0" u="sng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Name</a:t>
                      </a:r>
                      <a:endParaRPr lang="en-SG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Sort</a:t>
                      </a:r>
                      <a:r>
                        <a:rPr lang="en-US" sz="1900" b="0" u="sng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#</a:t>
                      </a:r>
                      <a:endParaRPr lang="en-SG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Sort </a:t>
                      </a:r>
                      <a:r>
                        <a:rPr lang="en-US" sz="1900" b="0" u="sng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date</a:t>
                      </a:r>
                      <a:endParaRPr lang="en-SG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23383"/>
              </p:ext>
            </p:extLst>
          </p:nvPr>
        </p:nvGraphicFramePr>
        <p:xfrm>
          <a:off x="838508" y="1635527"/>
          <a:ext cx="3552825" cy="619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073"/>
                <a:gridCol w="1610752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Made a Mistake?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04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effectLst/>
                        </a:rPr>
                        <a:t>Undo</a:t>
                      </a:r>
                      <a:endParaRPr lang="en-SG" sz="11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tx1"/>
                          </a:solidFill>
                          <a:effectLst/>
                        </a:rPr>
                        <a:t>Redo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1373425" y="3819203"/>
            <a:ext cx="9296585" cy="6250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600" dirty="0">
                <a:solidFill>
                  <a:srgbClr val="FEBC18"/>
                </a:solidFill>
                <a:latin typeface="+mn-lt"/>
              </a:rPr>
              <a:t>Find out more by typing “</a:t>
            </a:r>
            <a:r>
              <a:rPr lang="en-SG" sz="3600" dirty="0">
                <a:latin typeface="+mn-lt"/>
              </a:rPr>
              <a:t>Help All</a:t>
            </a:r>
            <a:r>
              <a:rPr lang="en-SG" sz="3600" dirty="0">
                <a:solidFill>
                  <a:srgbClr val="FEBC18"/>
                </a:solidFill>
                <a:latin typeface="+mn-lt"/>
              </a:rPr>
              <a:t>” or “`ha” to find out more!</a:t>
            </a:r>
          </a:p>
        </p:txBody>
      </p:sp>
    </p:spTree>
    <p:extLst>
      <p:ext uri="{BB962C8B-B14F-4D97-AF65-F5344CB8AC3E}">
        <p14:creationId xmlns:p14="http://schemas.microsoft.com/office/powerpoint/2010/main" val="1733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099440" y="2762004"/>
            <a:ext cx="6857995" cy="1334008"/>
          </a:xfrm>
        </p:spPr>
        <p:txBody>
          <a:bodyPr/>
          <a:lstStyle/>
          <a:p>
            <a:r>
              <a:rPr lang="en-SG" dirty="0" smtClean="0"/>
              <a:t>Help Basic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 rot="5400000">
            <a:off x="7091741" y="3264872"/>
            <a:ext cx="6858001" cy="32826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SG" dirty="0" smtClean="0"/>
              <a:t>Type “</a:t>
            </a:r>
            <a:r>
              <a:rPr lang="en-SG" dirty="0" smtClean="0">
                <a:solidFill>
                  <a:schemeClr val="accent1"/>
                </a:solidFill>
              </a:rPr>
              <a:t>SOS</a:t>
            </a:r>
            <a:r>
              <a:rPr lang="en-SG" dirty="0"/>
              <a:t>” </a:t>
            </a:r>
            <a:r>
              <a:rPr lang="en-SG" dirty="0" smtClean="0"/>
              <a:t>to see the quick guide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7427" t="16622" r="34083" b="3894"/>
          <a:stretch/>
        </p:blipFill>
        <p:spPr>
          <a:xfrm rot="5400000">
            <a:off x="2168577" y="-1443161"/>
            <a:ext cx="5937668" cy="97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54569" y="7601866"/>
            <a:ext cx="6022206" cy="9560689"/>
          </a:xfrm>
          <a:prstGeom prst="rect">
            <a:avLst/>
          </a:prstGeom>
          <a:solidFill>
            <a:srgbClr val="FEB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036071" y="2763229"/>
            <a:ext cx="6858002" cy="1331547"/>
          </a:xfrm>
        </p:spPr>
        <p:txBody>
          <a:bodyPr>
            <a:normAutofit/>
          </a:bodyPr>
          <a:lstStyle/>
          <a:p>
            <a:r>
              <a:rPr lang="en-SG" dirty="0" smtClean="0"/>
              <a:t>Help Advance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7058136" y="3248142"/>
            <a:ext cx="6858001" cy="361725"/>
          </a:xfrm>
        </p:spPr>
        <p:txBody>
          <a:bodyPr>
            <a:normAutofit fontScale="85000" lnSpcReduction="10000"/>
          </a:bodyPr>
          <a:lstStyle/>
          <a:p>
            <a:r>
              <a:rPr lang="en-SG" dirty="0" smtClean="0">
                <a:solidFill>
                  <a:srgbClr val="FEBC18"/>
                </a:solidFill>
              </a:rPr>
              <a:t>The additional things you need to know</a:t>
            </a:r>
            <a:endParaRPr lang="en-SG" dirty="0">
              <a:solidFill>
                <a:srgbClr val="FEBC1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grpSp>
        <p:nvGrpSpPr>
          <p:cNvPr id="5" name="Group 2"/>
          <p:cNvGrpSpPr/>
          <p:nvPr/>
        </p:nvGrpSpPr>
        <p:grpSpPr>
          <a:xfrm rot="5400000">
            <a:off x="-815485" y="2667362"/>
            <a:ext cx="3947334" cy="1523278"/>
            <a:chOff x="805166" y="911213"/>
            <a:chExt cx="10533387" cy="4064839"/>
          </a:xfrm>
        </p:grpSpPr>
        <p:pic>
          <p:nvPicPr>
            <p:cNvPr id="6" name="Shape 335"/>
            <p:cNvPicPr preferRelativeResize="0"/>
            <p:nvPr/>
          </p:nvPicPr>
          <p:blipFill rotWithShape="1">
            <a:blip r:embed="rId2">
              <a:alphaModFix/>
            </a:blip>
            <a:srcRect t="4058" b="3604"/>
            <a:stretch/>
          </p:blipFill>
          <p:spPr>
            <a:xfrm>
              <a:off x="805166" y="911213"/>
              <a:ext cx="10533387" cy="4064839"/>
            </a:xfrm>
            <a:prstGeom prst="rect">
              <a:avLst/>
            </a:prstGeom>
            <a:noFill/>
            <a:ln>
              <a:noFill/>
            </a:ln>
            <a:effectLst>
              <a:glow rad="127000">
                <a:schemeClr val="accent1"/>
              </a:glow>
            </a:effectLst>
          </p:spPr>
        </p:pic>
        <p:pic>
          <p:nvPicPr>
            <p:cNvPr id="7" name="Shape 335"/>
            <p:cNvPicPr preferRelativeResize="0"/>
            <p:nvPr/>
          </p:nvPicPr>
          <p:blipFill rotWithShape="1">
            <a:blip r:embed="rId3">
              <a:alphaModFix/>
            </a:blip>
            <a:srcRect l="1424" t="13475" r="92210" b="69446"/>
            <a:stretch/>
          </p:blipFill>
          <p:spPr>
            <a:xfrm>
              <a:off x="955041" y="914399"/>
              <a:ext cx="670560" cy="7518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2"/>
          <p:cNvSpPr txBox="1">
            <a:spLocks/>
          </p:cNvSpPr>
          <p:nvPr/>
        </p:nvSpPr>
        <p:spPr>
          <a:xfrm rot="5400000">
            <a:off x="-1198213" y="3248141"/>
            <a:ext cx="6858001" cy="3617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0" indent="0" algn="l" defTabSz="914388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195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88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83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77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72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66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60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55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smtClean="0">
                <a:solidFill>
                  <a:schemeClr val="accent1"/>
                </a:solidFill>
              </a:rPr>
              <a:t>Where is the Back Tick button?</a:t>
            </a:r>
            <a:endParaRPr lang="en-SG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0993"/>
              </p:ext>
            </p:extLst>
          </p:nvPr>
        </p:nvGraphicFramePr>
        <p:xfrm>
          <a:off x="4078275" y="8346489"/>
          <a:ext cx="4574794" cy="6832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890"/>
                <a:gridCol w="1848937"/>
                <a:gridCol w="1450967"/>
              </a:tblGrid>
              <a:tr h="234894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Date formats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2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</a:rPr>
                        <a:t>Examples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Day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Numerical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u="sng">
                          <a:effectLst/>
                        </a:rPr>
                        <a:t>30</a:t>
                      </a:r>
                      <a:r>
                        <a:rPr lang="en-SG" sz="1200" b="0">
                          <a:effectLst/>
                        </a:rPr>
                        <a:t>/10/2015</a:t>
                      </a:r>
                      <a:endParaRPr lang="en-SG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Today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</a:rPr>
                        <a:t>Today, tdy</a:t>
                      </a:r>
                      <a:endParaRPr lang="en-SG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 dirty="0">
                          <a:effectLst/>
                        </a:rPr>
                        <a:t>Tomorrow</a:t>
                      </a:r>
                      <a:endParaRPr lang="en-SG" sz="10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</a:rPr>
                        <a:t>Tomorrow, tmrw, tmr</a:t>
                      </a:r>
                      <a:endParaRPr lang="en-SG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</a:rPr>
                        <a:t>Yesterday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</a:rPr>
                        <a:t>Yesterday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day</a:t>
                      </a:r>
                      <a:r>
                        <a:rPr lang="en-SG" sz="12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(Any variation mentioned above works!)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en-SG" sz="12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30</a:t>
                      </a:r>
                      <a:r>
                        <a:rPr lang="en-SG" sz="1200" b="1" u="sng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SG" sz="1200" b="1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Month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Numerical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30/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10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/2015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Short Form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30/</a:t>
                      </a:r>
                      <a:r>
                        <a:rPr lang="en-SG" sz="1200" b="0" u="sng">
                          <a:effectLst/>
                          <a:latin typeface="+mn-lt"/>
                        </a:rPr>
                        <a:t>Oct</a:t>
                      </a:r>
                      <a:r>
                        <a:rPr lang="en-SG" sz="1200" b="0">
                          <a:effectLst/>
                          <a:latin typeface="+mn-lt"/>
                        </a:rPr>
                        <a:t>/2015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Full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30/</a:t>
                      </a:r>
                      <a:r>
                        <a:rPr lang="en-SG" sz="1200" b="0" u="sng">
                          <a:effectLst/>
                          <a:latin typeface="+mn-lt"/>
                        </a:rPr>
                        <a:t>October</a:t>
                      </a:r>
                      <a:r>
                        <a:rPr lang="en-SG" sz="1200" b="0">
                          <a:effectLst/>
                          <a:latin typeface="+mn-lt"/>
                        </a:rPr>
                        <a:t>/2015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Month </a:t>
                      </a:r>
                      <a:r>
                        <a:rPr lang="en-SG" sz="12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(Any variation mentioned above works!)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</a:t>
                      </a:r>
                      <a:r>
                        <a:rPr lang="en-SG" sz="1200" b="1" u="sng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200" b="1" u="none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SG" sz="1200" b="1" u="sng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34107" marR="34107" marT="0" marB="0"/>
                </a:tc>
              </a:tr>
              <a:tr h="12976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Date divider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 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 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“/”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 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/ 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10 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/ 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2015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“.”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30 </a:t>
                      </a:r>
                      <a:r>
                        <a:rPr lang="en-SG" sz="1200" b="0" u="sng">
                          <a:effectLst/>
                          <a:latin typeface="+mn-lt"/>
                        </a:rPr>
                        <a:t>. </a:t>
                      </a:r>
                      <a:r>
                        <a:rPr lang="en-SG" sz="1200" b="0">
                          <a:effectLst/>
                          <a:latin typeface="+mn-lt"/>
                        </a:rPr>
                        <a:t>10 </a:t>
                      </a:r>
                      <a:r>
                        <a:rPr lang="en-SG" sz="1200" b="0" u="sng">
                          <a:effectLst/>
                          <a:latin typeface="+mn-lt"/>
                        </a:rPr>
                        <a:t>. </a:t>
                      </a:r>
                      <a:r>
                        <a:rPr lang="en-SG" sz="1200" b="0">
                          <a:effectLst/>
                          <a:latin typeface="+mn-lt"/>
                        </a:rPr>
                        <a:t>2015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0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“-“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 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- 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10 </a:t>
                      </a:r>
                      <a:r>
                        <a:rPr lang="en-SG" sz="1200" b="0" u="sng" dirty="0" smtClean="0">
                          <a:effectLst/>
                          <a:latin typeface="+mn-lt"/>
                        </a:rPr>
                        <a:t>– 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2015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Year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 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Included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30/Oct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/2015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51906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0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Not included(current year is taken by default)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30/Oct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308544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year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en-SG" sz="12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200" b="0" u="sng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SG" sz="1200" b="0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Dates can be written in any format or ordering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2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>
                          <a:effectLst/>
                        </a:rPr>
                        <a:t>Description</a:t>
                      </a:r>
                      <a:endParaRPr lang="en-SG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endParaRPr lang="en-SG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389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>
                          <a:effectLst/>
                        </a:rPr>
                        <a:t>Normal</a:t>
                      </a:r>
                      <a:endParaRPr lang="en-SG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Add holiday from</a:t>
                      </a:r>
                      <a:r>
                        <a:rPr lang="en-SG" sz="1400" b="0" u="sng">
                          <a:effectLst/>
                        </a:rPr>
                        <a:t> 30/March</a:t>
                      </a:r>
                      <a:r>
                        <a:rPr lang="en-SG" sz="1400" b="0">
                          <a:effectLst/>
                        </a:rPr>
                        <a:t> to</a:t>
                      </a:r>
                      <a:r>
                        <a:rPr lang="en-SG" sz="1400" b="0" u="sng">
                          <a:effectLst/>
                        </a:rPr>
                        <a:t> 15/April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</a:rPr>
                        <a:t>TaskBomber will take 30/March as the start of the holiday and 15/April as the end of the holiday</a:t>
                      </a:r>
                      <a:endParaRPr lang="en-SG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389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>
                          <a:effectLst/>
                        </a:rPr>
                        <a:t>Without “from”</a:t>
                      </a:r>
                      <a:endParaRPr lang="en-SG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Add holiday </a:t>
                      </a:r>
                      <a:r>
                        <a:rPr lang="en-SG" sz="1400" b="0" u="sng">
                          <a:effectLst/>
                        </a:rPr>
                        <a:t>30/March</a:t>
                      </a:r>
                      <a:r>
                        <a:rPr lang="en-SG" sz="1400" b="0">
                          <a:effectLst/>
                        </a:rPr>
                        <a:t> to</a:t>
                      </a:r>
                      <a:r>
                        <a:rPr lang="en-SG" sz="1400" b="0" u="sng">
                          <a:effectLst/>
                        </a:rPr>
                        <a:t> 15/April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59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With only </a:t>
                      </a:r>
                      <a:r>
                        <a:rPr lang="en-SG" sz="1600" b="0" dirty="0" smtClean="0">
                          <a:effectLst/>
                        </a:rPr>
                        <a:t>date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Add holiday</a:t>
                      </a:r>
                      <a:r>
                        <a:rPr lang="en-SG" sz="1400" b="0" u="sng">
                          <a:effectLst/>
                        </a:rPr>
                        <a:t> 30/March</a:t>
                      </a:r>
                      <a:r>
                        <a:rPr lang="en-SG" sz="1400" b="0">
                          <a:effectLst/>
                        </a:rPr>
                        <a:t>  </a:t>
                      </a:r>
                      <a:r>
                        <a:rPr lang="en-SG" sz="1400" b="0" u="sng">
                          <a:effectLst/>
                        </a:rPr>
                        <a:t>15/April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59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Any ordering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 u="sng" dirty="0" smtClean="0">
                          <a:effectLst/>
                        </a:rPr>
                        <a:t>15/April</a:t>
                      </a:r>
                      <a:r>
                        <a:rPr lang="en-SG" sz="1400" b="0" dirty="0" smtClean="0">
                          <a:effectLst/>
                        </a:rPr>
                        <a:t> Add </a:t>
                      </a:r>
                      <a:r>
                        <a:rPr lang="en-SG" sz="1400" b="0" dirty="0">
                          <a:effectLst/>
                        </a:rPr>
                        <a:t>holiday </a:t>
                      </a:r>
                      <a:r>
                        <a:rPr lang="en-SG" sz="1400" b="0" u="sng" dirty="0" smtClean="0">
                          <a:effectLst/>
                        </a:rPr>
                        <a:t>30/March</a:t>
                      </a:r>
                      <a:endParaRPr lang="en-SG" sz="10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577763" y="255815"/>
            <a:ext cx="0" cy="6346371"/>
          </a:xfrm>
          <a:prstGeom prst="line">
            <a:avLst/>
          </a:prstGeom>
          <a:ln w="57150">
            <a:solidFill>
              <a:srgbClr val="006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54953" t="29375" r="17562" b="7513"/>
          <a:stretch/>
        </p:blipFill>
        <p:spPr>
          <a:xfrm rot="5400000">
            <a:off x="3647653" y="-345440"/>
            <a:ext cx="5588732" cy="75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099440" y="2762004"/>
            <a:ext cx="6857995" cy="1334008"/>
          </a:xfrm>
        </p:spPr>
        <p:txBody>
          <a:bodyPr/>
          <a:lstStyle/>
          <a:p>
            <a:r>
              <a:rPr lang="en-SG" dirty="0" smtClean="0"/>
              <a:t>Shortcuts Edit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 rot="5400000">
            <a:off x="7091741" y="3264872"/>
            <a:ext cx="6858001" cy="32826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SG" dirty="0" smtClean="0"/>
              <a:t>Use the </a:t>
            </a:r>
            <a:r>
              <a:rPr lang="en-SG" dirty="0" err="1" smtClean="0"/>
              <a:t>Backtick</a:t>
            </a:r>
            <a:r>
              <a:rPr lang="en-SG" dirty="0" smtClean="0"/>
              <a:t> &lt;`&gt; button to access the shortcut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99534"/>
              </p:ext>
            </p:extLst>
          </p:nvPr>
        </p:nvGraphicFramePr>
        <p:xfrm>
          <a:off x="3718024" y="1846261"/>
          <a:ext cx="4816278" cy="4022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070"/>
                <a:gridCol w="1605604"/>
                <a:gridCol w="1605604"/>
              </a:tblGrid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Description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Command Name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Shortcut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Add new task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Add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`a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Create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`c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New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`n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Plus 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`p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Update or edit a task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Edit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`e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Update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`u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Change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`c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Delete a task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Delete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`del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Remove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</a:t>
                      </a:r>
                      <a:r>
                        <a:rPr lang="en-SG" sz="1300" b="0" dirty="0" err="1" smtClean="0">
                          <a:effectLst/>
                        </a:rPr>
                        <a:t>rmv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 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Bomb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`b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Search for a set of task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Search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`s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Find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`f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 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Read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</a:t>
                      </a:r>
                      <a:r>
                        <a:rPr lang="en-SG" sz="1300" b="0" dirty="0" err="1" smtClean="0">
                          <a:effectLst/>
                        </a:rPr>
                        <a:t>rd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 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Show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`s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Sort the task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Sort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~</a:t>
                      </a:r>
                      <a:r>
                        <a:rPr lang="en-SG" sz="1300" b="0" dirty="0" err="1">
                          <a:effectLst/>
                        </a:rPr>
                        <a:t>st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916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Undo an input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Undo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~un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Redo an input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Redo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~re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055533" cy="6858000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31" y="302006"/>
            <a:ext cx="3712128" cy="1124124"/>
          </a:xfrm>
        </p:spPr>
        <p:txBody>
          <a:bodyPr>
            <a:noAutofit/>
          </a:bodyPr>
          <a:lstStyle/>
          <a:p>
            <a:r>
              <a:rPr lang="en-SG" sz="6000" dirty="0"/>
              <a:t>Overview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10" y="1237775"/>
            <a:ext cx="7477387" cy="4160707"/>
          </a:xfrm>
          <a:ln w="38100">
            <a:solidFill>
              <a:schemeClr val="accent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1031" y="1946246"/>
            <a:ext cx="3200400" cy="43589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SG" altLang="zh-CN" sz="2000" dirty="0">
                <a:solidFill>
                  <a:schemeClr val="accent1"/>
                </a:solidFill>
              </a:rPr>
              <a:t>TaskBomber is a simple keyboard-driven to-do task manager.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SG" sz="2000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SG" altLang="zh-CN" sz="2000" dirty="0">
                <a:solidFill>
                  <a:schemeClr val="accent1"/>
                </a:solidFill>
              </a:rPr>
              <a:t>You can manage your tasks easily by typing  different commands into the</a:t>
            </a:r>
            <a:endParaRPr lang="en-SG" altLang="zh-CN" sz="2400" b="1" i="1" u="sng" dirty="0">
              <a:solidFill>
                <a:schemeClr val="accent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endParaRPr lang="en-SG" sz="1800" dirty="0">
              <a:solidFill>
                <a:schemeClr val="accent1"/>
              </a:solidFill>
            </a:endParaRPr>
          </a:p>
          <a:p>
            <a:endParaRPr lang="en-SG" sz="18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5433" y="6459790"/>
            <a:ext cx="4648200" cy="365125"/>
          </a:xfrm>
        </p:spPr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355435" y="4011670"/>
            <a:ext cx="3344664" cy="646331"/>
          </a:xfrm>
          <a:prstGeom prst="rect">
            <a:avLst/>
          </a:prstGeom>
          <a:solidFill>
            <a:srgbClr val="EF4136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accent1"/>
                </a:solidFill>
                <a:latin typeface="+mj-lt"/>
              </a:rPr>
              <a:t>Command Bar</a:t>
            </a:r>
            <a:endParaRPr lang="zh-CN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Shape 209"/>
          <p:cNvSpPr/>
          <p:nvPr/>
        </p:nvSpPr>
        <p:spPr>
          <a:xfrm>
            <a:off x="4206002" y="1234317"/>
            <a:ext cx="7920019" cy="816047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" name="Shape 210"/>
          <p:cNvCxnSpPr/>
          <p:nvPr/>
        </p:nvCxnSpPr>
        <p:spPr>
          <a:xfrm rot="10800000" flipH="1">
            <a:off x="3700101" y="2128487"/>
            <a:ext cx="786300" cy="2329200"/>
          </a:xfrm>
          <a:prstGeom prst="straightConnector1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612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C78E01"/>
      </a:dk1>
      <a:lt1>
        <a:srgbClr val="000000"/>
      </a:lt1>
      <a:dk2>
        <a:srgbClr val="FEB914"/>
      </a:dk2>
      <a:lt2>
        <a:srgbClr val="00609C"/>
      </a:lt2>
      <a:accent1>
        <a:srgbClr val="FFFFFF"/>
      </a:accent1>
      <a:accent2>
        <a:srgbClr val="CF543F"/>
      </a:accent2>
      <a:accent3>
        <a:srgbClr val="FEB914"/>
      </a:accent3>
      <a:accent4>
        <a:srgbClr val="848058"/>
      </a:accent4>
      <a:accent5>
        <a:srgbClr val="E8B54D"/>
      </a:accent5>
      <a:accent6>
        <a:srgbClr val="000000"/>
      </a:accent6>
      <a:hlink>
        <a:srgbClr val="CCCC00"/>
      </a:hlink>
      <a:folHlink>
        <a:srgbClr val="000000"/>
      </a:folHlink>
    </a:clrScheme>
    <a:fontScheme name="Custom 5">
      <a:majorFont>
        <a:latin typeface="Bree Serif"/>
        <a:ea typeface=""/>
        <a:cs typeface=""/>
      </a:majorFont>
      <a:minorFont>
        <a:latin typeface="Berlin Sans FB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lnSpcReduction="10000"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2113</TotalTime>
  <Words>983</Words>
  <Application>Microsoft Office PowerPoint</Application>
  <PresentationFormat>Widescreen</PresentationFormat>
  <Paragraphs>350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Berlin Sans FB</vt:lpstr>
      <vt:lpstr>Bree Serif</vt:lpstr>
      <vt:lpstr>Calibri</vt:lpstr>
      <vt:lpstr>Helvetica</vt:lpstr>
      <vt:lpstr>Overlock</vt:lpstr>
      <vt:lpstr>Segoe UI Semibold</vt:lpstr>
      <vt:lpstr>Times New Roman</vt:lpstr>
      <vt:lpstr>Retrospect</vt:lpstr>
      <vt:lpstr>TaskBomber</vt:lpstr>
      <vt:lpstr>Help Basic Edit</vt:lpstr>
      <vt:lpstr>PowerPoint Presentation</vt:lpstr>
      <vt:lpstr>The Sailors</vt:lpstr>
      <vt:lpstr>S.O.S.</vt:lpstr>
      <vt:lpstr>Help Basic</vt:lpstr>
      <vt:lpstr>Help Advance</vt:lpstr>
      <vt:lpstr>Shortcuts Edit</vt:lpstr>
      <vt:lpstr>Overview</vt:lpstr>
      <vt:lpstr>Add</vt:lpstr>
      <vt:lpstr>Add</vt:lpstr>
      <vt:lpstr>Delete</vt:lpstr>
      <vt:lpstr>Delete</vt:lpstr>
      <vt:lpstr>Delete</vt:lpstr>
      <vt:lpstr>Delete</vt:lpstr>
      <vt:lpstr>basic format:    Search</vt:lpstr>
      <vt:lpstr>basic format:    Search</vt:lpstr>
      <vt:lpstr>Update</vt:lpstr>
      <vt:lpstr>Update</vt:lpstr>
      <vt:lpstr>Sort</vt:lpstr>
      <vt:lpstr>Sort</vt:lpstr>
      <vt:lpstr>Sort</vt:lpstr>
      <vt:lpstr>Clear</vt:lpstr>
      <vt:lpstr>Undo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chan</dc:creator>
  <cp:lastModifiedBy>adrian chan</cp:lastModifiedBy>
  <cp:revision>82</cp:revision>
  <dcterms:created xsi:type="dcterms:W3CDTF">2015-10-31T13:35:47Z</dcterms:created>
  <dcterms:modified xsi:type="dcterms:W3CDTF">2015-11-04T15:42:43Z</dcterms:modified>
</cp:coreProperties>
</file>