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67" r:id="rId3"/>
    <p:sldId id="368" r:id="rId4"/>
    <p:sldId id="258" r:id="rId5"/>
    <p:sldId id="366" r:id="rId6"/>
    <p:sldId id="371" r:id="rId7"/>
    <p:sldId id="370" r:id="rId8"/>
    <p:sldId id="369" r:id="rId9"/>
    <p:sldId id="259" r:id="rId10"/>
    <p:sldId id="348" r:id="rId11"/>
    <p:sldId id="349" r:id="rId12"/>
    <p:sldId id="350" r:id="rId13"/>
    <p:sldId id="354" r:id="rId14"/>
    <p:sldId id="352" r:id="rId15"/>
    <p:sldId id="353" r:id="rId16"/>
    <p:sldId id="355" r:id="rId17"/>
    <p:sldId id="357" r:id="rId18"/>
    <p:sldId id="358" r:id="rId19"/>
    <p:sldId id="365" r:id="rId20"/>
    <p:sldId id="360" r:id="rId21"/>
    <p:sldId id="361" r:id="rId22"/>
    <p:sldId id="362" r:id="rId23"/>
    <p:sldId id="261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C18"/>
    <a:srgbClr val="00609C"/>
    <a:srgbClr val="EF4136"/>
    <a:srgbClr val="CF9E26"/>
    <a:srgbClr val="F5AF01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803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D4D32-4FCB-49AA-9167-B0CDED7A4CCF}" type="datetimeFigureOut">
              <a:rPr lang="en-SG" smtClean="0"/>
              <a:t>8/11/2015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7DED6-ED33-417D-99C2-AAE536A121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8013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D4221-E470-4F22-9285-CBAE2F490485}" type="datetimeFigureOut">
              <a:rPr lang="en-SG" smtClean="0"/>
              <a:t>8/11/2015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8B053-5567-4618-A697-DCFAC43299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1577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8B053-5567-4618-A697-DCFAC4329990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7512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94677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58726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13392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21658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19824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8B053-5567-4618-A697-DCFAC4329990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5198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24884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3590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8993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72035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9929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77056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84040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2246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2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ln>
                  <a:solidFill>
                    <a:srgbClr val="FCFCFC"/>
                  </a:solidFill>
                </a:ln>
                <a:solidFill>
                  <a:schemeClr val="accent1"/>
                </a:solidFill>
                <a:latin typeface="+mj-lt"/>
              </a:defRPr>
            </a:lvl1pPr>
            <a:lvl2pPr marL="457195" indent="0" algn="ctr">
              <a:buNone/>
              <a:defRPr sz="2400"/>
            </a:lvl2pPr>
            <a:lvl3pPr marL="914388" indent="0" algn="ctr">
              <a:buNone/>
              <a:defRPr sz="2400"/>
            </a:lvl3pPr>
            <a:lvl4pPr marL="1371583" indent="0" algn="ctr">
              <a:buNone/>
              <a:defRPr sz="2000"/>
            </a:lvl4pPr>
            <a:lvl5pPr marL="1828777" indent="0" algn="ctr">
              <a:buNone/>
              <a:defRPr sz="2000"/>
            </a:lvl5pPr>
            <a:lvl6pPr marL="2285972" indent="0" algn="ctr">
              <a:buNone/>
              <a:defRPr sz="2000"/>
            </a:lvl6pPr>
            <a:lvl7pPr marL="2743166" indent="0" algn="ctr">
              <a:buNone/>
              <a:defRPr sz="2000"/>
            </a:lvl7pPr>
            <a:lvl8pPr marL="3200360" indent="0" algn="ctr">
              <a:buNone/>
              <a:defRPr sz="2000"/>
            </a:lvl8pPr>
            <a:lvl9pPr marL="3657555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68D1-B8A9-43C1-9D8F-8A5C0A798683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6_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-31225"/>
            <a:ext cx="12188825" cy="1807828"/>
          </a:xfrm>
          <a:prstGeom prst="rect">
            <a:avLst/>
          </a:prstGeom>
          <a:solidFill>
            <a:srgbClr val="006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4" y="-63229"/>
            <a:ext cx="12188825" cy="64008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646" y="277725"/>
            <a:ext cx="11217667" cy="1334008"/>
          </a:xfrm>
        </p:spPr>
        <p:txBody>
          <a:bodyPr anchor="b" anchorCtr="0">
            <a:normAutofit/>
          </a:bodyPr>
          <a:lstStyle>
            <a:lvl1pPr algn="ctr">
              <a:lnSpc>
                <a:spcPct val="85000"/>
              </a:lnSpc>
              <a:defRPr sz="8000" b="0">
                <a:ln>
                  <a:solidFill>
                    <a:schemeClr val="accent6"/>
                  </a:solidFill>
                </a:ln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76603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j-lt"/>
              </a:defRPr>
            </a:lvl1pPr>
            <a:lvl2pPr marL="4571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5" y="6393117"/>
            <a:ext cx="2472271" cy="365125"/>
          </a:xfrm>
        </p:spPr>
        <p:txBody>
          <a:bodyPr/>
          <a:lstStyle/>
          <a:p>
            <a:fld id="{51348659-938C-4E41-AC7D-505D6FBEB079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7" y="6393117"/>
            <a:ext cx="4822804" cy="365125"/>
          </a:xfrm>
        </p:spPr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64" y="6393117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" y="1766683"/>
            <a:ext cx="12188825" cy="64008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9903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3_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0"/>
            <a:ext cx="12188825" cy="1807828"/>
          </a:xfrm>
          <a:prstGeom prst="rect">
            <a:avLst/>
          </a:prstGeom>
          <a:solidFill>
            <a:srgbClr val="006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4" y="1775824"/>
            <a:ext cx="12188825" cy="64008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81" y="505824"/>
            <a:ext cx="12974320" cy="133400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ln>
                  <a:solidFill>
                    <a:schemeClr val="accent6"/>
                  </a:solidFill>
                </a:ln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j-lt"/>
              </a:defRPr>
            </a:lvl1pPr>
            <a:lvl2pPr marL="4571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4549-43C8-438B-B5D9-8C8F7F2C832C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4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41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CFA9-A960-4E7D-AF9E-31E3E9782C7E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195" indent="0">
              <a:buNone/>
              <a:defRPr sz="2000" b="1"/>
            </a:lvl2pPr>
            <a:lvl3pPr marL="914388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195" indent="0">
              <a:buNone/>
              <a:defRPr sz="2000" b="1"/>
            </a:lvl2pPr>
            <a:lvl3pPr marL="914388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2E97-A20E-43EB-9981-E470A90B4980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A8F4-16F4-4DC0-8D96-0B202C95922F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577C-53C9-48FB-889E-9A07A108E35A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" y="0"/>
            <a:ext cx="4050791" cy="6858000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02005"/>
            <a:ext cx="3200400" cy="1091446"/>
          </a:xfrm>
        </p:spPr>
        <p:txBody>
          <a:bodyPr anchor="b">
            <a:normAutofit/>
          </a:bodyPr>
          <a:lstStyle>
            <a:lvl1pPr>
              <a:defRPr sz="8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3" y="731520"/>
            <a:ext cx="6492240" cy="5257800"/>
          </a:xfrm>
          <a:ln w="57150"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46246"/>
            <a:ext cx="3200400" cy="43589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3500">
                <a:solidFill>
                  <a:srgbClr val="FFFFFF"/>
                </a:solidFill>
              </a:defRPr>
            </a:lvl1pPr>
            <a:lvl2pPr marL="457195" indent="0">
              <a:buNone/>
              <a:defRPr sz="1200"/>
            </a:lvl2pPr>
            <a:lvl3pPr marL="914388" indent="0">
              <a:buNone/>
              <a:defRPr sz="1000"/>
            </a:lvl3pPr>
            <a:lvl4pPr marL="1371583" indent="0">
              <a:buNone/>
              <a:defRPr sz="900"/>
            </a:lvl4pPr>
            <a:lvl5pPr marL="1828777" indent="0">
              <a:buNone/>
              <a:defRPr sz="900"/>
            </a:lvl5pPr>
            <a:lvl6pPr marL="2285972" indent="0">
              <a:buNone/>
              <a:defRPr sz="900"/>
            </a:lvl6pPr>
            <a:lvl7pPr marL="2743166" indent="0">
              <a:buNone/>
              <a:defRPr sz="900"/>
            </a:lvl7pPr>
            <a:lvl8pPr marL="3200360" indent="0">
              <a:buNone/>
              <a:defRPr sz="900"/>
            </a:lvl8pPr>
            <a:lvl9pPr marL="3657555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040076" y="0"/>
            <a:ext cx="640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4" y="6459792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00EDD714-5F09-459D-8D9D-B6A7383C28DC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4" y="6459792"/>
            <a:ext cx="4648201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" y="0"/>
            <a:ext cx="405079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02005"/>
            <a:ext cx="3200400" cy="1091446"/>
          </a:xfrm>
        </p:spPr>
        <p:txBody>
          <a:bodyPr anchor="b">
            <a:normAutofit/>
          </a:bodyPr>
          <a:lstStyle>
            <a:lvl1pPr>
              <a:defRPr sz="8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3" y="731520"/>
            <a:ext cx="6492240" cy="5257800"/>
          </a:xfrm>
          <a:ln w="57150"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46246"/>
            <a:ext cx="3200400" cy="43589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3500">
                <a:solidFill>
                  <a:srgbClr val="FFFFFF"/>
                </a:solidFill>
              </a:defRPr>
            </a:lvl1pPr>
            <a:lvl2pPr marL="457195" indent="0">
              <a:buNone/>
              <a:defRPr sz="1200"/>
            </a:lvl2pPr>
            <a:lvl3pPr marL="914388" indent="0">
              <a:buNone/>
              <a:defRPr sz="1000"/>
            </a:lvl3pPr>
            <a:lvl4pPr marL="1371583" indent="0">
              <a:buNone/>
              <a:defRPr sz="900"/>
            </a:lvl4pPr>
            <a:lvl5pPr marL="1828777" indent="0">
              <a:buNone/>
              <a:defRPr sz="900"/>
            </a:lvl5pPr>
            <a:lvl6pPr marL="2285972" indent="0">
              <a:buNone/>
              <a:defRPr sz="900"/>
            </a:lvl6pPr>
            <a:lvl7pPr marL="2743166" indent="0">
              <a:buNone/>
              <a:defRPr sz="900"/>
            </a:lvl7pPr>
            <a:lvl8pPr marL="3200360" indent="0">
              <a:buNone/>
              <a:defRPr sz="900"/>
            </a:lvl8pPr>
            <a:lvl9pPr marL="3657555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040076" y="0"/>
            <a:ext cx="640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4" y="6459792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4B205C43-DB89-436C-8199-FF0EA0693E9E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4" y="6459792"/>
            <a:ext cx="4648201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31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" y="0"/>
            <a:ext cx="16002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74771" y="231787"/>
            <a:ext cx="9437716" cy="1091446"/>
          </a:xfrm>
        </p:spPr>
        <p:txBody>
          <a:bodyPr anchor="b">
            <a:normAutofit/>
          </a:bodyPr>
          <a:lstStyle>
            <a:lvl1pPr>
              <a:defRPr sz="8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4771" y="1878514"/>
            <a:ext cx="9437716" cy="43589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3500">
                <a:solidFill>
                  <a:srgbClr val="FFFFFF"/>
                </a:solidFill>
              </a:defRPr>
            </a:lvl1pPr>
            <a:lvl2pPr marL="457195" indent="0">
              <a:buNone/>
              <a:defRPr sz="1200"/>
            </a:lvl2pPr>
            <a:lvl3pPr marL="914388" indent="0">
              <a:buNone/>
              <a:defRPr sz="1000"/>
            </a:lvl3pPr>
            <a:lvl4pPr marL="1371583" indent="0">
              <a:buNone/>
              <a:defRPr sz="900"/>
            </a:lvl4pPr>
            <a:lvl5pPr marL="1828777" indent="0">
              <a:buNone/>
              <a:defRPr sz="900"/>
            </a:lvl5pPr>
            <a:lvl6pPr marL="2285972" indent="0">
              <a:buNone/>
              <a:defRPr sz="900"/>
            </a:lvl6pPr>
            <a:lvl7pPr marL="2743166" indent="0">
              <a:buNone/>
              <a:defRPr sz="900"/>
            </a:lvl7pPr>
            <a:lvl8pPr marL="3200360" indent="0">
              <a:buNone/>
              <a:defRPr sz="900"/>
            </a:lvl8pPr>
            <a:lvl9pPr marL="3657555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206" y="0"/>
            <a:ext cx="6400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4" y="6459792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1C0C6E1E-3EB8-4B16-BDFC-074484BBFC98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4" y="6459792"/>
            <a:ext cx="4648201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29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1213" y="0"/>
            <a:ext cx="4050791" cy="6858000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109210" y="-33090"/>
            <a:ext cx="640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779" y="767010"/>
            <a:ext cx="6492240" cy="5257800"/>
          </a:xfrm>
          <a:ln w="57150"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4" y="6459792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1FF8029F-1875-456F-B883-83C95E8679DA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4" y="6459792"/>
            <a:ext cx="4648201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582407" y="211750"/>
            <a:ext cx="3200400" cy="1501629"/>
          </a:xfrm>
        </p:spPr>
        <p:txBody>
          <a:bodyPr anchor="b">
            <a:normAutofit/>
          </a:bodyPr>
          <a:lstStyle>
            <a:lvl1pPr>
              <a:defRPr sz="8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8582407" y="1855991"/>
            <a:ext cx="3200400" cy="43589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3500">
                <a:solidFill>
                  <a:srgbClr val="FFFFFF"/>
                </a:solidFill>
              </a:defRPr>
            </a:lvl1pPr>
            <a:lvl2pPr marL="457195" indent="0">
              <a:buNone/>
              <a:defRPr sz="1200"/>
            </a:lvl2pPr>
            <a:lvl3pPr marL="914388" indent="0">
              <a:buNone/>
              <a:defRPr sz="1000"/>
            </a:lvl3pPr>
            <a:lvl4pPr marL="1371583" indent="0">
              <a:buNone/>
              <a:defRPr sz="900"/>
            </a:lvl4pPr>
            <a:lvl5pPr marL="1828777" indent="0">
              <a:buNone/>
              <a:defRPr sz="900"/>
            </a:lvl5pPr>
            <a:lvl6pPr marL="2285972" indent="0">
              <a:buNone/>
              <a:defRPr sz="900"/>
            </a:lvl6pPr>
            <a:lvl7pPr marL="2743166" indent="0">
              <a:buNone/>
              <a:defRPr sz="900"/>
            </a:lvl7pPr>
            <a:lvl8pPr marL="3200360" indent="0">
              <a:buNone/>
              <a:defRPr sz="900"/>
            </a:lvl8pPr>
            <a:lvl9pPr marL="3657555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527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"/>
            <a:ext cx="12192000" cy="2801923"/>
          </a:xfrm>
          <a:prstGeom prst="rect">
            <a:avLst/>
          </a:prstGeom>
          <a:solidFill>
            <a:srgbClr val="0060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Team</a:t>
            </a:r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FD88-1D89-4779-A825-C37328A857D7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97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1213" y="0"/>
            <a:ext cx="4050791" cy="6858000"/>
          </a:xfrm>
          <a:prstGeom prst="rect">
            <a:avLst/>
          </a:prstGeom>
          <a:solidFill>
            <a:srgbClr val="006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109210" y="-33090"/>
            <a:ext cx="640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779" y="767010"/>
            <a:ext cx="6492240" cy="5257800"/>
          </a:xfrm>
          <a:ln w="57150"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4" y="6459792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93BC9265-5B90-4CBC-807C-D5EBA6FD0833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4" y="6459792"/>
            <a:ext cx="4648201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582407" y="211750"/>
            <a:ext cx="3200400" cy="1501629"/>
          </a:xfrm>
        </p:spPr>
        <p:txBody>
          <a:bodyPr anchor="b">
            <a:normAutofit/>
          </a:bodyPr>
          <a:lstStyle>
            <a:lvl1pPr>
              <a:defRPr sz="8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8582407" y="1855991"/>
            <a:ext cx="3200400" cy="43589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3500">
                <a:solidFill>
                  <a:srgbClr val="FFFFFF"/>
                </a:solidFill>
              </a:defRPr>
            </a:lvl1pPr>
            <a:lvl2pPr marL="457195" indent="0">
              <a:buNone/>
              <a:defRPr sz="1200"/>
            </a:lvl2pPr>
            <a:lvl3pPr marL="914388" indent="0">
              <a:buNone/>
              <a:defRPr sz="1000"/>
            </a:lvl3pPr>
            <a:lvl4pPr marL="1371583" indent="0">
              <a:buNone/>
              <a:defRPr sz="900"/>
            </a:lvl4pPr>
            <a:lvl5pPr marL="1828777" indent="0">
              <a:buNone/>
              <a:defRPr sz="900"/>
            </a:lvl5pPr>
            <a:lvl6pPr marL="2285972" indent="0">
              <a:buNone/>
              <a:defRPr sz="900"/>
            </a:lvl6pPr>
            <a:lvl7pPr marL="2743166" indent="0">
              <a:buNone/>
              <a:defRPr sz="900"/>
            </a:lvl7pPr>
            <a:lvl8pPr marL="3200360" indent="0">
              <a:buNone/>
              <a:defRPr sz="900"/>
            </a:lvl8pPr>
            <a:lvl9pPr marL="3657555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6140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" y="0"/>
            <a:ext cx="4050791" cy="6858000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02005"/>
            <a:ext cx="3200400" cy="1091446"/>
          </a:xfrm>
        </p:spPr>
        <p:txBody>
          <a:bodyPr anchor="b">
            <a:normAutofit/>
          </a:bodyPr>
          <a:lstStyle>
            <a:lvl1pPr>
              <a:defRPr sz="8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3" y="731520"/>
            <a:ext cx="6492240" cy="5257800"/>
          </a:xfrm>
          <a:ln w="57150"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515" y="1713256"/>
            <a:ext cx="3200400" cy="146853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3500">
                <a:solidFill>
                  <a:srgbClr val="FFFFFF"/>
                </a:solidFill>
              </a:defRPr>
            </a:lvl1pPr>
            <a:lvl2pPr marL="457195" indent="0">
              <a:buNone/>
              <a:defRPr sz="1200"/>
            </a:lvl2pPr>
            <a:lvl3pPr marL="914388" indent="0">
              <a:buNone/>
              <a:defRPr sz="1000"/>
            </a:lvl3pPr>
            <a:lvl4pPr marL="1371583" indent="0">
              <a:buNone/>
              <a:defRPr sz="900"/>
            </a:lvl4pPr>
            <a:lvl5pPr marL="1828777" indent="0">
              <a:buNone/>
              <a:defRPr sz="900"/>
            </a:lvl5pPr>
            <a:lvl6pPr marL="2285972" indent="0">
              <a:buNone/>
              <a:defRPr sz="900"/>
            </a:lvl6pPr>
            <a:lvl7pPr marL="2743166" indent="0">
              <a:buNone/>
              <a:defRPr sz="900"/>
            </a:lvl7pPr>
            <a:lvl8pPr marL="3200360" indent="0">
              <a:buNone/>
              <a:defRPr sz="900"/>
            </a:lvl8pPr>
            <a:lvl9pPr marL="3657555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040076" y="0"/>
            <a:ext cx="640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4" y="6459792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ECDF07B6-2EB6-4E3E-A04A-564A74121EDB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4" y="6459792"/>
            <a:ext cx="4648201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5356" y="3447882"/>
            <a:ext cx="4050791" cy="34101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1" y="4895044"/>
            <a:ext cx="3200400" cy="146853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3500">
                <a:solidFill>
                  <a:srgbClr val="FFFFFF"/>
                </a:solidFill>
              </a:defRPr>
            </a:lvl1pPr>
            <a:lvl2pPr marL="457195" indent="0">
              <a:buNone/>
              <a:defRPr sz="1200"/>
            </a:lvl2pPr>
            <a:lvl3pPr marL="914388" indent="0">
              <a:buNone/>
              <a:defRPr sz="1000"/>
            </a:lvl3pPr>
            <a:lvl4pPr marL="1371583" indent="0">
              <a:buNone/>
              <a:defRPr sz="900"/>
            </a:lvl4pPr>
            <a:lvl5pPr marL="1828777" indent="0">
              <a:buNone/>
              <a:defRPr sz="900"/>
            </a:lvl5pPr>
            <a:lvl6pPr marL="2285972" indent="0">
              <a:buNone/>
              <a:defRPr sz="900"/>
            </a:lvl6pPr>
            <a:lvl7pPr marL="2743166" indent="0">
              <a:buNone/>
              <a:defRPr sz="900"/>
            </a:lvl7pPr>
            <a:lvl8pPr marL="3200360" indent="0">
              <a:buNone/>
              <a:defRPr sz="900"/>
            </a:lvl8pPr>
            <a:lvl9pPr marL="3657555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55814" y="3568296"/>
            <a:ext cx="3530975" cy="914400"/>
          </a:xfrm>
        </p:spPr>
        <p:txBody>
          <a:bodyPr>
            <a:noAutofit/>
          </a:bodyPr>
          <a:lstStyle>
            <a:lvl1pPr>
              <a:defRPr sz="8000">
                <a:solidFill>
                  <a:schemeClr val="accent1"/>
                </a:solidFill>
                <a:latin typeface="+mj-lt"/>
              </a:defRPr>
            </a:lvl1pPr>
            <a:lvl2pPr>
              <a:defRPr sz="8000"/>
            </a:lvl2pPr>
            <a:lvl3pPr>
              <a:defRPr sz="8000"/>
            </a:lvl3pPr>
            <a:lvl4pPr>
              <a:defRPr sz="8000"/>
            </a:lvl4pPr>
            <a:lvl5pPr>
              <a:defRPr sz="8000"/>
            </a:lvl5pPr>
          </a:lstStyle>
          <a:p>
            <a:pPr lvl="0"/>
            <a:r>
              <a:rPr lang="en-US" dirty="0" smtClean="0"/>
              <a:t>Title</a:t>
            </a:r>
            <a:endParaRPr lang="en-SG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455615" y="3363918"/>
            <a:ext cx="2287588" cy="8969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8407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" y="5720420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3" y="5074920"/>
            <a:ext cx="1011364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12191987" cy="5711276"/>
          </a:xfrm>
          <a:solidFill>
            <a:srgbClr val="00609C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88" indent="0">
              <a:buNone/>
              <a:defRPr sz="2400"/>
            </a:lvl3pPr>
            <a:lvl4pPr marL="1371583" indent="0">
              <a:buNone/>
              <a:defRPr sz="2000"/>
            </a:lvl4pPr>
            <a:lvl5pPr marL="1828777" indent="0">
              <a:buNone/>
              <a:defRPr sz="2000"/>
            </a:lvl5pPr>
            <a:lvl6pPr marL="2285972" indent="0">
              <a:buNone/>
              <a:defRPr sz="2000"/>
            </a:lvl6pPr>
            <a:lvl7pPr marL="2743166" indent="0">
              <a:buNone/>
              <a:defRPr sz="2000"/>
            </a:lvl7pPr>
            <a:lvl8pPr marL="3200360" indent="0">
              <a:buNone/>
              <a:defRPr sz="2000"/>
            </a:lvl8pPr>
            <a:lvl9pPr marL="3657555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195" indent="0">
              <a:buNone/>
              <a:defRPr sz="1200"/>
            </a:lvl2pPr>
            <a:lvl3pPr marL="914388" indent="0">
              <a:buNone/>
              <a:defRPr sz="1000"/>
            </a:lvl3pPr>
            <a:lvl4pPr marL="1371583" indent="0">
              <a:buNone/>
              <a:defRPr sz="900"/>
            </a:lvl4pPr>
            <a:lvl5pPr marL="1828777" indent="0">
              <a:buNone/>
              <a:defRPr sz="900"/>
            </a:lvl5pPr>
            <a:lvl6pPr marL="2285972" indent="0">
              <a:buNone/>
              <a:defRPr sz="900"/>
            </a:lvl6pPr>
            <a:lvl7pPr marL="2743166" indent="0">
              <a:buNone/>
              <a:defRPr sz="900"/>
            </a:lvl7pPr>
            <a:lvl8pPr marL="3200360" indent="0">
              <a:buNone/>
              <a:defRPr sz="900"/>
            </a:lvl8pPr>
            <a:lvl9pPr marL="365755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D2193A-57C5-4E53-9AE8-88E51D30AFF1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3" y="5074920"/>
            <a:ext cx="1011364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12191987" cy="4915076"/>
          </a:xfrm>
          <a:solidFill>
            <a:srgbClr val="00609C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88" indent="0">
              <a:buNone/>
              <a:defRPr sz="2400"/>
            </a:lvl3pPr>
            <a:lvl4pPr marL="1371583" indent="0">
              <a:buNone/>
              <a:defRPr sz="2000"/>
            </a:lvl4pPr>
            <a:lvl5pPr marL="1828777" indent="0">
              <a:buNone/>
              <a:defRPr sz="2000"/>
            </a:lvl5pPr>
            <a:lvl6pPr marL="2285972" indent="0">
              <a:buNone/>
              <a:defRPr sz="2000"/>
            </a:lvl6pPr>
            <a:lvl7pPr marL="2743166" indent="0">
              <a:buNone/>
              <a:defRPr sz="2000"/>
            </a:lvl7pPr>
            <a:lvl8pPr marL="3200360" indent="0">
              <a:buNone/>
              <a:defRPr sz="2000"/>
            </a:lvl8pPr>
            <a:lvl9pPr marL="3657555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195" indent="0">
              <a:buNone/>
              <a:defRPr sz="1200"/>
            </a:lvl2pPr>
            <a:lvl3pPr marL="914388" indent="0">
              <a:buNone/>
              <a:defRPr sz="1000"/>
            </a:lvl3pPr>
            <a:lvl4pPr marL="1371583" indent="0">
              <a:buNone/>
              <a:defRPr sz="900"/>
            </a:lvl4pPr>
            <a:lvl5pPr marL="1828777" indent="0">
              <a:buNone/>
              <a:defRPr sz="900"/>
            </a:lvl5pPr>
            <a:lvl6pPr marL="2285972" indent="0">
              <a:buNone/>
              <a:defRPr sz="900"/>
            </a:lvl6pPr>
            <a:lvl7pPr marL="2743166" indent="0">
              <a:buNone/>
              <a:defRPr sz="900"/>
            </a:lvl7pPr>
            <a:lvl8pPr marL="3200360" indent="0">
              <a:buNone/>
              <a:defRPr sz="900"/>
            </a:lvl8pPr>
            <a:lvl9pPr marL="365755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0F4ADD-166D-4616-8706-8512D6029572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05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85843" y="0"/>
            <a:ext cx="6106160" cy="6858000"/>
          </a:xfrm>
          <a:prstGeom prst="rect">
            <a:avLst/>
          </a:prstGeom>
          <a:solidFill>
            <a:srgbClr val="006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-20317" y="0"/>
            <a:ext cx="6106160" cy="6858000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021838" y="-33090"/>
            <a:ext cx="640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4" y="6459792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DD8B997A-A2D0-468F-9D1A-2993D8DB03B5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4" y="6459792"/>
            <a:ext cx="4648201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582407" y="211750"/>
            <a:ext cx="3200400" cy="1501629"/>
          </a:xfrm>
        </p:spPr>
        <p:txBody>
          <a:bodyPr anchor="b">
            <a:normAutofit/>
          </a:bodyPr>
          <a:lstStyle>
            <a:lvl1pPr>
              <a:defRPr sz="8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8582407" y="1855991"/>
            <a:ext cx="3200400" cy="43589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3500">
                <a:solidFill>
                  <a:srgbClr val="FFFFFF"/>
                </a:solidFill>
              </a:defRPr>
            </a:lvl1pPr>
            <a:lvl2pPr marL="457195" indent="0">
              <a:buNone/>
              <a:defRPr sz="1200"/>
            </a:lvl2pPr>
            <a:lvl3pPr marL="914388" indent="0">
              <a:buNone/>
              <a:defRPr sz="1000"/>
            </a:lvl3pPr>
            <a:lvl4pPr marL="1371583" indent="0">
              <a:buNone/>
              <a:defRPr sz="900"/>
            </a:lvl4pPr>
            <a:lvl5pPr marL="1828777" indent="0">
              <a:buNone/>
              <a:defRPr sz="900"/>
            </a:lvl5pPr>
            <a:lvl6pPr marL="2285972" indent="0">
              <a:buNone/>
              <a:defRPr sz="900"/>
            </a:lvl6pPr>
            <a:lvl7pPr marL="2743166" indent="0">
              <a:buNone/>
              <a:defRPr sz="900"/>
            </a:lvl7pPr>
            <a:lvl8pPr marL="3200360" indent="0">
              <a:buNone/>
              <a:defRPr sz="900"/>
            </a:lvl8pPr>
            <a:lvl9pPr marL="3657555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8149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D30C-78FC-42A1-8374-95C05170FC21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52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FA0A-5AC3-47E4-AEE4-125DE449B8AB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05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2E39-A326-4F29-9E58-AA349723D54B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5050172"/>
            <a:ext cx="12188825" cy="1807828"/>
          </a:xfrm>
          <a:prstGeom prst="rect">
            <a:avLst/>
          </a:prstGeom>
          <a:solidFill>
            <a:srgbClr val="F5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3180" y="5008563"/>
            <a:ext cx="12188825" cy="64008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5382586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j-lt"/>
              </a:defRPr>
            </a:lvl1pPr>
            <a:lvl2pPr marL="4571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3ED0-2B32-4F47-A4E3-E5BA24B47261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5050172"/>
            <a:ext cx="12188825" cy="1807828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3180" y="5008563"/>
            <a:ext cx="12188825" cy="64008"/>
          </a:xfrm>
          <a:prstGeom prst="rect">
            <a:avLst/>
          </a:prstGeom>
          <a:solidFill>
            <a:srgbClr val="006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j-lt"/>
              </a:defRPr>
            </a:lvl1pPr>
            <a:lvl2pPr marL="4571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9758-3D24-4A08-A68F-02AE78AEF555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42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0"/>
            <a:ext cx="12188825" cy="1807828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4" y="1775824"/>
            <a:ext cx="12188825" cy="64008"/>
          </a:xfrm>
          <a:prstGeom prst="rect">
            <a:avLst/>
          </a:prstGeom>
          <a:solidFill>
            <a:srgbClr val="006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15185"/>
            <a:ext cx="12974320" cy="133400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ln>
                  <a:solidFill>
                    <a:schemeClr val="accent6"/>
                  </a:solidFill>
                </a:ln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j-lt"/>
              </a:defRPr>
            </a:lvl1pPr>
            <a:lvl2pPr marL="4571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8659-938C-4E41-AC7D-505D6FBEB079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10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4_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2645300"/>
            <a:ext cx="12188825" cy="1807828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4" y="2613296"/>
            <a:ext cx="12188825" cy="64008"/>
          </a:xfrm>
          <a:prstGeom prst="rect">
            <a:avLst/>
          </a:prstGeom>
          <a:solidFill>
            <a:srgbClr val="006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646" y="2954250"/>
            <a:ext cx="11217667" cy="1334008"/>
          </a:xfrm>
        </p:spPr>
        <p:txBody>
          <a:bodyPr anchor="b" anchorCtr="0">
            <a:normAutofit/>
          </a:bodyPr>
          <a:lstStyle>
            <a:lvl1pPr algn="ctr">
              <a:lnSpc>
                <a:spcPct val="85000"/>
              </a:lnSpc>
              <a:defRPr sz="8000" b="0">
                <a:ln>
                  <a:solidFill>
                    <a:schemeClr val="accent6"/>
                  </a:solidFill>
                </a:ln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j-lt"/>
              </a:defRPr>
            </a:lvl1pPr>
            <a:lvl2pPr marL="4571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8659-938C-4E41-AC7D-505D6FBEB079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" y="4443208"/>
            <a:ext cx="12188825" cy="64008"/>
          </a:xfrm>
          <a:prstGeom prst="rect">
            <a:avLst/>
          </a:prstGeom>
          <a:solidFill>
            <a:srgbClr val="006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3647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5_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7765928" y="2525094"/>
            <a:ext cx="6858001" cy="1807828"/>
          </a:xfrm>
          <a:prstGeom prst="rect">
            <a:avLst/>
          </a:prstGeom>
          <a:solidFill>
            <a:srgbClr val="006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6004429" y="2562961"/>
            <a:ext cx="12188825" cy="64008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8733663" y="2955481"/>
            <a:ext cx="5462821" cy="1331547"/>
          </a:xfrm>
        </p:spPr>
        <p:txBody>
          <a:bodyPr anchor="b" anchorCtr="0">
            <a:normAutofit/>
          </a:bodyPr>
          <a:lstStyle>
            <a:lvl1pPr algn="ctr">
              <a:lnSpc>
                <a:spcPct val="85000"/>
              </a:lnSpc>
              <a:defRPr sz="8000" b="0">
                <a:ln>
                  <a:solidFill>
                    <a:schemeClr val="accent6"/>
                  </a:solidFill>
                </a:ln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5400000">
            <a:off x="7123786" y="3182491"/>
            <a:ext cx="6858001" cy="493024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j-lt"/>
              </a:defRPr>
            </a:lvl1pPr>
            <a:lvl2pPr marL="4571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2328719" y="3438693"/>
            <a:ext cx="4822804" cy="365125"/>
          </a:xfrm>
        </p:spPr>
        <p:txBody>
          <a:bodyPr/>
          <a:lstStyle/>
          <a:p>
            <a:r>
              <a:rPr lang="en-US" dirty="0" smtClean="0"/>
              <a:t>A Yellow Submarine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15000976" y="6459790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rot="5400000">
            <a:off x="4179858" y="4569042"/>
            <a:ext cx="12188825" cy="64008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162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7_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7765928" y="2525094"/>
            <a:ext cx="6858001" cy="1807828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6004429" y="2562961"/>
            <a:ext cx="12188825" cy="64008"/>
          </a:xfrm>
          <a:prstGeom prst="rect">
            <a:avLst/>
          </a:prstGeom>
          <a:solidFill>
            <a:srgbClr val="006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8733663" y="2955481"/>
            <a:ext cx="5462821" cy="1331547"/>
          </a:xfrm>
        </p:spPr>
        <p:txBody>
          <a:bodyPr anchor="b" anchorCtr="0">
            <a:normAutofit/>
          </a:bodyPr>
          <a:lstStyle>
            <a:lvl1pPr algn="ctr">
              <a:lnSpc>
                <a:spcPct val="85000"/>
              </a:lnSpc>
              <a:defRPr sz="8000" b="0">
                <a:ln>
                  <a:solidFill>
                    <a:schemeClr val="accent6"/>
                  </a:solidFill>
                </a:ln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5400000">
            <a:off x="7123786" y="3182491"/>
            <a:ext cx="6858001" cy="493024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j-lt"/>
              </a:defRPr>
            </a:lvl1pPr>
            <a:lvl2pPr marL="4571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2328719" y="3438693"/>
            <a:ext cx="4822804" cy="365125"/>
          </a:xfrm>
        </p:spPr>
        <p:txBody>
          <a:bodyPr/>
          <a:lstStyle/>
          <a:p>
            <a:r>
              <a:rPr lang="en-US" dirty="0" smtClean="0"/>
              <a:t>A Yellow Submarine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15000976" y="6459790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rot="5400000">
            <a:off x="4179858" y="4569042"/>
            <a:ext cx="12188825" cy="64008"/>
          </a:xfrm>
          <a:prstGeom prst="rect">
            <a:avLst/>
          </a:prstGeom>
          <a:solidFill>
            <a:srgbClr val="006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87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6400800"/>
            <a:ext cx="12192000" cy="457200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2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AC848A-7786-4CD4-9051-10EDD27496F2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2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4" y="6459792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3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51" r:id="rId4"/>
    <p:sldLayoutId id="2147483667" r:id="rId5"/>
    <p:sldLayoutId id="2147483671" r:id="rId6"/>
    <p:sldLayoutId id="2147483675" r:id="rId7"/>
    <p:sldLayoutId id="2147483676" r:id="rId8"/>
    <p:sldLayoutId id="2147483678" r:id="rId9"/>
    <p:sldLayoutId id="2147483677" r:id="rId10"/>
    <p:sldLayoutId id="2147483672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65" r:id="rId17"/>
    <p:sldLayoutId id="2147483674" r:id="rId18"/>
    <p:sldLayoutId id="2147483662" r:id="rId19"/>
    <p:sldLayoutId id="2147483664" r:id="rId20"/>
    <p:sldLayoutId id="2147483666" r:id="rId21"/>
    <p:sldLayoutId id="2147483657" r:id="rId22"/>
    <p:sldLayoutId id="2147483668" r:id="rId23"/>
    <p:sldLayoutId id="2147483670" r:id="rId24"/>
    <p:sldLayoutId id="2147483661" r:id="rId25"/>
    <p:sldLayoutId id="2147483669" r:id="rId2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388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9" indent="-91439" algn="l" defTabSz="914388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4" indent="-182878" algn="l" defTabSz="91438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0" indent="-182878" algn="l" defTabSz="91438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0" indent="-182878" algn="l" defTabSz="91438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77" indent="-182878" algn="l" defTabSz="91438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87" indent="-228597" algn="l" defTabSz="91438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83" indent="-228597" algn="l" defTabSz="91438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81" indent="-228597" algn="l" defTabSz="91438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79" indent="-228597" algn="l" defTabSz="91438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TaskBomber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A Yellow Submarine Product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6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ftr" idx="11"/>
          </p:nvPr>
        </p:nvSpPr>
        <p:spPr>
          <a:xfrm>
            <a:off x="4800607" y="6459790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buSzPct val="25000"/>
            </a:pPr>
            <a:r>
              <a:rPr lang="en-SG" cap="none">
                <a:solidFill>
                  <a:schemeClr val="lt2"/>
                </a:solidFill>
                <a:latin typeface="Overlock"/>
                <a:ea typeface="Overlock"/>
                <a:cs typeface="Overlock"/>
                <a:sym typeface="Overlock"/>
              </a:rPr>
              <a:t>A Yellow Submarine Project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8582412" y="211747"/>
            <a:ext cx="3200399" cy="1501628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SG">
                <a:latin typeface="Bree Serif"/>
                <a:ea typeface="Bree Serif"/>
                <a:cs typeface="Bree Serif"/>
                <a:sym typeface="Bree Serif"/>
              </a:rPr>
              <a:t>Add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8582412" y="1855992"/>
            <a:ext cx="3200399" cy="435895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SG" sz="35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Basic format:</a:t>
            </a: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SzPct val="25000"/>
              <a:buNone/>
            </a:pPr>
            <a:r>
              <a:rPr lang="en-SG" sz="35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eg:</a:t>
            </a:r>
          </a:p>
          <a:p>
            <a:pPr marL="0" indent="0">
              <a:spcBef>
                <a:spcPts val="200"/>
              </a:spcBef>
              <a:buSzPct val="25000"/>
              <a:buNone/>
            </a:pPr>
            <a:r>
              <a:rPr lang="en-SG" sz="35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add </a:t>
            </a:r>
            <a:r>
              <a:rPr lang="en-SG"/>
              <a:t>homework due</a:t>
            </a:r>
            <a:r>
              <a:rPr lang="en-SG" sz="35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9pm  #1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8582411" y="2575427"/>
            <a:ext cx="3433193" cy="1169551"/>
          </a:xfrm>
          <a:prstGeom prst="rect">
            <a:avLst/>
          </a:prstGeom>
          <a:solidFill>
            <a:srgbClr val="00609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SG" sz="3500" dirty="0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add [task name] [time] #[priority]</a:t>
            </a: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 l="4017" t="5376" r="3805" b="12025"/>
          <a:stretch/>
        </p:blipFill>
        <p:spPr>
          <a:xfrm>
            <a:off x="327171" y="1493240"/>
            <a:ext cx="7508147" cy="42699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6863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ftr" idx="11"/>
          </p:nvPr>
        </p:nvSpPr>
        <p:spPr>
          <a:xfrm>
            <a:off x="4800607" y="6459790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buSzPct val="25000"/>
            </a:pPr>
            <a:r>
              <a:rPr lang="en-SG" cap="none">
                <a:solidFill>
                  <a:schemeClr val="lt2"/>
                </a:solidFill>
                <a:latin typeface="Overlock"/>
                <a:ea typeface="Overlock"/>
                <a:cs typeface="Overlock"/>
                <a:sym typeface="Overlock"/>
              </a:rPr>
              <a:t>A Yellow Submarine Project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8582412" y="211747"/>
            <a:ext cx="3200399" cy="1501628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SG">
                <a:latin typeface="Bree Serif"/>
                <a:ea typeface="Bree Serif"/>
                <a:cs typeface="Bree Serif"/>
                <a:sym typeface="Bree Serif"/>
              </a:rPr>
              <a:t>Add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8582412" y="2936152"/>
            <a:ext cx="3200399" cy="327879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SG" sz="35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Press </a:t>
            </a:r>
          </a:p>
          <a:p>
            <a:pPr marL="0" indent="0">
              <a:spcBef>
                <a:spcPts val="200"/>
              </a:spcBef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9977775" y="2936149"/>
            <a:ext cx="1456420" cy="630943"/>
          </a:xfrm>
          <a:prstGeom prst="rect">
            <a:avLst/>
          </a:prstGeom>
          <a:solidFill>
            <a:srgbClr val="00609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SG" sz="3500" dirty="0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Enter</a:t>
            </a: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l="4017" t="5051" r="3187" b="12998"/>
          <a:stretch/>
        </p:blipFill>
        <p:spPr>
          <a:xfrm>
            <a:off x="327171" y="1476464"/>
            <a:ext cx="7558480" cy="42364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2391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457202" y="302006"/>
            <a:ext cx="3200399" cy="1091447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SG" sz="7200">
                <a:latin typeface="Bree Serif"/>
                <a:ea typeface="Bree Serif"/>
                <a:cs typeface="Bree Serif"/>
                <a:sym typeface="Bree Serif"/>
              </a:rPr>
              <a:t>Delete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457202" y="2100826"/>
            <a:ext cx="3200399" cy="435895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SG" sz="3500" dirty="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Basic format:</a:t>
            </a: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SzPct val="25000"/>
              <a:buNone/>
            </a:pPr>
            <a:r>
              <a:rPr lang="en-SG" sz="3500" dirty="0" err="1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eg</a:t>
            </a:r>
            <a:endParaRPr lang="en-SG" sz="35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SzPct val="25000"/>
              <a:buNone/>
            </a:pPr>
            <a:r>
              <a:rPr lang="en-SG" sz="3500" dirty="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delete </a:t>
            </a:r>
            <a:r>
              <a:rPr lang="en-SG" sz="3500" dirty="0">
                <a:solidFill>
                  <a:srgbClr val="FFFFFF"/>
                </a:solidFill>
              </a:rPr>
              <a:t>meeting</a:t>
            </a: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1400"/>
              </a:spcBef>
              <a:buNone/>
            </a:pPr>
            <a:endParaRPr sz="35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35" name="Shape 235"/>
          <p:cNvSpPr txBox="1">
            <a:spLocks noGrp="1"/>
          </p:cNvSpPr>
          <p:nvPr>
            <p:ph type="ftr" idx="11"/>
          </p:nvPr>
        </p:nvSpPr>
        <p:spPr>
          <a:xfrm>
            <a:off x="4800607" y="6459790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buSzPct val="25000"/>
            </a:pPr>
            <a:r>
              <a:rPr lang="en-SG" cap="none">
                <a:solidFill>
                  <a:schemeClr val="lt2"/>
                </a:solidFill>
                <a:latin typeface="Overlock"/>
                <a:ea typeface="Overlock"/>
                <a:cs typeface="Overlock"/>
                <a:sym typeface="Overlock"/>
              </a:rPr>
              <a:t>A Yellow Submarine Project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67113" y="2868669"/>
            <a:ext cx="3937619" cy="646331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SG" sz="3600" dirty="0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delete [task name] </a:t>
            </a: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l="3740" t="5015" r="3306" b="11729"/>
          <a:stretch/>
        </p:blipFill>
        <p:spPr>
          <a:xfrm>
            <a:off x="4454556" y="1770080"/>
            <a:ext cx="7231311" cy="411060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sp>
        <p:nvSpPr>
          <p:cNvPr id="238" name="Shape 238"/>
          <p:cNvSpPr/>
          <p:nvPr/>
        </p:nvSpPr>
        <p:spPr>
          <a:xfrm>
            <a:off x="4271526" y="4362951"/>
            <a:ext cx="3339955" cy="564948"/>
          </a:xfrm>
          <a:prstGeom prst="flowChartTerminator">
            <a:avLst/>
          </a:prstGeom>
          <a:noFill/>
          <a:ln w="76200" cap="flat" cmpd="sng">
            <a:solidFill>
              <a:srgbClr val="EF413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239" name="Shape 239"/>
          <p:cNvCxnSpPr/>
          <p:nvPr/>
        </p:nvCxnSpPr>
        <p:spPr>
          <a:xfrm>
            <a:off x="3498725" y="4522956"/>
            <a:ext cx="772800" cy="25199"/>
          </a:xfrm>
          <a:prstGeom prst="straightConnector1">
            <a:avLst/>
          </a:prstGeom>
          <a:noFill/>
          <a:ln w="76200" cap="flat" cmpd="sng">
            <a:solidFill>
              <a:srgbClr val="EF4136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403292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457202" y="302006"/>
            <a:ext cx="3200399" cy="1091447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SG" sz="7200">
                <a:latin typeface="Bree Serif"/>
                <a:ea typeface="Bree Serif"/>
                <a:cs typeface="Bree Serif"/>
                <a:sym typeface="Bree Serif"/>
              </a:rPr>
              <a:t>Delete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457202" y="2100826"/>
            <a:ext cx="3200399" cy="435895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SG" sz="3500" dirty="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Basic format:</a:t>
            </a: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SzPct val="25000"/>
              <a:buNone/>
            </a:pPr>
            <a:r>
              <a:rPr lang="en-SG" sz="3500" dirty="0" err="1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eg</a:t>
            </a:r>
            <a:endParaRPr lang="en-SG" sz="35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SzPct val="25000"/>
              <a:buNone/>
            </a:pPr>
            <a:r>
              <a:rPr lang="en-SG" sz="3500" dirty="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delete </a:t>
            </a:r>
            <a:r>
              <a:rPr lang="en-SG" sz="3500" dirty="0">
                <a:solidFill>
                  <a:srgbClr val="FFFFFF"/>
                </a:solidFill>
              </a:rPr>
              <a:t>meeting</a:t>
            </a: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1400"/>
              </a:spcBef>
              <a:buNone/>
            </a:pPr>
            <a:endParaRPr sz="35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0" name="Shape 248"/>
          <p:cNvPicPr preferRelativeResize="0"/>
          <p:nvPr/>
        </p:nvPicPr>
        <p:blipFill rotWithShape="1">
          <a:blip r:embed="rId3">
            <a:alphaModFix/>
          </a:blip>
          <a:srcRect l="3632" t="6035" r="3630" b="11898"/>
          <a:stretch/>
        </p:blipFill>
        <p:spPr>
          <a:xfrm>
            <a:off x="4446166" y="1820411"/>
            <a:ext cx="7214532" cy="405188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sp>
        <p:nvSpPr>
          <p:cNvPr id="235" name="Shape 235"/>
          <p:cNvSpPr txBox="1">
            <a:spLocks noGrp="1"/>
          </p:cNvSpPr>
          <p:nvPr>
            <p:ph type="ftr" idx="11"/>
          </p:nvPr>
        </p:nvSpPr>
        <p:spPr>
          <a:xfrm>
            <a:off x="4800607" y="6459790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buSzPct val="25000"/>
            </a:pPr>
            <a:r>
              <a:rPr lang="en-SG" cap="none">
                <a:solidFill>
                  <a:schemeClr val="lt2"/>
                </a:solidFill>
                <a:latin typeface="Overlock"/>
                <a:ea typeface="Overlock"/>
                <a:cs typeface="Overlock"/>
                <a:sym typeface="Overlock"/>
              </a:rPr>
              <a:t>A Yellow Submarine Project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67113" y="2868669"/>
            <a:ext cx="3937619" cy="646331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SG" sz="3600" dirty="0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delete [task name] </a:t>
            </a:r>
          </a:p>
        </p:txBody>
      </p:sp>
      <p:sp>
        <p:nvSpPr>
          <p:cNvPr id="238" name="Shape 238"/>
          <p:cNvSpPr/>
          <p:nvPr/>
        </p:nvSpPr>
        <p:spPr>
          <a:xfrm>
            <a:off x="4271526" y="4362951"/>
            <a:ext cx="3339955" cy="564948"/>
          </a:xfrm>
          <a:prstGeom prst="flowChartTerminator">
            <a:avLst/>
          </a:prstGeom>
          <a:noFill/>
          <a:ln w="76200" cap="flat" cmpd="sng">
            <a:solidFill>
              <a:srgbClr val="EF413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239" name="Shape 239"/>
          <p:cNvCxnSpPr/>
          <p:nvPr/>
        </p:nvCxnSpPr>
        <p:spPr>
          <a:xfrm>
            <a:off x="3498725" y="4522956"/>
            <a:ext cx="772800" cy="25199"/>
          </a:xfrm>
          <a:prstGeom prst="straightConnector1">
            <a:avLst/>
          </a:prstGeom>
          <a:noFill/>
          <a:ln w="76200" cap="flat" cmpd="sng">
            <a:solidFill>
              <a:srgbClr val="EF4136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97522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2" y="302006"/>
            <a:ext cx="3200399" cy="1091447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SG" sz="7200">
                <a:latin typeface="Bree Serif"/>
                <a:ea typeface="Bree Serif"/>
                <a:cs typeface="Bree Serif"/>
                <a:sym typeface="Bree Serif"/>
              </a:rPr>
              <a:t>Delete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457202" y="2100826"/>
            <a:ext cx="3200399" cy="435895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SG" sz="35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Basic format:</a:t>
            </a: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SzPct val="25000"/>
              <a:buNone/>
            </a:pPr>
            <a:r>
              <a:rPr lang="en-SG" sz="35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eg</a:t>
            </a:r>
          </a:p>
          <a:p>
            <a:pPr marL="0" indent="0">
              <a:spcBef>
                <a:spcPts val="200"/>
              </a:spcBef>
              <a:spcAft>
                <a:spcPts val="0"/>
              </a:spcAft>
              <a:buSzPct val="25000"/>
              <a:buNone/>
            </a:pPr>
            <a:r>
              <a:rPr lang="en-SG" sz="35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delete 2</a:t>
            </a: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1400"/>
              </a:spcBef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ftr" idx="11"/>
          </p:nvPr>
        </p:nvSpPr>
        <p:spPr>
          <a:xfrm>
            <a:off x="4800607" y="6459790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buSzPct val="25000"/>
            </a:pPr>
            <a:r>
              <a:rPr lang="en-SG" cap="none">
                <a:solidFill>
                  <a:schemeClr val="lt2"/>
                </a:solidFill>
                <a:latin typeface="Overlock"/>
                <a:ea typeface="Overlock"/>
                <a:cs typeface="Overlock"/>
                <a:sym typeface="Overlock"/>
              </a:rPr>
              <a:t>A Yellow Submarine Project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14444" y="2868669"/>
            <a:ext cx="3685913" cy="646331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SG" sz="3600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delete [index] </a:t>
            </a:r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3">
            <a:alphaModFix/>
          </a:blip>
          <a:srcRect l="3740" t="5356" r="3521" b="12408"/>
          <a:stretch/>
        </p:blipFill>
        <p:spPr>
          <a:xfrm>
            <a:off x="4454555" y="1786855"/>
            <a:ext cx="7214532" cy="406027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cxnSp>
        <p:nvCxnSpPr>
          <p:cNvPr id="260" name="Shape 260"/>
          <p:cNvCxnSpPr/>
          <p:nvPr/>
        </p:nvCxnSpPr>
        <p:spPr>
          <a:xfrm rot="10800000" flipH="1">
            <a:off x="2464055" y="3374225"/>
            <a:ext cx="2055899" cy="1255500"/>
          </a:xfrm>
          <a:prstGeom prst="straightConnector1">
            <a:avLst/>
          </a:prstGeom>
          <a:noFill/>
          <a:ln w="76200" cap="flat" cmpd="sng">
            <a:solidFill>
              <a:srgbClr val="EF4136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64737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202" y="302006"/>
            <a:ext cx="3200399" cy="109139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SG" sz="7200">
                <a:latin typeface="Bree Serif"/>
                <a:ea typeface="Bree Serif"/>
                <a:cs typeface="Bree Serif"/>
                <a:sym typeface="Bree Serif"/>
              </a:rPr>
              <a:t>Delete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457202" y="2100827"/>
            <a:ext cx="3200399" cy="435899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SG" sz="35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Basic format:</a:t>
            </a: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SzPct val="25000"/>
              <a:buNone/>
            </a:pPr>
            <a:r>
              <a:rPr lang="en-SG" sz="35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eg</a:t>
            </a:r>
          </a:p>
          <a:p>
            <a:pPr marL="0" indent="0">
              <a:spcBef>
                <a:spcPts val="200"/>
              </a:spcBef>
              <a:spcAft>
                <a:spcPts val="0"/>
              </a:spcAft>
              <a:buSzPct val="25000"/>
              <a:buNone/>
            </a:pPr>
            <a:r>
              <a:rPr lang="en-SG" sz="35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delete 2</a:t>
            </a: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1400"/>
              </a:spcBef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67" name="Shape 267"/>
          <p:cNvSpPr txBox="1">
            <a:spLocks noGrp="1"/>
          </p:cNvSpPr>
          <p:nvPr>
            <p:ph type="ftr" idx="11"/>
          </p:nvPr>
        </p:nvSpPr>
        <p:spPr>
          <a:xfrm>
            <a:off x="4800607" y="6459791"/>
            <a:ext cx="4648199" cy="36509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buSzPct val="25000"/>
            </a:pPr>
            <a:r>
              <a:rPr lang="en-SG" cap="none">
                <a:solidFill>
                  <a:schemeClr val="lt2"/>
                </a:solidFill>
                <a:latin typeface="Overlock"/>
                <a:ea typeface="Overlock"/>
                <a:cs typeface="Overlock"/>
                <a:sym typeface="Overlock"/>
              </a:rPr>
              <a:t>A Yellow Submarine Project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214451" y="2868677"/>
            <a:ext cx="3685800" cy="646799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SG" sz="3600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delete [index] </a:t>
            </a:r>
          </a:p>
        </p:txBody>
      </p:sp>
      <p:pic>
        <p:nvPicPr>
          <p:cNvPr id="7" name="Shape 269"/>
          <p:cNvPicPr preferRelativeResize="0"/>
          <p:nvPr/>
        </p:nvPicPr>
        <p:blipFill rotWithShape="1">
          <a:blip r:embed="rId3">
            <a:alphaModFix/>
          </a:blip>
          <a:srcRect l="3416" t="5016" r="3522" b="11899"/>
          <a:stretch/>
        </p:blipFill>
        <p:spPr>
          <a:xfrm>
            <a:off x="4429391" y="1770083"/>
            <a:ext cx="7239699" cy="410221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807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ftr" idx="11"/>
          </p:nvPr>
        </p:nvSpPr>
        <p:spPr>
          <a:xfrm>
            <a:off x="4800607" y="6459790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buSzPct val="25000"/>
            </a:pPr>
            <a:r>
              <a:rPr lang="en-SG" cap="none">
                <a:solidFill>
                  <a:schemeClr val="lt2"/>
                </a:solidFill>
                <a:latin typeface="Overlock"/>
                <a:ea typeface="Overlock"/>
                <a:cs typeface="Overlock"/>
                <a:sym typeface="Overlock"/>
              </a:rPr>
              <a:t>A Yellow Submarine Project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8582412" y="211747"/>
            <a:ext cx="3200399" cy="1501628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SG" sz="7200">
                <a:latin typeface="Bree Serif"/>
                <a:ea typeface="Bree Serif"/>
                <a:cs typeface="Bree Serif"/>
                <a:sym typeface="Bree Serif"/>
              </a:rPr>
              <a:t>basic format:</a:t>
            </a:r>
            <a:br>
              <a:rPr lang="en-SG" sz="7200"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-SG" sz="7200">
                <a:latin typeface="Bree Serif"/>
                <a:ea typeface="Bree Serif"/>
                <a:cs typeface="Bree Serif"/>
                <a:sym typeface="Bree Serif"/>
              </a:rPr>
              <a:t/>
            </a:r>
            <a:br>
              <a:rPr lang="en-SG" sz="7200"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-SG" sz="7200">
                <a:latin typeface="Bree Serif"/>
                <a:ea typeface="Bree Serif"/>
                <a:cs typeface="Bree Serif"/>
                <a:sym typeface="Bree Serif"/>
              </a:rPr>
              <a:t/>
            </a:r>
            <a:br>
              <a:rPr lang="en-SG" sz="7200"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-SG" sz="7200">
                <a:latin typeface="Bree Serif"/>
                <a:ea typeface="Bree Serif"/>
                <a:cs typeface="Bree Serif"/>
                <a:sym typeface="Bree Serif"/>
              </a:rPr>
              <a:t/>
            </a:r>
            <a:br>
              <a:rPr lang="en-SG" sz="7200"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-SG" sz="7200">
                <a:latin typeface="Bree Serif"/>
                <a:ea typeface="Bree Serif"/>
                <a:cs typeface="Bree Serif"/>
                <a:sym typeface="Bree Serif"/>
              </a:rPr>
              <a:t>Search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8582412" y="2359331"/>
            <a:ext cx="3200399" cy="435895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SG" sz="3500" dirty="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Basic Format: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indent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SG" dirty="0" err="1"/>
              <a:t>eg</a:t>
            </a:r>
            <a:endParaRPr lang="en-SG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SG" dirty="0" smtClean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SG" dirty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SG" dirty="0" smtClean="0">
                <a:solidFill>
                  <a:schemeClr val="accent1"/>
                </a:solidFill>
              </a:rPr>
              <a:t>search </a:t>
            </a:r>
            <a:r>
              <a:rPr lang="en-SG" dirty="0">
                <a:solidFill>
                  <a:schemeClr val="accent1"/>
                </a:solidFill>
              </a:rPr>
              <a:t>meeting</a:t>
            </a:r>
          </a:p>
          <a:p>
            <a:pPr marL="0" indent="0">
              <a:spcBef>
                <a:spcPts val="1400"/>
              </a:spcBef>
              <a:buNone/>
            </a:pPr>
            <a:endParaRPr sz="35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8246379" y="3044843"/>
            <a:ext cx="3779184" cy="646331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SG" sz="3600" dirty="0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Search [keyword]</a:t>
            </a:r>
          </a:p>
        </p:txBody>
      </p:sp>
      <p:pic>
        <p:nvPicPr>
          <p:cNvPr id="278" name="Shape 278"/>
          <p:cNvPicPr preferRelativeResize="0"/>
          <p:nvPr/>
        </p:nvPicPr>
        <p:blipFill rotWithShape="1">
          <a:blip r:embed="rId3">
            <a:alphaModFix/>
          </a:blip>
          <a:srcRect l="3811" t="5376" r="3907" b="12025"/>
          <a:stretch/>
        </p:blipFill>
        <p:spPr>
          <a:xfrm>
            <a:off x="310393" y="1493240"/>
            <a:ext cx="7516536" cy="42699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1056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ftr" idx="11"/>
          </p:nvPr>
        </p:nvSpPr>
        <p:spPr>
          <a:xfrm>
            <a:off x="4800607" y="6459790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buSzPct val="25000"/>
            </a:pPr>
            <a:r>
              <a:rPr lang="en-SG" cap="none">
                <a:solidFill>
                  <a:schemeClr val="lt2"/>
                </a:solidFill>
                <a:latin typeface="Overlock"/>
                <a:ea typeface="Overlock"/>
                <a:cs typeface="Overlock"/>
                <a:sym typeface="Overlock"/>
              </a:rPr>
              <a:t>A Yellow Submarine Project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8582412" y="211747"/>
            <a:ext cx="3200399" cy="1501628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SG" sz="7200">
                <a:latin typeface="Bree Serif"/>
                <a:ea typeface="Bree Serif"/>
                <a:cs typeface="Bree Serif"/>
                <a:sym typeface="Bree Serif"/>
              </a:rPr>
              <a:t>basic format:</a:t>
            </a:r>
            <a:br>
              <a:rPr lang="en-SG" sz="7200"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-SG" sz="7200">
                <a:latin typeface="Bree Serif"/>
                <a:ea typeface="Bree Serif"/>
                <a:cs typeface="Bree Serif"/>
                <a:sym typeface="Bree Serif"/>
              </a:rPr>
              <a:t/>
            </a:r>
            <a:br>
              <a:rPr lang="en-SG" sz="7200"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-SG" sz="7200">
                <a:latin typeface="Bree Serif"/>
                <a:ea typeface="Bree Serif"/>
                <a:cs typeface="Bree Serif"/>
                <a:sym typeface="Bree Serif"/>
              </a:rPr>
              <a:t/>
            </a:r>
            <a:br>
              <a:rPr lang="en-SG" sz="7200"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-SG" sz="7200">
                <a:latin typeface="Bree Serif"/>
                <a:ea typeface="Bree Serif"/>
                <a:cs typeface="Bree Serif"/>
                <a:sym typeface="Bree Serif"/>
              </a:rPr>
              <a:t/>
            </a:r>
            <a:br>
              <a:rPr lang="en-SG" sz="7200"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-SG" sz="7200">
                <a:latin typeface="Bree Serif"/>
                <a:ea typeface="Bree Serif"/>
                <a:cs typeface="Bree Serif"/>
                <a:sym typeface="Bree Serif"/>
              </a:rPr>
              <a:t>Search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8582412" y="2359331"/>
            <a:ext cx="3200399" cy="435895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SG" sz="3500" dirty="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Basic Format: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indent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SG" dirty="0" err="1"/>
              <a:t>eg</a:t>
            </a:r>
            <a:endParaRPr lang="en-SG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SG" dirty="0" smtClean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SG" dirty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SG" sz="3500" dirty="0">
                <a:solidFill>
                  <a:schemeClr val="accent1"/>
                </a:solidFill>
              </a:rPr>
              <a:t>search meeting</a:t>
            </a:r>
          </a:p>
          <a:p>
            <a:pPr marL="0" indent="0">
              <a:spcBef>
                <a:spcPts val="1400"/>
              </a:spcBef>
              <a:buNone/>
            </a:pPr>
            <a:endParaRPr sz="35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8246379" y="3044843"/>
            <a:ext cx="3779184" cy="646331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SG" sz="3600" dirty="0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Search [keyword]</a:t>
            </a:r>
          </a:p>
        </p:txBody>
      </p:sp>
      <p:pic>
        <p:nvPicPr>
          <p:cNvPr id="8" name="Shape 287"/>
          <p:cNvPicPr preferRelativeResize="0"/>
          <p:nvPr/>
        </p:nvPicPr>
        <p:blipFill rotWithShape="1">
          <a:blip r:embed="rId3">
            <a:alphaModFix/>
          </a:blip>
          <a:srcRect l="3811" t="5219" r="3805" b="11532"/>
          <a:stretch/>
        </p:blipFill>
        <p:spPr>
          <a:xfrm>
            <a:off x="310394" y="1434518"/>
            <a:ext cx="7524924" cy="430355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2313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457202" y="302006"/>
            <a:ext cx="3200399" cy="109139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SG" sz="7200"/>
              <a:t>Update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457202" y="1522475"/>
            <a:ext cx="3200399" cy="493739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SG" sz="35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Basic format:</a:t>
            </a: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SzPct val="25000"/>
              <a:buNone/>
            </a:pPr>
            <a:r>
              <a:rPr lang="en-SG" sz="35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eg</a:t>
            </a:r>
          </a:p>
          <a:p>
            <a:pPr marL="0" indent="0">
              <a:spcBef>
                <a:spcPts val="200"/>
              </a:spcBef>
              <a:spcAft>
                <a:spcPts val="0"/>
              </a:spcAft>
              <a:buSzPct val="25000"/>
              <a:buNone/>
            </a:pPr>
            <a:r>
              <a:rPr lang="en-SG" sz="3500">
                <a:solidFill>
                  <a:srgbClr val="FFFFFF"/>
                </a:solidFill>
              </a:rPr>
              <a:t>update `party `name `sleep</a:t>
            </a: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1400"/>
              </a:spcBef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94" name="Shape 294"/>
          <p:cNvSpPr txBox="1">
            <a:spLocks noGrp="1"/>
          </p:cNvSpPr>
          <p:nvPr>
            <p:ph type="ftr" idx="11"/>
          </p:nvPr>
        </p:nvSpPr>
        <p:spPr>
          <a:xfrm>
            <a:off x="4800607" y="6459791"/>
            <a:ext cx="4648199" cy="36509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buSzPct val="25000"/>
            </a:pPr>
            <a:r>
              <a:rPr lang="en-SG" cap="none">
                <a:solidFill>
                  <a:schemeClr val="lt2"/>
                </a:solidFill>
                <a:latin typeface="Overlock"/>
                <a:ea typeface="Overlock"/>
                <a:cs typeface="Overlock"/>
                <a:sym typeface="Overlock"/>
              </a:rPr>
              <a:t>A Yellow Submarine Project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214501" y="2319402"/>
            <a:ext cx="3719937" cy="1162031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SG" sz="3200" dirty="0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update `[target] `name `[new name]</a:t>
            </a:r>
          </a:p>
        </p:txBody>
      </p:sp>
      <p:pic>
        <p:nvPicPr>
          <p:cNvPr id="296" name="Shape 296"/>
          <p:cNvPicPr preferRelativeResize="0"/>
          <p:nvPr/>
        </p:nvPicPr>
        <p:blipFill rotWithShape="1">
          <a:blip r:embed="rId3">
            <a:alphaModFix/>
          </a:blip>
          <a:srcRect l="3632" t="5864" r="3522" b="11730"/>
          <a:stretch/>
        </p:blipFill>
        <p:spPr>
          <a:xfrm>
            <a:off x="4446170" y="1812024"/>
            <a:ext cx="7222921" cy="40686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sp>
        <p:nvSpPr>
          <p:cNvPr id="297" name="Shape 297"/>
          <p:cNvSpPr/>
          <p:nvPr/>
        </p:nvSpPr>
        <p:spPr>
          <a:xfrm>
            <a:off x="4271526" y="2746526"/>
            <a:ext cx="3339955" cy="564948"/>
          </a:xfrm>
          <a:prstGeom prst="flowChartTerminator">
            <a:avLst/>
          </a:prstGeom>
          <a:noFill/>
          <a:ln w="76200" cap="flat" cmpd="sng">
            <a:solidFill>
              <a:srgbClr val="EF413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230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457202" y="302006"/>
            <a:ext cx="3200399" cy="109139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SG" sz="7200"/>
              <a:t>Update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457202" y="1522475"/>
            <a:ext cx="3200399" cy="493739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SG" sz="35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Basic format:</a:t>
            </a: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SzPct val="25000"/>
              <a:buNone/>
            </a:pPr>
            <a:r>
              <a:rPr lang="en-SG" sz="35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eg</a:t>
            </a:r>
          </a:p>
          <a:p>
            <a:pPr marL="0" indent="0">
              <a:spcBef>
                <a:spcPts val="200"/>
              </a:spcBef>
              <a:spcAft>
                <a:spcPts val="0"/>
              </a:spcAft>
              <a:buSzPct val="25000"/>
              <a:buNone/>
            </a:pPr>
            <a:r>
              <a:rPr lang="en-SG" sz="3500">
                <a:solidFill>
                  <a:srgbClr val="FFFFFF"/>
                </a:solidFill>
              </a:rPr>
              <a:t>update `party `name `sleep</a:t>
            </a: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indent="0">
              <a:spcBef>
                <a:spcPts val="1400"/>
              </a:spcBef>
              <a:buNone/>
            </a:pPr>
            <a:endParaRPr sz="35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94" name="Shape 294"/>
          <p:cNvSpPr txBox="1">
            <a:spLocks noGrp="1"/>
          </p:cNvSpPr>
          <p:nvPr>
            <p:ph type="ftr" idx="11"/>
          </p:nvPr>
        </p:nvSpPr>
        <p:spPr>
          <a:xfrm>
            <a:off x="4800607" y="6459791"/>
            <a:ext cx="4648199" cy="36509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buSzPct val="25000"/>
            </a:pPr>
            <a:r>
              <a:rPr lang="en-SG" cap="none">
                <a:solidFill>
                  <a:schemeClr val="lt2"/>
                </a:solidFill>
                <a:latin typeface="Overlock"/>
                <a:ea typeface="Overlock"/>
                <a:cs typeface="Overlock"/>
                <a:sym typeface="Overlock"/>
              </a:rPr>
              <a:t>A Yellow Submarine Project</a:t>
            </a:r>
          </a:p>
        </p:txBody>
      </p:sp>
      <p:pic>
        <p:nvPicPr>
          <p:cNvPr id="9" name="Shape 306"/>
          <p:cNvPicPr preferRelativeResize="0"/>
          <p:nvPr/>
        </p:nvPicPr>
        <p:blipFill rotWithShape="1">
          <a:blip r:embed="rId3">
            <a:alphaModFix/>
          </a:blip>
          <a:srcRect l="4055" t="6271" r="3307" b="11956"/>
          <a:stretch/>
        </p:blipFill>
        <p:spPr>
          <a:xfrm>
            <a:off x="4488111" y="1853972"/>
            <a:ext cx="7172588" cy="401832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sp>
        <p:nvSpPr>
          <p:cNvPr id="295" name="Shape 295"/>
          <p:cNvSpPr txBox="1"/>
          <p:nvPr/>
        </p:nvSpPr>
        <p:spPr>
          <a:xfrm>
            <a:off x="214501" y="2319400"/>
            <a:ext cx="3719937" cy="1136864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SG" sz="3200" dirty="0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update `[target] `name `[new name]</a:t>
            </a:r>
          </a:p>
        </p:txBody>
      </p:sp>
      <p:sp>
        <p:nvSpPr>
          <p:cNvPr id="297" name="Shape 297"/>
          <p:cNvSpPr/>
          <p:nvPr/>
        </p:nvSpPr>
        <p:spPr>
          <a:xfrm>
            <a:off x="4271526" y="2746526"/>
            <a:ext cx="3339955" cy="564948"/>
          </a:xfrm>
          <a:prstGeom prst="flowChartTerminator">
            <a:avLst/>
          </a:prstGeom>
          <a:noFill/>
          <a:ln w="76200" cap="flat" cmpd="sng">
            <a:solidFill>
              <a:srgbClr val="EF413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898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8099440" y="2762004"/>
            <a:ext cx="6857995" cy="1334008"/>
          </a:xfrm>
        </p:spPr>
        <p:txBody>
          <a:bodyPr/>
          <a:lstStyle/>
          <a:p>
            <a:r>
              <a:rPr lang="en-SG" dirty="0" smtClean="0"/>
              <a:t>Help Basic Edit</a:t>
            </a:r>
            <a:endParaRPr lang="en-S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 rot="5400000">
            <a:off x="7091741" y="3264872"/>
            <a:ext cx="6858001" cy="328264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SG" dirty="0" smtClean="0"/>
              <a:t>Type “</a:t>
            </a:r>
            <a:r>
              <a:rPr lang="en-SG" dirty="0" smtClean="0">
                <a:solidFill>
                  <a:schemeClr val="accent1"/>
                </a:solidFill>
              </a:rPr>
              <a:t>SOS</a:t>
            </a:r>
            <a:r>
              <a:rPr lang="en-SG" dirty="0"/>
              <a:t>” to find out the basic </a:t>
            </a:r>
            <a:r>
              <a:rPr lang="en-SG" dirty="0" smtClean="0"/>
              <a:t>command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715322"/>
              </p:ext>
            </p:extLst>
          </p:nvPr>
        </p:nvGraphicFramePr>
        <p:xfrm>
          <a:off x="1953848" y="-163425"/>
          <a:ext cx="5805969" cy="9849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1690"/>
                <a:gridCol w="612396"/>
                <a:gridCol w="115721"/>
                <a:gridCol w="161791"/>
                <a:gridCol w="1324785"/>
                <a:gridCol w="478286"/>
                <a:gridCol w="1971300"/>
              </a:tblGrid>
              <a:tr h="120219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Adding of tasks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240436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Add </a:t>
                      </a:r>
                      <a:r>
                        <a:rPr lang="en-US" sz="1600" b="0" u="sng" dirty="0">
                          <a:effectLst/>
                        </a:rPr>
                        <a:t>Task Name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Add a floating task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Add </a:t>
                      </a:r>
                      <a:r>
                        <a:rPr lang="en-US" sz="1600" b="0" u="sng">
                          <a:effectLst/>
                        </a:rPr>
                        <a:t>groceries</a:t>
                      </a:r>
                      <a:endParaRPr lang="en-SG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</a:tr>
              <a:tr h="240436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Add </a:t>
                      </a:r>
                      <a:r>
                        <a:rPr lang="en-US" sz="1600" b="0" u="sng" dirty="0">
                          <a:effectLst/>
                        </a:rPr>
                        <a:t>Task Name</a:t>
                      </a:r>
                      <a:r>
                        <a:rPr lang="en-US" sz="1600" b="0" dirty="0">
                          <a:effectLst/>
                        </a:rPr>
                        <a:t> by </a:t>
                      </a:r>
                      <a:r>
                        <a:rPr lang="en-US" sz="1600" b="0" u="sng" dirty="0">
                          <a:effectLst/>
                        </a:rPr>
                        <a:t>Date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Add a deadline task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Add </a:t>
                      </a:r>
                      <a:r>
                        <a:rPr lang="en-US" sz="1600" b="0" u="sng" dirty="0">
                          <a:effectLst/>
                        </a:rPr>
                        <a:t>groceries</a:t>
                      </a:r>
                      <a:r>
                        <a:rPr lang="en-US" sz="1600" b="0" dirty="0">
                          <a:effectLst/>
                        </a:rPr>
                        <a:t> by </a:t>
                      </a:r>
                      <a:r>
                        <a:rPr lang="en-US" sz="1600" b="0" u="sng" dirty="0">
                          <a:effectLst/>
                        </a:rPr>
                        <a:t>7pm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</a:tr>
              <a:tr h="360655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Add </a:t>
                      </a:r>
                      <a:r>
                        <a:rPr lang="en-US" sz="1600" b="0" u="sng" dirty="0">
                          <a:effectLst/>
                        </a:rPr>
                        <a:t>Task Name</a:t>
                      </a:r>
                      <a:r>
                        <a:rPr lang="en-US" sz="1600" b="0" dirty="0">
                          <a:effectLst/>
                        </a:rPr>
                        <a:t> from </a:t>
                      </a:r>
                      <a:r>
                        <a:rPr lang="en-US" sz="1600" b="0" u="sng" dirty="0">
                          <a:effectLst/>
                        </a:rPr>
                        <a:t>start</a:t>
                      </a:r>
                      <a:r>
                        <a:rPr lang="en-US" sz="1600" b="0" dirty="0">
                          <a:effectLst/>
                        </a:rPr>
                        <a:t> to </a:t>
                      </a:r>
                      <a:r>
                        <a:rPr lang="en-US" sz="1600" b="0" u="sng" dirty="0">
                          <a:effectLst/>
                        </a:rPr>
                        <a:t>end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Add a task with a specific start and end time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Add </a:t>
                      </a:r>
                      <a:r>
                        <a:rPr lang="en-US" sz="1600" b="0" u="sng" dirty="0">
                          <a:effectLst/>
                        </a:rPr>
                        <a:t>groceries</a:t>
                      </a:r>
                      <a:r>
                        <a:rPr lang="en-US" sz="1600" b="0" dirty="0">
                          <a:effectLst/>
                        </a:rPr>
                        <a:t> from </a:t>
                      </a:r>
                      <a:r>
                        <a:rPr lang="en-US" sz="1600" b="0" u="sng" dirty="0">
                          <a:effectLst/>
                        </a:rPr>
                        <a:t>5pm</a:t>
                      </a:r>
                      <a:r>
                        <a:rPr lang="en-US" sz="1600" b="0" dirty="0">
                          <a:effectLst/>
                        </a:rPr>
                        <a:t> to </a:t>
                      </a:r>
                      <a:r>
                        <a:rPr lang="en-US" sz="1600" b="0" u="sng" dirty="0">
                          <a:effectLst/>
                        </a:rPr>
                        <a:t>7pm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</a:tr>
              <a:tr h="240436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Add </a:t>
                      </a:r>
                      <a:r>
                        <a:rPr lang="en-US" sz="1600" b="0" u="sng">
                          <a:effectLst/>
                        </a:rPr>
                        <a:t>Task Name</a:t>
                      </a:r>
                      <a:r>
                        <a:rPr lang="en-US" sz="1600" b="0">
                          <a:effectLst/>
                        </a:rPr>
                        <a:t>  </a:t>
                      </a:r>
                      <a:r>
                        <a:rPr lang="en-US" sz="1600" b="0" u="sng">
                          <a:effectLst/>
                        </a:rPr>
                        <a:t>#1</a:t>
                      </a:r>
                      <a:endParaRPr lang="en-SG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Add a task of priority 1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Add </a:t>
                      </a:r>
                      <a:r>
                        <a:rPr lang="en-US" sz="1600" b="0" u="sng" dirty="0">
                          <a:effectLst/>
                        </a:rPr>
                        <a:t>groceries</a:t>
                      </a:r>
                      <a:r>
                        <a:rPr lang="en-US" sz="1600" b="0" dirty="0">
                          <a:effectLst/>
                        </a:rPr>
                        <a:t>  </a:t>
                      </a:r>
                      <a:r>
                        <a:rPr lang="en-US" sz="1600" b="0" u="sng" dirty="0">
                          <a:effectLst/>
                        </a:rPr>
                        <a:t>#1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</a:tr>
              <a:tr h="120219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0" dirty="0" smtClean="0"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 TaskBomber mistaken your task name</a:t>
                      </a:r>
                      <a:r>
                        <a:rPr lang="en-SG" sz="1400" b="0" baseline="0" dirty="0" smtClean="0"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for a command </a:t>
                      </a:r>
                      <a:r>
                        <a:rPr lang="en-SG" sz="1400" b="0" baseline="0" dirty="0" err="1" smtClean="0"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SG" sz="1400" b="0" baseline="0" dirty="0" smtClean="0"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use “ “ </a:t>
                      </a:r>
                      <a:br>
                        <a:rPr lang="en-SG" sz="1400" b="0" baseline="0" dirty="0" smtClean="0"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SG" sz="1400" b="0" baseline="0" dirty="0" smtClean="0"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E.g. Watch “tomorrow” The Movie</a:t>
                      </a:r>
                      <a:endParaRPr lang="en-SG" sz="1400" b="0" u="sng" dirty="0">
                        <a:effectLst/>
                        <a:latin typeface="Berlin Sans FB" panose="020E0602020502020306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120219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Deleting specific task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60655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Delete </a:t>
                      </a:r>
                      <a:r>
                        <a:rPr lang="en-US" sz="1600" b="0" u="sng" dirty="0">
                          <a:effectLst/>
                        </a:rPr>
                        <a:t>index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Delete the task of the given index</a:t>
                      </a:r>
                      <a:endParaRPr lang="en-SG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Delete 1</a:t>
                      </a:r>
                      <a:endParaRPr lang="en-SG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</a:tr>
              <a:tr h="360655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Delete </a:t>
                      </a:r>
                      <a:r>
                        <a:rPr lang="en-US" sz="1600" b="0" u="sng" dirty="0">
                          <a:effectLst/>
                        </a:rPr>
                        <a:t>task keyword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Delete </a:t>
                      </a:r>
                      <a:r>
                        <a:rPr lang="en-US" sz="1600" b="0" dirty="0" smtClean="0">
                          <a:effectLst/>
                        </a:rPr>
                        <a:t>first task </a:t>
                      </a:r>
                      <a:r>
                        <a:rPr lang="en-US" sz="1600" b="0" dirty="0">
                          <a:effectLst/>
                        </a:rPr>
                        <a:t>with the given keyword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Delete shopping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</a:tr>
              <a:tr h="120219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Editing of task detail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240436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Edit </a:t>
                      </a:r>
                      <a:r>
                        <a:rPr lang="en-US" sz="1600" b="0" u="sng" dirty="0" smtClean="0">
                          <a:effectLst/>
                        </a:rPr>
                        <a:t>`Task </a:t>
                      </a:r>
                      <a:r>
                        <a:rPr lang="en-US" sz="1600" b="0" u="sng" dirty="0">
                          <a:effectLst/>
                        </a:rPr>
                        <a:t>Name</a:t>
                      </a:r>
                      <a:r>
                        <a:rPr lang="en-US" sz="1600" b="0" dirty="0">
                          <a:effectLst/>
                        </a:rPr>
                        <a:t>  </a:t>
                      </a:r>
                      <a:r>
                        <a:rPr lang="en-US" sz="1600" b="0" u="sng" dirty="0" smtClean="0">
                          <a:effectLst/>
                        </a:rPr>
                        <a:t>`#</a:t>
                      </a:r>
                      <a:r>
                        <a:rPr lang="en-US" sz="1600" b="0" dirty="0" smtClean="0">
                          <a:effectLst/>
                        </a:rPr>
                        <a:t> </a:t>
                      </a:r>
                      <a:r>
                        <a:rPr lang="en-US" sz="1600" b="0" u="sng" dirty="0" smtClean="0">
                          <a:effectLst/>
                        </a:rPr>
                        <a:t> `new</a:t>
                      </a:r>
                      <a:r>
                        <a:rPr lang="en-US" sz="1600" b="0" dirty="0" smtClean="0">
                          <a:effectLst/>
                        </a:rPr>
                        <a:t> </a:t>
                      </a:r>
                      <a:r>
                        <a:rPr lang="en-US" sz="1600" b="0" u="sng" dirty="0" smtClean="0">
                          <a:effectLst/>
                        </a:rPr>
                        <a:t> </a:t>
                      </a:r>
                      <a:r>
                        <a:rPr lang="en-US" sz="1600" b="0" u="sng" dirty="0">
                          <a:effectLst/>
                        </a:rPr>
                        <a:t>Detail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Change the priority of task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Edit </a:t>
                      </a:r>
                      <a:r>
                        <a:rPr lang="en-US" sz="1600" b="0" u="sng" dirty="0" smtClean="0">
                          <a:effectLst/>
                        </a:rPr>
                        <a:t>`groceries</a:t>
                      </a:r>
                      <a:r>
                        <a:rPr lang="en-US" sz="1600" b="0" dirty="0" smtClean="0">
                          <a:effectLst/>
                        </a:rPr>
                        <a:t>  </a:t>
                      </a:r>
                      <a:r>
                        <a:rPr lang="en-US" sz="1600" b="0" u="sng" dirty="0" smtClean="0">
                          <a:effectLst/>
                        </a:rPr>
                        <a:t>`#</a:t>
                      </a:r>
                      <a:r>
                        <a:rPr lang="en-US" sz="1600" b="0" dirty="0" smtClean="0">
                          <a:effectLst/>
                        </a:rPr>
                        <a:t>  </a:t>
                      </a:r>
                      <a:r>
                        <a:rPr lang="en-US" sz="1600" b="0" u="sng" dirty="0" smtClean="0">
                          <a:effectLst/>
                        </a:rPr>
                        <a:t>`#</a:t>
                      </a:r>
                      <a:r>
                        <a:rPr lang="en-US" sz="1600" b="0" u="sng" dirty="0">
                          <a:effectLst/>
                        </a:rPr>
                        <a:t>2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</a:tr>
              <a:tr h="36065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Edit </a:t>
                      </a:r>
                      <a:r>
                        <a:rPr lang="en-US" sz="1600" b="0" u="sng" dirty="0" smtClean="0">
                          <a:effectLst/>
                        </a:rPr>
                        <a:t>`Task </a:t>
                      </a:r>
                      <a:r>
                        <a:rPr lang="en-US" sz="1600" b="0" u="sng" dirty="0">
                          <a:effectLst/>
                        </a:rPr>
                        <a:t>Name</a:t>
                      </a:r>
                      <a:r>
                        <a:rPr lang="en-US" sz="1600" b="0" dirty="0">
                          <a:effectLst/>
                        </a:rPr>
                        <a:t>  </a:t>
                      </a:r>
                      <a:r>
                        <a:rPr lang="en-US" sz="1600" b="0" u="sng" dirty="0" smtClean="0">
                          <a:effectLst/>
                        </a:rPr>
                        <a:t>`name</a:t>
                      </a:r>
                      <a:r>
                        <a:rPr lang="en-US" sz="1600" b="0" dirty="0" smtClean="0">
                          <a:effectLst/>
                        </a:rPr>
                        <a:t>   </a:t>
                      </a:r>
                      <a:r>
                        <a:rPr lang="en-US" sz="1600" b="0" u="sng" dirty="0" smtClean="0">
                          <a:effectLst/>
                        </a:rPr>
                        <a:t>`new </a:t>
                      </a:r>
                      <a:r>
                        <a:rPr lang="en-US" sz="1600" b="0" u="sng" dirty="0">
                          <a:effectLst/>
                        </a:rPr>
                        <a:t>Detail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Change the name of task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Edit </a:t>
                      </a:r>
                      <a:r>
                        <a:rPr lang="en-US" sz="1600" b="0" u="sng" dirty="0" smtClean="0">
                          <a:effectLst/>
                        </a:rPr>
                        <a:t>`groceries</a:t>
                      </a:r>
                      <a:r>
                        <a:rPr lang="en-US" sz="1600" b="0" dirty="0" smtClean="0">
                          <a:effectLst/>
                        </a:rPr>
                        <a:t>  </a:t>
                      </a:r>
                      <a:r>
                        <a:rPr lang="en-US" sz="1600" b="0" u="sng" dirty="0" smtClean="0">
                          <a:effectLst/>
                        </a:rPr>
                        <a:t>`name</a:t>
                      </a:r>
                      <a:r>
                        <a:rPr lang="en-US" sz="1600" b="0" dirty="0" smtClean="0">
                          <a:effectLst/>
                        </a:rPr>
                        <a:t>  </a:t>
                      </a:r>
                      <a:r>
                        <a:rPr lang="en-US" sz="1600" b="0" u="sng" dirty="0" smtClean="0">
                          <a:effectLst/>
                        </a:rPr>
                        <a:t>`buy </a:t>
                      </a:r>
                      <a:r>
                        <a:rPr lang="en-US" sz="1600" b="0" u="sng" dirty="0">
                          <a:effectLst/>
                        </a:rPr>
                        <a:t>fruits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</a:tr>
              <a:tr h="240436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Edit </a:t>
                      </a:r>
                      <a:r>
                        <a:rPr lang="en-US" sz="1600" b="0" u="sng" dirty="0" smtClean="0">
                          <a:effectLst/>
                        </a:rPr>
                        <a:t>`Task </a:t>
                      </a:r>
                      <a:r>
                        <a:rPr lang="en-US" sz="1600" b="0" u="sng" dirty="0">
                          <a:effectLst/>
                        </a:rPr>
                        <a:t>Name</a:t>
                      </a:r>
                      <a:r>
                        <a:rPr lang="en-US" sz="1600" b="0" dirty="0">
                          <a:effectLst/>
                        </a:rPr>
                        <a:t>  </a:t>
                      </a:r>
                      <a:r>
                        <a:rPr lang="en-US" sz="1600" b="0" u="sng" dirty="0" smtClean="0">
                          <a:effectLst/>
                        </a:rPr>
                        <a:t>`date</a:t>
                      </a:r>
                      <a:r>
                        <a:rPr lang="en-US" sz="1600" b="0" dirty="0" smtClean="0">
                          <a:effectLst/>
                        </a:rPr>
                        <a:t>   </a:t>
                      </a:r>
                      <a:r>
                        <a:rPr lang="en-US" sz="1600" b="0" u="sng" dirty="0" smtClean="0">
                          <a:effectLst/>
                        </a:rPr>
                        <a:t>`new </a:t>
                      </a:r>
                      <a:r>
                        <a:rPr lang="en-US" sz="1600" b="0" u="sng" dirty="0">
                          <a:effectLst/>
                        </a:rPr>
                        <a:t>Detail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Change date of </a:t>
                      </a:r>
                      <a:r>
                        <a:rPr lang="en-US" sz="1600" b="0" dirty="0" smtClean="0">
                          <a:effectLst/>
                        </a:rPr>
                        <a:t>task (</a:t>
                      </a:r>
                      <a:r>
                        <a:rPr lang="en-US" sz="1600" b="0" dirty="0" err="1" smtClean="0">
                          <a:effectLst/>
                        </a:rPr>
                        <a:t>startTime</a:t>
                      </a:r>
                      <a:r>
                        <a:rPr lang="en-US" sz="1600" b="0" baseline="0" dirty="0" smtClean="0">
                          <a:effectLst/>
                        </a:rPr>
                        <a:t> or </a:t>
                      </a:r>
                      <a:r>
                        <a:rPr lang="en-US" sz="1600" b="0" baseline="0" dirty="0" err="1" smtClean="0">
                          <a:effectLst/>
                        </a:rPr>
                        <a:t>endTime</a:t>
                      </a:r>
                      <a:r>
                        <a:rPr lang="en-US" sz="1600" b="0" baseline="0" smtClean="0">
                          <a:effectLst/>
                        </a:rPr>
                        <a:t>)</a:t>
                      </a:r>
                      <a:endParaRPr lang="en-SG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Edit </a:t>
                      </a:r>
                      <a:r>
                        <a:rPr lang="en-US" sz="1600" b="0" u="sng" dirty="0" smtClean="0">
                          <a:effectLst/>
                        </a:rPr>
                        <a:t>`groceries</a:t>
                      </a:r>
                      <a:r>
                        <a:rPr lang="en-US" sz="1600" b="0" dirty="0" smtClean="0">
                          <a:effectLst/>
                        </a:rPr>
                        <a:t>  </a:t>
                      </a:r>
                      <a:r>
                        <a:rPr lang="en-US" sz="1600" b="0" u="sng" dirty="0" smtClean="0">
                          <a:effectLst/>
                        </a:rPr>
                        <a:t>`</a:t>
                      </a:r>
                      <a:r>
                        <a:rPr lang="en-US" sz="1600" b="0" u="sng" dirty="0" err="1" smtClean="0">
                          <a:effectLst/>
                        </a:rPr>
                        <a:t>startTime</a:t>
                      </a:r>
                      <a:r>
                        <a:rPr lang="en-US" sz="1600" b="0" u="sng" dirty="0" smtClean="0">
                          <a:effectLst/>
                        </a:rPr>
                        <a:t> `10 </a:t>
                      </a:r>
                      <a:r>
                        <a:rPr lang="en-US" sz="1600" b="0" u="sng" dirty="0" err="1">
                          <a:effectLst/>
                        </a:rPr>
                        <a:t>oct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</a:tr>
              <a:tr h="120219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Search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4808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Search </a:t>
                      </a:r>
                      <a:r>
                        <a:rPr lang="en-US" sz="1600" b="0" u="sng" dirty="0">
                          <a:effectLst/>
                        </a:rPr>
                        <a:t>type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Search the task with matching task names, priorities or date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7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Search </a:t>
                      </a:r>
                      <a:r>
                        <a:rPr lang="en-US" sz="1600" b="0" u="sng" dirty="0">
                          <a:effectLst/>
                        </a:rPr>
                        <a:t>errands</a:t>
                      </a:r>
                      <a:endParaRPr lang="en-SG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Search </a:t>
                      </a:r>
                      <a:r>
                        <a:rPr lang="en-US" sz="1600" b="0" u="sng" dirty="0">
                          <a:effectLst/>
                        </a:rPr>
                        <a:t>#2</a:t>
                      </a:r>
                      <a:endParaRPr lang="en-SG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Search </a:t>
                      </a:r>
                      <a:r>
                        <a:rPr lang="en-US" sz="1600" b="0" u="sng" dirty="0" smtClean="0">
                          <a:effectLst/>
                        </a:rPr>
                        <a:t>30/Oct</a:t>
                      </a:r>
                    </a:p>
                    <a:p>
                      <a:pPr marL="0" marR="0" indent="0" algn="l" defTabSz="914388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Search </a:t>
                      </a:r>
                      <a:r>
                        <a:rPr lang="en-US" sz="1600" b="0" u="sng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#2 errands</a:t>
                      </a:r>
                      <a:endParaRPr lang="en-US" sz="1600" b="0" u="sng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Search 30/Oct</a:t>
                      </a:r>
                      <a:r>
                        <a:rPr lang="en-US" sz="1600" b="0" u="sng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#2 errands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</a:tr>
              <a:tr h="120219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Sort</a:t>
                      </a:r>
                      <a:endParaRPr lang="en-SG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60655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Sort </a:t>
                      </a:r>
                      <a:r>
                        <a:rPr lang="en-US" sz="1600" b="0" u="sng" dirty="0">
                          <a:effectLst/>
                        </a:rPr>
                        <a:t>type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Sorts the given type alphabetically or numerically</a:t>
                      </a:r>
                      <a:endParaRPr lang="en-SG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Sort </a:t>
                      </a:r>
                      <a:r>
                        <a:rPr lang="en-US" sz="1600" b="0" u="sng" dirty="0">
                          <a:effectLst/>
                        </a:rPr>
                        <a:t>Name</a:t>
                      </a:r>
                      <a:endParaRPr lang="en-SG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Sort</a:t>
                      </a:r>
                      <a:r>
                        <a:rPr lang="en-US" sz="1600" b="0" u="sng" dirty="0">
                          <a:effectLst/>
                        </a:rPr>
                        <a:t> #</a:t>
                      </a:r>
                      <a:endParaRPr lang="en-SG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Sort </a:t>
                      </a:r>
                      <a:r>
                        <a:rPr lang="en-US" sz="1600" b="0" u="sng" dirty="0" smtClean="0">
                          <a:effectLst/>
                        </a:rPr>
                        <a:t>time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</a:tr>
              <a:tr h="120219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Undo/Redo changes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240436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Undo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Undo your last typed input</a:t>
                      </a:r>
                      <a:endParaRPr lang="en-SG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Undo</a:t>
                      </a:r>
                      <a:endParaRPr lang="en-SG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</a:tr>
              <a:tr h="240436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Redo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Redo any previous undo</a:t>
                      </a:r>
                      <a:endParaRPr lang="en-SG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Redo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62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457202" y="302006"/>
            <a:ext cx="3200399" cy="1091447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SG" sz="7200">
                <a:latin typeface="Bree Serif"/>
                <a:ea typeface="Bree Serif"/>
                <a:cs typeface="Bree Serif"/>
                <a:sym typeface="Bree Serif"/>
              </a:rPr>
              <a:t>Sort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457202" y="1946246"/>
            <a:ext cx="3200399" cy="435895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-SG" sz="3500" dirty="0">
                <a:solidFill>
                  <a:srgbClr val="FFFFFF"/>
                </a:solidFill>
                <a:ea typeface="Overlock"/>
                <a:cs typeface="Overlock"/>
                <a:sym typeface="Overlock"/>
              </a:rPr>
              <a:t>Command to type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ftr" idx="11"/>
          </p:nvPr>
        </p:nvSpPr>
        <p:spPr>
          <a:xfrm>
            <a:off x="4800607" y="6459790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buSzPct val="25000"/>
            </a:pPr>
            <a:r>
              <a:rPr lang="en-SG" cap="none">
                <a:solidFill>
                  <a:schemeClr val="lt2"/>
                </a:solidFill>
                <a:latin typeface="Overlock"/>
                <a:ea typeface="Overlock"/>
                <a:cs typeface="Overlock"/>
                <a:sym typeface="Overlock"/>
              </a:rPr>
              <a:t>A Yellow Submarine Project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340804" y="3360419"/>
            <a:ext cx="3316797" cy="630943"/>
          </a:xfrm>
          <a:prstGeom prst="rect">
            <a:avLst/>
          </a:prstGeom>
          <a:solidFill>
            <a:srgbClr val="00609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SG" sz="3500" dirty="0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Sort name</a:t>
            </a:r>
          </a:p>
        </p:txBody>
      </p:sp>
      <p:pic>
        <p:nvPicPr>
          <p:cNvPr id="316" name="Shape 316"/>
          <p:cNvPicPr preferRelativeResize="0"/>
          <p:nvPr/>
        </p:nvPicPr>
        <p:blipFill rotWithShape="1">
          <a:blip r:embed="rId3">
            <a:alphaModFix/>
          </a:blip>
          <a:srcRect l="3524" t="5258" r="3522" b="11827"/>
          <a:stretch/>
        </p:blipFill>
        <p:spPr>
          <a:xfrm>
            <a:off x="4437779" y="1778467"/>
            <a:ext cx="7231311" cy="409382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1942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457202" y="302006"/>
            <a:ext cx="3200399" cy="109139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SG" sz="7200">
                <a:latin typeface="Bree Serif"/>
                <a:ea typeface="Bree Serif"/>
                <a:cs typeface="Bree Serif"/>
                <a:sym typeface="Bree Serif"/>
              </a:rPr>
              <a:t>Sort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457202" y="1946247"/>
            <a:ext cx="3200399" cy="435899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-SG" sz="3500" dirty="0">
                <a:solidFill>
                  <a:srgbClr val="FFFFFF"/>
                </a:solidFill>
                <a:ea typeface="Overlock"/>
                <a:cs typeface="Overlock"/>
                <a:sym typeface="Overlock"/>
              </a:rPr>
              <a:t>Command to type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ftr" idx="11"/>
          </p:nvPr>
        </p:nvSpPr>
        <p:spPr>
          <a:xfrm>
            <a:off x="4800607" y="6459791"/>
            <a:ext cx="4648199" cy="36509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buSzPct val="25000"/>
            </a:pPr>
            <a:r>
              <a:rPr lang="en-SG" cap="none">
                <a:solidFill>
                  <a:schemeClr val="lt2"/>
                </a:solidFill>
                <a:latin typeface="Overlock"/>
                <a:ea typeface="Overlock"/>
                <a:cs typeface="Overlock"/>
                <a:sym typeface="Overlock"/>
              </a:rPr>
              <a:t>A Yellow Submarine Project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340805" y="3360420"/>
            <a:ext cx="3316799" cy="630899"/>
          </a:xfrm>
          <a:prstGeom prst="rect">
            <a:avLst/>
          </a:prstGeom>
          <a:solidFill>
            <a:srgbClr val="00609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SG" sz="3500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Sort name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340803" y="4450989"/>
            <a:ext cx="3316799" cy="630899"/>
          </a:xfrm>
          <a:prstGeom prst="rect">
            <a:avLst/>
          </a:prstGeom>
          <a:solidFill>
            <a:srgbClr val="00609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SG" sz="3500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Sort priority</a:t>
            </a:r>
          </a:p>
        </p:txBody>
      </p:sp>
      <p:pic>
        <p:nvPicPr>
          <p:cNvPr id="326" name="Shape 326"/>
          <p:cNvPicPr preferRelativeResize="0"/>
          <p:nvPr/>
        </p:nvPicPr>
        <p:blipFill rotWithShape="1">
          <a:blip r:embed="rId3">
            <a:alphaModFix/>
          </a:blip>
          <a:srcRect l="3740" t="5355" r="3415" b="12069"/>
          <a:stretch/>
        </p:blipFill>
        <p:spPr>
          <a:xfrm>
            <a:off x="4454560" y="1786858"/>
            <a:ext cx="7222921" cy="407705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668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457202" y="302006"/>
            <a:ext cx="3200399" cy="109139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SG" sz="7200">
                <a:latin typeface="Bree Serif"/>
                <a:ea typeface="Bree Serif"/>
                <a:cs typeface="Bree Serif"/>
                <a:sym typeface="Bree Serif"/>
              </a:rPr>
              <a:t>Sort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457202" y="1946247"/>
            <a:ext cx="3200399" cy="435899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-SG" sz="3500" dirty="0">
                <a:solidFill>
                  <a:srgbClr val="FFFFFF"/>
                </a:solidFill>
                <a:ea typeface="Overlock"/>
                <a:cs typeface="Overlock"/>
                <a:sym typeface="Overlock"/>
              </a:rPr>
              <a:t>Command to type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ftr" idx="11"/>
          </p:nvPr>
        </p:nvSpPr>
        <p:spPr>
          <a:xfrm>
            <a:off x="4800607" y="6459791"/>
            <a:ext cx="4648199" cy="36509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buSzPct val="25000"/>
            </a:pPr>
            <a:r>
              <a:rPr lang="en-SG" cap="none">
                <a:solidFill>
                  <a:schemeClr val="lt2"/>
                </a:solidFill>
                <a:latin typeface="Overlock"/>
                <a:ea typeface="Overlock"/>
                <a:cs typeface="Overlock"/>
                <a:sym typeface="Overlock"/>
              </a:rPr>
              <a:t>A Yellow Submarine Project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340805" y="3360420"/>
            <a:ext cx="3316799" cy="630899"/>
          </a:xfrm>
          <a:prstGeom prst="rect">
            <a:avLst/>
          </a:prstGeom>
          <a:solidFill>
            <a:srgbClr val="00609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SG" sz="3500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Sort name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40803" y="4450989"/>
            <a:ext cx="3316799" cy="630899"/>
          </a:xfrm>
          <a:prstGeom prst="rect">
            <a:avLst/>
          </a:prstGeom>
          <a:solidFill>
            <a:srgbClr val="00609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SG" sz="3500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Sort priority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340803" y="5541565"/>
            <a:ext cx="3316799" cy="630899"/>
          </a:xfrm>
          <a:prstGeom prst="rect">
            <a:avLst/>
          </a:prstGeom>
          <a:solidFill>
            <a:srgbClr val="00609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SG" sz="3500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Sort time</a:t>
            </a:r>
          </a:p>
        </p:txBody>
      </p:sp>
      <p:pic>
        <p:nvPicPr>
          <p:cNvPr id="337" name="Shape 337"/>
          <p:cNvPicPr preferRelativeResize="0"/>
          <p:nvPr/>
        </p:nvPicPr>
        <p:blipFill rotWithShape="1">
          <a:blip r:embed="rId3">
            <a:alphaModFix/>
          </a:blip>
          <a:srcRect l="3740" t="6072" r="3521" b="12032"/>
          <a:stretch/>
        </p:blipFill>
        <p:spPr>
          <a:xfrm>
            <a:off x="4454555" y="1845581"/>
            <a:ext cx="7214532" cy="40434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203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Clear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7"/>
          <a:stretch/>
        </p:blipFill>
        <p:spPr>
          <a:xfrm>
            <a:off x="4800606" y="1554300"/>
            <a:ext cx="6492875" cy="3311321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57200" y="2100827"/>
            <a:ext cx="3200400" cy="4358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None/>
              <a:defRPr sz="3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nn-NO" altLang="zh-CN" dirty="0"/>
              <a:t>Command to type</a:t>
            </a:r>
          </a:p>
          <a:p>
            <a:pPr>
              <a:spcBef>
                <a:spcPts val="0"/>
              </a:spcBef>
            </a:pPr>
            <a:endParaRPr lang="nn-NO" dirty="0"/>
          </a:p>
          <a:p>
            <a:pPr>
              <a:spcBef>
                <a:spcPts val="0"/>
              </a:spcBef>
            </a:pPr>
            <a:endParaRPr lang="nn-NO" dirty="0"/>
          </a:p>
          <a:p>
            <a:pPr>
              <a:spcBef>
                <a:spcPts val="0"/>
              </a:spcBef>
            </a:pPr>
            <a:endParaRPr lang="nn-NO" dirty="0"/>
          </a:p>
          <a:p>
            <a:pPr>
              <a:spcBef>
                <a:spcPts val="0"/>
              </a:spcBef>
            </a:pPr>
            <a:endParaRPr lang="nn-NO" dirty="0"/>
          </a:p>
          <a:p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633977"/>
            <a:ext cx="3200400" cy="646331"/>
          </a:xfrm>
          <a:prstGeom prst="rect">
            <a:avLst/>
          </a:prstGeom>
          <a:solidFill>
            <a:srgbClr val="EF4136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dirty="0">
                <a:solidFill>
                  <a:schemeClr val="accent1"/>
                </a:solidFill>
              </a:rPr>
              <a:t>clear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91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Undo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5"/>
          <a:stretch/>
        </p:blipFill>
        <p:spPr>
          <a:xfrm>
            <a:off x="4800606" y="1554297"/>
            <a:ext cx="6492875" cy="3319711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0088" y="3615658"/>
            <a:ext cx="3200400" cy="10914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Redo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457200" y="5306142"/>
            <a:ext cx="3200400" cy="646331"/>
          </a:xfrm>
          <a:prstGeom prst="rect">
            <a:avLst/>
          </a:prstGeom>
          <a:solidFill>
            <a:srgbClr val="EF4136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dirty="0">
                <a:solidFill>
                  <a:schemeClr val="accent1"/>
                </a:solidFill>
              </a:rPr>
              <a:t>redo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358630" y="1873612"/>
            <a:ext cx="3316797" cy="630942"/>
          </a:xfrm>
          <a:prstGeom prst="rect">
            <a:avLst/>
          </a:prstGeom>
          <a:solidFill>
            <a:srgbClr val="00609C"/>
          </a:solidFill>
        </p:spPr>
        <p:txBody>
          <a:bodyPr wrap="square" rtlCol="0">
            <a:spAutoFit/>
          </a:bodyPr>
          <a:lstStyle/>
          <a:p>
            <a:r>
              <a:rPr lang="en-US" altLang="zh-CN" sz="3500" dirty="0">
                <a:solidFill>
                  <a:schemeClr val="accent1"/>
                </a:solidFill>
              </a:rPr>
              <a:t>undo</a:t>
            </a:r>
          </a:p>
        </p:txBody>
      </p:sp>
    </p:spTree>
    <p:extLst>
      <p:ext uri="{BB962C8B-B14F-4D97-AF65-F5344CB8AC3E}">
        <p14:creationId xmlns:p14="http://schemas.microsoft.com/office/powerpoint/2010/main" val="222565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630617" y="-124737"/>
            <a:ext cx="6857995" cy="133400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11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b="0" kern="1200" spc="-50" baseline="0">
                <a:ln>
                  <a:solidFill>
                    <a:schemeClr val="accent6"/>
                  </a:solidFill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Help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46197" y="1378255"/>
            <a:ext cx="11426831" cy="3282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5000" lnSpcReduction="20000"/>
          </a:bodyPr>
          <a:lstStyle>
            <a:lvl1pPr marL="0" indent="0" algn="l" defTabSz="914411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6" indent="0" algn="l" defTabSz="914411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11" indent="0" algn="l" defTabSz="914411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17" indent="0" algn="l" defTabSz="914411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23" indent="0" algn="l" defTabSz="914411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29" indent="0" algn="l" defTabSz="914411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34" indent="0" algn="l" defTabSz="914411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40" indent="0" algn="l" defTabSz="914411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46" indent="0" algn="l" defTabSz="914411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/>
              <a:t>Type The following commands to find out more!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054209"/>
              </p:ext>
            </p:extLst>
          </p:nvPr>
        </p:nvGraphicFramePr>
        <p:xfrm>
          <a:off x="327205" y="2349375"/>
          <a:ext cx="540684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521"/>
                <a:gridCol w="2600325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 smtClean="0">
                          <a:solidFill>
                            <a:schemeClr val="accent1"/>
                          </a:solidFill>
                        </a:rPr>
                        <a:t>SOS</a:t>
                      </a:r>
                      <a:endParaRPr lang="en-SG" sz="3200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EF41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 smtClean="0">
                          <a:solidFill>
                            <a:srgbClr val="CF9E26"/>
                          </a:solidFill>
                        </a:rPr>
                        <a:t>Quick start for</a:t>
                      </a:r>
                      <a:r>
                        <a:rPr lang="en-SG" sz="2400" b="0" baseline="0" dirty="0" smtClean="0">
                          <a:solidFill>
                            <a:srgbClr val="CF9E26"/>
                          </a:solidFill>
                        </a:rPr>
                        <a:t> TaskBomber</a:t>
                      </a:r>
                      <a:endParaRPr lang="en-SG" sz="2400" b="0" dirty="0">
                        <a:solidFill>
                          <a:srgbClr val="CF9E2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689688"/>
              </p:ext>
            </p:extLst>
          </p:nvPr>
        </p:nvGraphicFramePr>
        <p:xfrm>
          <a:off x="346197" y="3743621"/>
          <a:ext cx="5450042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643"/>
                <a:gridCol w="2849399"/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 smtClean="0">
                          <a:solidFill>
                            <a:schemeClr val="accent1"/>
                          </a:solidFill>
                        </a:rPr>
                        <a:t>Help Basic</a:t>
                      </a:r>
                      <a:r>
                        <a:rPr lang="en-SG" sz="3200" b="0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br>
                        <a:rPr lang="en-SG" sz="3200" b="0" baseline="0" dirty="0" smtClean="0">
                          <a:solidFill>
                            <a:schemeClr val="accent1"/>
                          </a:solidFill>
                        </a:rPr>
                      </a:br>
                      <a:r>
                        <a:rPr lang="en-SG" sz="3200" b="0" dirty="0" smtClean="0">
                          <a:solidFill>
                            <a:schemeClr val="accent1"/>
                          </a:solidFill>
                        </a:rPr>
                        <a:t>( `</a:t>
                      </a:r>
                      <a:r>
                        <a:rPr lang="en-SG" sz="3200" b="0" dirty="0" err="1" smtClean="0">
                          <a:solidFill>
                            <a:schemeClr val="accent1"/>
                          </a:solidFill>
                        </a:rPr>
                        <a:t>hb</a:t>
                      </a:r>
                      <a:r>
                        <a:rPr lang="en-SG" sz="3200" b="0" dirty="0" smtClean="0">
                          <a:solidFill>
                            <a:schemeClr val="accent1"/>
                          </a:solidFill>
                        </a:rPr>
                        <a:t> )</a:t>
                      </a:r>
                      <a:endParaRPr lang="en-SG" sz="32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solidFill>
                      <a:srgbClr val="EF41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 smtClean="0">
                          <a:solidFill>
                            <a:srgbClr val="CF9E26"/>
                          </a:solidFill>
                        </a:rPr>
                        <a:t>Full cheat sheet</a:t>
                      </a:r>
                      <a:endParaRPr lang="en-SG" sz="2400" b="0" dirty="0">
                        <a:solidFill>
                          <a:srgbClr val="CF9E26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366515"/>
              </p:ext>
            </p:extLst>
          </p:nvPr>
        </p:nvGraphicFramePr>
        <p:xfrm>
          <a:off x="6166031" y="3743621"/>
          <a:ext cx="550549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445"/>
                <a:gridCol w="2537045"/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 smtClean="0">
                          <a:solidFill>
                            <a:schemeClr val="accent1"/>
                          </a:solidFill>
                        </a:rPr>
                        <a:t>Help</a:t>
                      </a:r>
                      <a:br>
                        <a:rPr lang="en-SG" sz="3200" b="0" dirty="0" smtClean="0">
                          <a:solidFill>
                            <a:schemeClr val="accent1"/>
                          </a:solidFill>
                        </a:rPr>
                      </a:br>
                      <a:r>
                        <a:rPr lang="en-SG" sz="3200" b="0" dirty="0" smtClean="0">
                          <a:solidFill>
                            <a:schemeClr val="accent1"/>
                          </a:solidFill>
                        </a:rPr>
                        <a:t>Advance (</a:t>
                      </a:r>
                      <a:r>
                        <a:rPr lang="en-SG" sz="3200" b="0" baseline="0" dirty="0" smtClean="0">
                          <a:solidFill>
                            <a:schemeClr val="accent1"/>
                          </a:solidFill>
                        </a:rPr>
                        <a:t> `ha )</a:t>
                      </a:r>
                      <a:endParaRPr lang="en-SG" sz="32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solidFill>
                      <a:srgbClr val="EF41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 smtClean="0">
                          <a:solidFill>
                            <a:srgbClr val="CF9E26"/>
                          </a:solidFill>
                        </a:rPr>
                        <a:t>Advance</a:t>
                      </a:r>
                      <a:r>
                        <a:rPr lang="en-SG" sz="2400" b="0" baseline="0" dirty="0" smtClean="0">
                          <a:solidFill>
                            <a:srgbClr val="CF9E26"/>
                          </a:solidFill>
                        </a:rPr>
                        <a:t> guide</a:t>
                      </a:r>
                      <a:endParaRPr lang="en-SG" sz="2400" b="0" dirty="0">
                        <a:solidFill>
                          <a:srgbClr val="CF9E26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386648"/>
              </p:ext>
            </p:extLst>
          </p:nvPr>
        </p:nvGraphicFramePr>
        <p:xfrm>
          <a:off x="2784480" y="5316744"/>
          <a:ext cx="662622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4"/>
                <a:gridCol w="4048119"/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 smtClean="0">
                          <a:solidFill>
                            <a:schemeClr val="accent1"/>
                          </a:solidFill>
                        </a:rPr>
                        <a:t>Credit</a:t>
                      </a:r>
                      <a:r>
                        <a:rPr lang="en-SG" sz="3200" b="0" baseline="0" dirty="0" smtClean="0">
                          <a:solidFill>
                            <a:schemeClr val="accent1"/>
                          </a:solidFill>
                        </a:rPr>
                        <a:t> ( `cd )</a:t>
                      </a:r>
                      <a:endParaRPr lang="en-SG" sz="3200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EF41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 smtClean="0">
                          <a:solidFill>
                            <a:srgbClr val="CF9E26"/>
                          </a:solidFill>
                        </a:rPr>
                        <a:t>The</a:t>
                      </a:r>
                      <a:r>
                        <a:rPr lang="en-SG" sz="2400" b="0" baseline="0" dirty="0" smtClean="0">
                          <a:solidFill>
                            <a:srgbClr val="CF9E26"/>
                          </a:solidFill>
                        </a:rPr>
                        <a:t> sailors behind this project</a:t>
                      </a:r>
                      <a:endParaRPr lang="en-SG" sz="2400" b="0" dirty="0">
                        <a:solidFill>
                          <a:srgbClr val="CF9E2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61781"/>
              </p:ext>
            </p:extLst>
          </p:nvPr>
        </p:nvGraphicFramePr>
        <p:xfrm>
          <a:off x="6166031" y="2359196"/>
          <a:ext cx="550549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920"/>
                <a:gridCol w="2546571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 smtClean="0">
                          <a:solidFill>
                            <a:schemeClr val="accent1"/>
                          </a:solidFill>
                        </a:rPr>
                        <a:t>Shortcuts ( `</a:t>
                      </a:r>
                      <a:r>
                        <a:rPr lang="en-SG" sz="3200" b="0" dirty="0" err="1" smtClean="0">
                          <a:solidFill>
                            <a:schemeClr val="accent1"/>
                          </a:solidFill>
                        </a:rPr>
                        <a:t>sc</a:t>
                      </a:r>
                      <a:r>
                        <a:rPr lang="en-SG" sz="3200" b="0" dirty="0" smtClean="0">
                          <a:solidFill>
                            <a:schemeClr val="accent1"/>
                          </a:solidFill>
                        </a:rPr>
                        <a:t> )</a:t>
                      </a:r>
                      <a:endParaRPr lang="en-SG" sz="3200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EF41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 smtClean="0">
                          <a:solidFill>
                            <a:srgbClr val="CF9E26"/>
                          </a:solidFill>
                        </a:rPr>
                        <a:t>Shortcut for faster</a:t>
                      </a:r>
                      <a:r>
                        <a:rPr lang="en-SG" sz="2400" b="0" baseline="0" dirty="0" smtClean="0">
                          <a:solidFill>
                            <a:srgbClr val="CF9E26"/>
                          </a:solidFill>
                        </a:rPr>
                        <a:t> typing</a:t>
                      </a:r>
                      <a:endParaRPr lang="en-SG" sz="2400" b="0" dirty="0">
                        <a:solidFill>
                          <a:srgbClr val="CF9E2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8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543" y="202719"/>
            <a:ext cx="10058400" cy="845911"/>
          </a:xfrm>
        </p:spPr>
        <p:txBody>
          <a:bodyPr/>
          <a:lstStyle/>
          <a:p>
            <a:r>
              <a:rPr lang="en-SG" dirty="0" smtClean="0">
                <a:solidFill>
                  <a:schemeClr val="bg2"/>
                </a:solidFill>
              </a:rPr>
              <a:t>The Sailors</a:t>
            </a:r>
            <a:endParaRPr lang="en-SG" dirty="0">
              <a:solidFill>
                <a:schemeClr val="bg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pic>
        <p:nvPicPr>
          <p:cNvPr id="1026" name="Picture 2" descr="IMG_662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" t="8510" r="3070" b="14878"/>
          <a:stretch/>
        </p:blipFill>
        <p:spPr bwMode="auto">
          <a:xfrm>
            <a:off x="3781700" y="1412449"/>
            <a:ext cx="2003175" cy="2120212"/>
          </a:xfrm>
          <a:prstGeom prst="ellipse">
            <a:avLst/>
          </a:prstGeom>
          <a:ln w="79375">
            <a:solidFill>
              <a:srgbClr val="FCFCF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IMG_6800 (1)"/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" b="15628"/>
          <a:stretch/>
        </p:blipFill>
        <p:spPr bwMode="auto">
          <a:xfrm>
            <a:off x="9202974" y="1401542"/>
            <a:ext cx="2001109" cy="2112925"/>
          </a:xfrm>
          <a:prstGeom prst="ellipse">
            <a:avLst/>
          </a:prstGeom>
          <a:noFill/>
          <a:ln w="793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66A4BB55BDF9B6F6B208505D4C9044F0"/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8" t="12556" r="11613" b="22509"/>
          <a:stretch/>
        </p:blipFill>
        <p:spPr bwMode="auto">
          <a:xfrm>
            <a:off x="6478859" y="1401544"/>
            <a:ext cx="2030137" cy="2112925"/>
          </a:xfrm>
          <a:prstGeom prst="ellipse">
            <a:avLst/>
          </a:prstGeom>
          <a:noFill/>
          <a:ln w="793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IMG_667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" t="4572" r="-933" b="17167"/>
          <a:stretch/>
        </p:blipFill>
        <p:spPr bwMode="auto">
          <a:xfrm>
            <a:off x="1010333" y="1412450"/>
            <a:ext cx="2077385" cy="2102015"/>
          </a:xfrm>
          <a:prstGeom prst="ellipse">
            <a:avLst/>
          </a:prstGeom>
          <a:noFill/>
          <a:ln w="793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5303" y="3710508"/>
            <a:ext cx="21224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u="sng" dirty="0"/>
              <a:t>Da Xuan</a:t>
            </a:r>
          </a:p>
          <a:p>
            <a:pPr algn="ctr"/>
            <a:endParaRPr lang="en-SG" sz="2400" dirty="0"/>
          </a:p>
          <a:p>
            <a:pPr algn="ctr"/>
            <a:r>
              <a:rPr lang="en-SG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Logic</a:t>
            </a:r>
          </a:p>
          <a:p>
            <a:pPr algn="ctr"/>
            <a:r>
              <a:rPr lang="en-SG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…</a:t>
            </a:r>
            <a:endParaRPr lang="en-SG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22081" y="3710507"/>
            <a:ext cx="212241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u="sng" dirty="0"/>
              <a:t>Su Mei</a:t>
            </a:r>
          </a:p>
          <a:p>
            <a:pPr algn="ctr"/>
            <a:endParaRPr lang="en-SG" sz="2400" dirty="0"/>
          </a:p>
          <a:p>
            <a:pPr algn="ctr"/>
            <a:r>
              <a:rPr lang="en-SG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Captain</a:t>
            </a:r>
          </a:p>
          <a:p>
            <a:pPr algn="ctr"/>
            <a:r>
              <a:rPr lang="en-SG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User </a:t>
            </a:r>
            <a:r>
              <a:rPr lang="en-SG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Interface</a:t>
            </a:r>
          </a:p>
          <a:p>
            <a:pPr algn="ctr"/>
            <a:r>
              <a:rPr lang="en-SG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Undo/Redo</a:t>
            </a:r>
          </a:p>
          <a:p>
            <a:pPr algn="ctr"/>
            <a:r>
              <a:rPr lang="en-SG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…</a:t>
            </a:r>
            <a:endParaRPr lang="en-SG" sz="240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13992" y="3710511"/>
            <a:ext cx="2359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u="sng" dirty="0"/>
              <a:t>Bai </a:t>
            </a:r>
            <a:r>
              <a:rPr lang="en-SG" sz="3600" u="sng" dirty="0" err="1"/>
              <a:t>Chuan</a:t>
            </a:r>
            <a:endParaRPr lang="en-SG" sz="3600" u="sng" dirty="0"/>
          </a:p>
          <a:p>
            <a:pPr algn="ctr"/>
            <a:endParaRPr lang="en-SG" sz="2400" dirty="0"/>
          </a:p>
          <a:p>
            <a:pPr algn="ctr"/>
            <a:r>
              <a:rPr lang="en-SG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Storage</a:t>
            </a:r>
          </a:p>
          <a:p>
            <a:pPr algn="ctr"/>
            <a:r>
              <a:rPr lang="en-SG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…</a:t>
            </a:r>
            <a:endParaRPr lang="en-SG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02976" y="3710507"/>
            <a:ext cx="212241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u="sng" dirty="0"/>
              <a:t>Adrian</a:t>
            </a:r>
          </a:p>
          <a:p>
            <a:pPr algn="ctr"/>
            <a:endParaRPr lang="en-SG" sz="2400" dirty="0"/>
          </a:p>
          <a:p>
            <a:pPr algn="ctr"/>
            <a:r>
              <a:rPr lang="en-SG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Special</a:t>
            </a:r>
          </a:p>
          <a:p>
            <a:pPr algn="ctr"/>
            <a:r>
              <a:rPr lang="en-SG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Feature</a:t>
            </a:r>
          </a:p>
          <a:p>
            <a:pPr algn="ctr"/>
            <a:r>
              <a:rPr lang="en-SG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</a:t>
            </a:r>
          </a:p>
          <a:p>
            <a:pPr algn="ctr"/>
            <a:r>
              <a:rPr lang="en-SG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…</a:t>
            </a:r>
            <a:endParaRPr lang="en-SG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87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98" y="2707707"/>
            <a:ext cx="9296585" cy="1334008"/>
          </a:xfrm>
        </p:spPr>
        <p:txBody>
          <a:bodyPr/>
          <a:lstStyle/>
          <a:p>
            <a:pPr algn="ctr"/>
            <a:r>
              <a:rPr lang="en-SG" dirty="0" smtClean="0"/>
              <a:t>S.O.S.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912679"/>
              </p:ext>
            </p:extLst>
          </p:nvPr>
        </p:nvGraphicFramePr>
        <p:xfrm>
          <a:off x="838508" y="255989"/>
          <a:ext cx="3552825" cy="929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8480"/>
                <a:gridCol w="1424345"/>
              </a:tblGrid>
              <a:tr h="304377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 smtClean="0">
                          <a:solidFill>
                            <a:schemeClr val="accent1"/>
                          </a:solidFill>
                          <a:effectLst/>
                        </a:rPr>
                        <a:t>Add a task (</a:t>
                      </a:r>
                      <a:r>
                        <a:rPr lang="en-US" sz="1900" b="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`a )</a:t>
                      </a:r>
                      <a:endParaRPr lang="en-SG" sz="1100" b="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609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875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</a:rPr>
                        <a:t>Add </a:t>
                      </a:r>
                      <a:r>
                        <a:rPr lang="en-US" sz="1900" b="0" u="sng" dirty="0">
                          <a:effectLst/>
                        </a:rPr>
                        <a:t>Task Name</a:t>
                      </a: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</a:rPr>
                        <a:t>Add </a:t>
                      </a:r>
                      <a:r>
                        <a:rPr lang="en-US" sz="1900" b="0" u="sng" dirty="0" smtClean="0">
                          <a:effectLst/>
                        </a:rPr>
                        <a:t>Meeting</a:t>
                      </a: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724687"/>
              </p:ext>
            </p:extLst>
          </p:nvPr>
        </p:nvGraphicFramePr>
        <p:xfrm>
          <a:off x="5658028" y="264971"/>
          <a:ext cx="5894072" cy="6812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7425"/>
                <a:gridCol w="2236647"/>
              </a:tblGrid>
              <a:tr h="304377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 smtClean="0">
                          <a:solidFill>
                            <a:schemeClr val="accent1"/>
                          </a:solidFill>
                          <a:effectLst/>
                        </a:rPr>
                        <a:t>Delete the task of the</a:t>
                      </a:r>
                      <a:r>
                        <a:rPr lang="en-US" sz="1900" b="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sz="1900" b="0" dirty="0" smtClean="0">
                          <a:solidFill>
                            <a:schemeClr val="accent1"/>
                          </a:solidFill>
                          <a:effectLst/>
                        </a:rPr>
                        <a:t>given index ( `d )</a:t>
                      </a:r>
                      <a:endParaRPr lang="en-SG" sz="1100" b="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609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</a:rPr>
                        <a:t>Delete </a:t>
                      </a:r>
                      <a:r>
                        <a:rPr lang="en-US" sz="1900" b="0" u="sng" dirty="0">
                          <a:effectLst/>
                        </a:rPr>
                        <a:t>index</a:t>
                      </a: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</a:rPr>
                        <a:t>Delete 1</a:t>
                      </a: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682385"/>
              </p:ext>
            </p:extLst>
          </p:nvPr>
        </p:nvGraphicFramePr>
        <p:xfrm>
          <a:off x="5658028" y="1331151"/>
          <a:ext cx="5894072" cy="929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66173"/>
                <a:gridCol w="2227899"/>
              </a:tblGrid>
              <a:tr h="304377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 smtClean="0">
                          <a:solidFill>
                            <a:schemeClr val="accent1"/>
                          </a:solidFill>
                          <a:effectLst/>
                        </a:rPr>
                        <a:t>Edit a detail of</a:t>
                      </a:r>
                      <a:r>
                        <a:rPr lang="en-US" sz="1900" b="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specific task ( `e )</a:t>
                      </a:r>
                      <a:endParaRPr lang="en-SG" sz="1100" b="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609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6087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</a:rPr>
                        <a:t>Edit </a:t>
                      </a:r>
                      <a:r>
                        <a:rPr lang="en-US" sz="1900" b="0" u="none" dirty="0" smtClean="0">
                          <a:effectLst/>
                        </a:rPr>
                        <a:t>`</a:t>
                      </a:r>
                      <a:r>
                        <a:rPr lang="en-US" sz="1900" b="0" u="sng" dirty="0" smtClean="0">
                          <a:effectLst/>
                        </a:rPr>
                        <a:t>Task Name</a:t>
                      </a:r>
                      <a:r>
                        <a:rPr lang="en-US" sz="1900" b="0" u="none" dirty="0" smtClean="0">
                          <a:effectLst/>
                        </a:rPr>
                        <a:t> `</a:t>
                      </a:r>
                      <a:r>
                        <a:rPr lang="en-US" sz="1900" b="0" u="sng" baseline="0" dirty="0" smtClean="0">
                          <a:effectLst/>
                        </a:rPr>
                        <a:t>Type</a:t>
                      </a:r>
                      <a:r>
                        <a:rPr lang="en-US" sz="1900" b="0" u="none" baseline="0" dirty="0" smtClean="0">
                          <a:effectLst/>
                        </a:rPr>
                        <a:t> `</a:t>
                      </a:r>
                      <a:r>
                        <a:rPr lang="en-US" sz="1900" b="0" u="sng" baseline="0" dirty="0" smtClean="0">
                          <a:effectLst/>
                        </a:rPr>
                        <a:t>New Details</a:t>
                      </a:r>
                      <a:endParaRPr lang="en-SG" sz="1100" b="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</a:rPr>
                        <a:t>Edit</a:t>
                      </a:r>
                      <a:r>
                        <a:rPr lang="en-US" sz="1900" b="0" u="none" dirty="0">
                          <a:effectLst/>
                        </a:rPr>
                        <a:t> </a:t>
                      </a:r>
                      <a:r>
                        <a:rPr lang="en-US" sz="1900" b="0" u="none" dirty="0" smtClean="0">
                          <a:effectLst/>
                        </a:rPr>
                        <a:t>`</a:t>
                      </a:r>
                      <a:r>
                        <a:rPr lang="en-US" sz="1900" b="0" u="sng" dirty="0" smtClean="0">
                          <a:effectLst/>
                        </a:rPr>
                        <a:t>meeting</a:t>
                      </a:r>
                      <a:r>
                        <a:rPr lang="en-US" sz="1900" b="0" u="none" baseline="0" dirty="0" smtClean="0">
                          <a:effectLst/>
                        </a:rPr>
                        <a:t> `</a:t>
                      </a:r>
                      <a:r>
                        <a:rPr lang="en-US" sz="1900" b="0" u="sng" dirty="0" smtClean="0">
                          <a:effectLst/>
                        </a:rPr>
                        <a:t>#</a:t>
                      </a:r>
                      <a:r>
                        <a:rPr lang="en-US" sz="1900" b="0" dirty="0" smtClean="0">
                          <a:effectLst/>
                        </a:rPr>
                        <a:t>  </a:t>
                      </a:r>
                      <a:r>
                        <a:rPr lang="en-US" sz="1900" b="0" u="none" dirty="0" smtClean="0">
                          <a:effectLst/>
                        </a:rPr>
                        <a:t>`</a:t>
                      </a:r>
                      <a:r>
                        <a:rPr lang="en-US" sz="1900" b="0" u="sng" dirty="0" smtClean="0">
                          <a:effectLst/>
                        </a:rPr>
                        <a:t>#</a:t>
                      </a:r>
                      <a:r>
                        <a:rPr lang="en-US" sz="1900" b="0" u="sng" dirty="0">
                          <a:effectLst/>
                        </a:rPr>
                        <a:t>2</a:t>
                      </a: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585265"/>
              </p:ext>
            </p:extLst>
          </p:nvPr>
        </p:nvGraphicFramePr>
        <p:xfrm>
          <a:off x="5658028" y="4926689"/>
          <a:ext cx="5894072" cy="12598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1251"/>
                <a:gridCol w="2112821"/>
              </a:tblGrid>
              <a:tr h="330367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 smtClean="0">
                          <a:solidFill>
                            <a:schemeClr val="accent1"/>
                          </a:solidFill>
                          <a:effectLst/>
                        </a:rPr>
                        <a:t>Display matching task name, priority or day </a:t>
                      </a:r>
                      <a:r>
                        <a:rPr lang="en-US" sz="1900" b="0" u="none" dirty="0" smtClean="0">
                          <a:solidFill>
                            <a:schemeClr val="accent1"/>
                          </a:solidFill>
                          <a:effectLst/>
                        </a:rPr>
                        <a:t>( `f )</a:t>
                      </a:r>
                      <a:endParaRPr lang="en-SG" sz="1100" b="0" u="non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609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9131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 smtClean="0">
                          <a:effectLst/>
                        </a:rPr>
                        <a:t>Find </a:t>
                      </a:r>
                      <a:r>
                        <a:rPr lang="en-US" sz="1900" b="0" u="sng" dirty="0" smtClean="0">
                          <a:effectLst/>
                        </a:rPr>
                        <a:t>type</a:t>
                      </a: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 smtClean="0">
                          <a:effectLst/>
                        </a:rPr>
                        <a:t>Find </a:t>
                      </a:r>
                      <a:r>
                        <a:rPr lang="en-US" sz="1900" b="0" u="sng" dirty="0" smtClean="0">
                          <a:effectLst/>
                        </a:rPr>
                        <a:t>errands</a:t>
                      </a:r>
                      <a:endParaRPr lang="en-SG" sz="1100" b="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0" u="none" dirty="0" smtClean="0">
                          <a:effectLst/>
                        </a:rPr>
                        <a:t>Find</a:t>
                      </a:r>
                      <a:r>
                        <a:rPr lang="en-US" sz="1900" b="0" u="none" baseline="0" dirty="0" smtClean="0">
                          <a:effectLst/>
                        </a:rPr>
                        <a:t> </a:t>
                      </a:r>
                      <a:r>
                        <a:rPr lang="en-US" sz="1900" b="0" u="sng" dirty="0" smtClean="0">
                          <a:effectLst/>
                        </a:rPr>
                        <a:t>#2</a:t>
                      </a:r>
                      <a:endParaRPr lang="en-SG" sz="1100" b="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 smtClean="0">
                          <a:effectLst/>
                        </a:rPr>
                        <a:t>Find </a:t>
                      </a:r>
                      <a:r>
                        <a:rPr lang="en-US" sz="1900" b="0" u="sng" dirty="0" smtClean="0">
                          <a:effectLst/>
                        </a:rPr>
                        <a:t>30 </a:t>
                      </a:r>
                      <a:r>
                        <a:rPr lang="en-US" sz="1900" b="0" u="sng" dirty="0">
                          <a:effectLst/>
                        </a:rPr>
                        <a:t>Oct</a:t>
                      </a: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961225"/>
              </p:ext>
            </p:extLst>
          </p:nvPr>
        </p:nvGraphicFramePr>
        <p:xfrm>
          <a:off x="838508" y="4926689"/>
          <a:ext cx="3552826" cy="12392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0111"/>
                <a:gridCol w="2052715"/>
              </a:tblGrid>
              <a:tr h="304377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Sort task to specified type (`</a:t>
                      </a:r>
                      <a:r>
                        <a:rPr lang="en-US" sz="1900" b="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st</a:t>
                      </a:r>
                      <a:r>
                        <a:rPr lang="en-US" sz="1900" b="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SG" sz="1100" b="0" dirty="0">
                        <a:solidFill>
                          <a:schemeClr val="accent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609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9131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  <a:latin typeface="+mn-lt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Sort </a:t>
                      </a:r>
                      <a:r>
                        <a:rPr lang="en-US" sz="1900" b="0" u="sng" dirty="0">
                          <a:effectLst/>
                          <a:latin typeface="+mn-lt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type</a:t>
                      </a:r>
                      <a:endParaRPr lang="en-SG" sz="11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  <a:latin typeface="+mn-lt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Sort </a:t>
                      </a:r>
                      <a:r>
                        <a:rPr lang="en-US" sz="1900" b="0" u="sng" dirty="0">
                          <a:effectLst/>
                          <a:latin typeface="+mn-lt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Name</a:t>
                      </a:r>
                      <a:endParaRPr lang="en-SG" sz="11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  <a:latin typeface="+mn-lt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Sort</a:t>
                      </a:r>
                      <a:r>
                        <a:rPr lang="en-US" sz="1900" b="0" u="sng" dirty="0">
                          <a:effectLst/>
                          <a:latin typeface="+mn-lt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 #</a:t>
                      </a:r>
                      <a:endParaRPr lang="en-SG" sz="11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  <a:latin typeface="+mn-lt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Sort </a:t>
                      </a:r>
                      <a:r>
                        <a:rPr lang="en-US" sz="1900" b="0" u="sng" dirty="0">
                          <a:effectLst/>
                          <a:latin typeface="+mn-lt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date</a:t>
                      </a:r>
                      <a:endParaRPr lang="en-SG" sz="11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023383"/>
              </p:ext>
            </p:extLst>
          </p:nvPr>
        </p:nvGraphicFramePr>
        <p:xfrm>
          <a:off x="838508" y="1635527"/>
          <a:ext cx="3552825" cy="6196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2073"/>
                <a:gridCol w="1610752"/>
              </a:tblGrid>
              <a:tr h="304377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 smtClean="0">
                          <a:solidFill>
                            <a:schemeClr val="accent1"/>
                          </a:solidFill>
                          <a:effectLst/>
                        </a:rPr>
                        <a:t>Made a Mistake?</a:t>
                      </a:r>
                      <a:endParaRPr lang="en-SG" sz="1100" b="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609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043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 smtClean="0">
                          <a:effectLst/>
                        </a:rPr>
                        <a:t>Undo</a:t>
                      </a:r>
                      <a:endParaRPr lang="en-SG" sz="1100" b="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 smtClean="0">
                          <a:solidFill>
                            <a:schemeClr val="tx1"/>
                          </a:solidFill>
                          <a:effectLst/>
                        </a:rPr>
                        <a:t>Redo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>
          <a:xfrm>
            <a:off x="1373425" y="3819203"/>
            <a:ext cx="9296585" cy="6250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b="0" kern="1200" spc="-50" baseline="0">
                <a:ln>
                  <a:solidFill>
                    <a:schemeClr val="accent6"/>
                  </a:solidFill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600" dirty="0">
                <a:solidFill>
                  <a:srgbClr val="FEBC18"/>
                </a:solidFill>
                <a:latin typeface="+mn-lt"/>
              </a:rPr>
              <a:t>Find out more by typing “</a:t>
            </a:r>
            <a:r>
              <a:rPr lang="en-SG" sz="3600" dirty="0">
                <a:latin typeface="+mn-lt"/>
              </a:rPr>
              <a:t>Help All</a:t>
            </a:r>
            <a:r>
              <a:rPr lang="en-SG" sz="3600" dirty="0">
                <a:solidFill>
                  <a:srgbClr val="FEBC18"/>
                </a:solidFill>
                <a:latin typeface="+mn-lt"/>
              </a:rPr>
              <a:t>” or “`ha” to find out more!</a:t>
            </a:r>
          </a:p>
        </p:txBody>
      </p:sp>
    </p:spTree>
    <p:extLst>
      <p:ext uri="{BB962C8B-B14F-4D97-AF65-F5344CB8AC3E}">
        <p14:creationId xmlns:p14="http://schemas.microsoft.com/office/powerpoint/2010/main" val="17331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8099440" y="2762004"/>
            <a:ext cx="6857995" cy="1334008"/>
          </a:xfrm>
        </p:spPr>
        <p:txBody>
          <a:bodyPr/>
          <a:lstStyle/>
          <a:p>
            <a:r>
              <a:rPr lang="en-SG" dirty="0" smtClean="0"/>
              <a:t>Help Basic</a:t>
            </a:r>
            <a:endParaRPr lang="en-S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 rot="5400000">
            <a:off x="7091741" y="3264872"/>
            <a:ext cx="6858001" cy="328264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SG" dirty="0" smtClean="0"/>
              <a:t>Type “</a:t>
            </a:r>
            <a:r>
              <a:rPr lang="en-SG" dirty="0" smtClean="0">
                <a:solidFill>
                  <a:schemeClr val="accent1"/>
                </a:solidFill>
              </a:rPr>
              <a:t>SOS</a:t>
            </a:r>
            <a:r>
              <a:rPr lang="en-SG" dirty="0"/>
              <a:t>” </a:t>
            </a:r>
            <a:r>
              <a:rPr lang="en-SG" dirty="0" smtClean="0"/>
              <a:t>to see the quick guide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8" name="Rectangle 8"/>
          <p:cNvSpPr/>
          <p:nvPr/>
        </p:nvSpPr>
        <p:spPr>
          <a:xfrm>
            <a:off x="12362830" y="-1433015"/>
            <a:ext cx="6853218" cy="10798781"/>
          </a:xfrm>
          <a:prstGeom prst="rect">
            <a:avLst/>
          </a:prstGeom>
          <a:solidFill>
            <a:srgbClr val="FEBC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7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528420"/>
              </p:ext>
            </p:extLst>
          </p:nvPr>
        </p:nvGraphicFramePr>
        <p:xfrm>
          <a:off x="13038128" y="-750278"/>
          <a:ext cx="5805969" cy="9849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1690"/>
                <a:gridCol w="612396"/>
                <a:gridCol w="115721"/>
                <a:gridCol w="161791"/>
                <a:gridCol w="1324785"/>
                <a:gridCol w="478286"/>
                <a:gridCol w="1971300"/>
              </a:tblGrid>
              <a:tr h="120219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Adding of tasks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240436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Add </a:t>
                      </a:r>
                      <a:r>
                        <a:rPr lang="en-US" sz="1600" b="0" u="sng" dirty="0">
                          <a:effectLst/>
                        </a:rPr>
                        <a:t>Task Name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Add a floating task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Add </a:t>
                      </a:r>
                      <a:r>
                        <a:rPr lang="en-US" sz="1600" b="0" u="sng">
                          <a:effectLst/>
                        </a:rPr>
                        <a:t>groceries</a:t>
                      </a:r>
                      <a:endParaRPr lang="en-SG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</a:tr>
              <a:tr h="240436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Add </a:t>
                      </a:r>
                      <a:r>
                        <a:rPr lang="en-US" sz="1600" b="0" u="sng" dirty="0">
                          <a:effectLst/>
                        </a:rPr>
                        <a:t>Task Name</a:t>
                      </a:r>
                      <a:r>
                        <a:rPr lang="en-US" sz="1600" b="0" dirty="0">
                          <a:effectLst/>
                        </a:rPr>
                        <a:t> by </a:t>
                      </a:r>
                      <a:r>
                        <a:rPr lang="en-US" sz="1600" b="0" u="sng" dirty="0">
                          <a:effectLst/>
                        </a:rPr>
                        <a:t>Date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Add a deadline task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Add </a:t>
                      </a:r>
                      <a:r>
                        <a:rPr lang="en-US" sz="1600" b="0" u="sng" dirty="0">
                          <a:effectLst/>
                        </a:rPr>
                        <a:t>groceries</a:t>
                      </a:r>
                      <a:r>
                        <a:rPr lang="en-US" sz="1600" b="0" dirty="0">
                          <a:effectLst/>
                        </a:rPr>
                        <a:t> by </a:t>
                      </a:r>
                      <a:r>
                        <a:rPr lang="en-US" sz="1600" b="0" u="sng" dirty="0">
                          <a:effectLst/>
                        </a:rPr>
                        <a:t>7pm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</a:tr>
              <a:tr h="360655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Add </a:t>
                      </a:r>
                      <a:r>
                        <a:rPr lang="en-US" sz="1600" b="0" u="sng" dirty="0">
                          <a:effectLst/>
                        </a:rPr>
                        <a:t>Task Name</a:t>
                      </a:r>
                      <a:r>
                        <a:rPr lang="en-US" sz="1600" b="0" dirty="0">
                          <a:effectLst/>
                        </a:rPr>
                        <a:t> from </a:t>
                      </a:r>
                      <a:r>
                        <a:rPr lang="en-US" sz="1600" b="0" u="sng" dirty="0">
                          <a:effectLst/>
                        </a:rPr>
                        <a:t>start</a:t>
                      </a:r>
                      <a:r>
                        <a:rPr lang="en-US" sz="1600" b="0" dirty="0">
                          <a:effectLst/>
                        </a:rPr>
                        <a:t> to </a:t>
                      </a:r>
                      <a:r>
                        <a:rPr lang="en-US" sz="1600" b="0" u="sng" dirty="0">
                          <a:effectLst/>
                        </a:rPr>
                        <a:t>end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Add a task with a specific start and end time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Add </a:t>
                      </a:r>
                      <a:r>
                        <a:rPr lang="en-US" sz="1600" b="0" u="sng" dirty="0">
                          <a:effectLst/>
                        </a:rPr>
                        <a:t>groceries</a:t>
                      </a:r>
                      <a:r>
                        <a:rPr lang="en-US" sz="1600" b="0" dirty="0">
                          <a:effectLst/>
                        </a:rPr>
                        <a:t> from </a:t>
                      </a:r>
                      <a:r>
                        <a:rPr lang="en-US" sz="1600" b="0" u="sng" dirty="0">
                          <a:effectLst/>
                        </a:rPr>
                        <a:t>5pm</a:t>
                      </a:r>
                      <a:r>
                        <a:rPr lang="en-US" sz="1600" b="0" dirty="0">
                          <a:effectLst/>
                        </a:rPr>
                        <a:t> to </a:t>
                      </a:r>
                      <a:r>
                        <a:rPr lang="en-US" sz="1600" b="0" u="sng" dirty="0">
                          <a:effectLst/>
                        </a:rPr>
                        <a:t>7pm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</a:tr>
              <a:tr h="240436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Add </a:t>
                      </a:r>
                      <a:r>
                        <a:rPr lang="en-US" sz="1600" b="0" u="sng">
                          <a:effectLst/>
                        </a:rPr>
                        <a:t>Task Name</a:t>
                      </a:r>
                      <a:r>
                        <a:rPr lang="en-US" sz="1600" b="0">
                          <a:effectLst/>
                        </a:rPr>
                        <a:t>  </a:t>
                      </a:r>
                      <a:r>
                        <a:rPr lang="en-US" sz="1600" b="0" u="sng">
                          <a:effectLst/>
                        </a:rPr>
                        <a:t>#1</a:t>
                      </a:r>
                      <a:endParaRPr lang="en-SG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Add a task of priority 1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Add </a:t>
                      </a:r>
                      <a:r>
                        <a:rPr lang="en-US" sz="1600" b="0" u="sng" dirty="0">
                          <a:effectLst/>
                        </a:rPr>
                        <a:t>groceries</a:t>
                      </a:r>
                      <a:r>
                        <a:rPr lang="en-US" sz="1600" b="0" dirty="0">
                          <a:effectLst/>
                        </a:rPr>
                        <a:t>  </a:t>
                      </a:r>
                      <a:r>
                        <a:rPr lang="en-US" sz="1600" b="0" u="sng" dirty="0">
                          <a:effectLst/>
                        </a:rPr>
                        <a:t>#1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</a:tr>
              <a:tr h="120219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0" dirty="0" smtClean="0"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 TaskBomber mistaken your task name</a:t>
                      </a:r>
                      <a:r>
                        <a:rPr lang="en-SG" sz="1400" b="0" baseline="0" dirty="0" smtClean="0"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for a command </a:t>
                      </a:r>
                      <a:r>
                        <a:rPr lang="en-SG" sz="1400" b="0" baseline="0" dirty="0" err="1" smtClean="0"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SG" sz="1400" b="0" baseline="0" dirty="0" smtClean="0"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use “ “ </a:t>
                      </a:r>
                      <a:br>
                        <a:rPr lang="en-SG" sz="1400" b="0" baseline="0" dirty="0" smtClean="0"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SG" sz="1400" b="0" baseline="0" dirty="0" smtClean="0"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E.g. Watch “tomorrow” The Movie</a:t>
                      </a:r>
                      <a:endParaRPr lang="en-SG" sz="1400" b="0" u="sng" dirty="0">
                        <a:effectLst/>
                        <a:latin typeface="Berlin Sans FB" panose="020E0602020502020306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120219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Deleting specific task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60655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Delete </a:t>
                      </a:r>
                      <a:r>
                        <a:rPr lang="en-US" sz="1600" b="0" u="sng" dirty="0">
                          <a:effectLst/>
                        </a:rPr>
                        <a:t>index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Delete the task of the given index</a:t>
                      </a:r>
                      <a:endParaRPr lang="en-SG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Delete 1</a:t>
                      </a:r>
                      <a:endParaRPr lang="en-SG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</a:tr>
              <a:tr h="360655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Delete </a:t>
                      </a:r>
                      <a:r>
                        <a:rPr lang="en-US" sz="1600" b="0" u="sng" dirty="0">
                          <a:effectLst/>
                        </a:rPr>
                        <a:t>task keyword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Delete </a:t>
                      </a:r>
                      <a:r>
                        <a:rPr lang="en-US" sz="1600" b="0" dirty="0" smtClean="0">
                          <a:effectLst/>
                        </a:rPr>
                        <a:t>first task </a:t>
                      </a:r>
                      <a:r>
                        <a:rPr lang="en-US" sz="1600" b="0" dirty="0">
                          <a:effectLst/>
                        </a:rPr>
                        <a:t>with the given keyword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Delete shopping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</a:tr>
              <a:tr h="120219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Editing of task detail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240436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Edit </a:t>
                      </a:r>
                      <a:r>
                        <a:rPr lang="en-US" sz="1600" b="0" u="sng" dirty="0" smtClean="0">
                          <a:effectLst/>
                        </a:rPr>
                        <a:t>`Task </a:t>
                      </a:r>
                      <a:r>
                        <a:rPr lang="en-US" sz="1600" b="0" u="sng" dirty="0">
                          <a:effectLst/>
                        </a:rPr>
                        <a:t>Name</a:t>
                      </a:r>
                      <a:r>
                        <a:rPr lang="en-US" sz="1600" b="0" dirty="0">
                          <a:effectLst/>
                        </a:rPr>
                        <a:t>  </a:t>
                      </a:r>
                      <a:r>
                        <a:rPr lang="en-US" sz="1600" b="0" u="sng" dirty="0" smtClean="0">
                          <a:effectLst/>
                        </a:rPr>
                        <a:t>`#</a:t>
                      </a:r>
                      <a:r>
                        <a:rPr lang="en-US" sz="1600" b="0" dirty="0" smtClean="0">
                          <a:effectLst/>
                        </a:rPr>
                        <a:t> </a:t>
                      </a:r>
                      <a:r>
                        <a:rPr lang="en-US" sz="1600" b="0" u="sng" dirty="0" smtClean="0">
                          <a:effectLst/>
                        </a:rPr>
                        <a:t> `new</a:t>
                      </a:r>
                      <a:r>
                        <a:rPr lang="en-US" sz="1600" b="0" dirty="0" smtClean="0">
                          <a:effectLst/>
                        </a:rPr>
                        <a:t> </a:t>
                      </a:r>
                      <a:r>
                        <a:rPr lang="en-US" sz="1600" b="0" u="sng" dirty="0" smtClean="0">
                          <a:effectLst/>
                        </a:rPr>
                        <a:t> </a:t>
                      </a:r>
                      <a:r>
                        <a:rPr lang="en-US" sz="1600" b="0" u="sng" dirty="0">
                          <a:effectLst/>
                        </a:rPr>
                        <a:t>Detail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Change the priority of task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Edit </a:t>
                      </a:r>
                      <a:r>
                        <a:rPr lang="en-US" sz="1600" b="0" u="sng" dirty="0" smtClean="0">
                          <a:effectLst/>
                        </a:rPr>
                        <a:t>`groceries</a:t>
                      </a:r>
                      <a:r>
                        <a:rPr lang="en-US" sz="1600" b="0" dirty="0" smtClean="0">
                          <a:effectLst/>
                        </a:rPr>
                        <a:t>  </a:t>
                      </a:r>
                      <a:r>
                        <a:rPr lang="en-US" sz="1600" b="0" u="sng" dirty="0" smtClean="0">
                          <a:effectLst/>
                        </a:rPr>
                        <a:t>`#</a:t>
                      </a:r>
                      <a:r>
                        <a:rPr lang="en-US" sz="1600" b="0" dirty="0" smtClean="0">
                          <a:effectLst/>
                        </a:rPr>
                        <a:t>  </a:t>
                      </a:r>
                      <a:r>
                        <a:rPr lang="en-US" sz="1600" b="0" u="sng" dirty="0" smtClean="0">
                          <a:effectLst/>
                        </a:rPr>
                        <a:t>`#</a:t>
                      </a:r>
                      <a:r>
                        <a:rPr lang="en-US" sz="1600" b="0" u="sng" dirty="0">
                          <a:effectLst/>
                        </a:rPr>
                        <a:t>2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</a:tr>
              <a:tr h="36065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Edit </a:t>
                      </a:r>
                      <a:r>
                        <a:rPr lang="en-US" sz="1600" b="0" u="sng" dirty="0" smtClean="0">
                          <a:effectLst/>
                        </a:rPr>
                        <a:t>`Task </a:t>
                      </a:r>
                      <a:r>
                        <a:rPr lang="en-US" sz="1600" b="0" u="sng" dirty="0">
                          <a:effectLst/>
                        </a:rPr>
                        <a:t>Name</a:t>
                      </a:r>
                      <a:r>
                        <a:rPr lang="en-US" sz="1600" b="0" dirty="0">
                          <a:effectLst/>
                        </a:rPr>
                        <a:t>  </a:t>
                      </a:r>
                      <a:r>
                        <a:rPr lang="en-US" sz="1600" b="0" u="sng" dirty="0" smtClean="0">
                          <a:effectLst/>
                        </a:rPr>
                        <a:t>`name</a:t>
                      </a:r>
                      <a:r>
                        <a:rPr lang="en-US" sz="1600" b="0" dirty="0" smtClean="0">
                          <a:effectLst/>
                        </a:rPr>
                        <a:t>   </a:t>
                      </a:r>
                      <a:r>
                        <a:rPr lang="en-US" sz="1600" b="0" u="sng" dirty="0" smtClean="0">
                          <a:effectLst/>
                        </a:rPr>
                        <a:t>`new </a:t>
                      </a:r>
                      <a:r>
                        <a:rPr lang="en-US" sz="1600" b="0" u="sng" dirty="0">
                          <a:effectLst/>
                        </a:rPr>
                        <a:t>Detail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Change the name of task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Edit </a:t>
                      </a:r>
                      <a:r>
                        <a:rPr lang="en-US" sz="1600" b="0" u="sng" dirty="0" smtClean="0">
                          <a:effectLst/>
                        </a:rPr>
                        <a:t>`groceries</a:t>
                      </a:r>
                      <a:r>
                        <a:rPr lang="en-US" sz="1600" b="0" dirty="0" smtClean="0">
                          <a:effectLst/>
                        </a:rPr>
                        <a:t>  </a:t>
                      </a:r>
                      <a:r>
                        <a:rPr lang="en-US" sz="1600" b="0" u="sng" dirty="0" smtClean="0">
                          <a:effectLst/>
                        </a:rPr>
                        <a:t>`name</a:t>
                      </a:r>
                      <a:r>
                        <a:rPr lang="en-US" sz="1600" b="0" dirty="0" smtClean="0">
                          <a:effectLst/>
                        </a:rPr>
                        <a:t>  </a:t>
                      </a:r>
                      <a:r>
                        <a:rPr lang="en-US" sz="1600" b="0" u="sng" dirty="0" smtClean="0">
                          <a:effectLst/>
                        </a:rPr>
                        <a:t>`buy </a:t>
                      </a:r>
                      <a:r>
                        <a:rPr lang="en-US" sz="1600" b="0" u="sng" dirty="0">
                          <a:effectLst/>
                        </a:rPr>
                        <a:t>fruits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</a:tr>
              <a:tr h="240436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Edit </a:t>
                      </a:r>
                      <a:r>
                        <a:rPr lang="en-US" sz="1600" b="0" u="sng" dirty="0" smtClean="0">
                          <a:effectLst/>
                        </a:rPr>
                        <a:t>`Task </a:t>
                      </a:r>
                      <a:r>
                        <a:rPr lang="en-US" sz="1600" b="0" u="sng" dirty="0">
                          <a:effectLst/>
                        </a:rPr>
                        <a:t>Name</a:t>
                      </a:r>
                      <a:r>
                        <a:rPr lang="en-US" sz="1600" b="0" dirty="0">
                          <a:effectLst/>
                        </a:rPr>
                        <a:t>  </a:t>
                      </a:r>
                      <a:r>
                        <a:rPr lang="en-US" sz="1600" b="0" u="sng" dirty="0" smtClean="0">
                          <a:effectLst/>
                        </a:rPr>
                        <a:t>`date</a:t>
                      </a:r>
                      <a:r>
                        <a:rPr lang="en-US" sz="1600" b="0" dirty="0" smtClean="0">
                          <a:effectLst/>
                        </a:rPr>
                        <a:t>   </a:t>
                      </a:r>
                      <a:r>
                        <a:rPr lang="en-US" sz="1600" b="0" u="sng" dirty="0" smtClean="0">
                          <a:effectLst/>
                        </a:rPr>
                        <a:t>`new </a:t>
                      </a:r>
                      <a:r>
                        <a:rPr lang="en-US" sz="1600" b="0" u="sng" dirty="0">
                          <a:effectLst/>
                        </a:rPr>
                        <a:t>Detail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Change date of </a:t>
                      </a:r>
                      <a:r>
                        <a:rPr lang="en-US" sz="1600" b="0" dirty="0" smtClean="0">
                          <a:effectLst/>
                        </a:rPr>
                        <a:t>task (</a:t>
                      </a:r>
                      <a:r>
                        <a:rPr lang="en-US" sz="1600" b="0" dirty="0" err="1" smtClean="0">
                          <a:effectLst/>
                        </a:rPr>
                        <a:t>startTime</a:t>
                      </a:r>
                      <a:r>
                        <a:rPr lang="en-US" sz="1600" b="0" baseline="0" dirty="0" smtClean="0">
                          <a:effectLst/>
                        </a:rPr>
                        <a:t> or </a:t>
                      </a:r>
                      <a:r>
                        <a:rPr lang="en-US" sz="1600" b="0" baseline="0" dirty="0" err="1" smtClean="0">
                          <a:effectLst/>
                        </a:rPr>
                        <a:t>endTime</a:t>
                      </a:r>
                      <a:r>
                        <a:rPr lang="en-US" sz="1600" b="0" baseline="0" smtClean="0">
                          <a:effectLst/>
                        </a:rPr>
                        <a:t>)</a:t>
                      </a:r>
                      <a:endParaRPr lang="en-SG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Edit </a:t>
                      </a:r>
                      <a:r>
                        <a:rPr lang="en-US" sz="1600" b="0" u="sng" dirty="0" smtClean="0">
                          <a:effectLst/>
                        </a:rPr>
                        <a:t>`groceries</a:t>
                      </a:r>
                      <a:r>
                        <a:rPr lang="en-US" sz="1600" b="0" dirty="0" smtClean="0">
                          <a:effectLst/>
                        </a:rPr>
                        <a:t>  </a:t>
                      </a:r>
                      <a:r>
                        <a:rPr lang="en-US" sz="1600" b="0" u="sng" dirty="0" smtClean="0">
                          <a:effectLst/>
                        </a:rPr>
                        <a:t>`</a:t>
                      </a:r>
                      <a:r>
                        <a:rPr lang="en-US" sz="1600" b="0" u="sng" dirty="0" err="1" smtClean="0">
                          <a:effectLst/>
                        </a:rPr>
                        <a:t>startTime</a:t>
                      </a:r>
                      <a:r>
                        <a:rPr lang="en-US" sz="1600" b="0" u="sng" dirty="0" smtClean="0">
                          <a:effectLst/>
                        </a:rPr>
                        <a:t> `10 </a:t>
                      </a:r>
                      <a:r>
                        <a:rPr lang="en-US" sz="1600" b="0" u="sng" dirty="0" err="1">
                          <a:effectLst/>
                        </a:rPr>
                        <a:t>oct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</a:tr>
              <a:tr h="120219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Search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4808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Search </a:t>
                      </a:r>
                      <a:r>
                        <a:rPr lang="en-US" sz="1600" b="0" u="sng" dirty="0">
                          <a:effectLst/>
                        </a:rPr>
                        <a:t>type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Search the task with matching task names, priorities or date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7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Search </a:t>
                      </a:r>
                      <a:r>
                        <a:rPr lang="en-US" sz="1600" b="0" u="sng" dirty="0">
                          <a:effectLst/>
                        </a:rPr>
                        <a:t>errands</a:t>
                      </a:r>
                      <a:endParaRPr lang="en-SG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Search </a:t>
                      </a:r>
                      <a:r>
                        <a:rPr lang="en-US" sz="1600" b="0" u="sng" dirty="0">
                          <a:effectLst/>
                        </a:rPr>
                        <a:t>#2</a:t>
                      </a:r>
                      <a:endParaRPr lang="en-SG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Search </a:t>
                      </a:r>
                      <a:r>
                        <a:rPr lang="en-US" sz="1600" b="0" u="sng" dirty="0" smtClean="0">
                          <a:effectLst/>
                        </a:rPr>
                        <a:t>30/Oct</a:t>
                      </a:r>
                    </a:p>
                    <a:p>
                      <a:pPr marL="0" marR="0" indent="0" algn="l" defTabSz="914388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Search </a:t>
                      </a:r>
                      <a:r>
                        <a:rPr lang="en-US" sz="1600" b="0" u="sng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#2 errands</a:t>
                      </a:r>
                      <a:endParaRPr lang="en-US" sz="1600" b="0" u="sng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Search 30/Oct</a:t>
                      </a:r>
                      <a:r>
                        <a:rPr lang="en-US" sz="1600" b="0" u="sng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#2 errands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</a:tr>
              <a:tr h="120219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Sort</a:t>
                      </a:r>
                      <a:endParaRPr lang="en-SG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60655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Sort </a:t>
                      </a:r>
                      <a:r>
                        <a:rPr lang="en-US" sz="1600" b="0" u="sng" dirty="0">
                          <a:effectLst/>
                        </a:rPr>
                        <a:t>type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Sorts the given type alphabetically or numerically</a:t>
                      </a:r>
                      <a:endParaRPr lang="en-SG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Sort </a:t>
                      </a:r>
                      <a:r>
                        <a:rPr lang="en-US" sz="1600" b="0" u="sng" dirty="0">
                          <a:effectLst/>
                        </a:rPr>
                        <a:t>Name</a:t>
                      </a:r>
                      <a:endParaRPr lang="en-SG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Sort</a:t>
                      </a:r>
                      <a:r>
                        <a:rPr lang="en-US" sz="1600" b="0" u="sng" dirty="0">
                          <a:effectLst/>
                        </a:rPr>
                        <a:t> #</a:t>
                      </a:r>
                      <a:endParaRPr lang="en-SG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Sort </a:t>
                      </a:r>
                      <a:r>
                        <a:rPr lang="en-US" sz="1600" b="0" u="sng" dirty="0" smtClean="0">
                          <a:effectLst/>
                        </a:rPr>
                        <a:t>time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</a:tr>
              <a:tr h="120219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Undo/Redo changes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240436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Undo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Undo your last typed input</a:t>
                      </a:r>
                      <a:endParaRPr lang="en-SG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Undo</a:t>
                      </a:r>
                      <a:endParaRPr lang="en-SG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</a:tr>
              <a:tr h="240436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Redo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Redo any previous undo</a:t>
                      </a:r>
                      <a:endParaRPr lang="en-SG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Redo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4" marR="20434" marT="0" marB="0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5658" t="5608" r="3378" b="6640"/>
          <a:stretch/>
        </p:blipFill>
        <p:spPr>
          <a:xfrm rot="5400000">
            <a:off x="2178647" y="-1599131"/>
            <a:ext cx="5989039" cy="998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8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54569" y="7601866"/>
            <a:ext cx="6022206" cy="9560689"/>
          </a:xfrm>
          <a:prstGeom prst="rect">
            <a:avLst/>
          </a:prstGeom>
          <a:solidFill>
            <a:srgbClr val="FEBC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8036071" y="2763229"/>
            <a:ext cx="6858002" cy="1331547"/>
          </a:xfrm>
        </p:spPr>
        <p:txBody>
          <a:bodyPr>
            <a:normAutofit/>
          </a:bodyPr>
          <a:lstStyle/>
          <a:p>
            <a:r>
              <a:rPr lang="en-SG" dirty="0" smtClean="0"/>
              <a:t>Help Advance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5400000">
            <a:off x="7058136" y="3248142"/>
            <a:ext cx="6858001" cy="361725"/>
          </a:xfrm>
        </p:spPr>
        <p:txBody>
          <a:bodyPr>
            <a:normAutofit fontScale="85000" lnSpcReduction="10000"/>
          </a:bodyPr>
          <a:lstStyle/>
          <a:p>
            <a:r>
              <a:rPr lang="en-SG" dirty="0" smtClean="0">
                <a:solidFill>
                  <a:srgbClr val="FEBC18"/>
                </a:solidFill>
              </a:rPr>
              <a:t>The additional things you need to know</a:t>
            </a:r>
            <a:endParaRPr lang="en-SG" dirty="0">
              <a:solidFill>
                <a:srgbClr val="FEBC1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grpSp>
        <p:nvGrpSpPr>
          <p:cNvPr id="5" name="Group 2"/>
          <p:cNvGrpSpPr/>
          <p:nvPr/>
        </p:nvGrpSpPr>
        <p:grpSpPr>
          <a:xfrm rot="5400000">
            <a:off x="-815485" y="2667362"/>
            <a:ext cx="3947334" cy="1523278"/>
            <a:chOff x="805166" y="911213"/>
            <a:chExt cx="10533387" cy="4064839"/>
          </a:xfrm>
        </p:grpSpPr>
        <p:pic>
          <p:nvPicPr>
            <p:cNvPr id="6" name="Shape 335"/>
            <p:cNvPicPr preferRelativeResize="0"/>
            <p:nvPr/>
          </p:nvPicPr>
          <p:blipFill rotWithShape="1">
            <a:blip r:embed="rId2">
              <a:alphaModFix/>
            </a:blip>
            <a:srcRect t="4058" b="3604"/>
            <a:stretch/>
          </p:blipFill>
          <p:spPr>
            <a:xfrm>
              <a:off x="805166" y="911213"/>
              <a:ext cx="10533387" cy="4064839"/>
            </a:xfrm>
            <a:prstGeom prst="rect">
              <a:avLst/>
            </a:prstGeom>
            <a:noFill/>
            <a:ln>
              <a:noFill/>
            </a:ln>
            <a:effectLst>
              <a:glow rad="127000">
                <a:schemeClr val="accent1"/>
              </a:glow>
            </a:effectLst>
          </p:spPr>
        </p:pic>
        <p:pic>
          <p:nvPicPr>
            <p:cNvPr id="7" name="Shape 335"/>
            <p:cNvPicPr preferRelativeResize="0"/>
            <p:nvPr/>
          </p:nvPicPr>
          <p:blipFill rotWithShape="1">
            <a:blip r:embed="rId3">
              <a:alphaModFix/>
            </a:blip>
            <a:srcRect l="1424" t="13475" r="92210" b="69446"/>
            <a:stretch/>
          </p:blipFill>
          <p:spPr>
            <a:xfrm>
              <a:off x="955041" y="914399"/>
              <a:ext cx="670560" cy="7518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 Placeholder 2"/>
          <p:cNvSpPr txBox="1">
            <a:spLocks/>
          </p:cNvSpPr>
          <p:nvPr/>
        </p:nvSpPr>
        <p:spPr>
          <a:xfrm rot="5400000">
            <a:off x="-1198213" y="3248141"/>
            <a:ext cx="6858001" cy="3617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marL="0" indent="0" algn="l" defTabSz="914388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195" indent="0" algn="l" defTabSz="914388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88" indent="0" algn="l" defTabSz="914388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83" indent="0" algn="l" defTabSz="914388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77" indent="0" algn="l" defTabSz="914388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72" indent="0" algn="l" defTabSz="914388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66" indent="0" algn="l" defTabSz="914388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60" indent="0" algn="l" defTabSz="914388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55" indent="0" algn="l" defTabSz="914388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 smtClean="0">
                <a:solidFill>
                  <a:schemeClr val="accent1"/>
                </a:solidFill>
              </a:rPr>
              <a:t>Where is the Back Tick button?</a:t>
            </a:r>
            <a:endParaRPr lang="en-SG" dirty="0">
              <a:solidFill>
                <a:schemeClr val="accent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440993"/>
              </p:ext>
            </p:extLst>
          </p:nvPr>
        </p:nvGraphicFramePr>
        <p:xfrm>
          <a:off x="4078275" y="8346489"/>
          <a:ext cx="4574794" cy="68321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4890"/>
                <a:gridCol w="1848937"/>
                <a:gridCol w="1450967"/>
              </a:tblGrid>
              <a:tr h="234894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600" b="0" dirty="0">
                          <a:effectLst/>
                        </a:rPr>
                        <a:t>Date formats</a:t>
                      </a: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1297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600" b="0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600" b="0" dirty="0">
                          <a:solidFill>
                            <a:schemeClr val="tx1"/>
                          </a:solidFill>
                          <a:effectLst/>
                        </a:rPr>
                        <a:t>Format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600" b="0" dirty="0">
                          <a:solidFill>
                            <a:schemeClr val="tx1"/>
                          </a:solidFill>
                          <a:effectLst/>
                        </a:rPr>
                        <a:t>Examples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</a:tr>
              <a:tr h="12976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600" b="0" dirty="0">
                          <a:effectLst/>
                        </a:rPr>
                        <a:t>Day</a:t>
                      </a: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400" b="0">
                          <a:effectLst/>
                        </a:rPr>
                        <a:t>Numerical</a:t>
                      </a:r>
                      <a:endParaRPr lang="en-SG" sz="105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 u="sng">
                          <a:effectLst/>
                        </a:rPr>
                        <a:t>30</a:t>
                      </a:r>
                      <a:r>
                        <a:rPr lang="en-SG" sz="1200" b="0">
                          <a:effectLst/>
                        </a:rPr>
                        <a:t>/10/2015</a:t>
                      </a:r>
                      <a:endParaRPr lang="en-SG" sz="1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</a:tr>
              <a:tr h="129765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400" b="0">
                          <a:effectLst/>
                        </a:rPr>
                        <a:t>Today</a:t>
                      </a:r>
                      <a:endParaRPr lang="en-SG" sz="105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>
                          <a:effectLst/>
                        </a:rPr>
                        <a:t>Today, tdy</a:t>
                      </a:r>
                      <a:endParaRPr lang="en-SG" sz="1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</a:tr>
              <a:tr h="129765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400" b="0" dirty="0">
                          <a:effectLst/>
                        </a:rPr>
                        <a:t>Tomorrow</a:t>
                      </a:r>
                      <a:endParaRPr lang="en-SG" sz="105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>
                          <a:effectLst/>
                        </a:rPr>
                        <a:t>Tomorrow, tmrw, tmr</a:t>
                      </a:r>
                      <a:endParaRPr lang="en-SG" sz="1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</a:tr>
              <a:tr h="129765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 dirty="0">
                          <a:effectLst/>
                        </a:rPr>
                        <a:t>Yesterday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 dirty="0">
                          <a:effectLst/>
                        </a:rPr>
                        <a:t>Yesterday</a:t>
                      </a:r>
                      <a:endParaRPr lang="en-SG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</a:tr>
              <a:tr h="129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Search day</a:t>
                      </a:r>
                      <a:r>
                        <a:rPr lang="en-SG" sz="1200" b="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(Any variation mentioned above works!)</a:t>
                      </a:r>
                      <a:endParaRPr lang="en-SG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Search</a:t>
                      </a:r>
                      <a:r>
                        <a:rPr lang="en-SG" sz="1200" b="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30</a:t>
                      </a:r>
                      <a:r>
                        <a:rPr lang="en-SG" sz="1200" b="1" u="sng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endParaRPr lang="en-SG" sz="1200" b="1" u="sng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</a:tr>
              <a:tr h="12976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600" b="0" dirty="0">
                          <a:effectLst/>
                        </a:rPr>
                        <a:t>Month</a:t>
                      </a: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 dirty="0">
                          <a:effectLst/>
                          <a:latin typeface="+mn-lt"/>
                        </a:rPr>
                        <a:t>Numerical</a:t>
                      </a:r>
                      <a:endParaRPr lang="en-SG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 dirty="0">
                          <a:effectLst/>
                          <a:latin typeface="+mn-lt"/>
                        </a:rPr>
                        <a:t>30/</a:t>
                      </a:r>
                      <a:r>
                        <a:rPr lang="en-SG" sz="1200" b="0" u="sng" dirty="0">
                          <a:effectLst/>
                          <a:latin typeface="+mn-lt"/>
                        </a:rPr>
                        <a:t>10</a:t>
                      </a:r>
                      <a:r>
                        <a:rPr lang="en-SG" sz="1200" b="0" dirty="0">
                          <a:effectLst/>
                          <a:latin typeface="+mn-lt"/>
                        </a:rPr>
                        <a:t>/2015</a:t>
                      </a:r>
                      <a:endParaRPr lang="en-SG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</a:tr>
              <a:tr h="129765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>
                          <a:effectLst/>
                          <a:latin typeface="+mn-lt"/>
                        </a:rPr>
                        <a:t>Short Form</a:t>
                      </a:r>
                      <a:endParaRPr lang="en-SG" sz="12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>
                          <a:effectLst/>
                          <a:latin typeface="+mn-lt"/>
                        </a:rPr>
                        <a:t>30/</a:t>
                      </a:r>
                      <a:r>
                        <a:rPr lang="en-SG" sz="1200" b="0" u="sng">
                          <a:effectLst/>
                          <a:latin typeface="+mn-lt"/>
                        </a:rPr>
                        <a:t>Oct</a:t>
                      </a:r>
                      <a:r>
                        <a:rPr lang="en-SG" sz="1200" b="0">
                          <a:effectLst/>
                          <a:latin typeface="+mn-lt"/>
                        </a:rPr>
                        <a:t>/2015</a:t>
                      </a:r>
                      <a:endParaRPr lang="en-SG" sz="12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</a:tr>
              <a:tr h="129765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 dirty="0">
                          <a:effectLst/>
                          <a:latin typeface="+mn-lt"/>
                        </a:rPr>
                        <a:t>Full</a:t>
                      </a:r>
                      <a:endParaRPr lang="en-SG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>
                          <a:effectLst/>
                          <a:latin typeface="+mn-lt"/>
                        </a:rPr>
                        <a:t>30/</a:t>
                      </a:r>
                      <a:r>
                        <a:rPr lang="en-SG" sz="1200" b="0" u="sng">
                          <a:effectLst/>
                          <a:latin typeface="+mn-lt"/>
                        </a:rPr>
                        <a:t>October</a:t>
                      </a:r>
                      <a:r>
                        <a:rPr lang="en-SG" sz="1200" b="0">
                          <a:effectLst/>
                          <a:latin typeface="+mn-lt"/>
                        </a:rPr>
                        <a:t>/2015</a:t>
                      </a:r>
                      <a:endParaRPr lang="en-SG" sz="12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</a:tr>
              <a:tr h="129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Search Month </a:t>
                      </a:r>
                      <a:r>
                        <a:rPr lang="en-SG" sz="1200" b="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(Any variation mentioned above works!)</a:t>
                      </a:r>
                      <a:endParaRPr lang="en-SG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Search </a:t>
                      </a:r>
                      <a:r>
                        <a:rPr lang="en-SG" sz="1200" b="1" u="sng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SG" sz="1200" b="1" u="none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2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</a:t>
                      </a:r>
                      <a:r>
                        <a:rPr lang="en-SG" sz="1200" b="1" u="sng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</a:txBody>
                  <a:tcPr marL="34107" marR="34107" marT="0" marB="0"/>
                </a:tc>
              </a:tr>
              <a:tr h="12976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600" b="0" dirty="0">
                          <a:effectLst/>
                        </a:rPr>
                        <a:t>Date divider</a:t>
                      </a: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600" b="0" dirty="0">
                          <a:effectLst/>
                        </a:rPr>
                        <a:t> </a:t>
                      </a: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600" b="0" dirty="0">
                          <a:effectLst/>
                        </a:rPr>
                        <a:t> </a:t>
                      </a: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>
                          <a:effectLst/>
                          <a:latin typeface="+mn-lt"/>
                        </a:rPr>
                        <a:t>“/”</a:t>
                      </a:r>
                      <a:endParaRPr lang="en-SG" sz="12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 dirty="0">
                          <a:effectLst/>
                          <a:latin typeface="+mn-lt"/>
                        </a:rPr>
                        <a:t>30 </a:t>
                      </a:r>
                      <a:r>
                        <a:rPr lang="en-SG" sz="1200" b="0" u="sng" dirty="0">
                          <a:effectLst/>
                          <a:latin typeface="+mn-lt"/>
                        </a:rPr>
                        <a:t>/ </a:t>
                      </a:r>
                      <a:r>
                        <a:rPr lang="en-SG" sz="1200" b="0" dirty="0">
                          <a:effectLst/>
                          <a:latin typeface="+mn-lt"/>
                        </a:rPr>
                        <a:t>10 </a:t>
                      </a:r>
                      <a:r>
                        <a:rPr lang="en-SG" sz="1200" b="0" u="sng" dirty="0">
                          <a:effectLst/>
                          <a:latin typeface="+mn-lt"/>
                        </a:rPr>
                        <a:t>/ </a:t>
                      </a:r>
                      <a:r>
                        <a:rPr lang="en-SG" sz="1200" b="0" dirty="0">
                          <a:effectLst/>
                          <a:latin typeface="+mn-lt"/>
                        </a:rPr>
                        <a:t>2015</a:t>
                      </a:r>
                      <a:endParaRPr lang="en-SG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</a:tr>
              <a:tr h="129765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05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>
                          <a:effectLst/>
                          <a:latin typeface="+mn-lt"/>
                        </a:rPr>
                        <a:t>“.”</a:t>
                      </a:r>
                      <a:endParaRPr lang="en-SG" sz="12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>
                          <a:effectLst/>
                          <a:latin typeface="+mn-lt"/>
                        </a:rPr>
                        <a:t>30 </a:t>
                      </a:r>
                      <a:r>
                        <a:rPr lang="en-SG" sz="1200" b="0" u="sng">
                          <a:effectLst/>
                          <a:latin typeface="+mn-lt"/>
                        </a:rPr>
                        <a:t>. </a:t>
                      </a:r>
                      <a:r>
                        <a:rPr lang="en-SG" sz="1200" b="0">
                          <a:effectLst/>
                          <a:latin typeface="+mn-lt"/>
                        </a:rPr>
                        <a:t>10 </a:t>
                      </a:r>
                      <a:r>
                        <a:rPr lang="en-SG" sz="1200" b="0" u="sng">
                          <a:effectLst/>
                          <a:latin typeface="+mn-lt"/>
                        </a:rPr>
                        <a:t>. </a:t>
                      </a:r>
                      <a:r>
                        <a:rPr lang="en-SG" sz="1200" b="0">
                          <a:effectLst/>
                          <a:latin typeface="+mn-lt"/>
                        </a:rPr>
                        <a:t>2015</a:t>
                      </a:r>
                      <a:endParaRPr lang="en-SG" sz="12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</a:tr>
              <a:tr h="0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05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 dirty="0">
                          <a:effectLst/>
                          <a:latin typeface="+mn-lt"/>
                        </a:rPr>
                        <a:t>“-“</a:t>
                      </a:r>
                      <a:endParaRPr lang="en-SG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 dirty="0">
                          <a:effectLst/>
                          <a:latin typeface="+mn-lt"/>
                        </a:rPr>
                        <a:t>30 </a:t>
                      </a:r>
                      <a:r>
                        <a:rPr lang="en-SG" sz="1200" b="0" u="sng" dirty="0">
                          <a:effectLst/>
                          <a:latin typeface="+mn-lt"/>
                        </a:rPr>
                        <a:t>- </a:t>
                      </a:r>
                      <a:r>
                        <a:rPr lang="en-SG" sz="1200" b="0" dirty="0">
                          <a:effectLst/>
                          <a:latin typeface="+mn-lt"/>
                        </a:rPr>
                        <a:t>10 </a:t>
                      </a:r>
                      <a:r>
                        <a:rPr lang="en-SG" sz="1200" b="0" u="sng" dirty="0" smtClean="0">
                          <a:effectLst/>
                          <a:latin typeface="+mn-lt"/>
                        </a:rPr>
                        <a:t>– </a:t>
                      </a:r>
                      <a:r>
                        <a:rPr lang="en-SG" sz="1200" b="0" dirty="0">
                          <a:effectLst/>
                          <a:latin typeface="+mn-lt"/>
                        </a:rPr>
                        <a:t>2015</a:t>
                      </a:r>
                      <a:endParaRPr lang="en-SG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</a:tr>
              <a:tr h="12976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600" b="0" dirty="0">
                          <a:effectLst/>
                        </a:rPr>
                        <a:t>Year</a:t>
                      </a: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600" b="0" dirty="0">
                          <a:effectLst/>
                        </a:rPr>
                        <a:t> </a:t>
                      </a: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 dirty="0">
                          <a:effectLst/>
                          <a:latin typeface="+mn-lt"/>
                        </a:rPr>
                        <a:t>Included</a:t>
                      </a:r>
                      <a:endParaRPr lang="en-SG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 dirty="0">
                          <a:effectLst/>
                          <a:latin typeface="+mn-lt"/>
                        </a:rPr>
                        <a:t>30/Oct</a:t>
                      </a:r>
                      <a:r>
                        <a:rPr lang="en-SG" sz="1200" b="0" u="sng" dirty="0">
                          <a:effectLst/>
                          <a:latin typeface="+mn-lt"/>
                        </a:rPr>
                        <a:t>/2015</a:t>
                      </a:r>
                      <a:endParaRPr lang="en-SG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</a:tr>
              <a:tr h="51906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05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 dirty="0">
                          <a:effectLst/>
                          <a:latin typeface="+mn-lt"/>
                        </a:rPr>
                        <a:t>Not included(current year is taken by default)</a:t>
                      </a:r>
                      <a:endParaRPr lang="en-SG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 dirty="0">
                          <a:effectLst/>
                          <a:latin typeface="+mn-lt"/>
                        </a:rPr>
                        <a:t>30/Oct</a:t>
                      </a:r>
                      <a:endParaRPr lang="en-SG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</a:tr>
              <a:tr h="308544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Search year</a:t>
                      </a:r>
                      <a:endParaRPr lang="en-SG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Search</a:t>
                      </a:r>
                      <a:r>
                        <a:rPr lang="en-SG" sz="1200" b="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200" b="0" u="sng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en-SG" sz="1200" b="0" u="sng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</a:tr>
              <a:tr h="129765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600" b="0" dirty="0">
                          <a:effectLst/>
                        </a:rPr>
                        <a:t>Dates can be written in any format or ordering</a:t>
                      </a: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1297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600" b="0">
                          <a:effectLst/>
                        </a:rPr>
                        <a:t>Description</a:t>
                      </a:r>
                      <a:endParaRPr lang="en-SG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600" b="0">
                          <a:solidFill>
                            <a:schemeClr val="tx1"/>
                          </a:solidFill>
                          <a:effectLst/>
                        </a:rPr>
                        <a:t>Format</a:t>
                      </a:r>
                      <a:endParaRPr lang="en-SG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600" b="0" dirty="0">
                          <a:solidFill>
                            <a:schemeClr val="tx1"/>
                          </a:solidFill>
                          <a:effectLst/>
                        </a:rPr>
                        <a:t>Result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</a:tr>
              <a:tr h="3892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600" b="0">
                          <a:effectLst/>
                        </a:rPr>
                        <a:t>Normal</a:t>
                      </a:r>
                      <a:endParaRPr lang="en-SG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400" b="0">
                          <a:effectLst/>
                        </a:rPr>
                        <a:t>Add holiday from</a:t>
                      </a:r>
                      <a:r>
                        <a:rPr lang="en-SG" sz="1400" b="0" u="sng">
                          <a:effectLst/>
                        </a:rPr>
                        <a:t> 30/March</a:t>
                      </a:r>
                      <a:r>
                        <a:rPr lang="en-SG" sz="1400" b="0">
                          <a:effectLst/>
                        </a:rPr>
                        <a:t> to</a:t>
                      </a:r>
                      <a:r>
                        <a:rPr lang="en-SG" sz="1400" b="0" u="sng">
                          <a:effectLst/>
                        </a:rPr>
                        <a:t> 15/April</a:t>
                      </a:r>
                      <a:endParaRPr lang="en-SG" sz="105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200" b="0" dirty="0">
                          <a:effectLst/>
                        </a:rPr>
                        <a:t>TaskBomber will take 30/March as the start of the holiday and 15/April as the end of the holiday</a:t>
                      </a:r>
                      <a:endParaRPr lang="en-SG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</a:tr>
              <a:tr h="3892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600" b="0">
                          <a:effectLst/>
                        </a:rPr>
                        <a:t>Without “from”</a:t>
                      </a:r>
                      <a:endParaRPr lang="en-SG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400" b="0">
                          <a:effectLst/>
                        </a:rPr>
                        <a:t>Add holiday </a:t>
                      </a:r>
                      <a:r>
                        <a:rPr lang="en-SG" sz="1400" b="0" u="sng">
                          <a:effectLst/>
                        </a:rPr>
                        <a:t>30/March</a:t>
                      </a:r>
                      <a:r>
                        <a:rPr lang="en-SG" sz="1400" b="0">
                          <a:effectLst/>
                        </a:rPr>
                        <a:t> to</a:t>
                      </a:r>
                      <a:r>
                        <a:rPr lang="en-SG" sz="1400" b="0" u="sng">
                          <a:effectLst/>
                        </a:rPr>
                        <a:t> 15/April</a:t>
                      </a:r>
                      <a:endParaRPr lang="en-SG" sz="105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259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600" b="0" dirty="0">
                          <a:effectLst/>
                        </a:rPr>
                        <a:t>With only </a:t>
                      </a:r>
                      <a:r>
                        <a:rPr lang="en-SG" sz="1600" b="0" dirty="0" smtClean="0">
                          <a:effectLst/>
                        </a:rPr>
                        <a:t>date</a:t>
                      </a: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400" b="0">
                          <a:effectLst/>
                        </a:rPr>
                        <a:t>Add holiday</a:t>
                      </a:r>
                      <a:r>
                        <a:rPr lang="en-SG" sz="1400" b="0" u="sng">
                          <a:effectLst/>
                        </a:rPr>
                        <a:t> 30/March</a:t>
                      </a:r>
                      <a:r>
                        <a:rPr lang="en-SG" sz="1400" b="0">
                          <a:effectLst/>
                        </a:rPr>
                        <a:t>  </a:t>
                      </a:r>
                      <a:r>
                        <a:rPr lang="en-SG" sz="1400" b="0" u="sng">
                          <a:effectLst/>
                        </a:rPr>
                        <a:t>15/April</a:t>
                      </a:r>
                      <a:endParaRPr lang="en-SG" sz="105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259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600" b="0" dirty="0">
                          <a:effectLst/>
                        </a:rPr>
                        <a:t>Any ordering</a:t>
                      </a: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400" b="0" u="sng" dirty="0" smtClean="0">
                          <a:effectLst/>
                        </a:rPr>
                        <a:t>15/April</a:t>
                      </a:r>
                      <a:r>
                        <a:rPr lang="en-SG" sz="1400" b="0" dirty="0" smtClean="0">
                          <a:effectLst/>
                        </a:rPr>
                        <a:t> Add </a:t>
                      </a:r>
                      <a:r>
                        <a:rPr lang="en-SG" sz="1400" b="0" dirty="0">
                          <a:effectLst/>
                        </a:rPr>
                        <a:t>holiday </a:t>
                      </a:r>
                      <a:r>
                        <a:rPr lang="en-SG" sz="1400" b="0" u="sng" dirty="0" smtClean="0">
                          <a:effectLst/>
                        </a:rPr>
                        <a:t>30/March</a:t>
                      </a:r>
                      <a:endParaRPr lang="en-SG" sz="105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07" marR="34107" marT="0" marB="0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2577763" y="255815"/>
            <a:ext cx="0" cy="6346371"/>
          </a:xfrm>
          <a:prstGeom prst="line">
            <a:avLst/>
          </a:prstGeom>
          <a:ln w="57150">
            <a:solidFill>
              <a:srgbClr val="0060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54953" t="29375" r="17562" b="7513"/>
          <a:stretch/>
        </p:blipFill>
        <p:spPr>
          <a:xfrm rot="5400000">
            <a:off x="3647653" y="-345440"/>
            <a:ext cx="5588732" cy="754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4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8099440" y="2762004"/>
            <a:ext cx="6857995" cy="1334008"/>
          </a:xfrm>
        </p:spPr>
        <p:txBody>
          <a:bodyPr/>
          <a:lstStyle/>
          <a:p>
            <a:r>
              <a:rPr lang="en-SG" dirty="0" smtClean="0"/>
              <a:t>Shortcuts Edit</a:t>
            </a:r>
            <a:endParaRPr lang="en-S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 rot="5400000">
            <a:off x="7091741" y="3264872"/>
            <a:ext cx="6858001" cy="328264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SG" dirty="0" smtClean="0"/>
              <a:t>Use the </a:t>
            </a:r>
            <a:r>
              <a:rPr lang="en-SG" dirty="0" err="1" smtClean="0"/>
              <a:t>Backtick</a:t>
            </a:r>
            <a:r>
              <a:rPr lang="en-SG" dirty="0" smtClean="0"/>
              <a:t> &lt;`&gt; button to access the shortcut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graphicFrame>
        <p:nvGraphicFramePr>
          <p:cNvPr id="8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699534"/>
              </p:ext>
            </p:extLst>
          </p:nvPr>
        </p:nvGraphicFramePr>
        <p:xfrm>
          <a:off x="3718024" y="1846261"/>
          <a:ext cx="4816278" cy="40227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5070"/>
                <a:gridCol w="1605604"/>
                <a:gridCol w="1605604"/>
              </a:tblGrid>
              <a:tr h="2194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>
                          <a:effectLst/>
                        </a:rPr>
                        <a:t>Description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>
                          <a:effectLst/>
                        </a:rPr>
                        <a:t>Command Name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>
                          <a:effectLst/>
                        </a:rPr>
                        <a:t>Shortcut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</a:tr>
              <a:tr h="219476">
                <a:tc rowSpan="4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Add new task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>
                          <a:effectLst/>
                        </a:rPr>
                        <a:t>Add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 smtClean="0">
                          <a:effectLst/>
                        </a:rPr>
                        <a:t>`a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</a:tr>
              <a:tr h="219476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>
                          <a:effectLst/>
                        </a:rPr>
                        <a:t>Create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 smtClean="0">
                          <a:effectLst/>
                        </a:rPr>
                        <a:t>`c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</a:tr>
              <a:tr h="219476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New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 smtClean="0">
                          <a:effectLst/>
                        </a:rPr>
                        <a:t>`n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</a:tr>
              <a:tr h="219476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>
                          <a:effectLst/>
                        </a:rPr>
                        <a:t>Plus 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 smtClean="0">
                          <a:effectLst/>
                        </a:rPr>
                        <a:t>`p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</a:tr>
              <a:tr h="219476">
                <a:tc rowSpan="3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Update or edit a task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Edit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 smtClean="0">
                          <a:effectLst/>
                        </a:rPr>
                        <a:t>`e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</a:tr>
              <a:tr h="219476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Update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 smtClean="0">
                          <a:effectLst/>
                        </a:rPr>
                        <a:t>`u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</a:tr>
              <a:tr h="219476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Change 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 smtClean="0">
                          <a:effectLst/>
                        </a:rPr>
                        <a:t>`c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</a:tr>
              <a:tr h="219476">
                <a:tc row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>
                          <a:effectLst/>
                        </a:rPr>
                        <a:t>Delete a task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Delete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 smtClean="0">
                          <a:effectLst/>
                        </a:rPr>
                        <a:t>`del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</a:tr>
              <a:tr h="219476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Remove 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 smtClean="0">
                          <a:effectLst/>
                        </a:rPr>
                        <a:t>`</a:t>
                      </a:r>
                      <a:r>
                        <a:rPr lang="en-SG" sz="1300" b="0" dirty="0" err="1" smtClean="0">
                          <a:effectLst/>
                        </a:rPr>
                        <a:t>rmv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</a:tr>
              <a:tr h="2194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 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Bomb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>
                          <a:effectLst/>
                        </a:rPr>
                        <a:t>`b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</a:tr>
              <a:tr h="219476">
                <a:tc row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Search for a set of task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Search 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 smtClean="0">
                          <a:effectLst/>
                        </a:rPr>
                        <a:t>`s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</a:tr>
              <a:tr h="219476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Find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 smtClean="0">
                          <a:effectLst/>
                        </a:rPr>
                        <a:t>`f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</a:tr>
              <a:tr h="2194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 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Read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 smtClean="0">
                          <a:effectLst/>
                        </a:rPr>
                        <a:t>`</a:t>
                      </a:r>
                      <a:r>
                        <a:rPr lang="en-SG" sz="1300" b="0" dirty="0" err="1" smtClean="0">
                          <a:effectLst/>
                        </a:rPr>
                        <a:t>rd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</a:tr>
              <a:tr h="2194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 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Show 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 smtClean="0">
                          <a:effectLst/>
                        </a:rPr>
                        <a:t>`s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</a:tr>
              <a:tr h="2194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Sort the task 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Sort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>
                          <a:effectLst/>
                        </a:rPr>
                        <a:t>~</a:t>
                      </a:r>
                      <a:r>
                        <a:rPr lang="en-SG" sz="1300" b="0" dirty="0" err="1">
                          <a:effectLst/>
                        </a:rPr>
                        <a:t>st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</a:tr>
              <a:tr h="29163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Undo an input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Undo 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>
                          <a:effectLst/>
                        </a:rPr>
                        <a:t>~un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</a:tr>
              <a:tr h="2194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Redo an input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>
                          <a:effectLst/>
                        </a:rPr>
                        <a:t>Redo</a:t>
                      </a:r>
                      <a:endParaRPr lang="en-SG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300" b="0" dirty="0">
                          <a:effectLst/>
                        </a:rPr>
                        <a:t>~re</a:t>
                      </a:r>
                      <a:endParaRPr lang="en-SG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86" marR="5768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03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055533" cy="6858000"/>
          </a:xfrm>
          <a:prstGeom prst="rect">
            <a:avLst/>
          </a:prstGeom>
          <a:solidFill>
            <a:srgbClr val="006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031" y="302006"/>
            <a:ext cx="3712128" cy="1124124"/>
          </a:xfrm>
        </p:spPr>
        <p:txBody>
          <a:bodyPr>
            <a:noAutofit/>
          </a:bodyPr>
          <a:lstStyle/>
          <a:p>
            <a:r>
              <a:rPr lang="en-SG" sz="6000" dirty="0"/>
              <a:t>Overview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510" y="1237775"/>
            <a:ext cx="7477387" cy="4160707"/>
          </a:xfrm>
          <a:ln w="38100">
            <a:solidFill>
              <a:schemeClr val="accent1"/>
            </a:solidFill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1031" y="1946246"/>
            <a:ext cx="3200400" cy="435895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SG" altLang="zh-CN" sz="2000" dirty="0">
                <a:solidFill>
                  <a:schemeClr val="accent1"/>
                </a:solidFill>
              </a:rPr>
              <a:t>TaskBomber is a simple keyboard-driven to-do task manager.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SG" sz="2000" dirty="0">
              <a:solidFill>
                <a:schemeClr val="accent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</a:pPr>
            <a:r>
              <a:rPr lang="en-SG" altLang="zh-CN" sz="2000" dirty="0">
                <a:solidFill>
                  <a:schemeClr val="accent1"/>
                </a:solidFill>
              </a:rPr>
              <a:t>You can manage your tasks easily by typing  different commands into the</a:t>
            </a:r>
            <a:endParaRPr lang="en-SG" altLang="zh-CN" sz="2400" b="1" i="1" u="sng" dirty="0">
              <a:solidFill>
                <a:schemeClr val="accent1"/>
              </a:solidFill>
              <a:latin typeface="+mj-lt"/>
            </a:endParaRPr>
          </a:p>
          <a:p>
            <a:pPr>
              <a:spcBef>
                <a:spcPts val="0"/>
              </a:spcBef>
            </a:pPr>
            <a:endParaRPr lang="en-SG" sz="1800" dirty="0">
              <a:solidFill>
                <a:schemeClr val="accent1"/>
              </a:solidFill>
            </a:endParaRPr>
          </a:p>
          <a:p>
            <a:endParaRPr lang="en-SG" sz="1800" dirty="0">
              <a:solidFill>
                <a:schemeClr val="accent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75433" y="6459790"/>
            <a:ext cx="4648200" cy="365125"/>
          </a:xfrm>
        </p:spPr>
        <p:txBody>
          <a:bodyPr/>
          <a:lstStyle/>
          <a:p>
            <a:r>
              <a:rPr lang="en-US" smtClean="0"/>
              <a:t>A Yellow Submarine Project</a:t>
            </a:r>
            <a:endParaRPr lang="en-US" dirty="0"/>
          </a:p>
        </p:txBody>
      </p:sp>
      <p:sp>
        <p:nvSpPr>
          <p:cNvPr id="7" name="TextBox 5"/>
          <p:cNvSpPr txBox="1"/>
          <p:nvPr/>
        </p:nvSpPr>
        <p:spPr>
          <a:xfrm>
            <a:off x="355435" y="4011670"/>
            <a:ext cx="3344664" cy="646331"/>
          </a:xfrm>
          <a:prstGeom prst="rect">
            <a:avLst/>
          </a:prstGeom>
          <a:solidFill>
            <a:srgbClr val="EF4136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dirty="0">
                <a:solidFill>
                  <a:schemeClr val="accent1"/>
                </a:solidFill>
                <a:latin typeface="+mj-lt"/>
              </a:rPr>
              <a:t>Command Bar</a:t>
            </a:r>
            <a:endParaRPr lang="zh-CN" alt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Shape 209"/>
          <p:cNvSpPr/>
          <p:nvPr/>
        </p:nvSpPr>
        <p:spPr>
          <a:xfrm>
            <a:off x="4206002" y="1234317"/>
            <a:ext cx="7920019" cy="816047"/>
          </a:xfrm>
          <a:prstGeom prst="flowChartTerminator">
            <a:avLst/>
          </a:prstGeom>
          <a:noFill/>
          <a:ln w="76200" cap="flat" cmpd="sng">
            <a:solidFill>
              <a:srgbClr val="EF413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9" name="Shape 210"/>
          <p:cNvCxnSpPr/>
          <p:nvPr/>
        </p:nvCxnSpPr>
        <p:spPr>
          <a:xfrm rot="10800000" flipH="1">
            <a:off x="3700101" y="2128487"/>
            <a:ext cx="786300" cy="2329200"/>
          </a:xfrm>
          <a:prstGeom prst="straightConnector1">
            <a:avLst/>
          </a:prstGeom>
          <a:noFill/>
          <a:ln w="76200" cap="flat" cmpd="sng">
            <a:solidFill>
              <a:srgbClr val="EF4136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46120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7">
      <a:dk1>
        <a:srgbClr val="C78E01"/>
      </a:dk1>
      <a:lt1>
        <a:srgbClr val="000000"/>
      </a:lt1>
      <a:dk2>
        <a:srgbClr val="FEB914"/>
      </a:dk2>
      <a:lt2>
        <a:srgbClr val="00609C"/>
      </a:lt2>
      <a:accent1>
        <a:srgbClr val="FFFFFF"/>
      </a:accent1>
      <a:accent2>
        <a:srgbClr val="CF543F"/>
      </a:accent2>
      <a:accent3>
        <a:srgbClr val="FEB914"/>
      </a:accent3>
      <a:accent4>
        <a:srgbClr val="848058"/>
      </a:accent4>
      <a:accent5>
        <a:srgbClr val="E8B54D"/>
      </a:accent5>
      <a:accent6>
        <a:srgbClr val="000000"/>
      </a:accent6>
      <a:hlink>
        <a:srgbClr val="CCCC00"/>
      </a:hlink>
      <a:folHlink>
        <a:srgbClr val="000000"/>
      </a:folHlink>
    </a:clrScheme>
    <a:fontScheme name="Custom 5">
      <a:majorFont>
        <a:latin typeface="Bree Serif"/>
        <a:ea typeface=""/>
        <a:cs typeface=""/>
      </a:majorFont>
      <a:minorFont>
        <a:latin typeface="Berlin Sans FB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 lnSpcReduction="10000"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2127</TotalTime>
  <Words>1232</Words>
  <Application>Microsoft Office PowerPoint</Application>
  <PresentationFormat>Widescreen</PresentationFormat>
  <Paragraphs>405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Berlin Sans FB</vt:lpstr>
      <vt:lpstr>Bree Serif</vt:lpstr>
      <vt:lpstr>Calibri</vt:lpstr>
      <vt:lpstr>Helvetica</vt:lpstr>
      <vt:lpstr>Overlock</vt:lpstr>
      <vt:lpstr>Segoe UI Semibold</vt:lpstr>
      <vt:lpstr>Times New Roman</vt:lpstr>
      <vt:lpstr>Retrospect</vt:lpstr>
      <vt:lpstr>TaskBomber</vt:lpstr>
      <vt:lpstr>Help Basic Edit</vt:lpstr>
      <vt:lpstr>PowerPoint Presentation</vt:lpstr>
      <vt:lpstr>The Sailors</vt:lpstr>
      <vt:lpstr>S.O.S.</vt:lpstr>
      <vt:lpstr>Help Basic</vt:lpstr>
      <vt:lpstr>Help Advance</vt:lpstr>
      <vt:lpstr>Shortcuts Edit</vt:lpstr>
      <vt:lpstr>Overview</vt:lpstr>
      <vt:lpstr>Add</vt:lpstr>
      <vt:lpstr>Add</vt:lpstr>
      <vt:lpstr>Delete</vt:lpstr>
      <vt:lpstr>Delete</vt:lpstr>
      <vt:lpstr>Delete</vt:lpstr>
      <vt:lpstr>Delete</vt:lpstr>
      <vt:lpstr>basic format:    Search</vt:lpstr>
      <vt:lpstr>basic format:    Search</vt:lpstr>
      <vt:lpstr>Update</vt:lpstr>
      <vt:lpstr>Update</vt:lpstr>
      <vt:lpstr>Sort</vt:lpstr>
      <vt:lpstr>Sort</vt:lpstr>
      <vt:lpstr>Sort</vt:lpstr>
      <vt:lpstr>Clear</vt:lpstr>
      <vt:lpstr>Undo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chan</dc:creator>
  <cp:lastModifiedBy>adrian chan</cp:lastModifiedBy>
  <cp:revision>87</cp:revision>
  <dcterms:created xsi:type="dcterms:W3CDTF">2015-10-31T13:35:47Z</dcterms:created>
  <dcterms:modified xsi:type="dcterms:W3CDTF">2015-11-08T04:13:42Z</dcterms:modified>
</cp:coreProperties>
</file>