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2"/>
  </p:notesMasterIdLst>
  <p:sldIdLst>
    <p:sldId id="258" r:id="rId2"/>
    <p:sldId id="315" r:id="rId3"/>
    <p:sldId id="316" r:id="rId4"/>
    <p:sldId id="317" r:id="rId5"/>
    <p:sldId id="318" r:id="rId6"/>
    <p:sldId id="319" r:id="rId7"/>
    <p:sldId id="320" r:id="rId8"/>
    <p:sldId id="321" r:id="rId9"/>
    <p:sldId id="322" r:id="rId10"/>
    <p:sldId id="323" r:id="rId11"/>
    <p:sldId id="324" r:id="rId12"/>
    <p:sldId id="325" r:id="rId13"/>
    <p:sldId id="326" r:id="rId14"/>
    <p:sldId id="327" r:id="rId15"/>
    <p:sldId id="334" r:id="rId16"/>
    <p:sldId id="328" r:id="rId17"/>
    <p:sldId id="329" r:id="rId18"/>
    <p:sldId id="330" r:id="rId19"/>
    <p:sldId id="335" r:id="rId20"/>
    <p:sldId id="297" r:id="rId21"/>
  </p:sldIdLst>
  <p:sldSz cx="6858000" cy="51435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59" userDrawn="1">
          <p15:clr>
            <a:srgbClr val="A4A3A4"/>
          </p15:clr>
        </p15:guide>
        <p15:guide id="2" pos="176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2FF"/>
    <a:srgbClr val="0052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13" autoAdjust="0"/>
    <p:restoredTop sz="79890" autoAdjust="0"/>
  </p:normalViewPr>
  <p:slideViewPr>
    <p:cSldViewPr snapToGrid="0" snapToObjects="1">
      <p:cViewPr varScale="1">
        <p:scale>
          <a:sx n="127" d="100"/>
          <a:sy n="127" d="100"/>
        </p:scale>
        <p:origin x="2056" y="176"/>
      </p:cViewPr>
      <p:guideLst>
        <p:guide orient="horz" pos="1859"/>
        <p:guide pos="1769"/>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70" d="100"/>
          <a:sy n="70" d="100"/>
        </p:scale>
        <p:origin x="276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B2B5F3-CA21-B746-93BD-89BD39E53309}" type="datetimeFigureOut">
              <a:rPr lang="en-US" smtClean="0"/>
              <a:t>8/3/23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97D147-E104-D44D-A191-1057172D21DD}" type="slidenum">
              <a:rPr lang="en-US" smtClean="0"/>
              <a:t>‹#›</a:t>
            </a:fld>
            <a:endParaRPr lang="en-US"/>
          </a:p>
        </p:txBody>
      </p:sp>
    </p:spTree>
    <p:extLst>
      <p:ext uri="{BB962C8B-B14F-4D97-AF65-F5344CB8AC3E}">
        <p14:creationId xmlns:p14="http://schemas.microsoft.com/office/powerpoint/2010/main" val="1930086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 name="Google Shape;7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14298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10</a:t>
            </a:fld>
            <a:endParaRPr lang="en-US"/>
          </a:p>
        </p:txBody>
      </p:sp>
    </p:spTree>
    <p:extLst>
      <p:ext uri="{BB962C8B-B14F-4D97-AF65-F5344CB8AC3E}">
        <p14:creationId xmlns:p14="http://schemas.microsoft.com/office/powerpoint/2010/main" val="19925892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After n_0 cg(n) is always an upper bound to f(n)</a:t>
            </a:r>
          </a:p>
          <a:p>
            <a:r>
              <a:rPr lang="en-US" dirty="0"/>
              <a:t>f(n) = O(n) means f(n) is a member of the set</a:t>
            </a:r>
          </a:p>
          <a:p>
            <a:r>
              <a:rPr lang="en-US" dirty="0"/>
              <a:t>For any particular c, I can get one n_0, such that beyond that n_0,  n^3 will be more than n^2 always</a:t>
            </a:r>
          </a:p>
        </p:txBody>
      </p:sp>
      <p:sp>
        <p:nvSpPr>
          <p:cNvPr id="4" name="Slide Number Placeholder 3"/>
          <p:cNvSpPr>
            <a:spLocks noGrp="1"/>
          </p:cNvSpPr>
          <p:nvPr>
            <p:ph type="sldNum" sz="quarter" idx="10"/>
          </p:nvPr>
        </p:nvSpPr>
        <p:spPr/>
        <p:txBody>
          <a:bodyPr/>
          <a:lstStyle/>
          <a:p>
            <a:fld id="{CC97D147-E104-D44D-A191-1057172D21DD}" type="slidenum">
              <a:rPr lang="en-US" smtClean="0"/>
              <a:t>11</a:t>
            </a:fld>
            <a:endParaRPr lang="en-US"/>
          </a:p>
        </p:txBody>
      </p:sp>
    </p:spTree>
    <p:extLst>
      <p:ext uri="{BB962C8B-B14F-4D97-AF65-F5344CB8AC3E}">
        <p14:creationId xmlns:p14="http://schemas.microsoft.com/office/powerpoint/2010/main" val="11251471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12</a:t>
            </a:fld>
            <a:endParaRPr lang="en-US"/>
          </a:p>
        </p:txBody>
      </p:sp>
    </p:spTree>
    <p:extLst>
      <p:ext uri="{BB962C8B-B14F-4D97-AF65-F5344CB8AC3E}">
        <p14:creationId xmlns:p14="http://schemas.microsoft.com/office/powerpoint/2010/main" val="5819020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13</a:t>
            </a:fld>
            <a:endParaRPr lang="en-US"/>
          </a:p>
        </p:txBody>
      </p:sp>
    </p:spTree>
    <p:extLst>
      <p:ext uri="{BB962C8B-B14F-4D97-AF65-F5344CB8AC3E}">
        <p14:creationId xmlns:p14="http://schemas.microsoft.com/office/powerpoint/2010/main" val="25804564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14</a:t>
            </a:fld>
            <a:endParaRPr lang="en-US"/>
          </a:p>
        </p:txBody>
      </p:sp>
    </p:spTree>
    <p:extLst>
      <p:ext uri="{BB962C8B-B14F-4D97-AF65-F5344CB8AC3E}">
        <p14:creationId xmlns:p14="http://schemas.microsoft.com/office/powerpoint/2010/main" val="7263982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15</a:t>
            </a:fld>
            <a:endParaRPr lang="en-US"/>
          </a:p>
        </p:txBody>
      </p:sp>
    </p:spTree>
    <p:extLst>
      <p:ext uri="{BB962C8B-B14F-4D97-AF65-F5344CB8AC3E}">
        <p14:creationId xmlns:p14="http://schemas.microsoft.com/office/powerpoint/2010/main" val="22078704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16</a:t>
            </a:fld>
            <a:endParaRPr lang="en-US"/>
          </a:p>
        </p:txBody>
      </p:sp>
    </p:spTree>
    <p:extLst>
      <p:ext uri="{BB962C8B-B14F-4D97-AF65-F5344CB8AC3E}">
        <p14:creationId xmlns:p14="http://schemas.microsoft.com/office/powerpoint/2010/main" val="42756860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Ask, if the first limit is true – can we write f(n) is big O of g(n): Yes we can as O includes both &lt; and = while o already is &lt;</a:t>
            </a:r>
          </a:p>
          <a:p>
            <a:r>
              <a:rPr lang="en-US" dirty="0"/>
              <a:t>Ask what if the limit is a constant?</a:t>
            </a:r>
          </a:p>
        </p:txBody>
      </p:sp>
      <p:sp>
        <p:nvSpPr>
          <p:cNvPr id="4" name="Slide Number Placeholder 3"/>
          <p:cNvSpPr>
            <a:spLocks noGrp="1"/>
          </p:cNvSpPr>
          <p:nvPr>
            <p:ph type="sldNum" sz="quarter" idx="10"/>
          </p:nvPr>
        </p:nvSpPr>
        <p:spPr/>
        <p:txBody>
          <a:bodyPr/>
          <a:lstStyle/>
          <a:p>
            <a:fld id="{CC97D147-E104-D44D-A191-1057172D21DD}" type="slidenum">
              <a:rPr lang="en-US" smtClean="0"/>
              <a:t>17</a:t>
            </a:fld>
            <a:endParaRPr lang="en-US"/>
          </a:p>
        </p:txBody>
      </p:sp>
    </p:spTree>
    <p:extLst>
      <p:ext uri="{BB962C8B-B14F-4D97-AF65-F5344CB8AC3E}">
        <p14:creationId xmlns:p14="http://schemas.microsoft.com/office/powerpoint/2010/main" val="34719790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18</a:t>
            </a:fld>
            <a:endParaRPr lang="en-US"/>
          </a:p>
        </p:txBody>
      </p:sp>
    </p:spTree>
    <p:extLst>
      <p:ext uri="{BB962C8B-B14F-4D97-AF65-F5344CB8AC3E}">
        <p14:creationId xmlns:p14="http://schemas.microsoft.com/office/powerpoint/2010/main" val="36896428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19</a:t>
            </a:fld>
            <a:endParaRPr lang="en-US"/>
          </a:p>
        </p:txBody>
      </p:sp>
    </p:spTree>
    <p:extLst>
      <p:ext uri="{BB962C8B-B14F-4D97-AF65-F5344CB8AC3E}">
        <p14:creationId xmlns:p14="http://schemas.microsoft.com/office/powerpoint/2010/main" val="415980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2</a:t>
            </a:fld>
            <a:endParaRPr lang="en-US"/>
          </a:p>
        </p:txBody>
      </p:sp>
    </p:spTree>
    <p:extLst>
      <p:ext uri="{BB962C8B-B14F-4D97-AF65-F5344CB8AC3E}">
        <p14:creationId xmlns:p14="http://schemas.microsoft.com/office/powerpoint/2010/main" val="9263068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97D147-E104-D44D-A191-1057172D21DD}" type="slidenum">
              <a:rPr lang="en-US" smtClean="0"/>
              <a:t>20</a:t>
            </a:fld>
            <a:endParaRPr lang="en-US"/>
          </a:p>
        </p:txBody>
      </p:sp>
    </p:spTree>
    <p:extLst>
      <p:ext uri="{BB962C8B-B14F-4D97-AF65-F5344CB8AC3E}">
        <p14:creationId xmlns:p14="http://schemas.microsoft.com/office/powerpoint/2010/main" val="2119432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3</a:t>
            </a:fld>
            <a:endParaRPr lang="en-US"/>
          </a:p>
        </p:txBody>
      </p:sp>
    </p:spTree>
    <p:extLst>
      <p:ext uri="{BB962C8B-B14F-4D97-AF65-F5344CB8AC3E}">
        <p14:creationId xmlns:p14="http://schemas.microsoft.com/office/powerpoint/2010/main" val="3880682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4</a:t>
            </a:fld>
            <a:endParaRPr lang="en-US"/>
          </a:p>
        </p:txBody>
      </p:sp>
    </p:spTree>
    <p:extLst>
      <p:ext uri="{BB962C8B-B14F-4D97-AF65-F5344CB8AC3E}">
        <p14:creationId xmlns:p14="http://schemas.microsoft.com/office/powerpoint/2010/main" val="3455307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Assuming the while loop exits in the usual way (i.e., due to the test in the loop header), the test is executed one time more than the loop body. As line 5 is taken to be executed </a:t>
            </a:r>
            <a:r>
              <a:rPr lang="en-US" dirty="0" err="1"/>
              <a:t>t_j</a:t>
            </a:r>
            <a:r>
              <a:rPr lang="en-US" dirty="0"/>
              <a:t> times, so basically, things inside the loop get executed </a:t>
            </a:r>
            <a:r>
              <a:rPr lang="en-US" dirty="0" err="1"/>
              <a:t>t_j</a:t>
            </a:r>
            <a:r>
              <a:rPr lang="en-US" dirty="0"/>
              <a:t> – 1 times.</a:t>
            </a:r>
          </a:p>
        </p:txBody>
      </p:sp>
      <p:sp>
        <p:nvSpPr>
          <p:cNvPr id="4" name="Slide Number Placeholder 3"/>
          <p:cNvSpPr>
            <a:spLocks noGrp="1"/>
          </p:cNvSpPr>
          <p:nvPr>
            <p:ph type="sldNum" sz="quarter" idx="10"/>
          </p:nvPr>
        </p:nvSpPr>
        <p:spPr/>
        <p:txBody>
          <a:bodyPr/>
          <a:lstStyle/>
          <a:p>
            <a:fld id="{CC97D147-E104-D44D-A191-1057172D21DD}" type="slidenum">
              <a:rPr lang="en-US" smtClean="0"/>
              <a:t>5</a:t>
            </a:fld>
            <a:endParaRPr lang="en-US"/>
          </a:p>
        </p:txBody>
      </p:sp>
    </p:spTree>
    <p:extLst>
      <p:ext uri="{BB962C8B-B14F-4D97-AF65-F5344CB8AC3E}">
        <p14:creationId xmlns:p14="http://schemas.microsoft.com/office/powerpoint/2010/main" val="2990916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6</a:t>
            </a:fld>
            <a:endParaRPr lang="en-US"/>
          </a:p>
        </p:txBody>
      </p:sp>
    </p:spTree>
    <p:extLst>
      <p:ext uri="{BB962C8B-B14F-4D97-AF65-F5344CB8AC3E}">
        <p14:creationId xmlns:p14="http://schemas.microsoft.com/office/powerpoint/2010/main" val="41942839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7</a:t>
            </a:fld>
            <a:endParaRPr lang="en-US"/>
          </a:p>
        </p:txBody>
      </p:sp>
    </p:spTree>
    <p:extLst>
      <p:ext uri="{BB962C8B-B14F-4D97-AF65-F5344CB8AC3E}">
        <p14:creationId xmlns:p14="http://schemas.microsoft.com/office/powerpoint/2010/main" val="23043392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8</a:t>
            </a:fld>
            <a:endParaRPr lang="en-US"/>
          </a:p>
        </p:txBody>
      </p:sp>
    </p:spTree>
    <p:extLst>
      <p:ext uri="{BB962C8B-B14F-4D97-AF65-F5344CB8AC3E}">
        <p14:creationId xmlns:p14="http://schemas.microsoft.com/office/powerpoint/2010/main" val="20866980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You can just tell to ignore g_2(n) for the time being. It is there to show how an </a:t>
            </a:r>
            <a:r>
              <a:rPr lang="en-US"/>
              <a:t>exponential grows.</a:t>
            </a:r>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9</a:t>
            </a:fld>
            <a:endParaRPr lang="en-US"/>
          </a:p>
        </p:txBody>
      </p:sp>
    </p:spTree>
    <p:extLst>
      <p:ext uri="{BB962C8B-B14F-4D97-AF65-F5344CB8AC3E}">
        <p14:creationId xmlns:p14="http://schemas.microsoft.com/office/powerpoint/2010/main" val="1649322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57250" y="841772"/>
            <a:ext cx="5143500" cy="1790700"/>
          </a:xfrm>
        </p:spPr>
        <p:txBody>
          <a:bodyPr anchor="b"/>
          <a:lstStyle>
            <a:lvl1pPr algn="ctr">
              <a:defRPr sz="3375"/>
            </a:lvl1pPr>
          </a:lstStyle>
          <a:p>
            <a:r>
              <a:rPr lang="en-US"/>
              <a:t>Click to edit Master title style</a:t>
            </a:r>
          </a:p>
        </p:txBody>
      </p:sp>
      <p:sp>
        <p:nvSpPr>
          <p:cNvPr id="3" name="Subtitle 2"/>
          <p:cNvSpPr>
            <a:spLocks noGrp="1"/>
          </p:cNvSpPr>
          <p:nvPr>
            <p:ph type="subTitle" idx="1"/>
          </p:nvPr>
        </p:nvSpPr>
        <p:spPr>
          <a:xfrm>
            <a:off x="857250" y="2701528"/>
            <a:ext cx="5143500" cy="1241822"/>
          </a:xfrm>
        </p:spPr>
        <p:txBody>
          <a:bodyPr/>
          <a:lstStyle>
            <a:lvl1pPr marL="0" indent="0" algn="ctr">
              <a:buNone/>
              <a:defRPr sz="1350"/>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p>
        </p:txBody>
      </p:sp>
      <p:sp>
        <p:nvSpPr>
          <p:cNvPr id="6" name="Slide Number Placeholder 5"/>
          <p:cNvSpPr>
            <a:spLocks noGrp="1"/>
          </p:cNvSpPr>
          <p:nvPr>
            <p:ph type="sldNum" sz="quarter" idx="12"/>
          </p:nvPr>
        </p:nvSpPr>
        <p:spPr/>
        <p:txBody>
          <a:bodyPr/>
          <a:lstStyle/>
          <a:p>
            <a:fld id="{683B8651-0143-4140-839E-3D36292080E8}" type="slidenum">
              <a:rPr lang="en-US" smtClean="0"/>
              <a:t>‹#›</a:t>
            </a:fld>
            <a:endParaRPr lang="en-US"/>
          </a:p>
        </p:txBody>
      </p:sp>
      <p:sp>
        <p:nvSpPr>
          <p:cNvPr id="7" name="Footer Placeholder 4"/>
          <p:cNvSpPr>
            <a:spLocks noGrp="1"/>
          </p:cNvSpPr>
          <p:nvPr>
            <p:ph type="ftr" sz="quarter" idx="11"/>
          </p:nvPr>
        </p:nvSpPr>
        <p:spPr>
          <a:xfrm>
            <a:off x="1131862" y="4767264"/>
            <a:ext cx="4594279" cy="273844"/>
          </a:xfrm>
        </p:spPr>
        <p:txBody>
          <a:bodyPr/>
          <a:lstStyle/>
          <a:p>
            <a:r>
              <a:rPr lang="en-US"/>
              <a:t>CS21203 / Algorithms - I | Introduction</a:t>
            </a:r>
            <a:endParaRPr lang="en-US" dirty="0"/>
          </a:p>
        </p:txBody>
      </p:sp>
      <p:sp>
        <p:nvSpPr>
          <p:cNvPr id="8" name="Date Placeholder 3">
            <a:extLst>
              <a:ext uri="{FF2B5EF4-FFF2-40B4-BE49-F238E27FC236}">
                <a16:creationId xmlns:a16="http://schemas.microsoft.com/office/drawing/2014/main" id="{16A5008C-C18C-CF49-B719-814D28DFBAC2}"/>
              </a:ext>
            </a:extLst>
          </p:cNvPr>
          <p:cNvSpPr>
            <a:spLocks noGrp="1"/>
          </p:cNvSpPr>
          <p:nvPr>
            <p:ph type="dt" sz="half" idx="2"/>
          </p:nvPr>
        </p:nvSpPr>
        <p:spPr>
          <a:xfrm>
            <a:off x="471487" y="4767264"/>
            <a:ext cx="660374" cy="273844"/>
          </a:xfrm>
          <a:prstGeom prst="rect">
            <a:avLst/>
          </a:prstGeom>
        </p:spPr>
        <p:txBody>
          <a:bodyPr vert="horz" lIns="91440" tIns="45720" rIns="91440" bIns="45720" rtlCol="0" anchor="ctr"/>
          <a:lstStyle>
            <a:lvl1pPr algn="l">
              <a:defRPr sz="675">
                <a:solidFill>
                  <a:srgbClr val="0432FF"/>
                </a:solidFill>
                <a:latin typeface="Segoe UI" charset="0"/>
                <a:ea typeface="Segoe UI" charset="0"/>
                <a:cs typeface="Segoe UI" charset="0"/>
              </a:defRPr>
            </a:lvl1pPr>
          </a:lstStyle>
          <a:p>
            <a:r>
              <a:rPr lang="en-IN"/>
              <a:t>Aug 03, 2023
</a:t>
            </a:r>
            <a:endParaRPr lang="en-US" dirty="0"/>
          </a:p>
        </p:txBody>
      </p:sp>
    </p:spTree>
    <p:extLst>
      <p:ext uri="{BB962C8B-B14F-4D97-AF65-F5344CB8AC3E}">
        <p14:creationId xmlns:p14="http://schemas.microsoft.com/office/powerpoint/2010/main" val="641867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IN"/>
              <a:t>Aug 03, 2023
</a:t>
            </a:r>
            <a:endParaRPr lang="en-US" dirty="0"/>
          </a:p>
        </p:txBody>
      </p:sp>
      <p:sp>
        <p:nvSpPr>
          <p:cNvPr id="6" name="Slide Number Placeholder 5"/>
          <p:cNvSpPr>
            <a:spLocks noGrp="1"/>
          </p:cNvSpPr>
          <p:nvPr>
            <p:ph type="sldNum" sz="quarter" idx="12"/>
          </p:nvPr>
        </p:nvSpPr>
        <p:spPr/>
        <p:txBody>
          <a:bodyPr/>
          <a:lstStyle/>
          <a:p>
            <a:fld id="{683B8651-0143-4140-839E-3D36292080E8}" type="slidenum">
              <a:rPr lang="en-US" smtClean="0"/>
              <a:t>‹#›</a:t>
            </a:fld>
            <a:endParaRPr lang="en-US"/>
          </a:p>
        </p:txBody>
      </p:sp>
      <p:sp>
        <p:nvSpPr>
          <p:cNvPr id="7" name="Footer Placeholder 4"/>
          <p:cNvSpPr>
            <a:spLocks noGrp="1"/>
          </p:cNvSpPr>
          <p:nvPr>
            <p:ph type="ftr" sz="quarter" idx="11"/>
          </p:nvPr>
        </p:nvSpPr>
        <p:spPr>
          <a:xfrm>
            <a:off x="1131862" y="4767264"/>
            <a:ext cx="4594279" cy="273844"/>
          </a:xfrm>
        </p:spPr>
        <p:txBody>
          <a:bodyPr/>
          <a:lstStyle/>
          <a:p>
            <a:r>
              <a:rPr lang="en-US"/>
              <a:t>CS21203 / Algorithms - I | Introduction</a:t>
            </a:r>
            <a:endParaRPr lang="en-US" dirty="0"/>
          </a:p>
        </p:txBody>
      </p:sp>
    </p:spTree>
    <p:extLst>
      <p:ext uri="{BB962C8B-B14F-4D97-AF65-F5344CB8AC3E}">
        <p14:creationId xmlns:p14="http://schemas.microsoft.com/office/powerpoint/2010/main" val="1563107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8" y="273845"/>
            <a:ext cx="1478756"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71489" y="273845"/>
            <a:ext cx="4350544"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IN"/>
              <a:t>Aug 03, 2023
</a:t>
            </a:r>
            <a:endParaRPr lang="en-US" dirty="0"/>
          </a:p>
        </p:txBody>
      </p:sp>
      <p:sp>
        <p:nvSpPr>
          <p:cNvPr id="6" name="Slide Number Placeholder 5"/>
          <p:cNvSpPr>
            <a:spLocks noGrp="1"/>
          </p:cNvSpPr>
          <p:nvPr>
            <p:ph type="sldNum" sz="quarter" idx="12"/>
          </p:nvPr>
        </p:nvSpPr>
        <p:spPr/>
        <p:txBody>
          <a:bodyPr/>
          <a:lstStyle/>
          <a:p>
            <a:fld id="{683B8651-0143-4140-839E-3D36292080E8}" type="slidenum">
              <a:rPr lang="en-US" smtClean="0"/>
              <a:t>‹#›</a:t>
            </a:fld>
            <a:endParaRPr lang="en-US"/>
          </a:p>
        </p:txBody>
      </p:sp>
      <p:sp>
        <p:nvSpPr>
          <p:cNvPr id="7" name="Footer Placeholder 4"/>
          <p:cNvSpPr>
            <a:spLocks noGrp="1"/>
          </p:cNvSpPr>
          <p:nvPr>
            <p:ph type="ftr" sz="quarter" idx="11"/>
          </p:nvPr>
        </p:nvSpPr>
        <p:spPr>
          <a:xfrm>
            <a:off x="1131862" y="4767264"/>
            <a:ext cx="4594279" cy="273844"/>
          </a:xfrm>
        </p:spPr>
        <p:txBody>
          <a:bodyPr/>
          <a:lstStyle/>
          <a:p>
            <a:r>
              <a:rPr lang="en-US"/>
              <a:t>CS21203 / Algorithms - I | Introduction</a:t>
            </a:r>
            <a:endParaRPr lang="en-US" dirty="0"/>
          </a:p>
        </p:txBody>
      </p:sp>
    </p:spTree>
    <p:extLst>
      <p:ext uri="{BB962C8B-B14F-4D97-AF65-F5344CB8AC3E}">
        <p14:creationId xmlns:p14="http://schemas.microsoft.com/office/powerpoint/2010/main" val="977643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683B8651-0143-4140-839E-3D36292080E8}" type="slidenum">
              <a:rPr lang="en-US" smtClean="0"/>
              <a:t>‹#›</a:t>
            </a:fld>
            <a:endParaRPr lang="en-US"/>
          </a:p>
        </p:txBody>
      </p:sp>
      <p:sp>
        <p:nvSpPr>
          <p:cNvPr id="7" name="Footer Placeholder 4"/>
          <p:cNvSpPr>
            <a:spLocks noGrp="1"/>
          </p:cNvSpPr>
          <p:nvPr>
            <p:ph type="ftr" sz="quarter" idx="11"/>
          </p:nvPr>
        </p:nvSpPr>
        <p:spPr>
          <a:xfrm>
            <a:off x="1131862" y="4767264"/>
            <a:ext cx="4594279" cy="273844"/>
          </a:xfrm>
        </p:spPr>
        <p:txBody>
          <a:bodyPr/>
          <a:lstStyle/>
          <a:p>
            <a:r>
              <a:rPr lang="en-US"/>
              <a:t>CS21203 / Algorithms - I | Introduction</a:t>
            </a:r>
            <a:endParaRPr lang="en-US" dirty="0"/>
          </a:p>
        </p:txBody>
      </p:sp>
      <p:sp>
        <p:nvSpPr>
          <p:cNvPr id="8" name="Date Placeholder 3">
            <a:extLst>
              <a:ext uri="{FF2B5EF4-FFF2-40B4-BE49-F238E27FC236}">
                <a16:creationId xmlns:a16="http://schemas.microsoft.com/office/drawing/2014/main" id="{172BE35F-32F8-EF4B-BC4B-7E5EC806D660}"/>
              </a:ext>
            </a:extLst>
          </p:cNvPr>
          <p:cNvSpPr>
            <a:spLocks noGrp="1"/>
          </p:cNvSpPr>
          <p:nvPr>
            <p:ph type="dt" sz="half" idx="2"/>
          </p:nvPr>
        </p:nvSpPr>
        <p:spPr>
          <a:xfrm>
            <a:off x="471487" y="4767264"/>
            <a:ext cx="660374" cy="273844"/>
          </a:xfrm>
          <a:prstGeom prst="rect">
            <a:avLst/>
          </a:prstGeom>
        </p:spPr>
        <p:txBody>
          <a:bodyPr vert="horz" lIns="91440" tIns="45720" rIns="91440" bIns="45720" rtlCol="0" anchor="ctr"/>
          <a:lstStyle>
            <a:lvl1pPr algn="l">
              <a:defRPr sz="675">
                <a:solidFill>
                  <a:srgbClr val="0432FF"/>
                </a:solidFill>
                <a:latin typeface="Segoe UI" charset="0"/>
                <a:ea typeface="Segoe UI" charset="0"/>
                <a:cs typeface="Segoe UI" charset="0"/>
              </a:defRPr>
            </a:lvl1pPr>
          </a:lstStyle>
          <a:p>
            <a:r>
              <a:rPr lang="en-IN"/>
              <a:t>Aug 03, 2023
</a:t>
            </a:r>
            <a:endParaRPr lang="en-US" dirty="0"/>
          </a:p>
        </p:txBody>
      </p:sp>
    </p:spTree>
    <p:extLst>
      <p:ext uri="{BB962C8B-B14F-4D97-AF65-F5344CB8AC3E}">
        <p14:creationId xmlns:p14="http://schemas.microsoft.com/office/powerpoint/2010/main" val="1455287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1282306"/>
            <a:ext cx="5915025" cy="2139553"/>
          </a:xfrm>
        </p:spPr>
        <p:txBody>
          <a:bodyPr anchor="b">
            <a:normAutofit/>
          </a:bodyPr>
          <a:lstStyle>
            <a:lvl1pPr algn="l">
              <a:defRPr sz="3038" b="1" cap="small" baseline="0"/>
            </a:lvl1pPr>
          </a:lstStyle>
          <a:p>
            <a:r>
              <a:rPr lang="en-US"/>
              <a:t>Click to edit Master title style</a:t>
            </a:r>
            <a:endParaRPr lang="en-US" dirty="0"/>
          </a:p>
        </p:txBody>
      </p:sp>
      <p:sp>
        <p:nvSpPr>
          <p:cNvPr id="3" name="Text Placeholder 2"/>
          <p:cNvSpPr>
            <a:spLocks noGrp="1"/>
          </p:cNvSpPr>
          <p:nvPr>
            <p:ph type="body" idx="1"/>
          </p:nvPr>
        </p:nvSpPr>
        <p:spPr>
          <a:xfrm>
            <a:off x="467916" y="3442099"/>
            <a:ext cx="5915025" cy="1125140"/>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a:t>CS21203 / Algorithms - I | Introduction</a:t>
            </a:r>
            <a:endParaRPr lang="en-US" dirty="0"/>
          </a:p>
        </p:txBody>
      </p:sp>
      <p:sp>
        <p:nvSpPr>
          <p:cNvPr id="6" name="Slide Number Placeholder 5"/>
          <p:cNvSpPr>
            <a:spLocks noGrp="1"/>
          </p:cNvSpPr>
          <p:nvPr>
            <p:ph type="sldNum" sz="quarter" idx="12"/>
          </p:nvPr>
        </p:nvSpPr>
        <p:spPr/>
        <p:txBody>
          <a:bodyPr/>
          <a:lstStyle/>
          <a:p>
            <a:fld id="{683B8651-0143-4140-839E-3D36292080E8}" type="slidenum">
              <a:rPr lang="en-US" smtClean="0"/>
              <a:t>‹#›</a:t>
            </a:fld>
            <a:endParaRPr lang="en-US"/>
          </a:p>
        </p:txBody>
      </p:sp>
      <p:sp>
        <p:nvSpPr>
          <p:cNvPr id="7" name="Date Placeholder 3">
            <a:extLst>
              <a:ext uri="{FF2B5EF4-FFF2-40B4-BE49-F238E27FC236}">
                <a16:creationId xmlns:a16="http://schemas.microsoft.com/office/drawing/2014/main" id="{32CB1A7C-221D-B945-8D8A-8E561D2D9F0D}"/>
              </a:ext>
            </a:extLst>
          </p:cNvPr>
          <p:cNvSpPr>
            <a:spLocks noGrp="1"/>
          </p:cNvSpPr>
          <p:nvPr>
            <p:ph type="dt" sz="half" idx="2"/>
          </p:nvPr>
        </p:nvSpPr>
        <p:spPr>
          <a:xfrm>
            <a:off x="471487" y="4767264"/>
            <a:ext cx="660374" cy="273844"/>
          </a:xfrm>
          <a:prstGeom prst="rect">
            <a:avLst/>
          </a:prstGeom>
        </p:spPr>
        <p:txBody>
          <a:bodyPr vert="horz" lIns="91440" tIns="45720" rIns="91440" bIns="45720" rtlCol="0" anchor="ctr"/>
          <a:lstStyle>
            <a:lvl1pPr algn="l">
              <a:defRPr sz="675">
                <a:solidFill>
                  <a:srgbClr val="0432FF"/>
                </a:solidFill>
                <a:latin typeface="Segoe UI" charset="0"/>
                <a:ea typeface="Segoe UI" charset="0"/>
                <a:cs typeface="Segoe UI" charset="0"/>
              </a:defRPr>
            </a:lvl1pPr>
          </a:lstStyle>
          <a:p>
            <a:r>
              <a:rPr lang="en-IN"/>
              <a:t>Aug 03, 2023
</a:t>
            </a:r>
            <a:endParaRPr lang="en-US" dirty="0"/>
          </a:p>
        </p:txBody>
      </p:sp>
    </p:spTree>
    <p:extLst>
      <p:ext uri="{BB962C8B-B14F-4D97-AF65-F5344CB8AC3E}">
        <p14:creationId xmlns:p14="http://schemas.microsoft.com/office/powerpoint/2010/main" val="1332294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71488" y="1638648"/>
            <a:ext cx="2914650" cy="29940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1638648"/>
            <a:ext cx="2914650" cy="29940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p>
            <a:fld id="{683B8651-0143-4140-839E-3D36292080E8}" type="slidenum">
              <a:rPr lang="en-US" smtClean="0"/>
              <a:t>‹#›</a:t>
            </a:fld>
            <a:endParaRPr lang="en-US"/>
          </a:p>
        </p:txBody>
      </p:sp>
      <p:sp>
        <p:nvSpPr>
          <p:cNvPr id="8" name="Footer Placeholder 4"/>
          <p:cNvSpPr>
            <a:spLocks noGrp="1"/>
          </p:cNvSpPr>
          <p:nvPr>
            <p:ph type="ftr" sz="quarter" idx="11"/>
          </p:nvPr>
        </p:nvSpPr>
        <p:spPr>
          <a:xfrm>
            <a:off x="1131862" y="4767264"/>
            <a:ext cx="4594279" cy="273844"/>
          </a:xfrm>
        </p:spPr>
        <p:txBody>
          <a:bodyPr/>
          <a:lstStyle/>
          <a:p>
            <a:r>
              <a:rPr lang="en-US"/>
              <a:t>CS21203 / Algorithms - I | Introduction</a:t>
            </a:r>
            <a:endParaRPr lang="en-US" dirty="0"/>
          </a:p>
        </p:txBody>
      </p:sp>
      <p:sp>
        <p:nvSpPr>
          <p:cNvPr id="9" name="Date Placeholder 3">
            <a:extLst>
              <a:ext uri="{FF2B5EF4-FFF2-40B4-BE49-F238E27FC236}">
                <a16:creationId xmlns:a16="http://schemas.microsoft.com/office/drawing/2014/main" id="{A6DC95EF-3978-E044-8602-2C5B2A265B3C}"/>
              </a:ext>
            </a:extLst>
          </p:cNvPr>
          <p:cNvSpPr>
            <a:spLocks noGrp="1"/>
          </p:cNvSpPr>
          <p:nvPr>
            <p:ph type="dt" sz="half" idx="13"/>
          </p:nvPr>
        </p:nvSpPr>
        <p:spPr>
          <a:xfrm>
            <a:off x="471487" y="4767264"/>
            <a:ext cx="660374" cy="273844"/>
          </a:xfrm>
          <a:prstGeom prst="rect">
            <a:avLst/>
          </a:prstGeom>
        </p:spPr>
        <p:txBody>
          <a:bodyPr vert="horz" lIns="91440" tIns="45720" rIns="91440" bIns="45720" rtlCol="0" anchor="ctr"/>
          <a:lstStyle>
            <a:lvl1pPr algn="l">
              <a:defRPr sz="675">
                <a:solidFill>
                  <a:srgbClr val="0432FF"/>
                </a:solidFill>
                <a:latin typeface="Segoe UI" charset="0"/>
                <a:ea typeface="Segoe UI" charset="0"/>
                <a:cs typeface="Segoe UI" charset="0"/>
              </a:defRPr>
            </a:lvl1pPr>
          </a:lstStyle>
          <a:p>
            <a:r>
              <a:rPr lang="en-IN"/>
              <a:t>Aug 03, 2023
</a:t>
            </a:r>
            <a:endParaRPr lang="en-US" dirty="0"/>
          </a:p>
        </p:txBody>
      </p:sp>
    </p:spTree>
    <p:extLst>
      <p:ext uri="{BB962C8B-B14F-4D97-AF65-F5344CB8AC3E}">
        <p14:creationId xmlns:p14="http://schemas.microsoft.com/office/powerpoint/2010/main" val="65707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2381" y="1597955"/>
            <a:ext cx="2901255" cy="617934"/>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p:cNvSpPr>
            <a:spLocks noGrp="1"/>
          </p:cNvSpPr>
          <p:nvPr>
            <p:ph sz="half" idx="2"/>
          </p:nvPr>
        </p:nvSpPr>
        <p:spPr>
          <a:xfrm>
            <a:off x="472381" y="2215890"/>
            <a:ext cx="2901255" cy="2426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4" y="1597955"/>
            <a:ext cx="2915543" cy="617934"/>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6" name="Content Placeholder 5"/>
          <p:cNvSpPr>
            <a:spLocks noGrp="1"/>
          </p:cNvSpPr>
          <p:nvPr>
            <p:ph sz="quarter" idx="4"/>
          </p:nvPr>
        </p:nvSpPr>
        <p:spPr>
          <a:xfrm>
            <a:off x="3471864" y="2215887"/>
            <a:ext cx="2915543" cy="2426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IN"/>
              <a:t>Aug 03, 2023
</a:t>
            </a:r>
            <a:endParaRPr lang="en-US" dirty="0"/>
          </a:p>
        </p:txBody>
      </p:sp>
      <p:sp>
        <p:nvSpPr>
          <p:cNvPr id="9" name="Slide Number Placeholder 8"/>
          <p:cNvSpPr>
            <a:spLocks noGrp="1"/>
          </p:cNvSpPr>
          <p:nvPr>
            <p:ph type="sldNum" sz="quarter" idx="12"/>
          </p:nvPr>
        </p:nvSpPr>
        <p:spPr/>
        <p:txBody>
          <a:bodyPr/>
          <a:lstStyle/>
          <a:p>
            <a:fld id="{683B8651-0143-4140-839E-3D36292080E8}" type="slidenum">
              <a:rPr lang="en-US" smtClean="0"/>
              <a:t>‹#›</a:t>
            </a:fld>
            <a:endParaRPr lang="en-US"/>
          </a:p>
        </p:txBody>
      </p:sp>
      <p:sp>
        <p:nvSpPr>
          <p:cNvPr id="10" name="Title 1"/>
          <p:cNvSpPr>
            <a:spLocks noGrp="1"/>
          </p:cNvSpPr>
          <p:nvPr>
            <p:ph type="title"/>
          </p:nvPr>
        </p:nvSpPr>
        <p:spPr>
          <a:xfrm>
            <a:off x="471488" y="730771"/>
            <a:ext cx="5915025" cy="773338"/>
          </a:xfrm>
        </p:spPr>
        <p:txBody>
          <a:bodyPr/>
          <a:lstStyle/>
          <a:p>
            <a:r>
              <a:rPr lang="en-US"/>
              <a:t>Click to edit Master title style</a:t>
            </a:r>
          </a:p>
        </p:txBody>
      </p:sp>
      <p:sp>
        <p:nvSpPr>
          <p:cNvPr id="11" name="Footer Placeholder 4"/>
          <p:cNvSpPr>
            <a:spLocks noGrp="1"/>
          </p:cNvSpPr>
          <p:nvPr>
            <p:ph type="ftr" sz="quarter" idx="11"/>
          </p:nvPr>
        </p:nvSpPr>
        <p:spPr>
          <a:xfrm>
            <a:off x="1131862" y="4767264"/>
            <a:ext cx="4594279" cy="273844"/>
          </a:xfrm>
        </p:spPr>
        <p:txBody>
          <a:bodyPr/>
          <a:lstStyle/>
          <a:p>
            <a:r>
              <a:rPr lang="en-US"/>
              <a:t>CS21203 / Algorithms - I | Introduction</a:t>
            </a:r>
            <a:endParaRPr lang="en-US" dirty="0"/>
          </a:p>
        </p:txBody>
      </p:sp>
    </p:spTree>
    <p:extLst>
      <p:ext uri="{BB962C8B-B14F-4D97-AF65-F5344CB8AC3E}">
        <p14:creationId xmlns:p14="http://schemas.microsoft.com/office/powerpoint/2010/main" val="546265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71487" y="4869209"/>
            <a:ext cx="660374" cy="273844"/>
          </a:xfrm>
        </p:spPr>
        <p:txBody>
          <a:bodyPr/>
          <a:lstStyle/>
          <a:p>
            <a:r>
              <a:rPr lang="en-IN"/>
              <a:t>Aug 03, 2023
</a:t>
            </a:r>
            <a:endParaRPr lang="en-US" dirty="0"/>
          </a:p>
        </p:txBody>
      </p:sp>
      <p:sp>
        <p:nvSpPr>
          <p:cNvPr id="5" name="Slide Number Placeholder 4"/>
          <p:cNvSpPr>
            <a:spLocks noGrp="1"/>
          </p:cNvSpPr>
          <p:nvPr>
            <p:ph type="sldNum" sz="quarter" idx="12"/>
          </p:nvPr>
        </p:nvSpPr>
        <p:spPr>
          <a:xfrm>
            <a:off x="5945539" y="4869209"/>
            <a:ext cx="440975" cy="273844"/>
          </a:xfrm>
        </p:spPr>
        <p:txBody>
          <a:bodyPr/>
          <a:lstStyle/>
          <a:p>
            <a:fld id="{683B8651-0143-4140-839E-3D36292080E8}" type="slidenum">
              <a:rPr lang="en-US" smtClean="0"/>
              <a:t>‹#›</a:t>
            </a:fld>
            <a:endParaRPr lang="en-US"/>
          </a:p>
        </p:txBody>
      </p:sp>
      <p:sp>
        <p:nvSpPr>
          <p:cNvPr id="6" name="Footer Placeholder 4"/>
          <p:cNvSpPr>
            <a:spLocks noGrp="1"/>
          </p:cNvSpPr>
          <p:nvPr>
            <p:ph type="ftr" sz="quarter" idx="11"/>
          </p:nvPr>
        </p:nvSpPr>
        <p:spPr>
          <a:xfrm>
            <a:off x="1131862" y="4869209"/>
            <a:ext cx="4594279" cy="273844"/>
          </a:xfrm>
        </p:spPr>
        <p:txBody>
          <a:bodyPr/>
          <a:lstStyle/>
          <a:p>
            <a:r>
              <a:rPr lang="en-US"/>
              <a:t>CS21203 / Algorithms - I | Introduction</a:t>
            </a:r>
            <a:endParaRPr lang="en-US" dirty="0"/>
          </a:p>
        </p:txBody>
      </p:sp>
    </p:spTree>
    <p:extLst>
      <p:ext uri="{BB962C8B-B14F-4D97-AF65-F5344CB8AC3E}">
        <p14:creationId xmlns:p14="http://schemas.microsoft.com/office/powerpoint/2010/main" val="593667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IN"/>
              <a:t>Aug 03, 2023
</a:t>
            </a:r>
            <a:endParaRPr lang="en-US" dirty="0"/>
          </a:p>
        </p:txBody>
      </p:sp>
      <p:sp>
        <p:nvSpPr>
          <p:cNvPr id="4" name="Slide Number Placeholder 3"/>
          <p:cNvSpPr>
            <a:spLocks noGrp="1"/>
          </p:cNvSpPr>
          <p:nvPr>
            <p:ph type="sldNum" sz="quarter" idx="12"/>
          </p:nvPr>
        </p:nvSpPr>
        <p:spPr/>
        <p:txBody>
          <a:bodyPr/>
          <a:lstStyle/>
          <a:p>
            <a:fld id="{683B8651-0143-4140-839E-3D36292080E8}" type="slidenum">
              <a:rPr lang="en-US" smtClean="0"/>
              <a:t>‹#›</a:t>
            </a:fld>
            <a:endParaRPr lang="en-US"/>
          </a:p>
        </p:txBody>
      </p:sp>
      <p:sp>
        <p:nvSpPr>
          <p:cNvPr id="5" name="Footer Placeholder 4"/>
          <p:cNvSpPr>
            <a:spLocks noGrp="1"/>
          </p:cNvSpPr>
          <p:nvPr>
            <p:ph type="ftr" sz="quarter" idx="11"/>
          </p:nvPr>
        </p:nvSpPr>
        <p:spPr>
          <a:xfrm>
            <a:off x="1131862" y="4767264"/>
            <a:ext cx="4594279" cy="273844"/>
          </a:xfrm>
        </p:spPr>
        <p:txBody>
          <a:bodyPr/>
          <a:lstStyle/>
          <a:p>
            <a:r>
              <a:rPr lang="en-US"/>
              <a:t>CS21203 / Algorithms - I | Introduction</a:t>
            </a:r>
            <a:endParaRPr lang="en-US" dirty="0"/>
          </a:p>
        </p:txBody>
      </p:sp>
    </p:spTree>
    <p:extLst>
      <p:ext uri="{BB962C8B-B14F-4D97-AF65-F5344CB8AC3E}">
        <p14:creationId xmlns:p14="http://schemas.microsoft.com/office/powerpoint/2010/main" val="562463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342900"/>
            <a:ext cx="2211884" cy="1200150"/>
          </a:xfrm>
        </p:spPr>
        <p:txBody>
          <a:bodyPr anchor="b"/>
          <a:lstStyle>
            <a:lvl1pPr>
              <a:defRPr sz="1800"/>
            </a:lvl1pPr>
          </a:lstStyle>
          <a:p>
            <a:r>
              <a:rPr lang="en-US"/>
              <a:t>Click to edit Master title style</a:t>
            </a:r>
          </a:p>
        </p:txBody>
      </p:sp>
      <p:sp>
        <p:nvSpPr>
          <p:cNvPr id="3" name="Content Placeholder 2"/>
          <p:cNvSpPr>
            <a:spLocks noGrp="1"/>
          </p:cNvSpPr>
          <p:nvPr>
            <p:ph idx="1"/>
          </p:nvPr>
        </p:nvSpPr>
        <p:spPr>
          <a:xfrm>
            <a:off x="2915543" y="740571"/>
            <a:ext cx="3471863" cy="3655219"/>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72381" y="1543051"/>
            <a:ext cx="2211884" cy="2858691"/>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Click to edit Master text styles</a:t>
            </a:r>
          </a:p>
        </p:txBody>
      </p:sp>
      <p:sp>
        <p:nvSpPr>
          <p:cNvPr id="5" name="Date Placeholder 4"/>
          <p:cNvSpPr>
            <a:spLocks noGrp="1"/>
          </p:cNvSpPr>
          <p:nvPr>
            <p:ph type="dt" sz="half" idx="10"/>
          </p:nvPr>
        </p:nvSpPr>
        <p:spPr/>
        <p:txBody>
          <a:bodyPr/>
          <a:lstStyle/>
          <a:p>
            <a:r>
              <a:rPr lang="en-IN"/>
              <a:t>Aug 03, 2023
</a:t>
            </a:r>
            <a:endParaRPr lang="en-US" dirty="0"/>
          </a:p>
        </p:txBody>
      </p:sp>
      <p:sp>
        <p:nvSpPr>
          <p:cNvPr id="7" name="Slide Number Placeholder 6"/>
          <p:cNvSpPr>
            <a:spLocks noGrp="1"/>
          </p:cNvSpPr>
          <p:nvPr>
            <p:ph type="sldNum" sz="quarter" idx="12"/>
          </p:nvPr>
        </p:nvSpPr>
        <p:spPr/>
        <p:txBody>
          <a:bodyPr/>
          <a:lstStyle/>
          <a:p>
            <a:fld id="{683B8651-0143-4140-839E-3D36292080E8}" type="slidenum">
              <a:rPr lang="en-US" smtClean="0"/>
              <a:t>‹#›</a:t>
            </a:fld>
            <a:endParaRPr lang="en-US"/>
          </a:p>
        </p:txBody>
      </p:sp>
      <p:sp>
        <p:nvSpPr>
          <p:cNvPr id="8" name="Footer Placeholder 4"/>
          <p:cNvSpPr>
            <a:spLocks noGrp="1"/>
          </p:cNvSpPr>
          <p:nvPr>
            <p:ph type="ftr" sz="quarter" idx="11"/>
          </p:nvPr>
        </p:nvSpPr>
        <p:spPr>
          <a:xfrm>
            <a:off x="1131862" y="4767264"/>
            <a:ext cx="4594279" cy="273844"/>
          </a:xfrm>
        </p:spPr>
        <p:txBody>
          <a:bodyPr/>
          <a:lstStyle/>
          <a:p>
            <a:r>
              <a:rPr lang="en-US"/>
              <a:t>CS21203 / Algorithms - I | Introduction</a:t>
            </a:r>
            <a:endParaRPr lang="en-US" dirty="0"/>
          </a:p>
        </p:txBody>
      </p:sp>
    </p:spTree>
    <p:extLst>
      <p:ext uri="{BB962C8B-B14F-4D97-AF65-F5344CB8AC3E}">
        <p14:creationId xmlns:p14="http://schemas.microsoft.com/office/powerpoint/2010/main" val="10429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342900"/>
            <a:ext cx="2211884" cy="1200150"/>
          </a:xfrm>
        </p:spPr>
        <p:txBody>
          <a:bodyPr anchor="b"/>
          <a:lstStyle>
            <a:lvl1pPr>
              <a:defRPr sz="1800"/>
            </a:lvl1pPr>
          </a:lstStyle>
          <a:p>
            <a:r>
              <a:rPr lang="en-US"/>
              <a:t>Click to edit Master title style</a:t>
            </a:r>
          </a:p>
        </p:txBody>
      </p:sp>
      <p:sp>
        <p:nvSpPr>
          <p:cNvPr id="3" name="Picture Placeholder 2"/>
          <p:cNvSpPr>
            <a:spLocks noGrp="1"/>
          </p:cNvSpPr>
          <p:nvPr>
            <p:ph type="pic" idx="1"/>
          </p:nvPr>
        </p:nvSpPr>
        <p:spPr>
          <a:xfrm>
            <a:off x="2915543" y="740571"/>
            <a:ext cx="3471863" cy="3655219"/>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p>
        </p:txBody>
      </p:sp>
      <p:sp>
        <p:nvSpPr>
          <p:cNvPr id="4" name="Text Placeholder 3"/>
          <p:cNvSpPr>
            <a:spLocks noGrp="1"/>
          </p:cNvSpPr>
          <p:nvPr>
            <p:ph type="body" sz="half" idx="2"/>
          </p:nvPr>
        </p:nvSpPr>
        <p:spPr>
          <a:xfrm>
            <a:off x="472381" y="1543051"/>
            <a:ext cx="2211884" cy="2858691"/>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Click to edit Master text styles</a:t>
            </a:r>
          </a:p>
        </p:txBody>
      </p:sp>
      <p:sp>
        <p:nvSpPr>
          <p:cNvPr id="5" name="Date Placeholder 4"/>
          <p:cNvSpPr>
            <a:spLocks noGrp="1"/>
          </p:cNvSpPr>
          <p:nvPr>
            <p:ph type="dt" sz="half" idx="10"/>
          </p:nvPr>
        </p:nvSpPr>
        <p:spPr/>
        <p:txBody>
          <a:bodyPr/>
          <a:lstStyle/>
          <a:p>
            <a:r>
              <a:rPr lang="en-IN"/>
              <a:t>Aug 03, 2023
</a:t>
            </a:r>
            <a:endParaRPr lang="en-US" dirty="0"/>
          </a:p>
        </p:txBody>
      </p:sp>
      <p:sp>
        <p:nvSpPr>
          <p:cNvPr id="7" name="Slide Number Placeholder 6"/>
          <p:cNvSpPr>
            <a:spLocks noGrp="1"/>
          </p:cNvSpPr>
          <p:nvPr>
            <p:ph type="sldNum" sz="quarter" idx="12"/>
          </p:nvPr>
        </p:nvSpPr>
        <p:spPr/>
        <p:txBody>
          <a:bodyPr/>
          <a:lstStyle/>
          <a:p>
            <a:fld id="{683B8651-0143-4140-839E-3D36292080E8}" type="slidenum">
              <a:rPr lang="en-US" smtClean="0"/>
              <a:t>‹#›</a:t>
            </a:fld>
            <a:endParaRPr lang="en-US"/>
          </a:p>
        </p:txBody>
      </p:sp>
      <p:sp>
        <p:nvSpPr>
          <p:cNvPr id="8" name="Footer Placeholder 4"/>
          <p:cNvSpPr>
            <a:spLocks noGrp="1"/>
          </p:cNvSpPr>
          <p:nvPr>
            <p:ph type="ftr" sz="quarter" idx="11"/>
          </p:nvPr>
        </p:nvSpPr>
        <p:spPr>
          <a:xfrm>
            <a:off x="1131862" y="4767264"/>
            <a:ext cx="4594279" cy="273844"/>
          </a:xfrm>
        </p:spPr>
        <p:txBody>
          <a:bodyPr/>
          <a:lstStyle/>
          <a:p>
            <a:r>
              <a:rPr lang="en-US"/>
              <a:t>CS21203 / Algorithms - I | Introduction</a:t>
            </a:r>
            <a:endParaRPr lang="en-US" dirty="0"/>
          </a:p>
        </p:txBody>
      </p:sp>
    </p:spTree>
    <p:extLst>
      <p:ext uri="{BB962C8B-B14F-4D97-AF65-F5344CB8AC3E}">
        <p14:creationId xmlns:p14="http://schemas.microsoft.com/office/powerpoint/2010/main" val="471575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730771"/>
            <a:ext cx="5915025" cy="7733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1573968"/>
            <a:ext cx="5915025" cy="305875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71487" y="4767264"/>
            <a:ext cx="660374" cy="273844"/>
          </a:xfrm>
          <a:prstGeom prst="rect">
            <a:avLst/>
          </a:prstGeom>
        </p:spPr>
        <p:txBody>
          <a:bodyPr vert="horz" lIns="91440" tIns="45720" rIns="91440" bIns="45720" rtlCol="0" anchor="ctr"/>
          <a:lstStyle>
            <a:lvl1pPr algn="l">
              <a:defRPr sz="675">
                <a:solidFill>
                  <a:srgbClr val="0432FF"/>
                </a:solidFill>
                <a:latin typeface="Segoe UI" charset="0"/>
                <a:ea typeface="Segoe UI" charset="0"/>
                <a:cs typeface="Segoe UI" charset="0"/>
              </a:defRPr>
            </a:lvl1pPr>
          </a:lstStyle>
          <a:p>
            <a:r>
              <a:rPr lang="en-IN"/>
              <a:t>Aug 03, 2023
</a:t>
            </a:r>
            <a:endParaRPr lang="en-US" dirty="0"/>
          </a:p>
        </p:txBody>
      </p:sp>
      <p:sp>
        <p:nvSpPr>
          <p:cNvPr id="5" name="Footer Placeholder 4"/>
          <p:cNvSpPr>
            <a:spLocks noGrp="1"/>
          </p:cNvSpPr>
          <p:nvPr>
            <p:ph type="ftr" sz="quarter" idx="3"/>
          </p:nvPr>
        </p:nvSpPr>
        <p:spPr>
          <a:xfrm>
            <a:off x="1131862" y="4767264"/>
            <a:ext cx="4594279" cy="273844"/>
          </a:xfrm>
          <a:prstGeom prst="rect">
            <a:avLst/>
          </a:prstGeom>
        </p:spPr>
        <p:txBody>
          <a:bodyPr vert="horz" lIns="91440" tIns="45720" rIns="91440" bIns="45720" rtlCol="0" anchor="ctr"/>
          <a:lstStyle>
            <a:lvl1pPr algn="ctr">
              <a:defRPr sz="675">
                <a:solidFill>
                  <a:srgbClr val="0432FF"/>
                </a:solidFill>
                <a:latin typeface="Segoe UI" charset="0"/>
                <a:ea typeface="Segoe UI" charset="0"/>
                <a:cs typeface="Segoe UI" charset="0"/>
              </a:defRPr>
            </a:lvl1pPr>
          </a:lstStyle>
          <a:p>
            <a:r>
              <a:rPr lang="en-US"/>
              <a:t>CS21203 / Algorithms - I | Introduction</a:t>
            </a:r>
            <a:endParaRPr lang="en-US" dirty="0"/>
          </a:p>
        </p:txBody>
      </p:sp>
      <p:sp>
        <p:nvSpPr>
          <p:cNvPr id="6" name="Slide Number Placeholder 5"/>
          <p:cNvSpPr>
            <a:spLocks noGrp="1"/>
          </p:cNvSpPr>
          <p:nvPr>
            <p:ph type="sldNum" sz="quarter" idx="4"/>
          </p:nvPr>
        </p:nvSpPr>
        <p:spPr>
          <a:xfrm>
            <a:off x="5945539" y="4767264"/>
            <a:ext cx="440975" cy="273844"/>
          </a:xfrm>
          <a:prstGeom prst="rect">
            <a:avLst/>
          </a:prstGeom>
        </p:spPr>
        <p:txBody>
          <a:bodyPr vert="horz" lIns="91440" tIns="45720" rIns="91440" bIns="45720" rtlCol="0" anchor="ctr"/>
          <a:lstStyle>
            <a:lvl1pPr algn="r">
              <a:defRPr sz="675">
                <a:solidFill>
                  <a:srgbClr val="0432FF"/>
                </a:solidFill>
                <a:latin typeface="Segoe UI" charset="0"/>
                <a:ea typeface="Segoe UI" charset="0"/>
                <a:cs typeface="Segoe UI" charset="0"/>
              </a:defRPr>
            </a:lvl1pPr>
          </a:lstStyle>
          <a:p>
            <a:fld id="{683B8651-0143-4140-839E-3D36292080E8}" type="slidenum">
              <a:rPr lang="en-US" smtClean="0"/>
              <a:pPr/>
              <a:t>‹#›</a:t>
            </a:fld>
            <a:endParaRPr lang="en-US"/>
          </a:p>
        </p:txBody>
      </p:sp>
      <p:sp>
        <p:nvSpPr>
          <p:cNvPr id="8" name="TextBox 7"/>
          <p:cNvSpPr txBox="1"/>
          <p:nvPr userDrawn="1"/>
        </p:nvSpPr>
        <p:spPr>
          <a:xfrm>
            <a:off x="1745578" y="204190"/>
            <a:ext cx="4927952" cy="404085"/>
          </a:xfrm>
          <a:prstGeom prst="rect">
            <a:avLst/>
          </a:prstGeom>
          <a:noFill/>
        </p:spPr>
        <p:txBody>
          <a:bodyPr wrap="none" rtlCol="0">
            <a:spAutoFit/>
          </a:bodyPr>
          <a:lstStyle/>
          <a:p>
            <a:pPr algn="r"/>
            <a:r>
              <a:rPr lang="en-US" sz="1013" b="1" dirty="0">
                <a:solidFill>
                  <a:srgbClr val="0432FF"/>
                </a:solidFill>
                <a:latin typeface="Segoe UI" charset="0"/>
                <a:ea typeface="Segoe UI" charset="0"/>
                <a:cs typeface="Segoe UI" charset="0"/>
              </a:rPr>
              <a:t>Computer Science and Engineering</a:t>
            </a:r>
            <a:r>
              <a:rPr lang="en-US" sz="1013" b="1" dirty="0">
                <a:latin typeface="Segoe UI" charset="0"/>
                <a:ea typeface="Segoe UI" charset="0"/>
                <a:cs typeface="Segoe UI" charset="0"/>
              </a:rPr>
              <a:t>| Indian Institute of Technology Kharagpur</a:t>
            </a:r>
          </a:p>
          <a:p>
            <a:pPr algn="r"/>
            <a:r>
              <a:rPr lang="en-US" sz="1013" b="0" i="1" dirty="0" err="1">
                <a:latin typeface="Segoe UI" charset="0"/>
                <a:ea typeface="Segoe UI" charset="0"/>
                <a:cs typeface="Segoe UI" charset="0"/>
              </a:rPr>
              <a:t>cse.iitkgp.ac.in</a:t>
            </a:r>
            <a:endParaRPr lang="en-US" sz="1013" b="0" i="1" dirty="0">
              <a:latin typeface="Segoe UI" charset="0"/>
              <a:ea typeface="Segoe UI" charset="0"/>
              <a:cs typeface="Segoe UI" charset="0"/>
            </a:endParaRPr>
          </a:p>
        </p:txBody>
      </p:sp>
      <p:cxnSp>
        <p:nvCxnSpPr>
          <p:cNvPr id="9" name="Straight Connector 8"/>
          <p:cNvCxnSpPr/>
          <p:nvPr userDrawn="1"/>
        </p:nvCxnSpPr>
        <p:spPr>
          <a:xfrm>
            <a:off x="0" y="685798"/>
            <a:ext cx="6858000" cy="8069"/>
          </a:xfrm>
          <a:prstGeom prst="line">
            <a:avLst/>
          </a:prstGeom>
          <a:ln w="22225"/>
        </p:spPr>
        <p:style>
          <a:lnRef idx="1">
            <a:schemeClr val="accent5"/>
          </a:lnRef>
          <a:fillRef idx="0">
            <a:schemeClr val="accent5"/>
          </a:fillRef>
          <a:effectRef idx="0">
            <a:schemeClr val="accent5"/>
          </a:effectRef>
          <a:fontRef idx="minor">
            <a:schemeClr val="tx1"/>
          </a:fontRef>
        </p:style>
      </p:cxnSp>
      <p:pic>
        <p:nvPicPr>
          <p:cNvPr id="10" name="Picture 9"/>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8037" y="11904"/>
            <a:ext cx="439340" cy="656824"/>
          </a:xfrm>
          <a:prstGeom prst="rect">
            <a:avLst/>
          </a:prstGeom>
        </p:spPr>
      </p:pic>
    </p:spTree>
    <p:extLst>
      <p:ext uri="{BB962C8B-B14F-4D97-AF65-F5344CB8AC3E}">
        <p14:creationId xmlns:p14="http://schemas.microsoft.com/office/powerpoint/2010/main" val="2139599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514350" rtl="0" eaLnBrk="1" latinLnBrk="0" hangingPunct="1">
        <a:lnSpc>
          <a:spcPct val="90000"/>
        </a:lnSpc>
        <a:spcBef>
          <a:spcPct val="0"/>
        </a:spcBef>
        <a:buNone/>
        <a:defRPr sz="2475" kern="1200">
          <a:solidFill>
            <a:schemeClr val="tx1"/>
          </a:solidFill>
          <a:latin typeface="Segoe UI" charset="0"/>
          <a:ea typeface="Segoe UI" charset="0"/>
          <a:cs typeface="Segoe UI" charset="0"/>
        </a:defRPr>
      </a:lvl1pPr>
    </p:titleStyle>
    <p:bodyStyle>
      <a:lvl1pPr marL="128588" indent="-128588" algn="l" defTabSz="514350" rtl="0" eaLnBrk="1" latinLnBrk="0" hangingPunct="1">
        <a:lnSpc>
          <a:spcPct val="90000"/>
        </a:lnSpc>
        <a:spcBef>
          <a:spcPts val="563"/>
        </a:spcBef>
        <a:buFont typeface="Arial"/>
        <a:buChar char="•"/>
        <a:defRPr sz="1575" kern="1200">
          <a:solidFill>
            <a:schemeClr val="tx1"/>
          </a:solidFill>
          <a:latin typeface="Segoe UI" charset="0"/>
          <a:ea typeface="Segoe UI" charset="0"/>
          <a:cs typeface="Segoe UI" charset="0"/>
        </a:defRPr>
      </a:lvl1pPr>
      <a:lvl2pPr marL="385763" indent="-128588" algn="l" defTabSz="514350" rtl="0" eaLnBrk="1" latinLnBrk="0" hangingPunct="1">
        <a:lnSpc>
          <a:spcPct val="90000"/>
        </a:lnSpc>
        <a:spcBef>
          <a:spcPts val="281"/>
        </a:spcBef>
        <a:buFont typeface="Arial"/>
        <a:buChar char="•"/>
        <a:defRPr sz="1350" kern="1200">
          <a:solidFill>
            <a:schemeClr val="tx1"/>
          </a:solidFill>
          <a:latin typeface="Segoe UI" charset="0"/>
          <a:ea typeface="Segoe UI" charset="0"/>
          <a:cs typeface="Segoe UI" charset="0"/>
        </a:defRPr>
      </a:lvl2pPr>
      <a:lvl3pPr marL="642938" indent="-128588" algn="l" defTabSz="514350" rtl="0" eaLnBrk="1" latinLnBrk="0" hangingPunct="1">
        <a:lnSpc>
          <a:spcPct val="90000"/>
        </a:lnSpc>
        <a:spcBef>
          <a:spcPts val="281"/>
        </a:spcBef>
        <a:buFont typeface="Arial"/>
        <a:buChar char="•"/>
        <a:defRPr sz="1125" kern="1200">
          <a:solidFill>
            <a:schemeClr val="tx1"/>
          </a:solidFill>
          <a:latin typeface="Segoe UI" charset="0"/>
          <a:ea typeface="Segoe UI" charset="0"/>
          <a:cs typeface="Segoe UI" charset="0"/>
        </a:defRPr>
      </a:lvl3pPr>
      <a:lvl4pPr marL="900113" indent="-128588" algn="l" defTabSz="514350" rtl="0" eaLnBrk="1" latinLnBrk="0" hangingPunct="1">
        <a:lnSpc>
          <a:spcPct val="90000"/>
        </a:lnSpc>
        <a:spcBef>
          <a:spcPts val="281"/>
        </a:spcBef>
        <a:buFont typeface="Arial"/>
        <a:buChar char="•"/>
        <a:defRPr sz="1013" kern="1200">
          <a:solidFill>
            <a:schemeClr val="tx1"/>
          </a:solidFill>
          <a:latin typeface="Segoe UI" charset="0"/>
          <a:ea typeface="Segoe UI" charset="0"/>
          <a:cs typeface="Segoe UI" charset="0"/>
        </a:defRPr>
      </a:lvl4pPr>
      <a:lvl5pPr marL="1157288" indent="-128588" algn="l" defTabSz="514350" rtl="0" eaLnBrk="1" latinLnBrk="0" hangingPunct="1">
        <a:lnSpc>
          <a:spcPct val="90000"/>
        </a:lnSpc>
        <a:spcBef>
          <a:spcPts val="281"/>
        </a:spcBef>
        <a:buFont typeface="Arial"/>
        <a:buChar char="•"/>
        <a:defRPr sz="1013" kern="1200">
          <a:solidFill>
            <a:schemeClr val="tx1"/>
          </a:solidFill>
          <a:latin typeface="Segoe UI" charset="0"/>
          <a:ea typeface="Segoe UI" charset="0"/>
          <a:cs typeface="Segoe UI" charset="0"/>
        </a:defRPr>
      </a:lvl5pPr>
      <a:lvl6pPr marL="1414463" indent="-128588" algn="l" defTabSz="514350" rtl="0" eaLnBrk="1" latinLnBrk="0" hangingPunct="1">
        <a:lnSpc>
          <a:spcPct val="90000"/>
        </a:lnSpc>
        <a:spcBef>
          <a:spcPts val="281"/>
        </a:spcBef>
        <a:buFont typeface="Arial"/>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6.png"/><Relationship Id="rId7"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28.png"/><Relationship Id="rId5" Type="http://schemas.openxmlformats.org/officeDocument/2006/relationships/image" Target="../media/image21.png"/><Relationship Id="rId10" Type="http://schemas.openxmlformats.org/officeDocument/2006/relationships/image" Target="../media/image32.png"/><Relationship Id="rId4" Type="http://schemas.openxmlformats.org/officeDocument/2006/relationships/image" Target="../media/image27.png"/><Relationship Id="rId9" Type="http://schemas.openxmlformats.org/officeDocument/2006/relationships/image" Target="../media/image31.png"/></Relationships>
</file>

<file path=ppt/slides/_rels/slide13.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 Id="rId9" Type="http://schemas.openxmlformats.org/officeDocument/2006/relationships/image" Target="../media/image4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1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1"/>
          <p:cNvSpPr txBox="1">
            <a:spLocks noGrp="1"/>
          </p:cNvSpPr>
          <p:nvPr>
            <p:ph type="ctrTitle"/>
          </p:nvPr>
        </p:nvSpPr>
        <p:spPr>
          <a:xfrm>
            <a:off x="85725" y="1855089"/>
            <a:ext cx="6686550" cy="826889"/>
          </a:xfrm>
          <a:prstGeom prst="rect">
            <a:avLst/>
          </a:prstGeom>
          <a:noFill/>
          <a:ln>
            <a:noFill/>
          </a:ln>
        </p:spPr>
        <p:txBody>
          <a:bodyPr spcFirstLastPara="1" vert="horz" wrap="square" lIns="51427" tIns="25706" rIns="51427" bIns="25706" rtlCol="0" anchor="ctr" anchorCtr="0">
            <a:noAutofit/>
          </a:bodyPr>
          <a:lstStyle/>
          <a:p>
            <a:pPr>
              <a:spcBef>
                <a:spcPts val="0"/>
              </a:spcBef>
              <a:buClr>
                <a:schemeClr val="dk1"/>
              </a:buClr>
              <a:buSzPts val="3600"/>
            </a:pPr>
            <a:r>
              <a:rPr lang="en-US" sz="2025" dirty="0"/>
              <a:t>Algorithms – I (CS21203)</a:t>
            </a:r>
            <a:endParaRPr sz="2025" i="1" dirty="0"/>
          </a:p>
        </p:txBody>
      </p:sp>
      <p:sp>
        <p:nvSpPr>
          <p:cNvPr id="4" name="TextBox 3">
            <a:extLst>
              <a:ext uri="{FF2B5EF4-FFF2-40B4-BE49-F238E27FC236}">
                <a16:creationId xmlns:a16="http://schemas.microsoft.com/office/drawing/2014/main" id="{54676B60-3941-56FE-895E-1EF8702705F0}"/>
              </a:ext>
            </a:extLst>
          </p:cNvPr>
          <p:cNvSpPr txBox="1"/>
          <p:nvPr/>
        </p:nvSpPr>
        <p:spPr>
          <a:xfrm>
            <a:off x="2426677" y="2792217"/>
            <a:ext cx="2288198" cy="300082"/>
          </a:xfrm>
          <a:prstGeom prst="rect">
            <a:avLst/>
          </a:prstGeom>
          <a:noFill/>
        </p:spPr>
        <p:txBody>
          <a:bodyPr wrap="square" rtlCol="0">
            <a:spAutoFit/>
          </a:bodyPr>
          <a:lstStyle/>
          <a:p>
            <a:r>
              <a:rPr lang="en-US" sz="1350" dirty="0"/>
              <a:t>Autumn 2023, IIT Kharagpur</a:t>
            </a:r>
          </a:p>
        </p:txBody>
      </p:sp>
      <p:sp>
        <p:nvSpPr>
          <p:cNvPr id="2" name="Google Shape;78;p11">
            <a:extLst>
              <a:ext uri="{FF2B5EF4-FFF2-40B4-BE49-F238E27FC236}">
                <a16:creationId xmlns:a16="http://schemas.microsoft.com/office/drawing/2014/main" id="{1DE48748-150D-95F8-0A05-38DB6C0CBE94}"/>
              </a:ext>
            </a:extLst>
          </p:cNvPr>
          <p:cNvSpPr txBox="1">
            <a:spLocks/>
          </p:cNvSpPr>
          <p:nvPr/>
        </p:nvSpPr>
        <p:spPr>
          <a:xfrm>
            <a:off x="171450" y="3282615"/>
            <a:ext cx="6686550" cy="826889"/>
          </a:xfrm>
          <a:prstGeom prst="rect">
            <a:avLst/>
          </a:prstGeom>
          <a:noFill/>
          <a:ln>
            <a:noFill/>
          </a:ln>
        </p:spPr>
        <p:txBody>
          <a:bodyPr spcFirstLastPara="1" vert="horz" wrap="square" lIns="51427" tIns="25706" rIns="51427" bIns="25706" rtlCol="0" anchor="ctr" anchorCtr="0">
            <a:noAutofit/>
          </a:bodyPr>
          <a:lstStyle>
            <a:lvl1pPr algn="ctr" defTabSz="514350" rtl="0" eaLnBrk="1" latinLnBrk="0" hangingPunct="1">
              <a:lnSpc>
                <a:spcPct val="90000"/>
              </a:lnSpc>
              <a:spcBef>
                <a:spcPct val="0"/>
              </a:spcBef>
              <a:buNone/>
              <a:defRPr sz="3375" kern="1200">
                <a:solidFill>
                  <a:schemeClr val="tx1"/>
                </a:solidFill>
                <a:latin typeface="Segoe UI" charset="0"/>
                <a:ea typeface="Segoe UI" charset="0"/>
                <a:cs typeface="Segoe UI" charset="0"/>
              </a:defRPr>
            </a:lvl1pPr>
          </a:lstStyle>
          <a:p>
            <a:pPr>
              <a:spcBef>
                <a:spcPts val="0"/>
              </a:spcBef>
              <a:buClr>
                <a:schemeClr val="dk1"/>
              </a:buClr>
              <a:buSzPts val="3600"/>
            </a:pPr>
            <a:r>
              <a:rPr lang="en-US" sz="2025" dirty="0"/>
              <a:t>Analysis of Algorithms</a:t>
            </a:r>
            <a:endParaRPr lang="en-US" sz="2025" i="1" dirty="0"/>
          </a:p>
        </p:txBody>
      </p:sp>
    </p:spTree>
    <p:extLst>
      <p:ext uri="{BB962C8B-B14F-4D97-AF65-F5344CB8AC3E}">
        <p14:creationId xmlns:p14="http://schemas.microsoft.com/office/powerpoint/2010/main" val="1889717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71487" y="4869209"/>
            <a:ext cx="1197922" cy="273844"/>
          </a:xfrm>
        </p:spPr>
        <p:txBody>
          <a:bodyPr/>
          <a:lstStyle/>
          <a:p>
            <a:r>
              <a:rPr lang="en-IN"/>
              <a:t>Aug 03, 2023
</a:t>
            </a:r>
            <a:endParaRPr lang="en-US" dirty="0"/>
          </a:p>
        </p:txBody>
      </p:sp>
      <p:sp>
        <p:nvSpPr>
          <p:cNvPr id="4" name="Slide Number Placeholder 3"/>
          <p:cNvSpPr>
            <a:spLocks noGrp="1"/>
          </p:cNvSpPr>
          <p:nvPr>
            <p:ph type="sldNum" sz="quarter" idx="12"/>
          </p:nvPr>
        </p:nvSpPr>
        <p:spPr>
          <a:xfrm>
            <a:off x="6050794" y="4821120"/>
            <a:ext cx="335719" cy="273844"/>
          </a:xfrm>
        </p:spPr>
        <p:txBody>
          <a:bodyPr/>
          <a:lstStyle/>
          <a:p>
            <a:fld id="{683B8651-0143-4140-839E-3D36292080E8}" type="slidenum">
              <a:rPr lang="en-US" smtClean="0"/>
              <a:t>10</a:t>
            </a:fld>
            <a:endParaRPr lang="en-US" dirty="0"/>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Order of Growth</a:t>
            </a:r>
            <a:endParaRPr sz="2400" dirty="0"/>
          </a:p>
        </p:txBody>
      </p:sp>
      <p:sp>
        <p:nvSpPr>
          <p:cNvPr id="2" name="Content Placeholder 2">
            <a:extLst>
              <a:ext uri="{FF2B5EF4-FFF2-40B4-BE49-F238E27FC236}">
                <a16:creationId xmlns:a16="http://schemas.microsoft.com/office/drawing/2014/main" id="{790EAE0E-D68C-C7F9-EDEA-820A2964C81F}"/>
              </a:ext>
            </a:extLst>
          </p:cNvPr>
          <p:cNvSpPr txBox="1">
            <a:spLocks/>
          </p:cNvSpPr>
          <p:nvPr/>
        </p:nvSpPr>
        <p:spPr>
          <a:xfrm>
            <a:off x="144187" y="1165557"/>
            <a:ext cx="6424393" cy="337040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688"/>
              </a:lnSpc>
            </a:pPr>
            <a:endParaRPr lang="en-US" sz="1575" dirty="0">
              <a:solidFill>
                <a:srgbClr val="FF0000"/>
              </a:solidFill>
            </a:endParaRPr>
          </a:p>
        </p:txBody>
      </p:sp>
      <p:pic>
        <p:nvPicPr>
          <p:cNvPr id="15" name="Picture 14">
            <a:extLst>
              <a:ext uri="{FF2B5EF4-FFF2-40B4-BE49-F238E27FC236}">
                <a16:creationId xmlns:a16="http://schemas.microsoft.com/office/drawing/2014/main" id="{9E20B71C-BDF0-3307-C46C-E6FE9AC3FA34}"/>
              </a:ext>
            </a:extLst>
          </p:cNvPr>
          <p:cNvPicPr>
            <a:picLocks noChangeAspect="1"/>
          </p:cNvPicPr>
          <p:nvPr/>
        </p:nvPicPr>
        <p:blipFill>
          <a:blip r:embed="rId3"/>
          <a:stretch>
            <a:fillRect/>
          </a:stretch>
        </p:blipFill>
        <p:spPr>
          <a:xfrm>
            <a:off x="631388" y="1363789"/>
            <a:ext cx="3347830" cy="2105913"/>
          </a:xfrm>
          <a:prstGeom prst="rect">
            <a:avLst/>
          </a:prstGeom>
        </p:spPr>
      </p:pic>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27C895B-5AAC-7BB4-F0D4-583430D21744}"/>
                  </a:ext>
                </a:extLst>
              </p:cNvPr>
              <p:cNvSpPr txBox="1"/>
              <p:nvPr/>
            </p:nvSpPr>
            <p:spPr>
              <a:xfrm>
                <a:off x="4362318" y="1535634"/>
                <a:ext cx="11624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b="0" i="1" smtClean="0">
                              <a:solidFill>
                                <a:schemeClr val="accent1">
                                  <a:lumMod val="75000"/>
                                </a:schemeClr>
                              </a:solidFill>
                              <a:latin typeface="Cambria Math" panose="02040503050406030204" pitchFamily="18" charset="0"/>
                            </a:rPr>
                          </m:ctrlPr>
                        </m:sSubPr>
                        <m:e>
                          <m:r>
                            <a:rPr lang="en-IN" b="0" i="1" smtClean="0">
                              <a:solidFill>
                                <a:schemeClr val="accent1">
                                  <a:lumMod val="75000"/>
                                </a:schemeClr>
                              </a:solidFill>
                              <a:latin typeface="Cambria Math" panose="02040503050406030204" pitchFamily="18" charset="0"/>
                            </a:rPr>
                            <m:t>𝑔</m:t>
                          </m:r>
                        </m:e>
                        <m:sub>
                          <m:r>
                            <a:rPr lang="en-IN" b="0" i="1" smtClean="0">
                              <a:solidFill>
                                <a:schemeClr val="accent1">
                                  <a:lumMod val="75000"/>
                                </a:schemeClr>
                              </a:solidFill>
                              <a:latin typeface="Cambria Math" panose="02040503050406030204" pitchFamily="18" charset="0"/>
                            </a:rPr>
                            <m:t>1</m:t>
                          </m:r>
                        </m:sub>
                      </m:sSub>
                      <m:d>
                        <m:dPr>
                          <m:ctrlPr>
                            <a:rPr lang="en-IN" b="0" i="1" smtClean="0">
                              <a:solidFill>
                                <a:schemeClr val="accent1">
                                  <a:lumMod val="75000"/>
                                </a:schemeClr>
                              </a:solidFill>
                              <a:latin typeface="Cambria Math" panose="02040503050406030204" pitchFamily="18" charset="0"/>
                            </a:rPr>
                          </m:ctrlPr>
                        </m:dPr>
                        <m:e>
                          <m:r>
                            <a:rPr lang="en-IN" b="0" i="1" smtClean="0">
                              <a:solidFill>
                                <a:schemeClr val="accent1">
                                  <a:lumMod val="75000"/>
                                </a:schemeClr>
                              </a:solidFill>
                              <a:latin typeface="Cambria Math" panose="02040503050406030204" pitchFamily="18" charset="0"/>
                            </a:rPr>
                            <m:t>𝑛</m:t>
                          </m:r>
                        </m:e>
                      </m:d>
                      <m:r>
                        <a:rPr lang="en-IN" b="0" i="1" smtClean="0">
                          <a:solidFill>
                            <a:schemeClr val="accent1">
                              <a:lumMod val="75000"/>
                            </a:schemeClr>
                          </a:solidFill>
                          <a:latin typeface="Cambria Math" panose="02040503050406030204" pitchFamily="18" charset="0"/>
                        </a:rPr>
                        <m:t>=</m:t>
                      </m:r>
                      <m:sSup>
                        <m:sSupPr>
                          <m:ctrlPr>
                            <a:rPr lang="en-IN" b="0" i="1" smtClean="0">
                              <a:solidFill>
                                <a:schemeClr val="accent1">
                                  <a:lumMod val="75000"/>
                                </a:schemeClr>
                              </a:solidFill>
                              <a:latin typeface="Cambria Math" panose="02040503050406030204" pitchFamily="18" charset="0"/>
                            </a:rPr>
                          </m:ctrlPr>
                        </m:sSupPr>
                        <m:e>
                          <m:r>
                            <a:rPr lang="en-IN" b="0" i="1" smtClean="0">
                              <a:solidFill>
                                <a:schemeClr val="accent1">
                                  <a:lumMod val="75000"/>
                                </a:schemeClr>
                              </a:solidFill>
                              <a:latin typeface="Cambria Math" panose="02040503050406030204" pitchFamily="18" charset="0"/>
                            </a:rPr>
                            <m:t>𝑛</m:t>
                          </m:r>
                        </m:e>
                        <m:sup>
                          <m:r>
                            <a:rPr lang="en-IN" b="0" i="1" smtClean="0">
                              <a:solidFill>
                                <a:schemeClr val="accent1">
                                  <a:lumMod val="75000"/>
                                </a:schemeClr>
                              </a:solidFill>
                              <a:latin typeface="Cambria Math" panose="02040503050406030204" pitchFamily="18" charset="0"/>
                            </a:rPr>
                            <m:t>2</m:t>
                          </m:r>
                        </m:sup>
                      </m:sSup>
                    </m:oMath>
                  </m:oMathPara>
                </a14:m>
                <a:endParaRPr lang="en-IN" b="0" dirty="0">
                  <a:solidFill>
                    <a:schemeClr val="accent1">
                      <a:lumMod val="75000"/>
                    </a:schemeClr>
                  </a:solidFill>
                </a:endParaRPr>
              </a:p>
            </p:txBody>
          </p:sp>
        </mc:Choice>
        <mc:Fallback xmlns="">
          <p:sp>
            <p:nvSpPr>
              <p:cNvPr id="16" name="TextBox 15">
                <a:extLst>
                  <a:ext uri="{FF2B5EF4-FFF2-40B4-BE49-F238E27FC236}">
                    <a16:creationId xmlns:a16="http://schemas.microsoft.com/office/drawing/2014/main" id="{B27C895B-5AAC-7BB4-F0D4-583430D21744}"/>
                  </a:ext>
                </a:extLst>
              </p:cNvPr>
              <p:cNvSpPr txBox="1">
                <a:spLocks noRot="1" noChangeAspect="1" noMove="1" noResize="1" noEditPoints="1" noAdjustHandles="1" noChangeArrowheads="1" noChangeShapeType="1" noTextEdit="1"/>
              </p:cNvSpPr>
              <p:nvPr/>
            </p:nvSpPr>
            <p:spPr>
              <a:xfrm>
                <a:off x="4362318" y="1535634"/>
                <a:ext cx="1162433" cy="276999"/>
              </a:xfrm>
              <a:prstGeom prst="rect">
                <a:avLst/>
              </a:prstGeom>
              <a:blipFill>
                <a:blip r:embed="rId4"/>
                <a:stretch>
                  <a:fillRect l="-4348" r="-2174" b="-260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4DB52A7-F33D-F153-260A-5B313D388603}"/>
                  </a:ext>
                </a:extLst>
              </p:cNvPr>
              <p:cNvSpPr txBox="1"/>
              <p:nvPr/>
            </p:nvSpPr>
            <p:spPr>
              <a:xfrm>
                <a:off x="4317092" y="1825668"/>
                <a:ext cx="184407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b="0" i="1" smtClean="0">
                              <a:solidFill>
                                <a:schemeClr val="accent2">
                                  <a:lumMod val="75000"/>
                                </a:schemeClr>
                              </a:solidFill>
                              <a:latin typeface="Cambria Math" panose="02040503050406030204" pitchFamily="18" charset="0"/>
                            </a:rPr>
                          </m:ctrlPr>
                        </m:sSubPr>
                        <m:e>
                          <m:r>
                            <a:rPr lang="en-IN" b="0" i="1" smtClean="0">
                              <a:solidFill>
                                <a:schemeClr val="accent2">
                                  <a:lumMod val="75000"/>
                                </a:schemeClr>
                              </a:solidFill>
                              <a:latin typeface="Cambria Math" panose="02040503050406030204" pitchFamily="18" charset="0"/>
                            </a:rPr>
                            <m:t>𝑔</m:t>
                          </m:r>
                        </m:e>
                        <m:sub>
                          <m:r>
                            <a:rPr lang="en-IN" b="0" i="1" smtClean="0">
                              <a:solidFill>
                                <a:schemeClr val="accent2">
                                  <a:lumMod val="75000"/>
                                </a:schemeClr>
                              </a:solidFill>
                              <a:latin typeface="Cambria Math" panose="02040503050406030204" pitchFamily="18" charset="0"/>
                            </a:rPr>
                            <m:t>2</m:t>
                          </m:r>
                        </m:sub>
                      </m:sSub>
                      <m:d>
                        <m:dPr>
                          <m:ctrlPr>
                            <a:rPr lang="en-IN" b="0" i="1" smtClean="0">
                              <a:solidFill>
                                <a:schemeClr val="accent2">
                                  <a:lumMod val="75000"/>
                                </a:schemeClr>
                              </a:solidFill>
                              <a:latin typeface="Cambria Math" panose="02040503050406030204" pitchFamily="18" charset="0"/>
                            </a:rPr>
                          </m:ctrlPr>
                        </m:dPr>
                        <m:e>
                          <m:r>
                            <a:rPr lang="en-IN" b="0" i="1" smtClean="0">
                              <a:solidFill>
                                <a:schemeClr val="accent2">
                                  <a:lumMod val="75000"/>
                                </a:schemeClr>
                              </a:solidFill>
                              <a:latin typeface="Cambria Math" panose="02040503050406030204" pitchFamily="18" charset="0"/>
                            </a:rPr>
                            <m:t>𝑛</m:t>
                          </m:r>
                        </m:e>
                      </m:d>
                      <m:r>
                        <a:rPr lang="en-IN" b="0" i="1" smtClean="0">
                          <a:solidFill>
                            <a:schemeClr val="accent2">
                              <a:lumMod val="75000"/>
                            </a:schemeClr>
                          </a:solidFill>
                          <a:latin typeface="Cambria Math" panose="02040503050406030204" pitchFamily="18" charset="0"/>
                        </a:rPr>
                        <m:t>=</m:t>
                      </m:r>
                      <m:sSup>
                        <m:sSupPr>
                          <m:ctrlPr>
                            <a:rPr lang="en-IN" b="0" i="1" smtClean="0">
                              <a:solidFill>
                                <a:schemeClr val="accent2">
                                  <a:lumMod val="75000"/>
                                </a:schemeClr>
                              </a:solidFill>
                              <a:latin typeface="Cambria Math" panose="02040503050406030204" pitchFamily="18" charset="0"/>
                            </a:rPr>
                          </m:ctrlPr>
                        </m:sSupPr>
                        <m:e>
                          <m:r>
                            <a:rPr lang="en-IN" b="0" i="1" smtClean="0">
                              <a:solidFill>
                                <a:schemeClr val="accent2">
                                  <a:lumMod val="75000"/>
                                </a:schemeClr>
                              </a:solidFill>
                              <a:latin typeface="Cambria Math" panose="02040503050406030204" pitchFamily="18" charset="0"/>
                            </a:rPr>
                            <m:t>𝑛</m:t>
                          </m:r>
                        </m:e>
                        <m:sup>
                          <m:r>
                            <a:rPr lang="en-IN" b="0" i="1" smtClean="0">
                              <a:solidFill>
                                <a:schemeClr val="accent2">
                                  <a:lumMod val="75000"/>
                                </a:schemeClr>
                              </a:solidFill>
                              <a:latin typeface="Cambria Math" panose="02040503050406030204" pitchFamily="18" charset="0"/>
                            </a:rPr>
                            <m:t>2</m:t>
                          </m:r>
                        </m:sup>
                      </m:sSup>
                      <m:r>
                        <a:rPr lang="en-IN" b="0" i="1" smtClean="0">
                          <a:solidFill>
                            <a:schemeClr val="accent2">
                              <a:lumMod val="75000"/>
                            </a:schemeClr>
                          </a:solidFill>
                          <a:latin typeface="Cambria Math" panose="02040503050406030204" pitchFamily="18" charset="0"/>
                        </a:rPr>
                        <m:t> −6</m:t>
                      </m:r>
                      <m:r>
                        <a:rPr lang="en-IN" b="0" i="1" smtClean="0">
                          <a:solidFill>
                            <a:schemeClr val="accent2">
                              <a:lumMod val="75000"/>
                            </a:schemeClr>
                          </a:solidFill>
                          <a:latin typeface="Cambria Math" panose="02040503050406030204" pitchFamily="18" charset="0"/>
                        </a:rPr>
                        <m:t>𝑛</m:t>
                      </m:r>
                    </m:oMath>
                  </m:oMathPara>
                </a14:m>
                <a:endParaRPr lang="en-IN" b="0" dirty="0">
                  <a:solidFill>
                    <a:schemeClr val="accent2">
                      <a:lumMod val="75000"/>
                    </a:schemeClr>
                  </a:solidFill>
                </a:endParaRPr>
              </a:p>
            </p:txBody>
          </p:sp>
        </mc:Choice>
        <mc:Fallback xmlns="">
          <p:sp>
            <p:nvSpPr>
              <p:cNvPr id="17" name="TextBox 16">
                <a:extLst>
                  <a:ext uri="{FF2B5EF4-FFF2-40B4-BE49-F238E27FC236}">
                    <a16:creationId xmlns:a16="http://schemas.microsoft.com/office/drawing/2014/main" id="{64DB52A7-F33D-F153-260A-5B313D388603}"/>
                  </a:ext>
                </a:extLst>
              </p:cNvPr>
              <p:cNvSpPr txBox="1">
                <a:spLocks noRot="1" noChangeAspect="1" noMove="1" noResize="1" noEditPoints="1" noAdjustHandles="1" noChangeArrowheads="1" noChangeShapeType="1" noTextEdit="1"/>
              </p:cNvSpPr>
              <p:nvPr/>
            </p:nvSpPr>
            <p:spPr>
              <a:xfrm>
                <a:off x="4317092" y="1825668"/>
                <a:ext cx="1844071" cy="276999"/>
              </a:xfrm>
              <a:prstGeom prst="rect">
                <a:avLst/>
              </a:prstGeom>
              <a:blipFill>
                <a:blip r:embed="rId5"/>
                <a:stretch>
                  <a:fillRect t="-4348" b="-347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9929879-5C44-5A52-1619-B205F10742DD}"/>
                  </a:ext>
                </a:extLst>
              </p:cNvPr>
              <p:cNvSpPr txBox="1"/>
              <p:nvPr/>
            </p:nvSpPr>
            <p:spPr>
              <a:xfrm>
                <a:off x="4362318" y="2139746"/>
                <a:ext cx="108151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solidFill>
                            <a:schemeClr val="bg1">
                              <a:lumMod val="50000"/>
                            </a:schemeClr>
                          </a:solidFill>
                          <a:latin typeface="Cambria Math" panose="02040503050406030204" pitchFamily="18" charset="0"/>
                        </a:rPr>
                        <m:t>𝑓</m:t>
                      </m:r>
                      <m:d>
                        <m:dPr>
                          <m:ctrlPr>
                            <a:rPr lang="en-IN" b="0" i="1" smtClean="0">
                              <a:solidFill>
                                <a:schemeClr val="bg1">
                                  <a:lumMod val="50000"/>
                                </a:schemeClr>
                              </a:solidFill>
                              <a:latin typeface="Cambria Math" panose="02040503050406030204" pitchFamily="18" charset="0"/>
                            </a:rPr>
                          </m:ctrlPr>
                        </m:dPr>
                        <m:e>
                          <m:r>
                            <a:rPr lang="en-IN" b="0" i="1" smtClean="0">
                              <a:solidFill>
                                <a:schemeClr val="bg1">
                                  <a:lumMod val="50000"/>
                                </a:schemeClr>
                              </a:solidFill>
                              <a:latin typeface="Cambria Math" panose="02040503050406030204" pitchFamily="18" charset="0"/>
                            </a:rPr>
                            <m:t>𝑛</m:t>
                          </m:r>
                        </m:e>
                      </m:d>
                      <m:r>
                        <a:rPr lang="en-IN" b="0" i="1" smtClean="0">
                          <a:solidFill>
                            <a:schemeClr val="bg1">
                              <a:lumMod val="50000"/>
                            </a:schemeClr>
                          </a:solidFill>
                          <a:latin typeface="Cambria Math" panose="02040503050406030204" pitchFamily="18" charset="0"/>
                        </a:rPr>
                        <m:t>=6</m:t>
                      </m:r>
                      <m:r>
                        <a:rPr lang="en-IN" b="0" i="1" smtClean="0">
                          <a:solidFill>
                            <a:schemeClr val="bg1">
                              <a:lumMod val="50000"/>
                            </a:schemeClr>
                          </a:solidFill>
                          <a:latin typeface="Cambria Math" panose="02040503050406030204" pitchFamily="18" charset="0"/>
                        </a:rPr>
                        <m:t>𝑛</m:t>
                      </m:r>
                    </m:oMath>
                  </m:oMathPara>
                </a14:m>
                <a:endParaRPr lang="en-IN" b="0" dirty="0"/>
              </a:p>
            </p:txBody>
          </p:sp>
        </mc:Choice>
        <mc:Fallback xmlns="">
          <p:sp>
            <p:nvSpPr>
              <p:cNvPr id="18" name="TextBox 17">
                <a:extLst>
                  <a:ext uri="{FF2B5EF4-FFF2-40B4-BE49-F238E27FC236}">
                    <a16:creationId xmlns:a16="http://schemas.microsoft.com/office/drawing/2014/main" id="{E9929879-5C44-5A52-1619-B205F10742DD}"/>
                  </a:ext>
                </a:extLst>
              </p:cNvPr>
              <p:cNvSpPr txBox="1">
                <a:spLocks noRot="1" noChangeAspect="1" noMove="1" noResize="1" noEditPoints="1" noAdjustHandles="1" noChangeArrowheads="1" noChangeShapeType="1" noTextEdit="1"/>
              </p:cNvSpPr>
              <p:nvPr/>
            </p:nvSpPr>
            <p:spPr>
              <a:xfrm>
                <a:off x="4362318" y="2139746"/>
                <a:ext cx="1081515" cy="276999"/>
              </a:xfrm>
              <a:prstGeom prst="rect">
                <a:avLst/>
              </a:prstGeom>
              <a:blipFill>
                <a:blip r:embed="rId6"/>
                <a:stretch>
                  <a:fillRect l="-6977" r="-4651" b="-34783"/>
                </a:stretch>
              </a:blipFill>
            </p:spPr>
            <p:txBody>
              <a:bodyPr/>
              <a:lstStyle/>
              <a:p>
                <a:r>
                  <a:rPr lang="en-US">
                    <a:noFill/>
                  </a:rPr>
                  <a:t> </a:t>
                </a:r>
              </a:p>
            </p:txBody>
          </p:sp>
        </mc:Fallback>
      </mc:AlternateContent>
      <p:sp>
        <p:nvSpPr>
          <p:cNvPr id="19" name="Rectangle: Rounded Corners 9">
            <a:extLst>
              <a:ext uri="{FF2B5EF4-FFF2-40B4-BE49-F238E27FC236}">
                <a16:creationId xmlns:a16="http://schemas.microsoft.com/office/drawing/2014/main" id="{12A46FE6-3865-0C9D-B197-143ED05B0F9F}"/>
              </a:ext>
            </a:extLst>
          </p:cNvPr>
          <p:cNvSpPr/>
          <p:nvPr/>
        </p:nvSpPr>
        <p:spPr>
          <a:xfrm>
            <a:off x="4058044" y="2867820"/>
            <a:ext cx="2695011" cy="53287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Omit the lower-order terms</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7C793317-850E-AD3A-8D13-08A79966DCD0}"/>
                  </a:ext>
                </a:extLst>
              </p:cNvPr>
              <p:cNvSpPr txBox="1"/>
              <p:nvPr/>
            </p:nvSpPr>
            <p:spPr>
              <a:xfrm>
                <a:off x="290092" y="3864473"/>
                <a:ext cx="6385031" cy="338554"/>
              </a:xfrm>
              <a:prstGeom prst="rect">
                <a:avLst/>
              </a:prstGeom>
              <a:noFill/>
            </p:spPr>
            <p:txBody>
              <a:bodyPr wrap="square" rtlCol="0">
                <a:spAutoFit/>
              </a:bodyPr>
              <a:lstStyle/>
              <a:p>
                <a:r>
                  <a:rPr lang="en-IN" sz="1600" dirty="0">
                    <a:solidFill>
                      <a:schemeClr val="tx1"/>
                    </a:solidFill>
                  </a:rPr>
                  <a:t>When </a:t>
                </a:r>
                <a14:m>
                  <m:oMath xmlns:m="http://schemas.openxmlformats.org/officeDocument/2006/math">
                    <m:r>
                      <a:rPr lang="en-IN" sz="1600" b="0" i="1" smtClean="0">
                        <a:solidFill>
                          <a:schemeClr val="tx1"/>
                        </a:solidFill>
                        <a:latin typeface="Cambria Math" panose="02040503050406030204" pitchFamily="18" charset="0"/>
                      </a:rPr>
                      <m:t>𝑛</m:t>
                    </m:r>
                  </m:oMath>
                </a14:m>
                <a:r>
                  <a:rPr lang="en-IN" sz="1600" dirty="0">
                    <a:solidFill>
                      <a:schemeClr val="tx1"/>
                    </a:solidFill>
                  </a:rPr>
                  <a:t> is large enough, </a:t>
                </a:r>
                <a14:m>
                  <m:oMath xmlns:m="http://schemas.openxmlformats.org/officeDocument/2006/math">
                    <m:sSub>
                      <m:sSubPr>
                        <m:ctrlPr>
                          <a:rPr lang="en-IN" sz="1600" i="1">
                            <a:solidFill>
                              <a:schemeClr val="tx1"/>
                            </a:solidFill>
                            <a:latin typeface="Cambria Math" panose="02040503050406030204" pitchFamily="18" charset="0"/>
                          </a:rPr>
                        </m:ctrlPr>
                      </m:sSubPr>
                      <m:e>
                        <m:r>
                          <a:rPr lang="en-IN" sz="1600" b="0" i="1" smtClean="0">
                            <a:solidFill>
                              <a:schemeClr val="tx1"/>
                            </a:solidFill>
                            <a:latin typeface="Cambria Math" panose="02040503050406030204" pitchFamily="18" charset="0"/>
                          </a:rPr>
                          <m:t>𝑔</m:t>
                        </m:r>
                      </m:e>
                      <m:sub>
                        <m:r>
                          <a:rPr lang="en-IN" sz="1600" b="0" i="1" smtClean="0">
                            <a:solidFill>
                              <a:schemeClr val="tx1"/>
                            </a:solidFill>
                            <a:latin typeface="Cambria Math" panose="02040503050406030204" pitchFamily="18" charset="0"/>
                          </a:rPr>
                          <m:t>1</m:t>
                        </m:r>
                      </m:sub>
                    </m:sSub>
                    <m:d>
                      <m:dPr>
                        <m:ctrlPr>
                          <a:rPr lang="en-IN" sz="1600" i="1">
                            <a:solidFill>
                              <a:schemeClr val="tx1"/>
                            </a:solidFill>
                            <a:latin typeface="Cambria Math" panose="02040503050406030204" pitchFamily="18" charset="0"/>
                          </a:rPr>
                        </m:ctrlPr>
                      </m:dPr>
                      <m:e>
                        <m:r>
                          <a:rPr lang="en-IN" sz="1600" i="1">
                            <a:solidFill>
                              <a:schemeClr val="tx1"/>
                            </a:solidFill>
                            <a:latin typeface="Cambria Math" panose="02040503050406030204" pitchFamily="18" charset="0"/>
                          </a:rPr>
                          <m:t>𝑛</m:t>
                        </m:r>
                      </m:e>
                    </m:d>
                  </m:oMath>
                </a14:m>
                <a:r>
                  <a:rPr lang="en-IN" sz="1600" dirty="0">
                    <a:solidFill>
                      <a:schemeClr val="tx1"/>
                    </a:solidFill>
                  </a:rPr>
                  <a:t> or </a:t>
                </a:r>
                <a14:m>
                  <m:oMath xmlns:m="http://schemas.openxmlformats.org/officeDocument/2006/math">
                    <m:sSub>
                      <m:sSubPr>
                        <m:ctrlPr>
                          <a:rPr lang="en-IN" sz="1600" i="1">
                            <a:solidFill>
                              <a:schemeClr val="tx1"/>
                            </a:solidFill>
                            <a:latin typeface="Cambria Math" panose="02040503050406030204" pitchFamily="18" charset="0"/>
                          </a:rPr>
                        </m:ctrlPr>
                      </m:sSubPr>
                      <m:e>
                        <m:r>
                          <a:rPr lang="en-IN" sz="1600" b="0" i="1" smtClean="0">
                            <a:solidFill>
                              <a:schemeClr val="tx1"/>
                            </a:solidFill>
                            <a:latin typeface="Cambria Math" panose="02040503050406030204" pitchFamily="18" charset="0"/>
                          </a:rPr>
                          <m:t>𝑔</m:t>
                        </m:r>
                      </m:e>
                      <m:sub>
                        <m:r>
                          <a:rPr lang="en-IN" sz="1600" i="1">
                            <a:solidFill>
                              <a:schemeClr val="tx1"/>
                            </a:solidFill>
                            <a:latin typeface="Cambria Math" panose="02040503050406030204" pitchFamily="18" charset="0"/>
                          </a:rPr>
                          <m:t>2</m:t>
                        </m:r>
                      </m:sub>
                    </m:sSub>
                    <m:d>
                      <m:dPr>
                        <m:ctrlPr>
                          <a:rPr lang="en-IN" sz="1600" i="1">
                            <a:solidFill>
                              <a:schemeClr val="tx1"/>
                            </a:solidFill>
                            <a:latin typeface="Cambria Math" panose="02040503050406030204" pitchFamily="18" charset="0"/>
                          </a:rPr>
                        </m:ctrlPr>
                      </m:dPr>
                      <m:e>
                        <m:r>
                          <a:rPr lang="en-IN" sz="1600" i="1">
                            <a:solidFill>
                              <a:schemeClr val="tx1"/>
                            </a:solidFill>
                            <a:latin typeface="Cambria Math" panose="02040503050406030204" pitchFamily="18" charset="0"/>
                          </a:rPr>
                          <m:t>𝑛</m:t>
                        </m:r>
                      </m:e>
                    </m:d>
                  </m:oMath>
                </a14:m>
                <a:r>
                  <a:rPr lang="en-IN" sz="1600" dirty="0">
                    <a:solidFill>
                      <a:schemeClr val="tx1"/>
                    </a:solidFill>
                  </a:rPr>
                  <a:t> will still be much larger than </a:t>
                </a:r>
                <a14:m>
                  <m:oMath xmlns:m="http://schemas.openxmlformats.org/officeDocument/2006/math">
                    <m:r>
                      <a:rPr lang="en-IN" sz="1600" b="0" i="1" smtClean="0">
                        <a:latin typeface="Cambria Math" panose="02040503050406030204" pitchFamily="18" charset="0"/>
                      </a:rPr>
                      <m:t>𝑓</m:t>
                    </m:r>
                    <m:d>
                      <m:dPr>
                        <m:ctrlPr>
                          <a:rPr lang="en-IN" sz="1600" i="1">
                            <a:latin typeface="Cambria Math" panose="02040503050406030204" pitchFamily="18" charset="0"/>
                          </a:rPr>
                        </m:ctrlPr>
                      </m:dPr>
                      <m:e>
                        <m:r>
                          <a:rPr lang="en-IN" sz="1600" i="1">
                            <a:latin typeface="Cambria Math" panose="02040503050406030204" pitchFamily="18" charset="0"/>
                          </a:rPr>
                          <m:t>𝑛</m:t>
                        </m:r>
                      </m:e>
                    </m:d>
                  </m:oMath>
                </a14:m>
                <a:r>
                  <a:rPr lang="en-IN" sz="1600" dirty="0">
                    <a:solidFill>
                      <a:schemeClr val="tx1"/>
                    </a:solidFill>
                  </a:rPr>
                  <a:t>   </a:t>
                </a:r>
              </a:p>
            </p:txBody>
          </p:sp>
        </mc:Choice>
        <mc:Fallback xmlns="">
          <p:sp>
            <p:nvSpPr>
              <p:cNvPr id="20" name="TextBox 19">
                <a:extLst>
                  <a:ext uri="{FF2B5EF4-FFF2-40B4-BE49-F238E27FC236}">
                    <a16:creationId xmlns:a16="http://schemas.microsoft.com/office/drawing/2014/main" id="{7C793317-850E-AD3A-8D13-08A79966DCD0}"/>
                  </a:ext>
                </a:extLst>
              </p:cNvPr>
              <p:cNvSpPr txBox="1">
                <a:spLocks noRot="1" noChangeAspect="1" noMove="1" noResize="1" noEditPoints="1" noAdjustHandles="1" noChangeArrowheads="1" noChangeShapeType="1" noTextEdit="1"/>
              </p:cNvSpPr>
              <p:nvPr/>
            </p:nvSpPr>
            <p:spPr>
              <a:xfrm>
                <a:off x="290092" y="3864473"/>
                <a:ext cx="6385031" cy="338554"/>
              </a:xfrm>
              <a:prstGeom prst="rect">
                <a:avLst/>
              </a:prstGeom>
              <a:blipFill>
                <a:blip r:embed="rId7"/>
                <a:stretch>
                  <a:fillRect l="-596" t="-7407" b="-2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EE95D706-E9AB-97AF-7388-424FE1574D39}"/>
                  </a:ext>
                </a:extLst>
              </p:cNvPr>
              <p:cNvSpPr txBox="1"/>
              <p:nvPr/>
            </p:nvSpPr>
            <p:spPr>
              <a:xfrm>
                <a:off x="320121" y="4148397"/>
                <a:ext cx="6385032" cy="584775"/>
              </a:xfrm>
              <a:prstGeom prst="rect">
                <a:avLst/>
              </a:prstGeom>
              <a:noFill/>
            </p:spPr>
            <p:txBody>
              <a:bodyPr wrap="square" rtlCol="0">
                <a:spAutoFit/>
              </a:bodyPr>
              <a:lstStyle/>
              <a:p>
                <a14:m>
                  <m:oMath xmlns:m="http://schemas.openxmlformats.org/officeDocument/2006/math">
                    <m:sSub>
                      <m:sSubPr>
                        <m:ctrlPr>
                          <a:rPr lang="en-IN" sz="1600" i="1" smtClean="0">
                            <a:solidFill>
                              <a:schemeClr val="tx1"/>
                            </a:solidFill>
                            <a:latin typeface="Cambria Math" panose="02040503050406030204" pitchFamily="18" charset="0"/>
                          </a:rPr>
                        </m:ctrlPr>
                      </m:sSubPr>
                      <m:e>
                        <m:r>
                          <a:rPr lang="en-IN" sz="1600" b="0" i="1" smtClean="0">
                            <a:solidFill>
                              <a:schemeClr val="tx1"/>
                            </a:solidFill>
                            <a:latin typeface="Cambria Math" panose="02040503050406030204" pitchFamily="18" charset="0"/>
                          </a:rPr>
                          <m:t>𝑔</m:t>
                        </m:r>
                      </m:e>
                      <m:sub>
                        <m:r>
                          <a:rPr lang="en-IN" sz="1600" b="0" i="1" smtClean="0">
                            <a:solidFill>
                              <a:schemeClr val="tx1"/>
                            </a:solidFill>
                            <a:latin typeface="Cambria Math" panose="02040503050406030204" pitchFamily="18" charset="0"/>
                          </a:rPr>
                          <m:t>1</m:t>
                        </m:r>
                      </m:sub>
                    </m:sSub>
                    <m:d>
                      <m:dPr>
                        <m:ctrlPr>
                          <a:rPr lang="en-IN" sz="1600" i="1">
                            <a:solidFill>
                              <a:schemeClr val="tx1"/>
                            </a:solidFill>
                            <a:latin typeface="Cambria Math" panose="02040503050406030204" pitchFamily="18" charset="0"/>
                          </a:rPr>
                        </m:ctrlPr>
                      </m:dPr>
                      <m:e>
                        <m:r>
                          <a:rPr lang="en-IN" sz="1600" i="1">
                            <a:solidFill>
                              <a:schemeClr val="tx1"/>
                            </a:solidFill>
                            <a:latin typeface="Cambria Math" panose="02040503050406030204" pitchFamily="18" charset="0"/>
                          </a:rPr>
                          <m:t>𝑛</m:t>
                        </m:r>
                      </m:e>
                    </m:d>
                  </m:oMath>
                </a14:m>
                <a:r>
                  <a:rPr lang="en-IN" sz="1600" dirty="0">
                    <a:solidFill>
                      <a:schemeClr val="tx1"/>
                    </a:solidFill>
                  </a:rPr>
                  <a:t> and </a:t>
                </a:r>
                <a14:m>
                  <m:oMath xmlns:m="http://schemas.openxmlformats.org/officeDocument/2006/math">
                    <m:sSub>
                      <m:sSubPr>
                        <m:ctrlPr>
                          <a:rPr lang="en-IN" sz="1600" i="1">
                            <a:solidFill>
                              <a:schemeClr val="tx1"/>
                            </a:solidFill>
                            <a:latin typeface="Cambria Math" panose="02040503050406030204" pitchFamily="18" charset="0"/>
                          </a:rPr>
                        </m:ctrlPr>
                      </m:sSubPr>
                      <m:e>
                        <m:r>
                          <a:rPr lang="en-IN" sz="1600" b="0" i="1" smtClean="0">
                            <a:solidFill>
                              <a:schemeClr val="tx1"/>
                            </a:solidFill>
                            <a:latin typeface="Cambria Math" panose="02040503050406030204" pitchFamily="18" charset="0"/>
                          </a:rPr>
                          <m:t>𝑔</m:t>
                        </m:r>
                      </m:e>
                      <m:sub>
                        <m:r>
                          <a:rPr lang="en-IN" sz="1600" i="1">
                            <a:solidFill>
                              <a:schemeClr val="tx1"/>
                            </a:solidFill>
                            <a:latin typeface="Cambria Math" panose="02040503050406030204" pitchFamily="18" charset="0"/>
                          </a:rPr>
                          <m:t>2</m:t>
                        </m:r>
                      </m:sub>
                    </m:sSub>
                    <m:d>
                      <m:dPr>
                        <m:ctrlPr>
                          <a:rPr lang="en-IN" sz="1600" i="1">
                            <a:solidFill>
                              <a:schemeClr val="tx1"/>
                            </a:solidFill>
                            <a:latin typeface="Cambria Math" panose="02040503050406030204" pitchFamily="18" charset="0"/>
                          </a:rPr>
                        </m:ctrlPr>
                      </m:dPr>
                      <m:e>
                        <m:r>
                          <a:rPr lang="en-IN" sz="1600" i="1">
                            <a:solidFill>
                              <a:schemeClr val="tx1"/>
                            </a:solidFill>
                            <a:latin typeface="Cambria Math" panose="02040503050406030204" pitchFamily="18" charset="0"/>
                          </a:rPr>
                          <m:t>𝑛</m:t>
                        </m:r>
                      </m:e>
                    </m:d>
                  </m:oMath>
                </a14:m>
                <a:r>
                  <a:rPr lang="en-IN" sz="1600" dirty="0">
                    <a:solidFill>
                      <a:schemeClr val="tx1"/>
                    </a:solidFill>
                  </a:rPr>
                  <a:t> will have similar growth trend because </a:t>
                </a:r>
                <a14:m>
                  <m:oMath xmlns:m="http://schemas.openxmlformats.org/officeDocument/2006/math">
                    <m:r>
                      <a:rPr lang="en-IN" sz="1600" i="1">
                        <a:solidFill>
                          <a:schemeClr val="tx1"/>
                        </a:solidFill>
                        <a:latin typeface="Cambria Math" panose="02040503050406030204" pitchFamily="18" charset="0"/>
                      </a:rPr>
                      <m:t>−6</m:t>
                    </m:r>
                    <m:r>
                      <a:rPr lang="en-IN" sz="1600" i="1">
                        <a:solidFill>
                          <a:schemeClr val="tx1"/>
                        </a:solidFill>
                        <a:latin typeface="Cambria Math" panose="02040503050406030204" pitchFamily="18" charset="0"/>
                      </a:rPr>
                      <m:t>𝑛</m:t>
                    </m:r>
                  </m:oMath>
                </a14:m>
                <a:r>
                  <a:rPr lang="en-IN" sz="1600" dirty="0">
                    <a:solidFill>
                      <a:schemeClr val="tx1"/>
                    </a:solidFill>
                  </a:rPr>
                  <a:t> is much smaller compared to </a:t>
                </a:r>
                <a14:m>
                  <m:oMath xmlns:m="http://schemas.openxmlformats.org/officeDocument/2006/math">
                    <m:sSup>
                      <m:sSupPr>
                        <m:ctrlPr>
                          <a:rPr lang="en-IN" sz="1600" i="1">
                            <a:solidFill>
                              <a:schemeClr val="tx1"/>
                            </a:solidFill>
                            <a:latin typeface="Cambria Math" panose="02040503050406030204" pitchFamily="18" charset="0"/>
                          </a:rPr>
                        </m:ctrlPr>
                      </m:sSupPr>
                      <m:e>
                        <m:r>
                          <a:rPr lang="en-IN" sz="1600" i="1">
                            <a:solidFill>
                              <a:schemeClr val="tx1"/>
                            </a:solidFill>
                            <a:latin typeface="Cambria Math" panose="02040503050406030204" pitchFamily="18" charset="0"/>
                          </a:rPr>
                          <m:t>𝑛</m:t>
                        </m:r>
                      </m:e>
                      <m:sup>
                        <m:r>
                          <a:rPr lang="en-IN" sz="1600" i="1">
                            <a:solidFill>
                              <a:schemeClr val="tx1"/>
                            </a:solidFill>
                            <a:latin typeface="Cambria Math" panose="02040503050406030204" pitchFamily="18" charset="0"/>
                          </a:rPr>
                          <m:t>2</m:t>
                        </m:r>
                      </m:sup>
                    </m:sSup>
                  </m:oMath>
                </a14:m>
                <a:r>
                  <a:rPr lang="en-IN" sz="1600" dirty="0">
                    <a:solidFill>
                      <a:schemeClr val="tx1"/>
                    </a:solidFill>
                  </a:rPr>
                  <a:t>  </a:t>
                </a:r>
              </a:p>
            </p:txBody>
          </p:sp>
        </mc:Choice>
        <mc:Fallback xmlns="">
          <p:sp>
            <p:nvSpPr>
              <p:cNvPr id="21" name="TextBox 20">
                <a:extLst>
                  <a:ext uri="{FF2B5EF4-FFF2-40B4-BE49-F238E27FC236}">
                    <a16:creationId xmlns:a16="http://schemas.microsoft.com/office/drawing/2014/main" id="{EE95D706-E9AB-97AF-7388-424FE1574D39}"/>
                  </a:ext>
                </a:extLst>
              </p:cNvPr>
              <p:cNvSpPr txBox="1">
                <a:spLocks noRot="1" noChangeAspect="1" noMove="1" noResize="1" noEditPoints="1" noAdjustHandles="1" noChangeArrowheads="1" noChangeShapeType="1" noTextEdit="1"/>
              </p:cNvSpPr>
              <p:nvPr/>
            </p:nvSpPr>
            <p:spPr>
              <a:xfrm>
                <a:off x="320121" y="4148397"/>
                <a:ext cx="6385032" cy="584775"/>
              </a:xfrm>
              <a:prstGeom prst="rect">
                <a:avLst/>
              </a:prstGeom>
              <a:blipFill>
                <a:blip r:embed="rId8"/>
                <a:stretch>
                  <a:fillRect l="-596" t="-2128" b="-10638"/>
                </a:stretch>
              </a:blipFill>
            </p:spPr>
            <p:txBody>
              <a:bodyPr/>
              <a:lstStyle/>
              <a:p>
                <a:r>
                  <a:rPr lang="en-US">
                    <a:noFill/>
                  </a:rPr>
                  <a:t> </a:t>
                </a:r>
              </a:p>
            </p:txBody>
          </p:sp>
        </mc:Fallback>
      </mc:AlternateContent>
      <p:sp>
        <p:nvSpPr>
          <p:cNvPr id="5" name="Footer Placeholder 4">
            <a:extLst>
              <a:ext uri="{FF2B5EF4-FFF2-40B4-BE49-F238E27FC236}">
                <a16:creationId xmlns:a16="http://schemas.microsoft.com/office/drawing/2014/main" id="{7D707781-2DDA-3147-D101-F93C3B9A3264}"/>
              </a:ext>
            </a:extLst>
          </p:cNvPr>
          <p:cNvSpPr>
            <a:spLocks noGrp="1"/>
          </p:cNvSpPr>
          <p:nvPr>
            <p:ph type="ftr" sz="quarter" idx="11"/>
          </p:nvPr>
        </p:nvSpPr>
        <p:spPr/>
        <p:txBody>
          <a:bodyPr/>
          <a:lstStyle/>
          <a:p>
            <a:r>
              <a:rPr lang="en-US"/>
              <a:t>CS21203 / Algorithms - I | Introduction</a:t>
            </a:r>
            <a:endParaRPr lang="en-US" dirty="0"/>
          </a:p>
        </p:txBody>
      </p:sp>
    </p:spTree>
    <p:extLst>
      <p:ext uri="{BB962C8B-B14F-4D97-AF65-F5344CB8AC3E}">
        <p14:creationId xmlns:p14="http://schemas.microsoft.com/office/powerpoint/2010/main" val="2671864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71487" y="4869209"/>
            <a:ext cx="1197922" cy="273844"/>
          </a:xfrm>
        </p:spPr>
        <p:txBody>
          <a:bodyPr/>
          <a:lstStyle/>
          <a:p>
            <a:r>
              <a:rPr lang="en-IN"/>
              <a:t>Aug 03, 2023
</a:t>
            </a:r>
            <a:endParaRPr lang="en-US" dirty="0"/>
          </a:p>
        </p:txBody>
      </p:sp>
      <p:sp>
        <p:nvSpPr>
          <p:cNvPr id="4" name="Slide Number Placeholder 3"/>
          <p:cNvSpPr>
            <a:spLocks noGrp="1"/>
          </p:cNvSpPr>
          <p:nvPr>
            <p:ph type="sldNum" sz="quarter" idx="12"/>
          </p:nvPr>
        </p:nvSpPr>
        <p:spPr>
          <a:xfrm>
            <a:off x="6050794" y="4821120"/>
            <a:ext cx="335719" cy="273844"/>
          </a:xfrm>
        </p:spPr>
        <p:txBody>
          <a:bodyPr/>
          <a:lstStyle/>
          <a:p>
            <a:fld id="{683B8651-0143-4140-839E-3D36292080E8}" type="slidenum">
              <a:rPr lang="en-US" smtClean="0"/>
              <a:t>11</a:t>
            </a:fld>
            <a:endParaRPr lang="en-US" dirty="0"/>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Asymptotic Notations</a:t>
            </a:r>
            <a:endParaRPr sz="2400" dirty="0"/>
          </a:p>
        </p:txBody>
      </p:sp>
      <p:sp>
        <p:nvSpPr>
          <p:cNvPr id="2" name="Content Placeholder 2">
            <a:extLst>
              <a:ext uri="{FF2B5EF4-FFF2-40B4-BE49-F238E27FC236}">
                <a16:creationId xmlns:a16="http://schemas.microsoft.com/office/drawing/2014/main" id="{790EAE0E-D68C-C7F9-EDEA-820A2964C81F}"/>
              </a:ext>
            </a:extLst>
          </p:cNvPr>
          <p:cNvSpPr txBox="1">
            <a:spLocks/>
          </p:cNvSpPr>
          <p:nvPr/>
        </p:nvSpPr>
        <p:spPr>
          <a:xfrm>
            <a:off x="144187" y="1165558"/>
            <a:ext cx="6424393" cy="1091082"/>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688"/>
              </a:lnSpc>
            </a:pPr>
            <a:r>
              <a:rPr lang="en-US" sz="1600" dirty="0"/>
              <a:t>These notations are used to describe the asymptotic running time of an algorithm</a:t>
            </a:r>
          </a:p>
          <a:p>
            <a:pPr>
              <a:lnSpc>
                <a:spcPts val="1688"/>
              </a:lnSpc>
            </a:pPr>
            <a:r>
              <a:rPr lang="en-US" sz="1600" dirty="0"/>
              <a:t>However, asymptotic notations can apply to other functions that have nothing to do whatsoever with algorithms</a:t>
            </a:r>
          </a:p>
        </p:txBody>
      </p:sp>
      <p:sp>
        <p:nvSpPr>
          <p:cNvPr id="5" name="object 2">
            <a:extLst>
              <a:ext uri="{FF2B5EF4-FFF2-40B4-BE49-F238E27FC236}">
                <a16:creationId xmlns:a16="http://schemas.microsoft.com/office/drawing/2014/main" id="{64282326-BA34-6EE3-936E-6F413623BF60}"/>
              </a:ext>
            </a:extLst>
          </p:cNvPr>
          <p:cNvSpPr txBox="1">
            <a:spLocks/>
          </p:cNvSpPr>
          <p:nvPr/>
        </p:nvSpPr>
        <p:spPr>
          <a:xfrm>
            <a:off x="416094" y="2305540"/>
            <a:ext cx="5699480" cy="313997"/>
          </a:xfrm>
          <a:prstGeom prst="rect">
            <a:avLst/>
          </a:prstGeom>
        </p:spPr>
        <p:txBody>
          <a:bodyPr vert="horz" wrap="square" lIns="0" tIns="6160" rIns="0" bIns="0" rtlCol="0" anchor="ctr">
            <a:spAutoFit/>
          </a:bodyPr>
          <a:lstStyle>
            <a:lvl1pPr algn="ctr" defTabSz="514350" rtl="0" eaLnBrk="1" latinLnBrk="0" hangingPunct="1">
              <a:lnSpc>
                <a:spcPct val="90000"/>
              </a:lnSpc>
              <a:spcBef>
                <a:spcPct val="0"/>
              </a:spcBef>
              <a:buNone/>
              <a:defRPr sz="2475" kern="1200">
                <a:solidFill>
                  <a:schemeClr val="tx1"/>
                </a:solidFill>
                <a:latin typeface="Segoe UI" charset="0"/>
                <a:ea typeface="Segoe UI" charset="0"/>
                <a:cs typeface="Segoe UI" charset="0"/>
              </a:defRPr>
            </a:lvl1pPr>
          </a:lstStyle>
          <a:p>
            <a:pPr marL="6484">
              <a:lnSpc>
                <a:spcPct val="100000"/>
              </a:lnSpc>
              <a:spcBef>
                <a:spcPts val="49"/>
              </a:spcBef>
            </a:pPr>
            <a:r>
              <a:rPr lang="en-US" sz="2000" dirty="0"/>
              <a:t>O (Big-O)</a:t>
            </a:r>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E11DFFB0-A96F-C877-A6D5-1C4EDA46097B}"/>
                  </a:ext>
                </a:extLst>
              </p:cNvPr>
              <p:cNvSpPr txBox="1">
                <a:spLocks/>
              </p:cNvSpPr>
              <p:nvPr/>
            </p:nvSpPr>
            <p:spPr>
              <a:xfrm>
                <a:off x="218113" y="2669837"/>
                <a:ext cx="6576969" cy="313998"/>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688"/>
                  </a:lnSpc>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𝑂</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𝑔</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𝑛</m:t>
                              </m:r>
                            </m:e>
                          </m:d>
                        </m:e>
                      </m:d>
                      <m:r>
                        <a:rPr lang="en-US" sz="1600" b="0" i="1" smtClean="0">
                          <a:latin typeface="Cambria Math" panose="02040503050406030204" pitchFamily="18" charset="0"/>
                        </a:rPr>
                        <m:t>={</m:t>
                      </m:r>
                      <m:r>
                        <a:rPr lang="en-US" sz="1600" b="0" i="1" smtClean="0">
                          <a:latin typeface="Cambria Math" panose="02040503050406030204" pitchFamily="18" charset="0"/>
                        </a:rPr>
                        <m:t>𝑓</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𝑛</m:t>
                          </m:r>
                        </m:e>
                      </m:d>
                      <m:r>
                        <a:rPr lang="en-US" sz="1600" b="0" i="1" smtClean="0">
                          <a:latin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𝑐</m:t>
                      </m:r>
                      <m:r>
                        <a:rPr lang="en-US" sz="1600" b="0" i="1" smtClean="0">
                          <a:latin typeface="Cambria Math" panose="02040503050406030204" pitchFamily="18" charset="0"/>
                          <a:ea typeface="Cambria Math" panose="02040503050406030204" pitchFamily="18" charset="0"/>
                        </a:rPr>
                        <m:t>&gt;0, </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𝑛</m:t>
                          </m:r>
                        </m:e>
                        <m:sub>
                          <m:r>
                            <a:rPr lang="en-US" sz="1600" b="0" i="1" smtClean="0">
                              <a:latin typeface="Cambria Math" panose="02040503050406030204" pitchFamily="18" charset="0"/>
                              <a:ea typeface="Cambria Math" panose="02040503050406030204" pitchFamily="18" charset="0"/>
                            </a:rPr>
                            <m:t>0</m:t>
                          </m:r>
                        </m:sub>
                      </m:sSub>
                      <m:r>
                        <a:rPr lang="en-US" sz="1600" b="0" i="1" smtClean="0">
                          <a:latin typeface="Cambria Math" panose="02040503050406030204" pitchFamily="18" charset="0"/>
                          <a:ea typeface="Cambria Math" panose="02040503050406030204" pitchFamily="18" charset="0"/>
                        </a:rPr>
                        <m:t>&gt;0, </m:t>
                      </m:r>
                      <m:r>
                        <a:rPr lang="en-US" sz="1600" b="0" i="1" smtClean="0">
                          <a:latin typeface="Cambria Math" panose="02040503050406030204" pitchFamily="18" charset="0"/>
                          <a:ea typeface="Cambria Math" panose="02040503050406030204" pitchFamily="18" charset="0"/>
                        </a:rPr>
                        <m:t>𝑠𝑢𝑐h</m:t>
                      </m:r>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𝑡h𝑎𝑡</m:t>
                      </m:r>
                      <m:r>
                        <a:rPr lang="en-US" sz="1600" b="0" i="1" smtClean="0">
                          <a:latin typeface="Cambria Math" panose="02040503050406030204" pitchFamily="18" charset="0"/>
                          <a:ea typeface="Cambria Math" panose="02040503050406030204" pitchFamily="18" charset="0"/>
                        </a:rPr>
                        <m:t> 0≤</m:t>
                      </m:r>
                      <m:r>
                        <a:rPr lang="en-US" sz="1600" b="0" i="1" smtClean="0">
                          <a:latin typeface="Cambria Math" panose="02040503050406030204" pitchFamily="18" charset="0"/>
                          <a:ea typeface="Cambria Math" panose="02040503050406030204" pitchFamily="18" charset="0"/>
                        </a:rPr>
                        <m:t>𝑓</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𝑛</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𝑐𝑔</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𝑛</m:t>
                          </m:r>
                        </m:e>
                      </m:d>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𝑛</m:t>
                      </m:r>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𝑛</m:t>
                          </m:r>
                        </m:e>
                        <m:sub>
                          <m:r>
                            <a:rPr lang="en-US" sz="1600" b="0" i="1" smtClean="0">
                              <a:latin typeface="Cambria Math" panose="02040503050406030204" pitchFamily="18" charset="0"/>
                              <a:ea typeface="Cambria Math" panose="02040503050406030204" pitchFamily="18" charset="0"/>
                            </a:rPr>
                            <m:t>0</m:t>
                          </m:r>
                        </m:sub>
                      </m:sSub>
                      <m:r>
                        <a:rPr lang="en-US" sz="1600" b="0" i="1" smtClean="0">
                          <a:latin typeface="Cambria Math" panose="02040503050406030204" pitchFamily="18" charset="0"/>
                          <a:ea typeface="Cambria Math" panose="02040503050406030204" pitchFamily="18" charset="0"/>
                        </a:rPr>
                        <m:t>}</m:t>
                      </m:r>
                    </m:oMath>
                  </m:oMathPara>
                </a14:m>
                <a:endParaRPr lang="en-US" sz="1600" dirty="0"/>
              </a:p>
            </p:txBody>
          </p:sp>
        </mc:Choice>
        <mc:Fallback xmlns="">
          <p:sp>
            <p:nvSpPr>
              <p:cNvPr id="6" name="Content Placeholder 2">
                <a:extLst>
                  <a:ext uri="{FF2B5EF4-FFF2-40B4-BE49-F238E27FC236}">
                    <a16:creationId xmlns:a16="http://schemas.microsoft.com/office/drawing/2014/main" id="{E11DFFB0-A96F-C877-A6D5-1C4EDA46097B}"/>
                  </a:ext>
                </a:extLst>
              </p:cNvPr>
              <p:cNvSpPr txBox="1">
                <a:spLocks noRot="1" noChangeAspect="1" noMove="1" noResize="1" noEditPoints="1" noAdjustHandles="1" noChangeArrowheads="1" noChangeShapeType="1" noTextEdit="1"/>
              </p:cNvSpPr>
              <p:nvPr/>
            </p:nvSpPr>
            <p:spPr>
              <a:xfrm>
                <a:off x="218113" y="2669837"/>
                <a:ext cx="6576969" cy="313998"/>
              </a:xfrm>
              <a:prstGeom prst="rect">
                <a:avLst/>
              </a:prstGeom>
              <a:blipFill>
                <a:blip r:embed="rId3"/>
                <a:stretch>
                  <a:fillRect b="-16000"/>
                </a:stretch>
              </a:blipFill>
            </p:spPr>
            <p:txBody>
              <a:bodyPr/>
              <a:lstStyle/>
              <a:p>
                <a:r>
                  <a:rPr lang="en-US">
                    <a:noFill/>
                  </a:rPr>
                  <a:t> </a:t>
                </a:r>
              </a:p>
            </p:txBody>
          </p:sp>
        </mc:Fallback>
      </mc:AlternateContent>
      <p:grpSp>
        <p:nvGrpSpPr>
          <p:cNvPr id="19" name="Group 18">
            <a:extLst>
              <a:ext uri="{FF2B5EF4-FFF2-40B4-BE49-F238E27FC236}">
                <a16:creationId xmlns:a16="http://schemas.microsoft.com/office/drawing/2014/main" id="{9FD781FE-F2C6-982C-657D-27A807E3670C}"/>
              </a:ext>
            </a:extLst>
          </p:cNvPr>
          <p:cNvGrpSpPr/>
          <p:nvPr/>
        </p:nvGrpSpPr>
        <p:grpSpPr>
          <a:xfrm>
            <a:off x="416094" y="3063125"/>
            <a:ext cx="3254774" cy="1701850"/>
            <a:chOff x="416094" y="3063125"/>
            <a:chExt cx="3254774" cy="1701850"/>
          </a:xfrm>
        </p:grpSpPr>
        <p:pic>
          <p:nvPicPr>
            <p:cNvPr id="7" name="Picture 6">
              <a:extLst>
                <a:ext uri="{FF2B5EF4-FFF2-40B4-BE49-F238E27FC236}">
                  <a16:creationId xmlns:a16="http://schemas.microsoft.com/office/drawing/2014/main" id="{67BA9C72-C901-767D-A817-218439C92DD2}"/>
                </a:ext>
              </a:extLst>
            </p:cNvPr>
            <p:cNvPicPr>
              <a:picLocks noChangeAspect="1"/>
            </p:cNvPicPr>
            <p:nvPr/>
          </p:nvPicPr>
          <p:blipFill>
            <a:blip r:embed="rId4"/>
            <a:stretch>
              <a:fillRect/>
            </a:stretch>
          </p:blipFill>
          <p:spPr>
            <a:xfrm>
              <a:off x="416094" y="3078824"/>
              <a:ext cx="1595619" cy="1686151"/>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B6530B5-2FB1-63A6-E536-B86C09047697}"/>
                    </a:ext>
                  </a:extLst>
                </p:cNvPr>
                <p:cNvSpPr txBox="1"/>
                <p:nvPr/>
              </p:nvSpPr>
              <p:spPr>
                <a:xfrm>
                  <a:off x="2150209" y="3305858"/>
                  <a:ext cx="1115625"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𝑓</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𝑛</m:t>
                            </m:r>
                          </m:e>
                        </m:d>
                        <m:r>
                          <a:rPr lang="en-US" sz="1200" i="1">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𝑐𝑔</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𝑛</m:t>
                        </m:r>
                        <m:r>
                          <a:rPr lang="en-US" sz="1200" b="0" i="1" smtClean="0">
                            <a:latin typeface="Cambria Math" panose="02040503050406030204" pitchFamily="18" charset="0"/>
                            <a:ea typeface="Cambria Math" panose="02040503050406030204" pitchFamily="18" charset="0"/>
                          </a:rPr>
                          <m:t>)</m:t>
                        </m:r>
                      </m:oMath>
                    </m:oMathPara>
                  </a14:m>
                  <a:endParaRPr lang="en-US" sz="1200" dirty="0"/>
                </a:p>
              </p:txBody>
            </p:sp>
          </mc:Choice>
          <mc:Fallback xmlns="">
            <p:sp>
              <p:nvSpPr>
                <p:cNvPr id="8" name="TextBox 7">
                  <a:extLst>
                    <a:ext uri="{FF2B5EF4-FFF2-40B4-BE49-F238E27FC236}">
                      <a16:creationId xmlns:a16="http://schemas.microsoft.com/office/drawing/2014/main" id="{4B6530B5-2FB1-63A6-E536-B86C09047697}"/>
                    </a:ext>
                  </a:extLst>
                </p:cNvPr>
                <p:cNvSpPr txBox="1">
                  <a:spLocks noRot="1" noChangeAspect="1" noMove="1" noResize="1" noEditPoints="1" noAdjustHandles="1" noChangeArrowheads="1" noChangeShapeType="1" noTextEdit="1"/>
                </p:cNvSpPr>
                <p:nvPr/>
              </p:nvSpPr>
              <p:spPr>
                <a:xfrm>
                  <a:off x="2150209" y="3305858"/>
                  <a:ext cx="1115625" cy="276999"/>
                </a:xfrm>
                <a:prstGeom prst="rect">
                  <a:avLst/>
                </a:prstGeom>
                <a:blipFill>
                  <a:blip r:embed="rId5"/>
                  <a:stretch>
                    <a:fillRect b="-43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1D0EA4C-130B-97BD-A095-95E5C42EE141}"/>
                    </a:ext>
                  </a:extLst>
                </p:cNvPr>
                <p:cNvSpPr txBox="1"/>
                <p:nvPr/>
              </p:nvSpPr>
              <p:spPr>
                <a:xfrm>
                  <a:off x="2022596" y="3063125"/>
                  <a:ext cx="1648272" cy="276999"/>
                </a:xfrm>
                <a:prstGeom prst="rect">
                  <a:avLst/>
                </a:prstGeom>
                <a:noFill/>
              </p:spPr>
              <p:txBody>
                <a:bodyPr wrap="none" rtlCol="0">
                  <a:spAutoFit/>
                </a:bodyPr>
                <a:lstStyle/>
                <a:p>
                  <a:r>
                    <a:rPr lang="en-US" sz="1200" dirty="0"/>
                    <a:t>After some constant </a:t>
                  </a: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𝑛</m:t>
                          </m:r>
                        </m:e>
                        <m:sub>
                          <m:r>
                            <a:rPr lang="en-US" sz="1200" b="0" i="1" smtClean="0">
                              <a:latin typeface="Cambria Math" panose="02040503050406030204" pitchFamily="18" charset="0"/>
                            </a:rPr>
                            <m:t>0</m:t>
                          </m:r>
                        </m:sub>
                      </m:sSub>
                    </m:oMath>
                  </a14:m>
                  <a:endParaRPr lang="en-US" sz="1200" dirty="0"/>
                </a:p>
              </p:txBody>
            </p:sp>
          </mc:Choice>
          <mc:Fallback xmlns="">
            <p:sp>
              <p:nvSpPr>
                <p:cNvPr id="10" name="TextBox 9">
                  <a:extLst>
                    <a:ext uri="{FF2B5EF4-FFF2-40B4-BE49-F238E27FC236}">
                      <a16:creationId xmlns:a16="http://schemas.microsoft.com/office/drawing/2014/main" id="{01D0EA4C-130B-97BD-A095-95E5C42EE141}"/>
                    </a:ext>
                  </a:extLst>
                </p:cNvPr>
                <p:cNvSpPr txBox="1">
                  <a:spLocks noRot="1" noChangeAspect="1" noMove="1" noResize="1" noEditPoints="1" noAdjustHandles="1" noChangeArrowheads="1" noChangeShapeType="1" noTextEdit="1"/>
                </p:cNvSpPr>
                <p:nvPr/>
              </p:nvSpPr>
              <p:spPr>
                <a:xfrm>
                  <a:off x="2022596" y="3063125"/>
                  <a:ext cx="1648272" cy="276999"/>
                </a:xfrm>
                <a:prstGeom prst="rect">
                  <a:avLst/>
                </a:prstGeom>
                <a:blipFill>
                  <a:blip r:embed="rId6"/>
                  <a:stretch>
                    <a:fillRect b="-8333"/>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88EF7922-2518-A27F-C792-6B20E8FBE0D7}"/>
                </a:ext>
              </a:extLst>
            </p:cNvPr>
            <p:cNvCxnSpPr/>
            <p:nvPr/>
          </p:nvCxnSpPr>
          <p:spPr>
            <a:xfrm>
              <a:off x="2047763" y="3253740"/>
              <a:ext cx="0" cy="381233"/>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3250C5B-9B5D-ED7D-BAFE-F57E81D2BB9A}"/>
                </a:ext>
              </a:extLst>
            </p:cNvPr>
            <p:cNvCxnSpPr>
              <a:cxnSpLocks/>
            </p:cNvCxnSpPr>
            <p:nvPr/>
          </p:nvCxnSpPr>
          <p:spPr>
            <a:xfrm flipV="1">
              <a:off x="880843" y="3785725"/>
              <a:ext cx="2248251" cy="71918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1C86409-31AE-96A3-14F9-E958C339BFA8}"/>
                </a:ext>
              </a:extLst>
            </p:cNvPr>
            <p:cNvCxnSpPr>
              <a:cxnSpLocks/>
            </p:cNvCxnSpPr>
            <p:nvPr/>
          </p:nvCxnSpPr>
          <p:spPr>
            <a:xfrm flipV="1">
              <a:off x="3120705" y="3314247"/>
              <a:ext cx="299906" cy="478466"/>
            </a:xfrm>
            <a:prstGeom prst="line">
              <a:avLst/>
            </a:prstGeom>
            <a:ln w="38100">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0" name="Content Placeholder 2">
                <a:extLst>
                  <a:ext uri="{FF2B5EF4-FFF2-40B4-BE49-F238E27FC236}">
                    <a16:creationId xmlns:a16="http://schemas.microsoft.com/office/drawing/2014/main" id="{C86677DA-2627-7670-09EA-DB65D73157A6}"/>
                  </a:ext>
                </a:extLst>
              </p:cNvPr>
              <p:cNvSpPr txBox="1">
                <a:spLocks/>
              </p:cNvSpPr>
              <p:nvPr/>
            </p:nvSpPr>
            <p:spPr>
              <a:xfrm>
                <a:off x="3591327" y="3026923"/>
                <a:ext cx="2935308" cy="1091082"/>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688"/>
                  </a:lnSpc>
                </a:pPr>
                <a:r>
                  <a:rPr lang="en-US" sz="1600" dirty="0"/>
                  <a:t>Asymptotic </a:t>
                </a:r>
                <a:r>
                  <a:rPr lang="en-US" sz="1600" dirty="0">
                    <a:solidFill>
                      <a:srgbClr val="FF0000"/>
                    </a:solidFill>
                  </a:rPr>
                  <a:t>upper bound</a:t>
                </a:r>
              </a:p>
              <a:p>
                <a:pPr>
                  <a:lnSpc>
                    <a:spcPts val="1688"/>
                  </a:lnSpc>
                </a:pPr>
                <a:r>
                  <a:rPr lang="en-US" sz="1600" dirty="0"/>
                  <a:t>Note the </a:t>
                </a:r>
                <a14:m>
                  <m:oMath xmlns:m="http://schemas.openxmlformats.org/officeDocument/2006/math">
                    <m:r>
                      <a:rPr lang="en-US" sz="1600" i="1" smtClean="0">
                        <a:latin typeface="Cambria Math" panose="02040503050406030204" pitchFamily="18" charset="0"/>
                        <a:ea typeface="Cambria Math" panose="02040503050406030204" pitchFamily="18" charset="0"/>
                      </a:rPr>
                      <m:t>≤</m:t>
                    </m:r>
                  </m:oMath>
                </a14:m>
                <a:r>
                  <a:rPr lang="en-US" sz="1600" dirty="0"/>
                  <a:t>: can be of the same order, but can be smaller as well</a:t>
                </a:r>
              </a:p>
            </p:txBody>
          </p:sp>
        </mc:Choice>
        <mc:Fallback xmlns="">
          <p:sp>
            <p:nvSpPr>
              <p:cNvPr id="20" name="Content Placeholder 2">
                <a:extLst>
                  <a:ext uri="{FF2B5EF4-FFF2-40B4-BE49-F238E27FC236}">
                    <a16:creationId xmlns:a16="http://schemas.microsoft.com/office/drawing/2014/main" id="{C86677DA-2627-7670-09EA-DB65D73157A6}"/>
                  </a:ext>
                </a:extLst>
              </p:cNvPr>
              <p:cNvSpPr txBox="1">
                <a:spLocks noRot="1" noChangeAspect="1" noMove="1" noResize="1" noEditPoints="1" noAdjustHandles="1" noChangeArrowheads="1" noChangeShapeType="1" noTextEdit="1"/>
              </p:cNvSpPr>
              <p:nvPr/>
            </p:nvSpPr>
            <p:spPr>
              <a:xfrm>
                <a:off x="3591327" y="3026923"/>
                <a:ext cx="2935308" cy="1091082"/>
              </a:xfrm>
              <a:prstGeom prst="rect">
                <a:avLst/>
              </a:prstGeom>
              <a:blipFill>
                <a:blip r:embed="rId7"/>
                <a:stretch>
                  <a:fillRect l="-858" t="-5747" b="-57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28D6AC68-FF5A-0B3E-0CA9-70957473BA7F}"/>
                  </a:ext>
                </a:extLst>
              </p:cNvPr>
              <p:cNvSpPr txBox="1">
                <a:spLocks/>
              </p:cNvSpPr>
              <p:nvPr/>
            </p:nvSpPr>
            <p:spPr>
              <a:xfrm>
                <a:off x="2953158" y="4266684"/>
                <a:ext cx="3615422" cy="449572"/>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688"/>
                  </a:lnSpc>
                </a:pPr>
                <a14:m>
                  <m:oMath xmlns:m="http://schemas.openxmlformats.org/officeDocument/2006/math">
                    <m:r>
                      <a:rPr lang="en-US" sz="1600" b="0" i="1" smtClean="0">
                        <a:latin typeface="Cambria Math" panose="02040503050406030204" pitchFamily="18" charset="0"/>
                      </a:rPr>
                      <m:t>𝑛</m:t>
                    </m:r>
                    <m:r>
                      <a:rPr lang="en-US" sz="1600" b="0" i="1" smtClean="0">
                        <a:latin typeface="Cambria Math" panose="02040503050406030204" pitchFamily="18" charset="0"/>
                      </a:rPr>
                      <m:t>=</m:t>
                    </m:r>
                    <m:r>
                      <a:rPr lang="en-US" sz="1600" b="0" i="1" smtClean="0">
                        <a:latin typeface="Cambria Math" panose="02040503050406030204" pitchFamily="18" charset="0"/>
                      </a:rPr>
                      <m:t>𝑂</m:t>
                    </m:r>
                    <m:d>
                      <m:dPr>
                        <m:ctrlPr>
                          <a:rPr lang="en-US" sz="1600" b="0" i="1" smtClean="0">
                            <a:latin typeface="Cambria Math" panose="02040503050406030204" pitchFamily="18" charset="0"/>
                          </a:rPr>
                        </m:ctrlPr>
                      </m:dPr>
                      <m:e>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𝑛</m:t>
                            </m:r>
                          </m:e>
                          <m:sup>
                            <m:r>
                              <a:rPr lang="en-US" sz="1600" b="0" i="1" smtClean="0">
                                <a:latin typeface="Cambria Math" panose="02040503050406030204" pitchFamily="18" charset="0"/>
                              </a:rPr>
                              <m:t>2</m:t>
                            </m:r>
                          </m:sup>
                        </m:sSup>
                      </m:e>
                    </m:d>
                    <m:r>
                      <a:rPr lang="en-US" sz="1600" b="0" i="1" smtClean="0">
                        <a:latin typeface="Cambria Math" panose="02040503050406030204" pitchFamily="18" charset="0"/>
                      </a:rPr>
                      <m:t>, </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𝑛</m:t>
                        </m:r>
                      </m:e>
                      <m:sup>
                        <m:r>
                          <a:rPr lang="en-US" sz="1600" b="0" i="1" smtClean="0">
                            <a:latin typeface="Cambria Math" panose="02040503050406030204" pitchFamily="18" charset="0"/>
                          </a:rPr>
                          <m:t>2</m:t>
                        </m:r>
                      </m:sup>
                    </m:sSup>
                    <m:r>
                      <a:rPr lang="en-US" sz="1600" b="0" i="1" smtClean="0">
                        <a:latin typeface="Cambria Math" panose="02040503050406030204" pitchFamily="18" charset="0"/>
                      </a:rPr>
                      <m:t>=</m:t>
                    </m:r>
                    <m:r>
                      <a:rPr lang="en-US" sz="1600" b="0" i="1" smtClean="0">
                        <a:latin typeface="Cambria Math" panose="02040503050406030204" pitchFamily="18" charset="0"/>
                      </a:rPr>
                      <m:t>𝑂</m:t>
                    </m:r>
                    <m:d>
                      <m:dPr>
                        <m:ctrlPr>
                          <a:rPr lang="en-US" sz="1600" b="0" i="1" smtClean="0">
                            <a:latin typeface="Cambria Math" panose="02040503050406030204" pitchFamily="18" charset="0"/>
                          </a:rPr>
                        </m:ctrlPr>
                      </m:dPr>
                      <m:e>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𝑛</m:t>
                            </m:r>
                          </m:e>
                          <m:sup>
                            <m:r>
                              <a:rPr lang="en-US" sz="1600" b="0" i="1" smtClean="0">
                                <a:latin typeface="Cambria Math" panose="02040503050406030204" pitchFamily="18" charset="0"/>
                              </a:rPr>
                              <m:t>2</m:t>
                            </m:r>
                          </m:sup>
                        </m:sSup>
                      </m:e>
                    </m:d>
                    <m:r>
                      <a:rPr lang="en-US" sz="1600" b="0" i="1" smtClean="0">
                        <a:latin typeface="Cambria Math" panose="02040503050406030204" pitchFamily="18" charset="0"/>
                      </a:rPr>
                      <m:t>, </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𝑛</m:t>
                        </m:r>
                      </m:e>
                      <m:sup>
                        <m:r>
                          <a:rPr lang="en-US" sz="1600" b="0" i="1" smtClean="0">
                            <a:latin typeface="Cambria Math" panose="02040503050406030204" pitchFamily="18" charset="0"/>
                          </a:rPr>
                          <m:t>3</m:t>
                        </m:r>
                      </m:sup>
                    </m:sSup>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𝑂</m:t>
                    </m:r>
                    <m:r>
                      <a:rPr lang="en-US" sz="1600" b="0" i="1" smtClean="0">
                        <a:latin typeface="Cambria Math" panose="02040503050406030204" pitchFamily="18" charset="0"/>
                        <a:ea typeface="Cambria Math" panose="02040503050406030204" pitchFamily="18" charset="0"/>
                      </a:rPr>
                      <m:t>(</m:t>
                    </m:r>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𝑛</m:t>
                        </m:r>
                      </m:e>
                      <m:sup>
                        <m:r>
                          <a:rPr lang="en-US" sz="1600" b="0" i="1" smtClean="0">
                            <a:latin typeface="Cambria Math" panose="02040503050406030204" pitchFamily="18" charset="0"/>
                            <a:ea typeface="Cambria Math" panose="02040503050406030204" pitchFamily="18" charset="0"/>
                          </a:rPr>
                          <m:t>2</m:t>
                        </m:r>
                      </m:sup>
                    </m:sSup>
                    <m:r>
                      <a:rPr lang="en-US" sz="1600" b="0" i="1" smtClean="0">
                        <a:latin typeface="Cambria Math" panose="02040503050406030204" pitchFamily="18" charset="0"/>
                        <a:ea typeface="Cambria Math" panose="02040503050406030204" pitchFamily="18" charset="0"/>
                      </a:rPr>
                      <m:t>)</m:t>
                    </m:r>
                  </m:oMath>
                </a14:m>
                <a:endParaRPr lang="en-US" sz="1600" dirty="0"/>
              </a:p>
            </p:txBody>
          </p:sp>
        </mc:Choice>
        <mc:Fallback xmlns="">
          <p:sp>
            <p:nvSpPr>
              <p:cNvPr id="21" name="Content Placeholder 2">
                <a:extLst>
                  <a:ext uri="{FF2B5EF4-FFF2-40B4-BE49-F238E27FC236}">
                    <a16:creationId xmlns:a16="http://schemas.microsoft.com/office/drawing/2014/main" id="{28D6AC68-FF5A-0B3E-0CA9-70957473BA7F}"/>
                  </a:ext>
                </a:extLst>
              </p:cNvPr>
              <p:cNvSpPr txBox="1">
                <a:spLocks noRot="1" noChangeAspect="1" noMove="1" noResize="1" noEditPoints="1" noAdjustHandles="1" noChangeArrowheads="1" noChangeShapeType="1" noTextEdit="1"/>
              </p:cNvSpPr>
              <p:nvPr/>
            </p:nvSpPr>
            <p:spPr>
              <a:xfrm>
                <a:off x="2953158" y="4266684"/>
                <a:ext cx="3615422" cy="449572"/>
              </a:xfrm>
              <a:prstGeom prst="rect">
                <a:avLst/>
              </a:prstGeom>
              <a:blipFill>
                <a:blip r:embed="rId8"/>
                <a:stretch>
                  <a:fillRect l="-699" t="-8333"/>
                </a:stretch>
              </a:blipFill>
            </p:spPr>
            <p:txBody>
              <a:bodyPr/>
              <a:lstStyle/>
              <a:p>
                <a:r>
                  <a:rPr lang="en-US">
                    <a:noFill/>
                  </a:rPr>
                  <a:t> </a:t>
                </a:r>
              </a:p>
            </p:txBody>
          </p:sp>
        </mc:Fallback>
      </mc:AlternateContent>
      <p:sp>
        <p:nvSpPr>
          <p:cNvPr id="12" name="Footer Placeholder 11">
            <a:extLst>
              <a:ext uri="{FF2B5EF4-FFF2-40B4-BE49-F238E27FC236}">
                <a16:creationId xmlns:a16="http://schemas.microsoft.com/office/drawing/2014/main" id="{F6D8ED5B-67ED-E8E1-99AF-C0C8C9472CA1}"/>
              </a:ext>
            </a:extLst>
          </p:cNvPr>
          <p:cNvSpPr>
            <a:spLocks noGrp="1"/>
          </p:cNvSpPr>
          <p:nvPr>
            <p:ph type="ftr" sz="quarter" idx="11"/>
          </p:nvPr>
        </p:nvSpPr>
        <p:spPr/>
        <p:txBody>
          <a:bodyPr/>
          <a:lstStyle/>
          <a:p>
            <a:r>
              <a:rPr lang="en-US"/>
              <a:t>CS21203 / Algorithms - I | Introduction</a:t>
            </a:r>
            <a:endParaRPr lang="en-US" dirty="0"/>
          </a:p>
        </p:txBody>
      </p:sp>
    </p:spTree>
    <p:extLst>
      <p:ext uri="{BB962C8B-B14F-4D97-AF65-F5344CB8AC3E}">
        <p14:creationId xmlns:p14="http://schemas.microsoft.com/office/powerpoint/2010/main" val="3592977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20" grpId="0"/>
      <p:bldP spid="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71487" y="4869209"/>
            <a:ext cx="1197922" cy="273844"/>
          </a:xfrm>
        </p:spPr>
        <p:txBody>
          <a:bodyPr/>
          <a:lstStyle/>
          <a:p>
            <a:r>
              <a:rPr lang="en-IN"/>
              <a:t>Aug 03, 2023
</a:t>
            </a:r>
            <a:endParaRPr lang="en-US" dirty="0"/>
          </a:p>
        </p:txBody>
      </p:sp>
      <p:sp>
        <p:nvSpPr>
          <p:cNvPr id="4" name="Slide Number Placeholder 3"/>
          <p:cNvSpPr>
            <a:spLocks noGrp="1"/>
          </p:cNvSpPr>
          <p:nvPr>
            <p:ph type="sldNum" sz="quarter" idx="12"/>
          </p:nvPr>
        </p:nvSpPr>
        <p:spPr>
          <a:xfrm>
            <a:off x="6050794" y="4821120"/>
            <a:ext cx="335719" cy="273844"/>
          </a:xfrm>
        </p:spPr>
        <p:txBody>
          <a:bodyPr/>
          <a:lstStyle/>
          <a:p>
            <a:fld id="{683B8651-0143-4140-839E-3D36292080E8}" type="slidenum">
              <a:rPr lang="en-US" smtClean="0"/>
              <a:t>12</a:t>
            </a:fld>
            <a:endParaRPr lang="en-US" dirty="0"/>
          </a:p>
        </p:txBody>
      </p:sp>
      <mc:AlternateContent xmlns:mc="http://schemas.openxmlformats.org/markup-compatibility/2006" xmlns:a14="http://schemas.microsoft.com/office/drawing/2010/main">
        <mc:Choice Requires="a14">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O (Big-O)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oMath>
                </a14:m>
                <a:r>
                  <a:rPr lang="en-US" sz="2400" dirty="0"/>
                  <a:t>]</a:t>
                </a:r>
                <a:endParaRPr sz="2400" dirty="0"/>
              </a:p>
            </p:txBody>
          </p:sp>
        </mc:Choice>
        <mc:Fallback xmlns="">
          <p:sp>
            <p:nvSpPr>
              <p:cNvPr id="11" name="object 2">
                <a:extLst>
                  <a:ext uri="{FF2B5EF4-FFF2-40B4-BE49-F238E27FC236}">
                    <a16:creationId xmlns:a16="http://schemas.microsoft.com/office/drawing/2014/main" id="{D4A2FDB2-9502-F45F-4549-C1948C129220}"/>
                  </a:ext>
                </a:extLst>
              </p:cNvPr>
              <p:cNvSpPr txBox="1">
                <a:spLocks noGrp="1" noRot="1" noChangeAspect="1" noMove="1" noResize="1" noEditPoints="1" noAdjustHandles="1" noChangeArrowheads="1" noChangeShapeType="1" noTextEdit="1"/>
              </p:cNvSpPr>
              <p:nvPr>
                <p:ph type="title"/>
              </p:nvPr>
            </p:nvSpPr>
            <p:spPr>
              <a:xfrm>
                <a:off x="218114" y="721400"/>
                <a:ext cx="6350466" cy="375552"/>
              </a:xfrm>
              <a:prstGeom prst="rect">
                <a:avLst/>
              </a:prstGeom>
              <a:blipFill>
                <a:blip r:embed="rId3"/>
                <a:stretch>
                  <a:fillRect t="-22581" b="-451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E11DFFB0-A96F-C877-A6D5-1C4EDA46097B}"/>
                  </a:ext>
                </a:extLst>
              </p:cNvPr>
              <p:cNvSpPr txBox="1">
                <a:spLocks/>
              </p:cNvSpPr>
              <p:nvPr/>
            </p:nvSpPr>
            <p:spPr>
              <a:xfrm>
                <a:off x="140515" y="1121658"/>
                <a:ext cx="6576969" cy="313998"/>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688"/>
                  </a:lnSpc>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𝑂</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𝑔</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𝑛</m:t>
                              </m:r>
                            </m:e>
                          </m:d>
                        </m:e>
                      </m:d>
                      <m:r>
                        <a:rPr lang="en-US" sz="1600" b="0" i="1" smtClean="0">
                          <a:latin typeface="Cambria Math" panose="02040503050406030204" pitchFamily="18" charset="0"/>
                        </a:rPr>
                        <m:t>={</m:t>
                      </m:r>
                      <m:r>
                        <a:rPr lang="en-US" sz="1600" b="0" i="1" smtClean="0">
                          <a:latin typeface="Cambria Math" panose="02040503050406030204" pitchFamily="18" charset="0"/>
                        </a:rPr>
                        <m:t>𝑓</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𝑛</m:t>
                          </m:r>
                        </m:e>
                      </m:d>
                      <m:r>
                        <a:rPr lang="en-US" sz="1600" b="0" i="1" smtClean="0">
                          <a:latin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𝑐</m:t>
                      </m:r>
                      <m:r>
                        <a:rPr lang="en-US" sz="1600" b="0" i="1" smtClean="0">
                          <a:latin typeface="Cambria Math" panose="02040503050406030204" pitchFamily="18" charset="0"/>
                          <a:ea typeface="Cambria Math" panose="02040503050406030204" pitchFamily="18" charset="0"/>
                        </a:rPr>
                        <m:t>&gt;0, </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𝑛</m:t>
                          </m:r>
                        </m:e>
                        <m:sub>
                          <m:r>
                            <a:rPr lang="en-US" sz="1600" b="0" i="1" smtClean="0">
                              <a:latin typeface="Cambria Math" panose="02040503050406030204" pitchFamily="18" charset="0"/>
                              <a:ea typeface="Cambria Math" panose="02040503050406030204" pitchFamily="18" charset="0"/>
                            </a:rPr>
                            <m:t>0</m:t>
                          </m:r>
                        </m:sub>
                      </m:sSub>
                      <m:r>
                        <a:rPr lang="en-US" sz="1600" b="0" i="1" smtClean="0">
                          <a:latin typeface="Cambria Math" panose="02040503050406030204" pitchFamily="18" charset="0"/>
                          <a:ea typeface="Cambria Math" panose="02040503050406030204" pitchFamily="18" charset="0"/>
                        </a:rPr>
                        <m:t>&gt;0, </m:t>
                      </m:r>
                      <m:r>
                        <a:rPr lang="en-US" sz="1600" b="0" i="1" smtClean="0">
                          <a:latin typeface="Cambria Math" panose="02040503050406030204" pitchFamily="18" charset="0"/>
                          <a:ea typeface="Cambria Math" panose="02040503050406030204" pitchFamily="18" charset="0"/>
                        </a:rPr>
                        <m:t>𝑠𝑢𝑐h</m:t>
                      </m:r>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𝑡h𝑎𝑡</m:t>
                      </m:r>
                      <m:r>
                        <a:rPr lang="en-US" sz="1600" b="0" i="1" smtClean="0">
                          <a:latin typeface="Cambria Math" panose="02040503050406030204" pitchFamily="18" charset="0"/>
                          <a:ea typeface="Cambria Math" panose="02040503050406030204" pitchFamily="18" charset="0"/>
                        </a:rPr>
                        <m:t> 0≤</m:t>
                      </m:r>
                      <m:r>
                        <a:rPr lang="en-US" sz="1600" b="0" i="1" smtClean="0">
                          <a:latin typeface="Cambria Math" panose="02040503050406030204" pitchFamily="18" charset="0"/>
                          <a:ea typeface="Cambria Math" panose="02040503050406030204" pitchFamily="18" charset="0"/>
                        </a:rPr>
                        <m:t>𝑓</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𝑛</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𝑐𝑔</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𝑛</m:t>
                          </m:r>
                        </m:e>
                      </m:d>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𝑛</m:t>
                      </m:r>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𝑛</m:t>
                          </m:r>
                        </m:e>
                        <m:sub>
                          <m:r>
                            <a:rPr lang="en-US" sz="1600" b="0" i="1" smtClean="0">
                              <a:latin typeface="Cambria Math" panose="02040503050406030204" pitchFamily="18" charset="0"/>
                              <a:ea typeface="Cambria Math" panose="02040503050406030204" pitchFamily="18" charset="0"/>
                            </a:rPr>
                            <m:t>0</m:t>
                          </m:r>
                        </m:sub>
                      </m:sSub>
                      <m:r>
                        <a:rPr lang="en-US" sz="1600" b="0" i="1" smtClean="0">
                          <a:latin typeface="Cambria Math" panose="02040503050406030204" pitchFamily="18" charset="0"/>
                          <a:ea typeface="Cambria Math" panose="02040503050406030204" pitchFamily="18" charset="0"/>
                        </a:rPr>
                        <m:t>}</m:t>
                      </m:r>
                    </m:oMath>
                  </m:oMathPara>
                </a14:m>
                <a:endParaRPr lang="en-US" sz="1600" dirty="0"/>
              </a:p>
            </p:txBody>
          </p:sp>
        </mc:Choice>
        <mc:Fallback xmlns="">
          <p:sp>
            <p:nvSpPr>
              <p:cNvPr id="6" name="Content Placeholder 2">
                <a:extLst>
                  <a:ext uri="{FF2B5EF4-FFF2-40B4-BE49-F238E27FC236}">
                    <a16:creationId xmlns:a16="http://schemas.microsoft.com/office/drawing/2014/main" id="{E11DFFB0-A96F-C877-A6D5-1C4EDA46097B}"/>
                  </a:ext>
                </a:extLst>
              </p:cNvPr>
              <p:cNvSpPr txBox="1">
                <a:spLocks noRot="1" noChangeAspect="1" noMove="1" noResize="1" noEditPoints="1" noAdjustHandles="1" noChangeArrowheads="1" noChangeShapeType="1" noTextEdit="1"/>
              </p:cNvSpPr>
              <p:nvPr/>
            </p:nvSpPr>
            <p:spPr>
              <a:xfrm>
                <a:off x="140515" y="1121658"/>
                <a:ext cx="6576969" cy="313998"/>
              </a:xfrm>
              <a:prstGeom prst="rect">
                <a:avLst/>
              </a:prstGeom>
              <a:blipFill>
                <a:blip r:embed="rId4"/>
                <a:stretch>
                  <a:fillRect b="-11538"/>
                </a:stretch>
              </a:blipFill>
            </p:spPr>
            <p:txBody>
              <a:bodyPr/>
              <a:lstStyle/>
              <a:p>
                <a:r>
                  <a:rPr lang="en-US">
                    <a:noFill/>
                  </a:rPr>
                  <a:t> </a:t>
                </a:r>
              </a:p>
            </p:txBody>
          </p:sp>
        </mc:Fallback>
      </mc:AlternateContent>
      <p:grpSp>
        <p:nvGrpSpPr>
          <p:cNvPr id="19" name="Group 18">
            <a:extLst>
              <a:ext uri="{FF2B5EF4-FFF2-40B4-BE49-F238E27FC236}">
                <a16:creationId xmlns:a16="http://schemas.microsoft.com/office/drawing/2014/main" id="{9FD781FE-F2C6-982C-657D-27A807E3670C}"/>
              </a:ext>
            </a:extLst>
          </p:cNvPr>
          <p:cNvGrpSpPr/>
          <p:nvPr/>
        </p:nvGrpSpPr>
        <p:grpSpPr>
          <a:xfrm>
            <a:off x="3548542" y="1435656"/>
            <a:ext cx="3150123" cy="1734945"/>
            <a:chOff x="416094" y="3063125"/>
            <a:chExt cx="3254774" cy="1701850"/>
          </a:xfrm>
        </p:grpSpPr>
        <p:pic>
          <p:nvPicPr>
            <p:cNvPr id="7" name="Picture 6">
              <a:extLst>
                <a:ext uri="{FF2B5EF4-FFF2-40B4-BE49-F238E27FC236}">
                  <a16:creationId xmlns:a16="http://schemas.microsoft.com/office/drawing/2014/main" id="{67BA9C72-C901-767D-A817-218439C92DD2}"/>
                </a:ext>
              </a:extLst>
            </p:cNvPr>
            <p:cNvPicPr>
              <a:picLocks noChangeAspect="1"/>
            </p:cNvPicPr>
            <p:nvPr/>
          </p:nvPicPr>
          <p:blipFill>
            <a:blip r:embed="rId5"/>
            <a:stretch>
              <a:fillRect/>
            </a:stretch>
          </p:blipFill>
          <p:spPr>
            <a:xfrm>
              <a:off x="416094" y="3078824"/>
              <a:ext cx="1595619" cy="1686151"/>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B6530B5-2FB1-63A6-E536-B86C09047697}"/>
                    </a:ext>
                  </a:extLst>
                </p:cNvPr>
                <p:cNvSpPr txBox="1"/>
                <p:nvPr/>
              </p:nvSpPr>
              <p:spPr>
                <a:xfrm>
                  <a:off x="2150209" y="3305858"/>
                  <a:ext cx="1115625"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𝑓</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𝑛</m:t>
                            </m:r>
                          </m:e>
                        </m:d>
                        <m:r>
                          <a:rPr lang="en-US" sz="1200" i="1">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𝑐𝑔</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𝑛</m:t>
                        </m:r>
                        <m:r>
                          <a:rPr lang="en-US" sz="1200" b="0" i="1" smtClean="0">
                            <a:latin typeface="Cambria Math" panose="02040503050406030204" pitchFamily="18" charset="0"/>
                            <a:ea typeface="Cambria Math" panose="02040503050406030204" pitchFamily="18" charset="0"/>
                          </a:rPr>
                          <m:t>)</m:t>
                        </m:r>
                      </m:oMath>
                    </m:oMathPara>
                  </a14:m>
                  <a:endParaRPr lang="en-US" sz="1200" dirty="0"/>
                </a:p>
              </p:txBody>
            </p:sp>
          </mc:Choice>
          <mc:Fallback xmlns="">
            <p:sp>
              <p:nvSpPr>
                <p:cNvPr id="8" name="TextBox 7">
                  <a:extLst>
                    <a:ext uri="{FF2B5EF4-FFF2-40B4-BE49-F238E27FC236}">
                      <a16:creationId xmlns:a16="http://schemas.microsoft.com/office/drawing/2014/main" id="{4B6530B5-2FB1-63A6-E536-B86C09047697}"/>
                    </a:ext>
                  </a:extLst>
                </p:cNvPr>
                <p:cNvSpPr txBox="1">
                  <a:spLocks noRot="1" noChangeAspect="1" noMove="1" noResize="1" noEditPoints="1" noAdjustHandles="1" noChangeArrowheads="1" noChangeShapeType="1" noTextEdit="1"/>
                </p:cNvSpPr>
                <p:nvPr/>
              </p:nvSpPr>
              <p:spPr>
                <a:xfrm>
                  <a:off x="2150209" y="3305858"/>
                  <a:ext cx="1115625" cy="276999"/>
                </a:xfrm>
                <a:prstGeom prst="rect">
                  <a:avLst/>
                </a:prstGeom>
                <a:blipFill>
                  <a:blip r:embed="rId6"/>
                  <a:stretch>
                    <a:fillRect b="-43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1D0EA4C-130B-97BD-A095-95E5C42EE141}"/>
                    </a:ext>
                  </a:extLst>
                </p:cNvPr>
                <p:cNvSpPr txBox="1"/>
                <p:nvPr/>
              </p:nvSpPr>
              <p:spPr>
                <a:xfrm>
                  <a:off x="2022596" y="3063125"/>
                  <a:ext cx="1648272" cy="276999"/>
                </a:xfrm>
                <a:prstGeom prst="rect">
                  <a:avLst/>
                </a:prstGeom>
                <a:noFill/>
              </p:spPr>
              <p:txBody>
                <a:bodyPr wrap="none" rtlCol="0">
                  <a:spAutoFit/>
                </a:bodyPr>
                <a:lstStyle/>
                <a:p>
                  <a:r>
                    <a:rPr lang="en-US" sz="1200" dirty="0"/>
                    <a:t>After some constant </a:t>
                  </a: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𝑛</m:t>
                          </m:r>
                        </m:e>
                        <m:sub>
                          <m:r>
                            <a:rPr lang="en-US" sz="1200" b="0" i="1" smtClean="0">
                              <a:latin typeface="Cambria Math" panose="02040503050406030204" pitchFamily="18" charset="0"/>
                            </a:rPr>
                            <m:t>0</m:t>
                          </m:r>
                        </m:sub>
                      </m:sSub>
                    </m:oMath>
                  </a14:m>
                  <a:endParaRPr lang="en-US" sz="1200" dirty="0"/>
                </a:p>
              </p:txBody>
            </p:sp>
          </mc:Choice>
          <mc:Fallback xmlns="">
            <p:sp>
              <p:nvSpPr>
                <p:cNvPr id="10" name="TextBox 9">
                  <a:extLst>
                    <a:ext uri="{FF2B5EF4-FFF2-40B4-BE49-F238E27FC236}">
                      <a16:creationId xmlns:a16="http://schemas.microsoft.com/office/drawing/2014/main" id="{01D0EA4C-130B-97BD-A095-95E5C42EE141}"/>
                    </a:ext>
                  </a:extLst>
                </p:cNvPr>
                <p:cNvSpPr txBox="1">
                  <a:spLocks noRot="1" noChangeAspect="1" noMove="1" noResize="1" noEditPoints="1" noAdjustHandles="1" noChangeArrowheads="1" noChangeShapeType="1" noTextEdit="1"/>
                </p:cNvSpPr>
                <p:nvPr/>
              </p:nvSpPr>
              <p:spPr>
                <a:xfrm>
                  <a:off x="2022596" y="3063125"/>
                  <a:ext cx="1648272" cy="276999"/>
                </a:xfrm>
                <a:prstGeom prst="rect">
                  <a:avLst/>
                </a:prstGeom>
                <a:blipFill>
                  <a:blip r:embed="rId7"/>
                  <a:stretch>
                    <a:fillRect t="-4348" b="-8696"/>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88EF7922-2518-A27F-C792-6B20E8FBE0D7}"/>
                </a:ext>
              </a:extLst>
            </p:cNvPr>
            <p:cNvCxnSpPr/>
            <p:nvPr/>
          </p:nvCxnSpPr>
          <p:spPr>
            <a:xfrm>
              <a:off x="2047763" y="3253740"/>
              <a:ext cx="0" cy="381233"/>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3250C5B-9B5D-ED7D-BAFE-F57E81D2BB9A}"/>
                </a:ext>
              </a:extLst>
            </p:cNvPr>
            <p:cNvCxnSpPr>
              <a:cxnSpLocks/>
            </p:cNvCxnSpPr>
            <p:nvPr/>
          </p:nvCxnSpPr>
          <p:spPr>
            <a:xfrm flipV="1">
              <a:off x="880843" y="3785725"/>
              <a:ext cx="2248251" cy="71918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1C86409-31AE-96A3-14F9-E958C339BFA8}"/>
                </a:ext>
              </a:extLst>
            </p:cNvPr>
            <p:cNvCxnSpPr>
              <a:cxnSpLocks/>
            </p:cNvCxnSpPr>
            <p:nvPr/>
          </p:nvCxnSpPr>
          <p:spPr>
            <a:xfrm flipV="1">
              <a:off x="3120705" y="3314247"/>
              <a:ext cx="299906" cy="478466"/>
            </a:xfrm>
            <a:prstGeom prst="line">
              <a:avLst/>
            </a:prstGeom>
            <a:ln w="38100">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34437EF7-3D9B-1C27-12DA-9C5F45FB9352}"/>
                  </a:ext>
                </a:extLst>
              </p:cNvPr>
              <p:cNvSpPr txBox="1">
                <a:spLocks/>
              </p:cNvSpPr>
              <p:nvPr/>
            </p:nvSpPr>
            <p:spPr>
              <a:xfrm>
                <a:off x="144186" y="1484450"/>
                <a:ext cx="3385537" cy="2055704"/>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688"/>
                  </a:lnSpc>
                </a:pPr>
                <a14:m>
                  <m:oMath xmlns:m="http://schemas.openxmlformats.org/officeDocument/2006/math">
                    <m:r>
                      <a:rPr lang="en-US" sz="1500" b="0" i="1" smtClean="0">
                        <a:latin typeface="Cambria Math" panose="02040503050406030204" pitchFamily="18" charset="0"/>
                      </a:rPr>
                      <m:t>𝑓</m:t>
                    </m:r>
                    <m:d>
                      <m:dPr>
                        <m:ctrlPr>
                          <a:rPr lang="en-US" sz="1500" b="0" i="1" smtClean="0">
                            <a:latin typeface="Cambria Math" panose="02040503050406030204" pitchFamily="18" charset="0"/>
                          </a:rPr>
                        </m:ctrlPr>
                      </m:dPr>
                      <m:e>
                        <m:r>
                          <a:rPr lang="en-US" sz="1500" b="0" i="1" smtClean="0">
                            <a:latin typeface="Cambria Math" panose="02040503050406030204" pitchFamily="18" charset="0"/>
                          </a:rPr>
                          <m:t>𝑛</m:t>
                        </m:r>
                      </m:e>
                    </m:d>
                    <m:r>
                      <a:rPr lang="en-US" sz="1500" b="0" i="1" smtClean="0">
                        <a:latin typeface="Cambria Math" panose="02040503050406030204" pitchFamily="18" charset="0"/>
                      </a:rPr>
                      <m:t>=3</m:t>
                    </m:r>
                    <m:sSup>
                      <m:sSupPr>
                        <m:ctrlPr>
                          <a:rPr lang="en-US" sz="1500" b="0" i="1" smtClean="0">
                            <a:latin typeface="Cambria Math" panose="02040503050406030204" pitchFamily="18" charset="0"/>
                          </a:rPr>
                        </m:ctrlPr>
                      </m:sSupPr>
                      <m:e>
                        <m:r>
                          <a:rPr lang="en-US" sz="1500" b="0" i="1" smtClean="0">
                            <a:latin typeface="Cambria Math" panose="02040503050406030204" pitchFamily="18" charset="0"/>
                          </a:rPr>
                          <m:t>𝑛</m:t>
                        </m:r>
                      </m:e>
                      <m:sup>
                        <m:r>
                          <a:rPr lang="en-US" sz="1500" b="0" i="1" smtClean="0">
                            <a:latin typeface="Cambria Math" panose="02040503050406030204" pitchFamily="18" charset="0"/>
                          </a:rPr>
                          <m:t>2</m:t>
                        </m:r>
                      </m:sup>
                    </m:sSup>
                    <m:r>
                      <a:rPr lang="en-US" sz="1500" b="0" i="1" smtClean="0">
                        <a:latin typeface="Cambria Math" panose="02040503050406030204" pitchFamily="18" charset="0"/>
                      </a:rPr>
                      <m:t>, </m:t>
                    </m:r>
                    <m:r>
                      <a:rPr lang="en-US" sz="1500" b="0" i="1" smtClean="0">
                        <a:latin typeface="Cambria Math" panose="02040503050406030204" pitchFamily="18" charset="0"/>
                      </a:rPr>
                      <m:t>𝑔</m:t>
                    </m:r>
                    <m:d>
                      <m:dPr>
                        <m:ctrlPr>
                          <a:rPr lang="en-US" sz="1500" b="0" i="1" smtClean="0">
                            <a:latin typeface="Cambria Math" panose="02040503050406030204" pitchFamily="18" charset="0"/>
                          </a:rPr>
                        </m:ctrlPr>
                      </m:dPr>
                      <m:e>
                        <m:r>
                          <a:rPr lang="en-US" sz="1500" b="0" i="1" smtClean="0">
                            <a:latin typeface="Cambria Math" panose="02040503050406030204" pitchFamily="18" charset="0"/>
                          </a:rPr>
                          <m:t>𝑛</m:t>
                        </m:r>
                      </m:e>
                    </m:d>
                    <m:r>
                      <a:rPr lang="en-US" sz="1500" b="0" i="1" smtClean="0">
                        <a:latin typeface="Cambria Math" panose="02040503050406030204" pitchFamily="18" charset="0"/>
                      </a:rPr>
                      <m:t>=</m:t>
                    </m:r>
                    <m:sSup>
                      <m:sSupPr>
                        <m:ctrlPr>
                          <a:rPr lang="en-US" sz="1500" b="0" i="1" smtClean="0">
                            <a:latin typeface="Cambria Math" panose="02040503050406030204" pitchFamily="18" charset="0"/>
                          </a:rPr>
                        </m:ctrlPr>
                      </m:sSupPr>
                      <m:e>
                        <m:r>
                          <a:rPr lang="en-US" sz="1500" b="0" i="1" smtClean="0">
                            <a:latin typeface="Cambria Math" panose="02040503050406030204" pitchFamily="18" charset="0"/>
                          </a:rPr>
                          <m:t>𝑛</m:t>
                        </m:r>
                      </m:e>
                      <m:sup>
                        <m:r>
                          <a:rPr lang="en-US" sz="1500" b="0" i="1" smtClean="0">
                            <a:latin typeface="Cambria Math" panose="02040503050406030204" pitchFamily="18" charset="0"/>
                          </a:rPr>
                          <m:t>2</m:t>
                        </m:r>
                      </m:sup>
                    </m:sSup>
                  </m:oMath>
                </a14:m>
                <a:endParaRPr lang="en-US" sz="1500" dirty="0"/>
              </a:p>
              <a:p>
                <a:pPr>
                  <a:lnSpc>
                    <a:spcPts val="1688"/>
                  </a:lnSpc>
                </a:pPr>
                <a:r>
                  <a:rPr lang="en-US" sz="1500" dirty="0"/>
                  <a:t>How can we show, </a:t>
                </a:r>
                <a14:m>
                  <m:oMath xmlns:m="http://schemas.openxmlformats.org/officeDocument/2006/math">
                    <m:r>
                      <a:rPr lang="en-US" sz="1500" b="0" i="1" smtClean="0">
                        <a:latin typeface="Cambria Math" panose="02040503050406030204" pitchFamily="18" charset="0"/>
                      </a:rPr>
                      <m:t>𝑓</m:t>
                    </m:r>
                    <m:d>
                      <m:dPr>
                        <m:ctrlPr>
                          <a:rPr lang="en-US" sz="1500" b="0" i="1" smtClean="0">
                            <a:latin typeface="Cambria Math" panose="02040503050406030204" pitchFamily="18" charset="0"/>
                          </a:rPr>
                        </m:ctrlPr>
                      </m:dPr>
                      <m:e>
                        <m:r>
                          <a:rPr lang="en-US" sz="1500" b="0" i="1" smtClean="0">
                            <a:latin typeface="Cambria Math" panose="02040503050406030204" pitchFamily="18" charset="0"/>
                          </a:rPr>
                          <m:t>𝑛</m:t>
                        </m:r>
                      </m:e>
                    </m:d>
                    <m:r>
                      <a:rPr lang="en-US" sz="1500" b="0" i="1" smtClean="0">
                        <a:latin typeface="Cambria Math" panose="02040503050406030204" pitchFamily="18" charset="0"/>
                      </a:rPr>
                      <m:t>=</m:t>
                    </m:r>
                    <m:r>
                      <a:rPr lang="en-US" sz="1500" b="0" i="1" smtClean="0">
                        <a:latin typeface="Cambria Math" panose="02040503050406030204" pitchFamily="18" charset="0"/>
                      </a:rPr>
                      <m:t>𝑂</m:t>
                    </m:r>
                    <m:d>
                      <m:dPr>
                        <m:ctrlPr>
                          <a:rPr lang="en-US" sz="1500" b="0" i="1" smtClean="0">
                            <a:latin typeface="Cambria Math" panose="02040503050406030204" pitchFamily="18" charset="0"/>
                          </a:rPr>
                        </m:ctrlPr>
                      </m:dPr>
                      <m:e>
                        <m:r>
                          <a:rPr lang="en-US" sz="1500" b="0" i="1" smtClean="0">
                            <a:latin typeface="Cambria Math" panose="02040503050406030204" pitchFamily="18" charset="0"/>
                          </a:rPr>
                          <m:t>𝑔</m:t>
                        </m:r>
                        <m:d>
                          <m:dPr>
                            <m:ctrlPr>
                              <a:rPr lang="en-US" sz="1500" b="0" i="1" smtClean="0">
                                <a:latin typeface="Cambria Math" panose="02040503050406030204" pitchFamily="18" charset="0"/>
                              </a:rPr>
                            </m:ctrlPr>
                          </m:dPr>
                          <m:e>
                            <m:r>
                              <a:rPr lang="en-US" sz="1500" b="0" i="1" smtClean="0">
                                <a:latin typeface="Cambria Math" panose="02040503050406030204" pitchFamily="18" charset="0"/>
                              </a:rPr>
                              <m:t>𝑛</m:t>
                            </m:r>
                          </m:e>
                        </m:d>
                      </m:e>
                    </m:d>
                  </m:oMath>
                </a14:m>
                <a:endParaRPr lang="en-US" sz="1500" b="0" dirty="0"/>
              </a:p>
              <a:p>
                <a:pPr>
                  <a:lnSpc>
                    <a:spcPts val="1688"/>
                  </a:lnSpc>
                </a:pPr>
                <a:r>
                  <a:rPr lang="en-US" sz="1500" dirty="0"/>
                  <a:t>Let </a:t>
                </a:r>
                <a14:m>
                  <m:oMath xmlns:m="http://schemas.openxmlformats.org/officeDocument/2006/math">
                    <m:r>
                      <a:rPr lang="en-US" sz="1500" b="0" i="1" smtClean="0">
                        <a:latin typeface="Cambria Math" panose="02040503050406030204" pitchFamily="18" charset="0"/>
                      </a:rPr>
                      <m:t>𝑐</m:t>
                    </m:r>
                    <m:r>
                      <a:rPr lang="en-US" sz="1500" b="0" i="1" smtClean="0">
                        <a:latin typeface="Cambria Math" panose="02040503050406030204" pitchFamily="18" charset="0"/>
                      </a:rPr>
                      <m:t>=3, </m:t>
                    </m:r>
                    <m:sSub>
                      <m:sSubPr>
                        <m:ctrlPr>
                          <a:rPr lang="en-US" sz="1500" b="0" i="1" smtClean="0">
                            <a:latin typeface="Cambria Math" panose="02040503050406030204" pitchFamily="18" charset="0"/>
                          </a:rPr>
                        </m:ctrlPr>
                      </m:sSubPr>
                      <m:e>
                        <m:r>
                          <a:rPr lang="en-US" sz="1500" b="0" i="1" smtClean="0">
                            <a:latin typeface="Cambria Math" panose="02040503050406030204" pitchFamily="18" charset="0"/>
                          </a:rPr>
                          <m:t>𝑛</m:t>
                        </m:r>
                      </m:e>
                      <m:sub>
                        <m:r>
                          <a:rPr lang="en-US" sz="1500" b="0" i="1" smtClean="0">
                            <a:latin typeface="Cambria Math" panose="02040503050406030204" pitchFamily="18" charset="0"/>
                          </a:rPr>
                          <m:t>0</m:t>
                        </m:r>
                      </m:sub>
                    </m:sSub>
                    <m:r>
                      <a:rPr lang="en-US" sz="1500" b="0" i="1" smtClean="0">
                        <a:latin typeface="Cambria Math" panose="02040503050406030204" pitchFamily="18" charset="0"/>
                      </a:rPr>
                      <m:t>=5</m:t>
                    </m:r>
                  </m:oMath>
                </a14:m>
                <a:endParaRPr lang="en-US" sz="1500" dirty="0"/>
              </a:p>
              <a:p>
                <a:pPr>
                  <a:lnSpc>
                    <a:spcPts val="1688"/>
                  </a:lnSpc>
                </a:pPr>
                <a14:m>
                  <m:oMath xmlns:m="http://schemas.openxmlformats.org/officeDocument/2006/math">
                    <m:r>
                      <a:rPr lang="en-US" sz="1500" b="0" i="1" smtClean="0">
                        <a:latin typeface="Cambria Math" panose="02040503050406030204" pitchFamily="18" charset="0"/>
                      </a:rPr>
                      <m:t>𝑐𝑔</m:t>
                    </m:r>
                    <m:d>
                      <m:dPr>
                        <m:ctrlPr>
                          <a:rPr lang="en-US" sz="1500" b="0" i="1" smtClean="0">
                            <a:latin typeface="Cambria Math" panose="02040503050406030204" pitchFamily="18" charset="0"/>
                          </a:rPr>
                        </m:ctrlPr>
                      </m:dPr>
                      <m:e>
                        <m:r>
                          <a:rPr lang="en-US" sz="1500" b="0" i="1" smtClean="0">
                            <a:latin typeface="Cambria Math" panose="02040503050406030204" pitchFamily="18" charset="0"/>
                          </a:rPr>
                          <m:t>𝑛</m:t>
                        </m:r>
                      </m:e>
                    </m:d>
                    <m:r>
                      <a:rPr lang="en-US" sz="1500" b="0" i="1" smtClean="0">
                        <a:latin typeface="Cambria Math" panose="02040503050406030204" pitchFamily="18" charset="0"/>
                      </a:rPr>
                      <m:t>=3</m:t>
                    </m:r>
                    <m:sSup>
                      <m:sSupPr>
                        <m:ctrlPr>
                          <a:rPr lang="en-US" sz="1500" b="0" i="1" smtClean="0">
                            <a:latin typeface="Cambria Math" panose="02040503050406030204" pitchFamily="18" charset="0"/>
                          </a:rPr>
                        </m:ctrlPr>
                      </m:sSupPr>
                      <m:e>
                        <m:r>
                          <a:rPr lang="en-US" sz="1500" b="0" i="1" smtClean="0">
                            <a:latin typeface="Cambria Math" panose="02040503050406030204" pitchFamily="18" charset="0"/>
                          </a:rPr>
                          <m:t>𝑛</m:t>
                        </m:r>
                      </m:e>
                      <m:sup>
                        <m:r>
                          <a:rPr lang="en-US" sz="1500" b="0" i="1" smtClean="0">
                            <a:latin typeface="Cambria Math" panose="02040503050406030204" pitchFamily="18" charset="0"/>
                          </a:rPr>
                          <m:t>2</m:t>
                        </m:r>
                      </m:sup>
                    </m:sSup>
                  </m:oMath>
                </a14:m>
                <a:r>
                  <a:rPr lang="en-US" sz="1500" dirty="0"/>
                  <a:t>, so </a:t>
                </a:r>
                <a14:m>
                  <m:oMath xmlns:m="http://schemas.openxmlformats.org/officeDocument/2006/math">
                    <m:r>
                      <a:rPr lang="en-US" sz="1500" b="0" i="1" smtClean="0">
                        <a:latin typeface="Cambria Math" panose="02040503050406030204" pitchFamily="18" charset="0"/>
                      </a:rPr>
                      <m:t>𝑓</m:t>
                    </m:r>
                    <m:r>
                      <a:rPr lang="en-US" sz="1500" b="0" i="1" smtClean="0">
                        <a:latin typeface="Cambria Math" panose="02040503050406030204" pitchFamily="18" charset="0"/>
                      </a:rPr>
                      <m:t>(</m:t>
                    </m:r>
                    <m:r>
                      <a:rPr lang="en-US" sz="1500" b="0" i="1" smtClean="0">
                        <a:latin typeface="Cambria Math" panose="02040503050406030204" pitchFamily="18" charset="0"/>
                      </a:rPr>
                      <m:t>𝑛</m:t>
                    </m:r>
                    <m:r>
                      <a:rPr lang="en-US" sz="1500" b="0" i="1" smtClean="0">
                        <a:latin typeface="Cambria Math" panose="02040503050406030204" pitchFamily="18" charset="0"/>
                      </a:rPr>
                      <m:t>)≤</m:t>
                    </m:r>
                    <m:r>
                      <a:rPr lang="en-US" sz="1500" b="0" i="1" smtClean="0">
                        <a:latin typeface="Cambria Math" panose="02040503050406030204" pitchFamily="18" charset="0"/>
                        <a:ea typeface="Cambria Math" panose="02040503050406030204" pitchFamily="18" charset="0"/>
                      </a:rPr>
                      <m:t>𝑐𝑔</m:t>
                    </m:r>
                    <m:r>
                      <a:rPr lang="en-US" sz="1500" b="0" i="1" smtClean="0">
                        <a:latin typeface="Cambria Math" panose="02040503050406030204" pitchFamily="18" charset="0"/>
                        <a:ea typeface="Cambria Math" panose="02040503050406030204" pitchFamily="18" charset="0"/>
                      </a:rPr>
                      <m:t>(</m:t>
                    </m:r>
                    <m:r>
                      <a:rPr lang="en-US" sz="1500" b="0" i="1" smtClean="0">
                        <a:latin typeface="Cambria Math" panose="02040503050406030204" pitchFamily="18" charset="0"/>
                        <a:ea typeface="Cambria Math" panose="02040503050406030204" pitchFamily="18" charset="0"/>
                      </a:rPr>
                      <m:t>𝑛</m:t>
                    </m:r>
                    <m:r>
                      <a:rPr lang="en-US" sz="1500" b="0" i="1" smtClean="0">
                        <a:latin typeface="Cambria Math" panose="02040503050406030204" pitchFamily="18" charset="0"/>
                        <a:ea typeface="Cambria Math" panose="02040503050406030204" pitchFamily="18" charset="0"/>
                      </a:rPr>
                      <m:t>)</m:t>
                    </m:r>
                  </m:oMath>
                </a14:m>
                <a:endParaRPr lang="en-US" sz="1500" dirty="0"/>
              </a:p>
              <a:p>
                <a:pPr>
                  <a:lnSpc>
                    <a:spcPts val="1688"/>
                  </a:lnSpc>
                </a:pPr>
                <a:r>
                  <a:rPr lang="en-US" sz="1500" dirty="0"/>
                  <a:t>Similarly, let </a:t>
                </a:r>
                <a14:m>
                  <m:oMath xmlns:m="http://schemas.openxmlformats.org/officeDocument/2006/math">
                    <m:r>
                      <a:rPr lang="en-US" sz="1500" b="0" i="1" smtClean="0">
                        <a:latin typeface="Cambria Math" panose="02040503050406030204" pitchFamily="18" charset="0"/>
                      </a:rPr>
                      <m:t>𝑐</m:t>
                    </m:r>
                    <m:r>
                      <a:rPr lang="en-US" sz="1500" b="0" i="1" smtClean="0">
                        <a:latin typeface="Cambria Math" panose="02040503050406030204" pitchFamily="18" charset="0"/>
                      </a:rPr>
                      <m:t>=10, </m:t>
                    </m:r>
                    <m:sSub>
                      <m:sSubPr>
                        <m:ctrlPr>
                          <a:rPr lang="en-US" sz="1500" b="0" i="1" smtClean="0">
                            <a:latin typeface="Cambria Math" panose="02040503050406030204" pitchFamily="18" charset="0"/>
                          </a:rPr>
                        </m:ctrlPr>
                      </m:sSubPr>
                      <m:e>
                        <m:r>
                          <a:rPr lang="en-US" sz="1500" b="0" i="1" smtClean="0">
                            <a:latin typeface="Cambria Math" panose="02040503050406030204" pitchFamily="18" charset="0"/>
                          </a:rPr>
                          <m:t>𝑛</m:t>
                        </m:r>
                      </m:e>
                      <m:sub>
                        <m:r>
                          <a:rPr lang="en-US" sz="1500" b="0" i="1" smtClean="0">
                            <a:latin typeface="Cambria Math" panose="02040503050406030204" pitchFamily="18" charset="0"/>
                          </a:rPr>
                          <m:t>0</m:t>
                        </m:r>
                      </m:sub>
                    </m:sSub>
                    <m:r>
                      <a:rPr lang="en-US" sz="1500" b="0" i="1" smtClean="0">
                        <a:latin typeface="Cambria Math" panose="02040503050406030204" pitchFamily="18" charset="0"/>
                      </a:rPr>
                      <m:t>=2</m:t>
                    </m:r>
                  </m:oMath>
                </a14:m>
                <a:endParaRPr lang="en-US" sz="1500" dirty="0"/>
              </a:p>
              <a:p>
                <a:pPr>
                  <a:lnSpc>
                    <a:spcPts val="1688"/>
                  </a:lnSpc>
                </a:pPr>
                <a14:m>
                  <m:oMath xmlns:m="http://schemas.openxmlformats.org/officeDocument/2006/math">
                    <m:r>
                      <a:rPr lang="en-US" sz="1500" i="1">
                        <a:latin typeface="Cambria Math" panose="02040503050406030204" pitchFamily="18" charset="0"/>
                      </a:rPr>
                      <m:t>𝑐𝑔</m:t>
                    </m:r>
                    <m:d>
                      <m:dPr>
                        <m:ctrlPr>
                          <a:rPr lang="en-US" sz="1500" i="1">
                            <a:latin typeface="Cambria Math" panose="02040503050406030204" pitchFamily="18" charset="0"/>
                          </a:rPr>
                        </m:ctrlPr>
                      </m:dPr>
                      <m:e>
                        <m:r>
                          <a:rPr lang="en-US" sz="1500" i="1">
                            <a:latin typeface="Cambria Math" panose="02040503050406030204" pitchFamily="18" charset="0"/>
                          </a:rPr>
                          <m:t>𝑛</m:t>
                        </m:r>
                      </m:e>
                    </m:d>
                    <m:r>
                      <a:rPr lang="en-US" sz="1500" i="1">
                        <a:latin typeface="Cambria Math" panose="02040503050406030204" pitchFamily="18" charset="0"/>
                      </a:rPr>
                      <m:t>=</m:t>
                    </m:r>
                    <m:r>
                      <a:rPr lang="en-US" sz="1500" b="0" i="1" smtClean="0">
                        <a:latin typeface="Cambria Math" panose="02040503050406030204" pitchFamily="18" charset="0"/>
                      </a:rPr>
                      <m:t>10</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oMath>
                </a14:m>
                <a:r>
                  <a:rPr lang="en-US" sz="1500" dirty="0"/>
                  <a:t>, so </a:t>
                </a:r>
                <a14:m>
                  <m:oMath xmlns:m="http://schemas.openxmlformats.org/officeDocument/2006/math">
                    <m:r>
                      <a:rPr lang="en-US" sz="1500" i="1">
                        <a:latin typeface="Cambria Math" panose="02040503050406030204" pitchFamily="18" charset="0"/>
                      </a:rPr>
                      <m:t>𝑓</m:t>
                    </m:r>
                    <m:r>
                      <a:rPr lang="en-US" sz="1500" i="1">
                        <a:latin typeface="Cambria Math" panose="02040503050406030204" pitchFamily="18" charset="0"/>
                      </a:rPr>
                      <m:t>(</m:t>
                    </m:r>
                    <m:r>
                      <a:rPr lang="en-US" sz="1500" i="1">
                        <a:latin typeface="Cambria Math" panose="02040503050406030204" pitchFamily="18" charset="0"/>
                      </a:rPr>
                      <m:t>𝑛</m:t>
                    </m:r>
                    <m:r>
                      <a:rPr lang="en-US" sz="1500" i="1">
                        <a:latin typeface="Cambria Math" panose="02040503050406030204" pitchFamily="18" charset="0"/>
                      </a:rPr>
                      <m:t>)≤</m:t>
                    </m:r>
                    <m:r>
                      <a:rPr lang="en-US" sz="1500" i="1">
                        <a:latin typeface="Cambria Math" panose="02040503050406030204" pitchFamily="18" charset="0"/>
                        <a:ea typeface="Cambria Math" panose="02040503050406030204" pitchFamily="18" charset="0"/>
                      </a:rPr>
                      <m:t>𝑐𝑔</m:t>
                    </m:r>
                    <m:r>
                      <a:rPr lang="en-US" sz="1500" i="1">
                        <a:latin typeface="Cambria Math" panose="02040503050406030204" pitchFamily="18" charset="0"/>
                        <a:ea typeface="Cambria Math" panose="02040503050406030204" pitchFamily="18" charset="0"/>
                      </a:rPr>
                      <m:t>(</m:t>
                    </m:r>
                    <m:r>
                      <a:rPr lang="en-US" sz="1500" i="1">
                        <a:latin typeface="Cambria Math" panose="02040503050406030204" pitchFamily="18" charset="0"/>
                        <a:ea typeface="Cambria Math" panose="02040503050406030204" pitchFamily="18" charset="0"/>
                      </a:rPr>
                      <m:t>𝑛</m:t>
                    </m:r>
                    <m:r>
                      <a:rPr lang="en-US" sz="1500" i="1">
                        <a:latin typeface="Cambria Math" panose="02040503050406030204" pitchFamily="18" charset="0"/>
                        <a:ea typeface="Cambria Math" panose="02040503050406030204" pitchFamily="18" charset="0"/>
                      </a:rPr>
                      <m:t>)</m:t>
                    </m:r>
                  </m:oMath>
                </a14:m>
                <a:endParaRPr lang="en-US" sz="1500" dirty="0"/>
              </a:p>
            </p:txBody>
          </p:sp>
        </mc:Choice>
        <mc:Fallback xmlns="">
          <p:sp>
            <p:nvSpPr>
              <p:cNvPr id="12" name="Content Placeholder 2">
                <a:extLst>
                  <a:ext uri="{FF2B5EF4-FFF2-40B4-BE49-F238E27FC236}">
                    <a16:creationId xmlns:a16="http://schemas.microsoft.com/office/drawing/2014/main" id="{34437EF7-3D9B-1C27-12DA-9C5F45FB9352}"/>
                  </a:ext>
                </a:extLst>
              </p:cNvPr>
              <p:cNvSpPr txBox="1">
                <a:spLocks noRot="1" noChangeAspect="1" noMove="1" noResize="1" noEditPoints="1" noAdjustHandles="1" noChangeArrowheads="1" noChangeShapeType="1" noTextEdit="1"/>
              </p:cNvSpPr>
              <p:nvPr/>
            </p:nvSpPr>
            <p:spPr>
              <a:xfrm>
                <a:off x="144186" y="1484450"/>
                <a:ext cx="3385537" cy="2055704"/>
              </a:xfrm>
              <a:prstGeom prst="rect">
                <a:avLst/>
              </a:prstGeom>
              <a:blipFill>
                <a:blip r:embed="rId8"/>
                <a:stretch>
                  <a:fillRect l="-749" t="-617" b="-18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Content Placeholder 2">
                <a:extLst>
                  <a:ext uri="{FF2B5EF4-FFF2-40B4-BE49-F238E27FC236}">
                    <a16:creationId xmlns:a16="http://schemas.microsoft.com/office/drawing/2014/main" id="{595B257C-9578-3D90-49AD-6BCFF6E53A1A}"/>
                  </a:ext>
                </a:extLst>
              </p:cNvPr>
              <p:cNvSpPr txBox="1">
                <a:spLocks/>
              </p:cNvSpPr>
              <p:nvPr/>
            </p:nvSpPr>
            <p:spPr>
              <a:xfrm>
                <a:off x="140516" y="3673766"/>
                <a:ext cx="5656278" cy="1053826"/>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688"/>
                  </a:lnSpc>
                </a:pPr>
                <a14:m>
                  <m:oMath xmlns:m="http://schemas.openxmlformats.org/officeDocument/2006/math">
                    <m:r>
                      <a:rPr lang="en-US" sz="1500" i="1" smtClean="0">
                        <a:latin typeface="Cambria Math" panose="02040503050406030204" pitchFamily="18" charset="0"/>
                      </a:rPr>
                      <m:t>𝑓</m:t>
                    </m:r>
                    <m:d>
                      <m:dPr>
                        <m:ctrlPr>
                          <a:rPr lang="en-US" sz="1500" i="1">
                            <a:latin typeface="Cambria Math" panose="02040503050406030204" pitchFamily="18" charset="0"/>
                          </a:rPr>
                        </m:ctrlPr>
                      </m:dPr>
                      <m:e>
                        <m:r>
                          <a:rPr lang="en-US" sz="1500" i="1">
                            <a:latin typeface="Cambria Math" panose="02040503050406030204" pitchFamily="18" charset="0"/>
                          </a:rPr>
                          <m:t>𝑛</m:t>
                        </m:r>
                      </m:e>
                    </m:d>
                    <m:r>
                      <a:rPr lang="en-US" sz="1500" i="1">
                        <a:latin typeface="Cambria Math" panose="02040503050406030204" pitchFamily="18" charset="0"/>
                      </a:rPr>
                      <m:t>=</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r>
                      <a:rPr lang="en-US" sz="1500" b="0" i="1" smtClean="0">
                        <a:latin typeface="Cambria Math" panose="02040503050406030204" pitchFamily="18" charset="0"/>
                      </a:rPr>
                      <m:t>+2</m:t>
                    </m:r>
                    <m:r>
                      <a:rPr lang="en-US" sz="1500" b="0" i="1" smtClean="0">
                        <a:latin typeface="Cambria Math" panose="02040503050406030204" pitchFamily="18" charset="0"/>
                      </a:rPr>
                      <m:t>𝑛</m:t>
                    </m:r>
                    <m:r>
                      <a:rPr lang="en-US" sz="1500" i="1">
                        <a:latin typeface="Cambria Math" panose="02040503050406030204" pitchFamily="18" charset="0"/>
                      </a:rPr>
                      <m:t>, </m:t>
                    </m:r>
                    <m:r>
                      <a:rPr lang="en-US" sz="1500" i="1">
                        <a:latin typeface="Cambria Math" panose="02040503050406030204" pitchFamily="18" charset="0"/>
                      </a:rPr>
                      <m:t>𝑔</m:t>
                    </m:r>
                    <m:d>
                      <m:dPr>
                        <m:ctrlPr>
                          <a:rPr lang="en-US" sz="1500" i="1">
                            <a:latin typeface="Cambria Math" panose="02040503050406030204" pitchFamily="18" charset="0"/>
                          </a:rPr>
                        </m:ctrlPr>
                      </m:dPr>
                      <m:e>
                        <m:r>
                          <a:rPr lang="en-US" sz="1500" i="1">
                            <a:latin typeface="Cambria Math" panose="02040503050406030204" pitchFamily="18" charset="0"/>
                          </a:rPr>
                          <m:t>𝑛</m:t>
                        </m:r>
                      </m:e>
                    </m:d>
                    <m:r>
                      <a:rPr lang="en-US" sz="1500" i="1">
                        <a:latin typeface="Cambria Math" panose="02040503050406030204" pitchFamily="18" charset="0"/>
                      </a:rPr>
                      <m:t>=</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b="0" i="1" smtClean="0">
                            <a:latin typeface="Cambria Math" panose="02040503050406030204" pitchFamily="18" charset="0"/>
                          </a:rPr>
                          <m:t>3</m:t>
                        </m:r>
                      </m:sup>
                    </m:sSup>
                  </m:oMath>
                </a14:m>
                <a:r>
                  <a:rPr lang="en-US" sz="1500" dirty="0"/>
                  <a:t>; </a:t>
                </a:r>
                <a:r>
                  <a:rPr lang="en-US" sz="1500" dirty="0">
                    <a:solidFill>
                      <a:prstClr val="black"/>
                    </a:solidFill>
                    <a:latin typeface="Calibri" panose="020F0502020204030204"/>
                    <a:ea typeface="+mn-ea"/>
                    <a:cs typeface="+mn-cs"/>
                  </a:rPr>
                  <a:t>How can we show, </a:t>
                </a:r>
                <a14:m>
                  <m:oMath xmlns:m="http://schemas.openxmlformats.org/officeDocument/2006/math">
                    <m:r>
                      <a:rPr lang="en-US" sz="1500" i="1">
                        <a:solidFill>
                          <a:prstClr val="black"/>
                        </a:solidFill>
                        <a:latin typeface="Cambria Math" panose="02040503050406030204" pitchFamily="18" charset="0"/>
                        <a:ea typeface="+mn-ea"/>
                        <a:cs typeface="+mn-cs"/>
                      </a:rPr>
                      <m:t>𝑓</m:t>
                    </m:r>
                    <m:d>
                      <m:dPr>
                        <m:ctrlPr>
                          <a:rPr lang="en-US" sz="1500" i="1">
                            <a:solidFill>
                              <a:prstClr val="black"/>
                            </a:solidFill>
                            <a:latin typeface="Cambria Math" panose="02040503050406030204" pitchFamily="18" charset="0"/>
                            <a:ea typeface="+mn-ea"/>
                            <a:cs typeface="+mn-cs"/>
                          </a:rPr>
                        </m:ctrlPr>
                      </m:dPr>
                      <m:e>
                        <m:r>
                          <a:rPr lang="en-US" sz="1500" i="1">
                            <a:solidFill>
                              <a:prstClr val="black"/>
                            </a:solidFill>
                            <a:latin typeface="Cambria Math" panose="02040503050406030204" pitchFamily="18" charset="0"/>
                            <a:ea typeface="+mn-ea"/>
                            <a:cs typeface="+mn-cs"/>
                          </a:rPr>
                          <m:t>𝑛</m:t>
                        </m:r>
                      </m:e>
                    </m:d>
                    <m:r>
                      <a:rPr lang="en-US" sz="1500" i="1">
                        <a:solidFill>
                          <a:prstClr val="black"/>
                        </a:solidFill>
                        <a:latin typeface="Cambria Math" panose="02040503050406030204" pitchFamily="18" charset="0"/>
                        <a:ea typeface="+mn-ea"/>
                        <a:cs typeface="+mn-cs"/>
                      </a:rPr>
                      <m:t>=</m:t>
                    </m:r>
                    <m:r>
                      <a:rPr lang="en-US" sz="1500" i="1">
                        <a:solidFill>
                          <a:prstClr val="black"/>
                        </a:solidFill>
                        <a:latin typeface="Cambria Math" panose="02040503050406030204" pitchFamily="18" charset="0"/>
                        <a:ea typeface="+mn-ea"/>
                        <a:cs typeface="+mn-cs"/>
                      </a:rPr>
                      <m:t>𝑂</m:t>
                    </m:r>
                    <m:d>
                      <m:dPr>
                        <m:ctrlPr>
                          <a:rPr lang="en-US" sz="1500" i="1">
                            <a:solidFill>
                              <a:prstClr val="black"/>
                            </a:solidFill>
                            <a:latin typeface="Cambria Math" panose="02040503050406030204" pitchFamily="18" charset="0"/>
                            <a:ea typeface="+mn-ea"/>
                            <a:cs typeface="+mn-cs"/>
                          </a:rPr>
                        </m:ctrlPr>
                      </m:dPr>
                      <m:e>
                        <m:r>
                          <a:rPr lang="en-US" sz="1500" i="1">
                            <a:solidFill>
                              <a:prstClr val="black"/>
                            </a:solidFill>
                            <a:latin typeface="Cambria Math" panose="02040503050406030204" pitchFamily="18" charset="0"/>
                            <a:ea typeface="+mn-ea"/>
                            <a:cs typeface="+mn-cs"/>
                          </a:rPr>
                          <m:t>𝑔</m:t>
                        </m:r>
                        <m:d>
                          <m:dPr>
                            <m:ctrlPr>
                              <a:rPr lang="en-US" sz="1500" i="1">
                                <a:solidFill>
                                  <a:prstClr val="black"/>
                                </a:solidFill>
                                <a:latin typeface="Cambria Math" panose="02040503050406030204" pitchFamily="18" charset="0"/>
                                <a:ea typeface="+mn-ea"/>
                                <a:cs typeface="+mn-cs"/>
                              </a:rPr>
                            </m:ctrlPr>
                          </m:dPr>
                          <m:e>
                            <m:r>
                              <a:rPr lang="en-US" sz="1500" i="1">
                                <a:solidFill>
                                  <a:prstClr val="black"/>
                                </a:solidFill>
                                <a:latin typeface="Cambria Math" panose="02040503050406030204" pitchFamily="18" charset="0"/>
                                <a:ea typeface="+mn-ea"/>
                                <a:cs typeface="+mn-cs"/>
                              </a:rPr>
                              <m:t>𝑛</m:t>
                            </m:r>
                          </m:e>
                        </m:d>
                      </m:e>
                    </m:d>
                  </m:oMath>
                </a14:m>
                <a:r>
                  <a:rPr lang="en-US" sz="1500" dirty="0"/>
                  <a:t>?</a:t>
                </a:r>
              </a:p>
              <a:p>
                <a:pPr>
                  <a:lnSpc>
                    <a:spcPts val="1688"/>
                  </a:lnSpc>
                </a:pPr>
                <a:r>
                  <a:rPr lang="en-US" sz="1500" dirty="0"/>
                  <a:t>Let </a:t>
                </a:r>
                <a14:m>
                  <m:oMath xmlns:m="http://schemas.openxmlformats.org/officeDocument/2006/math">
                    <m:r>
                      <a:rPr lang="en-US" sz="1500" i="1">
                        <a:latin typeface="Cambria Math" panose="02040503050406030204" pitchFamily="18" charset="0"/>
                      </a:rPr>
                      <m:t>𝑐</m:t>
                    </m:r>
                    <m:r>
                      <a:rPr lang="en-US" sz="1500" i="1">
                        <a:latin typeface="Cambria Math" panose="02040503050406030204" pitchFamily="18" charset="0"/>
                      </a:rPr>
                      <m:t>=3, </m:t>
                    </m:r>
                    <m:sSub>
                      <m:sSubPr>
                        <m:ctrlPr>
                          <a:rPr lang="en-US" sz="1500" i="1">
                            <a:latin typeface="Cambria Math" panose="02040503050406030204" pitchFamily="18" charset="0"/>
                          </a:rPr>
                        </m:ctrlPr>
                      </m:sSubPr>
                      <m:e>
                        <m:r>
                          <a:rPr lang="en-US" sz="1500" i="1">
                            <a:latin typeface="Cambria Math" panose="02040503050406030204" pitchFamily="18" charset="0"/>
                          </a:rPr>
                          <m:t>𝑛</m:t>
                        </m:r>
                      </m:e>
                      <m:sub>
                        <m:r>
                          <a:rPr lang="en-US" sz="1500" i="1">
                            <a:latin typeface="Cambria Math" panose="02040503050406030204" pitchFamily="18" charset="0"/>
                          </a:rPr>
                          <m:t>0</m:t>
                        </m:r>
                      </m:sub>
                    </m:sSub>
                    <m:r>
                      <a:rPr lang="en-US" sz="1500" i="1">
                        <a:latin typeface="Cambria Math" panose="02040503050406030204" pitchFamily="18" charset="0"/>
                      </a:rPr>
                      <m:t>=</m:t>
                    </m:r>
                    <m:r>
                      <a:rPr lang="en-US" sz="1500" b="0" i="1" smtClean="0">
                        <a:latin typeface="Cambria Math" panose="02040503050406030204" pitchFamily="18" charset="0"/>
                      </a:rPr>
                      <m:t>10</m:t>
                    </m:r>
                  </m:oMath>
                </a14:m>
                <a:r>
                  <a:rPr lang="en-US" sz="1500" dirty="0"/>
                  <a:t>; </a:t>
                </a:r>
                <a14:m>
                  <m:oMath xmlns:m="http://schemas.openxmlformats.org/officeDocument/2006/math">
                    <m:r>
                      <a:rPr lang="en-US" sz="1500" i="1">
                        <a:latin typeface="Cambria Math" panose="02040503050406030204" pitchFamily="18" charset="0"/>
                      </a:rPr>
                      <m:t>𝑐𝑔</m:t>
                    </m:r>
                    <m:d>
                      <m:dPr>
                        <m:ctrlPr>
                          <a:rPr lang="en-US" sz="1500" i="1">
                            <a:latin typeface="Cambria Math" panose="02040503050406030204" pitchFamily="18" charset="0"/>
                          </a:rPr>
                        </m:ctrlPr>
                      </m:dPr>
                      <m:e>
                        <m:r>
                          <a:rPr lang="en-US" sz="1500" i="1">
                            <a:latin typeface="Cambria Math" panose="02040503050406030204" pitchFamily="18" charset="0"/>
                          </a:rPr>
                          <m:t>𝑛</m:t>
                        </m:r>
                      </m:e>
                    </m:d>
                    <m:r>
                      <a:rPr lang="en-US" sz="1500" i="1">
                        <a:latin typeface="Cambria Math" panose="02040503050406030204" pitchFamily="18" charset="0"/>
                      </a:rPr>
                      <m:t>=3</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b="0" i="1" smtClean="0">
                            <a:latin typeface="Cambria Math" panose="02040503050406030204" pitchFamily="18" charset="0"/>
                          </a:rPr>
                          <m:t>3</m:t>
                        </m:r>
                      </m:sup>
                    </m:sSup>
                    <m:r>
                      <a:rPr lang="en-US" sz="1500" b="0" i="1" smtClean="0">
                        <a:latin typeface="Cambria Math" panose="02040503050406030204" pitchFamily="18" charset="0"/>
                      </a:rPr>
                      <m:t>=</m:t>
                    </m:r>
                    <m:sSup>
                      <m:sSupPr>
                        <m:ctrlPr>
                          <a:rPr lang="en-US" sz="1500" b="0" i="1" smtClean="0">
                            <a:latin typeface="Cambria Math" panose="02040503050406030204" pitchFamily="18" charset="0"/>
                          </a:rPr>
                        </m:ctrlPr>
                      </m:sSupPr>
                      <m:e>
                        <m:r>
                          <a:rPr lang="en-US" sz="1500" b="0" i="1" smtClean="0">
                            <a:latin typeface="Cambria Math" panose="02040503050406030204" pitchFamily="18" charset="0"/>
                          </a:rPr>
                          <m:t>𝑛</m:t>
                        </m:r>
                      </m:e>
                      <m:sup>
                        <m:r>
                          <a:rPr lang="en-US" sz="1500" b="0" i="1" smtClean="0">
                            <a:latin typeface="Cambria Math" panose="02040503050406030204" pitchFamily="18" charset="0"/>
                          </a:rPr>
                          <m:t>3</m:t>
                        </m:r>
                      </m:sup>
                    </m:sSup>
                    <m:r>
                      <a:rPr lang="en-US" sz="1500" b="0" i="1" smtClean="0">
                        <a:latin typeface="Cambria Math" panose="02040503050406030204" pitchFamily="18" charset="0"/>
                      </a:rPr>
                      <m:t>+2</m:t>
                    </m:r>
                    <m:sSup>
                      <m:sSupPr>
                        <m:ctrlPr>
                          <a:rPr lang="en-US" sz="1500" b="0" i="1" smtClean="0">
                            <a:latin typeface="Cambria Math" panose="02040503050406030204" pitchFamily="18" charset="0"/>
                          </a:rPr>
                        </m:ctrlPr>
                      </m:sSupPr>
                      <m:e>
                        <m:r>
                          <a:rPr lang="en-US" sz="1500" b="0" i="1" smtClean="0">
                            <a:latin typeface="Cambria Math" panose="02040503050406030204" pitchFamily="18" charset="0"/>
                          </a:rPr>
                          <m:t>𝑛</m:t>
                        </m:r>
                      </m:e>
                      <m:sup>
                        <m:r>
                          <a:rPr lang="en-US" sz="1500" b="0" i="1" smtClean="0">
                            <a:latin typeface="Cambria Math" panose="02040503050406030204" pitchFamily="18" charset="0"/>
                          </a:rPr>
                          <m:t>3</m:t>
                        </m:r>
                      </m:sup>
                    </m:sSup>
                    <m:r>
                      <a:rPr lang="en-US" sz="1500" b="0" i="1" smtClean="0">
                        <a:latin typeface="Cambria Math" panose="02040503050406030204" pitchFamily="18" charset="0"/>
                      </a:rPr>
                      <m:t>=</m:t>
                    </m:r>
                    <m:r>
                      <a:rPr lang="en-US" sz="1500" b="0" i="1" smtClean="0">
                        <a:latin typeface="Cambria Math" panose="02040503050406030204" pitchFamily="18" charset="0"/>
                      </a:rPr>
                      <m:t>𝑛</m:t>
                    </m:r>
                    <m:r>
                      <a:rPr lang="en-US" sz="1500" b="0" i="1" smtClean="0">
                        <a:latin typeface="Cambria Math" panose="02040503050406030204" pitchFamily="18" charset="0"/>
                      </a:rPr>
                      <m:t>(</m:t>
                    </m:r>
                    <m:sSup>
                      <m:sSupPr>
                        <m:ctrlPr>
                          <a:rPr lang="en-US" sz="1500" b="0" i="1" smtClean="0">
                            <a:latin typeface="Cambria Math" panose="02040503050406030204" pitchFamily="18" charset="0"/>
                          </a:rPr>
                        </m:ctrlPr>
                      </m:sSupPr>
                      <m:e>
                        <m:r>
                          <a:rPr lang="en-US" sz="1500" b="0" i="1" smtClean="0">
                            <a:latin typeface="Cambria Math" panose="02040503050406030204" pitchFamily="18" charset="0"/>
                          </a:rPr>
                          <m:t>𝑛</m:t>
                        </m:r>
                      </m:e>
                      <m:sup>
                        <m:r>
                          <a:rPr lang="en-US" sz="1500" b="0" i="1" smtClean="0">
                            <a:latin typeface="Cambria Math" panose="02040503050406030204" pitchFamily="18" charset="0"/>
                          </a:rPr>
                          <m:t>2</m:t>
                        </m:r>
                      </m:sup>
                    </m:sSup>
                    <m:r>
                      <a:rPr lang="en-US" sz="1500" b="0" i="1" smtClean="0">
                        <a:latin typeface="Cambria Math" panose="02040503050406030204" pitchFamily="18" charset="0"/>
                      </a:rPr>
                      <m:t>+2</m:t>
                    </m:r>
                    <m:sSup>
                      <m:sSupPr>
                        <m:ctrlPr>
                          <a:rPr lang="en-US" sz="1500" b="0" i="1" smtClean="0">
                            <a:latin typeface="Cambria Math" panose="02040503050406030204" pitchFamily="18" charset="0"/>
                          </a:rPr>
                        </m:ctrlPr>
                      </m:sSupPr>
                      <m:e>
                        <m:r>
                          <a:rPr lang="en-US" sz="1500" b="0" i="1" smtClean="0">
                            <a:latin typeface="Cambria Math" panose="02040503050406030204" pitchFamily="18" charset="0"/>
                          </a:rPr>
                          <m:t>𝑛</m:t>
                        </m:r>
                      </m:e>
                      <m:sup>
                        <m:r>
                          <a:rPr lang="en-US" sz="1500" b="0" i="1" smtClean="0">
                            <a:latin typeface="Cambria Math" panose="02040503050406030204" pitchFamily="18" charset="0"/>
                          </a:rPr>
                          <m:t>2</m:t>
                        </m:r>
                      </m:sup>
                    </m:sSup>
                    <m:r>
                      <a:rPr lang="en-US" sz="1500" b="0" i="1" smtClean="0">
                        <a:latin typeface="Cambria Math" panose="02040503050406030204" pitchFamily="18" charset="0"/>
                      </a:rPr>
                      <m:t>)</m:t>
                    </m:r>
                  </m:oMath>
                </a14:m>
                <a:endParaRPr lang="en-US" sz="1500" dirty="0"/>
              </a:p>
              <a:p>
                <a:pPr>
                  <a:lnSpc>
                    <a:spcPts val="1688"/>
                  </a:lnSpc>
                </a:pPr>
                <a:r>
                  <a:rPr lang="en-US" sz="1500" dirty="0"/>
                  <a:t>so </a:t>
                </a:r>
                <a14:m>
                  <m:oMath xmlns:m="http://schemas.openxmlformats.org/officeDocument/2006/math">
                    <m:r>
                      <a:rPr lang="en-US" sz="1500" i="1">
                        <a:latin typeface="Cambria Math" panose="02040503050406030204" pitchFamily="18" charset="0"/>
                      </a:rPr>
                      <m:t>𝑓</m:t>
                    </m:r>
                    <m:r>
                      <a:rPr lang="en-US" sz="1500" i="1">
                        <a:latin typeface="Cambria Math" panose="02040503050406030204" pitchFamily="18" charset="0"/>
                      </a:rPr>
                      <m:t>(</m:t>
                    </m:r>
                    <m:r>
                      <a:rPr lang="en-US" sz="1500" i="1">
                        <a:latin typeface="Cambria Math" panose="02040503050406030204" pitchFamily="18" charset="0"/>
                      </a:rPr>
                      <m:t>𝑛</m:t>
                    </m:r>
                    <m:r>
                      <a:rPr lang="en-US" sz="1500" i="1">
                        <a:latin typeface="Cambria Math" panose="02040503050406030204" pitchFamily="18" charset="0"/>
                      </a:rPr>
                      <m:t>)≤</m:t>
                    </m:r>
                    <m:r>
                      <a:rPr lang="en-US" sz="1500" i="1">
                        <a:latin typeface="Cambria Math" panose="02040503050406030204" pitchFamily="18" charset="0"/>
                        <a:ea typeface="Cambria Math" panose="02040503050406030204" pitchFamily="18" charset="0"/>
                      </a:rPr>
                      <m:t>𝑐𝑔</m:t>
                    </m:r>
                    <m:r>
                      <a:rPr lang="en-US" sz="1500" i="1">
                        <a:latin typeface="Cambria Math" panose="02040503050406030204" pitchFamily="18" charset="0"/>
                        <a:ea typeface="Cambria Math" panose="02040503050406030204" pitchFamily="18" charset="0"/>
                      </a:rPr>
                      <m:t>(</m:t>
                    </m:r>
                    <m:r>
                      <a:rPr lang="en-US" sz="1500" i="1">
                        <a:latin typeface="Cambria Math" panose="02040503050406030204" pitchFamily="18" charset="0"/>
                        <a:ea typeface="Cambria Math" panose="02040503050406030204" pitchFamily="18" charset="0"/>
                      </a:rPr>
                      <m:t>𝑛</m:t>
                    </m:r>
                    <m:r>
                      <a:rPr lang="en-US" sz="1500" i="1">
                        <a:latin typeface="Cambria Math" panose="02040503050406030204" pitchFamily="18" charset="0"/>
                        <a:ea typeface="Cambria Math" panose="02040503050406030204" pitchFamily="18" charset="0"/>
                      </a:rPr>
                      <m:t>)</m:t>
                    </m:r>
                  </m:oMath>
                </a14:m>
                <a:endParaRPr lang="en-US" sz="1500" dirty="0"/>
              </a:p>
            </p:txBody>
          </p:sp>
        </mc:Choice>
        <mc:Fallback xmlns="">
          <p:sp>
            <p:nvSpPr>
              <p:cNvPr id="14" name="Content Placeholder 2">
                <a:extLst>
                  <a:ext uri="{FF2B5EF4-FFF2-40B4-BE49-F238E27FC236}">
                    <a16:creationId xmlns:a16="http://schemas.microsoft.com/office/drawing/2014/main" id="{595B257C-9578-3D90-49AD-6BCFF6E53A1A}"/>
                  </a:ext>
                </a:extLst>
              </p:cNvPr>
              <p:cNvSpPr txBox="1">
                <a:spLocks noRot="1" noChangeAspect="1" noMove="1" noResize="1" noEditPoints="1" noAdjustHandles="1" noChangeArrowheads="1" noChangeShapeType="1" noTextEdit="1"/>
              </p:cNvSpPr>
              <p:nvPr/>
            </p:nvSpPr>
            <p:spPr>
              <a:xfrm>
                <a:off x="140516" y="3673766"/>
                <a:ext cx="5656278" cy="1053826"/>
              </a:xfrm>
              <a:prstGeom prst="rect">
                <a:avLst/>
              </a:prstGeom>
              <a:blipFill>
                <a:blip r:embed="rId9"/>
                <a:stretch>
                  <a:fillRect l="-448" t="-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177D9628-CE39-5B91-B546-B33874483EBF}"/>
                  </a:ext>
                </a:extLst>
              </p:cNvPr>
              <p:cNvSpPr txBox="1"/>
              <p:nvPr/>
            </p:nvSpPr>
            <p:spPr>
              <a:xfrm>
                <a:off x="5069896" y="2988912"/>
                <a:ext cx="1620380" cy="553998"/>
              </a:xfrm>
              <a:prstGeom prst="rect">
                <a:avLst/>
              </a:prstGeom>
              <a:noFill/>
            </p:spPr>
            <p:txBody>
              <a:bodyPr wrap="none" rtlCol="0">
                <a:spAutoFit/>
              </a:bodyPr>
              <a:lstStyle/>
              <a:p>
                <a:r>
                  <a:rPr lang="en-US" sz="1500" dirty="0"/>
                  <a:t>Always larger than</a:t>
                </a:r>
              </a:p>
              <a:p>
                <a:pPr/>
                <a14:m>
                  <m:oMathPara xmlns:m="http://schemas.openxmlformats.org/officeDocument/2006/math">
                    <m:oMathParaPr>
                      <m:jc m:val="centerGroup"/>
                    </m:oMathParaPr>
                    <m:oMath xmlns:m="http://schemas.openxmlformats.org/officeDocument/2006/math">
                      <m:sSup>
                        <m:sSupPr>
                          <m:ctrlPr>
                            <a:rPr lang="en-US" sz="1500" b="0" i="1" smtClean="0">
                              <a:latin typeface="Cambria Math" panose="02040503050406030204" pitchFamily="18" charset="0"/>
                            </a:rPr>
                          </m:ctrlPr>
                        </m:sSupPr>
                        <m:e>
                          <m:r>
                            <a:rPr lang="en-US" sz="1500" b="0" i="1" smtClean="0">
                              <a:latin typeface="Cambria Math" panose="02040503050406030204" pitchFamily="18" charset="0"/>
                            </a:rPr>
                            <m:t>𝑛</m:t>
                          </m:r>
                        </m:e>
                        <m:sup>
                          <m:r>
                            <a:rPr lang="en-US" sz="1500" b="0" i="1" smtClean="0">
                              <a:latin typeface="Cambria Math" panose="02040503050406030204" pitchFamily="18" charset="0"/>
                            </a:rPr>
                            <m:t>2</m:t>
                          </m:r>
                        </m:sup>
                      </m:sSup>
                      <m:r>
                        <a:rPr lang="en-US" sz="1500" b="0" i="1" smtClean="0">
                          <a:latin typeface="Cambria Math" panose="02040503050406030204" pitchFamily="18" charset="0"/>
                        </a:rPr>
                        <m:t>+2</m:t>
                      </m:r>
                      <m:r>
                        <a:rPr lang="en-US" sz="1500" b="0" i="1" smtClean="0">
                          <a:latin typeface="Cambria Math" panose="02040503050406030204" pitchFamily="18" charset="0"/>
                        </a:rPr>
                        <m:t>𝑛</m:t>
                      </m:r>
                    </m:oMath>
                  </m:oMathPara>
                </a14:m>
                <a:endParaRPr lang="en-US" sz="1500" dirty="0"/>
              </a:p>
            </p:txBody>
          </p:sp>
        </mc:Choice>
        <mc:Fallback xmlns="">
          <p:sp>
            <p:nvSpPr>
              <p:cNvPr id="16" name="TextBox 15">
                <a:extLst>
                  <a:ext uri="{FF2B5EF4-FFF2-40B4-BE49-F238E27FC236}">
                    <a16:creationId xmlns:a16="http://schemas.microsoft.com/office/drawing/2014/main" id="{177D9628-CE39-5B91-B546-B33874483EBF}"/>
                  </a:ext>
                </a:extLst>
              </p:cNvPr>
              <p:cNvSpPr txBox="1">
                <a:spLocks noRot="1" noChangeAspect="1" noMove="1" noResize="1" noEditPoints="1" noAdjustHandles="1" noChangeArrowheads="1" noChangeShapeType="1" noTextEdit="1"/>
              </p:cNvSpPr>
              <p:nvPr/>
            </p:nvSpPr>
            <p:spPr>
              <a:xfrm>
                <a:off x="5069896" y="2988912"/>
                <a:ext cx="1620380" cy="553998"/>
              </a:xfrm>
              <a:prstGeom prst="rect">
                <a:avLst/>
              </a:prstGeom>
              <a:blipFill>
                <a:blip r:embed="rId10"/>
                <a:stretch>
                  <a:fillRect l="-2344" t="-2273" r="-781"/>
                </a:stretch>
              </a:blipFill>
            </p:spPr>
            <p:txBody>
              <a:bodyPr/>
              <a:lstStyle/>
              <a:p>
                <a:r>
                  <a:rPr lang="en-US">
                    <a:noFill/>
                  </a:rPr>
                  <a:t> </a:t>
                </a:r>
              </a:p>
            </p:txBody>
          </p:sp>
        </mc:Fallback>
      </mc:AlternateContent>
      <p:cxnSp>
        <p:nvCxnSpPr>
          <p:cNvPr id="23" name="Curved Connector 22">
            <a:extLst>
              <a:ext uri="{FF2B5EF4-FFF2-40B4-BE49-F238E27FC236}">
                <a16:creationId xmlns:a16="http://schemas.microsoft.com/office/drawing/2014/main" id="{F68F1D50-E7E4-2E3E-3415-44D5A4E56F79}"/>
              </a:ext>
            </a:extLst>
          </p:cNvPr>
          <p:cNvCxnSpPr>
            <a:cxnSpLocks/>
          </p:cNvCxnSpPr>
          <p:nvPr/>
        </p:nvCxnSpPr>
        <p:spPr>
          <a:xfrm flipV="1">
            <a:off x="5343787" y="3540154"/>
            <a:ext cx="707007" cy="636196"/>
          </a:xfrm>
          <a:prstGeom prst="curvedConnector3">
            <a:avLst>
              <a:gd name="adj1" fmla="val 102208"/>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D2492E27-4E5D-6E3A-C0D1-1BAFC6A2277C}"/>
              </a:ext>
            </a:extLst>
          </p:cNvPr>
          <p:cNvSpPr>
            <a:spLocks noGrp="1"/>
          </p:cNvSpPr>
          <p:nvPr>
            <p:ph type="ftr" sz="quarter" idx="11"/>
          </p:nvPr>
        </p:nvSpPr>
        <p:spPr/>
        <p:txBody>
          <a:bodyPr/>
          <a:lstStyle/>
          <a:p>
            <a:r>
              <a:rPr lang="en-US"/>
              <a:t>CS21203 / Algorithms - I | Introduction</a:t>
            </a:r>
            <a:endParaRPr lang="en-US" dirty="0"/>
          </a:p>
        </p:txBody>
      </p:sp>
    </p:spTree>
    <p:extLst>
      <p:ext uri="{BB962C8B-B14F-4D97-AF65-F5344CB8AC3E}">
        <p14:creationId xmlns:p14="http://schemas.microsoft.com/office/powerpoint/2010/main" val="1623901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71487" y="4869209"/>
            <a:ext cx="1197922" cy="273844"/>
          </a:xfrm>
        </p:spPr>
        <p:txBody>
          <a:bodyPr/>
          <a:lstStyle/>
          <a:p>
            <a:r>
              <a:rPr lang="en-IN"/>
              <a:t>Aug 03, 2023
</a:t>
            </a:r>
            <a:endParaRPr lang="en-US" dirty="0"/>
          </a:p>
        </p:txBody>
      </p:sp>
      <p:sp>
        <p:nvSpPr>
          <p:cNvPr id="4" name="Slide Number Placeholder 3"/>
          <p:cNvSpPr>
            <a:spLocks noGrp="1"/>
          </p:cNvSpPr>
          <p:nvPr>
            <p:ph type="sldNum" sz="quarter" idx="12"/>
          </p:nvPr>
        </p:nvSpPr>
        <p:spPr>
          <a:xfrm>
            <a:off x="6050794" y="4821120"/>
            <a:ext cx="335719" cy="273844"/>
          </a:xfrm>
        </p:spPr>
        <p:txBody>
          <a:bodyPr/>
          <a:lstStyle/>
          <a:p>
            <a:fld id="{683B8651-0143-4140-839E-3D36292080E8}" type="slidenum">
              <a:rPr lang="en-US" smtClean="0"/>
              <a:t>13</a:t>
            </a:fld>
            <a:endParaRPr lang="en-US" dirty="0"/>
          </a:p>
        </p:txBody>
      </p:sp>
      <mc:AlternateContent xmlns:mc="http://schemas.openxmlformats.org/markup-compatibility/2006" xmlns:a14="http://schemas.microsoft.com/office/drawing/2010/main">
        <mc:Choice Requires="a14">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err="1"/>
                  <a:t>Ω</a:t>
                </a:r>
                <a:r>
                  <a:rPr lang="en-US" sz="2400" dirty="0"/>
                  <a:t> (Big- </a:t>
                </a:r>
                <a:r>
                  <a:rPr lang="en-US" sz="2400" dirty="0" err="1"/>
                  <a:t>Ω</a:t>
                </a:r>
                <a:r>
                  <a:rPr lang="en-US" sz="2400" dirty="0"/>
                  <a:t>)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oMath>
                </a14:m>
                <a:r>
                  <a:rPr lang="en-US" sz="2400" dirty="0"/>
                  <a:t>]</a:t>
                </a:r>
                <a:endParaRPr sz="2400" dirty="0"/>
              </a:p>
            </p:txBody>
          </p:sp>
        </mc:Choice>
        <mc:Fallback xmlns="">
          <p:sp>
            <p:nvSpPr>
              <p:cNvPr id="11" name="object 2">
                <a:extLst>
                  <a:ext uri="{FF2B5EF4-FFF2-40B4-BE49-F238E27FC236}">
                    <a16:creationId xmlns:a16="http://schemas.microsoft.com/office/drawing/2014/main" id="{D4A2FDB2-9502-F45F-4549-C1948C129220}"/>
                  </a:ext>
                </a:extLst>
              </p:cNvPr>
              <p:cNvSpPr txBox="1">
                <a:spLocks noGrp="1" noRot="1" noChangeAspect="1" noMove="1" noResize="1" noEditPoints="1" noAdjustHandles="1" noChangeArrowheads="1" noChangeShapeType="1" noTextEdit="1"/>
              </p:cNvSpPr>
              <p:nvPr>
                <p:ph type="title"/>
              </p:nvPr>
            </p:nvSpPr>
            <p:spPr>
              <a:xfrm>
                <a:off x="218114" y="721400"/>
                <a:ext cx="6350466" cy="375552"/>
              </a:xfrm>
              <a:prstGeom prst="rect">
                <a:avLst/>
              </a:prstGeom>
              <a:blipFill>
                <a:blip r:embed="rId3"/>
                <a:stretch>
                  <a:fillRect t="-22581" b="-451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E11DFFB0-A96F-C877-A6D5-1C4EDA46097B}"/>
                  </a:ext>
                </a:extLst>
              </p:cNvPr>
              <p:cNvSpPr txBox="1">
                <a:spLocks/>
              </p:cNvSpPr>
              <p:nvPr/>
            </p:nvSpPr>
            <p:spPr>
              <a:xfrm>
                <a:off x="140515" y="1121658"/>
                <a:ext cx="6576969" cy="313998"/>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688"/>
                  </a:lnSpc>
                  <a:buNone/>
                </a:pPr>
                <a14:m>
                  <m:oMathPara xmlns:m="http://schemas.openxmlformats.org/officeDocument/2006/math">
                    <m:oMathParaPr>
                      <m:jc m:val="centerGroup"/>
                    </m:oMathParaPr>
                    <m:oMath xmlns:m="http://schemas.openxmlformats.org/officeDocument/2006/math">
                      <m:r>
                        <m:rPr>
                          <m:sty m:val="p"/>
                        </m:rPr>
                        <a:rPr lang="el-GR" sz="1600" b="0" i="1" smtClean="0">
                          <a:latin typeface="Cambria Math" panose="02040503050406030204" pitchFamily="18" charset="0"/>
                          <a:ea typeface="Cambria Math" panose="02040503050406030204" pitchFamily="18" charset="0"/>
                        </a:rPr>
                        <m:t>Ω</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𝑔</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𝑛</m:t>
                              </m:r>
                            </m:e>
                          </m:d>
                        </m:e>
                      </m:d>
                      <m:r>
                        <a:rPr lang="en-US" sz="1600" b="0" i="1" smtClean="0">
                          <a:latin typeface="Cambria Math" panose="02040503050406030204" pitchFamily="18" charset="0"/>
                        </a:rPr>
                        <m:t>={</m:t>
                      </m:r>
                      <m:r>
                        <a:rPr lang="en-US" sz="1600" b="0" i="1" smtClean="0">
                          <a:latin typeface="Cambria Math" panose="02040503050406030204" pitchFamily="18" charset="0"/>
                        </a:rPr>
                        <m:t>𝑓</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𝑛</m:t>
                          </m:r>
                        </m:e>
                      </m:d>
                      <m:r>
                        <a:rPr lang="en-US" sz="1600" b="0" i="1" smtClean="0">
                          <a:latin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𝑐</m:t>
                      </m:r>
                      <m:r>
                        <a:rPr lang="en-US" sz="1600" b="0" i="1" smtClean="0">
                          <a:latin typeface="Cambria Math" panose="02040503050406030204" pitchFamily="18" charset="0"/>
                          <a:ea typeface="Cambria Math" panose="02040503050406030204" pitchFamily="18" charset="0"/>
                        </a:rPr>
                        <m:t>&gt;0, </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𝑛</m:t>
                          </m:r>
                        </m:e>
                        <m:sub>
                          <m:r>
                            <a:rPr lang="en-US" sz="1600" b="0" i="1" smtClean="0">
                              <a:latin typeface="Cambria Math" panose="02040503050406030204" pitchFamily="18" charset="0"/>
                              <a:ea typeface="Cambria Math" panose="02040503050406030204" pitchFamily="18" charset="0"/>
                            </a:rPr>
                            <m:t>0</m:t>
                          </m:r>
                        </m:sub>
                      </m:sSub>
                      <m:r>
                        <a:rPr lang="en-US" sz="1600" b="0" i="1" smtClean="0">
                          <a:latin typeface="Cambria Math" panose="02040503050406030204" pitchFamily="18" charset="0"/>
                          <a:ea typeface="Cambria Math" panose="02040503050406030204" pitchFamily="18" charset="0"/>
                        </a:rPr>
                        <m:t>&gt;0, </m:t>
                      </m:r>
                      <m:r>
                        <a:rPr lang="en-US" sz="1600" b="0" i="1" smtClean="0">
                          <a:latin typeface="Cambria Math" panose="02040503050406030204" pitchFamily="18" charset="0"/>
                          <a:ea typeface="Cambria Math" panose="02040503050406030204" pitchFamily="18" charset="0"/>
                        </a:rPr>
                        <m:t>𝑠𝑢𝑐h</m:t>
                      </m:r>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𝑡h𝑎𝑡</m:t>
                      </m:r>
                      <m:r>
                        <a:rPr lang="en-US" sz="1600" b="0" i="1" smtClean="0">
                          <a:latin typeface="Cambria Math" panose="02040503050406030204" pitchFamily="18" charset="0"/>
                          <a:ea typeface="Cambria Math" panose="02040503050406030204" pitchFamily="18" charset="0"/>
                        </a:rPr>
                        <m:t> 0≤</m:t>
                      </m:r>
                      <m:r>
                        <a:rPr lang="en-US" sz="1600" b="0" i="1" smtClean="0">
                          <a:latin typeface="Cambria Math" panose="02040503050406030204" pitchFamily="18" charset="0"/>
                          <a:ea typeface="Cambria Math" panose="02040503050406030204" pitchFamily="18" charset="0"/>
                        </a:rPr>
                        <m:t>𝑐𝑔</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𝑛</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𝑓</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𝑛</m:t>
                      </m:r>
                      <m:r>
                        <a:rPr lang="en-US" sz="1600" b="0" i="1" smtClean="0">
                          <a:latin typeface="Cambria Math" panose="02040503050406030204" pitchFamily="18" charset="0"/>
                          <a:ea typeface="Cambria Math" panose="02040503050406030204" pitchFamily="18" charset="0"/>
                        </a:rPr>
                        <m:t>) ∀ </m:t>
                      </m:r>
                      <m:r>
                        <a:rPr lang="en-US" sz="1600" b="0" i="1" smtClean="0">
                          <a:latin typeface="Cambria Math" panose="02040503050406030204" pitchFamily="18" charset="0"/>
                          <a:ea typeface="Cambria Math" panose="02040503050406030204" pitchFamily="18" charset="0"/>
                        </a:rPr>
                        <m:t>𝑛</m:t>
                      </m:r>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𝑛</m:t>
                          </m:r>
                        </m:e>
                        <m:sub>
                          <m:r>
                            <a:rPr lang="en-US" sz="1600" b="0" i="1" smtClean="0">
                              <a:latin typeface="Cambria Math" panose="02040503050406030204" pitchFamily="18" charset="0"/>
                              <a:ea typeface="Cambria Math" panose="02040503050406030204" pitchFamily="18" charset="0"/>
                            </a:rPr>
                            <m:t>0</m:t>
                          </m:r>
                        </m:sub>
                      </m:sSub>
                      <m:r>
                        <a:rPr lang="en-US" sz="1600" b="0" i="1" smtClean="0">
                          <a:latin typeface="Cambria Math" panose="02040503050406030204" pitchFamily="18" charset="0"/>
                          <a:ea typeface="Cambria Math" panose="02040503050406030204" pitchFamily="18" charset="0"/>
                        </a:rPr>
                        <m:t>}</m:t>
                      </m:r>
                    </m:oMath>
                  </m:oMathPara>
                </a14:m>
                <a:endParaRPr lang="en-US" sz="1600" dirty="0"/>
              </a:p>
            </p:txBody>
          </p:sp>
        </mc:Choice>
        <mc:Fallback xmlns="">
          <p:sp>
            <p:nvSpPr>
              <p:cNvPr id="6" name="Content Placeholder 2">
                <a:extLst>
                  <a:ext uri="{FF2B5EF4-FFF2-40B4-BE49-F238E27FC236}">
                    <a16:creationId xmlns:a16="http://schemas.microsoft.com/office/drawing/2014/main" id="{E11DFFB0-A96F-C877-A6D5-1C4EDA46097B}"/>
                  </a:ext>
                </a:extLst>
              </p:cNvPr>
              <p:cNvSpPr txBox="1">
                <a:spLocks noRot="1" noChangeAspect="1" noMove="1" noResize="1" noEditPoints="1" noAdjustHandles="1" noChangeArrowheads="1" noChangeShapeType="1" noTextEdit="1"/>
              </p:cNvSpPr>
              <p:nvPr/>
            </p:nvSpPr>
            <p:spPr>
              <a:xfrm>
                <a:off x="140515" y="1121658"/>
                <a:ext cx="6576969" cy="313998"/>
              </a:xfrm>
              <a:prstGeom prst="rect">
                <a:avLst/>
              </a:prstGeom>
              <a:blipFill>
                <a:blip r:embed="rId4"/>
                <a:stretch>
                  <a:fillRect b="-11538"/>
                </a:stretch>
              </a:blipFill>
            </p:spPr>
            <p:txBody>
              <a:bodyPr/>
              <a:lstStyle/>
              <a:p>
                <a:r>
                  <a:rPr lang="en-US">
                    <a:noFill/>
                  </a:rPr>
                  <a:t> </a:t>
                </a:r>
              </a:p>
            </p:txBody>
          </p:sp>
        </mc:Fallback>
      </mc:AlternateContent>
      <p:sp>
        <p:nvSpPr>
          <p:cNvPr id="2" name="Content Placeholder 2">
            <a:extLst>
              <a:ext uri="{FF2B5EF4-FFF2-40B4-BE49-F238E27FC236}">
                <a16:creationId xmlns:a16="http://schemas.microsoft.com/office/drawing/2014/main" id="{9783520F-54FC-97B2-EEB4-58121D52A620}"/>
              </a:ext>
            </a:extLst>
          </p:cNvPr>
          <p:cNvSpPr txBox="1">
            <a:spLocks/>
          </p:cNvSpPr>
          <p:nvPr/>
        </p:nvSpPr>
        <p:spPr>
          <a:xfrm>
            <a:off x="3922692" y="2197900"/>
            <a:ext cx="2935308" cy="1091082"/>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688"/>
              </a:lnSpc>
            </a:pPr>
            <a:r>
              <a:rPr lang="en-US" sz="1600" dirty="0"/>
              <a:t>Asymptotic </a:t>
            </a:r>
            <a:r>
              <a:rPr lang="en-US" sz="1600" dirty="0">
                <a:solidFill>
                  <a:srgbClr val="FF0000"/>
                </a:solidFill>
              </a:rPr>
              <a:t>lower bound</a:t>
            </a:r>
          </a:p>
          <a:p>
            <a:pPr>
              <a:lnSpc>
                <a:spcPts val="1688"/>
              </a:lnSpc>
            </a:pPr>
            <a:r>
              <a:rPr lang="en-US" sz="1600" dirty="0"/>
              <a:t>can be of the same order, but can be larger as well</a:t>
            </a:r>
          </a:p>
        </p:txBody>
      </p:sp>
      <p:pic>
        <p:nvPicPr>
          <p:cNvPr id="5" name="Picture 4">
            <a:extLst>
              <a:ext uri="{FF2B5EF4-FFF2-40B4-BE49-F238E27FC236}">
                <a16:creationId xmlns:a16="http://schemas.microsoft.com/office/drawing/2014/main" id="{672F2905-7A5F-D72C-EA45-2B2BC2E05AC2}"/>
              </a:ext>
            </a:extLst>
          </p:cNvPr>
          <p:cNvPicPr>
            <a:picLocks noChangeAspect="1"/>
          </p:cNvPicPr>
          <p:nvPr/>
        </p:nvPicPr>
        <p:blipFill>
          <a:blip r:embed="rId5"/>
          <a:stretch>
            <a:fillRect/>
          </a:stretch>
        </p:blipFill>
        <p:spPr>
          <a:xfrm>
            <a:off x="320583" y="1526147"/>
            <a:ext cx="1891982" cy="2038964"/>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B6530B5-2FB1-63A6-E536-B86C09047697}"/>
                  </a:ext>
                </a:extLst>
              </p:cNvPr>
              <p:cNvSpPr txBox="1"/>
              <p:nvPr/>
            </p:nvSpPr>
            <p:spPr>
              <a:xfrm>
                <a:off x="2317855" y="2025788"/>
                <a:ext cx="1115625"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𝑓</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𝑛</m:t>
                          </m:r>
                        </m:e>
                      </m:d>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𝑐𝑔</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𝑛</m:t>
                      </m:r>
                      <m:r>
                        <a:rPr lang="en-US" sz="1200" b="0" i="1" smtClean="0">
                          <a:latin typeface="Cambria Math" panose="02040503050406030204" pitchFamily="18" charset="0"/>
                          <a:ea typeface="Cambria Math" panose="02040503050406030204" pitchFamily="18" charset="0"/>
                        </a:rPr>
                        <m:t>)</m:t>
                      </m:r>
                    </m:oMath>
                  </m:oMathPara>
                </a14:m>
                <a:endParaRPr lang="en-US" sz="1200" dirty="0"/>
              </a:p>
            </p:txBody>
          </p:sp>
        </mc:Choice>
        <mc:Fallback xmlns="">
          <p:sp>
            <p:nvSpPr>
              <p:cNvPr id="8" name="TextBox 7">
                <a:extLst>
                  <a:ext uri="{FF2B5EF4-FFF2-40B4-BE49-F238E27FC236}">
                    <a16:creationId xmlns:a16="http://schemas.microsoft.com/office/drawing/2014/main" id="{4B6530B5-2FB1-63A6-E536-B86C09047697}"/>
                  </a:ext>
                </a:extLst>
              </p:cNvPr>
              <p:cNvSpPr txBox="1">
                <a:spLocks noRot="1" noChangeAspect="1" noMove="1" noResize="1" noEditPoints="1" noAdjustHandles="1" noChangeArrowheads="1" noChangeShapeType="1" noTextEdit="1"/>
              </p:cNvSpPr>
              <p:nvPr/>
            </p:nvSpPr>
            <p:spPr>
              <a:xfrm>
                <a:off x="2317855" y="2025788"/>
                <a:ext cx="1115625" cy="276999"/>
              </a:xfrm>
              <a:prstGeom prst="rect">
                <a:avLst/>
              </a:prstGeom>
              <a:blipFill>
                <a:blip r:embed="rId6"/>
                <a:stretch>
                  <a:fillRect b="-4348"/>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88EF7922-2518-A27F-C792-6B20E8FBE0D7}"/>
              </a:ext>
            </a:extLst>
          </p:cNvPr>
          <p:cNvCxnSpPr/>
          <p:nvPr/>
        </p:nvCxnSpPr>
        <p:spPr>
          <a:xfrm>
            <a:off x="2284983" y="1997219"/>
            <a:ext cx="0" cy="388647"/>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3250C5B-9B5D-ED7D-BAFE-F57E81D2BB9A}"/>
              </a:ext>
            </a:extLst>
          </p:cNvPr>
          <p:cNvCxnSpPr>
            <a:cxnSpLocks/>
          </p:cNvCxnSpPr>
          <p:nvPr/>
        </p:nvCxnSpPr>
        <p:spPr>
          <a:xfrm flipV="1">
            <a:off x="973123" y="2571750"/>
            <a:ext cx="2420224" cy="62636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1C86409-31AE-96A3-14F9-E958C339BFA8}"/>
              </a:ext>
            </a:extLst>
          </p:cNvPr>
          <p:cNvCxnSpPr>
            <a:cxnSpLocks/>
          </p:cNvCxnSpPr>
          <p:nvPr/>
        </p:nvCxnSpPr>
        <p:spPr>
          <a:xfrm flipV="1">
            <a:off x="3384026" y="1994008"/>
            <a:ext cx="267213" cy="577742"/>
          </a:xfrm>
          <a:prstGeom prst="line">
            <a:avLst/>
          </a:prstGeom>
          <a:ln w="38100">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6F8B228F-5DA4-772C-AAC4-94FE99556A51}"/>
                  </a:ext>
                </a:extLst>
              </p:cNvPr>
              <p:cNvSpPr txBox="1"/>
              <p:nvPr/>
            </p:nvSpPr>
            <p:spPr>
              <a:xfrm>
                <a:off x="2276229" y="1749001"/>
                <a:ext cx="1648272" cy="276999"/>
              </a:xfrm>
              <a:prstGeom prst="rect">
                <a:avLst/>
              </a:prstGeom>
              <a:noFill/>
            </p:spPr>
            <p:txBody>
              <a:bodyPr wrap="none" rtlCol="0">
                <a:spAutoFit/>
              </a:bodyPr>
              <a:lstStyle/>
              <a:p>
                <a:r>
                  <a:rPr lang="en-US" sz="1200" dirty="0"/>
                  <a:t>After some constant </a:t>
                </a: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𝑛</m:t>
                        </m:r>
                      </m:e>
                      <m:sub>
                        <m:r>
                          <a:rPr lang="en-US" sz="1200" b="0" i="1" smtClean="0">
                            <a:latin typeface="Cambria Math" panose="02040503050406030204" pitchFamily="18" charset="0"/>
                          </a:rPr>
                          <m:t>0</m:t>
                        </m:r>
                      </m:sub>
                    </m:sSub>
                  </m:oMath>
                </a14:m>
                <a:endParaRPr lang="en-US" sz="1200" dirty="0"/>
              </a:p>
            </p:txBody>
          </p:sp>
        </mc:Choice>
        <mc:Fallback xmlns="">
          <p:sp>
            <p:nvSpPr>
              <p:cNvPr id="22" name="TextBox 21">
                <a:extLst>
                  <a:ext uri="{FF2B5EF4-FFF2-40B4-BE49-F238E27FC236}">
                    <a16:creationId xmlns:a16="http://schemas.microsoft.com/office/drawing/2014/main" id="{6F8B228F-5DA4-772C-AAC4-94FE99556A51}"/>
                  </a:ext>
                </a:extLst>
              </p:cNvPr>
              <p:cNvSpPr txBox="1">
                <a:spLocks noRot="1" noChangeAspect="1" noMove="1" noResize="1" noEditPoints="1" noAdjustHandles="1" noChangeArrowheads="1" noChangeShapeType="1" noTextEdit="1"/>
              </p:cNvSpPr>
              <p:nvPr/>
            </p:nvSpPr>
            <p:spPr>
              <a:xfrm>
                <a:off x="2276229" y="1749001"/>
                <a:ext cx="1648272" cy="276999"/>
              </a:xfrm>
              <a:prstGeom prst="rect">
                <a:avLst/>
              </a:prstGeom>
              <a:blipFill>
                <a:blip r:embed="rId7"/>
                <a:stretch>
                  <a:fillRect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Content Placeholder 2">
                <a:extLst>
                  <a:ext uri="{FF2B5EF4-FFF2-40B4-BE49-F238E27FC236}">
                    <a16:creationId xmlns:a16="http://schemas.microsoft.com/office/drawing/2014/main" id="{D6040005-EA5F-2764-A482-9A1CB8FD9DC2}"/>
                  </a:ext>
                </a:extLst>
              </p:cNvPr>
              <p:cNvSpPr txBox="1">
                <a:spLocks/>
              </p:cNvSpPr>
              <p:nvPr/>
            </p:nvSpPr>
            <p:spPr>
              <a:xfrm>
                <a:off x="1585635" y="4039482"/>
                <a:ext cx="4194379" cy="449572"/>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688"/>
                  </a:lnSpc>
                </a:pPr>
                <a14:m>
                  <m:oMath xmlns:m="http://schemas.openxmlformats.org/officeDocument/2006/math">
                    <m:r>
                      <a:rPr lang="en-US" sz="1800" b="0" i="1" smtClean="0">
                        <a:latin typeface="Cambria Math" panose="02040503050406030204" pitchFamily="18" charset="0"/>
                      </a:rPr>
                      <m:t>𝑛</m:t>
                    </m:r>
                    <m:r>
                      <a:rPr lang="en-US" sz="1800" i="1">
                        <a:latin typeface="Cambria Math" panose="02040503050406030204" pitchFamily="18" charset="0"/>
                        <a:ea typeface="Cambria Math" panose="02040503050406030204" pitchFamily="18" charset="0"/>
                      </a:rPr>
                      <m:t>≠</m:t>
                    </m:r>
                    <m:r>
                      <m:rPr>
                        <m:sty m:val="p"/>
                      </m:rPr>
                      <a:rPr lang="el-GR" sz="1800" i="1">
                        <a:latin typeface="Cambria Math" panose="02040503050406030204" pitchFamily="18" charset="0"/>
                        <a:ea typeface="Cambria Math" panose="02040503050406030204" pitchFamily="18" charset="0"/>
                      </a:rPr>
                      <m:t>Ω</m:t>
                    </m:r>
                    <m:d>
                      <m:dPr>
                        <m:ctrlPr>
                          <a:rPr lang="en-US" sz="1800" b="0" i="1" smtClean="0">
                            <a:latin typeface="Cambria Math" panose="02040503050406030204" pitchFamily="18" charset="0"/>
                          </a:rPr>
                        </m:ctrlPr>
                      </m:dPr>
                      <m:e>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𝑛</m:t>
                            </m:r>
                          </m:e>
                          <m:sup>
                            <m:r>
                              <a:rPr lang="en-US" sz="1800" b="0" i="1" smtClean="0">
                                <a:latin typeface="Cambria Math" panose="02040503050406030204" pitchFamily="18" charset="0"/>
                              </a:rPr>
                              <m:t>2</m:t>
                            </m:r>
                          </m:sup>
                        </m:sSup>
                      </m:e>
                    </m:d>
                    <m:r>
                      <a:rPr lang="en-US" sz="1800" b="0" i="1" smtClean="0">
                        <a:latin typeface="Cambria Math" panose="02040503050406030204" pitchFamily="18" charset="0"/>
                      </a:rPr>
                      <m:t>, </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𝑛</m:t>
                        </m:r>
                      </m:e>
                      <m:sup>
                        <m:r>
                          <a:rPr lang="en-US" sz="1800" b="0" i="1" smtClean="0">
                            <a:latin typeface="Cambria Math" panose="02040503050406030204" pitchFamily="18" charset="0"/>
                          </a:rPr>
                          <m:t>2</m:t>
                        </m:r>
                      </m:sup>
                    </m:sSup>
                    <m:r>
                      <a:rPr lang="en-US" sz="1800" b="0" i="1" smtClean="0">
                        <a:latin typeface="Cambria Math" panose="02040503050406030204" pitchFamily="18" charset="0"/>
                      </a:rPr>
                      <m:t>=</m:t>
                    </m:r>
                    <m:r>
                      <m:rPr>
                        <m:sty m:val="p"/>
                      </m:rPr>
                      <a:rPr lang="el-GR" sz="1800" i="1">
                        <a:latin typeface="Cambria Math" panose="02040503050406030204" pitchFamily="18" charset="0"/>
                        <a:ea typeface="Cambria Math" panose="02040503050406030204" pitchFamily="18" charset="0"/>
                      </a:rPr>
                      <m:t>Ω</m:t>
                    </m:r>
                    <m:d>
                      <m:dPr>
                        <m:ctrlPr>
                          <a:rPr lang="en-US" sz="1800" b="0" i="1" smtClean="0">
                            <a:latin typeface="Cambria Math" panose="02040503050406030204" pitchFamily="18" charset="0"/>
                          </a:rPr>
                        </m:ctrlPr>
                      </m:dPr>
                      <m:e>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𝑛</m:t>
                            </m:r>
                          </m:e>
                          <m:sup>
                            <m:r>
                              <a:rPr lang="en-US" sz="1800" b="0" i="1" smtClean="0">
                                <a:latin typeface="Cambria Math" panose="02040503050406030204" pitchFamily="18" charset="0"/>
                              </a:rPr>
                              <m:t>2</m:t>
                            </m:r>
                          </m:sup>
                        </m:sSup>
                      </m:e>
                    </m:d>
                    <m:r>
                      <a:rPr lang="en-US" sz="1800" b="0" i="1" smtClean="0">
                        <a:latin typeface="Cambria Math" panose="02040503050406030204" pitchFamily="18" charset="0"/>
                      </a:rPr>
                      <m:t>, </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𝑛</m:t>
                        </m:r>
                      </m:e>
                      <m:sup>
                        <m:r>
                          <a:rPr lang="en-US" sz="1800" b="0" i="1" smtClean="0">
                            <a:latin typeface="Cambria Math" panose="02040503050406030204" pitchFamily="18" charset="0"/>
                          </a:rPr>
                          <m:t>3</m:t>
                        </m:r>
                      </m:sup>
                    </m:sSup>
                    <m:r>
                      <a:rPr lang="en-US" sz="1800" b="0" i="1" smtClean="0">
                        <a:latin typeface="Cambria Math" panose="02040503050406030204" pitchFamily="18" charset="0"/>
                        <a:ea typeface="Cambria Math" panose="02040503050406030204" pitchFamily="18" charset="0"/>
                      </a:rPr>
                      <m:t>=</m:t>
                    </m:r>
                    <m:r>
                      <m:rPr>
                        <m:sty m:val="p"/>
                      </m:rPr>
                      <a:rPr lang="el-GR" sz="1800" i="1">
                        <a:latin typeface="Cambria Math" panose="02040503050406030204" pitchFamily="18" charset="0"/>
                        <a:ea typeface="Cambria Math" panose="02040503050406030204" pitchFamily="18" charset="0"/>
                      </a:rPr>
                      <m:t>Ω</m:t>
                    </m:r>
                    <m:r>
                      <a:rPr lang="en-US" sz="1800" b="0" i="1" smtClean="0">
                        <a:latin typeface="Cambria Math" panose="02040503050406030204" pitchFamily="18" charset="0"/>
                        <a:ea typeface="Cambria Math" panose="02040503050406030204" pitchFamily="18" charset="0"/>
                      </a:rPr>
                      <m:t>(</m:t>
                    </m:r>
                    <m:sSup>
                      <m:sSupPr>
                        <m:ctrlPr>
                          <a:rPr lang="en-US" sz="1800" b="0" i="1" smtClean="0">
                            <a:latin typeface="Cambria Math" panose="02040503050406030204" pitchFamily="18" charset="0"/>
                            <a:ea typeface="Cambria Math" panose="02040503050406030204" pitchFamily="18" charset="0"/>
                          </a:rPr>
                        </m:ctrlPr>
                      </m:sSupPr>
                      <m:e>
                        <m:r>
                          <a:rPr lang="en-US" sz="1800" b="0" i="1" smtClean="0">
                            <a:latin typeface="Cambria Math" panose="02040503050406030204" pitchFamily="18" charset="0"/>
                            <a:ea typeface="Cambria Math" panose="02040503050406030204" pitchFamily="18" charset="0"/>
                          </a:rPr>
                          <m:t>𝑛</m:t>
                        </m:r>
                      </m:e>
                      <m:sup>
                        <m:r>
                          <a:rPr lang="en-US" sz="1800" b="0" i="1" smtClean="0">
                            <a:latin typeface="Cambria Math" panose="02040503050406030204" pitchFamily="18" charset="0"/>
                            <a:ea typeface="Cambria Math" panose="02040503050406030204" pitchFamily="18" charset="0"/>
                          </a:rPr>
                          <m:t>2</m:t>
                        </m:r>
                      </m:sup>
                    </m:sSup>
                    <m:r>
                      <a:rPr lang="en-US" sz="1800" b="0" i="1" smtClean="0">
                        <a:latin typeface="Cambria Math" panose="02040503050406030204" pitchFamily="18" charset="0"/>
                        <a:ea typeface="Cambria Math" panose="02040503050406030204" pitchFamily="18" charset="0"/>
                      </a:rPr>
                      <m:t>)</m:t>
                    </m:r>
                  </m:oMath>
                </a14:m>
                <a:endParaRPr lang="en-US" sz="1800" dirty="0"/>
              </a:p>
            </p:txBody>
          </p:sp>
        </mc:Choice>
        <mc:Fallback xmlns="">
          <p:sp>
            <p:nvSpPr>
              <p:cNvPr id="27" name="Content Placeholder 2">
                <a:extLst>
                  <a:ext uri="{FF2B5EF4-FFF2-40B4-BE49-F238E27FC236}">
                    <a16:creationId xmlns:a16="http://schemas.microsoft.com/office/drawing/2014/main" id="{D6040005-EA5F-2764-A482-9A1CB8FD9DC2}"/>
                  </a:ext>
                </a:extLst>
              </p:cNvPr>
              <p:cNvSpPr txBox="1">
                <a:spLocks noRot="1" noChangeAspect="1" noMove="1" noResize="1" noEditPoints="1" noAdjustHandles="1" noChangeArrowheads="1" noChangeShapeType="1" noTextEdit="1"/>
              </p:cNvSpPr>
              <p:nvPr/>
            </p:nvSpPr>
            <p:spPr>
              <a:xfrm>
                <a:off x="1585635" y="4039482"/>
                <a:ext cx="4194379" cy="449572"/>
              </a:xfrm>
              <a:prstGeom prst="rect">
                <a:avLst/>
              </a:prstGeom>
              <a:blipFill>
                <a:blip r:embed="rId8"/>
                <a:stretch>
                  <a:fillRect l="-904" t="-13889"/>
                </a:stretch>
              </a:blipFill>
            </p:spPr>
            <p:txBody>
              <a:bodyPr/>
              <a:lstStyle/>
              <a:p>
                <a:r>
                  <a:rPr lang="en-US">
                    <a:noFill/>
                  </a:rPr>
                  <a:t> </a:t>
                </a:r>
              </a:p>
            </p:txBody>
          </p:sp>
        </mc:Fallback>
      </mc:AlternateContent>
      <p:sp>
        <p:nvSpPr>
          <p:cNvPr id="7" name="Footer Placeholder 6">
            <a:extLst>
              <a:ext uri="{FF2B5EF4-FFF2-40B4-BE49-F238E27FC236}">
                <a16:creationId xmlns:a16="http://schemas.microsoft.com/office/drawing/2014/main" id="{3BEE7437-9E03-AAAC-EB94-DEA06E9C1422}"/>
              </a:ext>
            </a:extLst>
          </p:cNvPr>
          <p:cNvSpPr>
            <a:spLocks noGrp="1"/>
          </p:cNvSpPr>
          <p:nvPr>
            <p:ph type="ftr" sz="quarter" idx="11"/>
          </p:nvPr>
        </p:nvSpPr>
        <p:spPr/>
        <p:txBody>
          <a:bodyPr/>
          <a:lstStyle/>
          <a:p>
            <a:r>
              <a:rPr lang="en-US"/>
              <a:t>CS21203 / Algorithms - I | Introduction</a:t>
            </a:r>
            <a:endParaRPr lang="en-US" dirty="0"/>
          </a:p>
        </p:txBody>
      </p:sp>
    </p:spTree>
    <p:extLst>
      <p:ext uri="{BB962C8B-B14F-4D97-AF65-F5344CB8AC3E}">
        <p14:creationId xmlns:p14="http://schemas.microsoft.com/office/powerpoint/2010/main" val="2502486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2B3B170-FE0E-B9B6-0FE7-501815347FAE}"/>
              </a:ext>
            </a:extLst>
          </p:cNvPr>
          <p:cNvPicPr>
            <a:picLocks noChangeAspect="1"/>
          </p:cNvPicPr>
          <p:nvPr/>
        </p:nvPicPr>
        <p:blipFill>
          <a:blip r:embed="rId3"/>
          <a:stretch>
            <a:fillRect/>
          </a:stretch>
        </p:blipFill>
        <p:spPr>
          <a:xfrm>
            <a:off x="62240" y="1599550"/>
            <a:ext cx="2255615" cy="2368100"/>
          </a:xfrm>
          <a:prstGeom prst="rect">
            <a:avLst/>
          </a:prstGeom>
        </p:spPr>
      </p:pic>
      <p:sp>
        <p:nvSpPr>
          <p:cNvPr id="3" name="Date Placeholder 2"/>
          <p:cNvSpPr>
            <a:spLocks noGrp="1"/>
          </p:cNvSpPr>
          <p:nvPr>
            <p:ph type="dt" sz="half" idx="10"/>
          </p:nvPr>
        </p:nvSpPr>
        <p:spPr>
          <a:xfrm>
            <a:off x="471487" y="4869209"/>
            <a:ext cx="1197922" cy="273844"/>
          </a:xfrm>
        </p:spPr>
        <p:txBody>
          <a:bodyPr/>
          <a:lstStyle/>
          <a:p>
            <a:r>
              <a:rPr lang="en-IN"/>
              <a:t>Aug 03, 2023
</a:t>
            </a:r>
            <a:endParaRPr lang="en-US" dirty="0"/>
          </a:p>
        </p:txBody>
      </p:sp>
      <p:sp>
        <p:nvSpPr>
          <p:cNvPr id="4" name="Slide Number Placeholder 3"/>
          <p:cNvSpPr>
            <a:spLocks noGrp="1"/>
          </p:cNvSpPr>
          <p:nvPr>
            <p:ph type="sldNum" sz="quarter" idx="12"/>
          </p:nvPr>
        </p:nvSpPr>
        <p:spPr>
          <a:xfrm>
            <a:off x="6050794" y="4821120"/>
            <a:ext cx="335719" cy="273844"/>
          </a:xfrm>
        </p:spPr>
        <p:txBody>
          <a:bodyPr/>
          <a:lstStyle/>
          <a:p>
            <a:fld id="{683B8651-0143-4140-839E-3D36292080E8}" type="slidenum">
              <a:rPr lang="en-US" smtClean="0"/>
              <a:t>14</a:t>
            </a:fld>
            <a:endParaRPr lang="en-US" dirty="0"/>
          </a:p>
        </p:txBody>
      </p:sp>
      <mc:AlternateContent xmlns:mc="http://schemas.openxmlformats.org/markup-compatibility/2006" xmlns:a14="http://schemas.microsoft.com/office/drawing/2010/main">
        <mc:Choice Requires="a14">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Θ (Big- theta) [</a:t>
                </a:r>
                <a14:m>
                  <m:oMath xmlns:m="http://schemas.openxmlformats.org/officeDocument/2006/math">
                    <m:r>
                      <a:rPr lang="en-US" sz="2400" b="0" i="1" smtClean="0">
                        <a:latin typeface="Cambria Math" panose="02040503050406030204" pitchFamily="18" charset="0"/>
                        <a:ea typeface="Cambria Math" panose="02040503050406030204" pitchFamily="18" charset="0"/>
                      </a:rPr>
                      <m:t>=</m:t>
                    </m:r>
                  </m:oMath>
                </a14:m>
                <a:r>
                  <a:rPr lang="en-US" sz="2400" dirty="0"/>
                  <a:t>]</a:t>
                </a:r>
                <a:endParaRPr sz="2400" dirty="0"/>
              </a:p>
            </p:txBody>
          </p:sp>
        </mc:Choice>
        <mc:Fallback xmlns="">
          <p:sp>
            <p:nvSpPr>
              <p:cNvPr id="11" name="object 2">
                <a:extLst>
                  <a:ext uri="{FF2B5EF4-FFF2-40B4-BE49-F238E27FC236}">
                    <a16:creationId xmlns:a16="http://schemas.microsoft.com/office/drawing/2014/main" id="{D4A2FDB2-9502-F45F-4549-C1948C129220}"/>
                  </a:ext>
                </a:extLst>
              </p:cNvPr>
              <p:cNvSpPr txBox="1">
                <a:spLocks noGrp="1" noRot="1" noChangeAspect="1" noMove="1" noResize="1" noEditPoints="1" noAdjustHandles="1" noChangeArrowheads="1" noChangeShapeType="1" noTextEdit="1"/>
              </p:cNvSpPr>
              <p:nvPr>
                <p:ph type="title"/>
              </p:nvPr>
            </p:nvSpPr>
            <p:spPr>
              <a:xfrm>
                <a:off x="218114" y="721400"/>
                <a:ext cx="6350466" cy="375552"/>
              </a:xfrm>
              <a:prstGeom prst="rect">
                <a:avLst/>
              </a:prstGeom>
              <a:blipFill>
                <a:blip r:embed="rId4"/>
                <a:stretch>
                  <a:fillRect t="-22581" b="-451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E11DFFB0-A96F-C877-A6D5-1C4EDA46097B}"/>
                  </a:ext>
                </a:extLst>
              </p:cNvPr>
              <p:cNvSpPr txBox="1">
                <a:spLocks/>
              </p:cNvSpPr>
              <p:nvPr/>
            </p:nvSpPr>
            <p:spPr>
              <a:xfrm>
                <a:off x="0" y="1121658"/>
                <a:ext cx="6717485" cy="313998"/>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688"/>
                  </a:lnSpc>
                  <a:buNone/>
                </a:pPr>
                <a14:m>
                  <m:oMathPara xmlns:m="http://schemas.openxmlformats.org/officeDocument/2006/math">
                    <m:oMathParaPr>
                      <m:jc m:val="centerGroup"/>
                    </m:oMathParaPr>
                    <m:oMath xmlns:m="http://schemas.openxmlformats.org/officeDocument/2006/math">
                      <m:r>
                        <m:rPr>
                          <m:sty m:val="p"/>
                        </m:rPr>
                        <a:rPr lang="el-GR" sz="1600" b="0" i="1" smtClean="0">
                          <a:latin typeface="Cambria Math" panose="02040503050406030204" pitchFamily="18" charset="0"/>
                          <a:ea typeface="Cambria Math" panose="02040503050406030204" pitchFamily="18" charset="0"/>
                        </a:rPr>
                        <m:t>Θ</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𝑔</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𝑛</m:t>
                              </m:r>
                            </m:e>
                          </m:d>
                        </m:e>
                      </m:d>
                      <m:r>
                        <a:rPr lang="en-US" sz="1600" b="0" i="1" smtClean="0">
                          <a:latin typeface="Cambria Math" panose="02040503050406030204" pitchFamily="18" charset="0"/>
                        </a:rPr>
                        <m:t>={</m:t>
                      </m:r>
                      <m:r>
                        <a:rPr lang="en-US" sz="1600" b="0" i="1" smtClean="0">
                          <a:latin typeface="Cambria Math" panose="02040503050406030204" pitchFamily="18" charset="0"/>
                        </a:rPr>
                        <m:t>𝑓</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𝑛</m:t>
                          </m:r>
                        </m:e>
                      </m:d>
                      <m:r>
                        <a:rPr lang="en-US" sz="1600" b="0" i="1" smtClean="0">
                          <a:latin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 </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𝑐</m:t>
                          </m:r>
                        </m:e>
                        <m:sub>
                          <m:r>
                            <a:rPr lang="en-US" sz="1600" b="0" i="1" smtClean="0">
                              <a:latin typeface="Cambria Math" panose="02040503050406030204" pitchFamily="18" charset="0"/>
                              <a:ea typeface="Cambria Math" panose="02040503050406030204" pitchFamily="18" charset="0"/>
                            </a:rPr>
                            <m:t>1</m:t>
                          </m:r>
                        </m:sub>
                      </m:sSub>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𝑐</m:t>
                          </m:r>
                        </m:e>
                        <m:sub>
                          <m:r>
                            <a:rPr lang="en-US" sz="1600" b="0" i="1" smtClean="0">
                              <a:latin typeface="Cambria Math" panose="02040503050406030204" pitchFamily="18" charset="0"/>
                              <a:ea typeface="Cambria Math" panose="02040503050406030204" pitchFamily="18" charset="0"/>
                            </a:rPr>
                            <m:t>2</m:t>
                          </m:r>
                        </m:sub>
                      </m:sSub>
                      <m:r>
                        <a:rPr lang="en-US" sz="1600" b="0" i="1" smtClean="0">
                          <a:latin typeface="Cambria Math" panose="02040503050406030204" pitchFamily="18" charset="0"/>
                          <a:ea typeface="Cambria Math" panose="02040503050406030204" pitchFamily="18" charset="0"/>
                        </a:rPr>
                        <m:t>&gt;0, </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𝑛</m:t>
                          </m:r>
                        </m:e>
                        <m:sub>
                          <m:r>
                            <a:rPr lang="en-US" sz="1600" b="0" i="1" smtClean="0">
                              <a:latin typeface="Cambria Math" panose="02040503050406030204" pitchFamily="18" charset="0"/>
                              <a:ea typeface="Cambria Math" panose="02040503050406030204" pitchFamily="18" charset="0"/>
                            </a:rPr>
                            <m:t>0</m:t>
                          </m:r>
                        </m:sub>
                      </m:sSub>
                      <m:r>
                        <a:rPr lang="en-US" sz="1600" b="0" i="1" smtClean="0">
                          <a:latin typeface="Cambria Math" panose="02040503050406030204" pitchFamily="18" charset="0"/>
                          <a:ea typeface="Cambria Math" panose="02040503050406030204" pitchFamily="18" charset="0"/>
                        </a:rPr>
                        <m:t>&gt;0, </m:t>
                      </m:r>
                      <m:r>
                        <a:rPr lang="en-US" sz="1600" b="0" i="1" smtClean="0">
                          <a:latin typeface="Cambria Math" panose="02040503050406030204" pitchFamily="18" charset="0"/>
                          <a:ea typeface="Cambria Math" panose="02040503050406030204" pitchFamily="18" charset="0"/>
                        </a:rPr>
                        <m:t>𝑠</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𝑡</m:t>
                      </m:r>
                      <m:r>
                        <a:rPr lang="en-US" sz="1600" b="0" i="1" smtClean="0">
                          <a:latin typeface="Cambria Math" panose="02040503050406030204" pitchFamily="18" charset="0"/>
                          <a:ea typeface="Cambria Math" panose="02040503050406030204" pitchFamily="18" charset="0"/>
                        </a:rPr>
                        <m:t>. 0≤</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𝑐</m:t>
                          </m:r>
                        </m:e>
                        <m:sub>
                          <m:r>
                            <a:rPr lang="en-US" sz="1600" b="0" i="1" smtClean="0">
                              <a:latin typeface="Cambria Math" panose="02040503050406030204" pitchFamily="18" charset="0"/>
                              <a:ea typeface="Cambria Math" panose="02040503050406030204" pitchFamily="18" charset="0"/>
                            </a:rPr>
                            <m:t>1</m:t>
                          </m:r>
                        </m:sub>
                      </m:sSub>
                      <m:r>
                        <a:rPr lang="en-US" sz="1600" b="0" i="1" smtClean="0">
                          <a:latin typeface="Cambria Math" panose="02040503050406030204" pitchFamily="18" charset="0"/>
                          <a:ea typeface="Cambria Math" panose="02040503050406030204" pitchFamily="18" charset="0"/>
                        </a:rPr>
                        <m:t>𝑔</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𝑛</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𝑓</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𝑛</m:t>
                      </m:r>
                      <m:r>
                        <a:rPr lang="en-US" sz="1600" b="0" i="1" smtClean="0">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𝑐</m:t>
                          </m:r>
                        </m:e>
                        <m:sub>
                          <m:r>
                            <a:rPr lang="en-US" sz="1600" b="0" i="1" smtClean="0">
                              <a:latin typeface="Cambria Math" panose="02040503050406030204" pitchFamily="18" charset="0"/>
                              <a:ea typeface="Cambria Math" panose="02040503050406030204" pitchFamily="18" charset="0"/>
                            </a:rPr>
                            <m:t>2</m:t>
                          </m:r>
                        </m:sub>
                      </m:sSub>
                      <m:r>
                        <a:rPr lang="en-US" sz="1600" i="1">
                          <a:latin typeface="Cambria Math" panose="02040503050406030204" pitchFamily="18" charset="0"/>
                          <a:ea typeface="Cambria Math" panose="02040503050406030204" pitchFamily="18" charset="0"/>
                        </a:rPr>
                        <m:t>𝑔</m:t>
                      </m:r>
                      <m:d>
                        <m:dPr>
                          <m:ctrlPr>
                            <a:rPr lang="en-US" sz="1600" i="1">
                              <a:latin typeface="Cambria Math" panose="02040503050406030204" pitchFamily="18" charset="0"/>
                              <a:ea typeface="Cambria Math" panose="02040503050406030204" pitchFamily="18" charset="0"/>
                            </a:rPr>
                          </m:ctrlPr>
                        </m:dPr>
                        <m:e>
                          <m:r>
                            <a:rPr lang="en-US" sz="1600" i="1">
                              <a:latin typeface="Cambria Math" panose="02040503050406030204" pitchFamily="18" charset="0"/>
                              <a:ea typeface="Cambria Math" panose="02040503050406030204" pitchFamily="18" charset="0"/>
                            </a:rPr>
                            <m:t>𝑛</m:t>
                          </m:r>
                        </m:e>
                      </m:d>
                      <m:r>
                        <a:rPr lang="en-US" sz="1600" b="0" i="1" smtClean="0">
                          <a:latin typeface="Cambria Math" panose="02040503050406030204" pitchFamily="18" charset="0"/>
                          <a:ea typeface="Cambria Math" panose="02040503050406030204" pitchFamily="18" charset="0"/>
                        </a:rPr>
                        <m:t> ∀ </m:t>
                      </m:r>
                      <m:r>
                        <a:rPr lang="en-US" sz="1600" b="0" i="1" smtClean="0">
                          <a:latin typeface="Cambria Math" panose="02040503050406030204" pitchFamily="18" charset="0"/>
                          <a:ea typeface="Cambria Math" panose="02040503050406030204" pitchFamily="18" charset="0"/>
                        </a:rPr>
                        <m:t>𝑛</m:t>
                      </m:r>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𝑛</m:t>
                          </m:r>
                        </m:e>
                        <m:sub>
                          <m:r>
                            <a:rPr lang="en-US" sz="1600" b="0" i="1" smtClean="0">
                              <a:latin typeface="Cambria Math" panose="02040503050406030204" pitchFamily="18" charset="0"/>
                              <a:ea typeface="Cambria Math" panose="02040503050406030204" pitchFamily="18" charset="0"/>
                            </a:rPr>
                            <m:t>0</m:t>
                          </m:r>
                        </m:sub>
                      </m:sSub>
                      <m:r>
                        <a:rPr lang="en-US" sz="1600" b="0" i="1" smtClean="0">
                          <a:latin typeface="Cambria Math" panose="02040503050406030204" pitchFamily="18" charset="0"/>
                          <a:ea typeface="Cambria Math" panose="02040503050406030204" pitchFamily="18" charset="0"/>
                        </a:rPr>
                        <m:t>}</m:t>
                      </m:r>
                    </m:oMath>
                  </m:oMathPara>
                </a14:m>
                <a:endParaRPr lang="en-US" sz="1600" dirty="0"/>
              </a:p>
            </p:txBody>
          </p:sp>
        </mc:Choice>
        <mc:Fallback xmlns="">
          <p:sp>
            <p:nvSpPr>
              <p:cNvPr id="6" name="Content Placeholder 2">
                <a:extLst>
                  <a:ext uri="{FF2B5EF4-FFF2-40B4-BE49-F238E27FC236}">
                    <a16:creationId xmlns:a16="http://schemas.microsoft.com/office/drawing/2014/main" id="{E11DFFB0-A96F-C877-A6D5-1C4EDA46097B}"/>
                  </a:ext>
                </a:extLst>
              </p:cNvPr>
              <p:cNvSpPr txBox="1">
                <a:spLocks noRot="1" noChangeAspect="1" noMove="1" noResize="1" noEditPoints="1" noAdjustHandles="1" noChangeArrowheads="1" noChangeShapeType="1" noTextEdit="1"/>
              </p:cNvSpPr>
              <p:nvPr/>
            </p:nvSpPr>
            <p:spPr>
              <a:xfrm>
                <a:off x="0" y="1121658"/>
                <a:ext cx="6717485" cy="313998"/>
              </a:xfrm>
              <a:prstGeom prst="rect">
                <a:avLst/>
              </a:prstGeom>
              <a:blipFill>
                <a:blip r:embed="rId5"/>
                <a:stretch>
                  <a:fillRect b="-769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Content Placeholder 2">
                <a:extLst>
                  <a:ext uri="{FF2B5EF4-FFF2-40B4-BE49-F238E27FC236}">
                    <a16:creationId xmlns:a16="http://schemas.microsoft.com/office/drawing/2014/main" id="{9783520F-54FC-97B2-EEB4-58121D52A620}"/>
                  </a:ext>
                </a:extLst>
              </p:cNvPr>
              <p:cNvSpPr txBox="1">
                <a:spLocks/>
              </p:cNvSpPr>
              <p:nvPr/>
            </p:nvSpPr>
            <p:spPr>
              <a:xfrm>
                <a:off x="3860452" y="1769122"/>
                <a:ext cx="2935308" cy="1641171"/>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688"/>
                  </a:lnSpc>
                </a:pPr>
                <a:r>
                  <a:rPr lang="en-US" sz="1600" dirty="0"/>
                  <a:t>Asymptotic </a:t>
                </a:r>
                <a:r>
                  <a:rPr lang="en-US" sz="1600" dirty="0">
                    <a:solidFill>
                      <a:srgbClr val="FF0000"/>
                    </a:solidFill>
                  </a:rPr>
                  <a:t>tight bound</a:t>
                </a:r>
              </a:p>
              <a:p>
                <a:pPr>
                  <a:lnSpc>
                    <a:spcPts val="1688"/>
                  </a:lnSpc>
                </a:pPr>
                <a:r>
                  <a:rPr lang="en-US" sz="1600" dirty="0"/>
                  <a:t>Must be of the same order</a:t>
                </a:r>
              </a:p>
              <a:p>
                <a:pPr>
                  <a:lnSpc>
                    <a:spcPts val="1688"/>
                  </a:lnSpc>
                </a:pPr>
                <a14:m>
                  <m:oMath xmlns:m="http://schemas.openxmlformats.org/officeDocument/2006/math">
                    <m:r>
                      <a:rPr lang="en-US" sz="1600" b="0" i="1" smtClean="0">
                        <a:latin typeface="Cambria Math" panose="02040503050406030204" pitchFamily="18" charset="0"/>
                      </a:rPr>
                      <m:t>𝑓</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𝑛</m:t>
                        </m:r>
                      </m:e>
                    </m:d>
                    <m:r>
                      <a:rPr lang="en-US" sz="1600" b="0" i="1" smtClean="0">
                        <a:latin typeface="Cambria Math" panose="02040503050406030204" pitchFamily="18" charset="0"/>
                      </a:rPr>
                      <m:t>=</m:t>
                    </m:r>
                    <m:r>
                      <m:rPr>
                        <m:sty m:val="p"/>
                      </m:rPr>
                      <a:rPr lang="el-GR" sz="1600" b="0" i="1" smtClean="0">
                        <a:latin typeface="Cambria Math" panose="02040503050406030204" pitchFamily="18" charset="0"/>
                        <a:ea typeface="Cambria Math" panose="02040503050406030204" pitchFamily="18" charset="0"/>
                      </a:rPr>
                      <m:t>Θ</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𝑔</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𝑛</m:t>
                        </m:r>
                      </m:e>
                    </m:d>
                    <m:r>
                      <a:rPr lang="en-US" sz="1600" b="0" i="1" smtClean="0">
                        <a:latin typeface="Cambria Math" panose="02040503050406030204" pitchFamily="18" charset="0"/>
                        <a:ea typeface="Cambria Math" panose="02040503050406030204" pitchFamily="18" charset="0"/>
                      </a:rPr>
                      <m:t>)</m:t>
                    </m:r>
                  </m:oMath>
                </a14:m>
                <a:r>
                  <a:rPr lang="en-US" sz="1600" dirty="0"/>
                  <a:t> means </a:t>
                </a:r>
                <a14:m>
                  <m:oMath xmlns:m="http://schemas.openxmlformats.org/officeDocument/2006/math">
                    <m:r>
                      <a:rPr lang="en-US" sz="1600" b="0" i="1" smtClean="0">
                        <a:latin typeface="Cambria Math" panose="02040503050406030204" pitchFamily="18" charset="0"/>
                      </a:rPr>
                      <m:t>𝑓</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𝑛</m:t>
                        </m:r>
                      </m:e>
                    </m:d>
                    <m:r>
                      <a:rPr lang="en-US" sz="1600" b="0" i="1" smtClean="0">
                        <a:latin typeface="Cambria Math" panose="02040503050406030204" pitchFamily="18" charset="0"/>
                      </a:rPr>
                      <m:t>=</m:t>
                    </m:r>
                    <m:r>
                      <a:rPr lang="en-US" sz="1600" b="0" i="1" smtClean="0">
                        <a:latin typeface="Cambria Math" panose="02040503050406030204" pitchFamily="18" charset="0"/>
                      </a:rPr>
                      <m:t>𝑂</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𝑔</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𝑛</m:t>
                            </m:r>
                          </m:e>
                        </m:d>
                      </m:e>
                    </m:d>
                    <m:r>
                      <a:rPr lang="en-US" sz="1600" b="0" i="1" smtClean="0">
                        <a:latin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rPr>
                      <m:t>]</m:t>
                    </m:r>
                  </m:oMath>
                </a14:m>
                <a:r>
                  <a:rPr lang="en-US" sz="1600" dirty="0"/>
                  <a:t> and </a:t>
                </a:r>
                <a14:m>
                  <m:oMath xmlns:m="http://schemas.openxmlformats.org/officeDocument/2006/math">
                    <m:r>
                      <a:rPr lang="en-US" sz="1600" b="0" i="1" smtClean="0">
                        <a:latin typeface="Cambria Math" panose="02040503050406030204" pitchFamily="18" charset="0"/>
                      </a:rPr>
                      <m:t>𝑓</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𝑛</m:t>
                        </m:r>
                      </m:e>
                    </m:d>
                    <m:r>
                      <a:rPr lang="en-US" sz="1600" b="0" i="1" smtClean="0">
                        <a:latin typeface="Cambria Math" panose="02040503050406030204" pitchFamily="18" charset="0"/>
                      </a:rPr>
                      <m:t>= </m:t>
                    </m:r>
                    <m:r>
                      <m:rPr>
                        <m:sty m:val="p"/>
                      </m:rPr>
                      <a:rPr lang="el-GR" sz="1600" b="0" i="1" smtClean="0">
                        <a:latin typeface="Cambria Math" panose="02040503050406030204" pitchFamily="18" charset="0"/>
                        <a:ea typeface="Cambria Math" panose="02040503050406030204" pitchFamily="18" charset="0"/>
                      </a:rPr>
                      <m:t>Ω</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𝑔</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𝑛</m:t>
                            </m:r>
                          </m:e>
                        </m:d>
                      </m:e>
                    </m:d>
                    <m:r>
                      <a:rPr lang="en-US" sz="1600" b="0" i="1" smtClean="0">
                        <a:latin typeface="Cambria Math" panose="02040503050406030204" pitchFamily="18" charset="0"/>
                        <a:ea typeface="Cambria Math" panose="02040503050406030204" pitchFamily="18" charset="0"/>
                      </a:rPr>
                      <m:t> [≥]</m:t>
                    </m:r>
                  </m:oMath>
                </a14:m>
                <a:r>
                  <a:rPr lang="en-US" sz="1600" dirty="0"/>
                  <a:t>,</a:t>
                </a:r>
                <a:br>
                  <a:rPr lang="en-US" sz="1600" dirty="0"/>
                </a:br>
                <a:r>
                  <a:rPr lang="en-US" sz="1600" dirty="0"/>
                  <a:t>must be = </a:t>
                </a:r>
              </a:p>
            </p:txBody>
          </p:sp>
        </mc:Choice>
        <mc:Fallback xmlns="">
          <p:sp>
            <p:nvSpPr>
              <p:cNvPr id="2" name="Content Placeholder 2">
                <a:extLst>
                  <a:ext uri="{FF2B5EF4-FFF2-40B4-BE49-F238E27FC236}">
                    <a16:creationId xmlns:a16="http://schemas.microsoft.com/office/drawing/2014/main" id="{9783520F-54FC-97B2-EEB4-58121D52A620}"/>
                  </a:ext>
                </a:extLst>
              </p:cNvPr>
              <p:cNvSpPr txBox="1">
                <a:spLocks noRot="1" noChangeAspect="1" noMove="1" noResize="1" noEditPoints="1" noAdjustHandles="1" noChangeArrowheads="1" noChangeShapeType="1" noTextEdit="1"/>
              </p:cNvSpPr>
              <p:nvPr/>
            </p:nvSpPr>
            <p:spPr>
              <a:xfrm>
                <a:off x="3860452" y="1769122"/>
                <a:ext cx="2935308" cy="1641171"/>
              </a:xfrm>
              <a:prstGeom prst="rect">
                <a:avLst/>
              </a:prstGeom>
              <a:blipFill>
                <a:blip r:embed="rId6"/>
                <a:stretch>
                  <a:fillRect l="-858" t="-3846" b="-46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B6530B5-2FB1-63A6-E536-B86C09047697}"/>
                  </a:ext>
                </a:extLst>
              </p:cNvPr>
              <p:cNvSpPr txBox="1"/>
              <p:nvPr/>
            </p:nvSpPr>
            <p:spPr>
              <a:xfrm>
                <a:off x="2284983" y="1948743"/>
                <a:ext cx="1252651" cy="461665"/>
              </a:xfrm>
              <a:prstGeom prst="rect">
                <a:avLst/>
              </a:prstGeom>
              <a:noFill/>
            </p:spPr>
            <p:txBody>
              <a:bodyPr wrap="none" rtlCol="0">
                <a:spAutoFit/>
              </a:bodyPr>
              <a:lstStyle/>
              <a:p>
                <a14:m>
                  <m:oMath xmlns:m="http://schemas.openxmlformats.org/officeDocument/2006/math">
                    <m:r>
                      <a:rPr lang="en-US" sz="1200" b="0" i="1" smtClean="0">
                        <a:latin typeface="Cambria Math" panose="02040503050406030204" pitchFamily="18" charset="0"/>
                      </a:rPr>
                      <m:t>𝑓</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𝑛</m:t>
                        </m:r>
                      </m:e>
                    </m:d>
                  </m:oMath>
                </a14:m>
                <a:r>
                  <a:rPr lang="en-US" sz="1200" dirty="0"/>
                  <a:t> must be</a:t>
                </a:r>
              </a:p>
              <a:p>
                <a:r>
                  <a:rPr lang="en-US" sz="1200" dirty="0"/>
                  <a:t>within this range</a:t>
                </a:r>
              </a:p>
            </p:txBody>
          </p:sp>
        </mc:Choice>
        <mc:Fallback xmlns="">
          <p:sp>
            <p:nvSpPr>
              <p:cNvPr id="8" name="TextBox 7">
                <a:extLst>
                  <a:ext uri="{FF2B5EF4-FFF2-40B4-BE49-F238E27FC236}">
                    <a16:creationId xmlns:a16="http://schemas.microsoft.com/office/drawing/2014/main" id="{4B6530B5-2FB1-63A6-E536-B86C09047697}"/>
                  </a:ext>
                </a:extLst>
              </p:cNvPr>
              <p:cNvSpPr txBox="1">
                <a:spLocks noRot="1" noChangeAspect="1" noMove="1" noResize="1" noEditPoints="1" noAdjustHandles="1" noChangeArrowheads="1" noChangeShapeType="1" noTextEdit="1"/>
              </p:cNvSpPr>
              <p:nvPr/>
            </p:nvSpPr>
            <p:spPr>
              <a:xfrm>
                <a:off x="2284983" y="1948743"/>
                <a:ext cx="1252651" cy="461665"/>
              </a:xfrm>
              <a:prstGeom prst="rect">
                <a:avLst/>
              </a:prstGeom>
              <a:blipFill>
                <a:blip r:embed="rId7"/>
                <a:stretch>
                  <a:fillRect b="-10811"/>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88EF7922-2518-A27F-C792-6B20E8FBE0D7}"/>
              </a:ext>
            </a:extLst>
          </p:cNvPr>
          <p:cNvCxnSpPr>
            <a:cxnSpLocks/>
          </p:cNvCxnSpPr>
          <p:nvPr/>
        </p:nvCxnSpPr>
        <p:spPr>
          <a:xfrm>
            <a:off x="2287796" y="1792472"/>
            <a:ext cx="0" cy="810856"/>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3250C5B-9B5D-ED7D-BAFE-F57E81D2BB9A}"/>
              </a:ext>
            </a:extLst>
          </p:cNvPr>
          <p:cNvCxnSpPr>
            <a:cxnSpLocks/>
          </p:cNvCxnSpPr>
          <p:nvPr/>
        </p:nvCxnSpPr>
        <p:spPr>
          <a:xfrm flipV="1">
            <a:off x="688004" y="2646799"/>
            <a:ext cx="2705343" cy="91258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1C86409-31AE-96A3-14F9-E958C339BFA8}"/>
              </a:ext>
            </a:extLst>
          </p:cNvPr>
          <p:cNvCxnSpPr>
            <a:cxnSpLocks/>
          </p:cNvCxnSpPr>
          <p:nvPr/>
        </p:nvCxnSpPr>
        <p:spPr>
          <a:xfrm flipV="1">
            <a:off x="3384958" y="2006822"/>
            <a:ext cx="302866" cy="648366"/>
          </a:xfrm>
          <a:prstGeom prst="line">
            <a:avLst/>
          </a:prstGeom>
          <a:ln w="38100">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6F8B228F-5DA4-772C-AAC4-94FE99556A51}"/>
                  </a:ext>
                </a:extLst>
              </p:cNvPr>
              <p:cNvSpPr txBox="1"/>
              <p:nvPr/>
            </p:nvSpPr>
            <p:spPr>
              <a:xfrm>
                <a:off x="2276229" y="1749001"/>
                <a:ext cx="1648272" cy="276999"/>
              </a:xfrm>
              <a:prstGeom prst="rect">
                <a:avLst/>
              </a:prstGeom>
              <a:noFill/>
            </p:spPr>
            <p:txBody>
              <a:bodyPr wrap="none" rtlCol="0">
                <a:spAutoFit/>
              </a:bodyPr>
              <a:lstStyle/>
              <a:p>
                <a:r>
                  <a:rPr lang="en-US" sz="1200" dirty="0"/>
                  <a:t>After some constant </a:t>
                </a: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𝑛</m:t>
                        </m:r>
                      </m:e>
                      <m:sub>
                        <m:r>
                          <a:rPr lang="en-US" sz="1200" b="0" i="1" smtClean="0">
                            <a:latin typeface="Cambria Math" panose="02040503050406030204" pitchFamily="18" charset="0"/>
                          </a:rPr>
                          <m:t>0</m:t>
                        </m:r>
                      </m:sub>
                    </m:sSub>
                  </m:oMath>
                </a14:m>
                <a:endParaRPr lang="en-US" sz="1200" dirty="0"/>
              </a:p>
            </p:txBody>
          </p:sp>
        </mc:Choice>
        <mc:Fallback xmlns="">
          <p:sp>
            <p:nvSpPr>
              <p:cNvPr id="22" name="TextBox 21">
                <a:extLst>
                  <a:ext uri="{FF2B5EF4-FFF2-40B4-BE49-F238E27FC236}">
                    <a16:creationId xmlns:a16="http://schemas.microsoft.com/office/drawing/2014/main" id="{6F8B228F-5DA4-772C-AAC4-94FE99556A51}"/>
                  </a:ext>
                </a:extLst>
              </p:cNvPr>
              <p:cNvSpPr txBox="1">
                <a:spLocks noRot="1" noChangeAspect="1" noMove="1" noResize="1" noEditPoints="1" noAdjustHandles="1" noChangeArrowheads="1" noChangeShapeType="1" noTextEdit="1"/>
              </p:cNvSpPr>
              <p:nvPr/>
            </p:nvSpPr>
            <p:spPr>
              <a:xfrm>
                <a:off x="2276229" y="1749001"/>
                <a:ext cx="1648272" cy="276999"/>
              </a:xfrm>
              <a:prstGeom prst="rect">
                <a:avLst/>
              </a:prstGeom>
              <a:blipFill>
                <a:blip r:embed="rId8"/>
                <a:stretch>
                  <a:fillRect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Content Placeholder 2">
                <a:extLst>
                  <a:ext uri="{FF2B5EF4-FFF2-40B4-BE49-F238E27FC236}">
                    <a16:creationId xmlns:a16="http://schemas.microsoft.com/office/drawing/2014/main" id="{D6040005-EA5F-2764-A482-9A1CB8FD9DC2}"/>
                  </a:ext>
                </a:extLst>
              </p:cNvPr>
              <p:cNvSpPr txBox="1">
                <a:spLocks/>
              </p:cNvSpPr>
              <p:nvPr/>
            </p:nvSpPr>
            <p:spPr>
              <a:xfrm>
                <a:off x="1585635" y="4039482"/>
                <a:ext cx="4194379" cy="449572"/>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688"/>
                  </a:lnSpc>
                </a:pPr>
                <a14:m>
                  <m:oMath xmlns:m="http://schemas.openxmlformats.org/officeDocument/2006/math">
                    <m:r>
                      <a:rPr lang="en-US" sz="1800" b="0" i="1" smtClean="0">
                        <a:latin typeface="Cambria Math" panose="02040503050406030204" pitchFamily="18" charset="0"/>
                      </a:rPr>
                      <m:t>𝑛</m:t>
                    </m:r>
                    <m:r>
                      <a:rPr lang="en-US" sz="1800" i="1">
                        <a:latin typeface="Cambria Math" panose="02040503050406030204" pitchFamily="18" charset="0"/>
                        <a:ea typeface="Cambria Math" panose="02040503050406030204" pitchFamily="18" charset="0"/>
                      </a:rPr>
                      <m:t>≠</m:t>
                    </m:r>
                    <m:r>
                      <m:rPr>
                        <m:sty m:val="p"/>
                      </m:rPr>
                      <a:rPr lang="el-GR" sz="1800" i="1">
                        <a:latin typeface="Cambria Math" panose="02040503050406030204" pitchFamily="18" charset="0"/>
                        <a:ea typeface="Cambria Math" panose="02040503050406030204" pitchFamily="18" charset="0"/>
                      </a:rPr>
                      <m:t>Θ</m:t>
                    </m:r>
                    <m:d>
                      <m:dPr>
                        <m:ctrlPr>
                          <a:rPr lang="en-US" sz="1800" b="0" i="1" smtClean="0">
                            <a:latin typeface="Cambria Math" panose="02040503050406030204" pitchFamily="18" charset="0"/>
                          </a:rPr>
                        </m:ctrlPr>
                      </m:dPr>
                      <m:e>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𝑛</m:t>
                            </m:r>
                          </m:e>
                          <m:sup>
                            <m:r>
                              <a:rPr lang="en-US" sz="1800" b="0" i="1" smtClean="0">
                                <a:latin typeface="Cambria Math" panose="02040503050406030204" pitchFamily="18" charset="0"/>
                              </a:rPr>
                              <m:t>2</m:t>
                            </m:r>
                          </m:sup>
                        </m:sSup>
                      </m:e>
                    </m:d>
                    <m:r>
                      <a:rPr lang="en-US" sz="1800" b="0" i="1" smtClean="0">
                        <a:latin typeface="Cambria Math" panose="02040503050406030204" pitchFamily="18" charset="0"/>
                      </a:rPr>
                      <m:t>, </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𝑛</m:t>
                        </m:r>
                      </m:e>
                      <m:sup>
                        <m:r>
                          <a:rPr lang="en-US" sz="1800" b="0" i="1" smtClean="0">
                            <a:latin typeface="Cambria Math" panose="02040503050406030204" pitchFamily="18" charset="0"/>
                          </a:rPr>
                          <m:t>2</m:t>
                        </m:r>
                      </m:sup>
                    </m:sSup>
                    <m:r>
                      <a:rPr lang="en-US" sz="1800" b="0" i="1" smtClean="0">
                        <a:latin typeface="Cambria Math" panose="02040503050406030204" pitchFamily="18" charset="0"/>
                      </a:rPr>
                      <m:t>=</m:t>
                    </m:r>
                    <m:r>
                      <m:rPr>
                        <m:sty m:val="p"/>
                      </m:rPr>
                      <a:rPr lang="el-GR" sz="1800" i="1">
                        <a:latin typeface="Cambria Math" panose="02040503050406030204" pitchFamily="18" charset="0"/>
                        <a:ea typeface="Cambria Math" panose="02040503050406030204" pitchFamily="18" charset="0"/>
                      </a:rPr>
                      <m:t>Θ</m:t>
                    </m:r>
                    <m:d>
                      <m:dPr>
                        <m:ctrlPr>
                          <a:rPr lang="en-US" sz="1800" b="0" i="1" smtClean="0">
                            <a:latin typeface="Cambria Math" panose="02040503050406030204" pitchFamily="18" charset="0"/>
                          </a:rPr>
                        </m:ctrlPr>
                      </m:dPr>
                      <m:e>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𝑛</m:t>
                            </m:r>
                          </m:e>
                          <m:sup>
                            <m:r>
                              <a:rPr lang="en-US" sz="1800" b="0" i="1" smtClean="0">
                                <a:latin typeface="Cambria Math" panose="02040503050406030204" pitchFamily="18" charset="0"/>
                              </a:rPr>
                              <m:t>2</m:t>
                            </m:r>
                          </m:sup>
                        </m:sSup>
                      </m:e>
                    </m:d>
                    <m:r>
                      <a:rPr lang="en-US" sz="1800" b="0" i="1" smtClean="0">
                        <a:latin typeface="Cambria Math" panose="02040503050406030204" pitchFamily="18" charset="0"/>
                      </a:rPr>
                      <m:t>, </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𝑛</m:t>
                        </m:r>
                      </m:e>
                      <m:sup>
                        <m:r>
                          <a:rPr lang="en-US" sz="1800" b="0" i="1" smtClean="0">
                            <a:latin typeface="Cambria Math" panose="02040503050406030204" pitchFamily="18" charset="0"/>
                          </a:rPr>
                          <m:t>3</m:t>
                        </m:r>
                      </m:sup>
                    </m:sSup>
                    <m:r>
                      <a:rPr lang="en-US" sz="1800" i="1">
                        <a:latin typeface="Cambria Math" panose="02040503050406030204" pitchFamily="18" charset="0"/>
                        <a:ea typeface="Cambria Math" panose="02040503050406030204" pitchFamily="18" charset="0"/>
                      </a:rPr>
                      <m:t>≠</m:t>
                    </m:r>
                    <m:r>
                      <m:rPr>
                        <m:sty m:val="p"/>
                      </m:rPr>
                      <a:rPr lang="el-GR" sz="1800" i="1">
                        <a:latin typeface="Cambria Math" panose="02040503050406030204" pitchFamily="18" charset="0"/>
                        <a:ea typeface="Cambria Math" panose="02040503050406030204" pitchFamily="18" charset="0"/>
                      </a:rPr>
                      <m:t>Θ</m:t>
                    </m:r>
                    <m:r>
                      <a:rPr lang="en-US" sz="1800" b="0" i="1" smtClean="0">
                        <a:latin typeface="Cambria Math" panose="02040503050406030204" pitchFamily="18" charset="0"/>
                        <a:ea typeface="Cambria Math" panose="02040503050406030204" pitchFamily="18" charset="0"/>
                      </a:rPr>
                      <m:t>(</m:t>
                    </m:r>
                    <m:sSup>
                      <m:sSupPr>
                        <m:ctrlPr>
                          <a:rPr lang="en-US" sz="1800" b="0" i="1" smtClean="0">
                            <a:latin typeface="Cambria Math" panose="02040503050406030204" pitchFamily="18" charset="0"/>
                            <a:ea typeface="Cambria Math" panose="02040503050406030204" pitchFamily="18" charset="0"/>
                          </a:rPr>
                        </m:ctrlPr>
                      </m:sSupPr>
                      <m:e>
                        <m:r>
                          <a:rPr lang="en-US" sz="1800" b="0" i="1" smtClean="0">
                            <a:latin typeface="Cambria Math" panose="02040503050406030204" pitchFamily="18" charset="0"/>
                            <a:ea typeface="Cambria Math" panose="02040503050406030204" pitchFamily="18" charset="0"/>
                          </a:rPr>
                          <m:t>𝑛</m:t>
                        </m:r>
                      </m:e>
                      <m:sup>
                        <m:r>
                          <a:rPr lang="en-US" sz="1800" b="0" i="1" smtClean="0">
                            <a:latin typeface="Cambria Math" panose="02040503050406030204" pitchFamily="18" charset="0"/>
                            <a:ea typeface="Cambria Math" panose="02040503050406030204" pitchFamily="18" charset="0"/>
                          </a:rPr>
                          <m:t>2</m:t>
                        </m:r>
                      </m:sup>
                    </m:sSup>
                    <m:r>
                      <a:rPr lang="en-US" sz="1800" b="0" i="1" smtClean="0">
                        <a:latin typeface="Cambria Math" panose="02040503050406030204" pitchFamily="18" charset="0"/>
                        <a:ea typeface="Cambria Math" panose="02040503050406030204" pitchFamily="18" charset="0"/>
                      </a:rPr>
                      <m:t>)</m:t>
                    </m:r>
                  </m:oMath>
                </a14:m>
                <a:endParaRPr lang="en-US" sz="1800" dirty="0"/>
              </a:p>
            </p:txBody>
          </p:sp>
        </mc:Choice>
        <mc:Fallback xmlns="">
          <p:sp>
            <p:nvSpPr>
              <p:cNvPr id="27" name="Content Placeholder 2">
                <a:extLst>
                  <a:ext uri="{FF2B5EF4-FFF2-40B4-BE49-F238E27FC236}">
                    <a16:creationId xmlns:a16="http://schemas.microsoft.com/office/drawing/2014/main" id="{D6040005-EA5F-2764-A482-9A1CB8FD9DC2}"/>
                  </a:ext>
                </a:extLst>
              </p:cNvPr>
              <p:cNvSpPr txBox="1">
                <a:spLocks noRot="1" noChangeAspect="1" noMove="1" noResize="1" noEditPoints="1" noAdjustHandles="1" noChangeArrowheads="1" noChangeShapeType="1" noTextEdit="1"/>
              </p:cNvSpPr>
              <p:nvPr/>
            </p:nvSpPr>
            <p:spPr>
              <a:xfrm>
                <a:off x="1585635" y="4039482"/>
                <a:ext cx="4194379" cy="449572"/>
              </a:xfrm>
              <a:prstGeom prst="rect">
                <a:avLst/>
              </a:prstGeom>
              <a:blipFill>
                <a:blip r:embed="rId9"/>
                <a:stretch>
                  <a:fillRect l="-904" t="-13889"/>
                </a:stretch>
              </a:blipFill>
            </p:spPr>
            <p:txBody>
              <a:bodyPr/>
              <a:lstStyle/>
              <a:p>
                <a:r>
                  <a:rPr lang="en-US">
                    <a:noFill/>
                  </a:rPr>
                  <a:t> </a:t>
                </a:r>
              </a:p>
            </p:txBody>
          </p:sp>
        </mc:Fallback>
      </mc:AlternateContent>
      <p:sp>
        <p:nvSpPr>
          <p:cNvPr id="5" name="Footer Placeholder 4">
            <a:extLst>
              <a:ext uri="{FF2B5EF4-FFF2-40B4-BE49-F238E27FC236}">
                <a16:creationId xmlns:a16="http://schemas.microsoft.com/office/drawing/2014/main" id="{5D86FA90-BFA6-D11A-C8EC-FE68478CCE8F}"/>
              </a:ext>
            </a:extLst>
          </p:cNvPr>
          <p:cNvSpPr>
            <a:spLocks noGrp="1"/>
          </p:cNvSpPr>
          <p:nvPr>
            <p:ph type="ftr" sz="quarter" idx="11"/>
          </p:nvPr>
        </p:nvSpPr>
        <p:spPr/>
        <p:txBody>
          <a:bodyPr/>
          <a:lstStyle/>
          <a:p>
            <a:r>
              <a:rPr lang="en-US"/>
              <a:t>CS21203 / Algorithms - I | Introduction</a:t>
            </a:r>
            <a:endParaRPr lang="en-US" dirty="0"/>
          </a:p>
        </p:txBody>
      </p:sp>
    </p:spTree>
    <p:extLst>
      <p:ext uri="{BB962C8B-B14F-4D97-AF65-F5344CB8AC3E}">
        <p14:creationId xmlns:p14="http://schemas.microsoft.com/office/powerpoint/2010/main" val="6100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71487" y="4869209"/>
            <a:ext cx="1197922" cy="273844"/>
          </a:xfrm>
        </p:spPr>
        <p:txBody>
          <a:bodyPr/>
          <a:lstStyle/>
          <a:p>
            <a:r>
              <a:rPr lang="en-IN"/>
              <a:t>Aug 03, 2023
</a:t>
            </a:r>
            <a:endParaRPr lang="en-US" dirty="0"/>
          </a:p>
        </p:txBody>
      </p:sp>
      <p:sp>
        <p:nvSpPr>
          <p:cNvPr id="4" name="Slide Number Placeholder 3"/>
          <p:cNvSpPr>
            <a:spLocks noGrp="1"/>
          </p:cNvSpPr>
          <p:nvPr>
            <p:ph type="sldNum" sz="quarter" idx="12"/>
          </p:nvPr>
        </p:nvSpPr>
        <p:spPr>
          <a:xfrm>
            <a:off x="6050794" y="4821120"/>
            <a:ext cx="335719" cy="273844"/>
          </a:xfrm>
        </p:spPr>
        <p:txBody>
          <a:bodyPr/>
          <a:lstStyle/>
          <a:p>
            <a:fld id="{683B8651-0143-4140-839E-3D36292080E8}" type="slidenum">
              <a:rPr lang="en-US" smtClean="0"/>
              <a:t>15</a:t>
            </a:fld>
            <a:endParaRPr lang="en-US" dirty="0"/>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What This also Means</a:t>
            </a:r>
            <a:endParaRPr sz="2400" dirty="0"/>
          </a:p>
        </p:txBody>
      </p:sp>
      <p:sp>
        <p:nvSpPr>
          <p:cNvPr id="2" name="Rectangle 3">
            <a:extLst>
              <a:ext uri="{FF2B5EF4-FFF2-40B4-BE49-F238E27FC236}">
                <a16:creationId xmlns:a16="http://schemas.microsoft.com/office/drawing/2014/main" id="{987BCEC4-4DD3-F2E4-E84E-262182ADA009}"/>
              </a:ext>
            </a:extLst>
          </p:cNvPr>
          <p:cNvSpPr txBox="1">
            <a:spLocks noChangeArrowheads="1"/>
          </p:cNvSpPr>
          <p:nvPr/>
        </p:nvSpPr>
        <p:spPr>
          <a:xfrm>
            <a:off x="422385" y="1027726"/>
            <a:ext cx="6153325" cy="2720731"/>
          </a:xfrm>
          <a:prstGeom prst="rect">
            <a:avLst/>
          </a:prstGeom>
        </p:spPr>
        <p:txBody>
          <a:bodyPr/>
          <a:lstStyle>
            <a:lvl1pPr marL="128588" indent="-128588" algn="l" defTabSz="514350" rtl="0" eaLnBrk="1" latinLnBrk="0" hangingPunct="1">
              <a:lnSpc>
                <a:spcPct val="90000"/>
              </a:lnSpc>
              <a:spcBef>
                <a:spcPts val="563"/>
              </a:spcBef>
              <a:buFont typeface="Arial"/>
              <a:buChar char="•"/>
              <a:defRPr sz="1575" kern="1200">
                <a:solidFill>
                  <a:schemeClr val="tx1"/>
                </a:solidFill>
                <a:latin typeface="Segoe UI" charset="0"/>
                <a:ea typeface="Segoe UI" charset="0"/>
                <a:cs typeface="Segoe UI" charset="0"/>
              </a:defRPr>
            </a:lvl1pPr>
            <a:lvl2pPr marL="385763" indent="-128588" algn="l" defTabSz="514350" rtl="0" eaLnBrk="1" latinLnBrk="0" hangingPunct="1">
              <a:lnSpc>
                <a:spcPct val="90000"/>
              </a:lnSpc>
              <a:spcBef>
                <a:spcPts val="281"/>
              </a:spcBef>
              <a:buFont typeface="Arial"/>
              <a:buChar char="•"/>
              <a:defRPr sz="1350" kern="1200">
                <a:solidFill>
                  <a:schemeClr val="tx1"/>
                </a:solidFill>
                <a:latin typeface="Segoe UI" charset="0"/>
                <a:ea typeface="Segoe UI" charset="0"/>
                <a:cs typeface="Segoe UI" charset="0"/>
              </a:defRPr>
            </a:lvl2pPr>
            <a:lvl3pPr marL="642938" indent="-128588" algn="l" defTabSz="514350" rtl="0" eaLnBrk="1" latinLnBrk="0" hangingPunct="1">
              <a:lnSpc>
                <a:spcPct val="90000"/>
              </a:lnSpc>
              <a:spcBef>
                <a:spcPts val="281"/>
              </a:spcBef>
              <a:buFont typeface="Arial"/>
              <a:buChar char="•"/>
              <a:defRPr sz="1125" kern="1200">
                <a:solidFill>
                  <a:schemeClr val="tx1"/>
                </a:solidFill>
                <a:latin typeface="Segoe UI" charset="0"/>
                <a:ea typeface="Segoe UI" charset="0"/>
                <a:cs typeface="Segoe UI" charset="0"/>
              </a:defRPr>
            </a:lvl3pPr>
            <a:lvl4pPr marL="900113" indent="-128588" algn="l" defTabSz="514350" rtl="0" eaLnBrk="1" latinLnBrk="0" hangingPunct="1">
              <a:lnSpc>
                <a:spcPct val="90000"/>
              </a:lnSpc>
              <a:spcBef>
                <a:spcPts val="281"/>
              </a:spcBef>
              <a:buFont typeface="Arial"/>
              <a:buChar char="•"/>
              <a:defRPr sz="1013" kern="1200">
                <a:solidFill>
                  <a:schemeClr val="tx1"/>
                </a:solidFill>
                <a:latin typeface="Segoe UI" charset="0"/>
                <a:ea typeface="Segoe UI" charset="0"/>
                <a:cs typeface="Segoe UI" charset="0"/>
              </a:defRPr>
            </a:lvl4pPr>
            <a:lvl5pPr marL="1157288" indent="-128588" algn="l" defTabSz="514350" rtl="0" eaLnBrk="1" latinLnBrk="0" hangingPunct="1">
              <a:lnSpc>
                <a:spcPct val="90000"/>
              </a:lnSpc>
              <a:spcBef>
                <a:spcPts val="281"/>
              </a:spcBef>
              <a:buFont typeface="Arial"/>
              <a:buChar char="•"/>
              <a:defRPr sz="1013" kern="1200">
                <a:solidFill>
                  <a:schemeClr val="tx1"/>
                </a:solidFill>
                <a:latin typeface="Segoe UI" charset="0"/>
                <a:ea typeface="Segoe UI" charset="0"/>
                <a:cs typeface="Segoe UI" charset="0"/>
              </a:defRPr>
            </a:lvl5pPr>
            <a:lvl6pPr marL="1414463" indent="-128588" algn="l" defTabSz="514350" rtl="0" eaLnBrk="1" latinLnBrk="0" hangingPunct="1">
              <a:lnSpc>
                <a:spcPct val="90000"/>
              </a:lnSpc>
              <a:spcBef>
                <a:spcPts val="281"/>
              </a:spcBef>
              <a:buFont typeface="Arial"/>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a:buChar char="•"/>
              <a:defRPr sz="1013" kern="1200">
                <a:solidFill>
                  <a:schemeClr val="tx1"/>
                </a:solidFill>
                <a:latin typeface="+mn-lt"/>
                <a:ea typeface="+mn-ea"/>
                <a:cs typeface="+mn-cs"/>
              </a:defRPr>
            </a:lvl9pPr>
          </a:lstStyle>
          <a:p>
            <a:endParaRPr lang="en-US" altLang="en-US" dirty="0"/>
          </a:p>
          <a:p>
            <a:r>
              <a:rPr lang="en-US" altLang="en-US" dirty="0"/>
              <a:t>O(</a:t>
            </a:r>
            <a:r>
              <a:rPr lang="en-US" altLang="en-US" i="1" dirty="0"/>
              <a:t>g</a:t>
            </a:r>
            <a:r>
              <a:rPr lang="en-US" altLang="en-US" dirty="0"/>
              <a:t>(</a:t>
            </a:r>
            <a:r>
              <a:rPr lang="en-US" altLang="en-US" i="1" dirty="0"/>
              <a:t>n</a:t>
            </a:r>
            <a:r>
              <a:rPr lang="en-US" altLang="en-US" dirty="0"/>
              <a:t>)): class of functions </a:t>
            </a:r>
            <a:r>
              <a:rPr lang="en-US" altLang="en-US" i="1" dirty="0"/>
              <a:t>f</a:t>
            </a:r>
            <a:r>
              <a:rPr lang="en-US" altLang="en-US" dirty="0"/>
              <a:t>(</a:t>
            </a:r>
            <a:r>
              <a:rPr lang="en-US" altLang="en-US" i="1" dirty="0"/>
              <a:t>n</a:t>
            </a:r>
            <a:r>
              <a:rPr lang="en-US" altLang="en-US" dirty="0"/>
              <a:t>) that grow </a:t>
            </a:r>
            <a:r>
              <a:rPr lang="en-US" altLang="en-US" u="sng" dirty="0"/>
              <a:t>no faster</a:t>
            </a:r>
            <a:r>
              <a:rPr lang="en-US" altLang="en-US" dirty="0"/>
              <a:t> than </a:t>
            </a:r>
            <a:r>
              <a:rPr lang="en-US" altLang="en-US" i="1" dirty="0"/>
              <a:t>g</a:t>
            </a:r>
            <a:r>
              <a:rPr lang="en-US" altLang="en-US" dirty="0"/>
              <a:t>(</a:t>
            </a:r>
            <a:r>
              <a:rPr lang="en-US" altLang="en-US" i="1" dirty="0"/>
              <a:t>n</a:t>
            </a:r>
            <a:r>
              <a:rPr lang="en-US" altLang="en-US" dirty="0"/>
              <a:t>)</a:t>
            </a:r>
          </a:p>
          <a:p>
            <a:endParaRPr lang="en-US" altLang="en-US" dirty="0"/>
          </a:p>
          <a:p>
            <a:r>
              <a:rPr lang="el-GR" altLang="en-US" dirty="0">
                <a:latin typeface="Lucida Grande" panose="020B0600040502020204" pitchFamily="34" charset="0"/>
                <a:cs typeface="Times New Roman" panose="02020603050405020304" pitchFamily="18" charset="0"/>
              </a:rPr>
              <a:t>Θ</a:t>
            </a:r>
            <a:r>
              <a:rPr lang="en-US" altLang="en-US" dirty="0"/>
              <a:t>(</a:t>
            </a:r>
            <a:r>
              <a:rPr lang="en-US" altLang="en-US" i="1" dirty="0"/>
              <a:t>g</a:t>
            </a:r>
            <a:r>
              <a:rPr lang="en-US" altLang="en-US" dirty="0"/>
              <a:t>(</a:t>
            </a:r>
            <a:r>
              <a:rPr lang="en-US" altLang="en-US" i="1" dirty="0"/>
              <a:t>n</a:t>
            </a:r>
            <a:r>
              <a:rPr lang="en-US" altLang="en-US" dirty="0"/>
              <a:t>)): class of functions </a:t>
            </a:r>
            <a:r>
              <a:rPr lang="en-US" altLang="en-US" i="1" dirty="0"/>
              <a:t>f</a:t>
            </a:r>
            <a:r>
              <a:rPr lang="en-US" altLang="en-US" dirty="0"/>
              <a:t>(</a:t>
            </a:r>
            <a:r>
              <a:rPr lang="en-US" altLang="en-US" i="1" dirty="0"/>
              <a:t>n</a:t>
            </a:r>
            <a:r>
              <a:rPr lang="en-US" altLang="en-US" dirty="0"/>
              <a:t>) that grow </a:t>
            </a:r>
            <a:r>
              <a:rPr lang="en-US" altLang="en-US" u="sng" dirty="0"/>
              <a:t>at same rate</a:t>
            </a:r>
            <a:r>
              <a:rPr lang="en-US" altLang="en-US" dirty="0"/>
              <a:t> as </a:t>
            </a:r>
            <a:r>
              <a:rPr lang="en-US" altLang="en-US" i="1" dirty="0"/>
              <a:t>g</a:t>
            </a:r>
            <a:r>
              <a:rPr lang="en-US" altLang="en-US" dirty="0"/>
              <a:t>(</a:t>
            </a:r>
            <a:r>
              <a:rPr lang="en-US" altLang="en-US" i="1" dirty="0"/>
              <a:t>n</a:t>
            </a:r>
            <a:r>
              <a:rPr lang="en-US" altLang="en-US" dirty="0"/>
              <a:t>)</a:t>
            </a:r>
          </a:p>
          <a:p>
            <a:endParaRPr lang="en-US" altLang="en-US" dirty="0"/>
          </a:p>
          <a:p>
            <a:r>
              <a:rPr lang="el-GR" altLang="en-US" dirty="0">
                <a:latin typeface="Lucida Grande" panose="020B0600040502020204" pitchFamily="34" charset="0"/>
                <a:cs typeface="Times New Roman" panose="02020603050405020304" pitchFamily="18" charset="0"/>
              </a:rPr>
              <a:t>Ω</a:t>
            </a:r>
            <a:r>
              <a:rPr lang="en-US" altLang="en-US" dirty="0"/>
              <a:t>(</a:t>
            </a:r>
            <a:r>
              <a:rPr lang="en-US" altLang="en-US" i="1" dirty="0"/>
              <a:t>g</a:t>
            </a:r>
            <a:r>
              <a:rPr lang="en-US" altLang="en-US" dirty="0"/>
              <a:t>(</a:t>
            </a:r>
            <a:r>
              <a:rPr lang="en-US" altLang="en-US" i="1" dirty="0"/>
              <a:t>n</a:t>
            </a:r>
            <a:r>
              <a:rPr lang="en-US" altLang="en-US" dirty="0"/>
              <a:t>)): class of functions </a:t>
            </a:r>
            <a:r>
              <a:rPr lang="en-US" altLang="en-US" i="1" dirty="0"/>
              <a:t>f</a:t>
            </a:r>
            <a:r>
              <a:rPr lang="en-US" altLang="en-US" dirty="0"/>
              <a:t>(</a:t>
            </a:r>
            <a:r>
              <a:rPr lang="en-US" altLang="en-US" i="1" dirty="0"/>
              <a:t>n</a:t>
            </a:r>
            <a:r>
              <a:rPr lang="en-US" altLang="en-US" dirty="0"/>
              <a:t>) that grow </a:t>
            </a:r>
            <a:r>
              <a:rPr lang="en-US" altLang="en-US" u="sng" dirty="0"/>
              <a:t>at least as fast</a:t>
            </a:r>
            <a:r>
              <a:rPr lang="en-US" altLang="en-US" dirty="0"/>
              <a:t> as </a:t>
            </a:r>
            <a:r>
              <a:rPr lang="en-US" altLang="en-US" i="1" dirty="0"/>
              <a:t>g</a:t>
            </a:r>
            <a:r>
              <a:rPr lang="en-US" altLang="en-US" dirty="0"/>
              <a:t>(</a:t>
            </a:r>
            <a:r>
              <a:rPr lang="en-US" altLang="en-US" i="1" dirty="0"/>
              <a:t>n</a:t>
            </a:r>
            <a:r>
              <a:rPr lang="en-US" altLang="en-US" dirty="0"/>
              <a:t>)</a:t>
            </a:r>
          </a:p>
          <a:p>
            <a:endParaRPr lang="en-US" altLang="en-US" dirty="0"/>
          </a:p>
          <a:p>
            <a:pPr>
              <a:buFont typeface="Monotype Sorts" pitchFamily="2" charset="2"/>
              <a:buNone/>
            </a:pPr>
            <a:endParaRPr lang="en-US" altLang="en-US" dirty="0"/>
          </a:p>
          <a:p>
            <a:endParaRPr lang="en-US" altLang="en-US" dirty="0"/>
          </a:p>
          <a:p>
            <a:endParaRPr lang="en-US" altLang="en-US" dirty="0"/>
          </a:p>
          <a:p>
            <a:endParaRPr lang="en-US" altLang="en-US" dirty="0"/>
          </a:p>
        </p:txBody>
      </p:sp>
      <p:sp>
        <p:nvSpPr>
          <p:cNvPr id="5" name="Footer Placeholder 4">
            <a:extLst>
              <a:ext uri="{FF2B5EF4-FFF2-40B4-BE49-F238E27FC236}">
                <a16:creationId xmlns:a16="http://schemas.microsoft.com/office/drawing/2014/main" id="{4D90EB4D-FC6A-5A06-779A-9613A1990289}"/>
              </a:ext>
            </a:extLst>
          </p:cNvPr>
          <p:cNvSpPr>
            <a:spLocks noGrp="1"/>
          </p:cNvSpPr>
          <p:nvPr>
            <p:ph type="ftr" sz="quarter" idx="11"/>
          </p:nvPr>
        </p:nvSpPr>
        <p:spPr/>
        <p:txBody>
          <a:bodyPr/>
          <a:lstStyle/>
          <a:p>
            <a:r>
              <a:rPr lang="en-US"/>
              <a:t>CS21203 / Algorithms - I | Introduction</a:t>
            </a:r>
            <a:endParaRPr lang="en-US" dirty="0"/>
          </a:p>
        </p:txBody>
      </p:sp>
    </p:spTree>
    <p:extLst>
      <p:ext uri="{BB962C8B-B14F-4D97-AF65-F5344CB8AC3E}">
        <p14:creationId xmlns:p14="http://schemas.microsoft.com/office/powerpoint/2010/main" val="463398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71487" y="4869209"/>
            <a:ext cx="1197922" cy="273844"/>
          </a:xfrm>
        </p:spPr>
        <p:txBody>
          <a:bodyPr/>
          <a:lstStyle/>
          <a:p>
            <a:r>
              <a:rPr lang="en-IN"/>
              <a:t>Aug 03, 2023
</a:t>
            </a:r>
            <a:endParaRPr lang="en-US" dirty="0"/>
          </a:p>
        </p:txBody>
      </p:sp>
      <p:sp>
        <p:nvSpPr>
          <p:cNvPr id="4" name="Slide Number Placeholder 3"/>
          <p:cNvSpPr>
            <a:spLocks noGrp="1"/>
          </p:cNvSpPr>
          <p:nvPr>
            <p:ph type="sldNum" sz="quarter" idx="12"/>
          </p:nvPr>
        </p:nvSpPr>
        <p:spPr>
          <a:xfrm>
            <a:off x="6050794" y="4821120"/>
            <a:ext cx="335719" cy="273844"/>
          </a:xfrm>
        </p:spPr>
        <p:txBody>
          <a:bodyPr/>
          <a:lstStyle/>
          <a:p>
            <a:fld id="{683B8651-0143-4140-839E-3D36292080E8}" type="slidenum">
              <a:rPr lang="en-US" smtClean="0"/>
              <a:t>16</a:t>
            </a:fld>
            <a:endParaRPr lang="en-US" dirty="0"/>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Analogy to Real Numbers</a:t>
            </a:r>
            <a:endParaRPr sz="2400" dirty="0"/>
          </a:p>
        </p:txBody>
      </p:sp>
      <mc:AlternateContent xmlns:mc="http://schemas.openxmlformats.org/markup-compatibility/2006" xmlns:a14="http://schemas.microsoft.com/office/drawing/2010/main">
        <mc:Choice Requires="a14">
          <p:graphicFrame>
            <p:nvGraphicFramePr>
              <p:cNvPr id="10" name="Table 11">
                <a:extLst>
                  <a:ext uri="{FF2B5EF4-FFF2-40B4-BE49-F238E27FC236}">
                    <a16:creationId xmlns:a16="http://schemas.microsoft.com/office/drawing/2014/main" id="{BA95E8A0-0CDA-CEF5-54A4-84E66F987629}"/>
                  </a:ext>
                </a:extLst>
              </p:cNvPr>
              <p:cNvGraphicFramePr>
                <a:graphicFrameLocks noGrp="1"/>
              </p:cNvGraphicFramePr>
              <p:nvPr>
                <p:extLst>
                  <p:ext uri="{D42A27DB-BD31-4B8C-83A1-F6EECF244321}">
                    <p14:modId xmlns:p14="http://schemas.microsoft.com/office/powerpoint/2010/main" val="282529804"/>
                  </p:ext>
                </p:extLst>
              </p:nvPr>
            </p:nvGraphicFramePr>
            <p:xfrm>
              <a:off x="1143000" y="1786890"/>
              <a:ext cx="4572000" cy="156972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3714384596"/>
                        </a:ext>
                      </a:extLst>
                    </a:gridCol>
                    <a:gridCol w="2286000">
                      <a:extLst>
                        <a:ext uri="{9D8B030D-6E8A-4147-A177-3AD203B41FA5}">
                          <a16:colId xmlns:a16="http://schemas.microsoft.com/office/drawing/2014/main" val="4203169556"/>
                        </a:ext>
                      </a:extLst>
                    </a:gridCol>
                  </a:tblGrid>
                  <a:tr h="370840">
                    <a:tc>
                      <a:txBody>
                        <a:bodyPr/>
                        <a:lstStyle/>
                        <a:p>
                          <a:r>
                            <a:rPr lang="en-US" sz="2400" dirty="0"/>
                            <a:t>functions</a:t>
                          </a:r>
                        </a:p>
                      </a:txBody>
                      <a:tcPr/>
                    </a:tc>
                    <a:tc>
                      <a:txBody>
                        <a:bodyPr/>
                        <a:lstStyle/>
                        <a:p>
                          <a:r>
                            <a:rPr lang="en-US" sz="2400" dirty="0"/>
                            <a:t>Real Numbers</a:t>
                          </a:r>
                        </a:p>
                      </a:txBody>
                      <a:tcPr/>
                    </a:tc>
                    <a:extLst>
                      <a:ext uri="{0D108BD9-81ED-4DB2-BD59-A6C34878D82A}">
                        <a16:rowId xmlns:a16="http://schemas.microsoft.com/office/drawing/2014/main" val="1631763443"/>
                      </a:ext>
                    </a:extLst>
                  </a:tr>
                  <a:tr h="370840">
                    <a:tc>
                      <a:txBody>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𝑓</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𝑛</m:t>
                                    </m:r>
                                  </m:e>
                                </m:d>
                                <m:r>
                                  <a:rPr lang="en-US" sz="1800" b="0" i="1" smtClean="0">
                                    <a:latin typeface="Cambria Math" panose="02040503050406030204" pitchFamily="18" charset="0"/>
                                  </a:rPr>
                                  <m:t>=</m:t>
                                </m:r>
                                <m:r>
                                  <a:rPr lang="en-US" sz="1800" b="0" i="1" smtClean="0">
                                    <a:latin typeface="Cambria Math" panose="02040503050406030204" pitchFamily="18" charset="0"/>
                                  </a:rPr>
                                  <m:t>𝑂</m:t>
                                </m:r>
                                <m:r>
                                  <a:rPr lang="en-US" sz="1800" b="0" i="1" smtClean="0">
                                    <a:latin typeface="Cambria Math" panose="02040503050406030204" pitchFamily="18" charset="0"/>
                                  </a:rPr>
                                  <m:t>(</m:t>
                                </m:r>
                                <m:r>
                                  <a:rPr lang="en-US" sz="1800" b="0" i="1" smtClean="0">
                                    <a:latin typeface="Cambria Math" panose="02040503050406030204" pitchFamily="18" charset="0"/>
                                  </a:rPr>
                                  <m:t>𝑔</m:t>
                                </m:r>
                                <m:r>
                                  <a:rPr lang="en-US" sz="1800" b="0" i="1" smtClean="0">
                                    <a:latin typeface="Cambria Math" panose="02040503050406030204" pitchFamily="18" charset="0"/>
                                  </a:rPr>
                                  <m:t>(</m:t>
                                </m:r>
                                <m:r>
                                  <a:rPr lang="en-US" sz="1800" b="0" i="1" smtClean="0">
                                    <a:latin typeface="Cambria Math" panose="02040503050406030204" pitchFamily="18" charset="0"/>
                                  </a:rPr>
                                  <m:t>𝑛</m:t>
                                </m:r>
                                <m:r>
                                  <a:rPr lang="en-US" sz="1800" b="0" i="1" smtClean="0">
                                    <a:latin typeface="Cambria Math" panose="02040503050406030204" pitchFamily="18" charset="0"/>
                                  </a:rPr>
                                  <m:t>))</m:t>
                                </m:r>
                              </m:oMath>
                            </m:oMathPara>
                          </a14:m>
                          <a:endParaRPr lang="en-US" sz="1800" dirty="0"/>
                        </a:p>
                      </a:txBody>
                      <a:tcPr/>
                    </a:tc>
                    <a:tc>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𝑎</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𝑏</m:t>
                                </m:r>
                              </m:oMath>
                            </m:oMathPara>
                          </a14:m>
                          <a:endParaRPr kumimoji="0" 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2745126314"/>
                      </a:ext>
                    </a:extLst>
                  </a:tr>
                  <a:tr h="370840">
                    <a:tc>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𝑓</m:t>
                                </m:r>
                                <m:d>
                                  <m:d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𝑛</m:t>
                                    </m:r>
                                  </m:e>
                                </m:d>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m:rPr>
                                    <m:sty m:val="p"/>
                                  </m:rPr>
                                  <a:rPr kumimoji="0" lang="el-G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Ω</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𝑔</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𝑛</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oMath>
                            </m:oMathPara>
                          </a14:m>
                          <a:endParaRPr kumimoji="0" 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𝑎</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𝑏</m:t>
                                </m:r>
                              </m:oMath>
                            </m:oMathPara>
                          </a14:m>
                          <a:endParaRPr kumimoji="0" 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753379974"/>
                      </a:ext>
                    </a:extLst>
                  </a:tr>
                  <a:tr h="370840">
                    <a:tc>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𝑓</m:t>
                                </m:r>
                                <m:d>
                                  <m:d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𝑛</m:t>
                                    </m:r>
                                  </m:e>
                                </m:d>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m:rPr>
                                    <m:sty m:val="p"/>
                                  </m:rPr>
                                  <a:rPr kumimoji="0" lang="el-G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Θ</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𝑔</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𝑛</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oMath>
                            </m:oMathPara>
                          </a14:m>
                          <a:endParaRPr kumimoji="0" 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𝑎</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𝑏</m:t>
                                </m:r>
                              </m:oMath>
                            </m:oMathPara>
                          </a14:m>
                          <a:endParaRPr kumimoji="0" 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2522447139"/>
                      </a:ext>
                    </a:extLst>
                  </a:tr>
                </a:tbl>
              </a:graphicData>
            </a:graphic>
          </p:graphicFrame>
        </mc:Choice>
        <mc:Fallback xmlns="">
          <p:graphicFrame>
            <p:nvGraphicFramePr>
              <p:cNvPr id="10" name="Table 11">
                <a:extLst>
                  <a:ext uri="{FF2B5EF4-FFF2-40B4-BE49-F238E27FC236}">
                    <a16:creationId xmlns:a16="http://schemas.microsoft.com/office/drawing/2014/main" id="{BA95E8A0-0CDA-CEF5-54A4-84E66F987629}"/>
                  </a:ext>
                </a:extLst>
              </p:cNvPr>
              <p:cNvGraphicFramePr>
                <a:graphicFrameLocks noGrp="1"/>
              </p:cNvGraphicFramePr>
              <p:nvPr>
                <p:extLst>
                  <p:ext uri="{D42A27DB-BD31-4B8C-83A1-F6EECF244321}">
                    <p14:modId xmlns:p14="http://schemas.microsoft.com/office/powerpoint/2010/main" val="282529804"/>
                  </p:ext>
                </p:extLst>
              </p:nvPr>
            </p:nvGraphicFramePr>
            <p:xfrm>
              <a:off x="1143000" y="1786890"/>
              <a:ext cx="4572000" cy="156972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3714384596"/>
                        </a:ext>
                      </a:extLst>
                    </a:gridCol>
                    <a:gridCol w="2286000">
                      <a:extLst>
                        <a:ext uri="{9D8B030D-6E8A-4147-A177-3AD203B41FA5}">
                          <a16:colId xmlns:a16="http://schemas.microsoft.com/office/drawing/2014/main" val="4203169556"/>
                        </a:ext>
                      </a:extLst>
                    </a:gridCol>
                  </a:tblGrid>
                  <a:tr h="457200">
                    <a:tc>
                      <a:txBody>
                        <a:bodyPr/>
                        <a:lstStyle/>
                        <a:p>
                          <a:r>
                            <a:rPr lang="en-US" sz="2400" dirty="0"/>
                            <a:t>functions</a:t>
                          </a:r>
                        </a:p>
                      </a:txBody>
                      <a:tcPr/>
                    </a:tc>
                    <a:tc>
                      <a:txBody>
                        <a:bodyPr/>
                        <a:lstStyle/>
                        <a:p>
                          <a:r>
                            <a:rPr lang="en-US" sz="2400" dirty="0"/>
                            <a:t>Real Numbers</a:t>
                          </a:r>
                        </a:p>
                      </a:txBody>
                      <a:tcPr/>
                    </a:tc>
                    <a:extLst>
                      <a:ext uri="{0D108BD9-81ED-4DB2-BD59-A6C34878D82A}">
                        <a16:rowId xmlns:a16="http://schemas.microsoft.com/office/drawing/2014/main" val="1631763443"/>
                      </a:ext>
                    </a:extLst>
                  </a:tr>
                  <a:tr h="370840">
                    <a:tc>
                      <a:txBody>
                        <a:bodyPr/>
                        <a:lstStyle/>
                        <a:p>
                          <a:endParaRPr lang="en-US"/>
                        </a:p>
                      </a:txBody>
                      <a:tcPr>
                        <a:blipFill>
                          <a:blip r:embed="rId3"/>
                          <a:stretch>
                            <a:fillRect l="-556" t="-133333" r="-101667" b="-210000"/>
                          </a:stretch>
                        </a:blipFill>
                      </a:tcPr>
                    </a:tc>
                    <a:tc>
                      <a:txBody>
                        <a:bodyPr/>
                        <a:lstStyle/>
                        <a:p>
                          <a:endParaRPr lang="en-US"/>
                        </a:p>
                      </a:txBody>
                      <a:tcPr>
                        <a:blipFill>
                          <a:blip r:embed="rId3"/>
                          <a:stretch>
                            <a:fillRect l="-100556" t="-133333" r="-1667" b="-210000"/>
                          </a:stretch>
                        </a:blipFill>
                      </a:tcPr>
                    </a:tc>
                    <a:extLst>
                      <a:ext uri="{0D108BD9-81ED-4DB2-BD59-A6C34878D82A}">
                        <a16:rowId xmlns:a16="http://schemas.microsoft.com/office/drawing/2014/main" val="2745126314"/>
                      </a:ext>
                    </a:extLst>
                  </a:tr>
                  <a:tr h="370840">
                    <a:tc>
                      <a:txBody>
                        <a:bodyPr/>
                        <a:lstStyle/>
                        <a:p>
                          <a:endParaRPr lang="en-US"/>
                        </a:p>
                      </a:txBody>
                      <a:tcPr>
                        <a:blipFill>
                          <a:blip r:embed="rId3"/>
                          <a:stretch>
                            <a:fillRect l="-556" t="-241379" r="-101667" b="-117241"/>
                          </a:stretch>
                        </a:blipFill>
                      </a:tcPr>
                    </a:tc>
                    <a:tc>
                      <a:txBody>
                        <a:bodyPr/>
                        <a:lstStyle/>
                        <a:p>
                          <a:endParaRPr lang="en-US"/>
                        </a:p>
                      </a:txBody>
                      <a:tcPr>
                        <a:blipFill>
                          <a:blip r:embed="rId3"/>
                          <a:stretch>
                            <a:fillRect l="-100556" t="-241379" r="-1667" b="-117241"/>
                          </a:stretch>
                        </a:blipFill>
                      </a:tcPr>
                    </a:tc>
                    <a:extLst>
                      <a:ext uri="{0D108BD9-81ED-4DB2-BD59-A6C34878D82A}">
                        <a16:rowId xmlns:a16="http://schemas.microsoft.com/office/drawing/2014/main" val="753379974"/>
                      </a:ext>
                    </a:extLst>
                  </a:tr>
                  <a:tr h="370840">
                    <a:tc>
                      <a:txBody>
                        <a:bodyPr/>
                        <a:lstStyle/>
                        <a:p>
                          <a:endParaRPr lang="en-US"/>
                        </a:p>
                      </a:txBody>
                      <a:tcPr>
                        <a:blipFill>
                          <a:blip r:embed="rId3"/>
                          <a:stretch>
                            <a:fillRect l="-556" t="-330000" r="-101667" b="-13333"/>
                          </a:stretch>
                        </a:blipFill>
                      </a:tcPr>
                    </a:tc>
                    <a:tc>
                      <a:txBody>
                        <a:bodyPr/>
                        <a:lstStyle/>
                        <a:p>
                          <a:endParaRPr lang="en-US"/>
                        </a:p>
                      </a:txBody>
                      <a:tcPr>
                        <a:blipFill>
                          <a:blip r:embed="rId3"/>
                          <a:stretch>
                            <a:fillRect l="-100556" t="-330000" r="-1667" b="-13333"/>
                          </a:stretch>
                        </a:blipFill>
                      </a:tcPr>
                    </a:tc>
                    <a:extLst>
                      <a:ext uri="{0D108BD9-81ED-4DB2-BD59-A6C34878D82A}">
                        <a16:rowId xmlns:a16="http://schemas.microsoft.com/office/drawing/2014/main" val="2522447139"/>
                      </a:ext>
                    </a:extLst>
                  </a:tr>
                </a:tbl>
              </a:graphicData>
            </a:graphic>
          </p:graphicFrame>
        </mc:Fallback>
      </mc:AlternateContent>
      <p:sp>
        <p:nvSpPr>
          <p:cNvPr id="2" name="Footer Placeholder 1">
            <a:extLst>
              <a:ext uri="{FF2B5EF4-FFF2-40B4-BE49-F238E27FC236}">
                <a16:creationId xmlns:a16="http://schemas.microsoft.com/office/drawing/2014/main" id="{8535EF74-C6E8-F35A-F0DD-E322AE5339A4}"/>
              </a:ext>
            </a:extLst>
          </p:cNvPr>
          <p:cNvSpPr>
            <a:spLocks noGrp="1"/>
          </p:cNvSpPr>
          <p:nvPr>
            <p:ph type="ftr" sz="quarter" idx="11"/>
          </p:nvPr>
        </p:nvSpPr>
        <p:spPr/>
        <p:txBody>
          <a:bodyPr/>
          <a:lstStyle/>
          <a:p>
            <a:r>
              <a:rPr lang="en-US"/>
              <a:t>CS21203 / Algorithms - I | Introduction</a:t>
            </a:r>
            <a:endParaRPr lang="en-US" dirty="0"/>
          </a:p>
        </p:txBody>
      </p:sp>
    </p:spTree>
    <p:extLst>
      <p:ext uri="{BB962C8B-B14F-4D97-AF65-F5344CB8AC3E}">
        <p14:creationId xmlns:p14="http://schemas.microsoft.com/office/powerpoint/2010/main" val="2467706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71487" y="4869209"/>
            <a:ext cx="1197922" cy="273844"/>
          </a:xfrm>
        </p:spPr>
        <p:txBody>
          <a:bodyPr/>
          <a:lstStyle/>
          <a:p>
            <a:r>
              <a:rPr lang="en-IN"/>
              <a:t>Aug 03, 2023
</a:t>
            </a:r>
            <a:endParaRPr lang="en-US" dirty="0"/>
          </a:p>
        </p:txBody>
      </p:sp>
      <p:sp>
        <p:nvSpPr>
          <p:cNvPr id="4" name="Slide Number Placeholder 3"/>
          <p:cNvSpPr>
            <a:spLocks noGrp="1"/>
          </p:cNvSpPr>
          <p:nvPr>
            <p:ph type="sldNum" sz="quarter" idx="12"/>
          </p:nvPr>
        </p:nvSpPr>
        <p:spPr>
          <a:xfrm>
            <a:off x="6050794" y="4821120"/>
            <a:ext cx="335719" cy="273844"/>
          </a:xfrm>
        </p:spPr>
        <p:txBody>
          <a:bodyPr/>
          <a:lstStyle/>
          <a:p>
            <a:fld id="{683B8651-0143-4140-839E-3D36292080E8}" type="slidenum">
              <a:rPr lang="en-US" smtClean="0"/>
              <a:t>17</a:t>
            </a:fld>
            <a:endParaRPr lang="en-US" dirty="0"/>
          </a:p>
        </p:txBody>
      </p:sp>
      <mc:AlternateContent xmlns:mc="http://schemas.openxmlformats.org/markup-compatibility/2006" xmlns:a14="http://schemas.microsoft.com/office/drawing/2010/main">
        <mc:Choice Requires="a14">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o (small-o) [</a:t>
                </a:r>
                <a14:m>
                  <m:oMath xmlns:m="http://schemas.openxmlformats.org/officeDocument/2006/math">
                    <m:r>
                      <a:rPr lang="en-US" sz="2400" b="0" i="1" smtClean="0">
                        <a:latin typeface="Cambria Math" panose="02040503050406030204" pitchFamily="18" charset="0"/>
                        <a:ea typeface="Cambria Math" panose="02040503050406030204" pitchFamily="18" charset="0"/>
                      </a:rPr>
                      <m:t>&lt;</m:t>
                    </m:r>
                  </m:oMath>
                </a14:m>
                <a:r>
                  <a:rPr lang="en-US" sz="2400" dirty="0"/>
                  <a:t>] and ⍵ (small ⍵)</a:t>
                </a:r>
                <a:endParaRPr sz="2400" dirty="0"/>
              </a:p>
            </p:txBody>
          </p:sp>
        </mc:Choice>
        <mc:Fallback xmlns="">
          <p:sp>
            <p:nvSpPr>
              <p:cNvPr id="11" name="object 2">
                <a:extLst>
                  <a:ext uri="{FF2B5EF4-FFF2-40B4-BE49-F238E27FC236}">
                    <a16:creationId xmlns:a16="http://schemas.microsoft.com/office/drawing/2014/main" id="{D4A2FDB2-9502-F45F-4549-C1948C129220}"/>
                  </a:ext>
                </a:extLst>
              </p:cNvPr>
              <p:cNvSpPr txBox="1">
                <a:spLocks noGrp="1" noRot="1" noChangeAspect="1" noMove="1" noResize="1" noEditPoints="1" noAdjustHandles="1" noChangeArrowheads="1" noChangeShapeType="1" noTextEdit="1"/>
              </p:cNvSpPr>
              <p:nvPr>
                <p:ph type="title"/>
              </p:nvPr>
            </p:nvSpPr>
            <p:spPr>
              <a:xfrm>
                <a:off x="218114" y="721400"/>
                <a:ext cx="6350466" cy="375552"/>
              </a:xfrm>
              <a:prstGeom prst="rect">
                <a:avLst/>
              </a:prstGeom>
              <a:blipFill>
                <a:blip r:embed="rId3"/>
                <a:stretch>
                  <a:fillRect t="-22581" b="-483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E11DFFB0-A96F-C877-A6D5-1C4EDA46097B}"/>
                  </a:ext>
                </a:extLst>
              </p:cNvPr>
              <p:cNvSpPr txBox="1">
                <a:spLocks/>
              </p:cNvSpPr>
              <p:nvPr/>
            </p:nvSpPr>
            <p:spPr>
              <a:xfrm>
                <a:off x="140515" y="1121658"/>
                <a:ext cx="6576969" cy="313998"/>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688"/>
                  </a:lnSpc>
                  <a:buNone/>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𝑜</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𝑔</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𝑛</m:t>
                              </m:r>
                            </m:e>
                          </m:d>
                        </m:e>
                      </m:d>
                      <m:r>
                        <a:rPr lang="en-US" sz="1400" b="0" i="1" smtClean="0">
                          <a:latin typeface="Cambria Math" panose="02040503050406030204" pitchFamily="18" charset="0"/>
                        </a:rPr>
                        <m:t>={</m:t>
                      </m:r>
                      <m:r>
                        <a:rPr lang="en-US" sz="1400" b="0" i="1" smtClean="0">
                          <a:latin typeface="Cambria Math" panose="02040503050406030204" pitchFamily="18" charset="0"/>
                        </a:rPr>
                        <m:t>𝑓</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𝑛</m:t>
                          </m:r>
                        </m:e>
                      </m:d>
                      <m:r>
                        <a:rPr lang="en-US" sz="1400" b="0" i="1" smtClean="0">
                          <a:latin typeface="Cambria Math" panose="02040503050406030204" pitchFamily="18" charset="0"/>
                        </a:rPr>
                        <m:t>:</m:t>
                      </m:r>
                      <m:r>
                        <a:rPr lang="en-US" sz="1400" b="0" i="1" smtClean="0">
                          <a:latin typeface="Cambria Math" panose="02040503050406030204" pitchFamily="18" charset="0"/>
                        </a:rPr>
                        <m:t>𝑓𝑜𝑟</m:t>
                      </m:r>
                      <m:r>
                        <a:rPr lang="en-US" sz="1400" b="0" i="1" smtClean="0">
                          <a:latin typeface="Cambria Math" panose="02040503050406030204" pitchFamily="18" charset="0"/>
                        </a:rPr>
                        <m:t> </m:t>
                      </m:r>
                      <m:r>
                        <a:rPr lang="en-US" sz="1400" b="0" i="1" smtClean="0">
                          <a:latin typeface="Cambria Math" panose="02040503050406030204" pitchFamily="18" charset="0"/>
                        </a:rPr>
                        <m:t>𝑎𝑛𝑦</m:t>
                      </m:r>
                      <m:r>
                        <a:rPr lang="en-US" sz="1400" b="0" i="1" smtClean="0">
                          <a:latin typeface="Cambria Math" panose="02040503050406030204" pitchFamily="18" charset="0"/>
                        </a:rPr>
                        <m:t> </m:t>
                      </m:r>
                      <m:r>
                        <a:rPr lang="en-US" sz="1400" b="0" i="1" smtClean="0">
                          <a:latin typeface="Cambria Math" panose="02040503050406030204" pitchFamily="18" charset="0"/>
                        </a:rPr>
                        <m:t>𝑐</m:t>
                      </m:r>
                      <m:r>
                        <a:rPr lang="en-US" sz="1400" b="0" i="1" smtClean="0">
                          <a:latin typeface="Cambria Math" panose="02040503050406030204" pitchFamily="18" charset="0"/>
                        </a:rPr>
                        <m:t>&gt;0, ∃ </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𝑛</m:t>
                          </m:r>
                        </m:e>
                        <m:sub>
                          <m:r>
                            <a:rPr lang="en-US" sz="1400" b="0" i="1" smtClean="0">
                              <a:latin typeface="Cambria Math" panose="02040503050406030204" pitchFamily="18" charset="0"/>
                              <a:ea typeface="Cambria Math" panose="02040503050406030204" pitchFamily="18" charset="0"/>
                            </a:rPr>
                            <m:t>0</m:t>
                          </m:r>
                        </m:sub>
                      </m:sSub>
                      <m:r>
                        <a:rPr lang="en-US" sz="1400" b="0" i="1" smtClean="0">
                          <a:latin typeface="Cambria Math" panose="02040503050406030204" pitchFamily="18" charset="0"/>
                          <a:ea typeface="Cambria Math" panose="02040503050406030204" pitchFamily="18" charset="0"/>
                        </a:rPr>
                        <m:t>&gt;0, </m:t>
                      </m:r>
                      <m:r>
                        <a:rPr lang="en-US" sz="1400" b="0" i="1" smtClean="0">
                          <a:latin typeface="Cambria Math" panose="02040503050406030204" pitchFamily="18" charset="0"/>
                          <a:ea typeface="Cambria Math" panose="02040503050406030204" pitchFamily="18" charset="0"/>
                        </a:rPr>
                        <m:t>𝑠𝑢𝑐h</m:t>
                      </m:r>
                      <m:r>
                        <a:rPr lang="en-US" sz="1400" b="0" i="1" smtClean="0">
                          <a:latin typeface="Cambria Math" panose="02040503050406030204" pitchFamily="18" charset="0"/>
                          <a:ea typeface="Cambria Math" panose="02040503050406030204" pitchFamily="18" charset="0"/>
                        </a:rPr>
                        <m:t> </m:t>
                      </m:r>
                      <m:r>
                        <a:rPr lang="en-US" sz="1400" b="0" i="1" smtClean="0">
                          <a:latin typeface="Cambria Math" panose="02040503050406030204" pitchFamily="18" charset="0"/>
                          <a:ea typeface="Cambria Math" panose="02040503050406030204" pitchFamily="18" charset="0"/>
                        </a:rPr>
                        <m:t>𝑡h𝑎𝑡</m:t>
                      </m:r>
                      <m:r>
                        <a:rPr lang="en-US" sz="1400" b="0" i="1" smtClean="0">
                          <a:latin typeface="Cambria Math" panose="02040503050406030204" pitchFamily="18" charset="0"/>
                          <a:ea typeface="Cambria Math" panose="02040503050406030204" pitchFamily="18" charset="0"/>
                        </a:rPr>
                        <m:t> 0≤</m:t>
                      </m:r>
                      <m:r>
                        <a:rPr lang="en-US" sz="1400" b="0" i="1" smtClean="0">
                          <a:latin typeface="Cambria Math" panose="02040503050406030204" pitchFamily="18" charset="0"/>
                          <a:ea typeface="Cambria Math" panose="02040503050406030204" pitchFamily="18" charset="0"/>
                        </a:rPr>
                        <m:t>𝑓</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𝑛</m:t>
                      </m:r>
                      <m:r>
                        <a:rPr lang="en-US" sz="1400" b="0" i="1" smtClean="0">
                          <a:latin typeface="Cambria Math" panose="02040503050406030204" pitchFamily="18" charset="0"/>
                          <a:ea typeface="Cambria Math" panose="02040503050406030204" pitchFamily="18" charset="0"/>
                        </a:rPr>
                        <m:t>)&lt;</m:t>
                      </m:r>
                      <m:r>
                        <a:rPr lang="en-US" sz="1400" b="0" i="1" smtClean="0">
                          <a:latin typeface="Cambria Math" panose="02040503050406030204" pitchFamily="18" charset="0"/>
                          <a:ea typeface="Cambria Math" panose="02040503050406030204" pitchFamily="18" charset="0"/>
                        </a:rPr>
                        <m:t>𝑐𝑔</m:t>
                      </m:r>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𝑛</m:t>
                          </m:r>
                        </m:e>
                      </m:d>
                      <m:r>
                        <a:rPr lang="en-US" sz="1400" b="0" i="1" smtClean="0">
                          <a:latin typeface="Cambria Math" panose="02040503050406030204" pitchFamily="18" charset="0"/>
                          <a:ea typeface="Cambria Math" panose="02040503050406030204" pitchFamily="18" charset="0"/>
                        </a:rPr>
                        <m:t>∀ </m:t>
                      </m:r>
                      <m:r>
                        <a:rPr lang="en-US" sz="1400" b="0" i="1" smtClean="0">
                          <a:latin typeface="Cambria Math" panose="02040503050406030204" pitchFamily="18" charset="0"/>
                          <a:ea typeface="Cambria Math" panose="02040503050406030204" pitchFamily="18" charset="0"/>
                        </a:rPr>
                        <m:t>𝑛</m:t>
                      </m:r>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𝑛</m:t>
                          </m:r>
                        </m:e>
                        <m:sub>
                          <m:r>
                            <a:rPr lang="en-US" sz="1400" b="0" i="1" smtClean="0">
                              <a:latin typeface="Cambria Math" panose="02040503050406030204" pitchFamily="18" charset="0"/>
                              <a:ea typeface="Cambria Math" panose="02040503050406030204" pitchFamily="18" charset="0"/>
                            </a:rPr>
                            <m:t>0</m:t>
                          </m:r>
                        </m:sub>
                      </m:sSub>
                      <m:r>
                        <a:rPr lang="en-US" sz="1400" b="0" i="1" smtClean="0">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6" name="Content Placeholder 2">
                <a:extLst>
                  <a:ext uri="{FF2B5EF4-FFF2-40B4-BE49-F238E27FC236}">
                    <a16:creationId xmlns:a16="http://schemas.microsoft.com/office/drawing/2014/main" id="{E11DFFB0-A96F-C877-A6D5-1C4EDA46097B}"/>
                  </a:ext>
                </a:extLst>
              </p:cNvPr>
              <p:cNvSpPr txBox="1">
                <a:spLocks noRot="1" noChangeAspect="1" noMove="1" noResize="1" noEditPoints="1" noAdjustHandles="1" noChangeArrowheads="1" noChangeShapeType="1" noTextEdit="1"/>
              </p:cNvSpPr>
              <p:nvPr/>
            </p:nvSpPr>
            <p:spPr>
              <a:xfrm>
                <a:off x="140515" y="1121658"/>
                <a:ext cx="6576969" cy="313998"/>
              </a:xfrm>
              <a:prstGeom prst="rect">
                <a:avLst/>
              </a:prstGeom>
              <a:blipFill>
                <a:blip r:embed="rId4"/>
                <a:stretch>
                  <a:fillRect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Content Placeholder 2">
                <a:extLst>
                  <a:ext uri="{FF2B5EF4-FFF2-40B4-BE49-F238E27FC236}">
                    <a16:creationId xmlns:a16="http://schemas.microsoft.com/office/drawing/2014/main" id="{D557F399-8602-598C-EB74-DC14E33E80DC}"/>
                  </a:ext>
                </a:extLst>
              </p:cNvPr>
              <p:cNvSpPr txBox="1">
                <a:spLocks/>
              </p:cNvSpPr>
              <p:nvPr/>
            </p:nvSpPr>
            <p:spPr>
              <a:xfrm>
                <a:off x="218953" y="1515809"/>
                <a:ext cx="3648372" cy="1084574"/>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688"/>
                  </a:lnSpc>
                </a:pPr>
                <a:r>
                  <a:rPr lang="en-US" sz="1600" dirty="0"/>
                  <a:t>Asymptotic </a:t>
                </a:r>
                <a:r>
                  <a:rPr lang="en-US" sz="1600" dirty="0">
                    <a:solidFill>
                      <a:srgbClr val="FF0000"/>
                    </a:solidFill>
                  </a:rPr>
                  <a:t>non-tight upper bound</a:t>
                </a:r>
              </a:p>
              <a:p>
                <a:pPr>
                  <a:lnSpc>
                    <a:spcPts val="1688"/>
                  </a:lnSpc>
                </a:pPr>
                <a:r>
                  <a:rPr lang="en-US" sz="1600" dirty="0"/>
                  <a:t>Note the </a:t>
                </a:r>
                <a14:m>
                  <m:oMath xmlns:m="http://schemas.openxmlformats.org/officeDocument/2006/math">
                    <m:r>
                      <a:rPr lang="en-US" sz="1600" b="0" i="1" smtClean="0">
                        <a:latin typeface="Cambria Math" panose="02040503050406030204" pitchFamily="18" charset="0"/>
                        <a:ea typeface="Cambria Math" panose="02040503050406030204" pitchFamily="18" charset="0"/>
                      </a:rPr>
                      <m:t>&lt;</m:t>
                    </m:r>
                  </m:oMath>
                </a14:m>
                <a:r>
                  <a:rPr lang="en-US" sz="1600" dirty="0"/>
                  <a:t>: must be smaller</a:t>
                </a:r>
              </a:p>
              <a:p>
                <a:pPr>
                  <a:lnSpc>
                    <a:spcPts val="1688"/>
                  </a:lnSpc>
                </a:pPr>
                <a:r>
                  <a:rPr lang="en-US" sz="1600" dirty="0"/>
                  <a:t>Equivalently, if </a:t>
                </a:r>
                <a14:m>
                  <m:oMath xmlns:m="http://schemas.openxmlformats.org/officeDocument/2006/math">
                    <m:func>
                      <m:funcPr>
                        <m:ctrlPr>
                          <a:rPr lang="en-US" sz="1600" i="1" smtClean="0">
                            <a:latin typeface="Cambria Math" panose="02040503050406030204" pitchFamily="18" charset="0"/>
                          </a:rPr>
                        </m:ctrlPr>
                      </m:funcPr>
                      <m:fName>
                        <m:limLow>
                          <m:limLowPr>
                            <m:ctrlPr>
                              <a:rPr lang="en-US" sz="1600" i="1" smtClean="0">
                                <a:latin typeface="Cambria Math" panose="02040503050406030204" pitchFamily="18" charset="0"/>
                              </a:rPr>
                            </m:ctrlPr>
                          </m:limLowPr>
                          <m:e>
                            <m:r>
                              <m:rPr>
                                <m:sty m:val="p"/>
                              </m:rPr>
                              <a:rPr lang="en-US" sz="1600" i="0" smtClean="0">
                                <a:latin typeface="Cambria Math" panose="02040503050406030204" pitchFamily="18" charset="0"/>
                              </a:rPr>
                              <m:t>lim</m:t>
                            </m:r>
                          </m:e>
                          <m:lim>
                            <m:r>
                              <a:rPr lang="en-US" sz="1600" i="1" smtClean="0">
                                <a:latin typeface="Cambria Math" panose="02040503050406030204" pitchFamily="18" charset="0"/>
                              </a:rPr>
                              <m:t>𝑛</m:t>
                            </m:r>
                            <m:r>
                              <a:rPr lang="en-US" sz="1600" i="1" smtClean="0">
                                <a:latin typeface="Cambria Math" panose="02040503050406030204" pitchFamily="18" charset="0"/>
                              </a:rPr>
                              <m:t>→∞</m:t>
                            </m:r>
                          </m:lim>
                        </m:limLow>
                      </m:fName>
                      <m:e>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𝑓</m:t>
                            </m:r>
                            <m:r>
                              <a:rPr lang="en-US" sz="1600" b="0" i="1" smtClean="0">
                                <a:latin typeface="Cambria Math" panose="02040503050406030204" pitchFamily="18" charset="0"/>
                              </a:rPr>
                              <m:t>(</m:t>
                            </m:r>
                            <m:r>
                              <a:rPr lang="en-US" sz="1600" b="0" i="1" smtClean="0">
                                <a:latin typeface="Cambria Math" panose="02040503050406030204" pitchFamily="18" charset="0"/>
                              </a:rPr>
                              <m:t>𝑛</m:t>
                            </m:r>
                            <m:r>
                              <a:rPr lang="en-US" sz="1600" b="0" i="1" smtClean="0">
                                <a:latin typeface="Cambria Math" panose="02040503050406030204" pitchFamily="18" charset="0"/>
                              </a:rPr>
                              <m:t>)</m:t>
                            </m:r>
                          </m:num>
                          <m:den>
                            <m:r>
                              <a:rPr lang="en-US" sz="1600" b="0" i="1" smtClean="0">
                                <a:latin typeface="Cambria Math" panose="02040503050406030204" pitchFamily="18" charset="0"/>
                              </a:rPr>
                              <m:t>𝑔</m:t>
                            </m:r>
                            <m:r>
                              <a:rPr lang="en-US" sz="1600" b="0" i="1" smtClean="0">
                                <a:latin typeface="Cambria Math" panose="02040503050406030204" pitchFamily="18" charset="0"/>
                              </a:rPr>
                              <m:t>(</m:t>
                            </m:r>
                            <m:r>
                              <a:rPr lang="en-US" sz="1600" b="0" i="1" smtClean="0">
                                <a:latin typeface="Cambria Math" panose="02040503050406030204" pitchFamily="18" charset="0"/>
                              </a:rPr>
                              <m:t>𝑛</m:t>
                            </m:r>
                            <m:r>
                              <a:rPr lang="en-US" sz="1600" b="0" i="1" smtClean="0">
                                <a:latin typeface="Cambria Math" panose="02040503050406030204" pitchFamily="18" charset="0"/>
                              </a:rPr>
                              <m:t>)</m:t>
                            </m:r>
                          </m:den>
                        </m:f>
                        <m:r>
                          <a:rPr lang="en-US" sz="1600" b="0" i="1" smtClean="0">
                            <a:latin typeface="Cambria Math" panose="02040503050406030204" pitchFamily="18" charset="0"/>
                          </a:rPr>
                          <m:t>=0</m:t>
                        </m:r>
                      </m:e>
                    </m:func>
                  </m:oMath>
                </a14:m>
                <a:endParaRPr lang="en-US" sz="1600" dirty="0"/>
              </a:p>
            </p:txBody>
          </p:sp>
        </mc:Choice>
        <mc:Fallback xmlns="">
          <p:sp>
            <p:nvSpPr>
              <p:cNvPr id="2" name="Content Placeholder 2">
                <a:extLst>
                  <a:ext uri="{FF2B5EF4-FFF2-40B4-BE49-F238E27FC236}">
                    <a16:creationId xmlns:a16="http://schemas.microsoft.com/office/drawing/2014/main" id="{D557F399-8602-598C-EB74-DC14E33E80DC}"/>
                  </a:ext>
                </a:extLst>
              </p:cNvPr>
              <p:cNvSpPr txBox="1">
                <a:spLocks noRot="1" noChangeAspect="1" noMove="1" noResize="1" noEditPoints="1" noAdjustHandles="1" noChangeArrowheads="1" noChangeShapeType="1" noTextEdit="1"/>
              </p:cNvSpPr>
              <p:nvPr/>
            </p:nvSpPr>
            <p:spPr>
              <a:xfrm>
                <a:off x="218953" y="1515809"/>
                <a:ext cx="3648372" cy="1084574"/>
              </a:xfrm>
              <a:prstGeom prst="rect">
                <a:avLst/>
              </a:prstGeom>
              <a:blipFill>
                <a:blip r:embed="rId5"/>
                <a:stretch>
                  <a:fillRect l="-694" t="-46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9409CD60-D896-9735-128F-004D99389F46}"/>
                  </a:ext>
                </a:extLst>
              </p:cNvPr>
              <p:cNvSpPr txBox="1">
                <a:spLocks/>
              </p:cNvSpPr>
              <p:nvPr/>
            </p:nvSpPr>
            <p:spPr>
              <a:xfrm>
                <a:off x="218114" y="3405727"/>
                <a:ext cx="3648372" cy="1141106"/>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688"/>
                  </a:lnSpc>
                </a:pPr>
                <a:r>
                  <a:rPr lang="en-US" sz="1600" dirty="0"/>
                  <a:t>Asymptotic </a:t>
                </a:r>
                <a:r>
                  <a:rPr lang="en-US" sz="1600" dirty="0">
                    <a:solidFill>
                      <a:srgbClr val="FF0000"/>
                    </a:solidFill>
                  </a:rPr>
                  <a:t>non-tight lower bound</a:t>
                </a:r>
              </a:p>
              <a:p>
                <a:pPr>
                  <a:lnSpc>
                    <a:spcPts val="1688"/>
                  </a:lnSpc>
                </a:pPr>
                <a:r>
                  <a:rPr lang="en-US" sz="1600" dirty="0"/>
                  <a:t>Note the </a:t>
                </a:r>
                <a14:m>
                  <m:oMath xmlns:m="http://schemas.openxmlformats.org/officeDocument/2006/math">
                    <m:r>
                      <a:rPr lang="en-US" sz="1600" b="0" i="1" smtClean="0">
                        <a:latin typeface="Cambria Math" panose="02040503050406030204" pitchFamily="18" charset="0"/>
                        <a:ea typeface="Cambria Math" panose="02040503050406030204" pitchFamily="18" charset="0"/>
                      </a:rPr>
                      <m:t>&gt;</m:t>
                    </m:r>
                  </m:oMath>
                </a14:m>
                <a:r>
                  <a:rPr lang="en-US" sz="1600" dirty="0"/>
                  <a:t>: must be larger</a:t>
                </a:r>
              </a:p>
              <a:p>
                <a:pPr>
                  <a:lnSpc>
                    <a:spcPts val="1688"/>
                  </a:lnSpc>
                </a:pPr>
                <a:r>
                  <a:rPr lang="en-US" sz="1600" dirty="0"/>
                  <a:t>Equivalently, if </a:t>
                </a:r>
                <a14:m>
                  <m:oMath xmlns:m="http://schemas.openxmlformats.org/officeDocument/2006/math">
                    <m:func>
                      <m:funcPr>
                        <m:ctrlPr>
                          <a:rPr lang="en-US" sz="1600" i="1">
                            <a:latin typeface="Cambria Math" panose="02040503050406030204" pitchFamily="18" charset="0"/>
                          </a:rPr>
                        </m:ctrlPr>
                      </m:funcPr>
                      <m:fName>
                        <m:limLow>
                          <m:limLowPr>
                            <m:ctrlPr>
                              <a:rPr lang="en-US" sz="1600" i="1">
                                <a:latin typeface="Cambria Math" panose="02040503050406030204" pitchFamily="18" charset="0"/>
                              </a:rPr>
                            </m:ctrlPr>
                          </m:limLowPr>
                          <m:e>
                            <m:r>
                              <m:rPr>
                                <m:sty m:val="p"/>
                              </m:rPr>
                              <a:rPr lang="en-US" sz="1600">
                                <a:latin typeface="Cambria Math" panose="02040503050406030204" pitchFamily="18" charset="0"/>
                              </a:rPr>
                              <m:t>lim</m:t>
                            </m:r>
                          </m:e>
                          <m:lim>
                            <m:r>
                              <a:rPr lang="en-US" sz="1600" i="1">
                                <a:latin typeface="Cambria Math" panose="02040503050406030204" pitchFamily="18" charset="0"/>
                              </a:rPr>
                              <m:t>𝑛</m:t>
                            </m:r>
                            <m:r>
                              <a:rPr lang="en-US" sz="1600" i="1">
                                <a:latin typeface="Cambria Math" panose="02040503050406030204" pitchFamily="18" charset="0"/>
                              </a:rPr>
                              <m:t>→∞</m:t>
                            </m:r>
                          </m:lim>
                        </m:limLow>
                      </m:fName>
                      <m:e>
                        <m:f>
                          <m:fPr>
                            <m:ctrlPr>
                              <a:rPr lang="en-US" sz="1600" i="1">
                                <a:latin typeface="Cambria Math" panose="02040503050406030204" pitchFamily="18" charset="0"/>
                              </a:rPr>
                            </m:ctrlPr>
                          </m:fPr>
                          <m:num>
                            <m:r>
                              <a:rPr lang="en-US" sz="1600" i="1">
                                <a:latin typeface="Cambria Math" panose="02040503050406030204" pitchFamily="18" charset="0"/>
                              </a:rPr>
                              <m:t>𝑓</m:t>
                            </m:r>
                            <m:r>
                              <a:rPr lang="en-US" sz="1600" i="1">
                                <a:latin typeface="Cambria Math" panose="02040503050406030204" pitchFamily="18" charset="0"/>
                              </a:rPr>
                              <m:t>(</m:t>
                            </m:r>
                            <m:r>
                              <a:rPr lang="en-US" sz="1600" i="1">
                                <a:latin typeface="Cambria Math" panose="02040503050406030204" pitchFamily="18" charset="0"/>
                              </a:rPr>
                              <m:t>𝑛</m:t>
                            </m:r>
                            <m:r>
                              <a:rPr lang="en-US" sz="1600" i="1">
                                <a:latin typeface="Cambria Math" panose="02040503050406030204" pitchFamily="18" charset="0"/>
                              </a:rPr>
                              <m:t>)</m:t>
                            </m:r>
                          </m:num>
                          <m:den>
                            <m:r>
                              <a:rPr lang="en-US" sz="1600" i="1">
                                <a:latin typeface="Cambria Math" panose="02040503050406030204" pitchFamily="18" charset="0"/>
                              </a:rPr>
                              <m:t>𝑔</m:t>
                            </m:r>
                            <m:r>
                              <a:rPr lang="en-US" sz="1600" i="1">
                                <a:latin typeface="Cambria Math" panose="02040503050406030204" pitchFamily="18" charset="0"/>
                              </a:rPr>
                              <m:t>(</m:t>
                            </m:r>
                            <m:r>
                              <a:rPr lang="en-US" sz="1600" i="1">
                                <a:latin typeface="Cambria Math" panose="02040503050406030204" pitchFamily="18" charset="0"/>
                              </a:rPr>
                              <m:t>𝑛</m:t>
                            </m:r>
                            <m:r>
                              <a:rPr lang="en-US" sz="1600" i="1">
                                <a:latin typeface="Cambria Math" panose="02040503050406030204" pitchFamily="18" charset="0"/>
                              </a:rPr>
                              <m:t>)</m:t>
                            </m:r>
                          </m:den>
                        </m:f>
                        <m:r>
                          <a:rPr lang="en-US" sz="1600" i="1">
                            <a:latin typeface="Cambria Math" panose="02040503050406030204" pitchFamily="18" charset="0"/>
                          </a:rPr>
                          <m:t>=∞</m:t>
                        </m:r>
                      </m:e>
                    </m:func>
                  </m:oMath>
                </a14:m>
                <a:endParaRPr lang="en-US" sz="1600" dirty="0"/>
              </a:p>
              <a:p>
                <a:pPr>
                  <a:lnSpc>
                    <a:spcPts val="1688"/>
                  </a:lnSpc>
                </a:pPr>
                <a:endParaRPr lang="en-US" sz="1600" dirty="0"/>
              </a:p>
            </p:txBody>
          </p:sp>
        </mc:Choice>
        <mc:Fallback xmlns="">
          <p:sp>
            <p:nvSpPr>
              <p:cNvPr id="5" name="Content Placeholder 2">
                <a:extLst>
                  <a:ext uri="{FF2B5EF4-FFF2-40B4-BE49-F238E27FC236}">
                    <a16:creationId xmlns:a16="http://schemas.microsoft.com/office/drawing/2014/main" id="{9409CD60-D896-9735-128F-004D99389F46}"/>
                  </a:ext>
                </a:extLst>
              </p:cNvPr>
              <p:cNvSpPr txBox="1">
                <a:spLocks noRot="1" noChangeAspect="1" noMove="1" noResize="1" noEditPoints="1" noAdjustHandles="1" noChangeArrowheads="1" noChangeShapeType="1" noTextEdit="1"/>
              </p:cNvSpPr>
              <p:nvPr/>
            </p:nvSpPr>
            <p:spPr>
              <a:xfrm>
                <a:off x="218114" y="3405727"/>
                <a:ext cx="3648372" cy="1141106"/>
              </a:xfrm>
              <a:prstGeom prst="rect">
                <a:avLst/>
              </a:prstGeom>
              <a:blipFill>
                <a:blip r:embed="rId6"/>
                <a:stretch>
                  <a:fillRect l="-694" t="-4396"/>
                </a:stretch>
              </a:blipFill>
            </p:spPr>
            <p:txBody>
              <a:bodyPr/>
              <a:lstStyle/>
              <a:p>
                <a:r>
                  <a:rPr lang="en-US">
                    <a:noFill/>
                  </a:rPr>
                  <a:t> </a:t>
                </a:r>
              </a:p>
            </p:txBody>
          </p:sp>
        </mc:Fallback>
      </mc:AlternateContent>
      <p:sp>
        <p:nvSpPr>
          <p:cNvPr id="18" name="Content Placeholder 2">
            <a:extLst>
              <a:ext uri="{FF2B5EF4-FFF2-40B4-BE49-F238E27FC236}">
                <a16:creationId xmlns:a16="http://schemas.microsoft.com/office/drawing/2014/main" id="{DD982EE4-DE91-656B-5BEE-550F564FB595}"/>
              </a:ext>
            </a:extLst>
          </p:cNvPr>
          <p:cNvSpPr txBox="1">
            <a:spLocks/>
          </p:cNvSpPr>
          <p:nvPr/>
        </p:nvSpPr>
        <p:spPr>
          <a:xfrm>
            <a:off x="218953" y="2763942"/>
            <a:ext cx="3648372" cy="356764"/>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688"/>
              </a:lnSpc>
            </a:pPr>
            <a:r>
              <a:rPr lang="en-US" sz="1600" dirty="0"/>
              <a:t>By analogy,</a:t>
            </a:r>
          </a:p>
        </p:txBody>
      </p:sp>
      <mc:AlternateContent xmlns:mc="http://schemas.openxmlformats.org/markup-compatibility/2006" xmlns:a14="http://schemas.microsoft.com/office/drawing/2010/main">
        <mc:Choice Requires="a14">
          <p:sp>
            <p:nvSpPr>
              <p:cNvPr id="20" name="Content Placeholder 2">
                <a:extLst>
                  <a:ext uri="{FF2B5EF4-FFF2-40B4-BE49-F238E27FC236}">
                    <a16:creationId xmlns:a16="http://schemas.microsoft.com/office/drawing/2014/main" id="{D7CF52AB-1764-3D59-DF9A-064CF5B06D74}"/>
                  </a:ext>
                </a:extLst>
              </p:cNvPr>
              <p:cNvSpPr txBox="1">
                <a:spLocks/>
              </p:cNvSpPr>
              <p:nvPr/>
            </p:nvSpPr>
            <p:spPr>
              <a:xfrm>
                <a:off x="218114" y="3051780"/>
                <a:ext cx="6576969" cy="313998"/>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688"/>
                  </a:lnSpc>
                  <a:buNone/>
                </a:pPr>
                <a14:m>
                  <m:oMathPara xmlns:m="http://schemas.openxmlformats.org/officeDocument/2006/math">
                    <m:oMathParaPr>
                      <m:jc m:val="centerGroup"/>
                    </m:oMathParaPr>
                    <m:oMath xmlns:m="http://schemas.openxmlformats.org/officeDocument/2006/math">
                      <m:r>
                        <a:rPr lang="el-GR" sz="1400" b="0" i="1" smtClean="0">
                          <a:latin typeface="Cambria Math" panose="02040503050406030204" pitchFamily="18" charset="0"/>
                          <a:ea typeface="Cambria Math" panose="02040503050406030204" pitchFamily="18" charset="0"/>
                        </a:rPr>
                        <m:t>𝜔</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𝑔</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𝑛</m:t>
                              </m:r>
                            </m:e>
                          </m:d>
                        </m:e>
                      </m:d>
                      <m:r>
                        <a:rPr lang="en-US" sz="1400" b="0" i="1" smtClean="0">
                          <a:latin typeface="Cambria Math" panose="02040503050406030204" pitchFamily="18" charset="0"/>
                        </a:rPr>
                        <m:t>={</m:t>
                      </m:r>
                      <m:r>
                        <a:rPr lang="en-US" sz="1400" b="0" i="1" smtClean="0">
                          <a:latin typeface="Cambria Math" panose="02040503050406030204" pitchFamily="18" charset="0"/>
                        </a:rPr>
                        <m:t>𝑓</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𝑛</m:t>
                          </m:r>
                        </m:e>
                      </m:d>
                      <m:r>
                        <a:rPr lang="en-US" sz="1400" b="0" i="1" smtClean="0">
                          <a:latin typeface="Cambria Math" panose="02040503050406030204" pitchFamily="18" charset="0"/>
                        </a:rPr>
                        <m:t>:</m:t>
                      </m:r>
                      <m:r>
                        <a:rPr lang="en-US" sz="1400" b="0" i="1" smtClean="0">
                          <a:latin typeface="Cambria Math" panose="02040503050406030204" pitchFamily="18" charset="0"/>
                        </a:rPr>
                        <m:t>𝑓𝑜𝑟</m:t>
                      </m:r>
                      <m:r>
                        <a:rPr lang="en-US" sz="1400" b="0" i="1" smtClean="0">
                          <a:latin typeface="Cambria Math" panose="02040503050406030204" pitchFamily="18" charset="0"/>
                        </a:rPr>
                        <m:t> </m:t>
                      </m:r>
                      <m:r>
                        <a:rPr lang="en-US" sz="1400" b="0" i="1" smtClean="0">
                          <a:latin typeface="Cambria Math" panose="02040503050406030204" pitchFamily="18" charset="0"/>
                        </a:rPr>
                        <m:t>𝑎𝑛𝑦𝑐</m:t>
                      </m:r>
                      <m:r>
                        <a:rPr lang="en-US" sz="1400" i="1">
                          <a:latin typeface="Cambria Math" panose="02040503050406030204" pitchFamily="18" charset="0"/>
                          <a:ea typeface="Cambria Math" panose="02040503050406030204" pitchFamily="18" charset="0"/>
                        </a:rPr>
                        <m:t>&gt;0,∃</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𝑛</m:t>
                          </m:r>
                        </m:e>
                        <m:sub>
                          <m:r>
                            <a:rPr lang="en-US" sz="1400" b="0" i="1" smtClean="0">
                              <a:latin typeface="Cambria Math" panose="02040503050406030204" pitchFamily="18" charset="0"/>
                              <a:ea typeface="Cambria Math" panose="02040503050406030204" pitchFamily="18" charset="0"/>
                            </a:rPr>
                            <m:t>0</m:t>
                          </m:r>
                        </m:sub>
                      </m:sSub>
                      <m:r>
                        <a:rPr lang="en-US" sz="1400" b="0" i="1" smtClean="0">
                          <a:latin typeface="Cambria Math" panose="02040503050406030204" pitchFamily="18" charset="0"/>
                          <a:ea typeface="Cambria Math" panose="02040503050406030204" pitchFamily="18" charset="0"/>
                        </a:rPr>
                        <m:t>&gt;0, </m:t>
                      </m:r>
                      <m:r>
                        <a:rPr lang="en-US" sz="1400" b="0" i="1" smtClean="0">
                          <a:latin typeface="Cambria Math" panose="02040503050406030204" pitchFamily="18" charset="0"/>
                          <a:ea typeface="Cambria Math" panose="02040503050406030204" pitchFamily="18" charset="0"/>
                        </a:rPr>
                        <m:t>𝑠𝑢𝑐h</m:t>
                      </m:r>
                      <m:r>
                        <a:rPr lang="en-US" sz="1400" b="0" i="1" smtClean="0">
                          <a:latin typeface="Cambria Math" panose="02040503050406030204" pitchFamily="18" charset="0"/>
                          <a:ea typeface="Cambria Math" panose="02040503050406030204" pitchFamily="18" charset="0"/>
                        </a:rPr>
                        <m:t> </m:t>
                      </m:r>
                      <m:r>
                        <a:rPr lang="en-US" sz="1400" b="0" i="1" smtClean="0">
                          <a:latin typeface="Cambria Math" panose="02040503050406030204" pitchFamily="18" charset="0"/>
                          <a:ea typeface="Cambria Math" panose="02040503050406030204" pitchFamily="18" charset="0"/>
                        </a:rPr>
                        <m:t>𝑡h𝑎𝑡</m:t>
                      </m:r>
                      <m:r>
                        <a:rPr lang="en-US" sz="1400" b="0" i="1" smtClean="0">
                          <a:latin typeface="Cambria Math" panose="02040503050406030204" pitchFamily="18" charset="0"/>
                          <a:ea typeface="Cambria Math" panose="02040503050406030204" pitchFamily="18" charset="0"/>
                        </a:rPr>
                        <m:t> 0≤</m:t>
                      </m:r>
                      <m:r>
                        <a:rPr lang="en-US" sz="1400" b="0" i="1" smtClean="0">
                          <a:latin typeface="Cambria Math" panose="02040503050406030204" pitchFamily="18" charset="0"/>
                          <a:ea typeface="Cambria Math" panose="02040503050406030204" pitchFamily="18" charset="0"/>
                        </a:rPr>
                        <m:t>𝑐𝑔</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𝑛</m:t>
                      </m:r>
                      <m:r>
                        <a:rPr lang="en-US" sz="1400" b="0" i="1" smtClean="0">
                          <a:latin typeface="Cambria Math" panose="02040503050406030204" pitchFamily="18" charset="0"/>
                          <a:ea typeface="Cambria Math" panose="02040503050406030204" pitchFamily="18" charset="0"/>
                        </a:rPr>
                        <m:t>)&lt;</m:t>
                      </m:r>
                      <m:r>
                        <a:rPr lang="en-US" sz="1400" b="0" i="1" smtClean="0">
                          <a:latin typeface="Cambria Math" panose="02040503050406030204" pitchFamily="18" charset="0"/>
                          <a:ea typeface="Cambria Math" panose="02040503050406030204" pitchFamily="18" charset="0"/>
                        </a:rPr>
                        <m:t>𝑓</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𝑛</m:t>
                      </m:r>
                      <m:r>
                        <a:rPr lang="en-US" sz="1400" b="0" i="1" smtClean="0">
                          <a:latin typeface="Cambria Math" panose="02040503050406030204" pitchFamily="18" charset="0"/>
                          <a:ea typeface="Cambria Math" panose="02040503050406030204" pitchFamily="18" charset="0"/>
                        </a:rPr>
                        <m:t>) ∀ </m:t>
                      </m:r>
                      <m:r>
                        <a:rPr lang="en-US" sz="1400" b="0" i="1" smtClean="0">
                          <a:latin typeface="Cambria Math" panose="02040503050406030204" pitchFamily="18" charset="0"/>
                          <a:ea typeface="Cambria Math" panose="02040503050406030204" pitchFamily="18" charset="0"/>
                        </a:rPr>
                        <m:t>𝑛</m:t>
                      </m:r>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𝑛</m:t>
                          </m:r>
                        </m:e>
                        <m:sub>
                          <m:r>
                            <a:rPr lang="en-US" sz="1400" b="0" i="1" smtClean="0">
                              <a:latin typeface="Cambria Math" panose="02040503050406030204" pitchFamily="18" charset="0"/>
                              <a:ea typeface="Cambria Math" panose="02040503050406030204" pitchFamily="18" charset="0"/>
                            </a:rPr>
                            <m:t>0</m:t>
                          </m:r>
                        </m:sub>
                      </m:sSub>
                      <m:r>
                        <a:rPr lang="en-US" sz="1400" b="0" i="1" smtClean="0">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20" name="Content Placeholder 2">
                <a:extLst>
                  <a:ext uri="{FF2B5EF4-FFF2-40B4-BE49-F238E27FC236}">
                    <a16:creationId xmlns:a16="http://schemas.microsoft.com/office/drawing/2014/main" id="{D7CF52AB-1764-3D59-DF9A-064CF5B06D74}"/>
                  </a:ext>
                </a:extLst>
              </p:cNvPr>
              <p:cNvSpPr txBox="1">
                <a:spLocks noRot="1" noChangeAspect="1" noMove="1" noResize="1" noEditPoints="1" noAdjustHandles="1" noChangeArrowheads="1" noChangeShapeType="1" noTextEdit="1"/>
              </p:cNvSpPr>
              <p:nvPr/>
            </p:nvSpPr>
            <p:spPr>
              <a:xfrm>
                <a:off x="218114" y="3051780"/>
                <a:ext cx="6576969" cy="313998"/>
              </a:xfrm>
              <a:prstGeom prst="rect">
                <a:avLst/>
              </a:prstGeom>
              <a:blipFill>
                <a:blip r:embed="rId7"/>
                <a:stretch>
                  <a:fillRect b="-12000"/>
                </a:stretch>
              </a:blipFill>
            </p:spPr>
            <p:txBody>
              <a:bodyPr/>
              <a:lstStyle/>
              <a:p>
                <a:r>
                  <a:rPr lang="en-US">
                    <a:noFill/>
                  </a:rPr>
                  <a:t> </a:t>
                </a:r>
              </a:p>
            </p:txBody>
          </p:sp>
        </mc:Fallback>
      </mc:AlternateContent>
      <p:sp>
        <p:nvSpPr>
          <p:cNvPr id="7" name="Footer Placeholder 6">
            <a:extLst>
              <a:ext uri="{FF2B5EF4-FFF2-40B4-BE49-F238E27FC236}">
                <a16:creationId xmlns:a16="http://schemas.microsoft.com/office/drawing/2014/main" id="{77D9FAC4-E691-EE83-68CB-9F8340993B40}"/>
              </a:ext>
            </a:extLst>
          </p:cNvPr>
          <p:cNvSpPr>
            <a:spLocks noGrp="1"/>
          </p:cNvSpPr>
          <p:nvPr>
            <p:ph type="ftr" sz="quarter" idx="11"/>
          </p:nvPr>
        </p:nvSpPr>
        <p:spPr/>
        <p:txBody>
          <a:bodyPr/>
          <a:lstStyle/>
          <a:p>
            <a:r>
              <a:rPr lang="en-US"/>
              <a:t>CS21203 / Algorithms - I | Introduction</a:t>
            </a:r>
            <a:endParaRPr lang="en-US" dirty="0"/>
          </a:p>
        </p:txBody>
      </p:sp>
    </p:spTree>
    <p:extLst>
      <p:ext uri="{BB962C8B-B14F-4D97-AF65-F5344CB8AC3E}">
        <p14:creationId xmlns:p14="http://schemas.microsoft.com/office/powerpoint/2010/main" val="3784393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P spid="5" grpId="0"/>
      <p:bldP spid="18" grpId="0"/>
      <p:bldP spid="2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71487" y="4869209"/>
            <a:ext cx="1197922" cy="273844"/>
          </a:xfrm>
        </p:spPr>
        <p:txBody>
          <a:bodyPr/>
          <a:lstStyle/>
          <a:p>
            <a:r>
              <a:rPr lang="en-IN"/>
              <a:t>Aug 03, 2023
</a:t>
            </a:r>
            <a:endParaRPr lang="en-US" dirty="0"/>
          </a:p>
        </p:txBody>
      </p:sp>
      <p:sp>
        <p:nvSpPr>
          <p:cNvPr id="4" name="Slide Number Placeholder 3"/>
          <p:cNvSpPr>
            <a:spLocks noGrp="1"/>
          </p:cNvSpPr>
          <p:nvPr>
            <p:ph type="sldNum" sz="quarter" idx="12"/>
          </p:nvPr>
        </p:nvSpPr>
        <p:spPr>
          <a:xfrm>
            <a:off x="6050794" y="4821120"/>
            <a:ext cx="335719" cy="273844"/>
          </a:xfrm>
        </p:spPr>
        <p:txBody>
          <a:bodyPr/>
          <a:lstStyle/>
          <a:p>
            <a:fld id="{683B8651-0143-4140-839E-3D36292080E8}" type="slidenum">
              <a:rPr lang="en-US" smtClean="0"/>
              <a:t>18</a:t>
            </a:fld>
            <a:endParaRPr lang="en-US" dirty="0"/>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Analogy to Real Numbers</a:t>
            </a:r>
            <a:endParaRPr sz="2400" dirty="0"/>
          </a:p>
        </p:txBody>
      </p:sp>
      <mc:AlternateContent xmlns:mc="http://schemas.openxmlformats.org/markup-compatibility/2006" xmlns:a14="http://schemas.microsoft.com/office/drawing/2010/main">
        <mc:Choice Requires="a14">
          <p:graphicFrame>
            <p:nvGraphicFramePr>
              <p:cNvPr id="10" name="Table 11">
                <a:extLst>
                  <a:ext uri="{FF2B5EF4-FFF2-40B4-BE49-F238E27FC236}">
                    <a16:creationId xmlns:a16="http://schemas.microsoft.com/office/drawing/2014/main" id="{BA95E8A0-0CDA-CEF5-54A4-84E66F987629}"/>
                  </a:ext>
                </a:extLst>
              </p:cNvPr>
              <p:cNvGraphicFramePr>
                <a:graphicFrameLocks noGrp="1"/>
              </p:cNvGraphicFramePr>
              <p:nvPr>
                <p:extLst>
                  <p:ext uri="{D42A27DB-BD31-4B8C-83A1-F6EECF244321}">
                    <p14:modId xmlns:p14="http://schemas.microsoft.com/office/powerpoint/2010/main" val="2373401764"/>
                  </p:ext>
                </p:extLst>
              </p:nvPr>
            </p:nvGraphicFramePr>
            <p:xfrm>
              <a:off x="1143000" y="1786890"/>
              <a:ext cx="4572000" cy="231140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3714384596"/>
                        </a:ext>
                      </a:extLst>
                    </a:gridCol>
                    <a:gridCol w="2286000">
                      <a:extLst>
                        <a:ext uri="{9D8B030D-6E8A-4147-A177-3AD203B41FA5}">
                          <a16:colId xmlns:a16="http://schemas.microsoft.com/office/drawing/2014/main" val="4203169556"/>
                        </a:ext>
                      </a:extLst>
                    </a:gridCol>
                  </a:tblGrid>
                  <a:tr h="370840">
                    <a:tc>
                      <a:txBody>
                        <a:bodyPr/>
                        <a:lstStyle/>
                        <a:p>
                          <a:r>
                            <a:rPr lang="en-US" sz="2400" dirty="0"/>
                            <a:t>functions</a:t>
                          </a:r>
                        </a:p>
                      </a:txBody>
                      <a:tcPr/>
                    </a:tc>
                    <a:tc>
                      <a:txBody>
                        <a:bodyPr/>
                        <a:lstStyle/>
                        <a:p>
                          <a:r>
                            <a:rPr lang="en-US" sz="2400" dirty="0"/>
                            <a:t>Real Numbers</a:t>
                          </a:r>
                        </a:p>
                      </a:txBody>
                      <a:tcPr/>
                    </a:tc>
                    <a:extLst>
                      <a:ext uri="{0D108BD9-81ED-4DB2-BD59-A6C34878D82A}">
                        <a16:rowId xmlns:a16="http://schemas.microsoft.com/office/drawing/2014/main" val="1631763443"/>
                      </a:ext>
                    </a:extLst>
                  </a:tr>
                  <a:tr h="370840">
                    <a:tc>
                      <a:txBody>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𝑓</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𝑛</m:t>
                                    </m:r>
                                  </m:e>
                                </m:d>
                                <m:r>
                                  <a:rPr lang="en-US" sz="1800" b="0" i="1" smtClean="0">
                                    <a:latin typeface="Cambria Math" panose="02040503050406030204" pitchFamily="18" charset="0"/>
                                  </a:rPr>
                                  <m:t>=</m:t>
                                </m:r>
                                <m:r>
                                  <a:rPr lang="en-US" sz="1800" b="0" i="1" smtClean="0">
                                    <a:latin typeface="Cambria Math" panose="02040503050406030204" pitchFamily="18" charset="0"/>
                                  </a:rPr>
                                  <m:t>𝑂</m:t>
                                </m:r>
                                <m:r>
                                  <a:rPr lang="en-US" sz="1800" b="0" i="1" smtClean="0">
                                    <a:latin typeface="Cambria Math" panose="02040503050406030204" pitchFamily="18" charset="0"/>
                                  </a:rPr>
                                  <m:t>(</m:t>
                                </m:r>
                                <m:r>
                                  <a:rPr lang="en-US" sz="1800" b="0" i="1" smtClean="0">
                                    <a:latin typeface="Cambria Math" panose="02040503050406030204" pitchFamily="18" charset="0"/>
                                  </a:rPr>
                                  <m:t>𝑔</m:t>
                                </m:r>
                                <m:r>
                                  <a:rPr lang="en-US" sz="1800" b="0" i="1" smtClean="0">
                                    <a:latin typeface="Cambria Math" panose="02040503050406030204" pitchFamily="18" charset="0"/>
                                  </a:rPr>
                                  <m:t>(</m:t>
                                </m:r>
                                <m:r>
                                  <a:rPr lang="en-US" sz="1800" b="0" i="1" smtClean="0">
                                    <a:latin typeface="Cambria Math" panose="02040503050406030204" pitchFamily="18" charset="0"/>
                                  </a:rPr>
                                  <m:t>𝑛</m:t>
                                </m:r>
                                <m:r>
                                  <a:rPr lang="en-US" sz="1800" b="0" i="1" smtClean="0">
                                    <a:latin typeface="Cambria Math" panose="02040503050406030204" pitchFamily="18" charset="0"/>
                                  </a:rPr>
                                  <m:t>))</m:t>
                                </m:r>
                              </m:oMath>
                            </m:oMathPara>
                          </a14:m>
                          <a:endParaRPr lang="en-US" sz="1800" dirty="0"/>
                        </a:p>
                      </a:txBody>
                      <a:tcPr/>
                    </a:tc>
                    <a:tc>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𝑎</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𝑏</m:t>
                                </m:r>
                              </m:oMath>
                            </m:oMathPara>
                          </a14:m>
                          <a:endParaRPr kumimoji="0" 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2745126314"/>
                      </a:ext>
                    </a:extLst>
                  </a:tr>
                  <a:tr h="370840">
                    <a:tc>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𝑓</m:t>
                                </m:r>
                                <m:d>
                                  <m:d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𝑛</m:t>
                                    </m:r>
                                  </m:e>
                                </m:d>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m:rPr>
                                    <m:sty m:val="p"/>
                                  </m:rPr>
                                  <a:rPr kumimoji="0" lang="el-G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Ω</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𝑔</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𝑛</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oMath>
                            </m:oMathPara>
                          </a14:m>
                          <a:endParaRPr kumimoji="0" 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𝑎</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𝑏</m:t>
                                </m:r>
                              </m:oMath>
                            </m:oMathPara>
                          </a14:m>
                          <a:endParaRPr kumimoji="0" 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753379974"/>
                      </a:ext>
                    </a:extLst>
                  </a:tr>
                  <a:tr h="370840">
                    <a:tc>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𝑓</m:t>
                                </m:r>
                                <m:d>
                                  <m:d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𝑛</m:t>
                                    </m:r>
                                  </m:e>
                                </m:d>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m:rPr>
                                    <m:sty m:val="p"/>
                                  </m:rPr>
                                  <a:rPr kumimoji="0" lang="el-G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Θ</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𝑔</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𝑛</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oMath>
                            </m:oMathPara>
                          </a14:m>
                          <a:endParaRPr kumimoji="0" 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𝑎</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𝑏</m:t>
                                </m:r>
                              </m:oMath>
                            </m:oMathPara>
                          </a14:m>
                          <a:endParaRPr kumimoji="0" 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2522447139"/>
                      </a:ext>
                    </a:extLst>
                  </a:tr>
                  <a:tr h="370840">
                    <a:tc>
                      <a:txBody>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𝑓</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𝑛</m:t>
                                    </m:r>
                                  </m:e>
                                </m:d>
                                <m:r>
                                  <a:rPr lang="en-US" sz="1800" b="0" i="1" smtClean="0">
                                    <a:latin typeface="Cambria Math" panose="02040503050406030204" pitchFamily="18" charset="0"/>
                                  </a:rPr>
                                  <m:t>=</m:t>
                                </m:r>
                                <m:r>
                                  <a:rPr lang="en-US" sz="1800" b="0" i="1" smtClean="0">
                                    <a:latin typeface="Cambria Math" panose="02040503050406030204" pitchFamily="18" charset="0"/>
                                  </a:rPr>
                                  <m:t>𝑜</m:t>
                                </m:r>
                                <m:r>
                                  <a:rPr lang="en-US" sz="1800" b="0" i="1" smtClean="0">
                                    <a:latin typeface="Cambria Math" panose="02040503050406030204" pitchFamily="18" charset="0"/>
                                  </a:rPr>
                                  <m:t>(</m:t>
                                </m:r>
                                <m:r>
                                  <a:rPr lang="en-US" sz="1800" b="0" i="1" smtClean="0">
                                    <a:latin typeface="Cambria Math" panose="02040503050406030204" pitchFamily="18" charset="0"/>
                                  </a:rPr>
                                  <m:t>𝑔</m:t>
                                </m:r>
                                <m:r>
                                  <a:rPr lang="en-US" sz="1800" b="0" i="1" smtClean="0">
                                    <a:latin typeface="Cambria Math" panose="02040503050406030204" pitchFamily="18" charset="0"/>
                                  </a:rPr>
                                  <m:t>(</m:t>
                                </m:r>
                                <m:r>
                                  <a:rPr lang="en-US" sz="1800" b="0" i="1" smtClean="0">
                                    <a:latin typeface="Cambria Math" panose="02040503050406030204" pitchFamily="18" charset="0"/>
                                  </a:rPr>
                                  <m:t>𝑛</m:t>
                                </m:r>
                                <m:r>
                                  <a:rPr lang="en-US" sz="1800" b="0" i="1" smtClean="0">
                                    <a:latin typeface="Cambria Math" panose="02040503050406030204" pitchFamily="18" charset="0"/>
                                  </a:rPr>
                                  <m:t>))</m:t>
                                </m:r>
                              </m:oMath>
                            </m:oMathPara>
                          </a14:m>
                          <a:endParaRPr lang="en-US" sz="1800" dirty="0"/>
                        </a:p>
                      </a:txBody>
                      <a:tcPr/>
                    </a:tc>
                    <a:tc>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𝑎</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&lt;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𝑏</m:t>
                                </m:r>
                              </m:oMath>
                            </m:oMathPara>
                          </a14:m>
                          <a:endParaRPr kumimoji="0" 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1140677179"/>
                      </a:ext>
                    </a:extLst>
                  </a:tr>
                  <a:tr h="370840">
                    <a:tc>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𝑓</m:t>
                                </m:r>
                                <m:d>
                                  <m:d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𝑛</m:t>
                                    </m:r>
                                  </m:e>
                                </m:d>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l-G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𝜔</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𝑔</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𝑛</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oMath>
                            </m:oMathPara>
                          </a14:m>
                          <a:endParaRPr kumimoji="0" 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𝑎</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&gt;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𝑏</m:t>
                                </m:r>
                              </m:oMath>
                            </m:oMathPara>
                          </a14:m>
                          <a:endParaRPr kumimoji="0" 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3839760912"/>
                      </a:ext>
                    </a:extLst>
                  </a:tr>
                </a:tbl>
              </a:graphicData>
            </a:graphic>
          </p:graphicFrame>
        </mc:Choice>
        <mc:Fallback xmlns="">
          <p:graphicFrame>
            <p:nvGraphicFramePr>
              <p:cNvPr id="10" name="Table 11">
                <a:extLst>
                  <a:ext uri="{FF2B5EF4-FFF2-40B4-BE49-F238E27FC236}">
                    <a16:creationId xmlns:a16="http://schemas.microsoft.com/office/drawing/2014/main" id="{BA95E8A0-0CDA-CEF5-54A4-84E66F987629}"/>
                  </a:ext>
                </a:extLst>
              </p:cNvPr>
              <p:cNvGraphicFramePr>
                <a:graphicFrameLocks noGrp="1"/>
              </p:cNvGraphicFramePr>
              <p:nvPr>
                <p:extLst>
                  <p:ext uri="{D42A27DB-BD31-4B8C-83A1-F6EECF244321}">
                    <p14:modId xmlns:p14="http://schemas.microsoft.com/office/powerpoint/2010/main" val="2373401764"/>
                  </p:ext>
                </p:extLst>
              </p:nvPr>
            </p:nvGraphicFramePr>
            <p:xfrm>
              <a:off x="1143000" y="1786890"/>
              <a:ext cx="4572000" cy="231140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3714384596"/>
                        </a:ext>
                      </a:extLst>
                    </a:gridCol>
                    <a:gridCol w="2286000">
                      <a:extLst>
                        <a:ext uri="{9D8B030D-6E8A-4147-A177-3AD203B41FA5}">
                          <a16:colId xmlns:a16="http://schemas.microsoft.com/office/drawing/2014/main" val="4203169556"/>
                        </a:ext>
                      </a:extLst>
                    </a:gridCol>
                  </a:tblGrid>
                  <a:tr h="457200">
                    <a:tc>
                      <a:txBody>
                        <a:bodyPr/>
                        <a:lstStyle/>
                        <a:p>
                          <a:r>
                            <a:rPr lang="en-US" sz="2400" dirty="0"/>
                            <a:t>functions</a:t>
                          </a:r>
                        </a:p>
                      </a:txBody>
                      <a:tcPr/>
                    </a:tc>
                    <a:tc>
                      <a:txBody>
                        <a:bodyPr/>
                        <a:lstStyle/>
                        <a:p>
                          <a:r>
                            <a:rPr lang="en-US" sz="2400" dirty="0"/>
                            <a:t>Real Numbers</a:t>
                          </a:r>
                        </a:p>
                      </a:txBody>
                      <a:tcPr/>
                    </a:tc>
                    <a:extLst>
                      <a:ext uri="{0D108BD9-81ED-4DB2-BD59-A6C34878D82A}">
                        <a16:rowId xmlns:a16="http://schemas.microsoft.com/office/drawing/2014/main" val="1631763443"/>
                      </a:ext>
                    </a:extLst>
                  </a:tr>
                  <a:tr h="370840">
                    <a:tc>
                      <a:txBody>
                        <a:bodyPr/>
                        <a:lstStyle/>
                        <a:p>
                          <a:endParaRPr lang="en-US"/>
                        </a:p>
                      </a:txBody>
                      <a:tcPr>
                        <a:blipFill>
                          <a:blip r:embed="rId3"/>
                          <a:stretch>
                            <a:fillRect l="-556" t="-133333" r="-101667" b="-403333"/>
                          </a:stretch>
                        </a:blipFill>
                      </a:tcPr>
                    </a:tc>
                    <a:tc>
                      <a:txBody>
                        <a:bodyPr/>
                        <a:lstStyle/>
                        <a:p>
                          <a:endParaRPr lang="en-US"/>
                        </a:p>
                      </a:txBody>
                      <a:tcPr>
                        <a:blipFill>
                          <a:blip r:embed="rId3"/>
                          <a:stretch>
                            <a:fillRect l="-100556" t="-133333" r="-1667" b="-403333"/>
                          </a:stretch>
                        </a:blipFill>
                      </a:tcPr>
                    </a:tc>
                    <a:extLst>
                      <a:ext uri="{0D108BD9-81ED-4DB2-BD59-A6C34878D82A}">
                        <a16:rowId xmlns:a16="http://schemas.microsoft.com/office/drawing/2014/main" val="2745126314"/>
                      </a:ext>
                    </a:extLst>
                  </a:tr>
                  <a:tr h="370840">
                    <a:tc>
                      <a:txBody>
                        <a:bodyPr/>
                        <a:lstStyle/>
                        <a:p>
                          <a:endParaRPr lang="en-US"/>
                        </a:p>
                      </a:txBody>
                      <a:tcPr>
                        <a:blipFill>
                          <a:blip r:embed="rId3"/>
                          <a:stretch>
                            <a:fillRect l="-556" t="-241379" r="-101667" b="-317241"/>
                          </a:stretch>
                        </a:blipFill>
                      </a:tcPr>
                    </a:tc>
                    <a:tc>
                      <a:txBody>
                        <a:bodyPr/>
                        <a:lstStyle/>
                        <a:p>
                          <a:endParaRPr lang="en-US"/>
                        </a:p>
                      </a:txBody>
                      <a:tcPr>
                        <a:blipFill>
                          <a:blip r:embed="rId3"/>
                          <a:stretch>
                            <a:fillRect l="-100556" t="-241379" r="-1667" b="-317241"/>
                          </a:stretch>
                        </a:blipFill>
                      </a:tcPr>
                    </a:tc>
                    <a:extLst>
                      <a:ext uri="{0D108BD9-81ED-4DB2-BD59-A6C34878D82A}">
                        <a16:rowId xmlns:a16="http://schemas.microsoft.com/office/drawing/2014/main" val="753379974"/>
                      </a:ext>
                    </a:extLst>
                  </a:tr>
                  <a:tr h="370840">
                    <a:tc>
                      <a:txBody>
                        <a:bodyPr/>
                        <a:lstStyle/>
                        <a:p>
                          <a:endParaRPr lang="en-US"/>
                        </a:p>
                      </a:txBody>
                      <a:tcPr>
                        <a:blipFill>
                          <a:blip r:embed="rId3"/>
                          <a:stretch>
                            <a:fillRect l="-556" t="-341379" r="-101667" b="-217241"/>
                          </a:stretch>
                        </a:blipFill>
                      </a:tcPr>
                    </a:tc>
                    <a:tc>
                      <a:txBody>
                        <a:bodyPr/>
                        <a:lstStyle/>
                        <a:p>
                          <a:endParaRPr lang="en-US"/>
                        </a:p>
                      </a:txBody>
                      <a:tcPr>
                        <a:blipFill>
                          <a:blip r:embed="rId3"/>
                          <a:stretch>
                            <a:fillRect l="-100556" t="-341379" r="-1667" b="-217241"/>
                          </a:stretch>
                        </a:blipFill>
                      </a:tcPr>
                    </a:tc>
                    <a:extLst>
                      <a:ext uri="{0D108BD9-81ED-4DB2-BD59-A6C34878D82A}">
                        <a16:rowId xmlns:a16="http://schemas.microsoft.com/office/drawing/2014/main" val="2522447139"/>
                      </a:ext>
                    </a:extLst>
                  </a:tr>
                  <a:tr h="370840">
                    <a:tc>
                      <a:txBody>
                        <a:bodyPr/>
                        <a:lstStyle/>
                        <a:p>
                          <a:endParaRPr lang="en-US"/>
                        </a:p>
                      </a:txBody>
                      <a:tcPr>
                        <a:blipFill>
                          <a:blip r:embed="rId3"/>
                          <a:stretch>
                            <a:fillRect l="-556" t="-426667" r="-101667" b="-110000"/>
                          </a:stretch>
                        </a:blipFill>
                      </a:tcPr>
                    </a:tc>
                    <a:tc>
                      <a:txBody>
                        <a:bodyPr/>
                        <a:lstStyle/>
                        <a:p>
                          <a:endParaRPr lang="en-US"/>
                        </a:p>
                      </a:txBody>
                      <a:tcPr>
                        <a:blipFill>
                          <a:blip r:embed="rId3"/>
                          <a:stretch>
                            <a:fillRect l="-100556" t="-426667" r="-1667" b="-110000"/>
                          </a:stretch>
                        </a:blipFill>
                      </a:tcPr>
                    </a:tc>
                    <a:extLst>
                      <a:ext uri="{0D108BD9-81ED-4DB2-BD59-A6C34878D82A}">
                        <a16:rowId xmlns:a16="http://schemas.microsoft.com/office/drawing/2014/main" val="1140677179"/>
                      </a:ext>
                    </a:extLst>
                  </a:tr>
                  <a:tr h="370840">
                    <a:tc>
                      <a:txBody>
                        <a:bodyPr/>
                        <a:lstStyle/>
                        <a:p>
                          <a:endParaRPr lang="en-US"/>
                        </a:p>
                      </a:txBody>
                      <a:tcPr>
                        <a:blipFill>
                          <a:blip r:embed="rId3"/>
                          <a:stretch>
                            <a:fillRect l="-556" t="-544828" r="-101667" b="-13793"/>
                          </a:stretch>
                        </a:blipFill>
                      </a:tcPr>
                    </a:tc>
                    <a:tc>
                      <a:txBody>
                        <a:bodyPr/>
                        <a:lstStyle/>
                        <a:p>
                          <a:endParaRPr lang="en-US"/>
                        </a:p>
                      </a:txBody>
                      <a:tcPr>
                        <a:blipFill>
                          <a:blip r:embed="rId3"/>
                          <a:stretch>
                            <a:fillRect l="-100556" t="-544828" r="-1667" b="-13793"/>
                          </a:stretch>
                        </a:blipFill>
                      </a:tcPr>
                    </a:tc>
                    <a:extLst>
                      <a:ext uri="{0D108BD9-81ED-4DB2-BD59-A6C34878D82A}">
                        <a16:rowId xmlns:a16="http://schemas.microsoft.com/office/drawing/2014/main" val="3839760912"/>
                      </a:ext>
                    </a:extLst>
                  </a:tr>
                </a:tbl>
              </a:graphicData>
            </a:graphic>
          </p:graphicFrame>
        </mc:Fallback>
      </mc:AlternateContent>
      <p:sp>
        <p:nvSpPr>
          <p:cNvPr id="2" name="Footer Placeholder 1">
            <a:extLst>
              <a:ext uri="{FF2B5EF4-FFF2-40B4-BE49-F238E27FC236}">
                <a16:creationId xmlns:a16="http://schemas.microsoft.com/office/drawing/2014/main" id="{EE67C5E0-9272-40DE-E35F-89A3B3F81C5A}"/>
              </a:ext>
            </a:extLst>
          </p:cNvPr>
          <p:cNvSpPr>
            <a:spLocks noGrp="1"/>
          </p:cNvSpPr>
          <p:nvPr>
            <p:ph type="ftr" sz="quarter" idx="11"/>
          </p:nvPr>
        </p:nvSpPr>
        <p:spPr/>
        <p:txBody>
          <a:bodyPr/>
          <a:lstStyle/>
          <a:p>
            <a:r>
              <a:rPr lang="en-US"/>
              <a:t>CS21203 / Algorithms - I | Introduction</a:t>
            </a:r>
            <a:endParaRPr lang="en-US" dirty="0"/>
          </a:p>
        </p:txBody>
      </p:sp>
    </p:spTree>
    <p:extLst>
      <p:ext uri="{BB962C8B-B14F-4D97-AF65-F5344CB8AC3E}">
        <p14:creationId xmlns:p14="http://schemas.microsoft.com/office/powerpoint/2010/main" val="3294613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71487" y="4869209"/>
            <a:ext cx="1197922" cy="273844"/>
          </a:xfrm>
        </p:spPr>
        <p:txBody>
          <a:bodyPr/>
          <a:lstStyle/>
          <a:p>
            <a:r>
              <a:rPr lang="en-IN"/>
              <a:t>Aug 03, 2023
</a:t>
            </a:r>
            <a:endParaRPr lang="en-US" dirty="0"/>
          </a:p>
        </p:txBody>
      </p:sp>
      <p:sp>
        <p:nvSpPr>
          <p:cNvPr id="4" name="Slide Number Placeholder 3"/>
          <p:cNvSpPr>
            <a:spLocks noGrp="1"/>
          </p:cNvSpPr>
          <p:nvPr>
            <p:ph type="sldNum" sz="quarter" idx="12"/>
          </p:nvPr>
        </p:nvSpPr>
        <p:spPr>
          <a:xfrm>
            <a:off x="6050794" y="4821120"/>
            <a:ext cx="335719" cy="273844"/>
          </a:xfrm>
        </p:spPr>
        <p:txBody>
          <a:bodyPr/>
          <a:lstStyle/>
          <a:p>
            <a:fld id="{683B8651-0143-4140-839E-3D36292080E8}" type="slidenum">
              <a:rPr lang="en-US" smtClean="0"/>
              <a:t>19</a:t>
            </a:fld>
            <a:endParaRPr lang="en-US" dirty="0"/>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Theorem</a:t>
            </a:r>
            <a:endParaRPr sz="2400" dirty="0"/>
          </a:p>
        </p:txBody>
      </p:sp>
      <p:sp>
        <p:nvSpPr>
          <p:cNvPr id="7" name="Rectangle 3">
            <a:extLst>
              <a:ext uri="{FF2B5EF4-FFF2-40B4-BE49-F238E27FC236}">
                <a16:creationId xmlns:a16="http://schemas.microsoft.com/office/drawing/2014/main" id="{AE672EDB-5255-CB0A-B0FB-175EF7C6A244}"/>
              </a:ext>
            </a:extLst>
          </p:cNvPr>
          <p:cNvSpPr txBox="1">
            <a:spLocks noChangeArrowheads="1"/>
          </p:cNvSpPr>
          <p:nvPr/>
        </p:nvSpPr>
        <p:spPr>
          <a:xfrm>
            <a:off x="117447" y="1160477"/>
            <a:ext cx="6451132" cy="1411273"/>
          </a:xfrm>
          <a:prstGeom prst="rect">
            <a:avLst/>
          </a:prstGeom>
        </p:spPr>
        <p:txBody>
          <a:bodyPr/>
          <a:lstStyle>
            <a:lvl1pPr marL="128588" indent="-128588" algn="l" defTabSz="514350" rtl="0" eaLnBrk="1" latinLnBrk="0" hangingPunct="1">
              <a:lnSpc>
                <a:spcPct val="90000"/>
              </a:lnSpc>
              <a:spcBef>
                <a:spcPts val="563"/>
              </a:spcBef>
              <a:buFont typeface="Arial"/>
              <a:buChar char="•"/>
              <a:defRPr sz="1575" kern="1200">
                <a:solidFill>
                  <a:schemeClr val="tx1"/>
                </a:solidFill>
                <a:latin typeface="Segoe UI" charset="0"/>
                <a:ea typeface="Segoe UI" charset="0"/>
                <a:cs typeface="Segoe UI" charset="0"/>
              </a:defRPr>
            </a:lvl1pPr>
            <a:lvl2pPr marL="385763" indent="-128588" algn="l" defTabSz="514350" rtl="0" eaLnBrk="1" latinLnBrk="0" hangingPunct="1">
              <a:lnSpc>
                <a:spcPct val="90000"/>
              </a:lnSpc>
              <a:spcBef>
                <a:spcPts val="281"/>
              </a:spcBef>
              <a:buFont typeface="Arial"/>
              <a:buChar char="•"/>
              <a:defRPr sz="1350" kern="1200">
                <a:solidFill>
                  <a:schemeClr val="tx1"/>
                </a:solidFill>
                <a:latin typeface="Segoe UI" charset="0"/>
                <a:ea typeface="Segoe UI" charset="0"/>
                <a:cs typeface="Segoe UI" charset="0"/>
              </a:defRPr>
            </a:lvl2pPr>
            <a:lvl3pPr marL="642938" indent="-128588" algn="l" defTabSz="514350" rtl="0" eaLnBrk="1" latinLnBrk="0" hangingPunct="1">
              <a:lnSpc>
                <a:spcPct val="90000"/>
              </a:lnSpc>
              <a:spcBef>
                <a:spcPts val="281"/>
              </a:spcBef>
              <a:buFont typeface="Arial"/>
              <a:buChar char="•"/>
              <a:defRPr sz="1125" kern="1200">
                <a:solidFill>
                  <a:schemeClr val="tx1"/>
                </a:solidFill>
                <a:latin typeface="Segoe UI" charset="0"/>
                <a:ea typeface="Segoe UI" charset="0"/>
                <a:cs typeface="Segoe UI" charset="0"/>
              </a:defRPr>
            </a:lvl3pPr>
            <a:lvl4pPr marL="900113" indent="-128588" algn="l" defTabSz="514350" rtl="0" eaLnBrk="1" latinLnBrk="0" hangingPunct="1">
              <a:lnSpc>
                <a:spcPct val="90000"/>
              </a:lnSpc>
              <a:spcBef>
                <a:spcPts val="281"/>
              </a:spcBef>
              <a:buFont typeface="Arial"/>
              <a:buChar char="•"/>
              <a:defRPr sz="1013" kern="1200">
                <a:solidFill>
                  <a:schemeClr val="tx1"/>
                </a:solidFill>
                <a:latin typeface="Segoe UI" charset="0"/>
                <a:ea typeface="Segoe UI" charset="0"/>
                <a:cs typeface="Segoe UI" charset="0"/>
              </a:defRPr>
            </a:lvl4pPr>
            <a:lvl5pPr marL="1157288" indent="-128588" algn="l" defTabSz="514350" rtl="0" eaLnBrk="1" latinLnBrk="0" hangingPunct="1">
              <a:lnSpc>
                <a:spcPct val="90000"/>
              </a:lnSpc>
              <a:spcBef>
                <a:spcPts val="281"/>
              </a:spcBef>
              <a:buFont typeface="Arial"/>
              <a:buChar char="•"/>
              <a:defRPr sz="1013" kern="1200">
                <a:solidFill>
                  <a:schemeClr val="tx1"/>
                </a:solidFill>
                <a:latin typeface="Segoe UI" charset="0"/>
                <a:ea typeface="Segoe UI" charset="0"/>
                <a:cs typeface="Segoe UI" charset="0"/>
              </a:defRPr>
            </a:lvl5pPr>
            <a:lvl6pPr marL="1414463" indent="-128588" algn="l" defTabSz="514350" rtl="0" eaLnBrk="1" latinLnBrk="0" hangingPunct="1">
              <a:lnSpc>
                <a:spcPct val="90000"/>
              </a:lnSpc>
              <a:spcBef>
                <a:spcPts val="281"/>
              </a:spcBef>
              <a:buFont typeface="Arial"/>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a:buChar char="•"/>
              <a:defRPr sz="1013" kern="1200">
                <a:solidFill>
                  <a:schemeClr val="tx1"/>
                </a:solidFill>
                <a:latin typeface="+mn-lt"/>
                <a:ea typeface="+mn-ea"/>
                <a:cs typeface="+mn-cs"/>
              </a:defRPr>
            </a:lvl9pPr>
          </a:lstStyle>
          <a:p>
            <a:pPr>
              <a:lnSpc>
                <a:spcPct val="80000"/>
              </a:lnSpc>
            </a:pPr>
            <a:r>
              <a:rPr lang="en-US" altLang="en-US" sz="1800" dirty="0"/>
              <a:t>If </a:t>
            </a:r>
            <a:r>
              <a:rPr lang="en-US" altLang="en-US" sz="1800" i="1" dirty="0"/>
              <a:t>t</a:t>
            </a:r>
            <a:r>
              <a:rPr lang="en-US" altLang="en-US" sz="1800" i="1" baseline="-25000" dirty="0"/>
              <a:t>1</a:t>
            </a:r>
            <a:r>
              <a:rPr lang="en-US" altLang="en-US" sz="1800" i="1" dirty="0"/>
              <a:t>(n) = </a:t>
            </a:r>
            <a:r>
              <a:rPr lang="en-US" altLang="en-US" sz="1800" i="1" dirty="0">
                <a:sym typeface="Symbol" pitchFamily="2" charset="2"/>
              </a:rPr>
              <a:t>O(g</a:t>
            </a:r>
            <a:r>
              <a:rPr lang="en-US" altLang="en-US" sz="1800" i="1" baseline="-25000" dirty="0">
                <a:sym typeface="Symbol" pitchFamily="2" charset="2"/>
              </a:rPr>
              <a:t>1</a:t>
            </a:r>
            <a:r>
              <a:rPr lang="en-US" altLang="en-US" sz="1800" i="1" dirty="0">
                <a:sym typeface="Symbol" pitchFamily="2" charset="2"/>
              </a:rPr>
              <a:t>(n))</a:t>
            </a:r>
            <a:r>
              <a:rPr lang="en-US" altLang="en-US" sz="1800" dirty="0">
                <a:sym typeface="Symbol" pitchFamily="2" charset="2"/>
              </a:rPr>
              <a:t> and </a:t>
            </a:r>
            <a:r>
              <a:rPr lang="en-US" altLang="en-US" sz="1800" i="1" dirty="0"/>
              <a:t>t</a:t>
            </a:r>
            <a:r>
              <a:rPr lang="en-US" altLang="en-US" sz="1800" i="1" baseline="-25000" dirty="0"/>
              <a:t>2</a:t>
            </a:r>
            <a:r>
              <a:rPr lang="en-US" altLang="en-US" sz="1800" i="1" dirty="0"/>
              <a:t>(n) = </a:t>
            </a:r>
            <a:r>
              <a:rPr lang="en-US" altLang="en-US" sz="1800" i="1" dirty="0">
                <a:sym typeface="Symbol" pitchFamily="2" charset="2"/>
              </a:rPr>
              <a:t>O(g</a:t>
            </a:r>
            <a:r>
              <a:rPr lang="en-US" altLang="en-US" sz="1800" i="1" baseline="-25000" dirty="0">
                <a:sym typeface="Symbol" pitchFamily="2" charset="2"/>
              </a:rPr>
              <a:t>2</a:t>
            </a:r>
            <a:r>
              <a:rPr lang="en-US" altLang="en-US" sz="1800" i="1" dirty="0">
                <a:sym typeface="Symbol" pitchFamily="2" charset="2"/>
              </a:rPr>
              <a:t>(n)),</a:t>
            </a:r>
            <a:r>
              <a:rPr lang="en-US" altLang="en-US" sz="1800" dirty="0">
                <a:sym typeface="Symbol" pitchFamily="2" charset="2"/>
              </a:rPr>
              <a:t> then </a:t>
            </a:r>
            <a:r>
              <a:rPr lang="en-US" altLang="en-US" sz="1800" i="1" dirty="0">
                <a:sym typeface="Symbol" pitchFamily="2" charset="2"/>
              </a:rPr>
              <a:t>t</a:t>
            </a:r>
            <a:r>
              <a:rPr lang="en-US" altLang="en-US" sz="1800" i="1" baseline="-25000" dirty="0">
                <a:sym typeface="Symbol" pitchFamily="2" charset="2"/>
              </a:rPr>
              <a:t>1</a:t>
            </a:r>
            <a:r>
              <a:rPr lang="en-US" altLang="en-US" sz="1800" i="1" dirty="0">
                <a:sym typeface="Symbol" pitchFamily="2" charset="2"/>
              </a:rPr>
              <a:t>(n) + t</a:t>
            </a:r>
            <a:r>
              <a:rPr lang="en-US" altLang="en-US" sz="1800" i="1" baseline="-25000" dirty="0">
                <a:sym typeface="Symbol" pitchFamily="2" charset="2"/>
              </a:rPr>
              <a:t>2</a:t>
            </a:r>
            <a:r>
              <a:rPr lang="en-US" altLang="en-US" sz="1800" i="1" dirty="0">
                <a:sym typeface="Symbol" pitchFamily="2" charset="2"/>
              </a:rPr>
              <a:t>(n) = O(max{g</a:t>
            </a:r>
            <a:r>
              <a:rPr lang="en-US" altLang="en-US" sz="1800" i="1" baseline="-25000" dirty="0">
                <a:sym typeface="Symbol" pitchFamily="2" charset="2"/>
              </a:rPr>
              <a:t>1</a:t>
            </a:r>
            <a:r>
              <a:rPr lang="en-US" altLang="en-US" sz="1800" i="1" dirty="0">
                <a:sym typeface="Symbol" pitchFamily="2" charset="2"/>
              </a:rPr>
              <a:t>(n), g</a:t>
            </a:r>
            <a:r>
              <a:rPr lang="en-US" altLang="en-US" sz="1800" i="1" baseline="-25000" dirty="0">
                <a:sym typeface="Symbol" pitchFamily="2" charset="2"/>
              </a:rPr>
              <a:t>2</a:t>
            </a:r>
            <a:r>
              <a:rPr lang="en-US" altLang="en-US" sz="1800" i="1" dirty="0">
                <a:sym typeface="Symbol" pitchFamily="2" charset="2"/>
              </a:rPr>
              <a:t>(n)})</a:t>
            </a:r>
            <a:endParaRPr lang="en-US" altLang="en-US" sz="1800" dirty="0">
              <a:sym typeface="Symbol" pitchFamily="2" charset="2"/>
            </a:endParaRPr>
          </a:p>
          <a:p>
            <a:pPr>
              <a:lnSpc>
                <a:spcPct val="80000"/>
              </a:lnSpc>
            </a:pPr>
            <a:r>
              <a:rPr lang="en-US" altLang="en-US" sz="1800" dirty="0">
                <a:sym typeface="Symbol" pitchFamily="2" charset="2"/>
              </a:rPr>
              <a:t>The algorithm’s overall efficiency will be determined by the part with a larger order of growth, i.e., its least efficient part.</a:t>
            </a:r>
          </a:p>
          <a:p>
            <a:pPr>
              <a:lnSpc>
                <a:spcPct val="80000"/>
              </a:lnSpc>
            </a:pPr>
            <a:r>
              <a:rPr lang="en-US" altLang="en-US" sz="1800" dirty="0">
                <a:sym typeface="Symbol" pitchFamily="2" charset="2"/>
              </a:rPr>
              <a:t>For example, </a:t>
            </a:r>
            <a:r>
              <a:rPr lang="en-US" altLang="zh-CN" sz="1800" dirty="0">
                <a:ea typeface="宋体" panose="02010600030101010101" pitchFamily="2" charset="-122"/>
                <a:sym typeface="Symbol" pitchFamily="2" charset="2"/>
              </a:rPr>
              <a:t>  </a:t>
            </a:r>
            <a:r>
              <a:rPr lang="en-US" altLang="en-US" sz="1800" i="1" dirty="0">
                <a:sym typeface="Symbol" pitchFamily="2" charset="2"/>
              </a:rPr>
              <a:t>5n</a:t>
            </a:r>
            <a:r>
              <a:rPr lang="en-US" altLang="en-US" sz="1800" i="1" baseline="30000" dirty="0">
                <a:sym typeface="Symbol" pitchFamily="2" charset="2"/>
              </a:rPr>
              <a:t>2</a:t>
            </a:r>
            <a:r>
              <a:rPr lang="en-US" altLang="en-US" sz="1800" i="1" dirty="0">
                <a:sym typeface="Symbol" pitchFamily="2" charset="2"/>
              </a:rPr>
              <a:t> + 3nlogn = O(n</a:t>
            </a:r>
            <a:r>
              <a:rPr lang="en-US" altLang="en-US" sz="1800" i="1" baseline="30000" dirty="0">
                <a:sym typeface="Symbol" pitchFamily="2" charset="2"/>
              </a:rPr>
              <a:t>2</a:t>
            </a:r>
            <a:r>
              <a:rPr lang="en-US" altLang="en-US" sz="1800" i="1" dirty="0">
                <a:sym typeface="Symbol" pitchFamily="2" charset="2"/>
              </a:rPr>
              <a:t>)</a:t>
            </a:r>
            <a:endParaRPr lang="en-CA" altLang="en-US" sz="1800" dirty="0">
              <a:sym typeface="Symbol" pitchFamily="2" charset="2"/>
            </a:endParaRPr>
          </a:p>
        </p:txBody>
      </p:sp>
      <mc:AlternateContent xmlns:mc="http://schemas.openxmlformats.org/markup-compatibility/2006" xmlns:a14="http://schemas.microsoft.com/office/drawing/2010/main">
        <mc:Choice Requires="a14">
          <p:sp>
            <p:nvSpPr>
              <p:cNvPr id="8" name="Text Box 4">
                <a:extLst>
                  <a:ext uri="{FF2B5EF4-FFF2-40B4-BE49-F238E27FC236}">
                    <a16:creationId xmlns:a16="http://schemas.microsoft.com/office/drawing/2014/main" id="{9A46D689-29B5-103E-DFA9-E715FACF431F}"/>
                  </a:ext>
                </a:extLst>
              </p:cNvPr>
              <p:cNvSpPr txBox="1">
                <a:spLocks noChangeArrowheads="1"/>
              </p:cNvSpPr>
              <p:nvPr/>
            </p:nvSpPr>
            <p:spPr bwMode="auto">
              <a:xfrm>
                <a:off x="188053" y="2767528"/>
                <a:ext cx="6669947" cy="1841402"/>
              </a:xfrm>
              <a:prstGeom prst="rect">
                <a:avLst/>
              </a:prstGeom>
              <a:noFill/>
              <a:ln>
                <a:noFill/>
              </a:ln>
              <a:effectLst/>
              <a:extLst>
                <a:ext uri="{909E8E84-426E-40DD-AFC4-6F175D3DCCD1}">
                  <a14:hiddenFill>
                    <a:solidFill>
                      <a:schemeClr val="accent1"/>
                    </a:solidFill>
                  </a14:hiddenFill>
                </a:ext>
                <a:ext uri="{91240B29-F687-4F45-9708-019B960494DF}">
                  <a14:hiddenLine w="12700">
                    <a:solidFill>
                      <a:srgbClr val="FF0000"/>
                    </a:solidFill>
                    <a:miter lim="800000"/>
                    <a:headEnd type="none" w="sm" len="sm"/>
                    <a:tailEnd type="none" w="sm" len="sm"/>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lgn="l">
                  <a:spcBef>
                    <a:spcPct val="50000"/>
                  </a:spcBef>
                </a:pPr>
                <a:r>
                  <a:rPr lang="en-US" altLang="en-US" b="1" dirty="0"/>
                  <a:t>Proof</a:t>
                </a:r>
                <a:r>
                  <a:rPr lang="en-US" altLang="en-US" dirty="0"/>
                  <a:t>.  There exist constants </a:t>
                </a:r>
                <a14:m>
                  <m:oMath xmlns:m="http://schemas.openxmlformats.org/officeDocument/2006/math">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𝑐</m:t>
                        </m:r>
                      </m:e>
                      <m:sub>
                        <m:r>
                          <a:rPr lang="en-US" altLang="en-US" b="0" i="1" smtClean="0">
                            <a:latin typeface="Cambria Math" panose="02040503050406030204" pitchFamily="18" charset="0"/>
                          </a:rPr>
                          <m:t>1</m:t>
                        </m:r>
                      </m:sub>
                    </m:sSub>
                    <m:r>
                      <a:rPr lang="en-US" altLang="en-US" b="0" i="1" smtClean="0">
                        <a:latin typeface="Cambria Math" panose="02040503050406030204" pitchFamily="18" charset="0"/>
                      </a:rPr>
                      <m:t>, </m:t>
                    </m:r>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𝑐</m:t>
                        </m:r>
                      </m:e>
                      <m:sub>
                        <m:r>
                          <a:rPr lang="en-US" altLang="en-US" b="0" i="1" smtClean="0">
                            <a:latin typeface="Cambria Math" panose="02040503050406030204" pitchFamily="18" charset="0"/>
                          </a:rPr>
                          <m:t>2</m:t>
                        </m:r>
                      </m:sub>
                    </m:sSub>
                    <m:r>
                      <a:rPr lang="en-US" altLang="en-US" b="0" i="1" smtClean="0">
                        <a:latin typeface="Cambria Math" panose="02040503050406030204" pitchFamily="18" charset="0"/>
                      </a:rPr>
                      <m:t>, </m:t>
                    </m:r>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𝑛</m:t>
                        </m:r>
                      </m:e>
                      <m:sub>
                        <m:r>
                          <a:rPr lang="en-US" altLang="en-US" b="0" i="1" smtClean="0">
                            <a:latin typeface="Cambria Math" panose="02040503050406030204" pitchFamily="18" charset="0"/>
                          </a:rPr>
                          <m:t>1</m:t>
                        </m:r>
                      </m:sub>
                    </m:sSub>
                    <m:r>
                      <a:rPr lang="en-US" altLang="en-US" b="0" i="1" smtClean="0">
                        <a:latin typeface="Cambria Math" panose="02040503050406030204" pitchFamily="18" charset="0"/>
                      </a:rPr>
                      <m:t>, </m:t>
                    </m:r>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𝑛</m:t>
                        </m:r>
                      </m:e>
                      <m:sub>
                        <m:r>
                          <a:rPr lang="en-US" altLang="en-US" b="0" i="1" smtClean="0">
                            <a:latin typeface="Cambria Math" panose="02040503050406030204" pitchFamily="18" charset="0"/>
                          </a:rPr>
                          <m:t>2</m:t>
                        </m:r>
                      </m:sub>
                    </m:sSub>
                  </m:oMath>
                </a14:m>
                <a:r>
                  <a:rPr lang="en-US" altLang="en-US" i="1" dirty="0"/>
                  <a:t> </a:t>
                </a:r>
                <a:r>
                  <a:rPr lang="en-US" altLang="en-US" dirty="0"/>
                  <a:t>such that</a:t>
                </a:r>
              </a:p>
              <a:p>
                <a:pPr algn="l">
                  <a:spcBef>
                    <a:spcPct val="50000"/>
                  </a:spcBef>
                </a:pPr>
                <a14:m>
                  <m:oMathPara xmlns:m="http://schemas.openxmlformats.org/officeDocument/2006/math">
                    <m:oMathParaPr>
                      <m:jc m:val="centerGroup"/>
                    </m:oMathParaPr>
                    <m:oMath xmlns:m="http://schemas.openxmlformats.org/officeDocument/2006/math">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𝑡</m:t>
                          </m:r>
                        </m:e>
                        <m:sub>
                          <m:r>
                            <a:rPr lang="en-US" altLang="en-US" b="0" i="1" smtClean="0">
                              <a:latin typeface="Cambria Math" panose="02040503050406030204" pitchFamily="18" charset="0"/>
                            </a:rPr>
                            <m:t>1</m:t>
                          </m:r>
                        </m:sub>
                      </m:sSub>
                      <m:d>
                        <m:dPr>
                          <m:ctrlPr>
                            <a:rPr lang="en-US" altLang="en-US" b="0" i="1" smtClean="0">
                              <a:latin typeface="Cambria Math" panose="02040503050406030204" pitchFamily="18" charset="0"/>
                            </a:rPr>
                          </m:ctrlPr>
                        </m:dPr>
                        <m:e>
                          <m:r>
                            <a:rPr lang="en-US" altLang="en-US" b="0" i="1" smtClean="0">
                              <a:latin typeface="Cambria Math" panose="02040503050406030204" pitchFamily="18" charset="0"/>
                            </a:rPr>
                            <m:t>𝑛</m:t>
                          </m:r>
                        </m:e>
                      </m:d>
                      <m:r>
                        <a:rPr lang="en-US" altLang="en-US" b="0" i="1" smtClean="0">
                          <a:latin typeface="Cambria Math" panose="02040503050406030204" pitchFamily="18" charset="0"/>
                          <a:ea typeface="Cambria Math" panose="02040503050406030204" pitchFamily="18" charset="0"/>
                        </a:rPr>
                        <m:t>≤</m:t>
                      </m:r>
                      <m:sSub>
                        <m:sSubPr>
                          <m:ctrlPr>
                            <a:rPr lang="en-US" altLang="en-US" b="0" i="1" smtClean="0">
                              <a:latin typeface="Cambria Math" panose="02040503050406030204" pitchFamily="18" charset="0"/>
                              <a:ea typeface="Cambria Math" panose="02040503050406030204" pitchFamily="18" charset="0"/>
                            </a:rPr>
                          </m:ctrlPr>
                        </m:sSubPr>
                        <m:e>
                          <m:r>
                            <a:rPr lang="en-US" altLang="en-US" b="0" i="1" smtClean="0">
                              <a:latin typeface="Cambria Math" panose="02040503050406030204" pitchFamily="18" charset="0"/>
                              <a:ea typeface="Cambria Math" panose="02040503050406030204" pitchFamily="18" charset="0"/>
                            </a:rPr>
                            <m:t>𝑐</m:t>
                          </m:r>
                        </m:e>
                        <m:sub>
                          <m:r>
                            <a:rPr lang="en-US" altLang="en-US" b="0" i="1" smtClean="0">
                              <a:latin typeface="Cambria Math" panose="02040503050406030204" pitchFamily="18" charset="0"/>
                              <a:ea typeface="Cambria Math" panose="02040503050406030204" pitchFamily="18" charset="0"/>
                            </a:rPr>
                            <m:t>1</m:t>
                          </m:r>
                        </m:sub>
                      </m:sSub>
                      <m:r>
                        <a:rPr lang="en-US" altLang="en-US" b="0" i="1" smtClean="0">
                          <a:latin typeface="Cambria Math" panose="02040503050406030204" pitchFamily="18" charset="0"/>
                          <a:ea typeface="Cambria Math" panose="02040503050406030204" pitchFamily="18" charset="0"/>
                        </a:rPr>
                        <m:t>∗</m:t>
                      </m:r>
                      <m:sSub>
                        <m:sSubPr>
                          <m:ctrlPr>
                            <a:rPr lang="en-US" altLang="en-US" b="0" i="1" smtClean="0">
                              <a:latin typeface="Cambria Math" panose="02040503050406030204" pitchFamily="18" charset="0"/>
                              <a:ea typeface="Cambria Math" panose="02040503050406030204" pitchFamily="18" charset="0"/>
                            </a:rPr>
                          </m:ctrlPr>
                        </m:sSubPr>
                        <m:e>
                          <m:r>
                            <a:rPr lang="en-US" altLang="en-US" b="0" i="1" smtClean="0">
                              <a:latin typeface="Cambria Math" panose="02040503050406030204" pitchFamily="18" charset="0"/>
                              <a:ea typeface="Cambria Math" panose="02040503050406030204" pitchFamily="18" charset="0"/>
                            </a:rPr>
                            <m:t>𝑔</m:t>
                          </m:r>
                        </m:e>
                        <m:sub>
                          <m:r>
                            <a:rPr lang="en-US" altLang="en-US" b="0" i="1" smtClean="0">
                              <a:latin typeface="Cambria Math" panose="02040503050406030204" pitchFamily="18" charset="0"/>
                              <a:ea typeface="Cambria Math" panose="02040503050406030204" pitchFamily="18" charset="0"/>
                            </a:rPr>
                            <m:t>1</m:t>
                          </m:r>
                        </m:sub>
                      </m:sSub>
                      <m:d>
                        <m:dPr>
                          <m:ctrlPr>
                            <a:rPr lang="en-US" altLang="en-US" b="0" i="1" smtClean="0">
                              <a:latin typeface="Cambria Math" panose="02040503050406030204" pitchFamily="18" charset="0"/>
                              <a:ea typeface="Cambria Math" panose="02040503050406030204" pitchFamily="18" charset="0"/>
                            </a:rPr>
                          </m:ctrlPr>
                        </m:dPr>
                        <m:e>
                          <m:r>
                            <a:rPr lang="en-US" altLang="en-US" b="0" i="1" smtClean="0">
                              <a:latin typeface="Cambria Math" panose="02040503050406030204" pitchFamily="18" charset="0"/>
                              <a:ea typeface="Cambria Math" panose="02040503050406030204" pitchFamily="18" charset="0"/>
                            </a:rPr>
                            <m:t>𝑛</m:t>
                          </m:r>
                        </m:e>
                      </m:d>
                      <m:r>
                        <a:rPr lang="en-US" altLang="en-US" b="0" i="1" smtClean="0">
                          <a:latin typeface="Cambria Math" panose="02040503050406030204" pitchFamily="18" charset="0"/>
                          <a:ea typeface="Cambria Math" panose="02040503050406030204" pitchFamily="18" charset="0"/>
                        </a:rPr>
                        <m:t> ∀ </m:t>
                      </m:r>
                      <m:r>
                        <a:rPr lang="en-US" altLang="en-US" b="0" i="1" smtClean="0">
                          <a:latin typeface="Cambria Math" panose="02040503050406030204" pitchFamily="18" charset="0"/>
                          <a:ea typeface="Cambria Math" panose="02040503050406030204" pitchFamily="18" charset="0"/>
                        </a:rPr>
                        <m:t>𝑛</m:t>
                      </m:r>
                      <m:r>
                        <a:rPr lang="en-US" altLang="en-US" b="0" i="1" smtClean="0">
                          <a:latin typeface="Cambria Math" panose="02040503050406030204" pitchFamily="18" charset="0"/>
                          <a:ea typeface="Cambria Math" panose="02040503050406030204" pitchFamily="18" charset="0"/>
                        </a:rPr>
                        <m:t>≥</m:t>
                      </m:r>
                      <m:sSub>
                        <m:sSubPr>
                          <m:ctrlPr>
                            <a:rPr lang="en-US" altLang="en-US" b="0" i="1" smtClean="0">
                              <a:latin typeface="Cambria Math" panose="02040503050406030204" pitchFamily="18" charset="0"/>
                              <a:ea typeface="Cambria Math" panose="02040503050406030204" pitchFamily="18" charset="0"/>
                            </a:rPr>
                          </m:ctrlPr>
                        </m:sSubPr>
                        <m:e>
                          <m:r>
                            <a:rPr lang="en-US" altLang="en-US" b="0" i="1" smtClean="0">
                              <a:latin typeface="Cambria Math" panose="02040503050406030204" pitchFamily="18" charset="0"/>
                              <a:ea typeface="Cambria Math" panose="02040503050406030204" pitchFamily="18" charset="0"/>
                            </a:rPr>
                            <m:t>𝑛</m:t>
                          </m:r>
                        </m:e>
                        <m:sub>
                          <m:r>
                            <a:rPr lang="en-US" altLang="en-US" b="0" i="1" smtClean="0">
                              <a:latin typeface="Cambria Math" panose="02040503050406030204" pitchFamily="18" charset="0"/>
                              <a:ea typeface="Cambria Math" panose="02040503050406030204" pitchFamily="18" charset="0"/>
                            </a:rPr>
                            <m:t>1</m:t>
                          </m:r>
                        </m:sub>
                      </m:sSub>
                    </m:oMath>
                  </m:oMathPara>
                </a14:m>
                <a:endParaRPr lang="en-US" altLang="en-US" dirty="0"/>
              </a:p>
              <a:p>
                <a:pPr>
                  <a:spcBef>
                    <a:spcPct val="50000"/>
                  </a:spcBef>
                </a:pPr>
                <a14:m>
                  <m:oMathPara xmlns:m="http://schemas.openxmlformats.org/officeDocument/2006/math">
                    <m:oMathParaPr>
                      <m:jc m:val="centerGroup"/>
                    </m:oMathParaPr>
                    <m:oMath xmlns:m="http://schemas.openxmlformats.org/officeDocument/2006/math">
                      <m:sSub>
                        <m:sSubPr>
                          <m:ctrlPr>
                            <a:rPr lang="en-US" altLang="en-US" i="1">
                              <a:latin typeface="Cambria Math" panose="02040503050406030204" pitchFamily="18" charset="0"/>
                            </a:rPr>
                          </m:ctrlPr>
                        </m:sSubPr>
                        <m:e>
                          <m:r>
                            <a:rPr lang="en-US" altLang="en-US" i="1">
                              <a:latin typeface="Cambria Math" panose="02040503050406030204" pitchFamily="18" charset="0"/>
                            </a:rPr>
                            <m:t>𝑡</m:t>
                          </m:r>
                        </m:e>
                        <m:sub>
                          <m:r>
                            <a:rPr lang="en-US" altLang="en-US" b="0" i="1" smtClean="0">
                              <a:latin typeface="Cambria Math" panose="02040503050406030204" pitchFamily="18" charset="0"/>
                            </a:rPr>
                            <m:t>2</m:t>
                          </m:r>
                        </m:sub>
                      </m:sSub>
                      <m:d>
                        <m:dPr>
                          <m:ctrlPr>
                            <a:rPr lang="en-US" altLang="en-US" i="1">
                              <a:latin typeface="Cambria Math" panose="02040503050406030204" pitchFamily="18" charset="0"/>
                            </a:rPr>
                          </m:ctrlPr>
                        </m:dPr>
                        <m:e>
                          <m:r>
                            <a:rPr lang="en-US" altLang="en-US" i="1">
                              <a:latin typeface="Cambria Math" panose="02040503050406030204" pitchFamily="18" charset="0"/>
                            </a:rPr>
                            <m:t>𝑛</m:t>
                          </m:r>
                        </m:e>
                      </m:d>
                      <m:r>
                        <a:rPr lang="en-US" altLang="en-US" i="1">
                          <a:latin typeface="Cambria Math" panose="02040503050406030204" pitchFamily="18" charset="0"/>
                          <a:ea typeface="Cambria Math" panose="02040503050406030204" pitchFamily="18" charset="0"/>
                        </a:rPr>
                        <m:t>≤</m:t>
                      </m:r>
                      <m:sSub>
                        <m:sSubPr>
                          <m:ctrlPr>
                            <a:rPr lang="en-US" altLang="en-US" i="1">
                              <a:latin typeface="Cambria Math" panose="02040503050406030204" pitchFamily="18" charset="0"/>
                              <a:ea typeface="Cambria Math" panose="02040503050406030204" pitchFamily="18" charset="0"/>
                            </a:rPr>
                          </m:ctrlPr>
                        </m:sSubPr>
                        <m:e>
                          <m:r>
                            <a:rPr lang="en-US" altLang="en-US" i="1">
                              <a:latin typeface="Cambria Math" panose="02040503050406030204" pitchFamily="18" charset="0"/>
                              <a:ea typeface="Cambria Math" panose="02040503050406030204" pitchFamily="18" charset="0"/>
                            </a:rPr>
                            <m:t>𝑐</m:t>
                          </m:r>
                        </m:e>
                        <m:sub>
                          <m:r>
                            <a:rPr lang="en-US" altLang="en-US" b="0" i="1" smtClean="0">
                              <a:latin typeface="Cambria Math" panose="02040503050406030204" pitchFamily="18" charset="0"/>
                              <a:ea typeface="Cambria Math" panose="02040503050406030204" pitchFamily="18" charset="0"/>
                            </a:rPr>
                            <m:t>2</m:t>
                          </m:r>
                        </m:sub>
                      </m:sSub>
                      <m:r>
                        <a:rPr lang="en-US" altLang="en-US" i="1">
                          <a:latin typeface="Cambria Math" panose="02040503050406030204" pitchFamily="18" charset="0"/>
                          <a:ea typeface="Cambria Math" panose="02040503050406030204" pitchFamily="18" charset="0"/>
                        </a:rPr>
                        <m:t>∗</m:t>
                      </m:r>
                      <m:sSub>
                        <m:sSubPr>
                          <m:ctrlPr>
                            <a:rPr lang="en-US" altLang="en-US" i="1">
                              <a:latin typeface="Cambria Math" panose="02040503050406030204" pitchFamily="18" charset="0"/>
                              <a:ea typeface="Cambria Math" panose="02040503050406030204" pitchFamily="18" charset="0"/>
                            </a:rPr>
                          </m:ctrlPr>
                        </m:sSubPr>
                        <m:e>
                          <m:r>
                            <a:rPr lang="en-US" altLang="en-US" i="1">
                              <a:latin typeface="Cambria Math" panose="02040503050406030204" pitchFamily="18" charset="0"/>
                              <a:ea typeface="Cambria Math" panose="02040503050406030204" pitchFamily="18" charset="0"/>
                            </a:rPr>
                            <m:t>𝑔</m:t>
                          </m:r>
                        </m:e>
                        <m:sub>
                          <m:r>
                            <a:rPr lang="en-US" altLang="en-US" b="0" i="1" smtClean="0">
                              <a:latin typeface="Cambria Math" panose="02040503050406030204" pitchFamily="18" charset="0"/>
                              <a:ea typeface="Cambria Math" panose="02040503050406030204" pitchFamily="18" charset="0"/>
                            </a:rPr>
                            <m:t>2</m:t>
                          </m:r>
                        </m:sub>
                      </m:sSub>
                      <m:d>
                        <m:dPr>
                          <m:ctrlPr>
                            <a:rPr lang="en-US" altLang="en-US" i="1">
                              <a:latin typeface="Cambria Math" panose="02040503050406030204" pitchFamily="18" charset="0"/>
                              <a:ea typeface="Cambria Math" panose="02040503050406030204" pitchFamily="18" charset="0"/>
                            </a:rPr>
                          </m:ctrlPr>
                        </m:dPr>
                        <m:e>
                          <m:r>
                            <a:rPr lang="en-US" altLang="en-US" i="1">
                              <a:latin typeface="Cambria Math" panose="02040503050406030204" pitchFamily="18" charset="0"/>
                              <a:ea typeface="Cambria Math" panose="02040503050406030204" pitchFamily="18" charset="0"/>
                            </a:rPr>
                            <m:t>𝑛</m:t>
                          </m:r>
                        </m:e>
                      </m:d>
                      <m:r>
                        <a:rPr lang="en-US" altLang="en-US" i="1">
                          <a:latin typeface="Cambria Math" panose="02040503050406030204" pitchFamily="18" charset="0"/>
                          <a:ea typeface="Cambria Math" panose="02040503050406030204" pitchFamily="18" charset="0"/>
                        </a:rPr>
                        <m:t> ∀ </m:t>
                      </m:r>
                      <m:r>
                        <a:rPr lang="en-US" altLang="en-US" i="1">
                          <a:latin typeface="Cambria Math" panose="02040503050406030204" pitchFamily="18" charset="0"/>
                          <a:ea typeface="Cambria Math" panose="02040503050406030204" pitchFamily="18" charset="0"/>
                        </a:rPr>
                        <m:t>𝑛</m:t>
                      </m:r>
                      <m:r>
                        <a:rPr lang="en-US" altLang="en-US" i="1">
                          <a:latin typeface="Cambria Math" panose="02040503050406030204" pitchFamily="18" charset="0"/>
                          <a:ea typeface="Cambria Math" panose="02040503050406030204" pitchFamily="18" charset="0"/>
                        </a:rPr>
                        <m:t>≥</m:t>
                      </m:r>
                      <m:sSub>
                        <m:sSubPr>
                          <m:ctrlPr>
                            <a:rPr lang="en-US" altLang="en-US" i="1">
                              <a:latin typeface="Cambria Math" panose="02040503050406030204" pitchFamily="18" charset="0"/>
                              <a:ea typeface="Cambria Math" panose="02040503050406030204" pitchFamily="18" charset="0"/>
                            </a:rPr>
                          </m:ctrlPr>
                        </m:sSubPr>
                        <m:e>
                          <m:r>
                            <a:rPr lang="en-US" altLang="en-US" i="1">
                              <a:latin typeface="Cambria Math" panose="02040503050406030204" pitchFamily="18" charset="0"/>
                              <a:ea typeface="Cambria Math" panose="02040503050406030204" pitchFamily="18" charset="0"/>
                            </a:rPr>
                            <m:t>𝑛</m:t>
                          </m:r>
                        </m:e>
                        <m:sub>
                          <m:r>
                            <a:rPr lang="en-US" altLang="en-US" b="0" i="1" smtClean="0">
                              <a:latin typeface="Cambria Math" panose="02040503050406030204" pitchFamily="18" charset="0"/>
                              <a:ea typeface="Cambria Math" panose="02040503050406030204" pitchFamily="18" charset="0"/>
                            </a:rPr>
                            <m:t>2</m:t>
                          </m:r>
                        </m:sub>
                      </m:sSub>
                    </m:oMath>
                  </m:oMathPara>
                </a14:m>
                <a:endParaRPr lang="en-US" altLang="en-US" dirty="0"/>
              </a:p>
              <a:p>
                <a:pPr>
                  <a:spcBef>
                    <a:spcPct val="50000"/>
                  </a:spcBef>
                </a:pPr>
                <a:r>
                  <a:rPr lang="en-US" altLang="en-US" dirty="0"/>
                  <a:t>Define </a:t>
                </a:r>
                <a14:m>
                  <m:oMath xmlns:m="http://schemas.openxmlformats.org/officeDocument/2006/math">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𝑐</m:t>
                        </m:r>
                      </m:e>
                      <m:sub>
                        <m:r>
                          <a:rPr lang="en-US" altLang="en-US" b="0" i="1" smtClean="0">
                            <a:latin typeface="Cambria Math" panose="02040503050406030204" pitchFamily="18" charset="0"/>
                          </a:rPr>
                          <m:t>3</m:t>
                        </m:r>
                      </m:sub>
                    </m:sSub>
                    <m:r>
                      <a:rPr lang="en-US" altLang="en-US" b="0" i="1" smtClean="0">
                        <a:latin typeface="Cambria Math" panose="02040503050406030204" pitchFamily="18" charset="0"/>
                      </a:rPr>
                      <m:t>=</m:t>
                    </m:r>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𝑐</m:t>
                        </m:r>
                      </m:e>
                      <m:sub>
                        <m:r>
                          <a:rPr lang="en-US" altLang="en-US" b="0" i="1" smtClean="0">
                            <a:latin typeface="Cambria Math" panose="02040503050406030204" pitchFamily="18" charset="0"/>
                          </a:rPr>
                          <m:t>1</m:t>
                        </m:r>
                      </m:sub>
                    </m:sSub>
                    <m:r>
                      <a:rPr lang="en-US" altLang="en-US" b="0" i="1" smtClean="0">
                        <a:latin typeface="Cambria Math" panose="02040503050406030204" pitchFamily="18" charset="0"/>
                      </a:rPr>
                      <m:t>+</m:t>
                    </m:r>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𝑐</m:t>
                        </m:r>
                      </m:e>
                      <m:sub>
                        <m:r>
                          <a:rPr lang="en-US" altLang="en-US" b="0" i="1" smtClean="0">
                            <a:latin typeface="Cambria Math" panose="02040503050406030204" pitchFamily="18" charset="0"/>
                          </a:rPr>
                          <m:t>2</m:t>
                        </m:r>
                      </m:sub>
                    </m:sSub>
                  </m:oMath>
                </a14:m>
                <a:r>
                  <a:rPr lang="en-US" altLang="en-US" dirty="0"/>
                  <a:t> and </a:t>
                </a:r>
                <a14:m>
                  <m:oMath xmlns:m="http://schemas.openxmlformats.org/officeDocument/2006/math">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𝑛</m:t>
                        </m:r>
                      </m:e>
                      <m:sub>
                        <m:r>
                          <a:rPr lang="en-US" altLang="en-US" b="0" i="1" smtClean="0">
                            <a:latin typeface="Cambria Math" panose="02040503050406030204" pitchFamily="18" charset="0"/>
                          </a:rPr>
                          <m:t>3</m:t>
                        </m:r>
                      </m:sub>
                    </m:sSub>
                    <m:r>
                      <a:rPr lang="en-US" altLang="en-US" b="0" i="1" smtClean="0">
                        <a:latin typeface="Cambria Math" panose="02040503050406030204" pitchFamily="18" charset="0"/>
                      </a:rPr>
                      <m:t>=</m:t>
                    </m:r>
                    <m:func>
                      <m:funcPr>
                        <m:ctrlPr>
                          <a:rPr lang="en-US" altLang="en-US" i="1">
                            <a:latin typeface="Cambria Math" panose="02040503050406030204" pitchFamily="18" charset="0"/>
                          </a:rPr>
                        </m:ctrlPr>
                      </m:funcPr>
                      <m:fName>
                        <m:limLow>
                          <m:limLowPr>
                            <m:ctrlPr>
                              <a:rPr lang="en-US" altLang="en-US" i="1">
                                <a:latin typeface="Cambria Math" panose="02040503050406030204" pitchFamily="18" charset="0"/>
                              </a:rPr>
                            </m:ctrlPr>
                          </m:limLowPr>
                          <m:e>
                            <m:r>
                              <m:rPr>
                                <m:sty m:val="p"/>
                              </m:rPr>
                              <a:rPr lang="en-US" altLang="en-US">
                                <a:latin typeface="Cambria Math" panose="02040503050406030204" pitchFamily="18" charset="0"/>
                              </a:rPr>
                              <m:t>max</m:t>
                            </m:r>
                          </m:e>
                          <m:lim/>
                        </m:limLow>
                      </m:fName>
                      <m:e>
                        <m:r>
                          <a:rPr lang="en-US" altLang="en-US" i="1">
                            <a:latin typeface="Cambria Math" panose="02040503050406030204" pitchFamily="18" charset="0"/>
                          </a:rPr>
                          <m:t>{</m:t>
                        </m:r>
                        <m:sSub>
                          <m:sSubPr>
                            <m:ctrlPr>
                              <a:rPr lang="en-US" altLang="en-US" i="1">
                                <a:latin typeface="Cambria Math" panose="02040503050406030204" pitchFamily="18" charset="0"/>
                              </a:rPr>
                            </m:ctrlPr>
                          </m:sSubPr>
                          <m:e>
                            <m:r>
                              <a:rPr lang="en-US" altLang="en-US" i="1">
                                <a:latin typeface="Cambria Math" panose="02040503050406030204" pitchFamily="18" charset="0"/>
                              </a:rPr>
                              <m:t>𝑛</m:t>
                            </m:r>
                          </m:e>
                          <m:sub>
                            <m:r>
                              <a:rPr lang="en-US" altLang="en-US" i="1">
                                <a:latin typeface="Cambria Math" panose="02040503050406030204" pitchFamily="18" charset="0"/>
                              </a:rPr>
                              <m:t>1</m:t>
                            </m:r>
                          </m:sub>
                        </m:sSub>
                        <m:r>
                          <a:rPr lang="en-US" altLang="en-US" i="1">
                            <a:latin typeface="Cambria Math" panose="02040503050406030204" pitchFamily="18" charset="0"/>
                          </a:rPr>
                          <m:t>,</m:t>
                        </m:r>
                        <m:sSub>
                          <m:sSubPr>
                            <m:ctrlPr>
                              <a:rPr lang="en-US" altLang="en-US" i="1">
                                <a:latin typeface="Cambria Math" panose="02040503050406030204" pitchFamily="18" charset="0"/>
                              </a:rPr>
                            </m:ctrlPr>
                          </m:sSubPr>
                          <m:e>
                            <m:r>
                              <a:rPr lang="en-US" altLang="en-US" i="1">
                                <a:latin typeface="Cambria Math" panose="02040503050406030204" pitchFamily="18" charset="0"/>
                              </a:rPr>
                              <m:t>𝑛</m:t>
                            </m:r>
                          </m:e>
                          <m:sub>
                            <m:r>
                              <a:rPr lang="en-US" altLang="en-US" i="1">
                                <a:latin typeface="Cambria Math" panose="02040503050406030204" pitchFamily="18" charset="0"/>
                              </a:rPr>
                              <m:t>2</m:t>
                            </m:r>
                          </m:sub>
                        </m:sSub>
                        <m:r>
                          <a:rPr lang="en-US" altLang="en-US" i="1">
                            <a:latin typeface="Cambria Math" panose="02040503050406030204" pitchFamily="18" charset="0"/>
                          </a:rPr>
                          <m:t>}</m:t>
                        </m:r>
                      </m:e>
                    </m:func>
                  </m:oMath>
                </a14:m>
                <a:r>
                  <a:rPr lang="en-US" altLang="en-US" dirty="0"/>
                  <a:t>, then</a:t>
                </a:r>
              </a:p>
              <a:p>
                <a:pPr>
                  <a:spcBef>
                    <a:spcPct val="50000"/>
                  </a:spcBef>
                </a:pPr>
                <a14:m>
                  <m:oMathPara xmlns:m="http://schemas.openxmlformats.org/officeDocument/2006/math">
                    <m:oMathParaPr>
                      <m:jc m:val="centerGroup"/>
                    </m:oMathParaPr>
                    <m:oMath xmlns:m="http://schemas.openxmlformats.org/officeDocument/2006/math">
                      <m:sSub>
                        <m:sSubPr>
                          <m:ctrlPr>
                            <a:rPr lang="en-US" altLang="en-US" i="1">
                              <a:latin typeface="Cambria Math" panose="02040503050406030204" pitchFamily="18" charset="0"/>
                            </a:rPr>
                          </m:ctrlPr>
                        </m:sSubPr>
                        <m:e>
                          <m:r>
                            <a:rPr lang="en-US" altLang="en-US" i="1">
                              <a:latin typeface="Cambria Math" panose="02040503050406030204" pitchFamily="18" charset="0"/>
                            </a:rPr>
                            <m:t>𝑡</m:t>
                          </m:r>
                        </m:e>
                        <m:sub>
                          <m:r>
                            <a:rPr lang="en-US" altLang="en-US" i="1">
                              <a:latin typeface="Cambria Math" panose="02040503050406030204" pitchFamily="18" charset="0"/>
                            </a:rPr>
                            <m:t>1</m:t>
                          </m:r>
                        </m:sub>
                      </m:sSub>
                      <m:d>
                        <m:dPr>
                          <m:ctrlPr>
                            <a:rPr lang="en-US" altLang="en-US" i="1">
                              <a:latin typeface="Cambria Math" panose="02040503050406030204" pitchFamily="18" charset="0"/>
                            </a:rPr>
                          </m:ctrlPr>
                        </m:dPr>
                        <m:e>
                          <m:r>
                            <a:rPr lang="en-US" altLang="en-US" i="1">
                              <a:latin typeface="Cambria Math" panose="02040503050406030204" pitchFamily="18" charset="0"/>
                            </a:rPr>
                            <m:t>𝑛</m:t>
                          </m:r>
                        </m:e>
                      </m:d>
                      <m:r>
                        <a:rPr lang="en-US" altLang="en-US" b="0" i="1" smtClean="0">
                          <a:latin typeface="Cambria Math" panose="02040503050406030204" pitchFamily="18" charset="0"/>
                        </a:rPr>
                        <m:t>+</m:t>
                      </m:r>
                      <m:sSub>
                        <m:sSubPr>
                          <m:ctrlPr>
                            <a:rPr lang="en-US" altLang="en-US" i="1">
                              <a:latin typeface="Cambria Math" panose="02040503050406030204" pitchFamily="18" charset="0"/>
                            </a:rPr>
                          </m:ctrlPr>
                        </m:sSubPr>
                        <m:e>
                          <m:r>
                            <a:rPr lang="en-US" altLang="en-US" i="1">
                              <a:latin typeface="Cambria Math" panose="02040503050406030204" pitchFamily="18" charset="0"/>
                            </a:rPr>
                            <m:t>𝑡</m:t>
                          </m:r>
                        </m:e>
                        <m:sub>
                          <m:r>
                            <a:rPr lang="en-US" altLang="en-US" b="0" i="1" smtClean="0">
                              <a:latin typeface="Cambria Math" panose="02040503050406030204" pitchFamily="18" charset="0"/>
                            </a:rPr>
                            <m:t>2</m:t>
                          </m:r>
                        </m:sub>
                      </m:sSub>
                      <m:d>
                        <m:dPr>
                          <m:ctrlPr>
                            <a:rPr lang="en-US" altLang="en-US" i="1">
                              <a:latin typeface="Cambria Math" panose="02040503050406030204" pitchFamily="18" charset="0"/>
                            </a:rPr>
                          </m:ctrlPr>
                        </m:dPr>
                        <m:e>
                          <m:r>
                            <a:rPr lang="en-US" altLang="en-US" i="1">
                              <a:latin typeface="Cambria Math" panose="02040503050406030204" pitchFamily="18" charset="0"/>
                            </a:rPr>
                            <m:t>𝑛</m:t>
                          </m:r>
                        </m:e>
                      </m:d>
                      <m:r>
                        <a:rPr lang="en-US" altLang="en-US" i="1" smtClean="0">
                          <a:latin typeface="Cambria Math" panose="02040503050406030204" pitchFamily="18" charset="0"/>
                          <a:ea typeface="Cambria Math" panose="02040503050406030204" pitchFamily="18" charset="0"/>
                        </a:rPr>
                        <m:t>≤</m:t>
                      </m:r>
                      <m:sSub>
                        <m:sSubPr>
                          <m:ctrlPr>
                            <a:rPr lang="en-US" altLang="en-US" b="0" i="1" smtClean="0">
                              <a:latin typeface="Cambria Math" panose="02040503050406030204" pitchFamily="18" charset="0"/>
                              <a:ea typeface="Cambria Math" panose="02040503050406030204" pitchFamily="18" charset="0"/>
                            </a:rPr>
                          </m:ctrlPr>
                        </m:sSubPr>
                        <m:e>
                          <m:r>
                            <a:rPr lang="en-US" altLang="en-US" b="0" i="1" smtClean="0">
                              <a:latin typeface="Cambria Math" panose="02040503050406030204" pitchFamily="18" charset="0"/>
                              <a:ea typeface="Cambria Math" panose="02040503050406030204" pitchFamily="18" charset="0"/>
                            </a:rPr>
                            <m:t>𝑐</m:t>
                          </m:r>
                        </m:e>
                        <m:sub>
                          <m:r>
                            <a:rPr lang="en-US" altLang="en-US" b="0" i="1" smtClean="0">
                              <a:latin typeface="Cambria Math" panose="02040503050406030204" pitchFamily="18" charset="0"/>
                              <a:ea typeface="Cambria Math" panose="02040503050406030204" pitchFamily="18" charset="0"/>
                            </a:rPr>
                            <m:t>3</m:t>
                          </m:r>
                        </m:sub>
                      </m:sSub>
                      <m:r>
                        <a:rPr lang="en-US" altLang="en-US" b="0" i="1" smtClean="0">
                          <a:latin typeface="Cambria Math" panose="02040503050406030204" pitchFamily="18" charset="0"/>
                          <a:ea typeface="Cambria Math" panose="02040503050406030204" pitchFamily="18" charset="0"/>
                        </a:rPr>
                        <m:t>∗</m:t>
                      </m:r>
                      <m:func>
                        <m:funcPr>
                          <m:ctrlPr>
                            <a:rPr lang="en-US" altLang="en-US" i="1">
                              <a:latin typeface="Cambria Math" panose="02040503050406030204" pitchFamily="18" charset="0"/>
                            </a:rPr>
                          </m:ctrlPr>
                        </m:funcPr>
                        <m:fName>
                          <m:limLow>
                            <m:limLowPr>
                              <m:ctrlPr>
                                <a:rPr lang="en-US" altLang="en-US" i="1">
                                  <a:latin typeface="Cambria Math" panose="02040503050406030204" pitchFamily="18" charset="0"/>
                                </a:rPr>
                              </m:ctrlPr>
                            </m:limLowPr>
                            <m:e>
                              <m:r>
                                <m:rPr>
                                  <m:sty m:val="p"/>
                                </m:rPr>
                                <a:rPr lang="en-US" altLang="en-US">
                                  <a:latin typeface="Cambria Math" panose="02040503050406030204" pitchFamily="18" charset="0"/>
                                </a:rPr>
                                <m:t>max</m:t>
                              </m:r>
                            </m:e>
                            <m:lim/>
                          </m:limLow>
                        </m:fName>
                        <m:e>
                          <m:d>
                            <m:dPr>
                              <m:begChr m:val="{"/>
                              <m:endChr m:val="}"/>
                              <m:ctrlPr>
                                <a:rPr lang="en-US" altLang="en-US" b="0" i="1" smtClean="0">
                                  <a:latin typeface="Cambria Math" panose="02040503050406030204" pitchFamily="18" charset="0"/>
                                </a:rPr>
                              </m:ctrlPr>
                            </m:dPr>
                            <m:e>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𝑔</m:t>
                                  </m:r>
                                </m:e>
                                <m:sub>
                                  <m:r>
                                    <a:rPr lang="en-US" altLang="en-US" b="0" i="1" smtClean="0">
                                      <a:latin typeface="Cambria Math" panose="02040503050406030204" pitchFamily="18" charset="0"/>
                                    </a:rPr>
                                    <m:t>1</m:t>
                                  </m:r>
                                </m:sub>
                              </m:sSub>
                              <m:d>
                                <m:dPr>
                                  <m:ctrlPr>
                                    <a:rPr lang="en-US" altLang="en-US" b="0" i="1" smtClean="0">
                                      <a:latin typeface="Cambria Math" panose="02040503050406030204" pitchFamily="18" charset="0"/>
                                    </a:rPr>
                                  </m:ctrlPr>
                                </m:dPr>
                                <m:e>
                                  <m:r>
                                    <a:rPr lang="en-US" altLang="en-US" b="0" i="1" smtClean="0">
                                      <a:latin typeface="Cambria Math" panose="02040503050406030204" pitchFamily="18" charset="0"/>
                                    </a:rPr>
                                    <m:t>𝑛</m:t>
                                  </m:r>
                                </m:e>
                              </m:d>
                              <m:r>
                                <a:rPr lang="en-US" altLang="en-US" i="1">
                                  <a:latin typeface="Cambria Math" panose="02040503050406030204" pitchFamily="18" charset="0"/>
                                </a:rPr>
                                <m:t>,</m:t>
                              </m:r>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𝑔</m:t>
                                  </m:r>
                                </m:e>
                                <m:sub>
                                  <m:r>
                                    <a:rPr lang="en-US" altLang="en-US" b="0" i="1" smtClean="0">
                                      <a:latin typeface="Cambria Math" panose="02040503050406030204" pitchFamily="18" charset="0"/>
                                    </a:rPr>
                                    <m:t>2</m:t>
                                  </m:r>
                                </m:sub>
                              </m:sSub>
                              <m:d>
                                <m:dPr>
                                  <m:ctrlPr>
                                    <a:rPr lang="en-US" altLang="en-US" b="0" i="1" smtClean="0">
                                      <a:latin typeface="Cambria Math" panose="02040503050406030204" pitchFamily="18" charset="0"/>
                                    </a:rPr>
                                  </m:ctrlPr>
                                </m:dPr>
                                <m:e>
                                  <m:r>
                                    <a:rPr lang="en-US" altLang="en-US" b="0" i="1" smtClean="0">
                                      <a:latin typeface="Cambria Math" panose="02040503050406030204" pitchFamily="18" charset="0"/>
                                    </a:rPr>
                                    <m:t>𝑛</m:t>
                                  </m:r>
                                </m:e>
                              </m:d>
                            </m:e>
                          </m:d>
                        </m:e>
                      </m:func>
                      <m:r>
                        <a:rPr lang="en-US" altLang="en-US" b="0" i="1" smtClean="0">
                          <a:latin typeface="Cambria Math" panose="02040503050406030204" pitchFamily="18" charset="0"/>
                        </a:rPr>
                        <m:t> </m:t>
                      </m:r>
                      <m:r>
                        <a:rPr lang="en-US" altLang="en-US" b="0" i="1" smtClean="0">
                          <a:latin typeface="Cambria Math" panose="02040503050406030204" pitchFamily="18" charset="0"/>
                          <a:ea typeface="Cambria Math" panose="02040503050406030204" pitchFamily="18" charset="0"/>
                        </a:rPr>
                        <m:t>∀ </m:t>
                      </m:r>
                      <m:r>
                        <a:rPr lang="en-US" altLang="en-US" b="0" i="1" smtClean="0">
                          <a:latin typeface="Cambria Math" panose="02040503050406030204" pitchFamily="18" charset="0"/>
                          <a:ea typeface="Cambria Math" panose="02040503050406030204" pitchFamily="18" charset="0"/>
                        </a:rPr>
                        <m:t>𝑛</m:t>
                      </m:r>
                      <m:r>
                        <a:rPr lang="en-US" altLang="en-US" b="0" i="1" smtClean="0">
                          <a:latin typeface="Cambria Math" panose="02040503050406030204" pitchFamily="18" charset="0"/>
                          <a:ea typeface="Cambria Math" panose="02040503050406030204" pitchFamily="18" charset="0"/>
                        </a:rPr>
                        <m:t>≥</m:t>
                      </m:r>
                      <m:sSub>
                        <m:sSubPr>
                          <m:ctrlPr>
                            <a:rPr lang="en-US" altLang="en-US" b="0" i="1" smtClean="0">
                              <a:latin typeface="Cambria Math" panose="02040503050406030204" pitchFamily="18" charset="0"/>
                              <a:ea typeface="Cambria Math" panose="02040503050406030204" pitchFamily="18" charset="0"/>
                            </a:rPr>
                          </m:ctrlPr>
                        </m:sSubPr>
                        <m:e>
                          <m:r>
                            <a:rPr lang="en-US" altLang="en-US" b="0" i="1" smtClean="0">
                              <a:latin typeface="Cambria Math" panose="02040503050406030204" pitchFamily="18" charset="0"/>
                              <a:ea typeface="Cambria Math" panose="02040503050406030204" pitchFamily="18" charset="0"/>
                            </a:rPr>
                            <m:t>𝑛</m:t>
                          </m:r>
                        </m:e>
                        <m:sub>
                          <m:r>
                            <a:rPr lang="en-US" altLang="en-US" b="0" i="1" smtClean="0">
                              <a:latin typeface="Cambria Math" panose="02040503050406030204" pitchFamily="18" charset="0"/>
                              <a:ea typeface="Cambria Math" panose="02040503050406030204" pitchFamily="18" charset="0"/>
                            </a:rPr>
                            <m:t>3</m:t>
                          </m:r>
                        </m:sub>
                      </m:sSub>
                    </m:oMath>
                  </m:oMathPara>
                </a14:m>
                <a:endParaRPr lang="en-US" altLang="en-US" dirty="0"/>
              </a:p>
            </p:txBody>
          </p:sp>
        </mc:Choice>
        <mc:Fallback xmlns="">
          <p:sp>
            <p:nvSpPr>
              <p:cNvPr id="8" name="Text Box 4">
                <a:extLst>
                  <a:ext uri="{FF2B5EF4-FFF2-40B4-BE49-F238E27FC236}">
                    <a16:creationId xmlns:a16="http://schemas.microsoft.com/office/drawing/2014/main" id="{9A46D689-29B5-103E-DFA9-E715FACF431F}"/>
                  </a:ext>
                </a:extLst>
              </p:cNvPr>
              <p:cNvSpPr txBox="1">
                <a:spLocks noRot="1" noChangeAspect="1" noMove="1" noResize="1" noEditPoints="1" noAdjustHandles="1" noChangeArrowheads="1" noChangeShapeType="1" noTextEdit="1"/>
              </p:cNvSpPr>
              <p:nvPr/>
            </p:nvSpPr>
            <p:spPr bwMode="auto">
              <a:xfrm>
                <a:off x="188053" y="2767528"/>
                <a:ext cx="6669947" cy="1841402"/>
              </a:xfrm>
              <a:prstGeom prst="rect">
                <a:avLst/>
              </a:prstGeom>
              <a:blipFill>
                <a:blip r:embed="rId3"/>
                <a:stretch>
                  <a:fillRect l="-760" t="-68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2" name="Footer Placeholder 1">
            <a:extLst>
              <a:ext uri="{FF2B5EF4-FFF2-40B4-BE49-F238E27FC236}">
                <a16:creationId xmlns:a16="http://schemas.microsoft.com/office/drawing/2014/main" id="{289F7F14-4F2D-785E-726C-0FC0A09BDF83}"/>
              </a:ext>
            </a:extLst>
          </p:cNvPr>
          <p:cNvSpPr>
            <a:spLocks noGrp="1"/>
          </p:cNvSpPr>
          <p:nvPr>
            <p:ph type="ftr" sz="quarter" idx="11"/>
          </p:nvPr>
        </p:nvSpPr>
        <p:spPr/>
        <p:txBody>
          <a:bodyPr/>
          <a:lstStyle/>
          <a:p>
            <a:r>
              <a:rPr lang="en-US"/>
              <a:t>CS21203 / Algorithms - I | Introduction</a:t>
            </a:r>
            <a:endParaRPr lang="en-US" dirty="0"/>
          </a:p>
        </p:txBody>
      </p:sp>
    </p:spTree>
    <p:extLst>
      <p:ext uri="{BB962C8B-B14F-4D97-AF65-F5344CB8AC3E}">
        <p14:creationId xmlns:p14="http://schemas.microsoft.com/office/powerpoint/2010/main" val="1666901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71487" y="4869209"/>
            <a:ext cx="1197922" cy="273844"/>
          </a:xfrm>
        </p:spPr>
        <p:txBody>
          <a:bodyPr/>
          <a:lstStyle/>
          <a:p>
            <a:r>
              <a:rPr lang="en-IN"/>
              <a:t>Aug 03, 2023
</a:t>
            </a:r>
            <a:endParaRPr lang="en-US" dirty="0"/>
          </a:p>
        </p:txBody>
      </p:sp>
      <p:sp>
        <p:nvSpPr>
          <p:cNvPr id="4" name="Slide Number Placeholder 3"/>
          <p:cNvSpPr>
            <a:spLocks noGrp="1"/>
          </p:cNvSpPr>
          <p:nvPr>
            <p:ph type="sldNum" sz="quarter" idx="12"/>
          </p:nvPr>
        </p:nvSpPr>
        <p:spPr>
          <a:xfrm>
            <a:off x="6050794" y="4821120"/>
            <a:ext cx="335719" cy="273844"/>
          </a:xfrm>
        </p:spPr>
        <p:txBody>
          <a:bodyPr/>
          <a:lstStyle/>
          <a:p>
            <a:fld id="{683B8651-0143-4140-839E-3D36292080E8}" type="slidenum">
              <a:rPr lang="en-US" smtClean="0"/>
              <a:t>2</a:t>
            </a:fld>
            <a:endParaRPr lang="en-US" dirty="0"/>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Analyzing Algorithms</a:t>
            </a:r>
            <a:endParaRPr sz="2400" dirty="0"/>
          </a:p>
        </p:txBody>
      </p:sp>
      <p:sp>
        <p:nvSpPr>
          <p:cNvPr id="2" name="Content Placeholder 2">
            <a:extLst>
              <a:ext uri="{FF2B5EF4-FFF2-40B4-BE49-F238E27FC236}">
                <a16:creationId xmlns:a16="http://schemas.microsoft.com/office/drawing/2014/main" id="{790EAE0E-D68C-C7F9-EDEA-820A2964C81F}"/>
              </a:ext>
            </a:extLst>
          </p:cNvPr>
          <p:cNvSpPr txBox="1">
            <a:spLocks/>
          </p:cNvSpPr>
          <p:nvPr/>
        </p:nvSpPr>
        <p:spPr>
          <a:xfrm>
            <a:off x="144187" y="1266225"/>
            <a:ext cx="6424393" cy="337040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688"/>
              </a:lnSpc>
            </a:pPr>
            <a:r>
              <a:rPr lang="en-US" sz="1600" dirty="0"/>
              <a:t>Predict how your algorithm performs in practice</a:t>
            </a:r>
          </a:p>
          <a:p>
            <a:pPr>
              <a:lnSpc>
                <a:spcPts val="1688"/>
              </a:lnSpc>
            </a:pPr>
            <a:r>
              <a:rPr lang="en-US" sz="1600" dirty="0"/>
              <a:t>By analyzing several candidate algorithms for a problem we can identify efficient ones</a:t>
            </a:r>
          </a:p>
          <a:p>
            <a:pPr>
              <a:lnSpc>
                <a:spcPts val="1688"/>
              </a:lnSpc>
            </a:pPr>
            <a:r>
              <a:rPr lang="en-US" sz="1600" dirty="0"/>
              <a:t>Criteria</a:t>
            </a:r>
          </a:p>
          <a:p>
            <a:pPr marL="450850" lvl="1" indent="-234950">
              <a:lnSpc>
                <a:spcPts val="1688"/>
              </a:lnSpc>
            </a:pPr>
            <a:r>
              <a:rPr lang="en-US" sz="1400" dirty="0"/>
              <a:t>Running time</a:t>
            </a:r>
          </a:p>
          <a:p>
            <a:pPr marL="450850" lvl="1" indent="-234950">
              <a:lnSpc>
                <a:spcPts val="1688"/>
              </a:lnSpc>
            </a:pPr>
            <a:r>
              <a:rPr lang="en-US" sz="1400" dirty="0"/>
              <a:t>Space usage</a:t>
            </a:r>
          </a:p>
          <a:p>
            <a:pPr marL="450850" lvl="1" indent="-234950">
              <a:lnSpc>
                <a:spcPts val="1688"/>
              </a:lnSpc>
            </a:pPr>
            <a:r>
              <a:rPr lang="en-US" sz="1400" dirty="0"/>
              <a:t>Cache I/O</a:t>
            </a:r>
          </a:p>
          <a:p>
            <a:pPr marL="450850" lvl="1" indent="-234950">
              <a:lnSpc>
                <a:spcPts val="1688"/>
              </a:lnSpc>
            </a:pPr>
            <a:r>
              <a:rPr lang="en-US" sz="1400" dirty="0"/>
              <a:t>Main memory I/O</a:t>
            </a:r>
          </a:p>
          <a:p>
            <a:pPr marL="450850" lvl="1" indent="-234950">
              <a:lnSpc>
                <a:spcPts val="1688"/>
              </a:lnSpc>
            </a:pPr>
            <a:r>
              <a:rPr lang="en-US" sz="1400" dirty="0"/>
              <a:t>Lines of codes</a:t>
            </a:r>
          </a:p>
          <a:p>
            <a:pPr>
              <a:lnSpc>
                <a:spcPts val="1688"/>
              </a:lnSpc>
            </a:pPr>
            <a:endParaRPr lang="en-US" sz="1575" dirty="0">
              <a:solidFill>
                <a:srgbClr val="FF0000"/>
              </a:solidFill>
            </a:endParaRPr>
          </a:p>
        </p:txBody>
      </p:sp>
      <p:sp>
        <p:nvSpPr>
          <p:cNvPr id="6" name="Rectangle 5">
            <a:extLst>
              <a:ext uri="{FF2B5EF4-FFF2-40B4-BE49-F238E27FC236}">
                <a16:creationId xmlns:a16="http://schemas.microsoft.com/office/drawing/2014/main" id="{793C5059-D6E6-6176-653C-E1B053CB6BAC}"/>
              </a:ext>
            </a:extLst>
          </p:cNvPr>
          <p:cNvSpPr/>
          <p:nvPr/>
        </p:nvSpPr>
        <p:spPr>
          <a:xfrm>
            <a:off x="645952" y="2424418"/>
            <a:ext cx="1149292" cy="3355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a:extLst>
              <a:ext uri="{FF2B5EF4-FFF2-40B4-BE49-F238E27FC236}">
                <a16:creationId xmlns:a16="http://schemas.microsoft.com/office/drawing/2014/main" id="{AF0CFFB3-E9CF-AF98-EAC4-508940D17A2F}"/>
              </a:ext>
            </a:extLst>
          </p:cNvPr>
          <p:cNvSpPr>
            <a:spLocks noGrp="1"/>
          </p:cNvSpPr>
          <p:nvPr>
            <p:ph type="ftr" sz="quarter" idx="11"/>
          </p:nvPr>
        </p:nvSpPr>
        <p:spPr/>
        <p:txBody>
          <a:bodyPr/>
          <a:lstStyle/>
          <a:p>
            <a:r>
              <a:rPr lang="en-US"/>
              <a:t>CS21203 / Algorithms - I | Introduction</a:t>
            </a:r>
            <a:endParaRPr lang="en-US" dirty="0"/>
          </a:p>
        </p:txBody>
      </p:sp>
    </p:spTree>
    <p:extLst>
      <p:ext uri="{BB962C8B-B14F-4D97-AF65-F5344CB8AC3E}">
        <p14:creationId xmlns:p14="http://schemas.microsoft.com/office/powerpoint/2010/main" val="647675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57250" y="1668067"/>
            <a:ext cx="5143500" cy="1343025"/>
          </a:xfrm>
        </p:spPr>
        <p:txBody>
          <a:bodyPr/>
          <a:lstStyle/>
          <a:p>
            <a:r>
              <a:rPr lang="en-US" dirty="0"/>
              <a:t>Thank You!!</a:t>
            </a:r>
          </a:p>
        </p:txBody>
      </p:sp>
    </p:spTree>
    <p:extLst>
      <p:ext uri="{BB962C8B-B14F-4D97-AF65-F5344CB8AC3E}">
        <p14:creationId xmlns:p14="http://schemas.microsoft.com/office/powerpoint/2010/main" val="596254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71487" y="4869209"/>
            <a:ext cx="1197922" cy="273844"/>
          </a:xfrm>
        </p:spPr>
        <p:txBody>
          <a:bodyPr/>
          <a:lstStyle/>
          <a:p>
            <a:r>
              <a:rPr lang="en-IN"/>
              <a:t>Aug 03, 2023
</a:t>
            </a:r>
            <a:endParaRPr lang="en-US" dirty="0"/>
          </a:p>
        </p:txBody>
      </p:sp>
      <p:sp>
        <p:nvSpPr>
          <p:cNvPr id="4" name="Slide Number Placeholder 3"/>
          <p:cNvSpPr>
            <a:spLocks noGrp="1"/>
          </p:cNvSpPr>
          <p:nvPr>
            <p:ph type="sldNum" sz="quarter" idx="12"/>
          </p:nvPr>
        </p:nvSpPr>
        <p:spPr>
          <a:xfrm>
            <a:off x="6050794" y="4821120"/>
            <a:ext cx="335719" cy="273844"/>
          </a:xfrm>
        </p:spPr>
        <p:txBody>
          <a:bodyPr/>
          <a:lstStyle/>
          <a:p>
            <a:fld id="{683B8651-0143-4140-839E-3D36292080E8}" type="slidenum">
              <a:rPr lang="en-US" smtClean="0"/>
              <a:t>3</a:t>
            </a:fld>
            <a:endParaRPr lang="en-US" dirty="0"/>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Analyzing Running Time</a:t>
            </a:r>
            <a:endParaRPr sz="2400" dirty="0"/>
          </a:p>
        </p:txBody>
      </p:sp>
      <p:sp>
        <p:nvSpPr>
          <p:cNvPr id="2" name="Content Placeholder 2">
            <a:extLst>
              <a:ext uri="{FF2B5EF4-FFF2-40B4-BE49-F238E27FC236}">
                <a16:creationId xmlns:a16="http://schemas.microsoft.com/office/drawing/2014/main" id="{790EAE0E-D68C-C7F9-EDEA-820A2964C81F}"/>
              </a:ext>
            </a:extLst>
          </p:cNvPr>
          <p:cNvSpPr txBox="1">
            <a:spLocks/>
          </p:cNvSpPr>
          <p:nvPr/>
        </p:nvSpPr>
        <p:spPr>
          <a:xfrm>
            <a:off x="144187" y="1266225"/>
            <a:ext cx="6424393" cy="337040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688"/>
              </a:lnSpc>
            </a:pPr>
            <a:r>
              <a:rPr lang="en-US" sz="1600" dirty="0"/>
              <a:t>Random Access Machine (RAM) model</a:t>
            </a:r>
          </a:p>
          <a:p>
            <a:pPr>
              <a:lnSpc>
                <a:spcPts val="1688"/>
              </a:lnSpc>
            </a:pPr>
            <a:r>
              <a:rPr lang="en-US" sz="1600" dirty="0"/>
              <a:t>Every operation including memory access, arithmetic operations etc. takes same amount of time.</a:t>
            </a:r>
          </a:p>
          <a:p>
            <a:pPr>
              <a:lnSpc>
                <a:spcPts val="1688"/>
              </a:lnSpc>
            </a:pPr>
            <a:r>
              <a:rPr lang="en-US" sz="1600" dirty="0"/>
              <a:t>Is it precise?</a:t>
            </a:r>
          </a:p>
          <a:p>
            <a:pPr>
              <a:lnSpc>
                <a:spcPts val="1688"/>
              </a:lnSpc>
            </a:pPr>
            <a:r>
              <a:rPr lang="en-US" sz="1600" dirty="0"/>
              <a:t>Not really. But precise model would be tedious – would yield very little insight into algorithm design and analysis</a:t>
            </a:r>
          </a:p>
          <a:p>
            <a:pPr>
              <a:lnSpc>
                <a:spcPts val="1688"/>
              </a:lnSpc>
            </a:pPr>
            <a:r>
              <a:rPr lang="en-US" sz="1600" dirty="0"/>
              <a:t>However, we should be careful not to abuse it</a:t>
            </a:r>
          </a:p>
          <a:p>
            <a:pPr>
              <a:lnSpc>
                <a:spcPts val="1688"/>
              </a:lnSpc>
            </a:pPr>
            <a:r>
              <a:rPr lang="en-US" sz="1600" dirty="0"/>
              <a:t>We only care about “Order of the cost”, i.e., we omit</a:t>
            </a:r>
          </a:p>
          <a:p>
            <a:pPr marL="492125" lvl="1" indent="-225425">
              <a:lnSpc>
                <a:spcPts val="1688"/>
              </a:lnSpc>
            </a:pPr>
            <a:r>
              <a:rPr lang="en-US" sz="1200" dirty="0"/>
              <a:t>Lower order terms</a:t>
            </a:r>
          </a:p>
          <a:p>
            <a:pPr marL="492125" lvl="1" indent="-225425">
              <a:lnSpc>
                <a:spcPts val="1688"/>
              </a:lnSpc>
            </a:pPr>
            <a:r>
              <a:rPr lang="en-US" sz="1200" dirty="0"/>
              <a:t>Constants</a:t>
            </a:r>
          </a:p>
          <a:p>
            <a:pPr>
              <a:lnSpc>
                <a:spcPts val="1688"/>
              </a:lnSpc>
            </a:pPr>
            <a:endParaRPr lang="en-US" sz="1575" dirty="0">
              <a:solidFill>
                <a:srgbClr val="FF0000"/>
              </a:solidFill>
            </a:endParaRPr>
          </a:p>
        </p:txBody>
      </p:sp>
      <p:sp>
        <p:nvSpPr>
          <p:cNvPr id="5" name="TextBox 4">
            <a:extLst>
              <a:ext uri="{FF2B5EF4-FFF2-40B4-BE49-F238E27FC236}">
                <a16:creationId xmlns:a16="http://schemas.microsoft.com/office/drawing/2014/main" id="{EA6F0088-88E1-8495-99BE-23B551FAB3AC}"/>
              </a:ext>
            </a:extLst>
          </p:cNvPr>
          <p:cNvSpPr txBox="1"/>
          <p:nvPr/>
        </p:nvSpPr>
        <p:spPr>
          <a:xfrm>
            <a:off x="2433500" y="3802326"/>
            <a:ext cx="2042610" cy="369332"/>
          </a:xfrm>
          <a:prstGeom prst="rect">
            <a:avLst/>
          </a:prstGeom>
          <a:noFill/>
        </p:spPr>
        <p:txBody>
          <a:bodyPr wrap="none" rtlCol="0">
            <a:spAutoFit/>
          </a:bodyPr>
          <a:lstStyle/>
          <a:p>
            <a:r>
              <a:rPr lang="en-US" dirty="0"/>
              <a:t>Asymptotic Analysis</a:t>
            </a:r>
          </a:p>
        </p:txBody>
      </p:sp>
      <p:sp>
        <p:nvSpPr>
          <p:cNvPr id="7" name="Right Brace 6">
            <a:extLst>
              <a:ext uri="{FF2B5EF4-FFF2-40B4-BE49-F238E27FC236}">
                <a16:creationId xmlns:a16="http://schemas.microsoft.com/office/drawing/2014/main" id="{FB6CAE7A-36D0-51FE-C310-780563D7FA86}"/>
              </a:ext>
            </a:extLst>
          </p:cNvPr>
          <p:cNvSpPr/>
          <p:nvPr/>
        </p:nvSpPr>
        <p:spPr>
          <a:xfrm>
            <a:off x="2189526" y="3795418"/>
            <a:ext cx="243281" cy="441022"/>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Footer Placeholder 5">
            <a:extLst>
              <a:ext uri="{FF2B5EF4-FFF2-40B4-BE49-F238E27FC236}">
                <a16:creationId xmlns:a16="http://schemas.microsoft.com/office/drawing/2014/main" id="{9D521E13-3C82-ACB6-D3F2-4B575595321E}"/>
              </a:ext>
            </a:extLst>
          </p:cNvPr>
          <p:cNvSpPr>
            <a:spLocks noGrp="1"/>
          </p:cNvSpPr>
          <p:nvPr>
            <p:ph type="ftr" sz="quarter" idx="11"/>
          </p:nvPr>
        </p:nvSpPr>
        <p:spPr/>
        <p:txBody>
          <a:bodyPr/>
          <a:lstStyle/>
          <a:p>
            <a:r>
              <a:rPr lang="en-US"/>
              <a:t>CS21203 / Algorithms - I | Introduction</a:t>
            </a:r>
            <a:endParaRPr lang="en-US" dirty="0"/>
          </a:p>
        </p:txBody>
      </p:sp>
    </p:spTree>
    <p:extLst>
      <p:ext uri="{BB962C8B-B14F-4D97-AF65-F5344CB8AC3E}">
        <p14:creationId xmlns:p14="http://schemas.microsoft.com/office/powerpoint/2010/main" val="3778395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71487" y="4869209"/>
            <a:ext cx="1197922" cy="273844"/>
          </a:xfrm>
        </p:spPr>
        <p:txBody>
          <a:bodyPr/>
          <a:lstStyle/>
          <a:p>
            <a:r>
              <a:rPr lang="en-IN"/>
              <a:t>Aug 03, 2023
</a:t>
            </a:r>
            <a:endParaRPr lang="en-US" dirty="0"/>
          </a:p>
        </p:txBody>
      </p:sp>
      <p:sp>
        <p:nvSpPr>
          <p:cNvPr id="4" name="Slide Number Placeholder 3"/>
          <p:cNvSpPr>
            <a:spLocks noGrp="1"/>
          </p:cNvSpPr>
          <p:nvPr>
            <p:ph type="sldNum" sz="quarter" idx="12"/>
          </p:nvPr>
        </p:nvSpPr>
        <p:spPr>
          <a:xfrm>
            <a:off x="6050794" y="4821120"/>
            <a:ext cx="335719" cy="273844"/>
          </a:xfrm>
        </p:spPr>
        <p:txBody>
          <a:bodyPr/>
          <a:lstStyle/>
          <a:p>
            <a:fld id="{683B8651-0143-4140-839E-3D36292080E8}" type="slidenum">
              <a:rPr lang="en-US" smtClean="0"/>
              <a:t>4</a:t>
            </a:fld>
            <a:endParaRPr lang="en-US" dirty="0"/>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Why Asymptotic Analysis</a:t>
            </a:r>
            <a:endParaRPr sz="2400" dirty="0"/>
          </a:p>
        </p:txBody>
      </p:sp>
      <mc:AlternateContent xmlns:mc="http://schemas.openxmlformats.org/markup-compatibility/2006" xmlns:a14="http://schemas.microsoft.com/office/drawing/2010/main">
        <mc:Choice Requires="a14">
          <p:sp>
            <p:nvSpPr>
              <p:cNvPr id="2" name="Content Placeholder 2">
                <a:extLst>
                  <a:ext uri="{FF2B5EF4-FFF2-40B4-BE49-F238E27FC236}">
                    <a16:creationId xmlns:a16="http://schemas.microsoft.com/office/drawing/2014/main" id="{790EAE0E-D68C-C7F9-EDEA-820A2964C81F}"/>
                  </a:ext>
                </a:extLst>
              </p:cNvPr>
              <p:cNvSpPr txBox="1">
                <a:spLocks/>
              </p:cNvSpPr>
              <p:nvPr/>
            </p:nvSpPr>
            <p:spPr>
              <a:xfrm>
                <a:off x="144187" y="1266225"/>
                <a:ext cx="6424393" cy="337040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688"/>
                  </a:lnSpc>
                </a:pPr>
                <a:r>
                  <a:rPr lang="en-US" sz="1600" dirty="0"/>
                  <a:t>Because we only care about how fast a function grows!</a:t>
                </a:r>
              </a:p>
              <a:p>
                <a:pPr>
                  <a:lnSpc>
                    <a:spcPts val="1688"/>
                  </a:lnSpc>
                </a:pPr>
                <a:endParaRPr lang="en-US" sz="1600" dirty="0"/>
              </a:p>
              <a:p>
                <a:pPr>
                  <a:lnSpc>
                    <a:spcPts val="1688"/>
                  </a:lnSpc>
                </a:pPr>
                <a:r>
                  <a:rPr lang="en-US" sz="1600" dirty="0"/>
                  <a:t>Would you rather have a million rupees one time or one paisa on day one, doubled every day for a month?</a:t>
                </a:r>
              </a:p>
              <a:p>
                <a:pPr>
                  <a:lnSpc>
                    <a:spcPts val="1688"/>
                  </a:lnSpc>
                </a:pPr>
                <a:endParaRPr lang="en-US" sz="1600" dirty="0"/>
              </a:p>
              <a:p>
                <a:pPr>
                  <a:lnSpc>
                    <a:spcPts val="1688"/>
                  </a:lnSpc>
                </a:pPr>
                <a:r>
                  <a:rPr lang="en-US" sz="1600" dirty="0"/>
                  <a:t>Actually, the second option can get you more than 1 million (in around 27 days itself)</a:t>
                </a:r>
              </a:p>
              <a:p>
                <a:pPr>
                  <a:lnSpc>
                    <a:spcPts val="1688"/>
                  </a:lnSpc>
                </a:pPr>
                <a:endParaRPr lang="en-US" sz="1600" dirty="0"/>
              </a:p>
              <a:p>
                <a:pPr>
                  <a:lnSpc>
                    <a:spcPts val="1688"/>
                  </a:lnSpc>
                </a:pPr>
                <a14:m>
                  <m:oMath xmlns:m="http://schemas.openxmlformats.org/officeDocument/2006/math">
                    <m:r>
                      <a:rPr lang="en-US" sz="1600" b="0" i="1" smtClean="0">
                        <a:latin typeface="Cambria Math" panose="02040503050406030204" pitchFamily="18" charset="0"/>
                      </a:rPr>
                      <m:t>1+2+4+…+</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2</m:t>
                        </m:r>
                      </m:e>
                      <m:sup>
                        <m:r>
                          <a:rPr lang="en-US" sz="1600" b="0" i="1" smtClean="0">
                            <a:latin typeface="Cambria Math" panose="02040503050406030204" pitchFamily="18" charset="0"/>
                          </a:rPr>
                          <m:t>𝑖</m:t>
                        </m:r>
                        <m:r>
                          <a:rPr lang="en-US" sz="1600" b="0" i="1" smtClean="0">
                            <a:latin typeface="Cambria Math" panose="02040503050406030204" pitchFamily="18" charset="0"/>
                          </a:rPr>
                          <m:t>−1</m:t>
                        </m:r>
                      </m:sup>
                    </m:sSup>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2</m:t>
                        </m:r>
                      </m:e>
                      <m:sup>
                        <m:r>
                          <a:rPr lang="en-US" sz="1600" b="0" i="1" smtClean="0">
                            <a:latin typeface="Cambria Math" panose="02040503050406030204" pitchFamily="18" charset="0"/>
                          </a:rPr>
                          <m:t>𝑖</m:t>
                        </m:r>
                      </m:sup>
                    </m:sSup>
                    <m:r>
                      <a:rPr lang="en-US" sz="1600" b="0" i="1" smtClean="0">
                        <a:latin typeface="Cambria Math" panose="02040503050406030204" pitchFamily="18" charset="0"/>
                      </a:rPr>
                      <m:t>−1)</m:t>
                    </m:r>
                  </m:oMath>
                </a14:m>
                <a:r>
                  <a:rPr lang="en-US" sz="1600" dirty="0"/>
                  <a:t> paisa = 1.342 million (for </a:t>
                </a:r>
                <a14:m>
                  <m:oMath xmlns:m="http://schemas.openxmlformats.org/officeDocument/2006/math">
                    <m:r>
                      <a:rPr lang="en-US" sz="1600" b="0" i="1" smtClean="0">
                        <a:latin typeface="Cambria Math" panose="02040503050406030204" pitchFamily="18" charset="0"/>
                      </a:rPr>
                      <m:t>𝑖</m:t>
                    </m:r>
                    <m:r>
                      <a:rPr lang="en-US" sz="1600" b="0" i="1" smtClean="0">
                        <a:latin typeface="Cambria Math" panose="02040503050406030204" pitchFamily="18" charset="0"/>
                      </a:rPr>
                      <m:t>=27</m:t>
                    </m:r>
                  </m:oMath>
                </a14:m>
                <a:r>
                  <a:rPr lang="en-US" sz="1600" dirty="0"/>
                  <a:t>)</a:t>
                </a:r>
              </a:p>
              <a:p>
                <a:pPr>
                  <a:lnSpc>
                    <a:spcPts val="1688"/>
                  </a:lnSpc>
                </a:pPr>
                <a:endParaRPr lang="en-US" sz="1575" dirty="0">
                  <a:solidFill>
                    <a:srgbClr val="FF0000"/>
                  </a:solidFill>
                </a:endParaRPr>
              </a:p>
            </p:txBody>
          </p:sp>
        </mc:Choice>
        <mc:Fallback xmlns="">
          <p:sp>
            <p:nvSpPr>
              <p:cNvPr id="2" name="Content Placeholder 2">
                <a:extLst>
                  <a:ext uri="{FF2B5EF4-FFF2-40B4-BE49-F238E27FC236}">
                    <a16:creationId xmlns:a16="http://schemas.microsoft.com/office/drawing/2014/main" id="{790EAE0E-D68C-C7F9-EDEA-820A2964C81F}"/>
                  </a:ext>
                </a:extLst>
              </p:cNvPr>
              <p:cNvSpPr txBox="1">
                <a:spLocks noRot="1" noChangeAspect="1" noMove="1" noResize="1" noEditPoints="1" noAdjustHandles="1" noChangeArrowheads="1" noChangeShapeType="1" noTextEdit="1"/>
              </p:cNvSpPr>
              <p:nvPr/>
            </p:nvSpPr>
            <p:spPr>
              <a:xfrm>
                <a:off x="144187" y="1266225"/>
                <a:ext cx="6424393" cy="3370405"/>
              </a:xfrm>
              <a:prstGeom prst="rect">
                <a:avLst/>
              </a:prstGeom>
              <a:blipFill>
                <a:blip r:embed="rId3"/>
                <a:stretch>
                  <a:fillRect l="-394" t="-1498"/>
                </a:stretch>
              </a:blipFill>
            </p:spPr>
            <p:txBody>
              <a:bodyPr/>
              <a:lstStyle/>
              <a:p>
                <a:r>
                  <a:rPr lang="en-US">
                    <a:noFill/>
                  </a:rPr>
                  <a:t> </a:t>
                </a:r>
              </a:p>
            </p:txBody>
          </p:sp>
        </mc:Fallback>
      </mc:AlternateContent>
      <p:sp>
        <p:nvSpPr>
          <p:cNvPr id="5" name="Footer Placeholder 4">
            <a:extLst>
              <a:ext uri="{FF2B5EF4-FFF2-40B4-BE49-F238E27FC236}">
                <a16:creationId xmlns:a16="http://schemas.microsoft.com/office/drawing/2014/main" id="{3BB2BAD8-11A5-F026-E11C-10FECD6692BA}"/>
              </a:ext>
            </a:extLst>
          </p:cNvPr>
          <p:cNvSpPr>
            <a:spLocks noGrp="1"/>
          </p:cNvSpPr>
          <p:nvPr>
            <p:ph type="ftr" sz="quarter" idx="11"/>
          </p:nvPr>
        </p:nvSpPr>
        <p:spPr/>
        <p:txBody>
          <a:bodyPr/>
          <a:lstStyle/>
          <a:p>
            <a:r>
              <a:rPr lang="en-US"/>
              <a:t>CS21203 / Algorithms - I | Introduction</a:t>
            </a:r>
            <a:endParaRPr lang="en-US" dirty="0"/>
          </a:p>
        </p:txBody>
      </p:sp>
    </p:spTree>
    <p:extLst>
      <p:ext uri="{BB962C8B-B14F-4D97-AF65-F5344CB8AC3E}">
        <p14:creationId xmlns:p14="http://schemas.microsoft.com/office/powerpoint/2010/main" val="2080629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71487" y="4869209"/>
            <a:ext cx="1197922" cy="273844"/>
          </a:xfrm>
        </p:spPr>
        <p:txBody>
          <a:bodyPr/>
          <a:lstStyle/>
          <a:p>
            <a:r>
              <a:rPr lang="en-IN"/>
              <a:t>Aug 03, 2023
</a:t>
            </a:r>
            <a:endParaRPr lang="en-US" dirty="0"/>
          </a:p>
        </p:txBody>
      </p:sp>
      <p:sp>
        <p:nvSpPr>
          <p:cNvPr id="4" name="Slide Number Placeholder 3"/>
          <p:cNvSpPr>
            <a:spLocks noGrp="1"/>
          </p:cNvSpPr>
          <p:nvPr>
            <p:ph type="sldNum" sz="quarter" idx="12"/>
          </p:nvPr>
        </p:nvSpPr>
        <p:spPr>
          <a:xfrm>
            <a:off x="6050794" y="4821120"/>
            <a:ext cx="335719" cy="273844"/>
          </a:xfrm>
        </p:spPr>
        <p:txBody>
          <a:bodyPr/>
          <a:lstStyle/>
          <a:p>
            <a:fld id="{683B8651-0143-4140-839E-3D36292080E8}" type="slidenum">
              <a:rPr lang="en-US" smtClean="0"/>
              <a:t>5</a:t>
            </a:fld>
            <a:endParaRPr lang="en-US" dirty="0"/>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Running Time Analysis of Insertion Sort</a:t>
            </a:r>
            <a:endParaRPr sz="2400" dirty="0"/>
          </a:p>
        </p:txBody>
      </p:sp>
      <p:sp>
        <p:nvSpPr>
          <p:cNvPr id="2" name="Content Placeholder 2">
            <a:extLst>
              <a:ext uri="{FF2B5EF4-FFF2-40B4-BE49-F238E27FC236}">
                <a16:creationId xmlns:a16="http://schemas.microsoft.com/office/drawing/2014/main" id="{790EAE0E-D68C-C7F9-EDEA-820A2964C81F}"/>
              </a:ext>
            </a:extLst>
          </p:cNvPr>
          <p:cNvSpPr txBox="1">
            <a:spLocks/>
          </p:cNvSpPr>
          <p:nvPr/>
        </p:nvSpPr>
        <p:spPr>
          <a:xfrm>
            <a:off x="144187" y="1266225"/>
            <a:ext cx="6424393" cy="337040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688"/>
              </a:lnSpc>
            </a:pPr>
            <a:r>
              <a:rPr lang="en-US" sz="1600" dirty="0"/>
              <a:t>Lets go back to insertion sort and see its running time</a:t>
            </a:r>
          </a:p>
          <a:p>
            <a:pPr>
              <a:lnSpc>
                <a:spcPts val="1688"/>
              </a:lnSpc>
            </a:pPr>
            <a:r>
              <a:rPr lang="en-US" sz="1600" dirty="0"/>
              <a:t>Our expression will evolve from a messy formula that assumes each line of the code takes a constant amount of time</a:t>
            </a:r>
          </a:p>
          <a:p>
            <a:pPr>
              <a:lnSpc>
                <a:spcPts val="1688"/>
              </a:lnSpc>
            </a:pPr>
            <a:endParaRPr lang="en-US" sz="1600" dirty="0"/>
          </a:p>
          <a:p>
            <a:pPr>
              <a:lnSpc>
                <a:spcPts val="1688"/>
              </a:lnSpc>
            </a:pPr>
            <a:endParaRPr lang="en-US" sz="1575" dirty="0">
              <a:solidFill>
                <a:srgbClr val="FF0000"/>
              </a:solidFill>
            </a:endParaRPr>
          </a:p>
        </p:txBody>
      </p:sp>
      <p:pic>
        <p:nvPicPr>
          <p:cNvPr id="5" name="Picture 4">
            <a:extLst>
              <a:ext uri="{FF2B5EF4-FFF2-40B4-BE49-F238E27FC236}">
                <a16:creationId xmlns:a16="http://schemas.microsoft.com/office/drawing/2014/main" id="{7C318B0A-C65F-AB63-FE02-1E35D7851A47}"/>
              </a:ext>
            </a:extLst>
          </p:cNvPr>
          <p:cNvPicPr>
            <a:picLocks noChangeAspect="1"/>
          </p:cNvPicPr>
          <p:nvPr/>
        </p:nvPicPr>
        <p:blipFill>
          <a:blip r:embed="rId3"/>
          <a:stretch>
            <a:fillRect/>
          </a:stretch>
        </p:blipFill>
        <p:spPr>
          <a:xfrm>
            <a:off x="471487" y="2215013"/>
            <a:ext cx="4364059" cy="2039929"/>
          </a:xfrm>
          <a:prstGeom prst="rect">
            <a:avLst/>
          </a:prstGeom>
          <a:ln>
            <a:solidFill>
              <a:schemeClr val="tx1"/>
            </a:solidFill>
          </a:ln>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FB45F62-61C5-AB06-01DD-7295FE4E64AD}"/>
                  </a:ext>
                </a:extLst>
              </p:cNvPr>
              <p:cNvSpPr txBox="1"/>
              <p:nvPr/>
            </p:nvSpPr>
            <p:spPr>
              <a:xfrm>
                <a:off x="4966532" y="2890566"/>
                <a:ext cx="1471062" cy="1186863"/>
              </a:xfrm>
              <a:prstGeom prst="rect">
                <a:avLst/>
              </a:prstGeom>
              <a:noFill/>
              <a:ln>
                <a:solidFill>
                  <a:schemeClr val="tx1"/>
                </a:solidFill>
              </a:ln>
            </p:spPr>
            <p:txBody>
              <a:bodyPr wrap="square" rtlCol="0">
                <a:spAutoFit/>
              </a:bodyPr>
              <a:lstStyle/>
              <a:p>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𝑡</m:t>
                        </m:r>
                      </m:e>
                      <m:sub>
                        <m:r>
                          <a:rPr lang="en-US" sz="1400" b="0" i="1" smtClean="0">
                            <a:latin typeface="Cambria Math" panose="02040503050406030204" pitchFamily="18" charset="0"/>
                          </a:rPr>
                          <m:t>𝑗</m:t>
                        </m:r>
                      </m:sub>
                    </m:sSub>
                  </m:oMath>
                </a14:m>
                <a:r>
                  <a:rPr lang="en-US" sz="1400" dirty="0"/>
                  <a:t> denotes the number of times line 5 gets executed for that value of </a:t>
                </a:r>
                <a14:m>
                  <m:oMath xmlns:m="http://schemas.openxmlformats.org/officeDocument/2006/math">
                    <m:r>
                      <a:rPr lang="en-US" sz="1400" b="0" i="1" smtClean="0">
                        <a:latin typeface="Cambria Math" panose="02040503050406030204" pitchFamily="18" charset="0"/>
                      </a:rPr>
                      <m:t>𝑗</m:t>
                    </m:r>
                  </m:oMath>
                </a14:m>
                <a:r>
                  <a:rPr lang="en-US" sz="1400" dirty="0"/>
                  <a:t>.</a:t>
                </a:r>
              </a:p>
            </p:txBody>
          </p:sp>
        </mc:Choice>
        <mc:Fallback xmlns="">
          <p:sp>
            <p:nvSpPr>
              <p:cNvPr id="6" name="TextBox 5">
                <a:extLst>
                  <a:ext uri="{FF2B5EF4-FFF2-40B4-BE49-F238E27FC236}">
                    <a16:creationId xmlns:a16="http://schemas.microsoft.com/office/drawing/2014/main" id="{CFB45F62-61C5-AB06-01DD-7295FE4E64AD}"/>
                  </a:ext>
                </a:extLst>
              </p:cNvPr>
              <p:cNvSpPr txBox="1">
                <a:spLocks noRot="1" noChangeAspect="1" noMove="1" noResize="1" noEditPoints="1" noAdjustHandles="1" noChangeArrowheads="1" noChangeShapeType="1" noTextEdit="1"/>
              </p:cNvSpPr>
              <p:nvPr/>
            </p:nvSpPr>
            <p:spPr>
              <a:xfrm>
                <a:off x="4966532" y="2890566"/>
                <a:ext cx="1471062" cy="1186863"/>
              </a:xfrm>
              <a:prstGeom prst="rect">
                <a:avLst/>
              </a:prstGeom>
              <a:blipFill>
                <a:blip r:embed="rId4"/>
                <a:stretch>
                  <a:fillRect l="-847" t="-1053" b="-4211"/>
                </a:stretch>
              </a:blipFill>
              <a:ln>
                <a:solidFill>
                  <a:schemeClr val="tx1"/>
                </a:solidFill>
              </a:ln>
            </p:spPr>
            <p:txBody>
              <a:bodyPr/>
              <a:lstStyle/>
              <a:p>
                <a:r>
                  <a:rPr lang="en-US">
                    <a:noFill/>
                  </a:rPr>
                  <a:t> </a:t>
                </a:r>
              </a:p>
            </p:txBody>
          </p:sp>
        </mc:Fallback>
      </mc:AlternateContent>
      <p:sp>
        <p:nvSpPr>
          <p:cNvPr id="7" name="Footer Placeholder 6">
            <a:extLst>
              <a:ext uri="{FF2B5EF4-FFF2-40B4-BE49-F238E27FC236}">
                <a16:creationId xmlns:a16="http://schemas.microsoft.com/office/drawing/2014/main" id="{F0BC7A7B-7BCD-A912-5A74-15F53002F99C}"/>
              </a:ext>
            </a:extLst>
          </p:cNvPr>
          <p:cNvSpPr>
            <a:spLocks noGrp="1"/>
          </p:cNvSpPr>
          <p:nvPr>
            <p:ph type="ftr" sz="quarter" idx="11"/>
          </p:nvPr>
        </p:nvSpPr>
        <p:spPr/>
        <p:txBody>
          <a:bodyPr/>
          <a:lstStyle/>
          <a:p>
            <a:r>
              <a:rPr lang="en-US"/>
              <a:t>CS21203 / Algorithms - I | Introduction</a:t>
            </a:r>
            <a:endParaRPr lang="en-US" dirty="0"/>
          </a:p>
        </p:txBody>
      </p:sp>
    </p:spTree>
    <p:extLst>
      <p:ext uri="{BB962C8B-B14F-4D97-AF65-F5344CB8AC3E}">
        <p14:creationId xmlns:p14="http://schemas.microsoft.com/office/powerpoint/2010/main" val="3745386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71487" y="4869209"/>
            <a:ext cx="1197922" cy="273844"/>
          </a:xfrm>
        </p:spPr>
        <p:txBody>
          <a:bodyPr/>
          <a:lstStyle/>
          <a:p>
            <a:r>
              <a:rPr lang="en-IN"/>
              <a:t>Aug 03, 2023
</a:t>
            </a:r>
            <a:endParaRPr lang="en-US" dirty="0"/>
          </a:p>
        </p:txBody>
      </p:sp>
      <p:sp>
        <p:nvSpPr>
          <p:cNvPr id="4" name="Slide Number Placeholder 3"/>
          <p:cNvSpPr>
            <a:spLocks noGrp="1"/>
          </p:cNvSpPr>
          <p:nvPr>
            <p:ph type="sldNum" sz="quarter" idx="12"/>
          </p:nvPr>
        </p:nvSpPr>
        <p:spPr>
          <a:xfrm>
            <a:off x="6050794" y="4821120"/>
            <a:ext cx="335719" cy="273844"/>
          </a:xfrm>
        </p:spPr>
        <p:txBody>
          <a:bodyPr/>
          <a:lstStyle/>
          <a:p>
            <a:fld id="{683B8651-0143-4140-839E-3D36292080E8}" type="slidenum">
              <a:rPr lang="en-US" smtClean="0"/>
              <a:t>6</a:t>
            </a:fld>
            <a:endParaRPr lang="en-US" dirty="0"/>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Running Time Analysis of Insertion Sort</a:t>
            </a:r>
            <a:endParaRPr sz="2400" dirty="0"/>
          </a:p>
        </p:txBody>
      </p:sp>
      <mc:AlternateContent xmlns:mc="http://schemas.openxmlformats.org/markup-compatibility/2006" xmlns:a14="http://schemas.microsoft.com/office/drawing/2010/main">
        <mc:Choice Requires="a14">
          <p:sp>
            <p:nvSpPr>
              <p:cNvPr id="2" name="Content Placeholder 2">
                <a:extLst>
                  <a:ext uri="{FF2B5EF4-FFF2-40B4-BE49-F238E27FC236}">
                    <a16:creationId xmlns:a16="http://schemas.microsoft.com/office/drawing/2014/main" id="{790EAE0E-D68C-C7F9-EDEA-820A2964C81F}"/>
                  </a:ext>
                </a:extLst>
              </p:cNvPr>
              <p:cNvSpPr txBox="1">
                <a:spLocks/>
              </p:cNvSpPr>
              <p:nvPr/>
            </p:nvSpPr>
            <p:spPr>
              <a:xfrm>
                <a:off x="144187" y="1208015"/>
                <a:ext cx="6424393" cy="342861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pPr>
                <a14:m>
                  <m:oMath xmlns:m="http://schemas.openxmlformats.org/officeDocument/2006/math">
                    <m:r>
                      <a:rPr lang="en-US" sz="1600" b="0" i="1" smtClean="0">
                        <a:latin typeface="Cambria Math" panose="02040503050406030204" pitchFamily="18" charset="0"/>
                      </a:rPr>
                      <m:t>𝑇</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𝑛</m:t>
                        </m:r>
                      </m:e>
                    </m:d>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𝑛</m:t>
                    </m:r>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2</m:t>
                        </m:r>
                      </m:sub>
                    </m:sSub>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𝑛</m:t>
                        </m:r>
                        <m:r>
                          <a:rPr lang="en-US" sz="1600" b="0" i="1" smtClean="0">
                            <a:latin typeface="Cambria Math" panose="02040503050406030204" pitchFamily="18" charset="0"/>
                          </a:rPr>
                          <m:t>−1</m:t>
                        </m:r>
                      </m:e>
                    </m:d>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4</m:t>
                        </m:r>
                      </m:sub>
                    </m:sSub>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𝑛</m:t>
                        </m:r>
                        <m:r>
                          <a:rPr lang="en-US" sz="1600" b="0" i="1" smtClean="0">
                            <a:latin typeface="Cambria Math" panose="02040503050406030204" pitchFamily="18" charset="0"/>
                          </a:rPr>
                          <m:t>−1</m:t>
                        </m:r>
                      </m:e>
                    </m:d>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5</m:t>
                        </m:r>
                      </m:sub>
                    </m:sSub>
                    <m:nary>
                      <m:naryPr>
                        <m:chr m:val="∑"/>
                        <m:ctrlPr>
                          <a:rPr lang="en-US" sz="1600" b="0" i="1" smtClean="0">
                            <a:latin typeface="Cambria Math" panose="02040503050406030204" pitchFamily="18" charset="0"/>
                          </a:rPr>
                        </m:ctrlPr>
                      </m:naryPr>
                      <m:sub>
                        <m:r>
                          <m:rPr>
                            <m:brk m:alnAt="23"/>
                          </m:rPr>
                          <a:rPr lang="en-US" sz="1600" b="0" i="1" smtClean="0">
                            <a:latin typeface="Cambria Math" panose="02040503050406030204" pitchFamily="18" charset="0"/>
                          </a:rPr>
                          <m:t>𝑗</m:t>
                        </m:r>
                        <m:r>
                          <a:rPr lang="en-US" sz="1600" b="0" i="1" smtClean="0">
                            <a:latin typeface="Cambria Math" panose="02040503050406030204" pitchFamily="18" charset="0"/>
                          </a:rPr>
                          <m:t>=2</m:t>
                        </m:r>
                      </m:sub>
                      <m:sup>
                        <m:r>
                          <a:rPr lang="en-US" sz="1600" b="0" i="1" smtClean="0">
                            <a:latin typeface="Cambria Math" panose="02040503050406030204" pitchFamily="18" charset="0"/>
                          </a:rPr>
                          <m:t>𝑛</m:t>
                        </m:r>
                      </m:sup>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𝑡</m:t>
                            </m:r>
                          </m:e>
                          <m:sub>
                            <m:r>
                              <a:rPr lang="en-US" sz="1600" b="0" i="1" smtClean="0">
                                <a:latin typeface="Cambria Math" panose="02040503050406030204" pitchFamily="18" charset="0"/>
                              </a:rPr>
                              <m:t>𝑗</m:t>
                            </m:r>
                          </m:sub>
                        </m:sSub>
                      </m:e>
                    </m:nary>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6</m:t>
                        </m:r>
                      </m:sub>
                    </m:sSub>
                    <m:nary>
                      <m:naryPr>
                        <m:chr m:val="∑"/>
                        <m:ctrlPr>
                          <a:rPr lang="en-US" sz="1600" b="0" i="1" smtClean="0">
                            <a:latin typeface="Cambria Math" panose="02040503050406030204" pitchFamily="18" charset="0"/>
                          </a:rPr>
                        </m:ctrlPr>
                      </m:naryPr>
                      <m:sub>
                        <m:r>
                          <m:rPr>
                            <m:brk m:alnAt="23"/>
                          </m:rPr>
                          <a:rPr lang="en-US" sz="1600" b="0" i="1" smtClean="0">
                            <a:latin typeface="Cambria Math" panose="02040503050406030204" pitchFamily="18" charset="0"/>
                          </a:rPr>
                          <m:t>𝑗</m:t>
                        </m:r>
                        <m:r>
                          <a:rPr lang="en-US" sz="1600" b="0" i="1" smtClean="0">
                            <a:latin typeface="Cambria Math" panose="02040503050406030204" pitchFamily="18" charset="0"/>
                          </a:rPr>
                          <m:t>=2</m:t>
                        </m:r>
                      </m:sub>
                      <m:sup>
                        <m:r>
                          <a:rPr lang="en-US" sz="1600" b="0" i="1" smtClean="0">
                            <a:latin typeface="Cambria Math" panose="02040503050406030204" pitchFamily="18" charset="0"/>
                          </a:rPr>
                          <m:t>𝑛</m:t>
                        </m:r>
                      </m:sup>
                      <m:e>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𝑡</m:t>
                            </m:r>
                          </m:e>
                          <m:sub>
                            <m:r>
                              <a:rPr lang="en-US" sz="1600" b="0" i="1" smtClean="0">
                                <a:latin typeface="Cambria Math" panose="02040503050406030204" pitchFamily="18" charset="0"/>
                              </a:rPr>
                              <m:t>𝑗</m:t>
                            </m:r>
                          </m:sub>
                        </m:sSub>
                        <m:r>
                          <a:rPr lang="en-US" sz="1600" b="0" i="1" smtClean="0">
                            <a:latin typeface="Cambria Math" panose="02040503050406030204" pitchFamily="18" charset="0"/>
                          </a:rPr>
                          <m:t>−1)</m:t>
                        </m:r>
                      </m:e>
                    </m:nary>
                    <m:r>
                      <a:rPr lang="en-US" sz="1600" b="0" i="1" smtClean="0">
                        <a:latin typeface="Cambria Math" panose="02040503050406030204" pitchFamily="18" charset="0"/>
                      </a:rPr>
                      <m:t>+</m:t>
                    </m:r>
                    <m:sSub>
                      <m:sSubPr>
                        <m:ctrlPr>
                          <a:rPr lang="en-US" sz="1600" i="1">
                            <a:latin typeface="Cambria Math" panose="02040503050406030204" pitchFamily="18" charset="0"/>
                          </a:rPr>
                        </m:ctrlPr>
                      </m:sSubPr>
                      <m:e>
                        <m:r>
                          <a:rPr lang="en-US" sz="1600" b="0" i="1" smtClean="0">
                            <a:latin typeface="Cambria Math" panose="02040503050406030204" pitchFamily="18" charset="0"/>
                          </a:rPr>
                          <m:t>               </m:t>
                        </m:r>
                        <m:r>
                          <a:rPr lang="en-US" sz="1600" i="1">
                            <a:latin typeface="Cambria Math" panose="02040503050406030204" pitchFamily="18" charset="0"/>
                          </a:rPr>
                          <m:t>𝑐</m:t>
                        </m:r>
                      </m:e>
                      <m:sub>
                        <m:r>
                          <a:rPr lang="en-US" sz="1600" b="0" i="1" smtClean="0">
                            <a:latin typeface="Cambria Math" panose="02040503050406030204" pitchFamily="18" charset="0"/>
                          </a:rPr>
                          <m:t>7</m:t>
                        </m:r>
                      </m:sub>
                    </m:sSub>
                    <m:nary>
                      <m:naryPr>
                        <m:chr m:val="∑"/>
                        <m:ctrlPr>
                          <a:rPr lang="en-US" sz="1600" i="1">
                            <a:latin typeface="Cambria Math" panose="02040503050406030204" pitchFamily="18" charset="0"/>
                          </a:rPr>
                        </m:ctrlPr>
                      </m:naryPr>
                      <m:sub>
                        <m:r>
                          <m:rPr>
                            <m:brk m:alnAt="23"/>
                          </m:rPr>
                          <a:rPr lang="en-US" sz="1600" i="1">
                            <a:latin typeface="Cambria Math" panose="02040503050406030204" pitchFamily="18" charset="0"/>
                          </a:rPr>
                          <m:t>𝑗</m:t>
                        </m:r>
                        <m:r>
                          <a:rPr lang="en-US" sz="1600" i="1">
                            <a:latin typeface="Cambria Math" panose="02040503050406030204" pitchFamily="18" charset="0"/>
                          </a:rPr>
                          <m:t>=2</m:t>
                        </m:r>
                      </m:sub>
                      <m:sup>
                        <m:r>
                          <a:rPr lang="en-US" sz="1600" i="1">
                            <a:latin typeface="Cambria Math" panose="02040503050406030204" pitchFamily="18" charset="0"/>
                          </a:rPr>
                          <m:t>𝑛</m:t>
                        </m:r>
                      </m:sup>
                      <m:e>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𝑡</m:t>
                                </m:r>
                              </m:e>
                              <m:sub>
                                <m:r>
                                  <a:rPr lang="en-US" sz="1600" i="1">
                                    <a:latin typeface="Cambria Math" panose="02040503050406030204" pitchFamily="18" charset="0"/>
                                  </a:rPr>
                                  <m:t>𝑗</m:t>
                                </m:r>
                              </m:sub>
                            </m:sSub>
                            <m:r>
                              <a:rPr lang="en-US" sz="1600" i="1">
                                <a:latin typeface="Cambria Math" panose="02040503050406030204" pitchFamily="18" charset="0"/>
                              </a:rPr>
                              <m:t>−1</m:t>
                            </m:r>
                          </m:e>
                        </m:d>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8</m:t>
                            </m:r>
                          </m:sub>
                        </m:sSub>
                        <m:r>
                          <a:rPr lang="en-US" sz="1600" b="0" i="1" smtClean="0">
                            <a:latin typeface="Cambria Math" panose="02040503050406030204" pitchFamily="18" charset="0"/>
                          </a:rPr>
                          <m:t>(</m:t>
                        </m:r>
                        <m:r>
                          <a:rPr lang="en-US" sz="1600" b="0" i="1" smtClean="0">
                            <a:latin typeface="Cambria Math" panose="02040503050406030204" pitchFamily="18" charset="0"/>
                          </a:rPr>
                          <m:t>𝑛</m:t>
                        </m:r>
                        <m:r>
                          <a:rPr lang="en-US" sz="1600" b="0" i="1" smtClean="0">
                            <a:latin typeface="Cambria Math" panose="02040503050406030204" pitchFamily="18" charset="0"/>
                          </a:rPr>
                          <m:t>−1)</m:t>
                        </m:r>
                      </m:e>
                    </m:nary>
                  </m:oMath>
                </a14:m>
                <a:endParaRPr lang="en-US" sz="1600" dirty="0"/>
              </a:p>
              <a:p>
                <a:pPr>
                  <a:lnSpc>
                    <a:spcPct val="100000"/>
                  </a:lnSpc>
                </a:pPr>
                <a:r>
                  <a:rPr lang="en-US" sz="1600" dirty="0"/>
                  <a:t>Best case: (Array is already sorted) -&gt;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𝑡</m:t>
                        </m:r>
                      </m:e>
                      <m:sub>
                        <m:r>
                          <a:rPr lang="en-US" sz="1600" b="0" i="1" smtClean="0">
                            <a:latin typeface="Cambria Math" panose="02040503050406030204" pitchFamily="18" charset="0"/>
                          </a:rPr>
                          <m:t>𝑗</m:t>
                        </m:r>
                      </m:sub>
                    </m:sSub>
                    <m:r>
                      <a:rPr lang="en-US" sz="1600" b="0" i="1" smtClean="0">
                        <a:latin typeface="Cambria Math" panose="02040503050406030204" pitchFamily="18" charset="0"/>
                      </a:rPr>
                      <m:t>= ?</m:t>
                    </m:r>
                  </m:oMath>
                </a14:m>
                <a:endParaRPr lang="en-US" sz="1600" dirty="0"/>
              </a:p>
              <a:p>
                <a:pPr>
                  <a:lnSpc>
                    <a:spcPct val="100000"/>
                  </a:lnSpc>
                </a:pPr>
                <a14:m>
                  <m:oMath xmlns:m="http://schemas.openxmlformats.org/officeDocument/2006/math">
                    <m:r>
                      <a:rPr lang="en-US" sz="1600" b="0" i="1" smtClean="0">
                        <a:latin typeface="Cambria Math" panose="02040503050406030204" pitchFamily="18" charset="0"/>
                      </a:rPr>
                      <m:t>𝑇</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𝑛</m:t>
                        </m:r>
                      </m:e>
                    </m:d>
                    <m:r>
                      <a:rPr lang="en-US" sz="1600" b="0" i="1" smtClean="0">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𝑐</m:t>
                        </m:r>
                      </m:e>
                      <m:sub>
                        <m:r>
                          <a:rPr lang="en-US" sz="1600" i="1">
                            <a:latin typeface="Cambria Math" panose="02040503050406030204" pitchFamily="18" charset="0"/>
                          </a:rPr>
                          <m:t>1</m:t>
                        </m:r>
                      </m:sub>
                    </m:sSub>
                    <m:r>
                      <a:rPr lang="en-US" sz="1600" i="1">
                        <a:latin typeface="Cambria Math" panose="02040503050406030204" pitchFamily="18" charset="0"/>
                      </a:rPr>
                      <m:t>𝑛</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b="0" i="1" smtClean="0">
                            <a:latin typeface="Cambria Math" panose="02040503050406030204" pitchFamily="18" charset="0"/>
                          </a:rPr>
                          <m:t>(</m:t>
                        </m:r>
                        <m:r>
                          <a:rPr lang="en-US" sz="1600" i="1">
                            <a:latin typeface="Cambria Math" panose="02040503050406030204" pitchFamily="18" charset="0"/>
                          </a:rPr>
                          <m:t>𝑐</m:t>
                        </m:r>
                      </m:e>
                      <m:sub>
                        <m:r>
                          <a:rPr lang="en-US" sz="1600" i="1">
                            <a:latin typeface="Cambria Math" panose="02040503050406030204" pitchFamily="18" charset="0"/>
                          </a:rPr>
                          <m:t>2</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4</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5</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8</m:t>
                        </m:r>
                      </m:sub>
                    </m:sSub>
                    <m:r>
                      <a:rPr lang="en-US" sz="1600" b="0" i="1" smtClean="0">
                        <a:latin typeface="Cambria Math" panose="02040503050406030204" pitchFamily="18" charset="0"/>
                      </a:rPr>
                      <m:t>)</m:t>
                    </m:r>
                    <m:d>
                      <m:dPr>
                        <m:ctrlPr>
                          <a:rPr lang="en-US" sz="1600" i="1">
                            <a:latin typeface="Cambria Math" panose="02040503050406030204" pitchFamily="18" charset="0"/>
                          </a:rPr>
                        </m:ctrlPr>
                      </m:dPr>
                      <m:e>
                        <m:r>
                          <a:rPr lang="en-US" sz="1600" i="1">
                            <a:latin typeface="Cambria Math" panose="02040503050406030204" pitchFamily="18" charset="0"/>
                          </a:rPr>
                          <m:t>𝑛</m:t>
                        </m:r>
                        <m:r>
                          <a:rPr lang="en-US" sz="1600" i="1">
                            <a:latin typeface="Cambria Math" panose="02040503050406030204" pitchFamily="18" charset="0"/>
                          </a:rPr>
                          <m:t>−1</m:t>
                        </m:r>
                      </m:e>
                    </m:d>
                    <m:r>
                      <a:rPr lang="en-US" sz="1600" b="0" i="1" smtClean="0">
                        <a:latin typeface="Cambria Math" panose="02040503050406030204" pitchFamily="18" charset="0"/>
                      </a:rPr>
                      <m:t>=</m:t>
                    </m:r>
                    <m:r>
                      <a:rPr lang="en-US" sz="1600" b="0" i="1" smtClean="0">
                        <a:latin typeface="Cambria Math" panose="02040503050406030204" pitchFamily="18" charset="0"/>
                      </a:rPr>
                      <m:t>𝑎𝑛</m:t>
                    </m:r>
                    <m:r>
                      <a:rPr lang="en-US" sz="1600" b="0" i="1" smtClean="0">
                        <a:latin typeface="Cambria Math" panose="02040503050406030204" pitchFamily="18" charset="0"/>
                      </a:rPr>
                      <m:t>+</m:t>
                    </m:r>
                    <m:r>
                      <a:rPr lang="en-US" sz="1600" b="0" i="1" smtClean="0">
                        <a:latin typeface="Cambria Math" panose="02040503050406030204" pitchFamily="18" charset="0"/>
                      </a:rPr>
                      <m:t>𝑏</m:t>
                    </m:r>
                  </m:oMath>
                </a14:m>
                <a:r>
                  <a:rPr lang="en-US" sz="1600" dirty="0"/>
                  <a:t> -&gt; a linear function of </a:t>
                </a:r>
                <a14:m>
                  <m:oMath xmlns:m="http://schemas.openxmlformats.org/officeDocument/2006/math">
                    <m:r>
                      <a:rPr lang="en-US" sz="1600" i="1">
                        <a:latin typeface="Cambria Math" panose="02040503050406030204" pitchFamily="18" charset="0"/>
                      </a:rPr>
                      <m:t>𝑛</m:t>
                    </m:r>
                  </m:oMath>
                </a14:m>
                <a:endParaRPr lang="en-US" sz="1600" dirty="0"/>
              </a:p>
              <a:p>
                <a:pPr>
                  <a:lnSpc>
                    <a:spcPct val="100000"/>
                  </a:lnSpc>
                </a:pPr>
                <a:r>
                  <a:rPr lang="en-US" sz="1600" dirty="0"/>
                  <a:t>Worst case: (Array is reverse sorted) -&gt;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𝑡</m:t>
                        </m:r>
                      </m:e>
                      <m:sub>
                        <m:r>
                          <a:rPr lang="en-US" sz="1600" b="0" i="1" smtClean="0">
                            <a:latin typeface="Cambria Math" panose="02040503050406030204" pitchFamily="18" charset="0"/>
                          </a:rPr>
                          <m:t>𝑗</m:t>
                        </m:r>
                      </m:sub>
                    </m:sSub>
                    <m:r>
                      <a:rPr lang="en-US" sz="1600" b="0" i="1" smtClean="0">
                        <a:latin typeface="Cambria Math" panose="02040503050406030204" pitchFamily="18" charset="0"/>
                      </a:rPr>
                      <m:t>= ?</m:t>
                    </m:r>
                  </m:oMath>
                </a14:m>
                <a:endParaRPr lang="en-US" sz="1600" b="0" dirty="0"/>
              </a:p>
              <a:p>
                <a:pPr>
                  <a:lnSpc>
                    <a:spcPct val="100000"/>
                  </a:lnSpc>
                </a:pP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𝑡</m:t>
                        </m:r>
                      </m:e>
                      <m:sub>
                        <m:r>
                          <a:rPr lang="en-US" sz="1600" b="0" i="1" smtClean="0">
                            <a:latin typeface="Cambria Math" panose="02040503050406030204" pitchFamily="18" charset="0"/>
                          </a:rPr>
                          <m:t>𝑗</m:t>
                        </m:r>
                      </m:sub>
                    </m:sSub>
                  </m:oMath>
                </a14:m>
                <a:r>
                  <a:rPr lang="en-US" sz="1600" dirty="0"/>
                  <a:t> is maximum each time, i.e.,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𝑡</m:t>
                        </m:r>
                      </m:e>
                      <m:sub>
                        <m:r>
                          <a:rPr lang="en-US" sz="1600" b="0" i="1" smtClean="0">
                            <a:latin typeface="Cambria Math" panose="02040503050406030204" pitchFamily="18" charset="0"/>
                          </a:rPr>
                          <m:t>𝑗</m:t>
                        </m:r>
                      </m:sub>
                    </m:sSub>
                    <m:r>
                      <a:rPr lang="en-US" sz="1600" b="0" i="1" smtClean="0">
                        <a:latin typeface="Cambria Math" panose="02040503050406030204" pitchFamily="18" charset="0"/>
                      </a:rPr>
                      <m:t>=</m:t>
                    </m:r>
                    <m:r>
                      <a:rPr lang="en-US" sz="1600" b="0" i="1" smtClean="0">
                        <a:latin typeface="Cambria Math" panose="02040503050406030204" pitchFamily="18" charset="0"/>
                      </a:rPr>
                      <m:t>𝑗</m:t>
                    </m:r>
                  </m:oMath>
                </a14:m>
                <a:endParaRPr lang="en-US" sz="1600" dirty="0"/>
              </a:p>
              <a:p>
                <a:pPr>
                  <a:lnSpc>
                    <a:spcPct val="100000"/>
                  </a:lnSpc>
                </a:pPr>
                <a14:m>
                  <m:oMath xmlns:m="http://schemas.openxmlformats.org/officeDocument/2006/math">
                    <m:r>
                      <a:rPr lang="en-US" sz="1600" i="1">
                        <a:latin typeface="Cambria Math" panose="02040503050406030204" pitchFamily="18" charset="0"/>
                      </a:rPr>
                      <m:t>𝑇</m:t>
                    </m:r>
                    <m:d>
                      <m:dPr>
                        <m:ctrlPr>
                          <a:rPr lang="en-US" sz="1600" i="1">
                            <a:latin typeface="Cambria Math" panose="02040503050406030204" pitchFamily="18" charset="0"/>
                          </a:rPr>
                        </m:ctrlPr>
                      </m:dPr>
                      <m:e>
                        <m:r>
                          <a:rPr lang="en-US" sz="1600" i="1">
                            <a:latin typeface="Cambria Math" panose="02040503050406030204" pitchFamily="18" charset="0"/>
                          </a:rPr>
                          <m:t>𝑛</m:t>
                        </m:r>
                      </m:e>
                    </m:d>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𝑐</m:t>
                        </m:r>
                      </m:e>
                      <m:sub>
                        <m:r>
                          <a:rPr lang="en-US" sz="1600" i="1">
                            <a:latin typeface="Cambria Math" panose="02040503050406030204" pitchFamily="18" charset="0"/>
                          </a:rPr>
                          <m:t>1</m:t>
                        </m:r>
                      </m:sub>
                    </m:sSub>
                    <m:r>
                      <a:rPr lang="en-US" sz="1600" i="1">
                        <a:latin typeface="Cambria Math" panose="02040503050406030204" pitchFamily="18" charset="0"/>
                      </a:rPr>
                      <m:t>𝑛</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m:t>
                        </m:r>
                        <m:r>
                          <a:rPr lang="en-US" sz="1600" i="1">
                            <a:latin typeface="Cambria Math" panose="02040503050406030204" pitchFamily="18" charset="0"/>
                          </a:rPr>
                          <m:t>𝑐</m:t>
                        </m:r>
                      </m:e>
                      <m:sub>
                        <m:r>
                          <a:rPr lang="en-US" sz="1600" i="1">
                            <a:latin typeface="Cambria Math" panose="02040503050406030204" pitchFamily="18" charset="0"/>
                          </a:rPr>
                          <m:t>2</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𝑐</m:t>
                        </m:r>
                      </m:e>
                      <m:sub>
                        <m:r>
                          <a:rPr lang="en-US" sz="1600" i="1">
                            <a:latin typeface="Cambria Math" panose="02040503050406030204" pitchFamily="18" charset="0"/>
                          </a:rPr>
                          <m:t>4</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𝑐</m:t>
                        </m:r>
                      </m:e>
                      <m:sub>
                        <m:r>
                          <a:rPr lang="en-US" sz="1600" i="1">
                            <a:latin typeface="Cambria Math" panose="02040503050406030204" pitchFamily="18" charset="0"/>
                          </a:rPr>
                          <m:t>8</m:t>
                        </m:r>
                      </m:sub>
                    </m:sSub>
                    <m:r>
                      <a:rPr lang="en-US" sz="1600" i="1">
                        <a:latin typeface="Cambria Math" panose="02040503050406030204" pitchFamily="18" charset="0"/>
                      </a:rPr>
                      <m:t>)</m:t>
                    </m:r>
                    <m:d>
                      <m:dPr>
                        <m:ctrlPr>
                          <a:rPr lang="en-US" sz="1600" i="1">
                            <a:latin typeface="Cambria Math" panose="02040503050406030204" pitchFamily="18" charset="0"/>
                          </a:rPr>
                        </m:ctrlPr>
                      </m:dPr>
                      <m:e>
                        <m:r>
                          <a:rPr lang="en-US" sz="1600" i="1">
                            <a:latin typeface="Cambria Math" panose="02040503050406030204" pitchFamily="18" charset="0"/>
                          </a:rPr>
                          <m:t>𝑛</m:t>
                        </m:r>
                        <m:r>
                          <a:rPr lang="en-US" sz="1600" i="1">
                            <a:latin typeface="Cambria Math" panose="02040503050406030204" pitchFamily="18" charset="0"/>
                          </a:rPr>
                          <m:t>−1</m:t>
                        </m:r>
                      </m:e>
                    </m:d>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5</m:t>
                        </m:r>
                      </m:sub>
                    </m:sSub>
                    <m:d>
                      <m:dPr>
                        <m:ctrlPr>
                          <a:rPr lang="en-US" sz="1600" b="0" i="1" smtClean="0">
                            <a:latin typeface="Cambria Math" panose="02040503050406030204" pitchFamily="18" charset="0"/>
                          </a:rPr>
                        </m:ctrlPr>
                      </m:dPr>
                      <m:e>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𝑛</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𝑛</m:t>
                                </m:r>
                                <m:r>
                                  <a:rPr lang="en-US" sz="1600" b="0" i="1" smtClean="0">
                                    <a:latin typeface="Cambria Math" panose="02040503050406030204" pitchFamily="18" charset="0"/>
                                  </a:rPr>
                                  <m:t>+1</m:t>
                                </m:r>
                              </m:e>
                            </m:d>
                          </m:num>
                          <m:den>
                            <m:r>
                              <a:rPr lang="en-US" sz="1600" b="0" i="1" smtClean="0">
                                <a:latin typeface="Cambria Math" panose="02040503050406030204" pitchFamily="18" charset="0"/>
                              </a:rPr>
                              <m:t>2</m:t>
                            </m:r>
                          </m:den>
                        </m:f>
                        <m:r>
                          <a:rPr lang="en-US" sz="1600" b="0" i="1" smtClean="0">
                            <a:latin typeface="Cambria Math" panose="02040503050406030204" pitchFamily="18" charset="0"/>
                          </a:rPr>
                          <m:t>−1</m:t>
                        </m:r>
                      </m:e>
                    </m:d>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6</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7</m:t>
                            </m:r>
                          </m:sub>
                        </m:sSub>
                      </m:e>
                    </m:d>
                    <m:d>
                      <m:dPr>
                        <m:ctrlPr>
                          <a:rPr lang="en-US" sz="1600" b="0" i="1" smtClean="0">
                            <a:latin typeface="Cambria Math" panose="02040503050406030204" pitchFamily="18" charset="0"/>
                          </a:rPr>
                        </m:ctrlPr>
                      </m:dPr>
                      <m:e>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𝑛</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𝑛</m:t>
                                </m:r>
                                <m:r>
                                  <a:rPr lang="en-US" sz="1600" b="0" i="1" smtClean="0">
                                    <a:latin typeface="Cambria Math" panose="02040503050406030204" pitchFamily="18" charset="0"/>
                                  </a:rPr>
                                  <m:t>−1</m:t>
                                </m:r>
                              </m:e>
                            </m:d>
                          </m:num>
                          <m:den>
                            <m:r>
                              <a:rPr lang="en-US" sz="1600" b="0" i="1" smtClean="0">
                                <a:latin typeface="Cambria Math" panose="02040503050406030204" pitchFamily="18" charset="0"/>
                              </a:rPr>
                              <m:t>2</m:t>
                            </m:r>
                          </m:den>
                        </m:f>
                      </m:e>
                    </m:d>
                    <m:r>
                      <a:rPr lang="en-US" sz="1600" i="1">
                        <a:latin typeface="Cambria Math" panose="02040503050406030204" pitchFamily="18" charset="0"/>
                      </a:rPr>
                      <m:t>=</m:t>
                    </m:r>
                    <m:r>
                      <a:rPr lang="en-US" sz="1600" b="0" i="1" smtClean="0">
                        <a:latin typeface="Cambria Math" panose="02040503050406030204" pitchFamily="18" charset="0"/>
                      </a:rPr>
                      <m:t>𝑝</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𝑛</m:t>
                        </m:r>
                      </m:e>
                      <m:sup>
                        <m:r>
                          <a:rPr lang="en-US" sz="1600" b="0" i="1" smtClean="0">
                            <a:latin typeface="Cambria Math" panose="02040503050406030204" pitchFamily="18" charset="0"/>
                          </a:rPr>
                          <m:t>2</m:t>
                        </m:r>
                      </m:sup>
                    </m:sSup>
                    <m:r>
                      <a:rPr lang="en-US" sz="1600" b="0" i="1" smtClean="0">
                        <a:latin typeface="Cambria Math" panose="02040503050406030204" pitchFamily="18" charset="0"/>
                      </a:rPr>
                      <m:t>+</m:t>
                    </m:r>
                    <m:r>
                      <a:rPr lang="en-US" sz="1600" b="0" i="1" smtClean="0">
                        <a:latin typeface="Cambria Math" panose="02040503050406030204" pitchFamily="18" charset="0"/>
                      </a:rPr>
                      <m:t>𝑞𝑛</m:t>
                    </m:r>
                    <m:r>
                      <a:rPr lang="en-US" sz="1600" i="1">
                        <a:latin typeface="Cambria Math" panose="02040503050406030204" pitchFamily="18" charset="0"/>
                      </a:rPr>
                      <m:t>+</m:t>
                    </m:r>
                    <m:r>
                      <a:rPr lang="en-US" sz="1600" b="0" i="1" smtClean="0">
                        <a:latin typeface="Cambria Math" panose="02040503050406030204" pitchFamily="18" charset="0"/>
                      </a:rPr>
                      <m:t>𝑟</m:t>
                    </m:r>
                  </m:oMath>
                </a14:m>
                <a:r>
                  <a:rPr lang="en-US" sz="1600" dirty="0"/>
                  <a:t> -&gt; Thus a quadratic function of </a:t>
                </a:r>
                <a14:m>
                  <m:oMath xmlns:m="http://schemas.openxmlformats.org/officeDocument/2006/math">
                    <m:r>
                      <a:rPr lang="en-US" sz="1600" b="0" i="1" smtClean="0">
                        <a:latin typeface="Cambria Math" panose="02040503050406030204" pitchFamily="18" charset="0"/>
                      </a:rPr>
                      <m:t>𝑛</m:t>
                    </m:r>
                  </m:oMath>
                </a14:m>
                <a:endParaRPr lang="en-US" sz="1600" dirty="0"/>
              </a:p>
            </p:txBody>
          </p:sp>
        </mc:Choice>
        <mc:Fallback xmlns="">
          <p:sp>
            <p:nvSpPr>
              <p:cNvPr id="2" name="Content Placeholder 2">
                <a:extLst>
                  <a:ext uri="{FF2B5EF4-FFF2-40B4-BE49-F238E27FC236}">
                    <a16:creationId xmlns:a16="http://schemas.microsoft.com/office/drawing/2014/main" id="{790EAE0E-D68C-C7F9-EDEA-820A2964C81F}"/>
                  </a:ext>
                </a:extLst>
              </p:cNvPr>
              <p:cNvSpPr txBox="1">
                <a:spLocks noRot="1" noChangeAspect="1" noMove="1" noResize="1" noEditPoints="1" noAdjustHandles="1" noChangeArrowheads="1" noChangeShapeType="1" noTextEdit="1"/>
              </p:cNvSpPr>
              <p:nvPr/>
            </p:nvSpPr>
            <p:spPr>
              <a:xfrm>
                <a:off x="144187" y="1208015"/>
                <a:ext cx="6424393" cy="3428615"/>
              </a:xfrm>
              <a:prstGeom prst="rect">
                <a:avLst/>
              </a:prstGeom>
              <a:blipFill>
                <a:blip r:embed="rId3"/>
                <a:stretch>
                  <a:fillRect l="-394" t="-11439" b="-12546"/>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33DAD31F-17EC-8B0B-24FC-8F5913C66F1F}"/>
              </a:ext>
            </a:extLst>
          </p:cNvPr>
          <p:cNvSpPr txBox="1"/>
          <p:nvPr/>
        </p:nvSpPr>
        <p:spPr>
          <a:xfrm>
            <a:off x="4353886" y="2008563"/>
            <a:ext cx="301686" cy="369332"/>
          </a:xfrm>
          <a:prstGeom prst="rect">
            <a:avLst/>
          </a:prstGeom>
          <a:noFill/>
          <a:ln>
            <a:solidFill>
              <a:schemeClr val="tx1"/>
            </a:solidFill>
          </a:ln>
        </p:spPr>
        <p:txBody>
          <a:bodyPr wrap="none" rtlCol="0">
            <a:spAutoFit/>
          </a:bodyPr>
          <a:lstStyle/>
          <a:p>
            <a:r>
              <a:rPr lang="en-US" dirty="0"/>
              <a:t>1</a:t>
            </a:r>
          </a:p>
        </p:txBody>
      </p:sp>
      <p:sp>
        <p:nvSpPr>
          <p:cNvPr id="5" name="Footer Placeholder 4">
            <a:extLst>
              <a:ext uri="{FF2B5EF4-FFF2-40B4-BE49-F238E27FC236}">
                <a16:creationId xmlns:a16="http://schemas.microsoft.com/office/drawing/2014/main" id="{F33B45DC-9ECA-18F4-9606-1D4DA5AD9CD4}"/>
              </a:ext>
            </a:extLst>
          </p:cNvPr>
          <p:cNvSpPr>
            <a:spLocks noGrp="1"/>
          </p:cNvSpPr>
          <p:nvPr>
            <p:ph type="ftr" sz="quarter" idx="11"/>
          </p:nvPr>
        </p:nvSpPr>
        <p:spPr/>
        <p:txBody>
          <a:bodyPr/>
          <a:lstStyle/>
          <a:p>
            <a:r>
              <a:rPr lang="en-US"/>
              <a:t>CS21203 / Algorithms - I | Introduction</a:t>
            </a:r>
            <a:endParaRPr lang="en-US" dirty="0"/>
          </a:p>
        </p:txBody>
      </p:sp>
    </p:spTree>
    <p:extLst>
      <p:ext uri="{BB962C8B-B14F-4D97-AF65-F5344CB8AC3E}">
        <p14:creationId xmlns:p14="http://schemas.microsoft.com/office/powerpoint/2010/main" val="1836602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71487" y="4869209"/>
            <a:ext cx="1197922" cy="273844"/>
          </a:xfrm>
        </p:spPr>
        <p:txBody>
          <a:bodyPr/>
          <a:lstStyle/>
          <a:p>
            <a:r>
              <a:rPr lang="en-IN"/>
              <a:t>Aug 03, 2023
</a:t>
            </a:r>
            <a:endParaRPr lang="en-US" dirty="0"/>
          </a:p>
        </p:txBody>
      </p:sp>
      <p:sp>
        <p:nvSpPr>
          <p:cNvPr id="4" name="Slide Number Placeholder 3"/>
          <p:cNvSpPr>
            <a:spLocks noGrp="1"/>
          </p:cNvSpPr>
          <p:nvPr>
            <p:ph type="sldNum" sz="quarter" idx="12"/>
          </p:nvPr>
        </p:nvSpPr>
        <p:spPr>
          <a:xfrm>
            <a:off x="6050794" y="4821120"/>
            <a:ext cx="335719" cy="273844"/>
          </a:xfrm>
        </p:spPr>
        <p:txBody>
          <a:bodyPr/>
          <a:lstStyle/>
          <a:p>
            <a:fld id="{683B8651-0143-4140-839E-3D36292080E8}" type="slidenum">
              <a:rPr lang="en-US" smtClean="0"/>
              <a:t>7</a:t>
            </a:fld>
            <a:endParaRPr lang="en-US" dirty="0"/>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Best/Average/Worst Case Analysis</a:t>
            </a:r>
            <a:endParaRPr sz="2400" dirty="0"/>
          </a:p>
        </p:txBody>
      </p:sp>
      <p:sp>
        <p:nvSpPr>
          <p:cNvPr id="2" name="Content Placeholder 2">
            <a:extLst>
              <a:ext uri="{FF2B5EF4-FFF2-40B4-BE49-F238E27FC236}">
                <a16:creationId xmlns:a16="http://schemas.microsoft.com/office/drawing/2014/main" id="{790EAE0E-D68C-C7F9-EDEA-820A2964C81F}"/>
              </a:ext>
            </a:extLst>
          </p:cNvPr>
          <p:cNvSpPr txBox="1">
            <a:spLocks/>
          </p:cNvSpPr>
          <p:nvPr/>
        </p:nvSpPr>
        <p:spPr>
          <a:xfrm>
            <a:off x="144187" y="1266225"/>
            <a:ext cx="6424393" cy="337040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688"/>
              </a:lnSpc>
            </a:pPr>
            <a:r>
              <a:rPr lang="en-US" sz="1600" dirty="0"/>
              <a:t>We looked at both `best case’ (input array was already sorted) and `worst case’ (input array was reverse sorted)</a:t>
            </a:r>
          </a:p>
          <a:p>
            <a:pPr>
              <a:lnSpc>
                <a:spcPts val="1688"/>
              </a:lnSpc>
            </a:pPr>
            <a:endParaRPr lang="en-US" sz="1600" dirty="0"/>
          </a:p>
          <a:p>
            <a:pPr>
              <a:lnSpc>
                <a:spcPts val="1688"/>
              </a:lnSpc>
            </a:pPr>
            <a:r>
              <a:rPr lang="en-US" sz="1600" dirty="0"/>
              <a:t>In this course, we shall usually concentrate on worst-case running time</a:t>
            </a:r>
          </a:p>
          <a:p>
            <a:pPr>
              <a:lnSpc>
                <a:spcPts val="1688"/>
              </a:lnSpc>
            </a:pPr>
            <a:endParaRPr lang="en-US" sz="1600" dirty="0"/>
          </a:p>
          <a:p>
            <a:pPr>
              <a:lnSpc>
                <a:spcPts val="1688"/>
              </a:lnSpc>
            </a:pPr>
            <a:r>
              <a:rPr lang="en-US" sz="1600" dirty="0"/>
              <a:t>Major reasons</a:t>
            </a:r>
          </a:p>
          <a:p>
            <a:pPr marL="450850" lvl="1" indent="-201613">
              <a:lnSpc>
                <a:spcPts val="1688"/>
              </a:lnSpc>
            </a:pPr>
            <a:r>
              <a:rPr lang="en-US" sz="1400" dirty="0"/>
              <a:t>Gives an upper bound on the running time for any input</a:t>
            </a:r>
          </a:p>
          <a:p>
            <a:pPr marL="450850" lvl="1" indent="-201613">
              <a:lnSpc>
                <a:spcPts val="1688"/>
              </a:lnSpc>
            </a:pPr>
            <a:r>
              <a:rPr lang="en-US" sz="1400" dirty="0"/>
              <a:t>For some algorithms, worst case occurs fairly often, e.g., searching</a:t>
            </a:r>
          </a:p>
          <a:p>
            <a:pPr marL="450850" lvl="1" indent="-201613">
              <a:lnSpc>
                <a:spcPts val="1688"/>
              </a:lnSpc>
            </a:pPr>
            <a:r>
              <a:rPr lang="en-US" sz="1400" dirty="0"/>
              <a:t>Average case is often roughly as bad as the worst case.</a:t>
            </a:r>
          </a:p>
          <a:p>
            <a:pPr>
              <a:lnSpc>
                <a:spcPts val="1688"/>
              </a:lnSpc>
            </a:pPr>
            <a:endParaRPr lang="en-US" sz="1600" dirty="0"/>
          </a:p>
          <a:p>
            <a:pPr>
              <a:lnSpc>
                <a:spcPts val="1688"/>
              </a:lnSpc>
            </a:pPr>
            <a:endParaRPr lang="en-US" sz="1575" dirty="0">
              <a:solidFill>
                <a:srgbClr val="FF0000"/>
              </a:solidFill>
            </a:endParaRPr>
          </a:p>
        </p:txBody>
      </p:sp>
      <p:sp>
        <p:nvSpPr>
          <p:cNvPr id="5" name="Footer Placeholder 4">
            <a:extLst>
              <a:ext uri="{FF2B5EF4-FFF2-40B4-BE49-F238E27FC236}">
                <a16:creationId xmlns:a16="http://schemas.microsoft.com/office/drawing/2014/main" id="{915A9922-8A40-3320-1B03-4E91FAC2AD6D}"/>
              </a:ext>
            </a:extLst>
          </p:cNvPr>
          <p:cNvSpPr>
            <a:spLocks noGrp="1"/>
          </p:cNvSpPr>
          <p:nvPr>
            <p:ph type="ftr" sz="quarter" idx="11"/>
          </p:nvPr>
        </p:nvSpPr>
        <p:spPr/>
        <p:txBody>
          <a:bodyPr/>
          <a:lstStyle/>
          <a:p>
            <a:r>
              <a:rPr lang="en-US"/>
              <a:t>CS21203 / Algorithms - I | Introduction</a:t>
            </a:r>
            <a:endParaRPr lang="en-US" dirty="0"/>
          </a:p>
        </p:txBody>
      </p:sp>
    </p:spTree>
    <p:extLst>
      <p:ext uri="{BB962C8B-B14F-4D97-AF65-F5344CB8AC3E}">
        <p14:creationId xmlns:p14="http://schemas.microsoft.com/office/powerpoint/2010/main" val="2546139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71487" y="4869209"/>
            <a:ext cx="1197922" cy="273844"/>
          </a:xfrm>
        </p:spPr>
        <p:txBody>
          <a:bodyPr/>
          <a:lstStyle/>
          <a:p>
            <a:r>
              <a:rPr lang="en-IN"/>
              <a:t>Aug 03, 2023
</a:t>
            </a:r>
            <a:endParaRPr lang="en-US" dirty="0"/>
          </a:p>
        </p:txBody>
      </p:sp>
      <p:sp>
        <p:nvSpPr>
          <p:cNvPr id="4" name="Slide Number Placeholder 3"/>
          <p:cNvSpPr>
            <a:spLocks noGrp="1"/>
          </p:cNvSpPr>
          <p:nvPr>
            <p:ph type="sldNum" sz="quarter" idx="12"/>
          </p:nvPr>
        </p:nvSpPr>
        <p:spPr>
          <a:xfrm>
            <a:off x="6050794" y="4821120"/>
            <a:ext cx="335719" cy="273844"/>
          </a:xfrm>
        </p:spPr>
        <p:txBody>
          <a:bodyPr/>
          <a:lstStyle/>
          <a:p>
            <a:fld id="{683B8651-0143-4140-839E-3D36292080E8}" type="slidenum">
              <a:rPr lang="en-US" smtClean="0"/>
              <a:t>8</a:t>
            </a:fld>
            <a:endParaRPr lang="en-US" dirty="0"/>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Order of Growth</a:t>
            </a:r>
            <a:endParaRPr sz="2400" dirty="0"/>
          </a:p>
        </p:txBody>
      </p:sp>
      <mc:AlternateContent xmlns:mc="http://schemas.openxmlformats.org/markup-compatibility/2006" xmlns:a14="http://schemas.microsoft.com/office/drawing/2010/main">
        <mc:Choice Requires="a14">
          <p:sp>
            <p:nvSpPr>
              <p:cNvPr id="2" name="Content Placeholder 2">
                <a:extLst>
                  <a:ext uri="{FF2B5EF4-FFF2-40B4-BE49-F238E27FC236}">
                    <a16:creationId xmlns:a16="http://schemas.microsoft.com/office/drawing/2014/main" id="{790EAE0E-D68C-C7F9-EDEA-820A2964C81F}"/>
                  </a:ext>
                </a:extLst>
              </p:cNvPr>
              <p:cNvSpPr txBox="1">
                <a:spLocks/>
              </p:cNvSpPr>
              <p:nvPr/>
            </p:nvSpPr>
            <p:spPr>
              <a:xfrm>
                <a:off x="144187" y="1165557"/>
                <a:ext cx="6424393" cy="337040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688"/>
                  </a:lnSpc>
                </a:pPr>
                <a:r>
                  <a:rPr lang="en-US" sz="1600" dirty="0"/>
                  <a:t>In analyzing running time for `insertion sort’, we started with constants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𝑖</m:t>
                        </m:r>
                      </m:sub>
                    </m:sSub>
                  </m:oMath>
                </a14:m>
                <a:r>
                  <a:rPr lang="en-US" sz="1600" dirty="0"/>
                  <a:t> to represent the cost of each statement</a:t>
                </a:r>
              </a:p>
              <a:p>
                <a:pPr>
                  <a:lnSpc>
                    <a:spcPts val="1688"/>
                  </a:lnSpc>
                </a:pPr>
                <a:r>
                  <a:rPr lang="en-US" sz="1600" dirty="0"/>
                  <a:t>Then we observed that they give more detail than we need and we discarded them</a:t>
                </a:r>
              </a:p>
              <a:p>
                <a:pPr>
                  <a:lnSpc>
                    <a:spcPts val="1688"/>
                  </a:lnSpc>
                </a:pPr>
                <a:r>
                  <a:rPr lang="en-US" sz="1600" dirty="0"/>
                  <a:t>We shall go ahead with more simplifying abstraction: </a:t>
                </a:r>
                <a:r>
                  <a:rPr lang="en-US" sz="1600" b="1" dirty="0"/>
                  <a:t>Rate/Order of Growth</a:t>
                </a:r>
              </a:p>
              <a:p>
                <a:pPr>
                  <a:lnSpc>
                    <a:spcPts val="1688"/>
                  </a:lnSpc>
                </a:pPr>
                <a:r>
                  <a:rPr lang="en-US" sz="1600" dirty="0"/>
                  <a:t>For the function </a:t>
                </a:r>
                <a14:m>
                  <m:oMath xmlns:m="http://schemas.openxmlformats.org/officeDocument/2006/math">
                    <m:r>
                      <a:rPr lang="en-US" sz="1600" b="0" i="1" smtClean="0">
                        <a:latin typeface="Cambria Math" panose="02040503050406030204" pitchFamily="18" charset="0"/>
                      </a:rPr>
                      <m:t>𝑓</m:t>
                    </m:r>
                    <m:r>
                      <a:rPr lang="en-US" sz="1600" b="0" i="1" smtClean="0">
                        <a:latin typeface="Cambria Math" panose="02040503050406030204" pitchFamily="18" charset="0"/>
                      </a:rPr>
                      <m:t>(</m:t>
                    </m:r>
                    <m:r>
                      <a:rPr lang="en-US" sz="1600" b="0" i="1" smtClean="0">
                        <a:latin typeface="Cambria Math" panose="02040503050406030204" pitchFamily="18" charset="0"/>
                      </a:rPr>
                      <m:t>𝑛</m:t>
                    </m:r>
                    <m:r>
                      <a:rPr lang="en-US" sz="1600" b="0" i="1" smtClean="0">
                        <a:latin typeface="Cambria Math" panose="02040503050406030204" pitchFamily="18" charset="0"/>
                      </a:rPr>
                      <m:t>)</m:t>
                    </m:r>
                  </m:oMath>
                </a14:m>
                <a:r>
                  <a:rPr lang="en-US" sz="1600" dirty="0"/>
                  <a:t> we care when </a:t>
                </a:r>
                <a14:m>
                  <m:oMath xmlns:m="http://schemas.openxmlformats.org/officeDocument/2006/math">
                    <m:r>
                      <a:rPr lang="en-US" sz="1600" b="0" i="1" smtClean="0">
                        <a:latin typeface="Cambria Math" panose="02040503050406030204" pitchFamily="18" charset="0"/>
                      </a:rPr>
                      <m:t>𝑛</m:t>
                    </m:r>
                  </m:oMath>
                </a14:m>
                <a:r>
                  <a:rPr lang="en-US" sz="1600" dirty="0"/>
                  <a:t> is large enough. When </a:t>
                </a:r>
                <a14:m>
                  <m:oMath xmlns:m="http://schemas.openxmlformats.org/officeDocument/2006/math">
                    <m:r>
                      <a:rPr lang="en-US" sz="1600" i="1">
                        <a:latin typeface="Cambria Math" panose="02040503050406030204" pitchFamily="18" charset="0"/>
                      </a:rPr>
                      <m:t>𝑛</m:t>
                    </m:r>
                    <m:r>
                      <a:rPr lang="en-US" sz="1600" i="1">
                        <a:latin typeface="Cambria Math" panose="02040503050406030204" pitchFamily="18" charset="0"/>
                      </a:rPr>
                      <m:t> </m:t>
                    </m:r>
                  </m:oMath>
                </a14:m>
                <a:r>
                  <a:rPr lang="en-US" sz="1600" dirty="0"/>
                  <a:t>is small, </a:t>
                </a:r>
                <a14:m>
                  <m:oMath xmlns:m="http://schemas.openxmlformats.org/officeDocument/2006/math">
                    <m:r>
                      <a:rPr lang="en-US" sz="1600" i="1">
                        <a:latin typeface="Cambria Math" panose="02040503050406030204" pitchFamily="18" charset="0"/>
                      </a:rPr>
                      <m:t>𝑓</m:t>
                    </m:r>
                    <m:r>
                      <a:rPr lang="en-US" sz="1600" i="1">
                        <a:latin typeface="Cambria Math" panose="02040503050406030204" pitchFamily="18" charset="0"/>
                      </a:rPr>
                      <m:t>(</m:t>
                    </m:r>
                    <m:r>
                      <a:rPr lang="en-US" sz="1600" i="1">
                        <a:latin typeface="Cambria Math" panose="02040503050406030204" pitchFamily="18" charset="0"/>
                      </a:rPr>
                      <m:t>𝑛</m:t>
                    </m:r>
                    <m:r>
                      <a:rPr lang="en-US" sz="1600" i="1">
                        <a:latin typeface="Cambria Math" panose="02040503050406030204" pitchFamily="18" charset="0"/>
                      </a:rPr>
                      <m:t>) </m:t>
                    </m:r>
                  </m:oMath>
                </a14:m>
                <a:r>
                  <a:rPr lang="en-US" sz="1600" dirty="0"/>
                  <a:t>is small anyway</a:t>
                </a:r>
              </a:p>
              <a:p>
                <a:pPr>
                  <a:lnSpc>
                    <a:spcPts val="1688"/>
                  </a:lnSpc>
                </a:pPr>
                <a:r>
                  <a:rPr lang="en-US" sz="1600" dirty="0"/>
                  <a:t>The constant factors and lower order terms doesn’t affect the growth of the function</a:t>
                </a:r>
              </a:p>
              <a:p>
                <a:pPr>
                  <a:lnSpc>
                    <a:spcPts val="1688"/>
                  </a:lnSpc>
                </a:pPr>
                <a:r>
                  <a:rPr lang="en-US" sz="1600" dirty="0"/>
                  <a:t>One algorithm is more efficient than another if its worst-case running time has a lower order of growth</a:t>
                </a:r>
              </a:p>
            </p:txBody>
          </p:sp>
        </mc:Choice>
        <mc:Fallback xmlns="">
          <p:sp>
            <p:nvSpPr>
              <p:cNvPr id="2" name="Content Placeholder 2">
                <a:extLst>
                  <a:ext uri="{FF2B5EF4-FFF2-40B4-BE49-F238E27FC236}">
                    <a16:creationId xmlns:a16="http://schemas.microsoft.com/office/drawing/2014/main" id="{790EAE0E-D68C-C7F9-EDEA-820A2964C81F}"/>
                  </a:ext>
                </a:extLst>
              </p:cNvPr>
              <p:cNvSpPr txBox="1">
                <a:spLocks noRot="1" noChangeAspect="1" noMove="1" noResize="1" noEditPoints="1" noAdjustHandles="1" noChangeArrowheads="1" noChangeShapeType="1" noTextEdit="1"/>
              </p:cNvSpPr>
              <p:nvPr/>
            </p:nvSpPr>
            <p:spPr>
              <a:xfrm>
                <a:off x="144187" y="1165557"/>
                <a:ext cx="6424393" cy="3370405"/>
              </a:xfrm>
              <a:prstGeom prst="rect">
                <a:avLst/>
              </a:prstGeom>
              <a:blipFill>
                <a:blip r:embed="rId3"/>
                <a:stretch>
                  <a:fillRect l="-394" t="-1498" b="-749"/>
                </a:stretch>
              </a:blipFill>
            </p:spPr>
            <p:txBody>
              <a:bodyPr/>
              <a:lstStyle/>
              <a:p>
                <a:r>
                  <a:rPr lang="en-US">
                    <a:noFill/>
                  </a:rPr>
                  <a:t> </a:t>
                </a:r>
              </a:p>
            </p:txBody>
          </p:sp>
        </mc:Fallback>
      </mc:AlternateContent>
      <p:sp>
        <p:nvSpPr>
          <p:cNvPr id="5" name="Footer Placeholder 4">
            <a:extLst>
              <a:ext uri="{FF2B5EF4-FFF2-40B4-BE49-F238E27FC236}">
                <a16:creationId xmlns:a16="http://schemas.microsoft.com/office/drawing/2014/main" id="{1A2E5B07-11A2-A59A-E89D-0E142EECBD2B}"/>
              </a:ext>
            </a:extLst>
          </p:cNvPr>
          <p:cNvSpPr>
            <a:spLocks noGrp="1"/>
          </p:cNvSpPr>
          <p:nvPr>
            <p:ph type="ftr" sz="quarter" idx="11"/>
          </p:nvPr>
        </p:nvSpPr>
        <p:spPr/>
        <p:txBody>
          <a:bodyPr/>
          <a:lstStyle/>
          <a:p>
            <a:r>
              <a:rPr lang="en-US"/>
              <a:t>CS21203 / Algorithms - I | Introduction</a:t>
            </a:r>
            <a:endParaRPr lang="en-US" dirty="0"/>
          </a:p>
        </p:txBody>
      </p:sp>
    </p:spTree>
    <p:extLst>
      <p:ext uri="{BB962C8B-B14F-4D97-AF65-F5344CB8AC3E}">
        <p14:creationId xmlns:p14="http://schemas.microsoft.com/office/powerpoint/2010/main" val="3722349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71487" y="4869209"/>
            <a:ext cx="1197922" cy="273844"/>
          </a:xfrm>
        </p:spPr>
        <p:txBody>
          <a:bodyPr/>
          <a:lstStyle/>
          <a:p>
            <a:r>
              <a:rPr lang="en-IN"/>
              <a:t>Aug 03, 2023
</a:t>
            </a:r>
            <a:endParaRPr lang="en-US" dirty="0"/>
          </a:p>
        </p:txBody>
      </p:sp>
      <p:sp>
        <p:nvSpPr>
          <p:cNvPr id="4" name="Slide Number Placeholder 3"/>
          <p:cNvSpPr>
            <a:spLocks noGrp="1"/>
          </p:cNvSpPr>
          <p:nvPr>
            <p:ph type="sldNum" sz="quarter" idx="12"/>
          </p:nvPr>
        </p:nvSpPr>
        <p:spPr>
          <a:xfrm>
            <a:off x="6050794" y="4821120"/>
            <a:ext cx="335719" cy="273844"/>
          </a:xfrm>
        </p:spPr>
        <p:txBody>
          <a:bodyPr/>
          <a:lstStyle/>
          <a:p>
            <a:fld id="{683B8651-0143-4140-839E-3D36292080E8}" type="slidenum">
              <a:rPr lang="en-US" smtClean="0"/>
              <a:t>9</a:t>
            </a:fld>
            <a:endParaRPr lang="en-US" dirty="0"/>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Order of Growth</a:t>
            </a:r>
            <a:endParaRPr sz="2400" dirty="0"/>
          </a:p>
        </p:txBody>
      </p:sp>
      <p:sp>
        <p:nvSpPr>
          <p:cNvPr id="2" name="Content Placeholder 2">
            <a:extLst>
              <a:ext uri="{FF2B5EF4-FFF2-40B4-BE49-F238E27FC236}">
                <a16:creationId xmlns:a16="http://schemas.microsoft.com/office/drawing/2014/main" id="{790EAE0E-D68C-C7F9-EDEA-820A2964C81F}"/>
              </a:ext>
            </a:extLst>
          </p:cNvPr>
          <p:cNvSpPr txBox="1">
            <a:spLocks/>
          </p:cNvSpPr>
          <p:nvPr/>
        </p:nvSpPr>
        <p:spPr>
          <a:xfrm>
            <a:off x="144187" y="1165557"/>
            <a:ext cx="6424393" cy="337040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688"/>
              </a:lnSpc>
            </a:pPr>
            <a:endParaRPr lang="en-US" sz="1575" dirty="0">
              <a:solidFill>
                <a:srgbClr val="FF0000"/>
              </a:solidFill>
            </a:endParaRPr>
          </a:p>
        </p:txBody>
      </p:sp>
      <p:pic>
        <p:nvPicPr>
          <p:cNvPr id="5" name="Picture 4">
            <a:extLst>
              <a:ext uri="{FF2B5EF4-FFF2-40B4-BE49-F238E27FC236}">
                <a16:creationId xmlns:a16="http://schemas.microsoft.com/office/drawing/2014/main" id="{5A05F14D-F840-DCF0-CAD9-85258933FC41}"/>
              </a:ext>
            </a:extLst>
          </p:cNvPr>
          <p:cNvPicPr>
            <a:picLocks noChangeAspect="1"/>
          </p:cNvPicPr>
          <p:nvPr/>
        </p:nvPicPr>
        <p:blipFill>
          <a:blip r:embed="rId3"/>
          <a:stretch>
            <a:fillRect/>
          </a:stretch>
        </p:blipFill>
        <p:spPr>
          <a:xfrm>
            <a:off x="599856" y="1363789"/>
            <a:ext cx="3347830" cy="2105913"/>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530C100-6A65-AD2A-84EF-8B0F1CDAF761}"/>
                  </a:ext>
                </a:extLst>
              </p:cNvPr>
              <p:cNvSpPr txBox="1"/>
              <p:nvPr/>
            </p:nvSpPr>
            <p:spPr>
              <a:xfrm>
                <a:off x="4362318" y="1535634"/>
                <a:ext cx="174535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b="0" i="1" smtClean="0">
                              <a:solidFill>
                                <a:schemeClr val="accent1">
                                  <a:lumMod val="75000"/>
                                </a:schemeClr>
                              </a:solidFill>
                              <a:latin typeface="Cambria Math" panose="02040503050406030204" pitchFamily="18" charset="0"/>
                            </a:rPr>
                          </m:ctrlPr>
                        </m:sSubPr>
                        <m:e>
                          <m:r>
                            <a:rPr lang="en-IN" b="0" i="1" smtClean="0">
                              <a:solidFill>
                                <a:schemeClr val="accent1">
                                  <a:lumMod val="75000"/>
                                </a:schemeClr>
                              </a:solidFill>
                              <a:latin typeface="Cambria Math" panose="02040503050406030204" pitchFamily="18" charset="0"/>
                            </a:rPr>
                            <m:t>𝑔</m:t>
                          </m:r>
                        </m:e>
                        <m:sub>
                          <m:r>
                            <a:rPr lang="en-IN" b="0" i="1" smtClean="0">
                              <a:solidFill>
                                <a:schemeClr val="accent1">
                                  <a:lumMod val="75000"/>
                                </a:schemeClr>
                              </a:solidFill>
                              <a:latin typeface="Cambria Math" panose="02040503050406030204" pitchFamily="18" charset="0"/>
                            </a:rPr>
                            <m:t>2</m:t>
                          </m:r>
                        </m:sub>
                      </m:sSub>
                      <m:d>
                        <m:dPr>
                          <m:ctrlPr>
                            <a:rPr lang="en-IN" b="0" i="1" smtClean="0">
                              <a:solidFill>
                                <a:schemeClr val="accent1">
                                  <a:lumMod val="75000"/>
                                </a:schemeClr>
                              </a:solidFill>
                              <a:latin typeface="Cambria Math" panose="02040503050406030204" pitchFamily="18" charset="0"/>
                            </a:rPr>
                          </m:ctrlPr>
                        </m:dPr>
                        <m:e>
                          <m:r>
                            <a:rPr lang="en-IN" b="0" i="1" smtClean="0">
                              <a:solidFill>
                                <a:schemeClr val="accent1">
                                  <a:lumMod val="75000"/>
                                </a:schemeClr>
                              </a:solidFill>
                              <a:latin typeface="Cambria Math" panose="02040503050406030204" pitchFamily="18" charset="0"/>
                            </a:rPr>
                            <m:t>𝑛</m:t>
                          </m:r>
                        </m:e>
                      </m:d>
                      <m:r>
                        <a:rPr lang="en-IN" b="0" i="1" smtClean="0">
                          <a:solidFill>
                            <a:schemeClr val="accent1">
                              <a:lumMod val="75000"/>
                            </a:schemeClr>
                          </a:solidFill>
                          <a:latin typeface="Cambria Math" panose="02040503050406030204" pitchFamily="18" charset="0"/>
                        </a:rPr>
                        <m:t>=0.1×</m:t>
                      </m:r>
                      <m:sSup>
                        <m:sSupPr>
                          <m:ctrlPr>
                            <a:rPr lang="en-IN" b="0" i="1" smtClean="0">
                              <a:solidFill>
                                <a:schemeClr val="accent1">
                                  <a:lumMod val="75000"/>
                                </a:schemeClr>
                              </a:solidFill>
                              <a:latin typeface="Cambria Math" panose="02040503050406030204" pitchFamily="18" charset="0"/>
                            </a:rPr>
                          </m:ctrlPr>
                        </m:sSupPr>
                        <m:e>
                          <m:r>
                            <a:rPr lang="en-IN" b="0" i="1" smtClean="0">
                              <a:solidFill>
                                <a:schemeClr val="accent1">
                                  <a:lumMod val="75000"/>
                                </a:schemeClr>
                              </a:solidFill>
                              <a:latin typeface="Cambria Math" panose="02040503050406030204" pitchFamily="18" charset="0"/>
                            </a:rPr>
                            <m:t>2</m:t>
                          </m:r>
                        </m:e>
                        <m:sup>
                          <m:r>
                            <a:rPr lang="en-IN" b="0" i="1" smtClean="0">
                              <a:solidFill>
                                <a:schemeClr val="accent1">
                                  <a:lumMod val="75000"/>
                                </a:schemeClr>
                              </a:solidFill>
                              <a:latin typeface="Cambria Math" panose="02040503050406030204" pitchFamily="18" charset="0"/>
                            </a:rPr>
                            <m:t>𝑛</m:t>
                          </m:r>
                        </m:sup>
                      </m:sSup>
                    </m:oMath>
                  </m:oMathPara>
                </a14:m>
                <a:endParaRPr lang="en-IN" b="0" dirty="0"/>
              </a:p>
            </p:txBody>
          </p:sp>
        </mc:Choice>
        <mc:Fallback xmlns="">
          <p:sp>
            <p:nvSpPr>
              <p:cNvPr id="6" name="TextBox 5">
                <a:extLst>
                  <a:ext uri="{FF2B5EF4-FFF2-40B4-BE49-F238E27FC236}">
                    <a16:creationId xmlns:a16="http://schemas.microsoft.com/office/drawing/2014/main" id="{7530C100-6A65-AD2A-84EF-8B0F1CDAF761}"/>
                  </a:ext>
                </a:extLst>
              </p:cNvPr>
              <p:cNvSpPr txBox="1">
                <a:spLocks noRot="1" noChangeAspect="1" noMove="1" noResize="1" noEditPoints="1" noAdjustHandles="1" noChangeArrowheads="1" noChangeShapeType="1" noTextEdit="1"/>
              </p:cNvSpPr>
              <p:nvPr/>
            </p:nvSpPr>
            <p:spPr>
              <a:xfrm>
                <a:off x="4362318" y="1535634"/>
                <a:ext cx="1745350" cy="276999"/>
              </a:xfrm>
              <a:prstGeom prst="rect">
                <a:avLst/>
              </a:prstGeom>
              <a:blipFill>
                <a:blip r:embed="rId4"/>
                <a:stretch>
                  <a:fillRect b="-260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007B928-1E7A-0D58-2609-825E5F0B5584}"/>
                  </a:ext>
                </a:extLst>
              </p:cNvPr>
              <p:cNvSpPr txBox="1"/>
              <p:nvPr/>
            </p:nvSpPr>
            <p:spPr>
              <a:xfrm>
                <a:off x="4231959" y="1826719"/>
                <a:ext cx="1535558"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accent2">
                                  <a:lumMod val="75000"/>
                                </a:schemeClr>
                              </a:solidFill>
                              <a:latin typeface="Cambria Math" panose="02040503050406030204" pitchFamily="18" charset="0"/>
                            </a:rPr>
                          </m:ctrlPr>
                        </m:sSubPr>
                        <m:e>
                          <m:r>
                            <a:rPr lang="en-IN" b="0" i="1" smtClean="0">
                              <a:solidFill>
                                <a:schemeClr val="accent2">
                                  <a:lumMod val="75000"/>
                                </a:schemeClr>
                              </a:solidFill>
                              <a:latin typeface="Cambria Math" panose="02040503050406030204" pitchFamily="18" charset="0"/>
                            </a:rPr>
                            <m:t>𝑔</m:t>
                          </m:r>
                        </m:e>
                        <m:sub>
                          <m:r>
                            <a:rPr lang="en-US" b="0" i="1" smtClean="0">
                              <a:solidFill>
                                <a:schemeClr val="accent2">
                                  <a:lumMod val="75000"/>
                                </a:schemeClr>
                              </a:solidFill>
                              <a:latin typeface="Cambria Math" panose="02040503050406030204" pitchFamily="18" charset="0"/>
                            </a:rPr>
                            <m:t>1</m:t>
                          </m:r>
                        </m:sub>
                      </m:sSub>
                      <m:d>
                        <m:dPr>
                          <m:ctrlPr>
                            <a:rPr lang="en-IN" b="0" i="1" smtClean="0">
                              <a:solidFill>
                                <a:schemeClr val="accent2">
                                  <a:lumMod val="75000"/>
                                </a:schemeClr>
                              </a:solidFill>
                              <a:latin typeface="Cambria Math" panose="02040503050406030204" pitchFamily="18" charset="0"/>
                            </a:rPr>
                          </m:ctrlPr>
                        </m:dPr>
                        <m:e>
                          <m:r>
                            <a:rPr lang="en-IN" b="0" i="1" smtClean="0">
                              <a:solidFill>
                                <a:schemeClr val="accent2">
                                  <a:lumMod val="75000"/>
                                </a:schemeClr>
                              </a:solidFill>
                              <a:latin typeface="Cambria Math" panose="02040503050406030204" pitchFamily="18" charset="0"/>
                            </a:rPr>
                            <m:t>𝑛</m:t>
                          </m:r>
                        </m:e>
                      </m:d>
                      <m:r>
                        <a:rPr lang="en-IN" b="0" i="1" smtClean="0">
                          <a:solidFill>
                            <a:schemeClr val="accent2">
                              <a:lumMod val="75000"/>
                            </a:schemeClr>
                          </a:solidFill>
                          <a:latin typeface="Cambria Math" panose="02040503050406030204" pitchFamily="18" charset="0"/>
                        </a:rPr>
                        <m:t>=</m:t>
                      </m:r>
                      <m:sSup>
                        <m:sSupPr>
                          <m:ctrlPr>
                            <a:rPr lang="en-IN" b="0" i="1" smtClean="0">
                              <a:solidFill>
                                <a:schemeClr val="accent2">
                                  <a:lumMod val="75000"/>
                                </a:schemeClr>
                              </a:solidFill>
                              <a:latin typeface="Cambria Math" panose="02040503050406030204" pitchFamily="18" charset="0"/>
                            </a:rPr>
                          </m:ctrlPr>
                        </m:sSupPr>
                        <m:e>
                          <m:r>
                            <a:rPr lang="en-IN" b="0" i="1" smtClean="0">
                              <a:solidFill>
                                <a:schemeClr val="accent2">
                                  <a:lumMod val="75000"/>
                                </a:schemeClr>
                              </a:solidFill>
                              <a:latin typeface="Cambria Math" panose="02040503050406030204" pitchFamily="18" charset="0"/>
                            </a:rPr>
                            <m:t>𝑛</m:t>
                          </m:r>
                        </m:e>
                        <m:sup>
                          <m:r>
                            <a:rPr lang="en-IN" b="0" i="1" smtClean="0">
                              <a:solidFill>
                                <a:schemeClr val="accent2">
                                  <a:lumMod val="75000"/>
                                </a:schemeClr>
                              </a:solidFill>
                              <a:latin typeface="Cambria Math" panose="02040503050406030204" pitchFamily="18" charset="0"/>
                            </a:rPr>
                            <m:t>2</m:t>
                          </m:r>
                        </m:sup>
                      </m:sSup>
                    </m:oMath>
                  </m:oMathPara>
                </a14:m>
                <a:endParaRPr lang="en-IN" b="0" dirty="0">
                  <a:solidFill>
                    <a:schemeClr val="accent2">
                      <a:lumMod val="75000"/>
                    </a:schemeClr>
                  </a:solidFill>
                </a:endParaRPr>
              </a:p>
            </p:txBody>
          </p:sp>
        </mc:Choice>
        <mc:Fallback xmlns="">
          <p:sp>
            <p:nvSpPr>
              <p:cNvPr id="7" name="TextBox 6">
                <a:extLst>
                  <a:ext uri="{FF2B5EF4-FFF2-40B4-BE49-F238E27FC236}">
                    <a16:creationId xmlns:a16="http://schemas.microsoft.com/office/drawing/2014/main" id="{F007B928-1E7A-0D58-2609-825E5F0B5584}"/>
                  </a:ext>
                </a:extLst>
              </p:cNvPr>
              <p:cNvSpPr txBox="1">
                <a:spLocks noRot="1" noChangeAspect="1" noMove="1" noResize="1" noEditPoints="1" noAdjustHandles="1" noChangeArrowheads="1" noChangeShapeType="1" noTextEdit="1"/>
              </p:cNvSpPr>
              <p:nvPr/>
            </p:nvSpPr>
            <p:spPr>
              <a:xfrm>
                <a:off x="4231959" y="1826719"/>
                <a:ext cx="1535558" cy="276999"/>
              </a:xfrm>
              <a:prstGeom prst="rect">
                <a:avLst/>
              </a:prstGeom>
              <a:blipFill>
                <a:blip r:embed="rId5"/>
                <a:stretch>
                  <a:fillRect t="-9091" b="-2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1B6B8B5-F73F-8478-ED88-62249E6A2B3A}"/>
                  </a:ext>
                </a:extLst>
              </p:cNvPr>
              <p:cNvSpPr txBox="1"/>
              <p:nvPr/>
            </p:nvSpPr>
            <p:spPr>
              <a:xfrm>
                <a:off x="4426696" y="2139746"/>
                <a:ext cx="114608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b="0" i="1" smtClean="0">
                              <a:solidFill>
                                <a:schemeClr val="bg1">
                                  <a:lumMod val="50000"/>
                                </a:schemeClr>
                              </a:solidFill>
                              <a:latin typeface="Cambria Math" panose="02040503050406030204" pitchFamily="18" charset="0"/>
                            </a:rPr>
                          </m:ctrlPr>
                        </m:sSubPr>
                        <m:e>
                          <m:r>
                            <a:rPr lang="en-IN" b="0" i="1" smtClean="0">
                              <a:solidFill>
                                <a:schemeClr val="bg1">
                                  <a:lumMod val="50000"/>
                                </a:schemeClr>
                              </a:solidFill>
                              <a:latin typeface="Cambria Math" panose="02040503050406030204" pitchFamily="18" charset="0"/>
                            </a:rPr>
                            <m:t>𝑓</m:t>
                          </m:r>
                        </m:e>
                        <m:sub>
                          <m:r>
                            <a:rPr lang="en-IN" b="0" i="1" smtClean="0">
                              <a:solidFill>
                                <a:schemeClr val="bg1">
                                  <a:lumMod val="50000"/>
                                </a:schemeClr>
                              </a:solidFill>
                              <a:latin typeface="Cambria Math" panose="02040503050406030204" pitchFamily="18" charset="0"/>
                            </a:rPr>
                            <m:t>2</m:t>
                          </m:r>
                        </m:sub>
                      </m:sSub>
                      <m:d>
                        <m:dPr>
                          <m:ctrlPr>
                            <a:rPr lang="en-IN" b="0" i="1" smtClean="0">
                              <a:solidFill>
                                <a:schemeClr val="bg1">
                                  <a:lumMod val="50000"/>
                                </a:schemeClr>
                              </a:solidFill>
                              <a:latin typeface="Cambria Math" panose="02040503050406030204" pitchFamily="18" charset="0"/>
                            </a:rPr>
                          </m:ctrlPr>
                        </m:dPr>
                        <m:e>
                          <m:r>
                            <a:rPr lang="en-IN" b="0" i="1" smtClean="0">
                              <a:solidFill>
                                <a:schemeClr val="bg1">
                                  <a:lumMod val="50000"/>
                                </a:schemeClr>
                              </a:solidFill>
                              <a:latin typeface="Cambria Math" panose="02040503050406030204" pitchFamily="18" charset="0"/>
                            </a:rPr>
                            <m:t>𝑛</m:t>
                          </m:r>
                        </m:e>
                      </m:d>
                      <m:r>
                        <a:rPr lang="en-IN" b="0" i="1" smtClean="0">
                          <a:solidFill>
                            <a:schemeClr val="bg1">
                              <a:lumMod val="50000"/>
                            </a:schemeClr>
                          </a:solidFill>
                          <a:latin typeface="Cambria Math" panose="02040503050406030204" pitchFamily="18" charset="0"/>
                        </a:rPr>
                        <m:t>=9</m:t>
                      </m:r>
                      <m:r>
                        <a:rPr lang="en-IN" b="0" i="1" smtClean="0">
                          <a:solidFill>
                            <a:schemeClr val="bg1">
                              <a:lumMod val="50000"/>
                            </a:schemeClr>
                          </a:solidFill>
                          <a:latin typeface="Cambria Math" panose="02040503050406030204" pitchFamily="18" charset="0"/>
                        </a:rPr>
                        <m:t>𝑛</m:t>
                      </m:r>
                    </m:oMath>
                  </m:oMathPara>
                </a14:m>
                <a:endParaRPr lang="en-IN" b="0" dirty="0"/>
              </a:p>
            </p:txBody>
          </p:sp>
        </mc:Choice>
        <mc:Fallback xmlns="">
          <p:sp>
            <p:nvSpPr>
              <p:cNvPr id="8" name="TextBox 7">
                <a:extLst>
                  <a:ext uri="{FF2B5EF4-FFF2-40B4-BE49-F238E27FC236}">
                    <a16:creationId xmlns:a16="http://schemas.microsoft.com/office/drawing/2014/main" id="{61B6B8B5-F73F-8478-ED88-62249E6A2B3A}"/>
                  </a:ext>
                </a:extLst>
              </p:cNvPr>
              <p:cNvSpPr txBox="1">
                <a:spLocks noRot="1" noChangeAspect="1" noMove="1" noResize="1" noEditPoints="1" noAdjustHandles="1" noChangeArrowheads="1" noChangeShapeType="1" noTextEdit="1"/>
              </p:cNvSpPr>
              <p:nvPr/>
            </p:nvSpPr>
            <p:spPr>
              <a:xfrm>
                <a:off x="4426696" y="2139746"/>
                <a:ext cx="1146083" cy="276999"/>
              </a:xfrm>
              <a:prstGeom prst="rect">
                <a:avLst/>
              </a:prstGeom>
              <a:blipFill>
                <a:blip r:embed="rId6"/>
                <a:stretch>
                  <a:fillRect l="-6593" r="-4396" b="-347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BFD29B2-E622-EF63-8906-FE4C21B1C577}"/>
                  </a:ext>
                </a:extLst>
              </p:cNvPr>
              <p:cNvSpPr txBox="1"/>
              <p:nvPr/>
            </p:nvSpPr>
            <p:spPr>
              <a:xfrm>
                <a:off x="4432018" y="2452773"/>
                <a:ext cx="114076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b="0" i="1" smtClean="0">
                              <a:solidFill>
                                <a:srgbClr val="FFC000"/>
                              </a:solidFill>
                              <a:latin typeface="Cambria Math" panose="02040503050406030204" pitchFamily="18" charset="0"/>
                            </a:rPr>
                          </m:ctrlPr>
                        </m:sSubPr>
                        <m:e>
                          <m:r>
                            <a:rPr lang="en-IN" b="0" i="1" smtClean="0">
                              <a:solidFill>
                                <a:srgbClr val="FFC000"/>
                              </a:solidFill>
                              <a:latin typeface="Cambria Math" panose="02040503050406030204" pitchFamily="18" charset="0"/>
                            </a:rPr>
                            <m:t>𝑓</m:t>
                          </m:r>
                        </m:e>
                        <m:sub>
                          <m:r>
                            <a:rPr lang="en-IN" b="0" i="1" smtClean="0">
                              <a:solidFill>
                                <a:srgbClr val="FFC000"/>
                              </a:solidFill>
                              <a:latin typeface="Cambria Math" panose="02040503050406030204" pitchFamily="18" charset="0"/>
                            </a:rPr>
                            <m:t>1</m:t>
                          </m:r>
                        </m:sub>
                      </m:sSub>
                      <m:d>
                        <m:dPr>
                          <m:ctrlPr>
                            <a:rPr lang="en-IN" b="0" i="1" smtClean="0">
                              <a:solidFill>
                                <a:srgbClr val="FFC000"/>
                              </a:solidFill>
                              <a:latin typeface="Cambria Math" panose="02040503050406030204" pitchFamily="18" charset="0"/>
                            </a:rPr>
                          </m:ctrlPr>
                        </m:dPr>
                        <m:e>
                          <m:r>
                            <a:rPr lang="en-IN" b="0" i="1" smtClean="0">
                              <a:solidFill>
                                <a:srgbClr val="FFC000"/>
                              </a:solidFill>
                              <a:latin typeface="Cambria Math" panose="02040503050406030204" pitchFamily="18" charset="0"/>
                            </a:rPr>
                            <m:t>𝑛</m:t>
                          </m:r>
                        </m:e>
                      </m:d>
                      <m:r>
                        <a:rPr lang="en-IN" b="0" i="1" smtClean="0">
                          <a:solidFill>
                            <a:srgbClr val="FFC000"/>
                          </a:solidFill>
                          <a:latin typeface="Cambria Math" panose="02040503050406030204" pitchFamily="18" charset="0"/>
                        </a:rPr>
                        <m:t>=3</m:t>
                      </m:r>
                      <m:r>
                        <a:rPr lang="en-IN" b="0" i="1" smtClean="0">
                          <a:solidFill>
                            <a:srgbClr val="FFC000"/>
                          </a:solidFill>
                          <a:latin typeface="Cambria Math" panose="02040503050406030204" pitchFamily="18" charset="0"/>
                        </a:rPr>
                        <m:t>𝑛</m:t>
                      </m:r>
                    </m:oMath>
                  </m:oMathPara>
                </a14:m>
                <a:endParaRPr lang="en-IN" b="0" dirty="0"/>
              </a:p>
            </p:txBody>
          </p:sp>
        </mc:Choice>
        <mc:Fallback xmlns="">
          <p:sp>
            <p:nvSpPr>
              <p:cNvPr id="10" name="TextBox 9">
                <a:extLst>
                  <a:ext uri="{FF2B5EF4-FFF2-40B4-BE49-F238E27FC236}">
                    <a16:creationId xmlns:a16="http://schemas.microsoft.com/office/drawing/2014/main" id="{6BFD29B2-E622-EF63-8906-FE4C21B1C577}"/>
                  </a:ext>
                </a:extLst>
              </p:cNvPr>
              <p:cNvSpPr txBox="1">
                <a:spLocks noRot="1" noChangeAspect="1" noMove="1" noResize="1" noEditPoints="1" noAdjustHandles="1" noChangeArrowheads="1" noChangeShapeType="1" noTextEdit="1"/>
              </p:cNvSpPr>
              <p:nvPr/>
            </p:nvSpPr>
            <p:spPr>
              <a:xfrm>
                <a:off x="4432018" y="2452773"/>
                <a:ext cx="1140761" cy="276999"/>
              </a:xfrm>
              <a:prstGeom prst="rect">
                <a:avLst/>
              </a:prstGeom>
              <a:blipFill>
                <a:blip r:embed="rId7"/>
                <a:stretch>
                  <a:fillRect l="-6593" r="-4396" b="-29167"/>
                </a:stretch>
              </a:blipFill>
            </p:spPr>
            <p:txBody>
              <a:bodyPr/>
              <a:lstStyle/>
              <a:p>
                <a:r>
                  <a:rPr lang="en-US">
                    <a:noFill/>
                  </a:rPr>
                  <a:t> </a:t>
                </a:r>
              </a:p>
            </p:txBody>
          </p:sp>
        </mc:Fallback>
      </mc:AlternateContent>
      <p:sp>
        <p:nvSpPr>
          <p:cNvPr id="12" name="Rectangle: Rounded Corners 8">
            <a:extLst>
              <a:ext uri="{FF2B5EF4-FFF2-40B4-BE49-F238E27FC236}">
                <a16:creationId xmlns:a16="http://schemas.microsoft.com/office/drawing/2014/main" id="{1AD4A23C-8C67-9953-C9AF-CEBEE7D74D62}"/>
              </a:ext>
            </a:extLst>
          </p:cNvPr>
          <p:cNvSpPr/>
          <p:nvPr/>
        </p:nvSpPr>
        <p:spPr>
          <a:xfrm>
            <a:off x="4058044" y="2867821"/>
            <a:ext cx="2607617" cy="3559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Omit the constant factors</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BF996F6-854C-5759-1F0E-C76368D480BE}"/>
                  </a:ext>
                </a:extLst>
              </p:cNvPr>
              <p:cNvSpPr txBox="1"/>
              <p:nvPr/>
            </p:nvSpPr>
            <p:spPr>
              <a:xfrm>
                <a:off x="100669" y="3864473"/>
                <a:ext cx="6722418" cy="369332"/>
              </a:xfrm>
              <a:prstGeom prst="rect">
                <a:avLst/>
              </a:prstGeom>
              <a:noFill/>
            </p:spPr>
            <p:txBody>
              <a:bodyPr wrap="square" rtlCol="0">
                <a:spAutoFit/>
              </a:bodyPr>
              <a:lstStyle/>
              <a:p>
                <a:r>
                  <a:rPr lang="en-IN" sz="1600" dirty="0">
                    <a:solidFill>
                      <a:schemeClr val="tx1"/>
                    </a:solidFill>
                  </a:rPr>
                  <a:t>When </a:t>
                </a:r>
                <a14:m>
                  <m:oMath xmlns:m="http://schemas.openxmlformats.org/officeDocument/2006/math">
                    <m:r>
                      <a:rPr lang="en-IN" sz="1600" b="0" i="1" smtClean="0">
                        <a:solidFill>
                          <a:schemeClr val="tx1"/>
                        </a:solidFill>
                        <a:latin typeface="Cambria Math" panose="02040503050406030204" pitchFamily="18" charset="0"/>
                      </a:rPr>
                      <m:t>𝑛</m:t>
                    </m:r>
                  </m:oMath>
                </a14:m>
                <a:r>
                  <a:rPr lang="en-IN" sz="1600" dirty="0">
                    <a:solidFill>
                      <a:schemeClr val="tx1"/>
                    </a:solidFill>
                  </a:rPr>
                  <a:t> is large enough, </a:t>
                </a:r>
                <a14:m>
                  <m:oMath xmlns:m="http://schemas.openxmlformats.org/officeDocument/2006/math">
                    <m:sSub>
                      <m:sSubPr>
                        <m:ctrlPr>
                          <a:rPr lang="en-US" sz="1600" b="0" i="1" smtClean="0">
                            <a:solidFill>
                              <a:schemeClr val="tx1"/>
                            </a:solidFill>
                            <a:latin typeface="Cambria Math" panose="02040503050406030204" pitchFamily="18" charset="0"/>
                          </a:rPr>
                        </m:ctrlPr>
                      </m:sSubPr>
                      <m:e>
                        <m:r>
                          <a:rPr lang="en-IN" sz="1600" i="1" smtClean="0">
                            <a:solidFill>
                              <a:schemeClr val="tx1"/>
                            </a:solidFill>
                            <a:latin typeface="Cambria Math" panose="02040503050406030204" pitchFamily="18" charset="0"/>
                          </a:rPr>
                          <m:t>𝑔</m:t>
                        </m:r>
                      </m:e>
                      <m:sub>
                        <m:r>
                          <a:rPr lang="en-US" sz="1600" b="0" i="1" smtClean="0">
                            <a:solidFill>
                              <a:schemeClr val="tx1"/>
                            </a:solidFill>
                            <a:latin typeface="Cambria Math" panose="02040503050406030204" pitchFamily="18" charset="0"/>
                          </a:rPr>
                          <m:t>1</m:t>
                        </m:r>
                      </m:sub>
                    </m:sSub>
                    <m:d>
                      <m:dPr>
                        <m:ctrlPr>
                          <a:rPr lang="en-IN" sz="1600" i="1">
                            <a:solidFill>
                              <a:schemeClr val="tx1"/>
                            </a:solidFill>
                            <a:latin typeface="Cambria Math" panose="02040503050406030204" pitchFamily="18" charset="0"/>
                          </a:rPr>
                        </m:ctrlPr>
                      </m:dPr>
                      <m:e>
                        <m:r>
                          <a:rPr lang="en-IN" sz="1600" i="1">
                            <a:solidFill>
                              <a:schemeClr val="tx1"/>
                            </a:solidFill>
                            <a:latin typeface="Cambria Math" panose="02040503050406030204" pitchFamily="18" charset="0"/>
                          </a:rPr>
                          <m:t>𝑛</m:t>
                        </m:r>
                      </m:e>
                    </m:d>
                  </m:oMath>
                </a14:m>
                <a:r>
                  <a:rPr lang="en-IN" sz="1600" dirty="0">
                    <a:solidFill>
                      <a:schemeClr val="tx1"/>
                    </a:solidFill>
                  </a:rPr>
                  <a:t> will be much larger than </a:t>
                </a:r>
                <a14:m>
                  <m:oMath xmlns:m="http://schemas.openxmlformats.org/officeDocument/2006/math">
                    <m:sSub>
                      <m:sSubPr>
                        <m:ctrlPr>
                          <a:rPr lang="en-IN" sz="1600" i="1">
                            <a:solidFill>
                              <a:schemeClr val="tx1"/>
                            </a:solidFill>
                            <a:latin typeface="Cambria Math" panose="02040503050406030204" pitchFamily="18" charset="0"/>
                          </a:rPr>
                        </m:ctrlPr>
                      </m:sSubPr>
                      <m:e>
                        <m:r>
                          <a:rPr lang="en-IN" sz="1600" i="1">
                            <a:solidFill>
                              <a:schemeClr val="tx1"/>
                            </a:solidFill>
                            <a:latin typeface="Cambria Math" panose="02040503050406030204" pitchFamily="18" charset="0"/>
                          </a:rPr>
                          <m:t>𝑓</m:t>
                        </m:r>
                      </m:e>
                      <m:sub>
                        <m:r>
                          <a:rPr lang="en-IN" sz="1600" b="0" i="1" smtClean="0">
                            <a:solidFill>
                              <a:schemeClr val="tx1"/>
                            </a:solidFill>
                            <a:latin typeface="Cambria Math" panose="02040503050406030204" pitchFamily="18" charset="0"/>
                          </a:rPr>
                          <m:t>1</m:t>
                        </m:r>
                      </m:sub>
                    </m:sSub>
                    <m:d>
                      <m:dPr>
                        <m:ctrlPr>
                          <a:rPr lang="en-IN" sz="1600" i="1">
                            <a:solidFill>
                              <a:schemeClr val="tx1"/>
                            </a:solidFill>
                            <a:latin typeface="Cambria Math" panose="02040503050406030204" pitchFamily="18" charset="0"/>
                          </a:rPr>
                        </m:ctrlPr>
                      </m:dPr>
                      <m:e>
                        <m:r>
                          <a:rPr lang="en-IN" sz="1600" i="1">
                            <a:solidFill>
                              <a:schemeClr val="tx1"/>
                            </a:solidFill>
                            <a:latin typeface="Cambria Math" panose="02040503050406030204" pitchFamily="18" charset="0"/>
                          </a:rPr>
                          <m:t>𝑛</m:t>
                        </m:r>
                      </m:e>
                    </m:d>
                  </m:oMath>
                </a14:m>
                <a:r>
                  <a:rPr lang="en-IN" sz="1600" dirty="0">
                    <a:solidFill>
                      <a:schemeClr val="tx1"/>
                    </a:solidFill>
                  </a:rPr>
                  <a:t> or </a:t>
                </a:r>
                <a14:m>
                  <m:oMath xmlns:m="http://schemas.openxmlformats.org/officeDocument/2006/math">
                    <m:sSub>
                      <m:sSubPr>
                        <m:ctrlPr>
                          <a:rPr lang="en-IN" sz="1600" i="1">
                            <a:solidFill>
                              <a:schemeClr val="tx1"/>
                            </a:solidFill>
                            <a:latin typeface="Cambria Math" panose="02040503050406030204" pitchFamily="18" charset="0"/>
                          </a:rPr>
                        </m:ctrlPr>
                      </m:sSubPr>
                      <m:e>
                        <m:r>
                          <a:rPr lang="en-IN" sz="1600" i="1">
                            <a:solidFill>
                              <a:schemeClr val="tx1"/>
                            </a:solidFill>
                            <a:latin typeface="Cambria Math" panose="02040503050406030204" pitchFamily="18" charset="0"/>
                          </a:rPr>
                          <m:t>𝑓</m:t>
                        </m:r>
                      </m:e>
                      <m:sub>
                        <m:r>
                          <a:rPr lang="en-IN" sz="1600" i="1">
                            <a:solidFill>
                              <a:schemeClr val="tx1"/>
                            </a:solidFill>
                            <a:latin typeface="Cambria Math" panose="02040503050406030204" pitchFamily="18" charset="0"/>
                          </a:rPr>
                          <m:t>2</m:t>
                        </m:r>
                      </m:sub>
                    </m:sSub>
                    <m:d>
                      <m:dPr>
                        <m:ctrlPr>
                          <a:rPr lang="en-IN" sz="1600" i="1">
                            <a:solidFill>
                              <a:schemeClr val="tx1"/>
                            </a:solidFill>
                            <a:latin typeface="Cambria Math" panose="02040503050406030204" pitchFamily="18" charset="0"/>
                          </a:rPr>
                        </m:ctrlPr>
                      </m:dPr>
                      <m:e>
                        <m:r>
                          <a:rPr lang="en-IN" sz="1600" i="1">
                            <a:solidFill>
                              <a:schemeClr val="tx1"/>
                            </a:solidFill>
                            <a:latin typeface="Cambria Math" panose="02040503050406030204" pitchFamily="18" charset="0"/>
                          </a:rPr>
                          <m:t>𝑛</m:t>
                        </m:r>
                      </m:e>
                    </m:d>
                  </m:oMath>
                </a14:m>
                <a:r>
                  <a:rPr lang="en-IN" sz="1600" dirty="0">
                    <a:solidFill>
                      <a:schemeClr val="tx1"/>
                    </a:solidFill>
                  </a:rPr>
                  <a:t> </a:t>
                </a:r>
                <a:r>
                  <a:rPr lang="en-IN" dirty="0">
                    <a:solidFill>
                      <a:schemeClr val="tx1"/>
                    </a:solidFill>
                  </a:rPr>
                  <a:t> </a:t>
                </a:r>
              </a:p>
            </p:txBody>
          </p:sp>
        </mc:Choice>
        <mc:Fallback xmlns="">
          <p:sp>
            <p:nvSpPr>
              <p:cNvPr id="13" name="TextBox 12">
                <a:extLst>
                  <a:ext uri="{FF2B5EF4-FFF2-40B4-BE49-F238E27FC236}">
                    <a16:creationId xmlns:a16="http://schemas.microsoft.com/office/drawing/2014/main" id="{FBF996F6-854C-5759-1F0E-C76368D480BE}"/>
                  </a:ext>
                </a:extLst>
              </p:cNvPr>
              <p:cNvSpPr txBox="1">
                <a:spLocks noRot="1" noChangeAspect="1" noMove="1" noResize="1" noEditPoints="1" noAdjustHandles="1" noChangeArrowheads="1" noChangeShapeType="1" noTextEdit="1"/>
              </p:cNvSpPr>
              <p:nvPr/>
            </p:nvSpPr>
            <p:spPr>
              <a:xfrm>
                <a:off x="100669" y="3864473"/>
                <a:ext cx="6722418" cy="369332"/>
              </a:xfrm>
              <a:prstGeom prst="rect">
                <a:avLst/>
              </a:prstGeom>
              <a:blipFill>
                <a:blip r:embed="rId8"/>
                <a:stretch>
                  <a:fillRect l="-566"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5693C84-59C0-035C-086C-376CC7CC258C}"/>
                  </a:ext>
                </a:extLst>
              </p:cNvPr>
              <p:cNvSpPr txBox="1"/>
              <p:nvPr/>
            </p:nvSpPr>
            <p:spPr>
              <a:xfrm>
                <a:off x="144187" y="4179349"/>
                <a:ext cx="4131516" cy="338554"/>
              </a:xfrm>
              <a:prstGeom prst="rect">
                <a:avLst/>
              </a:prstGeom>
              <a:noFill/>
            </p:spPr>
            <p:txBody>
              <a:bodyPr wrap="none" rtlCol="0">
                <a:spAutoFit/>
              </a:bodyPr>
              <a:lstStyle/>
              <a:p>
                <a14:m>
                  <m:oMath xmlns:m="http://schemas.openxmlformats.org/officeDocument/2006/math">
                    <m:sSub>
                      <m:sSubPr>
                        <m:ctrlPr>
                          <a:rPr lang="en-IN" sz="1600" i="1" smtClean="0">
                            <a:solidFill>
                              <a:schemeClr val="tx1"/>
                            </a:solidFill>
                            <a:latin typeface="Cambria Math" panose="02040503050406030204" pitchFamily="18" charset="0"/>
                          </a:rPr>
                        </m:ctrlPr>
                      </m:sSubPr>
                      <m:e>
                        <m:r>
                          <a:rPr lang="en-IN" sz="1600" i="1">
                            <a:solidFill>
                              <a:schemeClr val="tx1"/>
                            </a:solidFill>
                            <a:latin typeface="Cambria Math" panose="02040503050406030204" pitchFamily="18" charset="0"/>
                          </a:rPr>
                          <m:t>𝑓</m:t>
                        </m:r>
                      </m:e>
                      <m:sub>
                        <m:r>
                          <a:rPr lang="en-IN" sz="1600" b="0" i="1" smtClean="0">
                            <a:solidFill>
                              <a:schemeClr val="tx1"/>
                            </a:solidFill>
                            <a:latin typeface="Cambria Math" panose="02040503050406030204" pitchFamily="18" charset="0"/>
                          </a:rPr>
                          <m:t>1</m:t>
                        </m:r>
                      </m:sub>
                    </m:sSub>
                    <m:d>
                      <m:dPr>
                        <m:ctrlPr>
                          <a:rPr lang="en-IN" sz="1600" i="1">
                            <a:solidFill>
                              <a:schemeClr val="tx1"/>
                            </a:solidFill>
                            <a:latin typeface="Cambria Math" panose="02040503050406030204" pitchFamily="18" charset="0"/>
                          </a:rPr>
                        </m:ctrlPr>
                      </m:dPr>
                      <m:e>
                        <m:r>
                          <a:rPr lang="en-IN" sz="1600" i="1">
                            <a:solidFill>
                              <a:schemeClr val="tx1"/>
                            </a:solidFill>
                            <a:latin typeface="Cambria Math" panose="02040503050406030204" pitchFamily="18" charset="0"/>
                          </a:rPr>
                          <m:t>𝑛</m:t>
                        </m:r>
                      </m:e>
                    </m:d>
                  </m:oMath>
                </a14:m>
                <a:r>
                  <a:rPr lang="en-IN" sz="1600" dirty="0">
                    <a:solidFill>
                      <a:schemeClr val="tx1"/>
                    </a:solidFill>
                  </a:rPr>
                  <a:t> and </a:t>
                </a:r>
                <a14:m>
                  <m:oMath xmlns:m="http://schemas.openxmlformats.org/officeDocument/2006/math">
                    <m:sSub>
                      <m:sSubPr>
                        <m:ctrlPr>
                          <a:rPr lang="en-IN" sz="1600" i="1">
                            <a:solidFill>
                              <a:schemeClr val="tx1"/>
                            </a:solidFill>
                            <a:latin typeface="Cambria Math" panose="02040503050406030204" pitchFamily="18" charset="0"/>
                          </a:rPr>
                        </m:ctrlPr>
                      </m:sSubPr>
                      <m:e>
                        <m:r>
                          <a:rPr lang="en-IN" sz="1600" i="1">
                            <a:solidFill>
                              <a:schemeClr val="tx1"/>
                            </a:solidFill>
                            <a:latin typeface="Cambria Math" panose="02040503050406030204" pitchFamily="18" charset="0"/>
                          </a:rPr>
                          <m:t>𝑓</m:t>
                        </m:r>
                      </m:e>
                      <m:sub>
                        <m:r>
                          <a:rPr lang="en-IN" sz="1600" i="1">
                            <a:solidFill>
                              <a:schemeClr val="tx1"/>
                            </a:solidFill>
                            <a:latin typeface="Cambria Math" panose="02040503050406030204" pitchFamily="18" charset="0"/>
                          </a:rPr>
                          <m:t>2</m:t>
                        </m:r>
                      </m:sub>
                    </m:sSub>
                    <m:d>
                      <m:dPr>
                        <m:ctrlPr>
                          <a:rPr lang="en-IN" sz="1600" i="1">
                            <a:solidFill>
                              <a:schemeClr val="tx1"/>
                            </a:solidFill>
                            <a:latin typeface="Cambria Math" panose="02040503050406030204" pitchFamily="18" charset="0"/>
                          </a:rPr>
                        </m:ctrlPr>
                      </m:dPr>
                      <m:e>
                        <m:r>
                          <a:rPr lang="en-IN" sz="1600" i="1">
                            <a:solidFill>
                              <a:schemeClr val="tx1"/>
                            </a:solidFill>
                            <a:latin typeface="Cambria Math" panose="02040503050406030204" pitchFamily="18" charset="0"/>
                          </a:rPr>
                          <m:t>𝑛</m:t>
                        </m:r>
                      </m:e>
                    </m:d>
                  </m:oMath>
                </a14:m>
                <a:r>
                  <a:rPr lang="en-IN" sz="1600" dirty="0">
                    <a:solidFill>
                      <a:schemeClr val="tx1"/>
                    </a:solidFill>
                  </a:rPr>
                  <a:t> will have similar growth trend  </a:t>
                </a:r>
              </a:p>
            </p:txBody>
          </p:sp>
        </mc:Choice>
        <mc:Fallback xmlns="">
          <p:sp>
            <p:nvSpPr>
              <p:cNvPr id="14" name="TextBox 13">
                <a:extLst>
                  <a:ext uri="{FF2B5EF4-FFF2-40B4-BE49-F238E27FC236}">
                    <a16:creationId xmlns:a16="http://schemas.microsoft.com/office/drawing/2014/main" id="{95693C84-59C0-035C-086C-376CC7CC258C}"/>
                  </a:ext>
                </a:extLst>
              </p:cNvPr>
              <p:cNvSpPr txBox="1">
                <a:spLocks noRot="1" noChangeAspect="1" noMove="1" noResize="1" noEditPoints="1" noAdjustHandles="1" noChangeArrowheads="1" noChangeShapeType="1" noTextEdit="1"/>
              </p:cNvSpPr>
              <p:nvPr/>
            </p:nvSpPr>
            <p:spPr>
              <a:xfrm>
                <a:off x="144187" y="4179349"/>
                <a:ext cx="4131516" cy="338554"/>
              </a:xfrm>
              <a:prstGeom prst="rect">
                <a:avLst/>
              </a:prstGeom>
              <a:blipFill>
                <a:blip r:embed="rId9"/>
                <a:stretch>
                  <a:fillRect t="-7407" b="-22222"/>
                </a:stretch>
              </a:blipFill>
            </p:spPr>
            <p:txBody>
              <a:bodyPr/>
              <a:lstStyle/>
              <a:p>
                <a:r>
                  <a:rPr lang="en-US">
                    <a:noFill/>
                  </a:rPr>
                  <a:t> </a:t>
                </a:r>
              </a:p>
            </p:txBody>
          </p:sp>
        </mc:Fallback>
      </mc:AlternateContent>
      <p:sp>
        <p:nvSpPr>
          <p:cNvPr id="15" name="Footer Placeholder 14">
            <a:extLst>
              <a:ext uri="{FF2B5EF4-FFF2-40B4-BE49-F238E27FC236}">
                <a16:creationId xmlns:a16="http://schemas.microsoft.com/office/drawing/2014/main" id="{15C00101-C749-AB2C-FABE-F6D8E5F3538B}"/>
              </a:ext>
            </a:extLst>
          </p:cNvPr>
          <p:cNvSpPr>
            <a:spLocks noGrp="1"/>
          </p:cNvSpPr>
          <p:nvPr>
            <p:ph type="ftr" sz="quarter" idx="11"/>
          </p:nvPr>
        </p:nvSpPr>
        <p:spPr/>
        <p:txBody>
          <a:bodyPr/>
          <a:lstStyle/>
          <a:p>
            <a:r>
              <a:rPr lang="en-US"/>
              <a:t>CS21203 / Algorithms - I | Introduction</a:t>
            </a:r>
            <a:endParaRPr lang="en-US" dirty="0"/>
          </a:p>
        </p:txBody>
      </p:sp>
    </p:spTree>
    <p:extLst>
      <p:ext uri="{BB962C8B-B14F-4D97-AF65-F5344CB8AC3E}">
        <p14:creationId xmlns:p14="http://schemas.microsoft.com/office/powerpoint/2010/main" val="22747843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enter4AITemplate" id="{0D5693AE-206D-E541-A370-EAE42AF6800D}" vid="{4B2C9114-E5EC-7D4A-AE95-EC178593E7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Center4AITemplate</Template>
  <TotalTime>39295</TotalTime>
  <Words>2117</Words>
  <Application>Microsoft Macintosh PowerPoint</Application>
  <PresentationFormat>Custom</PresentationFormat>
  <Paragraphs>246</Paragraphs>
  <Slides>20</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Cambria Math</vt:lpstr>
      <vt:lpstr>Lucida Grande</vt:lpstr>
      <vt:lpstr>Monotype Sorts</vt:lpstr>
      <vt:lpstr>Segoe UI</vt:lpstr>
      <vt:lpstr>Office Theme</vt:lpstr>
      <vt:lpstr>Algorithms – I (CS21203)</vt:lpstr>
      <vt:lpstr>Analyzing Algorithms</vt:lpstr>
      <vt:lpstr>Analyzing Running Time</vt:lpstr>
      <vt:lpstr>Why Asymptotic Analysis</vt:lpstr>
      <vt:lpstr>Running Time Analysis of Insertion Sort</vt:lpstr>
      <vt:lpstr>Running Time Analysis of Insertion Sort</vt:lpstr>
      <vt:lpstr>Best/Average/Worst Case Analysis</vt:lpstr>
      <vt:lpstr>Order of Growth</vt:lpstr>
      <vt:lpstr>Order of Growth</vt:lpstr>
      <vt:lpstr>Order of Growth</vt:lpstr>
      <vt:lpstr>Asymptotic Notations</vt:lpstr>
      <vt:lpstr>O (Big-O) [≤]</vt:lpstr>
      <vt:lpstr>Ω (Big- Ω) [≥]</vt:lpstr>
      <vt:lpstr>Θ (Big- theta) [=]</vt:lpstr>
      <vt:lpstr>What This also Means</vt:lpstr>
      <vt:lpstr>Analogy to Real Numbers</vt:lpstr>
      <vt:lpstr>o (small-o) [&lt;] and ⍵ (small ⍵)</vt:lpstr>
      <vt:lpstr>Analogy to Real Numbers</vt:lpstr>
      <vt:lpstr>Theorem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Foundations and Applications</dc:title>
  <dc:creator>Das, Abir</dc:creator>
  <cp:lastModifiedBy>abir</cp:lastModifiedBy>
  <cp:revision>722</cp:revision>
  <cp:lastPrinted>2019-07-16T19:24:24Z</cp:lastPrinted>
  <dcterms:created xsi:type="dcterms:W3CDTF">2019-01-13T09:33:50Z</dcterms:created>
  <dcterms:modified xsi:type="dcterms:W3CDTF">2023-08-03T16:17:37Z</dcterms:modified>
</cp:coreProperties>
</file>