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5"/>
  </p:notesMasterIdLst>
  <p:sldIdLst>
    <p:sldId id="258" r:id="rId2"/>
    <p:sldId id="319" r:id="rId3"/>
    <p:sldId id="31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3" r:id="rId17"/>
    <p:sldId id="332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401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71" r:id="rId54"/>
    <p:sldId id="369" r:id="rId55"/>
    <p:sldId id="370" r:id="rId56"/>
    <p:sldId id="372" r:id="rId57"/>
    <p:sldId id="373" r:id="rId58"/>
    <p:sldId id="375" r:id="rId59"/>
    <p:sldId id="374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400" r:id="rId85"/>
    <p:sldId id="402" r:id="rId86"/>
    <p:sldId id="403" r:id="rId87"/>
    <p:sldId id="404" r:id="rId88"/>
    <p:sldId id="405" r:id="rId89"/>
    <p:sldId id="406" r:id="rId90"/>
    <p:sldId id="407" r:id="rId91"/>
    <p:sldId id="409" r:id="rId92"/>
    <p:sldId id="408" r:id="rId93"/>
    <p:sldId id="297" r:id="rId94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7" userDrawn="1">
          <p15:clr>
            <a:srgbClr val="A4A3A4"/>
          </p15:clr>
        </p15:guide>
        <p15:guide id="4" orient="horz" pos="2199" userDrawn="1">
          <p15:clr>
            <a:srgbClr val="A4A3A4"/>
          </p15:clr>
        </p15:guide>
        <p15:guide id="7" orient="horz" pos="2807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9" orient="horz" pos="3980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1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9300"/>
    <a:srgbClr val="00FA00"/>
    <a:srgbClr val="0432FF"/>
    <a:srgbClr val="FF4C41"/>
    <a:srgbClr val="FFFC00"/>
    <a:srgbClr val="FF2600"/>
    <a:srgbClr val="942093"/>
    <a:srgbClr val="009051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94353" autoAdjust="0"/>
  </p:normalViewPr>
  <p:slideViewPr>
    <p:cSldViewPr snapToGrid="0" snapToObjects="1">
      <p:cViewPr varScale="1">
        <p:scale>
          <a:sx n="115" d="100"/>
          <a:sy n="115" d="100"/>
        </p:scale>
        <p:origin x="1560" y="184"/>
      </p:cViewPr>
      <p:guideLst>
        <p:guide orient="horz" pos="1047"/>
        <p:guide orient="horz" pos="2199"/>
        <p:guide orient="horz" pos="2807"/>
        <p:guide orient="horz" pos="4156"/>
        <p:guide orient="horz" pos="3980"/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2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8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2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5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2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8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4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6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9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6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9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94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9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4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5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1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70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3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6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4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5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1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3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52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21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98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62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83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7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6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02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13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771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087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19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6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92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10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728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76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75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79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8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3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55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4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71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75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7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3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17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1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80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44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85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690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O(|</a:t>
            </a:r>
            <a:r>
              <a:rPr lang="en-US" dirty="0" err="1"/>
              <a:t>E|log|E</a:t>
            </a:r>
            <a:r>
              <a:rPr lang="en-US" dirty="0"/>
              <a:t>|) and E=O(V^2) – So, O(2|E|log|V|) = O(|</a:t>
            </a:r>
            <a:r>
              <a:rPr lang="en-US" dirty="0" err="1"/>
              <a:t>E|log|V</a:t>
            </a:r>
            <a:r>
              <a:rPr lang="en-US" dirty="0"/>
              <a:t>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233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69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338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5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00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8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962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07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529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40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03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77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>
            <a:normAutofit/>
          </a:bodyPr>
          <a:lstStyle>
            <a:lvl1pPr algn="l">
              <a:defRPr sz="4051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2184864"/>
            <a:ext cx="38862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184865"/>
            <a:ext cx="38862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130607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54521"/>
            <a:ext cx="3868340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2130607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954516"/>
            <a:ext cx="3887391" cy="323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1" y="974362"/>
            <a:ext cx="78867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49" y="6492279"/>
            <a:ext cx="88049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7386" y="6492279"/>
            <a:ext cx="587967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492279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9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974362"/>
            <a:ext cx="78867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2098625"/>
            <a:ext cx="78867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9150" y="6356352"/>
            <a:ext cx="6125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7386" y="6356352"/>
            <a:ext cx="58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419664" y="272253"/>
            <a:ext cx="6478377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1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351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351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351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9144000" cy="1075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" y="15872"/>
            <a:ext cx="585787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tiff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4300" y="2473453"/>
            <a:ext cx="8915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700" dirty="0"/>
              <a:t>Algorithms – I (CS21203)</a:t>
            </a:r>
            <a:endParaRPr sz="27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3235569" y="3722957"/>
            <a:ext cx="30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Autumn 2023,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228600" y="4376821"/>
            <a:ext cx="8915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7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71612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5573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8838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6989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7652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6180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1047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3176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2653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92E10-A33A-65B7-4B5A-4C52FB6D0A1F}"/>
              </a:ext>
            </a:extLst>
          </p:cNvPr>
          <p:cNvSpPr txBox="1"/>
          <p:nvPr/>
        </p:nvSpPr>
        <p:spPr>
          <a:xfrm>
            <a:off x="2907423" y="49096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58B19-ECB8-6C62-1BF8-9376F20ACCE6}"/>
              </a:ext>
            </a:extLst>
          </p:cNvPr>
          <p:cNvSpPr txBox="1"/>
          <p:nvPr/>
        </p:nvSpPr>
        <p:spPr>
          <a:xfrm>
            <a:off x="1501323" y="46313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93626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888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Resources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42891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Apart from the book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UC Riverside, CS 141 course, Fall 2021 by Prof. Yan Gu and Prof. Yihan Sun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Stanford University, CS 161 course, Winter 2022 by Prof. Moses </a:t>
            </a:r>
            <a:r>
              <a:rPr lang="en-US" sz="2133" dirty="0" err="1"/>
              <a:t>Charikar</a:t>
            </a:r>
            <a:r>
              <a:rPr lang="en-US" sz="2133" dirty="0"/>
              <a:t> and Prof. </a:t>
            </a:r>
            <a:r>
              <a:rPr lang="en-US" sz="2133" dirty="0" err="1"/>
              <a:t>Nima</a:t>
            </a:r>
            <a:r>
              <a:rPr lang="en-US" sz="2133" dirty="0"/>
              <a:t> </a:t>
            </a:r>
            <a:r>
              <a:rPr lang="en-US" sz="2133" dirty="0" err="1"/>
              <a:t>Anari</a:t>
            </a:r>
            <a:endParaRPr lang="en-US" sz="2133" dirty="0"/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5952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82069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82069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046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054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054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5B208E-D816-C042-3E78-27F5F3DA5D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’s neighbors are already in updated state in the priority queue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5B208E-D816-C042-3E78-27F5F3DA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86E648A-28C7-FE2A-2838-C9C65DD46EC8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28098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108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108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’s neighbors are already in updated state in the priority queue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617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94856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94856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58528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9615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7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9615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𝐶𝐼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291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545311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7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545311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𝐶𝐹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9007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479933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479933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𝐹𝐺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0456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0264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0264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9557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𝐺𝐻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In fact, all neighbors are out in this case – This also means a cycle would come. So we don’t do anything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Same scenario with next greedy choices,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𝐻𝐼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955736"/>
              </a:xfrm>
              <a:prstGeom prst="rect">
                <a:avLst/>
              </a:prstGeom>
              <a:blipFill>
                <a:blip r:embed="rId5"/>
                <a:stretch>
                  <a:fillRect l="-145" t="-263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9068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667404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667404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en-US" sz="1400" dirty="0"/>
                  <a:t>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2639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39795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39795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𝐷𝐸</m:t>
                    </m:r>
                  </m:oMath>
                </a14:m>
                <a:r>
                  <a:rPr lang="en-US" sz="1400" dirty="0"/>
                  <a:t>. However,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’s neighbors are already updated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choosing DE is not completing any cycle, but exploring its neighbors can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the priority queue is empty, so we stop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4FCF9-8734-E1C4-6B28-5B39423BCC28}"/>
              </a:ext>
            </a:extLst>
          </p:cNvPr>
          <p:cNvSpPr txBox="1"/>
          <p:nvPr/>
        </p:nvSpPr>
        <p:spPr>
          <a:xfrm>
            <a:off x="4636642" y="34758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1931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89A33EB5-CF67-4D46-C20A-8B42A0ED5FFB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3BAAD732-D98D-9B7A-CC82-A4029A7DE06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D0DECB2D-38B5-1E3A-B2AE-F1D741A37AA5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FE986E51-B1E8-BFF6-D335-E13C92DF36B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4DCAC2B1-7E38-7EBD-9397-99E81330A42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F3233F3C-2C08-C4A6-2AB6-E0C0A24D4BB1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DF865A8A-3582-22E0-8CDF-93B3E91B792D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178CC1F7-703E-3498-C783-783F8C75DE78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83C84961-11ED-1EC6-8CDB-DF8E12D9A0A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6D0F4825-AFEE-3B14-F4D6-12823A8BD5F4}"/>
              </a:ext>
            </a:extLst>
          </p:cNvPr>
          <p:cNvCxnSpPr>
            <a:stCxn id="1081" idx="5"/>
            <a:endCxn id="1086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1C8DF585-A4D0-38E8-6C94-A92B332C265D}"/>
              </a:ext>
            </a:extLst>
          </p:cNvPr>
          <p:cNvCxnSpPr>
            <a:stCxn id="1081" idx="6"/>
            <a:endCxn id="1080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4EE2F91-4933-E2CD-3986-3DDEF0C8C5EE}"/>
              </a:ext>
            </a:extLst>
          </p:cNvPr>
          <p:cNvCxnSpPr>
            <a:stCxn id="1088" idx="1"/>
            <a:endCxn id="1080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456E1D9D-4F76-D7A3-A047-848B5A8F814E}"/>
              </a:ext>
            </a:extLst>
          </p:cNvPr>
          <p:cNvCxnSpPr>
            <a:stCxn id="1088" idx="3"/>
            <a:endCxn id="1086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F9F4EEC-806C-F97E-D733-71E4ADE9FB7B}"/>
              </a:ext>
            </a:extLst>
          </p:cNvPr>
          <p:cNvCxnSpPr>
            <a:stCxn id="1080" idx="4"/>
            <a:endCxn id="1086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375B4801-1884-720B-16CF-75550E0B1B73}"/>
              </a:ext>
            </a:extLst>
          </p:cNvPr>
          <p:cNvCxnSpPr>
            <a:stCxn id="1087" idx="5"/>
            <a:endCxn id="1085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04275309-1142-9A8E-887A-6C20075728FF}"/>
              </a:ext>
            </a:extLst>
          </p:cNvPr>
          <p:cNvCxnSpPr>
            <a:stCxn id="1085" idx="6"/>
            <a:endCxn id="1086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3DD781D-76A1-E66C-B5B2-9705E7B829C4}"/>
              </a:ext>
            </a:extLst>
          </p:cNvPr>
          <p:cNvCxnSpPr>
            <a:stCxn id="1087" idx="0"/>
            <a:endCxn id="1081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EA707C92-FA1E-A829-AB53-A1E10143A3BE}"/>
              </a:ext>
            </a:extLst>
          </p:cNvPr>
          <p:cNvCxnSpPr>
            <a:stCxn id="1082" idx="6"/>
            <a:endCxn id="1081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1A5D50D4-AD22-C0F2-F631-23C4581D3787}"/>
              </a:ext>
            </a:extLst>
          </p:cNvPr>
          <p:cNvCxnSpPr>
            <a:stCxn id="1083" idx="7"/>
            <a:endCxn id="1082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2F9106-9941-B78D-EC91-8216078EFBF7}"/>
              </a:ext>
            </a:extLst>
          </p:cNvPr>
          <p:cNvCxnSpPr>
            <a:stCxn id="1083" idx="5"/>
            <a:endCxn id="1084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CFBD9297-37FE-1259-C39E-F81212E4746C}"/>
              </a:ext>
            </a:extLst>
          </p:cNvPr>
          <p:cNvCxnSpPr>
            <a:stCxn id="1085" idx="2"/>
            <a:endCxn id="1084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9A84918-BB4B-51ED-08F2-E52832CDD3B8}"/>
              </a:ext>
            </a:extLst>
          </p:cNvPr>
          <p:cNvCxnSpPr>
            <a:stCxn id="1087" idx="3"/>
            <a:endCxn id="1084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A8F72E7-0299-0688-31A0-DEB245D6C15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A8E92A0D-E5EC-1F1F-6D90-05145155CA89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C68CB60E-ADB0-0971-9FFF-0BD1D9437311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02EB145-5B31-5421-AD3A-E2E601337978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384A03E-8B41-ECF6-59C1-7A49E4FE99E2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AFCE7FB-FAE4-0111-C94E-26571C5F9EA6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2005ED9-A3BC-E4D9-7F7B-9BC826560440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0C95DC59-A238-92E6-1103-B120916D015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B408D6F5-4427-FE52-0344-3791AD99C19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63405B5-91D0-7241-4F8B-B95C404A737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FCB6761A-83D1-0FDD-8D63-4FF4BFD99BEB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CE62E7C-DB6A-6025-C2B1-AB7B5D048824}"/>
              </a:ext>
            </a:extLst>
          </p:cNvPr>
          <p:cNvCxnSpPr>
            <a:stCxn id="1084" idx="0"/>
            <a:endCxn id="1082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9F0C0E7-95ED-C355-CCA8-7EE75BD4CA83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AE5EEE69-A149-F0A7-607D-7C2493A482F7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7DFBA90-1B0E-B649-5A2B-C13E3AA7BE42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089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089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𝐷𝐸</m:t>
                    </m:r>
                  </m:oMath>
                </a14:m>
                <a:r>
                  <a:rPr lang="en-US" sz="1400" dirty="0"/>
                  <a:t>. However,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’s neighbors are already updated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choosing DE is not completing any cycle, but exploring its neighbors can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the priority queue is empty, so we stop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4FCF9-8734-E1C4-6B28-5B39423BCC28}"/>
              </a:ext>
            </a:extLst>
          </p:cNvPr>
          <p:cNvSpPr txBox="1"/>
          <p:nvPr/>
        </p:nvSpPr>
        <p:spPr>
          <a:xfrm>
            <a:off x="4636642" y="34758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5127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4EB0FD3-1E05-E371-D56D-3C6D6EEDC6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8596" y="1512208"/>
                <a:ext cx="4257397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Prim(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select a 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=∞,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𝑁𝑢𝑙𝑙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0432FF"/>
                    </a:solidFill>
                  </a:rPr>
                  <a:t>     // Initialize a data structure for the vertices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432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rgbClr val="0432FF"/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// Priority queue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while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𝑔𝑒𝑡𝑀𝑖𝑛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neighbor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𝐴𝑁𝐷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4EB0FD3-1E05-E371-D56D-3C6D6EED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96" y="1512208"/>
                <a:ext cx="4257397" cy="3712041"/>
              </a:xfrm>
              <a:prstGeom prst="rect">
                <a:avLst/>
              </a:prstGeom>
              <a:blipFill>
                <a:blip r:embed="rId4"/>
                <a:stretch>
                  <a:fillRect l="-893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6BEF294-4F04-6ED3-FA5F-1BA8F2EC593D}"/>
              </a:ext>
            </a:extLst>
          </p:cNvPr>
          <p:cNvSpPr/>
          <p:nvPr/>
        </p:nvSpPr>
        <p:spPr>
          <a:xfrm>
            <a:off x="5568482" y="3817208"/>
            <a:ext cx="2678535" cy="415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Brief Aside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7"/>
            <a:ext cx="8565857" cy="803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 </a:t>
            </a:r>
            <a:r>
              <a:rPr lang="en-US" sz="2133" dirty="0">
                <a:solidFill>
                  <a:srgbClr val="0432FF"/>
                </a:solidFill>
              </a:rPr>
              <a:t>cut</a:t>
            </a:r>
            <a:r>
              <a:rPr lang="en-US" sz="2133" dirty="0"/>
              <a:t> is a partition of the vertices into two parts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898C425-2204-9805-BB62-80F5B61A234E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82FD75E-B7F3-CA70-EDDA-54253CC1B4A9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6E2F00A-AFA9-E0A5-D144-C1171E6C9282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671F75B-919A-788A-62BD-435082E65A5E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EBCFCF-DB5B-D19E-14CA-193D21F16D13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B38ECFA-8728-0B77-C1FF-F0F8977C15A7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114DBD9-FE14-52F1-88A2-4E837B7CA0C4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94B94C4-DF95-4CA0-AC6B-F496D7DDFF03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956E367-78E5-A63E-7235-42B8DE0203B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759BBD4-C3D9-F1D8-FC33-21C060435A30}"/>
              </a:ext>
            </a:extLst>
          </p:cNvPr>
          <p:cNvCxnSpPr>
            <a:stCxn id="170" idx="5"/>
            <a:endCxn id="175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2D76AB5-1C81-EFAA-E787-A70FFB7C7631}"/>
              </a:ext>
            </a:extLst>
          </p:cNvPr>
          <p:cNvCxnSpPr>
            <a:stCxn id="170" idx="6"/>
            <a:endCxn id="169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10044D4-C194-89BD-3E21-09FABD9849F5}"/>
              </a:ext>
            </a:extLst>
          </p:cNvPr>
          <p:cNvCxnSpPr>
            <a:stCxn id="177" idx="1"/>
            <a:endCxn id="169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9D3EEB9-6B44-E8EA-7929-7EBC12549B5D}"/>
              </a:ext>
            </a:extLst>
          </p:cNvPr>
          <p:cNvCxnSpPr>
            <a:stCxn id="177" idx="3"/>
            <a:endCxn id="175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FB9614-8B81-2C7C-E58B-79BE74D9B627}"/>
              </a:ext>
            </a:extLst>
          </p:cNvPr>
          <p:cNvCxnSpPr>
            <a:stCxn id="169" idx="4"/>
            <a:endCxn id="175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16055B-6BD5-CEFE-B41F-7876D3E670E0}"/>
              </a:ext>
            </a:extLst>
          </p:cNvPr>
          <p:cNvCxnSpPr>
            <a:stCxn id="176" idx="5"/>
            <a:endCxn id="174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039D38F-5AB7-F0DF-5A64-9D25D27878D9}"/>
              </a:ext>
            </a:extLst>
          </p:cNvPr>
          <p:cNvCxnSpPr>
            <a:stCxn id="174" idx="6"/>
            <a:endCxn id="175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AB73BC2-2C20-F3FF-DC46-1CD4AE841583}"/>
              </a:ext>
            </a:extLst>
          </p:cNvPr>
          <p:cNvCxnSpPr>
            <a:stCxn id="176" idx="0"/>
            <a:endCxn id="170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A1CDB70-6F16-2BE6-7BED-DD0D88BB1FBC}"/>
              </a:ext>
            </a:extLst>
          </p:cNvPr>
          <p:cNvCxnSpPr>
            <a:stCxn id="171" idx="6"/>
            <a:endCxn id="170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3A984ED-9ABC-4686-1AE4-A3141056E867}"/>
              </a:ext>
            </a:extLst>
          </p:cNvPr>
          <p:cNvCxnSpPr>
            <a:stCxn id="172" idx="7"/>
            <a:endCxn id="171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174DBC4-32A9-1D49-65C4-924FD5414C96}"/>
              </a:ext>
            </a:extLst>
          </p:cNvPr>
          <p:cNvCxnSpPr>
            <a:stCxn id="172" idx="5"/>
            <a:endCxn id="173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BA42D4F-899A-FD5A-B379-A6FD23B8B3CC}"/>
              </a:ext>
            </a:extLst>
          </p:cNvPr>
          <p:cNvCxnSpPr>
            <a:stCxn id="174" idx="2"/>
            <a:endCxn id="173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F0E746F-E647-2981-479C-3AE38A8A7590}"/>
              </a:ext>
            </a:extLst>
          </p:cNvPr>
          <p:cNvCxnSpPr>
            <a:stCxn id="176" idx="3"/>
            <a:endCxn id="173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0821F0A-9341-C1B0-371F-6E337F3B690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CBC3EC-4510-74FA-1814-814EDF23596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8576088-8CFD-85C4-2D91-4962AB620F8C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70F7828-E384-4C1D-E9B7-F421A68FECDA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F08E8-2229-6756-01B2-E69E6FA2F0B4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1EAEEF-8344-E7AA-EAFF-EA05974DF6C9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EB6D58F-605C-1656-2B54-270D07E34E2D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5C4E79-EB50-6D42-B84A-C429F6B50FB7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C91B1D-A1E3-F354-3AF1-A98649481DBF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D6DB06-7C5F-E8BC-2600-D53B074C5BC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FC3E4C7-BFB2-1665-1F75-3BF927AA5D31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9BC6A9E-AC0F-8B75-D1C9-4FC380C3531E}"/>
              </a:ext>
            </a:extLst>
          </p:cNvPr>
          <p:cNvCxnSpPr>
            <a:stCxn id="173" idx="0"/>
            <a:endCxn id="171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FB6A6D7-E38E-103A-C0DC-6CCF79BB780A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C932D12-228F-E97D-790D-0057DA93EFEC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56F2D46-F99B-9C5A-87A6-3EA7B6DE2A64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9C7B5676-0AA2-C743-D9E8-845628C82364}"/>
              </a:ext>
            </a:extLst>
          </p:cNvPr>
          <p:cNvSpPr/>
          <p:nvPr/>
        </p:nvSpPr>
        <p:spPr>
          <a:xfrm>
            <a:off x="304800" y="1849325"/>
            <a:ext cx="8569569" cy="3057005"/>
          </a:xfrm>
          <a:custGeom>
            <a:avLst/>
            <a:gdLst>
              <a:gd name="connsiteX0" fmla="*/ 8569569 w 8569569"/>
              <a:gd name="connsiteY0" fmla="*/ 2992306 h 3057005"/>
              <a:gd name="connsiteX1" fmla="*/ 7795846 w 8569569"/>
              <a:gd name="connsiteY1" fmla="*/ 2968860 h 3057005"/>
              <a:gd name="connsiteX2" fmla="*/ 5943600 w 8569569"/>
              <a:gd name="connsiteY2" fmla="*/ 2136521 h 3057005"/>
              <a:gd name="connsiteX3" fmla="*/ 4783015 w 8569569"/>
              <a:gd name="connsiteY3" fmla="*/ 167044 h 3057005"/>
              <a:gd name="connsiteX4" fmla="*/ 3751385 w 8569569"/>
              <a:gd name="connsiteY4" fmla="*/ 342890 h 3057005"/>
              <a:gd name="connsiteX5" fmla="*/ 1500554 w 8569569"/>
              <a:gd name="connsiteY5" fmla="*/ 2242029 h 3057005"/>
              <a:gd name="connsiteX6" fmla="*/ 0 w 8569569"/>
              <a:gd name="connsiteY6" fmla="*/ 2910244 h 30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9569" h="3057005">
                <a:moveTo>
                  <a:pt x="8569569" y="2992306"/>
                </a:moveTo>
                <a:cubicBezTo>
                  <a:pt x="8401538" y="3051898"/>
                  <a:pt x="8233507" y="3111491"/>
                  <a:pt x="7795846" y="2968860"/>
                </a:cubicBezTo>
                <a:cubicBezTo>
                  <a:pt x="7358185" y="2826229"/>
                  <a:pt x="6445738" y="2603490"/>
                  <a:pt x="5943600" y="2136521"/>
                </a:cubicBezTo>
                <a:cubicBezTo>
                  <a:pt x="5441461" y="1669552"/>
                  <a:pt x="5148384" y="465982"/>
                  <a:pt x="4783015" y="167044"/>
                </a:cubicBezTo>
                <a:cubicBezTo>
                  <a:pt x="4417646" y="-131895"/>
                  <a:pt x="4298462" y="-2941"/>
                  <a:pt x="3751385" y="342890"/>
                </a:cubicBezTo>
                <a:cubicBezTo>
                  <a:pt x="3204308" y="688721"/>
                  <a:pt x="2125785" y="1814137"/>
                  <a:pt x="1500554" y="2242029"/>
                </a:cubicBezTo>
                <a:cubicBezTo>
                  <a:pt x="875323" y="2669921"/>
                  <a:pt x="437661" y="2790082"/>
                  <a:pt x="0" y="2910244"/>
                </a:cubicBezTo>
              </a:path>
            </a:pathLst>
          </a:custGeom>
          <a:noFill/>
          <a:ln w="53975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55FEA1F-E504-398F-8536-D83CA49F00B2}"/>
              </a:ext>
            </a:extLst>
          </p:cNvPr>
          <p:cNvSpPr txBox="1"/>
          <p:nvPr/>
        </p:nvSpPr>
        <p:spPr>
          <a:xfrm>
            <a:off x="1509145" y="5995556"/>
            <a:ext cx="639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This is the cut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“{A,B,D,E} and {C,I,H,G,F}”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9631BA1E-769C-4134-15FD-58F1AAB5C6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10585" flipH="1">
            <a:off x="7802614" y="4202301"/>
            <a:ext cx="1493052" cy="1288040"/>
          </a:xfrm>
          <a:prstGeom prst="rect">
            <a:avLst/>
          </a:prstGeom>
        </p:spPr>
      </p:pic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378960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Cuts in Graphs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7"/>
            <a:ext cx="8565857" cy="803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This is </a:t>
            </a:r>
            <a:r>
              <a:rPr lang="en-US" sz="2133" b="1" dirty="0"/>
              <a:t>not</a:t>
            </a:r>
            <a:r>
              <a:rPr lang="en-US" sz="2133" dirty="0"/>
              <a:t> a cut.  Cuts are partitions of vertices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BD8DF5-FB19-8B3A-0C41-6ABBB7FB3DD0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11B11D-2D11-ECE8-2723-28A2C38DA04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3814F8-612A-0118-19D3-2D444E1E51B2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14633E-FA2A-9AFC-DAD1-5292A1D3AC2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8C8934-328B-AF7A-4EC8-E2A7BB5C68B2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ED82B0-280C-8391-1F78-F44D52635FB3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D695C0-564A-6757-4DC1-8C6297A9B9E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F13FE5-03F5-2C10-24E2-CB547E057BAE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756C31-3D40-84B0-84CC-2C73101EB5C8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2AACCD-AB1E-67C5-0C3E-3A70BDF5B7F8}"/>
              </a:ext>
            </a:extLst>
          </p:cNvPr>
          <p:cNvCxnSpPr>
            <a:stCxn id="49" idx="5"/>
            <a:endCxn id="54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0CB3DA-C563-5F59-E0BE-25CE91DB6926}"/>
              </a:ext>
            </a:extLst>
          </p:cNvPr>
          <p:cNvCxnSpPr>
            <a:stCxn id="49" idx="6"/>
            <a:endCxn id="48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3F50F0-21F6-F585-196C-5621A55FAB49}"/>
              </a:ext>
            </a:extLst>
          </p:cNvPr>
          <p:cNvCxnSpPr>
            <a:stCxn id="56" idx="1"/>
            <a:endCxn id="48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7510E9-C631-8758-2F3E-43BC3CE793D6}"/>
              </a:ext>
            </a:extLst>
          </p:cNvPr>
          <p:cNvCxnSpPr>
            <a:stCxn id="56" idx="3"/>
            <a:endCxn id="54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C7BA8A-DBB0-BD79-8AB6-9C7C8884602A}"/>
              </a:ext>
            </a:extLst>
          </p:cNvPr>
          <p:cNvCxnSpPr>
            <a:stCxn id="48" idx="4"/>
            <a:endCxn id="54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66BDD6-FBBF-6562-5F3D-B9A21467CC3F}"/>
              </a:ext>
            </a:extLst>
          </p:cNvPr>
          <p:cNvCxnSpPr>
            <a:stCxn id="55" idx="5"/>
            <a:endCxn id="53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91E645-45D2-93F2-362B-EA638D2F6017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7161B9-A10B-F6F0-6670-06BB648A85F8}"/>
              </a:ext>
            </a:extLst>
          </p:cNvPr>
          <p:cNvCxnSpPr>
            <a:stCxn id="55" idx="0"/>
            <a:endCxn id="49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AF16A0-7190-4E07-5BC1-C5226423F8CB}"/>
              </a:ext>
            </a:extLst>
          </p:cNvPr>
          <p:cNvCxnSpPr>
            <a:stCxn id="50" idx="6"/>
            <a:endCxn id="49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14D7AFF-8E13-C5C7-9ED2-EC205AACF4BE}"/>
              </a:ext>
            </a:extLst>
          </p:cNvPr>
          <p:cNvCxnSpPr>
            <a:stCxn id="51" idx="7"/>
            <a:endCxn id="50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75AFB01-BD6A-F93B-844C-42E2D0E633A9}"/>
              </a:ext>
            </a:extLst>
          </p:cNvPr>
          <p:cNvCxnSpPr>
            <a:stCxn id="51" idx="5"/>
            <a:endCxn id="52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9F78FA-A483-AE9B-3577-7D3D461DAB1A}"/>
              </a:ext>
            </a:extLst>
          </p:cNvPr>
          <p:cNvCxnSpPr>
            <a:stCxn id="53" idx="2"/>
            <a:endCxn id="52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10EA2F-4EC3-2CAA-3123-2BCFF8957939}"/>
              </a:ext>
            </a:extLst>
          </p:cNvPr>
          <p:cNvCxnSpPr>
            <a:stCxn id="55" idx="3"/>
            <a:endCxn id="52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341A1CC-97A2-F66A-7CC2-BBAA6D4C40BF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04C56CD-32D2-4357-565F-0657F5773522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5BDBB8-1E76-D63A-6D06-7C0BDE1C129F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A417B8-0496-3103-5126-8AAD5C98BAC5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B6277D-0BC6-7029-9BA2-31C89BF388E4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CAA0EEF-F8CA-847B-8BF0-BA035BCA02F2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53AB96-405B-A0E8-4171-BF9DF8996B9F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FDDF04C-4458-C5E5-50EA-48397A29F6D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2606ACC-692B-C48C-A945-2DA490FC323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8D47B6-F91B-EBFF-AC1A-6E29713A5567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029FB4-2BBF-A28E-4DC5-7AAAF4271FB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9676E52-204D-72ED-2615-A498E6AC4B84}"/>
              </a:ext>
            </a:extLst>
          </p:cNvPr>
          <p:cNvCxnSpPr>
            <a:stCxn id="52" idx="0"/>
            <a:endCxn id="50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BE266-D253-D5E7-2CEA-C5B6E6F1683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FB23E2-D0AD-C82B-F98B-77FABFB8DAF1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8C3883-C583-D8B4-97B3-AC017A600749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B0B51D60-E665-B3B8-F2DF-7A8EEB2CB3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76453" flipH="1">
            <a:off x="7015210" y="5084232"/>
            <a:ext cx="976848" cy="842716"/>
          </a:xfrm>
          <a:prstGeom prst="rect">
            <a:avLst/>
          </a:prstGeom>
        </p:spPr>
      </p:pic>
      <p:sp>
        <p:nvSpPr>
          <p:cNvPr id="148" name="Freeform 147">
            <a:extLst>
              <a:ext uri="{FF2B5EF4-FFF2-40B4-BE49-F238E27FC236}">
                <a16:creationId xmlns:a16="http://schemas.microsoft.com/office/drawing/2014/main" id="{3FE2F978-B112-E4E9-3AB0-F0F806741AE0}"/>
              </a:ext>
            </a:extLst>
          </p:cNvPr>
          <p:cNvSpPr/>
          <p:nvPr/>
        </p:nvSpPr>
        <p:spPr>
          <a:xfrm>
            <a:off x="6061005" y="4462143"/>
            <a:ext cx="1158678" cy="853011"/>
          </a:xfrm>
          <a:custGeom>
            <a:avLst/>
            <a:gdLst>
              <a:gd name="connsiteX0" fmla="*/ 1386673 w 1386673"/>
              <a:gd name="connsiteY0" fmla="*/ 934497 h 934497"/>
              <a:gd name="connsiteX1" fmla="*/ 864159 w 1386673"/>
              <a:gd name="connsiteY1" fmla="*/ 341644 h 934497"/>
              <a:gd name="connsiteX2" fmla="*/ 0 w 1386673"/>
              <a:gd name="connsiteY2" fmla="*/ 0 h 93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3" h="934497">
                <a:moveTo>
                  <a:pt x="1386673" y="934497"/>
                </a:moveTo>
                <a:cubicBezTo>
                  <a:pt x="1240972" y="715945"/>
                  <a:pt x="1095271" y="497393"/>
                  <a:pt x="864159" y="341644"/>
                </a:cubicBezTo>
                <a:cubicBezTo>
                  <a:pt x="633047" y="185895"/>
                  <a:pt x="316523" y="92947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CF6E6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2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Let S be a set of edges in G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111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We say a cut </a:t>
            </a:r>
            <a:r>
              <a:rPr lang="en-US" sz="2133" b="1" dirty="0"/>
              <a:t>respects</a:t>
            </a:r>
            <a:r>
              <a:rPr lang="en-US" sz="2133" dirty="0"/>
              <a:t> S if no edges in S cross the cut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An edge crossing a cut is called </a:t>
            </a:r>
            <a:r>
              <a:rPr lang="en-US" sz="2133" b="1" dirty="0"/>
              <a:t>light</a:t>
            </a:r>
            <a:r>
              <a:rPr lang="en-US" sz="2133" dirty="0"/>
              <a:t> if it has the smallest weight of any edge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BB9D0-2E5A-0E42-AB94-8E835887F0E7}"/>
              </a:ext>
            </a:extLst>
          </p:cNvPr>
          <p:cNvSpPr/>
          <p:nvPr/>
        </p:nvSpPr>
        <p:spPr>
          <a:xfrm>
            <a:off x="6096000" y="291904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A7BD10-5941-E5BB-36B5-8FF0D310C104}"/>
              </a:ext>
            </a:extLst>
          </p:cNvPr>
          <p:cNvSpPr/>
          <p:nvPr/>
        </p:nvSpPr>
        <p:spPr>
          <a:xfrm>
            <a:off x="4255477" y="2919041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3C030F3-B19D-8366-F867-EB696F885189}"/>
              </a:ext>
            </a:extLst>
          </p:cNvPr>
          <p:cNvSpPr/>
          <p:nvPr/>
        </p:nvSpPr>
        <p:spPr>
          <a:xfrm>
            <a:off x="2438400" y="291904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32E2B31-2877-9967-E7A5-FEF2E9FE16C3}"/>
              </a:ext>
            </a:extLst>
          </p:cNvPr>
          <p:cNvSpPr/>
          <p:nvPr/>
        </p:nvSpPr>
        <p:spPr>
          <a:xfrm>
            <a:off x="757604" y="4349256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F00EB2-DB09-E0A9-178F-485A5FDF9E4E}"/>
              </a:ext>
            </a:extLst>
          </p:cNvPr>
          <p:cNvSpPr/>
          <p:nvPr/>
        </p:nvSpPr>
        <p:spPr>
          <a:xfrm>
            <a:off x="24384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D804533-5A6A-FA38-19E6-2E88D0E5239F}"/>
              </a:ext>
            </a:extLst>
          </p:cNvPr>
          <p:cNvSpPr/>
          <p:nvPr/>
        </p:nvSpPr>
        <p:spPr>
          <a:xfrm>
            <a:off x="42672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78F7CDC-DFBD-CAB4-C2EB-E0A86665A2E4}"/>
              </a:ext>
            </a:extLst>
          </p:cNvPr>
          <p:cNvSpPr/>
          <p:nvPr/>
        </p:nvSpPr>
        <p:spPr>
          <a:xfrm>
            <a:off x="60960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719C4EF-8E57-FC71-519E-71C0A9A498E1}"/>
              </a:ext>
            </a:extLst>
          </p:cNvPr>
          <p:cNvSpPr/>
          <p:nvPr/>
        </p:nvSpPr>
        <p:spPr>
          <a:xfrm>
            <a:off x="3411415" y="4349256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AAA9491-2911-33D7-3013-F924F45EC82D}"/>
              </a:ext>
            </a:extLst>
          </p:cNvPr>
          <p:cNvSpPr/>
          <p:nvPr/>
        </p:nvSpPr>
        <p:spPr>
          <a:xfrm>
            <a:off x="7784123" y="4349256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27D513B-B6ED-AE38-07C3-F39FEEE8FB4D}"/>
              </a:ext>
            </a:extLst>
          </p:cNvPr>
          <p:cNvCxnSpPr>
            <a:cxnSpLocks/>
            <a:stCxn id="152" idx="5"/>
            <a:endCxn id="157" idx="1"/>
          </p:cNvCxnSpPr>
          <p:nvPr/>
        </p:nvCxnSpPr>
        <p:spPr>
          <a:xfrm>
            <a:off x="4735778" y="3399342"/>
            <a:ext cx="1442629" cy="24508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7B57DCA-F491-6A99-696F-CEBEF77066CC}"/>
              </a:ext>
            </a:extLst>
          </p:cNvPr>
          <p:cNvCxnSpPr>
            <a:cxnSpLocks/>
            <a:stCxn id="152" idx="6"/>
            <a:endCxn id="151" idx="2"/>
          </p:cNvCxnSpPr>
          <p:nvPr/>
        </p:nvCxnSpPr>
        <p:spPr>
          <a:xfrm>
            <a:off x="4818185" y="3200395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3606EE-3E53-6766-F0EF-F2703DB0FC2A}"/>
              </a:ext>
            </a:extLst>
          </p:cNvPr>
          <p:cNvCxnSpPr>
            <a:cxnSpLocks/>
            <a:stCxn id="159" idx="1"/>
            <a:endCxn id="151" idx="5"/>
          </p:cNvCxnSpPr>
          <p:nvPr/>
        </p:nvCxnSpPr>
        <p:spPr>
          <a:xfrm flipH="1" flipV="1">
            <a:off x="6576301" y="3399342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CDFD24C-B3E2-AB94-3211-2F5A19CF1E3E}"/>
              </a:ext>
            </a:extLst>
          </p:cNvPr>
          <p:cNvCxnSpPr>
            <a:cxnSpLocks/>
            <a:stCxn id="159" idx="3"/>
          </p:cNvCxnSpPr>
          <p:nvPr/>
        </p:nvCxnSpPr>
        <p:spPr>
          <a:xfrm flipH="1">
            <a:off x="6576301" y="4829557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4CEE012-BE32-D995-8411-9ACDDAFF8C3F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6377354" y="3481749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D40B2FD-5013-014F-B4BA-39254EDC820E}"/>
              </a:ext>
            </a:extLst>
          </p:cNvPr>
          <p:cNvCxnSpPr/>
          <p:nvPr/>
        </p:nvCxnSpPr>
        <p:spPr>
          <a:xfrm>
            <a:off x="3891716" y="4829557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45A5EED-ABC8-2CC1-4A70-B9247C416F49}"/>
              </a:ext>
            </a:extLst>
          </p:cNvPr>
          <p:cNvCxnSpPr/>
          <p:nvPr/>
        </p:nvCxnSpPr>
        <p:spPr>
          <a:xfrm>
            <a:off x="4829908" y="6049103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C9DC6D2-7756-6E2B-41E7-3CEEAA23E1C3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3692769" y="3399342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BD2596A-E532-05FE-77F3-E80B6C34FA9C}"/>
              </a:ext>
            </a:extLst>
          </p:cNvPr>
          <p:cNvCxnSpPr>
            <a:cxnSpLocks/>
            <a:stCxn id="153" idx="6"/>
            <a:endCxn id="152" idx="2"/>
          </p:cNvCxnSpPr>
          <p:nvPr/>
        </p:nvCxnSpPr>
        <p:spPr>
          <a:xfrm>
            <a:off x="3001108" y="3200395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90D6E2A-98F8-2DBE-A1BF-32D0846B6D41}"/>
              </a:ext>
            </a:extLst>
          </p:cNvPr>
          <p:cNvCxnSpPr>
            <a:cxnSpLocks/>
            <a:stCxn id="154" idx="7"/>
            <a:endCxn id="153" idx="3"/>
          </p:cNvCxnSpPr>
          <p:nvPr/>
        </p:nvCxnSpPr>
        <p:spPr>
          <a:xfrm flipV="1">
            <a:off x="1237905" y="3399342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3F9612-0B01-FC02-7B5B-7E169C84D1E1}"/>
              </a:ext>
            </a:extLst>
          </p:cNvPr>
          <p:cNvCxnSpPr>
            <a:cxnSpLocks/>
            <a:stCxn id="154" idx="5"/>
            <a:endCxn id="155" idx="1"/>
          </p:cNvCxnSpPr>
          <p:nvPr/>
        </p:nvCxnSpPr>
        <p:spPr>
          <a:xfrm>
            <a:off x="1237905" y="4829557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42C40D-C0FD-2D03-AD33-0D87D18CC20C}"/>
              </a:ext>
            </a:extLst>
          </p:cNvPr>
          <p:cNvCxnSpPr>
            <a:cxnSpLocks/>
            <a:endCxn id="155" idx="6"/>
          </p:cNvCxnSpPr>
          <p:nvPr/>
        </p:nvCxnSpPr>
        <p:spPr>
          <a:xfrm flipH="1">
            <a:off x="3001108" y="6049103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4875389-45F9-1AD2-11B4-0B29E93371F7}"/>
              </a:ext>
            </a:extLst>
          </p:cNvPr>
          <p:cNvCxnSpPr>
            <a:cxnSpLocks/>
            <a:endCxn id="155" idx="7"/>
          </p:cNvCxnSpPr>
          <p:nvPr/>
        </p:nvCxnSpPr>
        <p:spPr>
          <a:xfrm flipH="1">
            <a:off x="2918701" y="4829557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A47AFD5-0550-5012-450A-605EA732E122}"/>
              </a:ext>
            </a:extLst>
          </p:cNvPr>
          <p:cNvSpPr txBox="1"/>
          <p:nvPr/>
        </p:nvSpPr>
        <p:spPr>
          <a:xfrm>
            <a:off x="4929555" y="313662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1E5E8A0-7EA4-6717-C1F4-11ACADBB5E60}"/>
              </a:ext>
            </a:extLst>
          </p:cNvPr>
          <p:cNvSpPr txBox="1"/>
          <p:nvPr/>
        </p:nvSpPr>
        <p:spPr>
          <a:xfrm>
            <a:off x="7151077" y="344176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A73C62A-122F-12FD-5762-C084111DDA8E}"/>
              </a:ext>
            </a:extLst>
          </p:cNvPr>
          <p:cNvSpPr txBox="1"/>
          <p:nvPr/>
        </p:nvSpPr>
        <p:spPr>
          <a:xfrm>
            <a:off x="7244861" y="528369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5F4CA6-7DA2-A460-C523-DBE0EDDB5702}"/>
              </a:ext>
            </a:extLst>
          </p:cNvPr>
          <p:cNvSpPr txBox="1"/>
          <p:nvPr/>
        </p:nvSpPr>
        <p:spPr>
          <a:xfrm>
            <a:off x="6365631" y="433425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2D75E08-FC53-CD36-13E7-92B75F201E70}"/>
              </a:ext>
            </a:extLst>
          </p:cNvPr>
          <p:cNvSpPr txBox="1"/>
          <p:nvPr/>
        </p:nvSpPr>
        <p:spPr>
          <a:xfrm>
            <a:off x="5287108" y="404189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3345A6F-95B8-2B93-BA47-0E3C45B1B0AE}"/>
              </a:ext>
            </a:extLst>
          </p:cNvPr>
          <p:cNvSpPr txBox="1"/>
          <p:nvPr/>
        </p:nvSpPr>
        <p:spPr>
          <a:xfrm>
            <a:off x="5240389" y="561932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0A60AA-5E63-8269-FCA7-D7B2EF7179AC}"/>
              </a:ext>
            </a:extLst>
          </p:cNvPr>
          <p:cNvSpPr txBox="1"/>
          <p:nvPr/>
        </p:nvSpPr>
        <p:spPr>
          <a:xfrm>
            <a:off x="4056099" y="37312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398D126-B6AC-EEF2-FFF4-1D36EF7CB835}"/>
              </a:ext>
            </a:extLst>
          </p:cNvPr>
          <p:cNvSpPr txBox="1"/>
          <p:nvPr/>
        </p:nvSpPr>
        <p:spPr>
          <a:xfrm>
            <a:off x="3470031" y="558133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CE3EE8F-A858-4312-B518-33A3D2042B21}"/>
              </a:ext>
            </a:extLst>
          </p:cNvPr>
          <p:cNvSpPr txBox="1"/>
          <p:nvPr/>
        </p:nvSpPr>
        <p:spPr>
          <a:xfrm>
            <a:off x="3254191" y="50869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EB78E76-F35C-5B2B-B9A6-8CD865936EED}"/>
              </a:ext>
            </a:extLst>
          </p:cNvPr>
          <p:cNvSpPr txBox="1"/>
          <p:nvPr/>
        </p:nvSpPr>
        <p:spPr>
          <a:xfrm>
            <a:off x="4120661" y="507219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BA964EE-B4BC-F399-2A45-31DD8D2F5FC0}"/>
              </a:ext>
            </a:extLst>
          </p:cNvPr>
          <p:cNvSpPr txBox="1"/>
          <p:nvPr/>
        </p:nvSpPr>
        <p:spPr>
          <a:xfrm>
            <a:off x="1436250" y="524127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7C713D-09D0-DA09-2916-BB725FB8B95A}"/>
              </a:ext>
            </a:extLst>
          </p:cNvPr>
          <p:cNvCxnSpPr>
            <a:cxnSpLocks/>
            <a:stCxn id="155" idx="0"/>
            <a:endCxn id="153" idx="4"/>
          </p:cNvCxnSpPr>
          <p:nvPr/>
        </p:nvCxnSpPr>
        <p:spPr>
          <a:xfrm flipV="1">
            <a:off x="2719754" y="3481749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9CD3777-4CA4-1CAB-8C45-9CD7D66B6181}"/>
              </a:ext>
            </a:extLst>
          </p:cNvPr>
          <p:cNvSpPr txBox="1"/>
          <p:nvPr/>
        </p:nvSpPr>
        <p:spPr>
          <a:xfrm>
            <a:off x="2736994" y="409241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9FDB747-ED4F-C2AB-F27F-B727EFC337E2}"/>
              </a:ext>
            </a:extLst>
          </p:cNvPr>
          <p:cNvSpPr txBox="1"/>
          <p:nvPr/>
        </p:nvSpPr>
        <p:spPr>
          <a:xfrm>
            <a:off x="3370385" y="27333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780ECBD-CDEE-7280-1841-287AF0F22B38}"/>
              </a:ext>
            </a:extLst>
          </p:cNvPr>
          <p:cNvSpPr txBox="1"/>
          <p:nvPr/>
        </p:nvSpPr>
        <p:spPr>
          <a:xfrm>
            <a:off x="1483315" y="354864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5D7559A2-2795-5573-8FA9-884AC9DEB247}"/>
              </a:ext>
            </a:extLst>
          </p:cNvPr>
          <p:cNvSpPr/>
          <p:nvPr/>
        </p:nvSpPr>
        <p:spPr>
          <a:xfrm>
            <a:off x="304800" y="2517536"/>
            <a:ext cx="8569569" cy="3057005"/>
          </a:xfrm>
          <a:custGeom>
            <a:avLst/>
            <a:gdLst>
              <a:gd name="connsiteX0" fmla="*/ 8569569 w 8569569"/>
              <a:gd name="connsiteY0" fmla="*/ 2992306 h 3057005"/>
              <a:gd name="connsiteX1" fmla="*/ 7795846 w 8569569"/>
              <a:gd name="connsiteY1" fmla="*/ 2968860 h 3057005"/>
              <a:gd name="connsiteX2" fmla="*/ 5943600 w 8569569"/>
              <a:gd name="connsiteY2" fmla="*/ 2136521 h 3057005"/>
              <a:gd name="connsiteX3" fmla="*/ 4783015 w 8569569"/>
              <a:gd name="connsiteY3" fmla="*/ 167044 h 3057005"/>
              <a:gd name="connsiteX4" fmla="*/ 3751385 w 8569569"/>
              <a:gd name="connsiteY4" fmla="*/ 342890 h 3057005"/>
              <a:gd name="connsiteX5" fmla="*/ 1500554 w 8569569"/>
              <a:gd name="connsiteY5" fmla="*/ 2242029 h 3057005"/>
              <a:gd name="connsiteX6" fmla="*/ 0 w 8569569"/>
              <a:gd name="connsiteY6" fmla="*/ 2910244 h 30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9569" h="3057005">
                <a:moveTo>
                  <a:pt x="8569569" y="2992306"/>
                </a:moveTo>
                <a:cubicBezTo>
                  <a:pt x="8401538" y="3051898"/>
                  <a:pt x="8233507" y="3111491"/>
                  <a:pt x="7795846" y="2968860"/>
                </a:cubicBezTo>
                <a:cubicBezTo>
                  <a:pt x="7358185" y="2826229"/>
                  <a:pt x="6445738" y="2603490"/>
                  <a:pt x="5943600" y="2136521"/>
                </a:cubicBezTo>
                <a:cubicBezTo>
                  <a:pt x="5441461" y="1669552"/>
                  <a:pt x="5148384" y="465982"/>
                  <a:pt x="4783015" y="167044"/>
                </a:cubicBezTo>
                <a:cubicBezTo>
                  <a:pt x="4417646" y="-131895"/>
                  <a:pt x="4298462" y="-2941"/>
                  <a:pt x="3751385" y="342890"/>
                </a:cubicBezTo>
                <a:cubicBezTo>
                  <a:pt x="3204308" y="688721"/>
                  <a:pt x="2125785" y="1814137"/>
                  <a:pt x="1500554" y="2242029"/>
                </a:cubicBezTo>
                <a:cubicBezTo>
                  <a:pt x="875323" y="2669921"/>
                  <a:pt x="437661" y="2790082"/>
                  <a:pt x="0" y="2910244"/>
                </a:cubicBezTo>
              </a:path>
            </a:pathLst>
          </a:custGeom>
          <a:noFill/>
          <a:ln w="53975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305145" y="6234966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9992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Let S be a set of edges in G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111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We say a cut </a:t>
            </a:r>
            <a:r>
              <a:rPr lang="en-US" sz="2133" b="1" dirty="0"/>
              <a:t>respects</a:t>
            </a:r>
            <a:r>
              <a:rPr lang="en-US" sz="2133" dirty="0"/>
              <a:t> S if no edges in S cross the cut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An edge crossing a cut is called </a:t>
            </a:r>
            <a:r>
              <a:rPr lang="en-US" sz="2133" b="1" dirty="0"/>
              <a:t>light</a:t>
            </a:r>
            <a:r>
              <a:rPr lang="en-US" sz="2133" dirty="0"/>
              <a:t> if it has the smallest weight of any edge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305145" y="6234966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AB5F82-93B7-F1A6-7E97-2232F38065BA}"/>
              </a:ext>
            </a:extLst>
          </p:cNvPr>
          <p:cNvGrpSpPr/>
          <p:nvPr/>
        </p:nvGrpSpPr>
        <p:grpSpPr>
          <a:xfrm>
            <a:off x="304800" y="2517536"/>
            <a:ext cx="8569569" cy="3812921"/>
            <a:chOff x="304800" y="2517536"/>
            <a:chExt cx="8569569" cy="381292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BD1C580-BD2C-6095-F16E-A22EDE789185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6B8552D-45C8-F13C-8C06-E6B76A633243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0EB1A1-197E-0E6E-BE69-827224E245D5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461BC4-79E1-894B-3798-2A4BC8FEFA65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F3B708-9BA7-481F-E1E0-FDAADC5BD079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184841B-10DE-CC09-AB11-073E33959047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0997C3B-588D-F165-2364-9F3CBB855C46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7F7FFD-B99F-F9A4-11D0-3CB3A0BA70C0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889ED8-A859-660A-1AB3-28914B82E57F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5C2E2F-1A77-968C-774F-908B803F87DA}"/>
                </a:ext>
              </a:extLst>
            </p:cNvPr>
            <p:cNvCxnSpPr>
              <a:cxnSpLocks/>
              <a:stCxn id="57" idx="5"/>
              <a:endCxn id="62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6C79472-869A-6886-DD4B-7A6FE8585DE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973FEC-EBCF-0AC1-9B84-900A004DAA29}"/>
                </a:ext>
              </a:extLst>
            </p:cNvPr>
            <p:cNvCxnSpPr>
              <a:cxnSpLocks/>
              <a:stCxn id="128" idx="1"/>
              <a:endCxn id="56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33D56FA-42CB-2C8A-2CE3-61DC52E6E161}"/>
                </a:ext>
              </a:extLst>
            </p:cNvPr>
            <p:cNvCxnSpPr>
              <a:cxnSpLocks/>
              <a:stCxn id="128" idx="3"/>
              <a:endCxn id="62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57A081B-ED1D-D802-CC8F-B4952F817EA7}"/>
                </a:ext>
              </a:extLst>
            </p:cNvPr>
            <p:cNvCxnSpPr>
              <a:cxnSpLocks/>
              <a:stCxn id="56" idx="4"/>
              <a:endCxn id="62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4944B7-556F-1F91-00D4-C3EC10D727BB}"/>
                </a:ext>
              </a:extLst>
            </p:cNvPr>
            <p:cNvCxnSpPr>
              <a:cxnSpLocks/>
              <a:stCxn id="63" idx="5"/>
              <a:endCxn id="61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3802B83-3C8B-18F4-F7EB-1CE60176483B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66319AB-59EE-CB59-2ECB-434D7A092052}"/>
                </a:ext>
              </a:extLst>
            </p:cNvPr>
            <p:cNvCxnSpPr>
              <a:cxnSpLocks/>
              <a:stCxn id="63" idx="0"/>
              <a:endCxn id="57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21AF039-CC81-6C0C-FD78-059D23365F2A}"/>
                </a:ext>
              </a:extLst>
            </p:cNvPr>
            <p:cNvCxnSpPr>
              <a:cxnSpLocks/>
              <a:stCxn id="58" idx="6"/>
              <a:endCxn id="57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112A6C4-7BED-293B-740F-7A0350E33684}"/>
                </a:ext>
              </a:extLst>
            </p:cNvPr>
            <p:cNvCxnSpPr>
              <a:cxnSpLocks/>
              <a:stCxn id="59" idx="7"/>
              <a:endCxn id="58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051F788-3D49-8822-45FD-EA60A4F3B532}"/>
                </a:ext>
              </a:extLst>
            </p:cNvPr>
            <p:cNvCxnSpPr>
              <a:cxnSpLocks/>
              <a:stCxn id="59" idx="5"/>
              <a:endCxn id="60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A2AC81-92C2-D818-71F6-B03BE6A1D039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86A8FAF-4C54-23DF-61A0-EFB147361CF5}"/>
                </a:ext>
              </a:extLst>
            </p:cNvPr>
            <p:cNvCxnSpPr>
              <a:cxnSpLocks/>
              <a:stCxn id="63" idx="3"/>
              <a:endCxn id="60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8799CF9-3A66-285D-23B7-3FF7F7D712C6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5DC7BA9-88FE-E5EA-7042-64A245F64F37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FA54F8B-B58D-3A9F-3A52-2F16B389CF98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4BADA5-55D8-539B-030D-3C218075D0BF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71F2C3A-EAA5-F9B4-3033-6D713CECB137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9A23A3D-353E-6F80-C81C-E94C0E169719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4A21D36-51AA-51C4-BCCA-878AF0B57000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72E5AC7-F6CA-4DF9-5369-7AE9D057ECB0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B12D9AF-D415-83E5-5977-A0DB4C7E392B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B48436E-446C-9C26-DC45-7FF6ED31ACF1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CE8F7DD-C720-B2D0-9C1D-601A7851BD53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19503E0-7D56-983A-886E-5F83985363C7}"/>
                </a:ext>
              </a:extLst>
            </p:cNvPr>
            <p:cNvCxnSpPr>
              <a:cxnSpLocks/>
              <a:stCxn id="60" idx="0"/>
              <a:endCxn id="58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9DCF8E5-202B-D196-DA1A-A738A04B4368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3205918-5070-D9E4-E20D-6892C90C76E3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7D0E6A1-B891-450E-9DF0-C3DE443D9E55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275FC581-C0A7-48DE-C1EE-102FB9654AF9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47613B-F52A-3E4B-0010-02A446B659EA}"/>
                </a:ext>
              </a:extLst>
            </p:cNvPr>
            <p:cNvSpPr txBox="1"/>
            <p:nvPr/>
          </p:nvSpPr>
          <p:spPr>
            <a:xfrm>
              <a:off x="5555673" y="2517536"/>
              <a:ext cx="199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5CD94A-DD1D-F1A4-075E-6B38E0BCE94C}"/>
                </a:ext>
              </a:extLst>
            </p:cNvPr>
            <p:cNvCxnSpPr/>
            <p:nvPr/>
          </p:nvCxnSpPr>
          <p:spPr>
            <a:xfrm flipH="1">
              <a:off x="5715001" y="2870832"/>
              <a:ext cx="357553" cy="187081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03204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966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46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It’s ”safe” to add this edge!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7EC0A4-1CC1-03DC-F1BA-E6383BA2792E}"/>
              </a:ext>
            </a:extLst>
          </p:cNvPr>
          <p:cNvSpPr txBox="1"/>
          <p:nvPr/>
        </p:nvSpPr>
        <p:spPr>
          <a:xfrm>
            <a:off x="190212" y="3307378"/>
            <a:ext cx="2215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If we haven’t ruled out the possibility of success so far, then adding a light edge still won’t rule it out.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7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00137-5F8F-D1C2-FCAA-01E8BD0147F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DE5DA5-BE03-D92E-2B62-1A0FC75853DC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1DE757-C337-3B2C-317A-B43C88ECB3F3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68A16B-2F2F-5E56-D85B-1EADD819517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BE3C8F-0DA5-6696-6B9B-DF870ED2D60F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355740-06AF-ABE3-6159-9FC408A38281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1639DD-3BDC-2DC5-38CD-ED8D1477A289}"/>
              </a:ext>
            </a:extLst>
          </p:cNvPr>
          <p:cNvCxnSpPr>
            <a:endCxn id="34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87FC0D-7846-4756-C7B3-1188E5446A49}"/>
              </a:ext>
            </a:extLst>
          </p:cNvPr>
          <p:cNvCxnSpPr>
            <a:endCxn id="30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A94D4D-F5CC-CDDD-9EDE-D720216D5FFD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0977C6-5BD4-54F4-A41A-6F75B36671EB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9B8FBD-A40E-E241-3F50-14A40FCAD452}"/>
              </a:ext>
            </a:extLst>
          </p:cNvPr>
          <p:cNvCxnSpPr>
            <a:stCxn id="32" idx="5"/>
            <a:endCxn id="33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676404-06B5-45C9-2DBA-247E2499D5AF}"/>
              </a:ext>
            </a:extLst>
          </p:cNvPr>
          <p:cNvCxnSpPr>
            <a:stCxn id="34" idx="2"/>
            <a:endCxn id="33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9C6F4-DAF0-728F-169C-C884F8FCE4BE}"/>
              </a:ext>
            </a:extLst>
          </p:cNvPr>
          <p:cNvCxnSpPr>
            <a:endCxn id="33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1AF49F-C4A1-B37E-20F0-99A5CC8DF554}"/>
              </a:ext>
            </a:extLst>
          </p:cNvPr>
          <p:cNvCxnSpPr>
            <a:stCxn id="33" idx="0"/>
            <a:endCxn id="31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7" name="Freeform 36">
            <a:extLst>
              <a:ext uri="{FF2B5EF4-FFF2-40B4-BE49-F238E27FC236}">
                <a16:creationId xmlns:a16="http://schemas.microsoft.com/office/drawing/2014/main" id="{FE7EB3AA-29A9-9731-0AC8-94003D1FD91E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1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39DB0C-EDEE-ECB3-2904-CB5E28162A9C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79758B-3212-A836-78B8-5CD51BAA95D3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38E3AF-ED78-11A5-7A0D-93F9D8624C75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462187-2237-8C82-41AA-88041CA0F7B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765AFD-6E1E-73F2-0C4C-499E5180398E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C7B8E7-FBE1-452C-55ED-31A82886B607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5DD77C-BDB0-DC8D-1010-BB7EE00F9EBE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22FB3F-4095-3EB5-8B13-5212A43EECA3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2C4107-A119-92FA-28AE-26A0B707F01D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A8A41A-A2F5-BBD2-3C9F-55B672443DFA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DB715A-261F-0F9E-D3A9-04A831D6ED2E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89DE09-0139-A31C-002E-D5D12809A0BD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C7CE3C-C09E-F849-07CF-065E301C6401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02B75-6B32-848A-D12F-BDAFEDF53AA8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F976F077-710D-0176-1148-516ED73EDB0A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AAA4D-2F6E-EFED-F2E2-E3D16E55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A72209-EAD7-01FC-4188-E992CC173BA3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203CCF-C879-6D01-9F4A-B0B1FC624242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87B76F-186E-168C-A017-EB65C574377A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8DAC6B-C7E2-6D87-DB79-F3BF524E8A77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C0551B-3544-B2D0-4DAB-0DB4D6BBCBE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39979D-5779-16C9-A4F5-7521495721CC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FB6944-7B4B-F1E1-B51D-F48D6609740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1177E5-C036-81B0-05E5-5EC1926EDB7A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39E7AB-72A2-5134-4FC9-C64AD5477346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61DCB8-11FC-D14C-30CE-0C71336C80E3}"/>
              </a:ext>
            </a:extLst>
          </p:cNvPr>
          <p:cNvCxnSpPr>
            <a:stCxn id="46" idx="5"/>
            <a:endCxn id="51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93D9DD-53FD-37ED-DA63-8092459D03D2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9F1360-0AE7-3627-848C-1693ADF2C051}"/>
              </a:ext>
            </a:extLst>
          </p:cNvPr>
          <p:cNvCxnSpPr>
            <a:stCxn id="53" idx="1"/>
            <a:endCxn id="45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4A09AC-3C2C-292A-6A50-F9C16113545F}"/>
              </a:ext>
            </a:extLst>
          </p:cNvPr>
          <p:cNvCxnSpPr>
            <a:stCxn id="53" idx="3"/>
            <a:endCxn id="51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51B92-7166-74B1-64B6-CEDD2F872AAD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983D15-8AB4-3B73-11A0-4FC1AB0CB9CB}"/>
              </a:ext>
            </a:extLst>
          </p:cNvPr>
          <p:cNvCxnSpPr>
            <a:stCxn id="52" idx="5"/>
            <a:endCxn id="50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113CC4-1946-9A19-2157-8667133480AD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282229-23C2-94BA-C72B-2D12D1579754}"/>
              </a:ext>
            </a:extLst>
          </p:cNvPr>
          <p:cNvCxnSpPr>
            <a:stCxn id="52" idx="0"/>
            <a:endCxn id="46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166390-A927-113E-354E-C462C806F08F}"/>
              </a:ext>
            </a:extLst>
          </p:cNvPr>
          <p:cNvCxnSpPr>
            <a:stCxn id="47" idx="6"/>
            <a:endCxn id="46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352A82-B183-95B6-231F-8A3BE8D5BAEF}"/>
              </a:ext>
            </a:extLst>
          </p:cNvPr>
          <p:cNvCxnSpPr>
            <a:stCxn id="48" idx="7"/>
            <a:endCxn id="47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723D62F-E170-32D1-0F7B-FC023724BC2A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84CE1DE-585A-4F95-4E8A-CE5C4EF7776A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BDF84B2C-E37E-36D2-70F5-BAA6E9730968}"/>
              </a:ext>
            </a:extLst>
          </p:cNvPr>
          <p:cNvCxnSpPr>
            <a:stCxn id="52" idx="3"/>
            <a:endCxn id="49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CD9F43-892D-7F9F-6B86-9315262DE5A6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6620ABE-D447-1A71-24E4-12937DB87B5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EEEED06-7539-3273-59EA-E5B4223568B0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D8CB6D5-1BD4-3FE4-F7FE-168902CB5652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F5692AC-CD44-97DC-6727-C031B3926D1F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7ADAA77-FDE8-3D0A-1EA6-DBC50B58F49E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250AA71-683F-0F9E-092B-E84B9C2E46B5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195294C-4F37-86A9-36B2-D2CFD1EA6EF0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A71B9F9-0954-FB3D-4216-CBCA7F267E34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BB8D611-012E-D6B3-A3FA-50B942A304D8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10D6E39-83F8-2F76-7D49-FEBDFEA5FBA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9BF3505-908F-2E75-06F6-39A027EDA950}"/>
              </a:ext>
            </a:extLst>
          </p:cNvPr>
          <p:cNvCxnSpPr>
            <a:stCxn id="49" idx="0"/>
            <a:endCxn id="47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E44B2F2-5A14-3B81-0BBC-C1ED8B3DEC8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47143CB-44AD-D056-24AB-DA64155A5CA0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8F78F1-9516-98D2-0449-BAC07FD153C0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6796368" y="1939395"/>
            <a:ext cx="234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 a spanning tree.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4341544-21FE-54B2-34B4-2A7B53B502A1}"/>
              </a:ext>
            </a:extLst>
          </p:cNvPr>
          <p:cNvSpPr txBox="1"/>
          <p:nvPr/>
        </p:nvSpPr>
        <p:spPr>
          <a:xfrm>
            <a:off x="88919" y="1997416"/>
            <a:ext cx="234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cost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of a spanning tree is the sum of the weights on the edges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A160A37-3525-A20D-BE32-D759C9303F67}"/>
              </a:ext>
            </a:extLst>
          </p:cNvPr>
          <p:cNvSpPr txBox="1"/>
          <p:nvPr/>
        </p:nvSpPr>
        <p:spPr>
          <a:xfrm>
            <a:off x="7298474" y="2293194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 67</a:t>
            </a:r>
          </a:p>
        </p:txBody>
      </p:sp>
    </p:spTree>
    <p:extLst>
      <p:ext uri="{BB962C8B-B14F-4D97-AF65-F5344CB8AC3E}">
        <p14:creationId xmlns:p14="http://schemas.microsoft.com/office/powerpoint/2010/main" val="176329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" grpId="0"/>
      <p:bldP spid="10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If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r>
              <a:rPr lang="en-US" sz="2400" dirty="0">
                <a:effectLst/>
              </a:rPr>
              <a:t>, we are done.</a:t>
            </a:r>
          </a:p>
          <a:p>
            <a:pPr lvl="1"/>
            <a:r>
              <a:rPr lang="en-US" sz="2000" dirty="0">
                <a:effectLst/>
              </a:rPr>
              <a:t>T is an MST containing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both {</a:t>
            </a:r>
            <a:r>
              <a:rPr lang="en-US" sz="2000" dirty="0" err="1">
                <a:effectLst/>
              </a:rPr>
              <a:t>u,v</a:t>
            </a:r>
            <a:r>
              <a:rPr lang="en-US" sz="2000" dirty="0">
                <a:effectLst/>
              </a:rPr>
              <a:t>} and S.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5142C7-08B3-768F-5864-5E42ABD15CC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B1BF2F-7A27-8C6F-E9C5-634D0A211EC9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D8A09B-307B-ABDA-7435-DCE86D114DD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DCA682-92EB-21B4-2E3A-D7204516637D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361D3E-DAF4-E24F-BC53-F71657A9CBC7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049F37-12FA-E5B4-7162-0115356AA515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A156F-D801-9789-AB94-AA1F124020B9}"/>
              </a:ext>
            </a:extLst>
          </p:cNvPr>
          <p:cNvCxnSpPr>
            <a:endCxn id="33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6A83B1-9170-AC51-CD1E-697154B75315}"/>
              </a:ext>
            </a:extLst>
          </p:cNvPr>
          <p:cNvCxnSpPr>
            <a:endCxn id="29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7A1866-9974-520B-0C61-368AE233D92D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76200" cap="flat" cmpd="sng" algn="ctr">
            <a:solidFill>
              <a:srgbClr val="EA53F1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B3D7D0-B815-FD98-A7EA-05048335C8EE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9C5842-F4E5-FB0D-23FA-CED733FF8657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78FCDF-656D-7F94-C35C-E53A58EF6448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D61E32-826F-1B51-7349-F532CE6750E5}"/>
              </a:ext>
            </a:extLst>
          </p:cNvPr>
          <p:cNvCxnSpPr>
            <a:endCxn id="32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13331C-87D4-1B47-2DEF-B2C8D77C6F2F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FD1E99CF-76CB-D864-06DA-D40D7A929AC4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02B4-130D-E069-A076-37444291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6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light.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Say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is not </a:t>
            </a:r>
            <a:r>
              <a:rPr lang="en-US" sz="2400" dirty="0"/>
              <a:t>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Note that adding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to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will make a cycle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5EB2FF-CC32-4B96-9779-BEA2438A1562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FAA855-9135-40FD-9E10-2E2AA558507A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FE5C64-04A4-9BAA-605E-8F45037DCD8E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95EE8B-0BE4-1D62-8B40-2AA45A54924F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C09FE7-7275-286E-12CC-42BE9D1BEE25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51169-87B5-D4B0-60C3-0D7C65530042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0D865-39E3-E4A4-E374-D3160DA4BF6D}"/>
              </a:ext>
            </a:extLst>
          </p:cNvPr>
          <p:cNvCxnSpPr>
            <a:endCxn id="33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572E70-4620-0032-0ABD-B04C11AAE953}"/>
              </a:ext>
            </a:extLst>
          </p:cNvPr>
          <p:cNvCxnSpPr>
            <a:endCxn id="29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62B74A-0076-B5E0-55F0-BAA050F3CBDD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BBFAA4-5E05-E4DE-4B6A-28747621AD83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817C2-A192-B644-723A-B44C266C7816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80975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849E09-3117-D2BC-6321-49B1AF7FDAE9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0C9779-B8A6-050E-8288-F3C23F154B69}"/>
              </a:ext>
            </a:extLst>
          </p:cNvPr>
          <p:cNvCxnSpPr>
            <a:endCxn id="32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00DC0F-3336-A70D-D390-C634502095E8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B9002F47-CD7D-6755-5633-B9FA6A9C959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33369-EA91-7D87-49E3-DE68E7990C2B}"/>
              </a:ext>
            </a:extLst>
          </p:cNvPr>
          <p:cNvSpPr txBox="1"/>
          <p:nvPr/>
        </p:nvSpPr>
        <p:spPr>
          <a:xfrm>
            <a:off x="3701143" y="1314015"/>
            <a:ext cx="537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Claim: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Adding any additional edge to a spanning tree will create a cycle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Proof: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Both endpoints are already in the tree and connected to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2D87E-E3CB-6C92-2B26-D1C4F85E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light.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Say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is not </a:t>
            </a:r>
            <a:r>
              <a:rPr lang="en-US" sz="2400" dirty="0"/>
              <a:t>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Note that adding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to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will make a cycle</a:t>
            </a:r>
          </a:p>
          <a:p>
            <a:r>
              <a:rPr lang="en-US" sz="2400" dirty="0">
                <a:effectLst/>
              </a:rPr>
              <a:t>There is at least one other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edge,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x,y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, in this cycle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33369-EA91-7D87-49E3-DE68E7990C2B}"/>
              </a:ext>
            </a:extLst>
          </p:cNvPr>
          <p:cNvSpPr txBox="1"/>
          <p:nvPr/>
        </p:nvSpPr>
        <p:spPr>
          <a:xfrm>
            <a:off x="3701143" y="1314015"/>
            <a:ext cx="537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Claim: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Adding any additional edge to a spanning tree will create a cycle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Proof: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Both endpoints are already in the tree and connected to each other.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BE6100-8FA0-8D36-B65D-C0189985B5E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5E2CF2-BE10-42E7-F8E7-AD009EAB9535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E86ED6-A8BA-03B0-C141-F1B4FB3F79B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AF20C8-446B-394C-1709-587A633DA342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99C745-BF97-9B34-BC52-670620A58676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B3ACC-CF5C-2854-648E-F4898C356C34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D33ADF-2EBB-E6D6-572F-C54478B5B1B8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59AF06-CB55-874D-6CB5-ECD9B824C0D8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CE557-BD59-8CA0-EA98-4DE4206BBB35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BBE226-F3EF-97E7-404C-8C7E45F0463F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5BD9E-C3A1-1850-9B73-A673C007B6CD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71450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5D54AC-4601-16C5-C317-395CB3259EA0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5E1186-9DC3-1E19-2DB0-A38602EAAE93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BAF81-560F-7AB8-0690-1D9BAC90BA42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ED8F63A8-1BF1-5204-E309-F446EB69AF0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7AAF01FC-4337-E9C5-E507-37FEB0FE25E0}"/>
              </a:ext>
            </a:extLst>
          </p:cNvPr>
          <p:cNvSpPr/>
          <p:nvPr/>
        </p:nvSpPr>
        <p:spPr>
          <a:xfrm rot="18168627">
            <a:off x="7062412" y="2697279"/>
            <a:ext cx="720000" cy="288000"/>
          </a:xfrm>
          <a:prstGeom prst="leftArrow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F69AC-13E2-CD99-EAEC-7D3DC9EA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09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Consider swapping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for {</a:t>
            </a:r>
            <a:r>
              <a:rPr lang="en-US" sz="2400" dirty="0" err="1">
                <a:effectLst/>
              </a:rPr>
              <a:t>x,y</a:t>
            </a:r>
            <a:r>
              <a:rPr lang="en-US" sz="2400" dirty="0">
                <a:effectLst/>
              </a:rPr>
              <a:t>} in</a:t>
            </a:r>
            <a:r>
              <a:rPr lang="en-US" sz="2400" dirty="0"/>
              <a:t>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</a:p>
          <a:p>
            <a:pPr lvl="1"/>
            <a:r>
              <a:rPr lang="en-US" sz="2000" dirty="0">
                <a:effectLst/>
              </a:rPr>
              <a:t>Call the resulting tree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</a:p>
          <a:p>
            <a:endParaRPr lang="en-US" sz="2400" dirty="0">
              <a:effectLst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BE6100-8FA0-8D36-B65D-C0189985B5E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5E2CF2-BE10-42E7-F8E7-AD009EAB9535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E86ED6-A8BA-03B0-C141-F1B4FB3F79B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AF20C8-446B-394C-1709-587A633DA342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99C745-BF97-9B34-BC52-670620A58676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B3ACC-CF5C-2854-648E-F4898C356C34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D33ADF-2EBB-E6D6-572F-C54478B5B1B8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59AF06-CB55-874D-6CB5-ECD9B824C0D8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CE557-BD59-8CA0-EA98-4DE4206BBB35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BBE226-F3EF-97E7-404C-8C7E45F0463F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5BD9E-C3A1-1850-9B73-A673C007B6CD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71450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5D54AC-4601-16C5-C317-395CB3259EA0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5E1186-9DC3-1E19-2DB0-A38602EAAE93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BAF81-560F-7AB8-0690-1D9BAC90BA42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ED8F63A8-1BF1-5204-E309-F446EB69AF0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7AAF01FC-4337-E9C5-E507-37FEB0FE25E0}"/>
              </a:ext>
            </a:extLst>
          </p:cNvPr>
          <p:cNvSpPr/>
          <p:nvPr/>
        </p:nvSpPr>
        <p:spPr>
          <a:xfrm rot="18168627">
            <a:off x="7062412" y="2697279"/>
            <a:ext cx="720000" cy="288000"/>
          </a:xfrm>
          <a:prstGeom prst="leftArrow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AF229-98C1-2E2D-FDDF-220457A4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58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Consider swapping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for {</a:t>
            </a:r>
            <a:r>
              <a:rPr lang="en-US" sz="2400" dirty="0" err="1">
                <a:effectLst/>
              </a:rPr>
              <a:t>x,y</a:t>
            </a:r>
            <a:r>
              <a:rPr lang="en-US" sz="2400" dirty="0">
                <a:effectLst/>
              </a:rPr>
              <a:t>} in</a:t>
            </a:r>
            <a:r>
              <a:rPr lang="en-US" sz="2400" dirty="0"/>
              <a:t>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</a:p>
          <a:p>
            <a:pPr lvl="1"/>
            <a:r>
              <a:rPr lang="en-US" sz="2000" dirty="0">
                <a:effectLst/>
              </a:rPr>
              <a:t>Call the resulting tree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</a:p>
          <a:p>
            <a:r>
              <a:rPr lang="en-US" sz="2400" dirty="0">
                <a:effectLst/>
              </a:rPr>
              <a:t>Claim: </a:t>
            </a:r>
            <a:r>
              <a:rPr lang="en-US" sz="24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400" dirty="0">
                <a:effectLst/>
              </a:rPr>
              <a:t> is still an MST</a:t>
            </a:r>
          </a:p>
          <a:p>
            <a:pPr lvl="1"/>
            <a:r>
              <a:rPr lang="en-US" sz="2000" dirty="0">
                <a:effectLst/>
              </a:rPr>
              <a:t>It is still a spanning tree (why?)</a:t>
            </a:r>
          </a:p>
          <a:p>
            <a:pPr lvl="1"/>
            <a:r>
              <a:rPr lang="en-US" sz="2000" dirty="0">
                <a:effectLst/>
              </a:rPr>
              <a:t>It has cost at most that of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000" dirty="0">
              <a:effectLst/>
            </a:endParaRPr>
          </a:p>
          <a:p>
            <a:pPr lvl="2"/>
            <a:r>
              <a:rPr lang="en-US" sz="1600" dirty="0"/>
              <a:t>Because {</a:t>
            </a:r>
            <a:r>
              <a:rPr lang="en-US" sz="1600" dirty="0" err="1"/>
              <a:t>u,v</a:t>
            </a:r>
            <a:r>
              <a:rPr lang="en-US" sz="1600" dirty="0"/>
              <a:t>} was light</a:t>
            </a:r>
          </a:p>
          <a:p>
            <a:pPr lvl="1"/>
            <a:r>
              <a:rPr lang="en-US" sz="2000" dirty="0">
                <a:effectLst/>
              </a:rPr>
              <a:t>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T</a:t>
            </a:r>
            <a:r>
              <a:rPr lang="en-US" sz="2000" dirty="0">
                <a:effectLst/>
              </a:rPr>
              <a:t> had minimal cost</a:t>
            </a:r>
          </a:p>
          <a:p>
            <a:pPr lvl="1"/>
            <a:r>
              <a:rPr lang="en-US" sz="2000" dirty="0"/>
              <a:t>So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000" dirty="0"/>
              <a:t> does too</a:t>
            </a:r>
          </a:p>
          <a:p>
            <a:r>
              <a:rPr lang="en-US" sz="2400" dirty="0">
                <a:effectLst/>
              </a:rPr>
              <a:t>So </a:t>
            </a:r>
            <a:r>
              <a:rPr lang="en-US" sz="24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400" dirty="0">
                <a:effectLst/>
              </a:rPr>
              <a:t> is an MST containing</a:t>
            </a:r>
            <a:br>
              <a:rPr lang="en-US" sz="2400" dirty="0"/>
            </a:br>
            <a:r>
              <a:rPr lang="en-US" sz="2400" dirty="0"/>
              <a:t>S and {</a:t>
            </a:r>
            <a:r>
              <a:rPr lang="en-US" sz="2400" dirty="0" err="1"/>
              <a:t>u,v</a:t>
            </a:r>
            <a:r>
              <a:rPr lang="en-US" sz="2400" dirty="0"/>
              <a:t>}</a:t>
            </a:r>
          </a:p>
          <a:p>
            <a:pPr lvl="1"/>
            <a:r>
              <a:rPr lang="en-US" sz="2000" dirty="0">
                <a:effectLst/>
              </a:rPr>
              <a:t>This is what we wanted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B080E3-7988-31B8-13E1-4A0844DAC08D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6EFEFB-35F2-7BAB-5A09-AE6B1AD75177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5F981B-8330-D36E-50FD-73B1E0E1AE09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8B57C2-7FDE-D806-3F20-9F8D6EE7FC2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FE2A81-8EDE-392C-ED2C-A800B1ADF7AD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B32E62-C1B3-0B04-ED02-ACF1A6094848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F1882B-DE1C-EF13-9616-4B1E5E59933A}"/>
              </a:ext>
            </a:extLst>
          </p:cNvPr>
          <p:cNvCxnSpPr>
            <a:endCxn id="32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CBEFBD-0FAC-C199-4236-2BB366BED11E}"/>
              </a:ext>
            </a:extLst>
          </p:cNvPr>
          <p:cNvCxnSpPr>
            <a:endCxn id="28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F432C4-C547-1DB2-69D4-BAB8E059879A}"/>
              </a:ext>
            </a:extLst>
          </p:cNvPr>
          <p:cNvCxnSpPr>
            <a:stCxn id="29" idx="6"/>
            <a:endCxn id="28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B1F8ED-351D-6DFF-E002-AB5A5F9BFE8E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CF9669-FCE7-C4A0-01C4-3F8BED4147F4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33350" cap="flat" cmpd="sng" algn="ctr">
            <a:solidFill>
              <a:srgbClr val="EA53F1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024FD3-3CBF-7DDB-1202-6F0724F720BC}"/>
              </a:ext>
            </a:extLst>
          </p:cNvPr>
          <p:cNvCxnSpPr>
            <a:stCxn id="32" idx="2"/>
            <a:endCxn id="31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4B442B-26A4-947F-64D9-F359768201AE}"/>
              </a:ext>
            </a:extLst>
          </p:cNvPr>
          <p:cNvCxnSpPr>
            <a:endCxn id="31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BED7F9-A91B-5378-F05B-DA5EE651C306}"/>
              </a:ext>
            </a:extLst>
          </p:cNvPr>
          <p:cNvCxnSpPr>
            <a:stCxn id="31" idx="0"/>
            <a:endCxn id="29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762D91B0-E1DE-7F51-C589-69FC489CAF2E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EAA21-5D77-D47F-3A35-4C21A424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7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6358C19-EEED-D113-1481-39165E27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1" y="3862649"/>
            <a:ext cx="1645445" cy="13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can we use our lemma to show that our next choice also does not rule out success?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10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{</a:t>
            </a:r>
            <a:r>
              <a:rPr lang="en-US" sz="2400" b="1" dirty="0">
                <a:solidFill>
                  <a:srgbClr val="1D9A78">
                    <a:lumMod val="75000"/>
                  </a:srgbClr>
                </a:solidFill>
                <a:latin typeface=""/>
                <a:ea typeface="+mn-ea"/>
                <a:cs typeface="+mn-cs"/>
              </a:rPr>
              <a:t>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rgbClr val="16B4A1"/>
                </a:solidFill>
                <a:latin typeface=""/>
                <a:ea typeface="+mn-ea"/>
                <a:cs typeface="+mn-cs"/>
              </a:rPr>
              <a:t>unvisited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This cut respects 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B2139D2-348B-AB2E-4526-78A439A3F1FD}"/>
              </a:ext>
            </a:extLst>
          </p:cNvPr>
          <p:cNvSpPr/>
          <p:nvPr/>
        </p:nvSpPr>
        <p:spPr>
          <a:xfrm>
            <a:off x="2417243" y="3676274"/>
            <a:ext cx="5270859" cy="2735050"/>
          </a:xfrm>
          <a:custGeom>
            <a:avLst/>
            <a:gdLst>
              <a:gd name="connsiteX0" fmla="*/ 0 w 5903905"/>
              <a:gd name="connsiteY0" fmla="*/ 1617785 h 3250864"/>
              <a:gd name="connsiteX1" fmla="*/ 199293 w 5903905"/>
              <a:gd name="connsiteY1" fmla="*/ 2227385 h 3250864"/>
              <a:gd name="connsiteX2" fmla="*/ 1019908 w 5903905"/>
              <a:gd name="connsiteY2" fmla="*/ 2168769 h 3250864"/>
              <a:gd name="connsiteX3" fmla="*/ 2321170 w 5903905"/>
              <a:gd name="connsiteY3" fmla="*/ 1934308 h 3250864"/>
              <a:gd name="connsiteX4" fmla="*/ 3094893 w 5903905"/>
              <a:gd name="connsiteY4" fmla="*/ 2473569 h 3250864"/>
              <a:gd name="connsiteX5" fmla="*/ 3329354 w 5903905"/>
              <a:gd name="connsiteY5" fmla="*/ 3165231 h 3250864"/>
              <a:gd name="connsiteX6" fmla="*/ 4384431 w 5903905"/>
              <a:gd name="connsiteY6" fmla="*/ 3176954 h 3250864"/>
              <a:gd name="connsiteX7" fmla="*/ 5451231 w 5903905"/>
              <a:gd name="connsiteY7" fmla="*/ 3223846 h 3250864"/>
              <a:gd name="connsiteX8" fmla="*/ 5896708 w 5903905"/>
              <a:gd name="connsiteY8" fmla="*/ 2708031 h 3250864"/>
              <a:gd name="connsiteX9" fmla="*/ 5134708 w 5903905"/>
              <a:gd name="connsiteY9" fmla="*/ 1746739 h 3250864"/>
              <a:gd name="connsiteX10" fmla="*/ 4360985 w 5903905"/>
              <a:gd name="connsiteY10" fmla="*/ 750277 h 3250864"/>
              <a:gd name="connsiteX11" fmla="*/ 4501662 w 5903905"/>
              <a:gd name="connsiteY11" fmla="*/ 0 h 32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3905" h="3250864">
                <a:moveTo>
                  <a:pt x="0" y="1617785"/>
                </a:moveTo>
                <a:cubicBezTo>
                  <a:pt x="14654" y="1876669"/>
                  <a:pt x="29308" y="2135554"/>
                  <a:pt x="199293" y="2227385"/>
                </a:cubicBezTo>
                <a:cubicBezTo>
                  <a:pt x="369278" y="2319216"/>
                  <a:pt x="666262" y="2217615"/>
                  <a:pt x="1019908" y="2168769"/>
                </a:cubicBezTo>
                <a:cubicBezTo>
                  <a:pt x="1373554" y="2119923"/>
                  <a:pt x="1975339" y="1883508"/>
                  <a:pt x="2321170" y="1934308"/>
                </a:cubicBezTo>
                <a:cubicBezTo>
                  <a:pt x="2667001" y="1985108"/>
                  <a:pt x="2926862" y="2268415"/>
                  <a:pt x="3094893" y="2473569"/>
                </a:cubicBezTo>
                <a:cubicBezTo>
                  <a:pt x="3262924" y="2678723"/>
                  <a:pt x="3114431" y="3048000"/>
                  <a:pt x="3329354" y="3165231"/>
                </a:cubicBezTo>
                <a:cubicBezTo>
                  <a:pt x="3544277" y="3282462"/>
                  <a:pt x="4030785" y="3167185"/>
                  <a:pt x="4384431" y="3176954"/>
                </a:cubicBezTo>
                <a:cubicBezTo>
                  <a:pt x="4738077" y="3186723"/>
                  <a:pt x="5199185" y="3302000"/>
                  <a:pt x="5451231" y="3223846"/>
                </a:cubicBezTo>
                <a:cubicBezTo>
                  <a:pt x="5703277" y="3145692"/>
                  <a:pt x="5949462" y="2954215"/>
                  <a:pt x="5896708" y="2708031"/>
                </a:cubicBezTo>
                <a:cubicBezTo>
                  <a:pt x="5843954" y="2461847"/>
                  <a:pt x="5390662" y="2073031"/>
                  <a:pt x="5134708" y="1746739"/>
                </a:cubicBezTo>
                <a:cubicBezTo>
                  <a:pt x="4878754" y="1420447"/>
                  <a:pt x="4466493" y="1041400"/>
                  <a:pt x="4360985" y="750277"/>
                </a:cubicBezTo>
                <a:cubicBezTo>
                  <a:pt x="4255477" y="459154"/>
                  <a:pt x="4501662" y="0"/>
                  <a:pt x="4501662" y="0"/>
                </a:cubicBezTo>
              </a:path>
            </a:pathLst>
          </a:custGeom>
          <a:noFill/>
          <a:ln w="5080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{</a:t>
            </a:r>
            <a:r>
              <a:rPr lang="en-US" sz="2400" b="1" dirty="0">
                <a:solidFill>
                  <a:srgbClr val="1D9A78">
                    <a:lumMod val="75000"/>
                  </a:srgbClr>
                </a:solidFill>
                <a:latin typeface=""/>
                <a:ea typeface="+mn-ea"/>
                <a:cs typeface="+mn-cs"/>
              </a:rPr>
              <a:t>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rgbClr val="16B4A1"/>
                </a:solidFill>
                <a:latin typeface=""/>
                <a:ea typeface="+mn-ea"/>
                <a:cs typeface="+mn-cs"/>
              </a:rPr>
              <a:t>unvisited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This cut respects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"/>
                <a:ea typeface="+mn-ea"/>
                <a:cs typeface="+mn-cs"/>
              </a:rPr>
              <a:t>The edge we add next is a </a:t>
            </a:r>
            <a:r>
              <a:rPr lang="en-US" sz="2400" dirty="0">
                <a:solidFill>
                  <a:srgbClr val="FF40FF"/>
                </a:solidFill>
                <a:latin typeface=""/>
                <a:ea typeface="+mn-ea"/>
                <a:cs typeface="+mn-cs"/>
              </a:rPr>
              <a:t>light 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Least weight of any edge crossing the cut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"/>
                <a:ea typeface="+mn-ea"/>
                <a:cs typeface="+mn-cs"/>
              </a:rPr>
              <a:t>By the Lemma, </a:t>
            </a:r>
            <a:r>
              <a:rPr lang="en-US" sz="2400" dirty="0">
                <a:solidFill>
                  <a:srgbClr val="FF40FF"/>
                </a:solidFill>
                <a:latin typeface=""/>
                <a:ea typeface="+mn-ea"/>
                <a:cs typeface="+mn-cs"/>
              </a:rPr>
              <a:t>that edge</a:t>
            </a:r>
            <a:br>
              <a:rPr lang="en-US" sz="2400" dirty="0">
                <a:latin typeface=""/>
                <a:ea typeface="+mn-ea"/>
                <a:cs typeface="+mn-cs"/>
              </a:rPr>
            </a:br>
            <a:r>
              <a:rPr lang="en-US" sz="2400" dirty="0">
                <a:latin typeface=""/>
                <a:ea typeface="+mn-ea"/>
                <a:cs typeface="+mn-cs"/>
              </a:rPr>
              <a:t>is safe to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There is still an MST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consistent with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the new set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of edges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101600" cap="flat" cmpd="sng" algn="ctr">
                <a:solidFill>
                  <a:srgbClr val="FF4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B2139D2-348B-AB2E-4526-78A439A3F1FD}"/>
              </a:ext>
            </a:extLst>
          </p:cNvPr>
          <p:cNvSpPr/>
          <p:nvPr/>
        </p:nvSpPr>
        <p:spPr>
          <a:xfrm>
            <a:off x="2417243" y="3676274"/>
            <a:ext cx="5270859" cy="2735050"/>
          </a:xfrm>
          <a:custGeom>
            <a:avLst/>
            <a:gdLst>
              <a:gd name="connsiteX0" fmla="*/ 0 w 5903905"/>
              <a:gd name="connsiteY0" fmla="*/ 1617785 h 3250864"/>
              <a:gd name="connsiteX1" fmla="*/ 199293 w 5903905"/>
              <a:gd name="connsiteY1" fmla="*/ 2227385 h 3250864"/>
              <a:gd name="connsiteX2" fmla="*/ 1019908 w 5903905"/>
              <a:gd name="connsiteY2" fmla="*/ 2168769 h 3250864"/>
              <a:gd name="connsiteX3" fmla="*/ 2321170 w 5903905"/>
              <a:gd name="connsiteY3" fmla="*/ 1934308 h 3250864"/>
              <a:gd name="connsiteX4" fmla="*/ 3094893 w 5903905"/>
              <a:gd name="connsiteY4" fmla="*/ 2473569 h 3250864"/>
              <a:gd name="connsiteX5" fmla="*/ 3329354 w 5903905"/>
              <a:gd name="connsiteY5" fmla="*/ 3165231 h 3250864"/>
              <a:gd name="connsiteX6" fmla="*/ 4384431 w 5903905"/>
              <a:gd name="connsiteY6" fmla="*/ 3176954 h 3250864"/>
              <a:gd name="connsiteX7" fmla="*/ 5451231 w 5903905"/>
              <a:gd name="connsiteY7" fmla="*/ 3223846 h 3250864"/>
              <a:gd name="connsiteX8" fmla="*/ 5896708 w 5903905"/>
              <a:gd name="connsiteY8" fmla="*/ 2708031 h 3250864"/>
              <a:gd name="connsiteX9" fmla="*/ 5134708 w 5903905"/>
              <a:gd name="connsiteY9" fmla="*/ 1746739 h 3250864"/>
              <a:gd name="connsiteX10" fmla="*/ 4360985 w 5903905"/>
              <a:gd name="connsiteY10" fmla="*/ 750277 h 3250864"/>
              <a:gd name="connsiteX11" fmla="*/ 4501662 w 5903905"/>
              <a:gd name="connsiteY11" fmla="*/ 0 h 32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3905" h="3250864">
                <a:moveTo>
                  <a:pt x="0" y="1617785"/>
                </a:moveTo>
                <a:cubicBezTo>
                  <a:pt x="14654" y="1876669"/>
                  <a:pt x="29308" y="2135554"/>
                  <a:pt x="199293" y="2227385"/>
                </a:cubicBezTo>
                <a:cubicBezTo>
                  <a:pt x="369278" y="2319216"/>
                  <a:pt x="666262" y="2217615"/>
                  <a:pt x="1019908" y="2168769"/>
                </a:cubicBezTo>
                <a:cubicBezTo>
                  <a:pt x="1373554" y="2119923"/>
                  <a:pt x="1975339" y="1883508"/>
                  <a:pt x="2321170" y="1934308"/>
                </a:cubicBezTo>
                <a:cubicBezTo>
                  <a:pt x="2667001" y="1985108"/>
                  <a:pt x="2926862" y="2268415"/>
                  <a:pt x="3094893" y="2473569"/>
                </a:cubicBezTo>
                <a:cubicBezTo>
                  <a:pt x="3262924" y="2678723"/>
                  <a:pt x="3114431" y="3048000"/>
                  <a:pt x="3329354" y="3165231"/>
                </a:cubicBezTo>
                <a:cubicBezTo>
                  <a:pt x="3544277" y="3282462"/>
                  <a:pt x="4030785" y="3167185"/>
                  <a:pt x="4384431" y="3176954"/>
                </a:cubicBezTo>
                <a:cubicBezTo>
                  <a:pt x="4738077" y="3186723"/>
                  <a:pt x="5199185" y="3302000"/>
                  <a:pt x="5451231" y="3223846"/>
                </a:cubicBezTo>
                <a:cubicBezTo>
                  <a:pt x="5703277" y="3145692"/>
                  <a:pt x="5949462" y="2954215"/>
                  <a:pt x="5896708" y="2708031"/>
                </a:cubicBezTo>
                <a:cubicBezTo>
                  <a:pt x="5843954" y="2461847"/>
                  <a:pt x="5390662" y="2073031"/>
                  <a:pt x="5134708" y="1746739"/>
                </a:cubicBezTo>
                <a:cubicBezTo>
                  <a:pt x="4878754" y="1420447"/>
                  <a:pt x="4466493" y="1041400"/>
                  <a:pt x="4360985" y="750277"/>
                </a:cubicBezTo>
                <a:cubicBezTo>
                  <a:pt x="4255477" y="459154"/>
                  <a:pt x="4501662" y="0"/>
                  <a:pt x="4501662" y="0"/>
                </a:cubicBezTo>
              </a:path>
            </a:pathLst>
          </a:custGeom>
          <a:noFill/>
          <a:ln w="5080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BFA9-B302-FA6F-6612-2F25CDAA9515}"/>
              </a:ext>
            </a:extLst>
          </p:cNvPr>
          <p:cNvSpPr txBox="1"/>
          <p:nvPr/>
        </p:nvSpPr>
        <p:spPr>
          <a:xfrm>
            <a:off x="1262366" y="6011383"/>
            <a:ext cx="20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244C6"/>
                </a:solidFill>
                <a:effectLst/>
                <a:uLnTx/>
                <a:uFillTx/>
              </a:rPr>
              <a:t>add this one next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15F28FA-4097-61D4-8FAF-BE75404706CA}"/>
              </a:ext>
            </a:extLst>
          </p:cNvPr>
          <p:cNvSpPr/>
          <p:nvPr/>
        </p:nvSpPr>
        <p:spPr>
          <a:xfrm>
            <a:off x="3020827" y="6188556"/>
            <a:ext cx="1688123" cy="239866"/>
          </a:xfrm>
          <a:custGeom>
            <a:avLst/>
            <a:gdLst>
              <a:gd name="connsiteX0" fmla="*/ 1688123 w 1688123"/>
              <a:gd name="connsiteY0" fmla="*/ 0 h 239866"/>
              <a:gd name="connsiteX1" fmla="*/ 1430215 w 1688123"/>
              <a:gd name="connsiteY1" fmla="*/ 234462 h 239866"/>
              <a:gd name="connsiteX2" fmla="*/ 762000 w 1688123"/>
              <a:gd name="connsiteY2" fmla="*/ 152400 h 239866"/>
              <a:gd name="connsiteX3" fmla="*/ 0 w 1688123"/>
              <a:gd name="connsiteY3" fmla="*/ 11723 h 23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239866">
                <a:moveTo>
                  <a:pt x="1688123" y="0"/>
                </a:moveTo>
                <a:cubicBezTo>
                  <a:pt x="1636346" y="104531"/>
                  <a:pt x="1584569" y="209062"/>
                  <a:pt x="1430215" y="234462"/>
                </a:cubicBezTo>
                <a:cubicBezTo>
                  <a:pt x="1275861" y="259862"/>
                  <a:pt x="1000369" y="189523"/>
                  <a:pt x="762000" y="152400"/>
                </a:cubicBezTo>
                <a:cubicBezTo>
                  <a:pt x="523631" y="115277"/>
                  <a:pt x="0" y="11723"/>
                  <a:pt x="0" y="11723"/>
                </a:cubicBezTo>
              </a:path>
            </a:pathLst>
          </a:custGeom>
          <a:noFill/>
          <a:ln w="22225" cap="flat" cmpd="sng" algn="ctr">
            <a:solidFill>
              <a:srgbClr val="C244C6"/>
            </a:solidFill>
            <a:prstDash val="solid"/>
            <a:miter lim="800000"/>
            <a:head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Our greedy choices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don’t rule out success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This is enough </a:t>
            </a:r>
            <a:r>
              <a:rPr lang="en-US" dirty="0">
                <a:solidFill>
                  <a:srgbClr val="1D6FA9"/>
                </a:solidFill>
                <a:latin typeface="Calibri" panose="020F0502020204030204"/>
                <a:ea typeface="+mn-ea"/>
                <a:cs typeface="+mn-cs"/>
              </a:rPr>
              <a:t>(along with an argument by induction)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 guarantee correctness of Prim’s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25620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A72209-EAD7-01FC-4188-E992CC173BA3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203CCF-C879-6D01-9F4A-B0B1FC624242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87B76F-186E-168C-A017-EB65C574377A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8DAC6B-C7E2-6D87-DB79-F3BF524E8A77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C0551B-3544-B2D0-4DAB-0DB4D6BBCBE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39979D-5779-16C9-A4F5-7521495721CC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FB6944-7B4B-F1E1-B51D-F48D6609740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1177E5-C036-81B0-05E5-5EC1926EDB7A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39E7AB-72A2-5134-4FC9-C64AD5477346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61DCB8-11FC-D14C-30CE-0C71336C80E3}"/>
              </a:ext>
            </a:extLst>
          </p:cNvPr>
          <p:cNvCxnSpPr>
            <a:stCxn id="46" idx="5"/>
            <a:endCxn id="51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93D9DD-53FD-37ED-DA63-8092459D03D2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9F1360-0AE7-3627-848C-1693ADF2C051}"/>
              </a:ext>
            </a:extLst>
          </p:cNvPr>
          <p:cNvCxnSpPr>
            <a:stCxn id="53" idx="1"/>
            <a:endCxn id="45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4A09AC-3C2C-292A-6A50-F9C16113545F}"/>
              </a:ext>
            </a:extLst>
          </p:cNvPr>
          <p:cNvCxnSpPr>
            <a:stCxn id="53" idx="3"/>
            <a:endCxn id="51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51B92-7166-74B1-64B6-CEDD2F872AAD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983D15-8AB4-3B73-11A0-4FC1AB0CB9CB}"/>
              </a:ext>
            </a:extLst>
          </p:cNvPr>
          <p:cNvCxnSpPr>
            <a:stCxn id="52" idx="5"/>
            <a:endCxn id="50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113CC4-1946-9A19-2157-8667133480AD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282229-23C2-94BA-C72B-2D12D1579754}"/>
              </a:ext>
            </a:extLst>
          </p:cNvPr>
          <p:cNvCxnSpPr>
            <a:stCxn id="52" idx="0"/>
            <a:endCxn id="46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166390-A927-113E-354E-C462C806F08F}"/>
              </a:ext>
            </a:extLst>
          </p:cNvPr>
          <p:cNvCxnSpPr>
            <a:stCxn id="47" idx="6"/>
            <a:endCxn id="46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352A82-B183-95B6-231F-8A3BE8D5BAEF}"/>
              </a:ext>
            </a:extLst>
          </p:cNvPr>
          <p:cNvCxnSpPr>
            <a:stCxn id="48" idx="7"/>
            <a:endCxn id="47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723D62F-E170-32D1-0F7B-FC023724BC2A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84CE1DE-585A-4F95-4E8A-CE5C4EF7776A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BDF84B2C-E37E-36D2-70F5-BAA6E9730968}"/>
              </a:ext>
            </a:extLst>
          </p:cNvPr>
          <p:cNvCxnSpPr>
            <a:stCxn id="52" idx="3"/>
            <a:endCxn id="49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CD9F43-892D-7F9F-6B86-9315262DE5A6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6620ABE-D447-1A71-24E4-12937DB87B5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EEEED06-7539-3273-59EA-E5B4223568B0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D8CB6D5-1BD4-3FE4-F7FE-168902CB5652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F5692AC-CD44-97DC-6727-C031B3926D1F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7ADAA77-FDE8-3D0A-1EA6-DBC50B58F49E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250AA71-683F-0F9E-092B-E84B9C2E46B5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195294C-4F37-86A9-36B2-D2CFD1EA6EF0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A71B9F9-0954-FB3D-4216-CBCA7F267E34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BB8D611-012E-D6B3-A3FA-50B942A304D8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10D6E39-83F8-2F76-7D49-FEBDFEA5FBA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9BF3505-908F-2E75-06F6-39A027EDA950}"/>
              </a:ext>
            </a:extLst>
          </p:cNvPr>
          <p:cNvCxnSpPr>
            <a:stCxn id="49" idx="0"/>
            <a:endCxn id="47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E44B2F2-5A14-3B81-0BBC-C1ED8B3DEC8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47143CB-44AD-D056-24AB-DA64155A5CA0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8F78F1-9516-98D2-0449-BAC07FD153C0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6377354" y="1939395"/>
            <a:ext cx="276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 also a spanning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01B7-2F5B-3280-DEE4-B127EFF018E8}"/>
              </a:ext>
            </a:extLst>
          </p:cNvPr>
          <p:cNvSpPr txBox="1"/>
          <p:nvPr/>
        </p:nvSpPr>
        <p:spPr>
          <a:xfrm>
            <a:off x="7298474" y="2293194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788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4A57FA6-071C-5F94-0D50-F84431D9C0BF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3076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04164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37041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933238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52910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81449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D39CBC-27F4-B23F-F25E-F03D02D2E23A}"/>
              </a:ext>
            </a:extLst>
          </p:cNvPr>
          <p:cNvSpPr txBox="1"/>
          <p:nvPr/>
        </p:nvSpPr>
        <p:spPr>
          <a:xfrm rot="989855">
            <a:off x="4023601" y="4477948"/>
            <a:ext cx="142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!!!!!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23173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23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478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3555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89A33EB5-CF67-4D46-C20A-8B42A0ED5FFB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3BAAD732-D98D-9B7A-CC82-A4029A7DE06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D0DECB2D-38B5-1E3A-B2AE-F1D741A37AA5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FE986E51-B1E8-BFF6-D335-E13C92DF36B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4DCAC2B1-7E38-7EBD-9397-99E81330A42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F3233F3C-2C08-C4A6-2AB6-E0C0A24D4BB1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DF865A8A-3582-22E0-8CDF-93B3E91B792D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178CC1F7-703E-3498-C783-783F8C75DE78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83C84961-11ED-1EC6-8CDB-DF8E12D9A0A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6D0F4825-AFEE-3B14-F4D6-12823A8BD5F4}"/>
              </a:ext>
            </a:extLst>
          </p:cNvPr>
          <p:cNvCxnSpPr>
            <a:stCxn id="1081" idx="5"/>
            <a:endCxn id="1086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1C8DF585-A4D0-38E8-6C94-A92B332C265D}"/>
              </a:ext>
            </a:extLst>
          </p:cNvPr>
          <p:cNvCxnSpPr>
            <a:stCxn id="1081" idx="6"/>
            <a:endCxn id="1080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4EE2F91-4933-E2CD-3986-3DDEF0C8C5EE}"/>
              </a:ext>
            </a:extLst>
          </p:cNvPr>
          <p:cNvCxnSpPr>
            <a:stCxn id="1088" idx="1"/>
            <a:endCxn id="1080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456E1D9D-4F76-D7A3-A047-848B5A8F814E}"/>
              </a:ext>
            </a:extLst>
          </p:cNvPr>
          <p:cNvCxnSpPr>
            <a:stCxn id="1088" idx="3"/>
            <a:endCxn id="1086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F9F4EEC-806C-F97E-D733-71E4ADE9FB7B}"/>
              </a:ext>
            </a:extLst>
          </p:cNvPr>
          <p:cNvCxnSpPr>
            <a:stCxn id="1080" idx="4"/>
            <a:endCxn id="1086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375B4801-1884-720B-16CF-75550E0B1B73}"/>
              </a:ext>
            </a:extLst>
          </p:cNvPr>
          <p:cNvCxnSpPr>
            <a:stCxn id="1087" idx="5"/>
            <a:endCxn id="1085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04275309-1142-9A8E-887A-6C20075728FF}"/>
              </a:ext>
            </a:extLst>
          </p:cNvPr>
          <p:cNvCxnSpPr>
            <a:stCxn id="1085" idx="6"/>
            <a:endCxn id="1086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3DD781D-76A1-E66C-B5B2-9705E7B829C4}"/>
              </a:ext>
            </a:extLst>
          </p:cNvPr>
          <p:cNvCxnSpPr>
            <a:stCxn id="1087" idx="0"/>
            <a:endCxn id="1081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EA707C92-FA1E-A829-AB53-A1E10143A3BE}"/>
              </a:ext>
            </a:extLst>
          </p:cNvPr>
          <p:cNvCxnSpPr>
            <a:stCxn id="1082" idx="6"/>
            <a:endCxn id="1081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1A5D50D4-AD22-C0F2-F631-23C4581D3787}"/>
              </a:ext>
            </a:extLst>
          </p:cNvPr>
          <p:cNvCxnSpPr>
            <a:stCxn id="1083" idx="7"/>
            <a:endCxn id="1082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2F9106-9941-B78D-EC91-8216078EFBF7}"/>
              </a:ext>
            </a:extLst>
          </p:cNvPr>
          <p:cNvCxnSpPr>
            <a:stCxn id="1083" idx="5"/>
            <a:endCxn id="1084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CFBD9297-37FE-1259-C39E-F81212E4746C}"/>
              </a:ext>
            </a:extLst>
          </p:cNvPr>
          <p:cNvCxnSpPr>
            <a:stCxn id="1085" idx="2"/>
            <a:endCxn id="1084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9A84918-BB4B-51ED-08F2-E52832CDD3B8}"/>
              </a:ext>
            </a:extLst>
          </p:cNvPr>
          <p:cNvCxnSpPr>
            <a:stCxn id="1087" idx="3"/>
            <a:endCxn id="1084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A8F72E7-0299-0688-31A0-DEB245D6C15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A8E92A0D-E5EC-1F1F-6D90-05145155CA89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C68CB60E-ADB0-0971-9FFF-0BD1D9437311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02EB145-5B31-5421-AD3A-E2E601337978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384A03E-8B41-ECF6-59C1-7A49E4FE99E2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AFCE7FB-FAE4-0111-C94E-26571C5F9EA6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2005ED9-A3BC-E4D9-7F7B-9BC826560440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0C95DC59-A238-92E6-1103-B120916D015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B408D6F5-4427-FE52-0344-3791AD99C19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63405B5-91D0-7241-4F8B-B95C404A737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FCB6761A-83D1-0FDD-8D63-4FF4BFD99BEB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CE62E7C-DB6A-6025-C2B1-AB7B5D048824}"/>
              </a:ext>
            </a:extLst>
          </p:cNvPr>
          <p:cNvCxnSpPr>
            <a:stCxn id="1084" idx="0"/>
            <a:endCxn id="1082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9F0C0E7-95ED-C355-CCA8-7EE75BD4CA83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AE5EEE69-A149-F0A7-607D-7C2493A482F7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7DFBA90-1B0E-B649-5A2B-C13E3AA7BE42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60EDD-F834-CACB-ADE1-718AB0B1E74B}"/>
              </a:ext>
            </a:extLst>
          </p:cNvPr>
          <p:cNvSpPr txBox="1"/>
          <p:nvPr/>
        </p:nvSpPr>
        <p:spPr>
          <a:xfrm>
            <a:off x="353510" y="5515923"/>
            <a:ext cx="14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minimum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CAD70-B936-E667-EC00-E9E4FFB33243}"/>
              </a:ext>
            </a:extLst>
          </p:cNvPr>
          <p:cNvSpPr txBox="1"/>
          <p:nvPr/>
        </p:nvSpPr>
        <p:spPr>
          <a:xfrm>
            <a:off x="3619573" y="5573710"/>
            <a:ext cx="24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of minimum cost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84261-B810-9487-C0B6-A1B19AEB26E7}"/>
              </a:ext>
            </a:extLst>
          </p:cNvPr>
          <p:cNvCxnSpPr/>
          <p:nvPr/>
        </p:nvCxnSpPr>
        <p:spPr>
          <a:xfrm>
            <a:off x="733425" y="5834941"/>
            <a:ext cx="0" cy="198947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24D836-A43F-45BC-E019-85C97F135C62}"/>
              </a:ext>
            </a:extLst>
          </p:cNvPr>
          <p:cNvCxnSpPr/>
          <p:nvPr/>
        </p:nvCxnSpPr>
        <p:spPr>
          <a:xfrm flipH="1">
            <a:off x="3579975" y="5808758"/>
            <a:ext cx="70338" cy="256695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1548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16936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We’ve Reached Kruskal’s Algorithm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9E0001-FADB-A654-6DB8-41A3B1A04A07}"/>
              </a:ext>
            </a:extLst>
          </p:cNvPr>
          <p:cNvSpPr txBox="1">
            <a:spLocks/>
          </p:cNvSpPr>
          <p:nvPr/>
        </p:nvSpPr>
        <p:spPr>
          <a:xfrm>
            <a:off x="628651" y="1472404"/>
            <a:ext cx="7886700" cy="4351338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slowKruskal</a:t>
            </a:r>
            <a:r>
              <a:rPr lang="en-US" dirty="0"/>
              <a:t>(G = (V,E)):</a:t>
            </a:r>
          </a:p>
          <a:p>
            <a:pPr lvl="1"/>
            <a:r>
              <a:rPr lang="en-US" dirty="0"/>
              <a:t>Sort the edges in E by non-decreasing weight.</a:t>
            </a:r>
          </a:p>
          <a:p>
            <a:pPr lvl="1"/>
            <a:r>
              <a:rPr lang="en-US" dirty="0"/>
              <a:t>MST = {}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e in E (in sorted order):</a:t>
            </a:r>
          </a:p>
          <a:p>
            <a:pPr lvl="2"/>
            <a:r>
              <a:rPr lang="en-US" sz="1800" b="1" dirty="0"/>
              <a:t>if </a:t>
            </a:r>
            <a:r>
              <a:rPr lang="en-US" sz="1800" dirty="0"/>
              <a:t>adding e to MST won’t cause a cycle:</a:t>
            </a:r>
          </a:p>
          <a:p>
            <a:pPr lvl="3"/>
            <a:r>
              <a:rPr lang="en-US" sz="1800" dirty="0"/>
              <a:t>add e to MST.</a:t>
            </a:r>
          </a:p>
          <a:p>
            <a:pPr lvl="1"/>
            <a:r>
              <a:rPr lang="en-US" b="1" dirty="0"/>
              <a:t>return</a:t>
            </a:r>
            <a:r>
              <a:rPr lang="en-US" dirty="0"/>
              <a:t> MST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714F8A-1D2F-D536-398E-6D09BC28F908}"/>
                  </a:ext>
                </a:extLst>
              </p:cNvPr>
              <p:cNvSpPr txBox="1"/>
              <p:nvPr/>
            </p:nvSpPr>
            <p:spPr>
              <a:xfrm>
                <a:off x="4721052" y="2187390"/>
                <a:ext cx="3143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F6E6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F6E6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F6E6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F6E6C"/>
                    </a:solidFill>
                    <a:effectLst/>
                    <a:uLnTx/>
                    <a:uFillTx/>
                  </a:rPr>
                  <a:t> iterations through this loop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714F8A-1D2F-D536-398E-6D09BC28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52" y="2187390"/>
                <a:ext cx="3143982" cy="369332"/>
              </a:xfrm>
              <a:prstGeom prst="rect">
                <a:avLst/>
              </a:prstGeom>
              <a:blipFill>
                <a:blip r:embed="rId3"/>
                <a:stretch>
                  <a:fillRect l="-4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C1A9F6D-B409-AA3A-F712-84D87DCDAC43}"/>
              </a:ext>
            </a:extLst>
          </p:cNvPr>
          <p:cNvSpPr txBox="1"/>
          <p:nvPr/>
        </p:nvSpPr>
        <p:spPr>
          <a:xfrm>
            <a:off x="5499171" y="3073147"/>
            <a:ext cx="24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How do we check this?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23C9BC-2A77-417B-4481-EF94DC9DC72F}"/>
              </a:ext>
            </a:extLst>
          </p:cNvPr>
          <p:cNvCxnSpPr/>
          <p:nvPr/>
        </p:nvCxnSpPr>
        <p:spPr>
          <a:xfrm flipH="1">
            <a:off x="3959052" y="2384941"/>
            <a:ext cx="762000" cy="152400"/>
          </a:xfrm>
          <a:prstGeom prst="straightConnector1">
            <a:avLst/>
          </a:prstGeom>
          <a:noFill/>
          <a:ln w="6350" cap="flat" cmpd="sng" algn="ctr">
            <a:solidFill>
              <a:srgbClr val="CF6E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8F62E-757A-4F66-AEFC-75F067D4D425}"/>
              </a:ext>
            </a:extLst>
          </p:cNvPr>
          <p:cNvCxnSpPr/>
          <p:nvPr/>
        </p:nvCxnSpPr>
        <p:spPr>
          <a:xfrm flipH="1" flipV="1">
            <a:off x="3959052" y="3037633"/>
            <a:ext cx="1460991" cy="220181"/>
          </a:xfrm>
          <a:prstGeom prst="straightConnector1">
            <a:avLst/>
          </a:prstGeom>
          <a:noFill/>
          <a:ln w="6350" cap="flat" cmpd="sng" algn="ctr">
            <a:solidFill>
              <a:srgbClr val="CF6E6C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2AA3D1-2370-7E54-0383-C99C5CF3BB4C}"/>
                  </a:ext>
                </a:extLst>
              </p:cNvPr>
              <p:cNvSpPr txBox="1"/>
              <p:nvPr/>
            </p:nvSpPr>
            <p:spPr>
              <a:xfrm>
                <a:off x="4331845" y="5043222"/>
                <a:ext cx="4607169" cy="954107"/>
              </a:xfrm>
              <a:prstGeom prst="rect">
                <a:avLst/>
              </a:prstGeom>
              <a:noFill/>
              <a:ln>
                <a:solidFill>
                  <a:srgbClr val="F19D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Naively, the running time is ???: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For each of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1D6FA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1D6FA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1D6FA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iterations of the for loop:</a:t>
                </a:r>
              </a:p>
              <a:p>
                <a:pPr marL="742950" marR="0" lvl="1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>
                        <a:lumMod val="75000"/>
                      </a:srgbClr>
                    </a:solidFill>
                    <a:effectLst/>
                    <a:uLnTx/>
                    <a:uFillTx/>
                  </a:rPr>
                  <a:t>Check if adding e would cause a cycle</a:t>
                </a:r>
                <a:r>
                  <a:rPr kumimoji="0" lang="mr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>
                        <a:lumMod val="75000"/>
                      </a:srgbClr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>
                      <a:lumMod val="75000"/>
                    </a:srgbClr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2AA3D1-2370-7E54-0383-C99C5CF3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45" y="5043222"/>
                <a:ext cx="4607169" cy="954107"/>
              </a:xfrm>
              <a:prstGeom prst="rect">
                <a:avLst/>
              </a:prstGeom>
              <a:blipFill>
                <a:blip r:embed="rId4"/>
                <a:stretch>
                  <a:fillRect l="-1096" t="-2597" b="-9091"/>
                </a:stretch>
              </a:blipFill>
              <a:ln>
                <a:solidFill>
                  <a:srgbClr val="F19D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5F81547-3000-EEB3-92CF-11467D4CDC49}"/>
              </a:ext>
            </a:extLst>
          </p:cNvPr>
          <p:cNvSpPr txBox="1"/>
          <p:nvPr/>
        </p:nvSpPr>
        <p:spPr>
          <a:xfrm>
            <a:off x="1258725" y="4860691"/>
            <a:ext cx="1934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How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would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 you figure out if added e would make a cycle in this algorithm?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BE0D4E-AFE8-EBD8-4A19-48A5D605BB1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364" y="4860691"/>
            <a:ext cx="1325904" cy="13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/>
      <p:bldP spid="18" grpId="0"/>
      <p:bldP spid="19" grpId="0"/>
      <p:bldP spid="23" grpId="0" bldLvl="2" animBg="1"/>
      <p:bldP spid="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Two questions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Does it work?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That is, does it actually return a MST?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do we actually implement this?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 pseudocode above says “</a:t>
            </a:r>
            <a:r>
              <a:rPr lang="en-US" sz="2000" dirty="0" err="1"/>
              <a:t>slowKruskal</a:t>
            </a:r>
            <a:r>
              <a:rPr lang="en-US" sz="2000" dirty="0"/>
              <a:t>” …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9166D84F-76CB-804A-8FF3-23A5B8115C86}"/>
              </a:ext>
            </a:extLst>
          </p:cNvPr>
          <p:cNvSpPr/>
          <p:nvPr/>
        </p:nvSpPr>
        <p:spPr>
          <a:xfrm rot="20231924">
            <a:off x="5715838" y="2481445"/>
            <a:ext cx="984738" cy="433753"/>
          </a:xfrm>
          <a:prstGeom prst="leftArrow">
            <a:avLst/>
          </a:prstGeom>
          <a:solidFill>
            <a:srgbClr val="F19D19"/>
          </a:solidFill>
          <a:ln w="12700" cap="flat" cmpd="sng" algn="ctr">
            <a:solidFill>
              <a:srgbClr val="F19D1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79DF-8A10-E93F-6C73-3B43787A394A}"/>
              </a:ext>
            </a:extLst>
          </p:cNvPr>
          <p:cNvSpPr txBox="1"/>
          <p:nvPr/>
        </p:nvSpPr>
        <p:spPr>
          <a:xfrm>
            <a:off x="6186691" y="2828947"/>
            <a:ext cx="21649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Let’s do this one first</a:t>
            </a:r>
          </a:p>
        </p:txBody>
      </p:sp>
    </p:spTree>
    <p:extLst>
      <p:ext uri="{BB962C8B-B14F-4D97-AF65-F5344CB8AC3E}">
        <p14:creationId xmlns:p14="http://schemas.microsoft.com/office/powerpoint/2010/main" val="10759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We are maintaining a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EED600A-F3C7-9D85-8345-005BD515E198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291FA80-F61A-E690-D66A-A9D8AC1B7AA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2786DEA-AE40-C365-9B97-7ED3C710D42B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E520776-A753-440B-7252-13ADBE2C377D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B617457-D139-D43F-050B-B9A30093129C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8C3E3F4-01B0-1471-774E-3CC04FA31D9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9055228-1DEA-CF73-ACFA-C73196ADF61F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982426F-A011-EED4-D73A-419684FE54C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8F36CE2-3556-C0A0-41B4-3D3898EB285D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3EFBF22-07E3-2C54-09F9-7DE05F95C4F3}"/>
              </a:ext>
            </a:extLst>
          </p:cNvPr>
          <p:cNvCxnSpPr>
            <a:stCxn id="223" idx="5"/>
            <a:endCxn id="228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95CA056-680A-A1B2-29AB-DDDD98437793}"/>
              </a:ext>
            </a:extLst>
          </p:cNvPr>
          <p:cNvCxnSpPr>
            <a:stCxn id="223" idx="6"/>
            <a:endCxn id="222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E5050B0-BBD7-6614-6F38-DC1FC4B91B5C}"/>
              </a:ext>
            </a:extLst>
          </p:cNvPr>
          <p:cNvCxnSpPr>
            <a:stCxn id="230" idx="1"/>
            <a:endCxn id="222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4758B75-6751-D54E-617C-E39C0A54971B}"/>
              </a:ext>
            </a:extLst>
          </p:cNvPr>
          <p:cNvCxnSpPr>
            <a:stCxn id="230" idx="3"/>
            <a:endCxn id="228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C76AF9F-1521-D099-7D16-2BA64F1B4F6D}"/>
              </a:ext>
            </a:extLst>
          </p:cNvPr>
          <p:cNvCxnSpPr>
            <a:stCxn id="222" idx="4"/>
            <a:endCxn id="228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5CD8964-4260-BFEE-3662-EFE155F21C84}"/>
              </a:ext>
            </a:extLst>
          </p:cNvPr>
          <p:cNvCxnSpPr>
            <a:stCxn id="229" idx="5"/>
            <a:endCxn id="227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B0D20E6-2F9D-8D96-EC74-42F11D01EB98}"/>
              </a:ext>
            </a:extLst>
          </p:cNvPr>
          <p:cNvCxnSpPr>
            <a:stCxn id="227" idx="6"/>
            <a:endCxn id="228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C680E94-9196-7DBD-C909-B68E4B8CD0B1}"/>
              </a:ext>
            </a:extLst>
          </p:cNvPr>
          <p:cNvCxnSpPr>
            <a:stCxn id="229" idx="0"/>
            <a:endCxn id="223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9389E24-BD6A-D12B-5CC7-E1881AF1B093}"/>
              </a:ext>
            </a:extLst>
          </p:cNvPr>
          <p:cNvCxnSpPr>
            <a:stCxn id="224" idx="6"/>
            <a:endCxn id="223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8587A41-C5D2-BC6F-232E-2AD2887266AB}"/>
              </a:ext>
            </a:extLst>
          </p:cNvPr>
          <p:cNvCxnSpPr>
            <a:stCxn id="225" idx="7"/>
            <a:endCxn id="224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99B748F-AFA2-86A3-5237-AF9B17B591D4}"/>
              </a:ext>
            </a:extLst>
          </p:cNvPr>
          <p:cNvCxnSpPr>
            <a:stCxn id="225" idx="5"/>
            <a:endCxn id="226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21B8AA47-9137-2C2B-6017-7E3706248168}"/>
              </a:ext>
            </a:extLst>
          </p:cNvPr>
          <p:cNvCxnSpPr>
            <a:stCxn id="227" idx="2"/>
            <a:endCxn id="226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2291EA0-E194-B7CC-28AC-DC978DFF36B5}"/>
              </a:ext>
            </a:extLst>
          </p:cNvPr>
          <p:cNvCxnSpPr>
            <a:stCxn id="229" idx="3"/>
            <a:endCxn id="226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B89809D-4C66-5072-FC94-CCDE331DD3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023439E-EA06-FEC2-D2D6-1347EF8AA695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BE0A86D-DC15-D5DB-C98D-5C61374B42B5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FDECD9A-66E7-C686-7E02-69EC7147EDA5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DD8B21C-F6D9-9AF9-590B-292A0B068C42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48ABE28-F3C9-9026-37C2-DE0539266675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65842F4-FE29-14F9-59B6-77B96AAAD72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09EE556-ABEE-D5AF-D073-7FED86D75A5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A874098-A763-2933-0CA8-D2218A95F3D5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81F3A46-119D-4339-DA8B-43DD3E09DDD0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B17CD6C-B38A-203E-9D5C-DEDD42ECD2D7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E6891B2-AC19-3B35-CD6C-CCADCEC81A54}"/>
              </a:ext>
            </a:extLst>
          </p:cNvPr>
          <p:cNvCxnSpPr>
            <a:stCxn id="226" idx="0"/>
            <a:endCxn id="224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2D8E2FF-C466-3889-675D-4B0DE5CC4F77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79334C7-7881-C845-9252-2EFE60391074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EFB4AC8-D438-3ECD-E1C1-5E38B109FF7D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68361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are maintaining a forest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When we add an edge, we merge two trees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BD0351-8397-B2EA-BBEB-19610862DDE1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pattFill prst="lgCheck">
            <a:fgClr>
              <a:srgbClr val="EA53F1"/>
            </a:fgClr>
            <a:bgClr>
              <a:srgbClr val="7030A0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D425BC-6DAD-24DD-7D92-B9761145F75D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0863857-4B9B-BEE9-8ACE-7DC7166EA117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55CD2A-DC63-F8D2-B51F-79D2903D36F3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D3ED79-6D7B-254D-3934-4418B2C50E99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FFE605-132A-78BB-A070-3CEF16418F05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2A2E1-B75F-3408-B59E-F5426E339179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FD835B-F749-AAD3-4F37-083521D71740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6D17AB-EF16-2A61-C998-B8DF78B6BE3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pattFill prst="lgGrid">
            <a:fgClr>
              <a:srgbClr val="1D9A78">
                <a:lumMod val="60000"/>
                <a:lumOff val="4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C89FAF-7A0B-9419-DD70-9C63A425020E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417B79-CFDA-8227-35CA-0AE8C86298EE}"/>
              </a:ext>
            </a:extLst>
          </p:cNvPr>
          <p:cNvCxnSpPr>
            <a:stCxn id="58" idx="6"/>
            <a:endCxn id="57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F92B1F-7E96-6D57-936E-BC906D09B741}"/>
              </a:ext>
            </a:extLst>
          </p:cNvPr>
          <p:cNvCxnSpPr>
            <a:stCxn id="193" idx="1"/>
            <a:endCxn id="57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442580-3EC7-F417-507E-2011C9A79036}"/>
              </a:ext>
            </a:extLst>
          </p:cNvPr>
          <p:cNvCxnSpPr>
            <a:stCxn id="193" idx="3"/>
            <a:endCxn id="63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C3505F-C70F-E935-5925-810406462BE5}"/>
              </a:ext>
            </a:extLst>
          </p:cNvPr>
          <p:cNvCxnSpPr>
            <a:stCxn id="57" idx="4"/>
            <a:endCxn id="63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9F9D2-0880-58F0-5FD0-EE030CE2F8C0}"/>
              </a:ext>
            </a:extLst>
          </p:cNvPr>
          <p:cNvCxnSpPr>
            <a:stCxn id="192" idx="5"/>
            <a:endCxn id="62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603A65-BA53-67F9-3ACA-5980BD0FCFA3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36E062-FCE5-BD43-EADD-69AF2A4D59FE}"/>
              </a:ext>
            </a:extLst>
          </p:cNvPr>
          <p:cNvCxnSpPr>
            <a:stCxn id="192" idx="0"/>
            <a:endCxn id="58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F58036-4EC4-3FB3-7D3C-FEE0EF44D771}"/>
              </a:ext>
            </a:extLst>
          </p:cNvPr>
          <p:cNvCxnSpPr>
            <a:stCxn id="59" idx="6"/>
            <a:endCxn id="58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D776095-6397-2B40-9084-70B54409DBCE}"/>
              </a:ext>
            </a:extLst>
          </p:cNvPr>
          <p:cNvCxnSpPr>
            <a:stCxn id="60" idx="7"/>
            <a:endCxn id="59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4826E83-52AE-DBD2-98CC-E9FEAEBCF8D2}"/>
              </a:ext>
            </a:extLst>
          </p:cNvPr>
          <p:cNvCxnSpPr>
            <a:stCxn id="60" idx="5"/>
            <a:endCxn id="61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5E5934-810A-2039-54C7-C6E282FF44C2}"/>
              </a:ext>
            </a:extLst>
          </p:cNvPr>
          <p:cNvCxnSpPr>
            <a:stCxn id="62" idx="2"/>
            <a:endCxn id="61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52B2FC2-F96D-DCFF-5888-AD8B98FA0DF4}"/>
              </a:ext>
            </a:extLst>
          </p:cNvPr>
          <p:cNvCxnSpPr>
            <a:stCxn id="192" idx="3"/>
            <a:endCxn id="61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DF7326B-6451-31BE-AB67-FDCBD2CF1460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218D066-BCEA-0708-68CE-508B03ADECE6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5F059E-9620-B983-714C-866690D1DCA9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BAA9C9E-E9B0-9A58-43BB-E2C8ECB6783D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D3A586B-C0DA-13C9-C243-AC30D79502F7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D0290DF-88D2-FFEF-F68A-E2D70BB471CF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DF2BC2-B7B0-CE13-7C00-5E12A41E95D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D77596B-4FE3-72C9-607A-26FEB773398B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346B07-EB03-4E12-29B6-B96C7DECC369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EF284A9-CFBA-B46D-854E-8547D93B5578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E59A439-1F28-D47D-F812-CDFCBC3566FB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A047C09-2C51-0FAE-C3C5-637DA7E784BE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F339A4E-34C0-D9C4-2DBF-E7A92A9DC95F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3DF175-2B10-2E99-42C5-B8A28843B5D0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D827C02-8239-3436-725B-069D0F12F1DB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9017EE53-0B62-1E73-F360-4CEBC67CC84E}"/>
              </a:ext>
            </a:extLst>
          </p:cNvPr>
          <p:cNvSpPr/>
          <p:nvPr/>
        </p:nvSpPr>
        <p:spPr>
          <a:xfrm>
            <a:off x="532609" y="2214166"/>
            <a:ext cx="2738634" cy="2549965"/>
          </a:xfrm>
          <a:custGeom>
            <a:avLst/>
            <a:gdLst>
              <a:gd name="connsiteX0" fmla="*/ 323176 w 2738634"/>
              <a:gd name="connsiteY0" fmla="*/ 1466880 h 2549965"/>
              <a:gd name="connsiteX1" fmla="*/ 1085176 w 2738634"/>
              <a:gd name="connsiteY1" fmla="*/ 775219 h 2549965"/>
              <a:gd name="connsiteX2" fmla="*/ 2280929 w 2738634"/>
              <a:gd name="connsiteY2" fmla="*/ 1496 h 2549965"/>
              <a:gd name="connsiteX3" fmla="*/ 2738129 w 2738634"/>
              <a:gd name="connsiteY3" fmla="*/ 599372 h 2549965"/>
              <a:gd name="connsiteX4" fmla="*/ 2210591 w 2738634"/>
              <a:gd name="connsiteY4" fmla="*/ 1314480 h 2549965"/>
              <a:gd name="connsiteX5" fmla="*/ 803822 w 2738634"/>
              <a:gd name="connsiteY5" fmla="*/ 2463342 h 2549965"/>
              <a:gd name="connsiteX6" fmla="*/ 18376 w 2738634"/>
              <a:gd name="connsiteY6" fmla="*/ 2357834 h 2549965"/>
              <a:gd name="connsiteX7" fmla="*/ 323176 w 2738634"/>
              <a:gd name="connsiteY7" fmla="*/ 1466880 h 2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8634" h="2549965">
                <a:moveTo>
                  <a:pt x="323176" y="1466880"/>
                </a:moveTo>
                <a:cubicBezTo>
                  <a:pt x="500976" y="1203111"/>
                  <a:pt x="758884" y="1019450"/>
                  <a:pt x="1085176" y="775219"/>
                </a:cubicBezTo>
                <a:cubicBezTo>
                  <a:pt x="1411468" y="530988"/>
                  <a:pt x="2005437" y="30804"/>
                  <a:pt x="2280929" y="1496"/>
                </a:cubicBezTo>
                <a:cubicBezTo>
                  <a:pt x="2556421" y="-27812"/>
                  <a:pt x="2749852" y="380541"/>
                  <a:pt x="2738129" y="599372"/>
                </a:cubicBezTo>
                <a:cubicBezTo>
                  <a:pt x="2726406" y="818203"/>
                  <a:pt x="2532975" y="1003819"/>
                  <a:pt x="2210591" y="1314480"/>
                </a:cubicBezTo>
                <a:cubicBezTo>
                  <a:pt x="1888207" y="1625141"/>
                  <a:pt x="1169191" y="2289450"/>
                  <a:pt x="803822" y="2463342"/>
                </a:cubicBezTo>
                <a:cubicBezTo>
                  <a:pt x="438453" y="2637234"/>
                  <a:pt x="100437" y="2521957"/>
                  <a:pt x="18376" y="2357834"/>
                </a:cubicBezTo>
                <a:cubicBezTo>
                  <a:pt x="-63685" y="2193711"/>
                  <a:pt x="145376" y="1730649"/>
                  <a:pt x="323176" y="1466880"/>
                </a:cubicBezTo>
                <a:close/>
              </a:path>
            </a:pathLst>
          </a:custGeom>
          <a:noFill/>
          <a:ln w="1905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F8FE477B-A204-C736-ABFE-268466770D18}"/>
              </a:ext>
            </a:extLst>
          </p:cNvPr>
          <p:cNvSpPr/>
          <p:nvPr/>
        </p:nvSpPr>
        <p:spPr>
          <a:xfrm>
            <a:off x="3307314" y="2251732"/>
            <a:ext cx="1779691" cy="2440575"/>
          </a:xfrm>
          <a:custGeom>
            <a:avLst/>
            <a:gdLst>
              <a:gd name="connsiteX0" fmla="*/ 924717 w 1779691"/>
              <a:gd name="connsiteY0" fmla="*/ 303899 h 2440575"/>
              <a:gd name="connsiteX1" fmla="*/ 33763 w 1779691"/>
              <a:gd name="connsiteY1" fmla="*/ 1804453 h 2440575"/>
              <a:gd name="connsiteX2" fmla="*/ 256501 w 1779691"/>
              <a:gd name="connsiteY2" fmla="*/ 2402330 h 2440575"/>
              <a:gd name="connsiteX3" fmla="*/ 912994 w 1779691"/>
              <a:gd name="connsiteY3" fmla="*/ 2191314 h 2440575"/>
              <a:gd name="connsiteX4" fmla="*/ 1757055 w 1779691"/>
              <a:gd name="connsiteY4" fmla="*/ 667314 h 2440575"/>
              <a:gd name="connsiteX5" fmla="*/ 1487424 w 1779691"/>
              <a:gd name="connsiteY5" fmla="*/ 22545 h 2440575"/>
              <a:gd name="connsiteX6" fmla="*/ 924717 w 1779691"/>
              <a:gd name="connsiteY6" fmla="*/ 303899 h 2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91" h="2440575">
                <a:moveTo>
                  <a:pt x="924717" y="303899"/>
                </a:moveTo>
                <a:cubicBezTo>
                  <a:pt x="682440" y="600884"/>
                  <a:pt x="145132" y="1454715"/>
                  <a:pt x="33763" y="1804453"/>
                </a:cubicBezTo>
                <a:cubicBezTo>
                  <a:pt x="-77606" y="2154192"/>
                  <a:pt x="109962" y="2337853"/>
                  <a:pt x="256501" y="2402330"/>
                </a:cubicBezTo>
                <a:cubicBezTo>
                  <a:pt x="403039" y="2466807"/>
                  <a:pt x="662902" y="2480483"/>
                  <a:pt x="912994" y="2191314"/>
                </a:cubicBezTo>
                <a:cubicBezTo>
                  <a:pt x="1163086" y="1902145"/>
                  <a:pt x="1661317" y="1028775"/>
                  <a:pt x="1757055" y="667314"/>
                </a:cubicBezTo>
                <a:cubicBezTo>
                  <a:pt x="1852793" y="305853"/>
                  <a:pt x="1622239" y="81160"/>
                  <a:pt x="1487424" y="22545"/>
                </a:cubicBezTo>
                <a:cubicBezTo>
                  <a:pt x="1352609" y="-36070"/>
                  <a:pt x="1166994" y="6914"/>
                  <a:pt x="924717" y="303899"/>
                </a:cubicBezTo>
                <a:close/>
              </a:path>
            </a:pathLst>
          </a:custGeom>
          <a:noFill/>
          <a:ln w="19050" cap="flat" cmpd="sng" algn="ctr">
            <a:solidFill>
              <a:srgbClr val="CF6E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reeform 255">
            <a:extLst>
              <a:ext uri="{FF2B5EF4-FFF2-40B4-BE49-F238E27FC236}">
                <a16:creationId xmlns:a16="http://schemas.microsoft.com/office/drawing/2014/main" id="{9AC61F58-8F7B-6352-2409-7224F4C3EFD2}"/>
              </a:ext>
            </a:extLst>
          </p:cNvPr>
          <p:cNvSpPr/>
          <p:nvPr/>
        </p:nvSpPr>
        <p:spPr>
          <a:xfrm>
            <a:off x="2109592" y="5085291"/>
            <a:ext cx="4925130" cy="1099613"/>
          </a:xfrm>
          <a:custGeom>
            <a:avLst/>
            <a:gdLst>
              <a:gd name="connsiteX0" fmla="*/ 3810562 w 4925130"/>
              <a:gd name="connsiteY0" fmla="*/ 1069324 h 1099613"/>
              <a:gd name="connsiteX1" fmla="*/ 4748408 w 4925130"/>
              <a:gd name="connsiteY1" fmla="*/ 987263 h 1099613"/>
              <a:gd name="connsiteX2" fmla="*/ 4818746 w 4925130"/>
              <a:gd name="connsiteY2" fmla="*/ 307324 h 1099613"/>
              <a:gd name="connsiteX3" fmla="*/ 3599546 w 4925130"/>
              <a:gd name="connsiteY3" fmla="*/ 2524 h 1099613"/>
              <a:gd name="connsiteX4" fmla="*/ 1125977 w 4925130"/>
              <a:gd name="connsiteY4" fmla="*/ 166647 h 1099613"/>
              <a:gd name="connsiteX5" fmla="*/ 199854 w 4925130"/>
              <a:gd name="connsiteY5" fmla="*/ 248709 h 1099613"/>
              <a:gd name="connsiteX6" fmla="*/ 199854 w 4925130"/>
              <a:gd name="connsiteY6" fmla="*/ 1045878 h 1099613"/>
              <a:gd name="connsiteX7" fmla="*/ 2356900 w 4925130"/>
              <a:gd name="connsiteY7" fmla="*/ 1034155 h 1099613"/>
              <a:gd name="connsiteX8" fmla="*/ 3810562 w 4925130"/>
              <a:gd name="connsiteY8" fmla="*/ 1069324 h 109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5130" h="1099613">
                <a:moveTo>
                  <a:pt x="3810562" y="1069324"/>
                </a:moveTo>
                <a:cubicBezTo>
                  <a:pt x="4209147" y="1061509"/>
                  <a:pt x="4580377" y="1114263"/>
                  <a:pt x="4748408" y="987263"/>
                </a:cubicBezTo>
                <a:cubicBezTo>
                  <a:pt x="4916439" y="860263"/>
                  <a:pt x="5010223" y="471447"/>
                  <a:pt x="4818746" y="307324"/>
                </a:cubicBezTo>
                <a:cubicBezTo>
                  <a:pt x="4627269" y="143201"/>
                  <a:pt x="4215007" y="25970"/>
                  <a:pt x="3599546" y="2524"/>
                </a:cubicBezTo>
                <a:cubicBezTo>
                  <a:pt x="2984085" y="-20922"/>
                  <a:pt x="1692592" y="125616"/>
                  <a:pt x="1125977" y="166647"/>
                </a:cubicBezTo>
                <a:cubicBezTo>
                  <a:pt x="559362" y="207678"/>
                  <a:pt x="354208" y="102170"/>
                  <a:pt x="199854" y="248709"/>
                </a:cubicBezTo>
                <a:cubicBezTo>
                  <a:pt x="45500" y="395247"/>
                  <a:pt x="-159654" y="914970"/>
                  <a:pt x="199854" y="1045878"/>
                </a:cubicBezTo>
                <a:cubicBezTo>
                  <a:pt x="559362" y="1176786"/>
                  <a:pt x="1757069" y="1026340"/>
                  <a:pt x="2356900" y="1034155"/>
                </a:cubicBezTo>
                <a:cubicBezTo>
                  <a:pt x="2956731" y="1041970"/>
                  <a:pt x="3411977" y="1077139"/>
                  <a:pt x="3810562" y="1069324"/>
                </a:cubicBezTo>
                <a:close/>
              </a:path>
            </a:pathLst>
          </a:custGeom>
          <a:noFill/>
          <a:ln w="19050" cap="flat" cmpd="sng" algn="ctr">
            <a:solidFill>
              <a:srgbClr val="F19D1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2E8C7ADC-5BB6-A8C7-449F-9525DFAAFE9D}"/>
              </a:ext>
            </a:extLst>
          </p:cNvPr>
          <p:cNvSpPr/>
          <p:nvPr/>
        </p:nvSpPr>
        <p:spPr>
          <a:xfrm>
            <a:off x="5871675" y="2188067"/>
            <a:ext cx="1164548" cy="1209888"/>
          </a:xfrm>
          <a:custGeom>
            <a:avLst/>
            <a:gdLst>
              <a:gd name="connsiteX0" fmla="*/ 458787 w 1164548"/>
              <a:gd name="connsiteY0" fmla="*/ 51041 h 1209888"/>
              <a:gd name="connsiteX1" fmla="*/ 1587 w 1164548"/>
              <a:gd name="connsiteY1" fmla="*/ 519964 h 1209888"/>
              <a:gd name="connsiteX2" fmla="*/ 329833 w 1164548"/>
              <a:gd name="connsiteY2" fmla="*/ 1164733 h 1209888"/>
              <a:gd name="connsiteX3" fmla="*/ 892540 w 1164548"/>
              <a:gd name="connsiteY3" fmla="*/ 1094395 h 1209888"/>
              <a:gd name="connsiteX4" fmla="*/ 1162171 w 1164548"/>
              <a:gd name="connsiteY4" fmla="*/ 602025 h 1209888"/>
              <a:gd name="connsiteX5" fmla="*/ 751863 w 1164548"/>
              <a:gd name="connsiteY5" fmla="*/ 74487 h 1209888"/>
              <a:gd name="connsiteX6" fmla="*/ 458787 w 1164548"/>
              <a:gd name="connsiteY6" fmla="*/ 51041 h 120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548" h="1209888">
                <a:moveTo>
                  <a:pt x="458787" y="51041"/>
                </a:moveTo>
                <a:cubicBezTo>
                  <a:pt x="333741" y="125287"/>
                  <a:pt x="23079" y="334349"/>
                  <a:pt x="1587" y="519964"/>
                </a:cubicBezTo>
                <a:cubicBezTo>
                  <a:pt x="-19905" y="705579"/>
                  <a:pt x="181341" y="1068995"/>
                  <a:pt x="329833" y="1164733"/>
                </a:cubicBezTo>
                <a:cubicBezTo>
                  <a:pt x="478325" y="1260471"/>
                  <a:pt x="753817" y="1188180"/>
                  <a:pt x="892540" y="1094395"/>
                </a:cubicBezTo>
                <a:cubicBezTo>
                  <a:pt x="1031263" y="1000610"/>
                  <a:pt x="1185617" y="772010"/>
                  <a:pt x="1162171" y="602025"/>
                </a:cubicBezTo>
                <a:cubicBezTo>
                  <a:pt x="1138725" y="432040"/>
                  <a:pt x="861278" y="166318"/>
                  <a:pt x="751863" y="74487"/>
                </a:cubicBezTo>
                <a:cubicBezTo>
                  <a:pt x="642448" y="-17344"/>
                  <a:pt x="583833" y="-23205"/>
                  <a:pt x="458787" y="51041"/>
                </a:cubicBezTo>
                <a:close/>
              </a:path>
            </a:pathLst>
          </a:custGeom>
          <a:noFill/>
          <a:ln w="19050" cap="flat" cmpd="sng" algn="ctr">
            <a:solidFill>
              <a:srgbClr val="C244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C0AB97FC-A207-3348-06AD-61A69ED749C7}"/>
              </a:ext>
            </a:extLst>
          </p:cNvPr>
          <p:cNvSpPr/>
          <p:nvPr/>
        </p:nvSpPr>
        <p:spPr>
          <a:xfrm>
            <a:off x="7572966" y="3592483"/>
            <a:ext cx="1283173" cy="1341742"/>
          </a:xfrm>
          <a:custGeom>
            <a:avLst/>
            <a:gdLst>
              <a:gd name="connsiteX0" fmla="*/ 293219 w 1283173"/>
              <a:gd name="connsiteY0" fmla="*/ 76840 h 1341742"/>
              <a:gd name="connsiteX1" fmla="*/ 142 w 1283173"/>
              <a:gd name="connsiteY1" fmla="*/ 557486 h 1341742"/>
              <a:gd name="connsiteX2" fmla="*/ 269772 w 1283173"/>
              <a:gd name="connsiteY2" fmla="*/ 1331209 h 1341742"/>
              <a:gd name="connsiteX3" fmla="*/ 1184172 w 1283173"/>
              <a:gd name="connsiteY3" fmla="*/ 944348 h 1341742"/>
              <a:gd name="connsiteX4" fmla="*/ 1160726 w 1283173"/>
              <a:gd name="connsiteY4" fmla="*/ 88563 h 1341742"/>
              <a:gd name="connsiteX5" fmla="*/ 293219 w 1283173"/>
              <a:gd name="connsiteY5" fmla="*/ 76840 h 134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173" h="1341742">
                <a:moveTo>
                  <a:pt x="293219" y="76840"/>
                </a:moveTo>
                <a:cubicBezTo>
                  <a:pt x="99788" y="154994"/>
                  <a:pt x="4050" y="348425"/>
                  <a:pt x="142" y="557486"/>
                </a:cubicBezTo>
                <a:cubicBezTo>
                  <a:pt x="-3766" y="766547"/>
                  <a:pt x="72434" y="1266732"/>
                  <a:pt x="269772" y="1331209"/>
                </a:cubicBezTo>
                <a:cubicBezTo>
                  <a:pt x="467110" y="1395686"/>
                  <a:pt x="1035680" y="1151456"/>
                  <a:pt x="1184172" y="944348"/>
                </a:cubicBezTo>
                <a:cubicBezTo>
                  <a:pt x="1332664" y="737240"/>
                  <a:pt x="1305311" y="229240"/>
                  <a:pt x="1160726" y="88563"/>
                </a:cubicBezTo>
                <a:cubicBezTo>
                  <a:pt x="1016142" y="-52114"/>
                  <a:pt x="486650" y="-1314"/>
                  <a:pt x="293219" y="76840"/>
                </a:cubicBezTo>
                <a:close/>
              </a:path>
            </a:pathLst>
          </a:custGeom>
          <a:noFill/>
          <a:ln w="1905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1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BD0351-8397-B2EA-BBEB-19610862DDE1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pattFill prst="lgCheck">
            <a:fgClr>
              <a:srgbClr val="EA53F1"/>
            </a:fgClr>
            <a:bgClr>
              <a:srgbClr val="7030A0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D425BC-6DAD-24DD-7D92-B9761145F75D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0863857-4B9B-BEE9-8ACE-7DC7166EA117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55CD2A-DC63-F8D2-B51F-79D2903D36F3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D3ED79-6D7B-254D-3934-4418B2C50E99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FFE605-132A-78BB-A070-3CEF16418F05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2A2E1-B75F-3408-B59E-F5426E339179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FD835B-F749-AAD3-4F37-083521D71740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6D17AB-EF16-2A61-C998-B8DF78B6BE3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pattFill prst="lgGrid">
            <a:fgClr>
              <a:srgbClr val="1D9A78">
                <a:lumMod val="60000"/>
                <a:lumOff val="4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C89FAF-7A0B-9419-DD70-9C63A425020E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417B79-CFDA-8227-35CA-0AE8C86298EE}"/>
              </a:ext>
            </a:extLst>
          </p:cNvPr>
          <p:cNvCxnSpPr>
            <a:stCxn id="58" idx="6"/>
            <a:endCxn id="57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F92B1F-7E96-6D57-936E-BC906D09B741}"/>
              </a:ext>
            </a:extLst>
          </p:cNvPr>
          <p:cNvCxnSpPr>
            <a:stCxn id="193" idx="1"/>
            <a:endCxn id="57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442580-3EC7-F417-507E-2011C9A79036}"/>
              </a:ext>
            </a:extLst>
          </p:cNvPr>
          <p:cNvCxnSpPr>
            <a:stCxn id="193" idx="3"/>
            <a:endCxn id="63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C3505F-C70F-E935-5925-810406462BE5}"/>
              </a:ext>
            </a:extLst>
          </p:cNvPr>
          <p:cNvCxnSpPr>
            <a:stCxn id="57" idx="4"/>
            <a:endCxn id="63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9F9D2-0880-58F0-5FD0-EE030CE2F8C0}"/>
              </a:ext>
            </a:extLst>
          </p:cNvPr>
          <p:cNvCxnSpPr>
            <a:stCxn id="192" idx="5"/>
            <a:endCxn id="62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603A65-BA53-67F9-3ACA-5980BD0FCFA3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36E062-FCE5-BD43-EADD-69AF2A4D59FE}"/>
              </a:ext>
            </a:extLst>
          </p:cNvPr>
          <p:cNvCxnSpPr>
            <a:stCxn id="192" idx="0"/>
            <a:endCxn id="58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F58036-4EC4-3FB3-7D3C-FEE0EF44D771}"/>
              </a:ext>
            </a:extLst>
          </p:cNvPr>
          <p:cNvCxnSpPr>
            <a:stCxn id="59" idx="6"/>
            <a:endCxn id="58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D776095-6397-2B40-9084-70B54409DBCE}"/>
              </a:ext>
            </a:extLst>
          </p:cNvPr>
          <p:cNvCxnSpPr>
            <a:stCxn id="60" idx="7"/>
            <a:endCxn id="59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4826E83-52AE-DBD2-98CC-E9FEAEBCF8D2}"/>
              </a:ext>
            </a:extLst>
          </p:cNvPr>
          <p:cNvCxnSpPr>
            <a:stCxn id="60" idx="5"/>
            <a:endCxn id="61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5E5934-810A-2039-54C7-C6E282FF44C2}"/>
              </a:ext>
            </a:extLst>
          </p:cNvPr>
          <p:cNvCxnSpPr>
            <a:stCxn id="62" idx="2"/>
            <a:endCxn id="61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52B2FC2-F96D-DCFF-5888-AD8B98FA0DF4}"/>
              </a:ext>
            </a:extLst>
          </p:cNvPr>
          <p:cNvCxnSpPr>
            <a:stCxn id="192" idx="3"/>
            <a:endCxn id="61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DF7326B-6451-31BE-AB67-FDCBD2CF1460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218D066-BCEA-0708-68CE-508B03ADECE6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5F059E-9620-B983-714C-866690D1DCA9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BAA9C9E-E9B0-9A58-43BB-E2C8ECB6783D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D3A586B-C0DA-13C9-C243-AC30D79502F7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D0290DF-88D2-FFEF-F68A-E2D70BB471CF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DF2BC2-B7B0-CE13-7C00-5E12A41E95D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D77596B-4FE3-72C9-607A-26FEB773398B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346B07-EB03-4E12-29B6-B96C7DECC369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EF284A9-CFBA-B46D-854E-8547D93B5578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E59A439-1F28-D47D-F812-CDFCBC3566FB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A047C09-2C51-0FAE-C3C5-637DA7E784BE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F339A4E-34C0-D9C4-2DBF-E7A92A9DC95F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3DF175-2B10-2E99-42C5-B8A28843B5D0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D827C02-8239-3436-725B-069D0F12F1DB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9017EE53-0B62-1E73-F360-4CEBC67CC84E}"/>
              </a:ext>
            </a:extLst>
          </p:cNvPr>
          <p:cNvSpPr/>
          <p:nvPr/>
        </p:nvSpPr>
        <p:spPr>
          <a:xfrm>
            <a:off x="532609" y="2214166"/>
            <a:ext cx="2738634" cy="2549965"/>
          </a:xfrm>
          <a:custGeom>
            <a:avLst/>
            <a:gdLst>
              <a:gd name="connsiteX0" fmla="*/ 323176 w 2738634"/>
              <a:gd name="connsiteY0" fmla="*/ 1466880 h 2549965"/>
              <a:gd name="connsiteX1" fmla="*/ 1085176 w 2738634"/>
              <a:gd name="connsiteY1" fmla="*/ 775219 h 2549965"/>
              <a:gd name="connsiteX2" fmla="*/ 2280929 w 2738634"/>
              <a:gd name="connsiteY2" fmla="*/ 1496 h 2549965"/>
              <a:gd name="connsiteX3" fmla="*/ 2738129 w 2738634"/>
              <a:gd name="connsiteY3" fmla="*/ 599372 h 2549965"/>
              <a:gd name="connsiteX4" fmla="*/ 2210591 w 2738634"/>
              <a:gd name="connsiteY4" fmla="*/ 1314480 h 2549965"/>
              <a:gd name="connsiteX5" fmla="*/ 803822 w 2738634"/>
              <a:gd name="connsiteY5" fmla="*/ 2463342 h 2549965"/>
              <a:gd name="connsiteX6" fmla="*/ 18376 w 2738634"/>
              <a:gd name="connsiteY6" fmla="*/ 2357834 h 2549965"/>
              <a:gd name="connsiteX7" fmla="*/ 323176 w 2738634"/>
              <a:gd name="connsiteY7" fmla="*/ 1466880 h 2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8634" h="2549965">
                <a:moveTo>
                  <a:pt x="323176" y="1466880"/>
                </a:moveTo>
                <a:cubicBezTo>
                  <a:pt x="500976" y="1203111"/>
                  <a:pt x="758884" y="1019450"/>
                  <a:pt x="1085176" y="775219"/>
                </a:cubicBezTo>
                <a:cubicBezTo>
                  <a:pt x="1411468" y="530988"/>
                  <a:pt x="2005437" y="30804"/>
                  <a:pt x="2280929" y="1496"/>
                </a:cubicBezTo>
                <a:cubicBezTo>
                  <a:pt x="2556421" y="-27812"/>
                  <a:pt x="2749852" y="380541"/>
                  <a:pt x="2738129" y="599372"/>
                </a:cubicBezTo>
                <a:cubicBezTo>
                  <a:pt x="2726406" y="818203"/>
                  <a:pt x="2532975" y="1003819"/>
                  <a:pt x="2210591" y="1314480"/>
                </a:cubicBezTo>
                <a:cubicBezTo>
                  <a:pt x="1888207" y="1625141"/>
                  <a:pt x="1169191" y="2289450"/>
                  <a:pt x="803822" y="2463342"/>
                </a:cubicBezTo>
                <a:cubicBezTo>
                  <a:pt x="438453" y="2637234"/>
                  <a:pt x="100437" y="2521957"/>
                  <a:pt x="18376" y="2357834"/>
                </a:cubicBezTo>
                <a:cubicBezTo>
                  <a:pt x="-63685" y="2193711"/>
                  <a:pt x="145376" y="1730649"/>
                  <a:pt x="323176" y="1466880"/>
                </a:cubicBezTo>
                <a:close/>
              </a:path>
            </a:pathLst>
          </a:custGeom>
          <a:noFill/>
          <a:ln w="1905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F8FE477B-A204-C736-ABFE-268466770D18}"/>
              </a:ext>
            </a:extLst>
          </p:cNvPr>
          <p:cNvSpPr/>
          <p:nvPr/>
        </p:nvSpPr>
        <p:spPr>
          <a:xfrm>
            <a:off x="3307314" y="2251732"/>
            <a:ext cx="1779691" cy="2440575"/>
          </a:xfrm>
          <a:custGeom>
            <a:avLst/>
            <a:gdLst>
              <a:gd name="connsiteX0" fmla="*/ 924717 w 1779691"/>
              <a:gd name="connsiteY0" fmla="*/ 303899 h 2440575"/>
              <a:gd name="connsiteX1" fmla="*/ 33763 w 1779691"/>
              <a:gd name="connsiteY1" fmla="*/ 1804453 h 2440575"/>
              <a:gd name="connsiteX2" fmla="*/ 256501 w 1779691"/>
              <a:gd name="connsiteY2" fmla="*/ 2402330 h 2440575"/>
              <a:gd name="connsiteX3" fmla="*/ 912994 w 1779691"/>
              <a:gd name="connsiteY3" fmla="*/ 2191314 h 2440575"/>
              <a:gd name="connsiteX4" fmla="*/ 1757055 w 1779691"/>
              <a:gd name="connsiteY4" fmla="*/ 667314 h 2440575"/>
              <a:gd name="connsiteX5" fmla="*/ 1487424 w 1779691"/>
              <a:gd name="connsiteY5" fmla="*/ 22545 h 2440575"/>
              <a:gd name="connsiteX6" fmla="*/ 924717 w 1779691"/>
              <a:gd name="connsiteY6" fmla="*/ 303899 h 2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91" h="2440575">
                <a:moveTo>
                  <a:pt x="924717" y="303899"/>
                </a:moveTo>
                <a:cubicBezTo>
                  <a:pt x="682440" y="600884"/>
                  <a:pt x="145132" y="1454715"/>
                  <a:pt x="33763" y="1804453"/>
                </a:cubicBezTo>
                <a:cubicBezTo>
                  <a:pt x="-77606" y="2154192"/>
                  <a:pt x="109962" y="2337853"/>
                  <a:pt x="256501" y="2402330"/>
                </a:cubicBezTo>
                <a:cubicBezTo>
                  <a:pt x="403039" y="2466807"/>
                  <a:pt x="662902" y="2480483"/>
                  <a:pt x="912994" y="2191314"/>
                </a:cubicBezTo>
                <a:cubicBezTo>
                  <a:pt x="1163086" y="1902145"/>
                  <a:pt x="1661317" y="1028775"/>
                  <a:pt x="1757055" y="667314"/>
                </a:cubicBezTo>
                <a:cubicBezTo>
                  <a:pt x="1852793" y="305853"/>
                  <a:pt x="1622239" y="81160"/>
                  <a:pt x="1487424" y="22545"/>
                </a:cubicBezTo>
                <a:cubicBezTo>
                  <a:pt x="1352609" y="-36070"/>
                  <a:pt x="1166994" y="6914"/>
                  <a:pt x="924717" y="303899"/>
                </a:cubicBezTo>
                <a:close/>
              </a:path>
            </a:pathLst>
          </a:custGeom>
          <a:noFill/>
          <a:ln w="19050" cap="flat" cmpd="sng" algn="ctr">
            <a:solidFill>
              <a:srgbClr val="CF6E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reeform 255">
            <a:extLst>
              <a:ext uri="{FF2B5EF4-FFF2-40B4-BE49-F238E27FC236}">
                <a16:creationId xmlns:a16="http://schemas.microsoft.com/office/drawing/2014/main" id="{9AC61F58-8F7B-6352-2409-7224F4C3EFD2}"/>
              </a:ext>
            </a:extLst>
          </p:cNvPr>
          <p:cNvSpPr/>
          <p:nvPr/>
        </p:nvSpPr>
        <p:spPr>
          <a:xfrm>
            <a:off x="2109592" y="5085291"/>
            <a:ext cx="4925130" cy="1099613"/>
          </a:xfrm>
          <a:custGeom>
            <a:avLst/>
            <a:gdLst>
              <a:gd name="connsiteX0" fmla="*/ 3810562 w 4925130"/>
              <a:gd name="connsiteY0" fmla="*/ 1069324 h 1099613"/>
              <a:gd name="connsiteX1" fmla="*/ 4748408 w 4925130"/>
              <a:gd name="connsiteY1" fmla="*/ 987263 h 1099613"/>
              <a:gd name="connsiteX2" fmla="*/ 4818746 w 4925130"/>
              <a:gd name="connsiteY2" fmla="*/ 307324 h 1099613"/>
              <a:gd name="connsiteX3" fmla="*/ 3599546 w 4925130"/>
              <a:gd name="connsiteY3" fmla="*/ 2524 h 1099613"/>
              <a:gd name="connsiteX4" fmla="*/ 1125977 w 4925130"/>
              <a:gd name="connsiteY4" fmla="*/ 166647 h 1099613"/>
              <a:gd name="connsiteX5" fmla="*/ 199854 w 4925130"/>
              <a:gd name="connsiteY5" fmla="*/ 248709 h 1099613"/>
              <a:gd name="connsiteX6" fmla="*/ 199854 w 4925130"/>
              <a:gd name="connsiteY6" fmla="*/ 1045878 h 1099613"/>
              <a:gd name="connsiteX7" fmla="*/ 2356900 w 4925130"/>
              <a:gd name="connsiteY7" fmla="*/ 1034155 h 1099613"/>
              <a:gd name="connsiteX8" fmla="*/ 3810562 w 4925130"/>
              <a:gd name="connsiteY8" fmla="*/ 1069324 h 109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5130" h="1099613">
                <a:moveTo>
                  <a:pt x="3810562" y="1069324"/>
                </a:moveTo>
                <a:cubicBezTo>
                  <a:pt x="4209147" y="1061509"/>
                  <a:pt x="4580377" y="1114263"/>
                  <a:pt x="4748408" y="987263"/>
                </a:cubicBezTo>
                <a:cubicBezTo>
                  <a:pt x="4916439" y="860263"/>
                  <a:pt x="5010223" y="471447"/>
                  <a:pt x="4818746" y="307324"/>
                </a:cubicBezTo>
                <a:cubicBezTo>
                  <a:pt x="4627269" y="143201"/>
                  <a:pt x="4215007" y="25970"/>
                  <a:pt x="3599546" y="2524"/>
                </a:cubicBezTo>
                <a:cubicBezTo>
                  <a:pt x="2984085" y="-20922"/>
                  <a:pt x="1692592" y="125616"/>
                  <a:pt x="1125977" y="166647"/>
                </a:cubicBezTo>
                <a:cubicBezTo>
                  <a:pt x="559362" y="207678"/>
                  <a:pt x="354208" y="102170"/>
                  <a:pt x="199854" y="248709"/>
                </a:cubicBezTo>
                <a:cubicBezTo>
                  <a:pt x="45500" y="395247"/>
                  <a:pt x="-159654" y="914970"/>
                  <a:pt x="199854" y="1045878"/>
                </a:cubicBezTo>
                <a:cubicBezTo>
                  <a:pt x="559362" y="1176786"/>
                  <a:pt x="1757069" y="1026340"/>
                  <a:pt x="2356900" y="1034155"/>
                </a:cubicBezTo>
                <a:cubicBezTo>
                  <a:pt x="2956731" y="1041970"/>
                  <a:pt x="3411977" y="1077139"/>
                  <a:pt x="3810562" y="1069324"/>
                </a:cubicBezTo>
                <a:close/>
              </a:path>
            </a:pathLst>
          </a:custGeom>
          <a:noFill/>
          <a:ln w="19050" cap="flat" cmpd="sng" algn="ctr">
            <a:solidFill>
              <a:srgbClr val="F19D1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2E8C7ADC-5BB6-A8C7-449F-9525DFAAFE9D}"/>
              </a:ext>
            </a:extLst>
          </p:cNvPr>
          <p:cNvSpPr/>
          <p:nvPr/>
        </p:nvSpPr>
        <p:spPr>
          <a:xfrm>
            <a:off x="5871675" y="2188067"/>
            <a:ext cx="1164548" cy="1209888"/>
          </a:xfrm>
          <a:custGeom>
            <a:avLst/>
            <a:gdLst>
              <a:gd name="connsiteX0" fmla="*/ 458787 w 1164548"/>
              <a:gd name="connsiteY0" fmla="*/ 51041 h 1209888"/>
              <a:gd name="connsiteX1" fmla="*/ 1587 w 1164548"/>
              <a:gd name="connsiteY1" fmla="*/ 519964 h 1209888"/>
              <a:gd name="connsiteX2" fmla="*/ 329833 w 1164548"/>
              <a:gd name="connsiteY2" fmla="*/ 1164733 h 1209888"/>
              <a:gd name="connsiteX3" fmla="*/ 892540 w 1164548"/>
              <a:gd name="connsiteY3" fmla="*/ 1094395 h 1209888"/>
              <a:gd name="connsiteX4" fmla="*/ 1162171 w 1164548"/>
              <a:gd name="connsiteY4" fmla="*/ 602025 h 1209888"/>
              <a:gd name="connsiteX5" fmla="*/ 751863 w 1164548"/>
              <a:gd name="connsiteY5" fmla="*/ 74487 h 1209888"/>
              <a:gd name="connsiteX6" fmla="*/ 458787 w 1164548"/>
              <a:gd name="connsiteY6" fmla="*/ 51041 h 120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548" h="1209888">
                <a:moveTo>
                  <a:pt x="458787" y="51041"/>
                </a:moveTo>
                <a:cubicBezTo>
                  <a:pt x="333741" y="125287"/>
                  <a:pt x="23079" y="334349"/>
                  <a:pt x="1587" y="519964"/>
                </a:cubicBezTo>
                <a:cubicBezTo>
                  <a:pt x="-19905" y="705579"/>
                  <a:pt x="181341" y="1068995"/>
                  <a:pt x="329833" y="1164733"/>
                </a:cubicBezTo>
                <a:cubicBezTo>
                  <a:pt x="478325" y="1260471"/>
                  <a:pt x="753817" y="1188180"/>
                  <a:pt x="892540" y="1094395"/>
                </a:cubicBezTo>
                <a:cubicBezTo>
                  <a:pt x="1031263" y="1000610"/>
                  <a:pt x="1185617" y="772010"/>
                  <a:pt x="1162171" y="602025"/>
                </a:cubicBezTo>
                <a:cubicBezTo>
                  <a:pt x="1138725" y="432040"/>
                  <a:pt x="861278" y="166318"/>
                  <a:pt x="751863" y="74487"/>
                </a:cubicBezTo>
                <a:cubicBezTo>
                  <a:pt x="642448" y="-17344"/>
                  <a:pt x="583833" y="-23205"/>
                  <a:pt x="458787" y="51041"/>
                </a:cubicBezTo>
                <a:close/>
              </a:path>
            </a:pathLst>
          </a:custGeom>
          <a:noFill/>
          <a:ln w="19050" cap="flat" cmpd="sng" algn="ctr">
            <a:solidFill>
              <a:srgbClr val="C244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C0AB97FC-A207-3348-06AD-61A69ED749C7}"/>
              </a:ext>
            </a:extLst>
          </p:cNvPr>
          <p:cNvSpPr/>
          <p:nvPr/>
        </p:nvSpPr>
        <p:spPr>
          <a:xfrm>
            <a:off x="7572966" y="3592483"/>
            <a:ext cx="1283173" cy="1341742"/>
          </a:xfrm>
          <a:custGeom>
            <a:avLst/>
            <a:gdLst>
              <a:gd name="connsiteX0" fmla="*/ 293219 w 1283173"/>
              <a:gd name="connsiteY0" fmla="*/ 76840 h 1341742"/>
              <a:gd name="connsiteX1" fmla="*/ 142 w 1283173"/>
              <a:gd name="connsiteY1" fmla="*/ 557486 h 1341742"/>
              <a:gd name="connsiteX2" fmla="*/ 269772 w 1283173"/>
              <a:gd name="connsiteY2" fmla="*/ 1331209 h 1341742"/>
              <a:gd name="connsiteX3" fmla="*/ 1184172 w 1283173"/>
              <a:gd name="connsiteY3" fmla="*/ 944348 h 1341742"/>
              <a:gd name="connsiteX4" fmla="*/ 1160726 w 1283173"/>
              <a:gd name="connsiteY4" fmla="*/ 88563 h 1341742"/>
              <a:gd name="connsiteX5" fmla="*/ 293219 w 1283173"/>
              <a:gd name="connsiteY5" fmla="*/ 76840 h 134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173" h="1341742">
                <a:moveTo>
                  <a:pt x="293219" y="76840"/>
                </a:moveTo>
                <a:cubicBezTo>
                  <a:pt x="99788" y="154994"/>
                  <a:pt x="4050" y="348425"/>
                  <a:pt x="142" y="557486"/>
                </a:cubicBezTo>
                <a:cubicBezTo>
                  <a:pt x="-3766" y="766547"/>
                  <a:pt x="72434" y="1266732"/>
                  <a:pt x="269772" y="1331209"/>
                </a:cubicBezTo>
                <a:cubicBezTo>
                  <a:pt x="467110" y="1395686"/>
                  <a:pt x="1035680" y="1151456"/>
                  <a:pt x="1184172" y="944348"/>
                </a:cubicBezTo>
                <a:cubicBezTo>
                  <a:pt x="1332664" y="737240"/>
                  <a:pt x="1305311" y="229240"/>
                  <a:pt x="1160726" y="88563"/>
                </a:cubicBezTo>
                <a:cubicBezTo>
                  <a:pt x="1016142" y="-52114"/>
                  <a:pt x="486650" y="-1314"/>
                  <a:pt x="293219" y="76840"/>
                </a:cubicBezTo>
                <a:close/>
              </a:path>
            </a:pathLst>
          </a:custGeom>
          <a:noFill/>
          <a:ln w="1905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7E7C7A-E523-C14D-CD4C-8A69BE86195E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are maintaining a forest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When we add an edge, we merge two trees</a:t>
            </a:r>
          </a:p>
        </p:txBody>
      </p:sp>
    </p:spTree>
    <p:extLst>
      <p:ext uri="{BB962C8B-B14F-4D97-AF65-F5344CB8AC3E}">
        <p14:creationId xmlns:p14="http://schemas.microsoft.com/office/powerpoint/2010/main" val="21024685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are maintaining a forest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When we add an edge, we merge two trees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never add an edge within a tree since that would create a cycle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AB51A9A-858C-5DEC-3CC3-155CE55371C6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pattFill prst="lgCheck">
            <a:fgClr>
              <a:srgbClr val="EA53F1"/>
            </a:fgClr>
            <a:bgClr>
              <a:srgbClr val="7030A0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998B065-C482-5213-A34D-2BC5B3358572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4F1DD2C1-5C2B-47B7-7D2A-B17681885A8E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98B4964-B99E-F078-6D9B-41D5EDC022CA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8FE0630-FCCD-944E-56FA-AF6648F00614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2BAC890-90B6-2634-9851-E4ACB99B3DC6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B528A5D-53EE-3247-8513-8AF4AE7ABF54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EAC1CAE-B3BA-EA0B-F6A5-8D05807EADD5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20064AF-BB67-034D-24B8-A90A365A66F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pattFill prst="lgGrid">
            <a:fgClr>
              <a:srgbClr val="1D9A78">
                <a:lumMod val="60000"/>
                <a:lumOff val="4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A9C8274-259C-88B4-2D57-6E59C96981C0}"/>
              </a:ext>
            </a:extLst>
          </p:cNvPr>
          <p:cNvCxnSpPr>
            <a:stCxn id="222" idx="5"/>
            <a:endCxn id="22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A8A790A-D432-C115-C7B9-A9783CDA456E}"/>
              </a:ext>
            </a:extLst>
          </p:cNvPr>
          <p:cNvCxnSpPr>
            <a:stCxn id="222" idx="6"/>
            <a:endCxn id="22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731F626-9FBA-B883-0E29-49AB31A275B5}"/>
              </a:ext>
            </a:extLst>
          </p:cNvPr>
          <p:cNvCxnSpPr>
            <a:stCxn id="229" idx="1"/>
            <a:endCxn id="22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6D8EFF-F41C-9740-A3EF-BD68169C9C4F}"/>
              </a:ext>
            </a:extLst>
          </p:cNvPr>
          <p:cNvCxnSpPr>
            <a:stCxn id="229" idx="3"/>
            <a:endCxn id="22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053626B-B019-26B4-F444-16E450088805}"/>
              </a:ext>
            </a:extLst>
          </p:cNvPr>
          <p:cNvCxnSpPr>
            <a:stCxn id="221" idx="4"/>
            <a:endCxn id="22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C81B6BB-CD01-4947-63C9-DEEA768AAA39}"/>
              </a:ext>
            </a:extLst>
          </p:cNvPr>
          <p:cNvCxnSpPr>
            <a:stCxn id="228" idx="5"/>
            <a:endCxn id="22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D466665-0C45-2308-0F35-444284E50AB8}"/>
              </a:ext>
            </a:extLst>
          </p:cNvPr>
          <p:cNvCxnSpPr>
            <a:stCxn id="226" idx="6"/>
            <a:endCxn id="22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F658F0F-9679-594C-1347-6145BB146640}"/>
              </a:ext>
            </a:extLst>
          </p:cNvPr>
          <p:cNvCxnSpPr>
            <a:stCxn id="228" idx="0"/>
            <a:endCxn id="22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04F3A42-EFCE-D577-4203-8E0DCD5312CD}"/>
              </a:ext>
            </a:extLst>
          </p:cNvPr>
          <p:cNvCxnSpPr>
            <a:stCxn id="223" idx="6"/>
            <a:endCxn id="22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4986394-182A-88C3-7DC6-89A4BBCFD1AF}"/>
              </a:ext>
            </a:extLst>
          </p:cNvPr>
          <p:cNvCxnSpPr>
            <a:stCxn id="224" idx="7"/>
            <a:endCxn id="22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3B3FC30-E6A7-A1AB-5365-95E16CBB5FE3}"/>
              </a:ext>
            </a:extLst>
          </p:cNvPr>
          <p:cNvCxnSpPr>
            <a:stCxn id="224" idx="5"/>
            <a:endCxn id="22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C241E49-A01C-C227-FD6B-9AEFBE872EE4}"/>
              </a:ext>
            </a:extLst>
          </p:cNvPr>
          <p:cNvCxnSpPr>
            <a:stCxn id="226" idx="2"/>
            <a:endCxn id="225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E985A8C-020D-46AD-DD45-1FF01B9D12D5}"/>
              </a:ext>
            </a:extLst>
          </p:cNvPr>
          <p:cNvCxnSpPr>
            <a:stCxn id="228" idx="3"/>
            <a:endCxn id="22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DE942C7-C928-D275-7C29-85B6715673F5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87F16E1-4D3F-5482-B70D-58F199B00820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6B9867E-74E8-DAD6-8BA2-7C89AFEC5076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AB6AEA9-C2BB-BD90-68F3-311540CE2AB5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CC1E38E-F2AA-D4A1-C1B0-9B3F2240F872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EE0EC3E-99E9-1B6B-9C83-859321D04DDF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AE8BEAF-F26C-6E87-C5C5-DDDCCFD882C8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8C86BB4-02E8-7B36-3D52-AA2B44FAC73F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F110D81-D6C0-EA8A-C8CC-09DB53557502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C33AFFD-FC70-A9F5-6DE1-1FACCEC57DAB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A8F91FE-F901-9550-2F37-5472282DC2F8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E06C90A-0B97-96C0-404F-57227984DC41}"/>
              </a:ext>
            </a:extLst>
          </p:cNvPr>
          <p:cNvCxnSpPr>
            <a:stCxn id="225" idx="0"/>
            <a:endCxn id="22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C1F2E25D-E890-CDF9-2C54-10CD33683509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AC900EA-AF8E-852E-AC63-B6AD37912A04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60ECF93-D539-87BE-4D3A-F7316B87E61D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3A8E8E5A-293B-7DC6-7C09-BAC6D0FD67C5}"/>
              </a:ext>
            </a:extLst>
          </p:cNvPr>
          <p:cNvSpPr/>
          <p:nvPr/>
        </p:nvSpPr>
        <p:spPr>
          <a:xfrm>
            <a:off x="532609" y="2214166"/>
            <a:ext cx="2738634" cy="2549965"/>
          </a:xfrm>
          <a:custGeom>
            <a:avLst/>
            <a:gdLst>
              <a:gd name="connsiteX0" fmla="*/ 323176 w 2738634"/>
              <a:gd name="connsiteY0" fmla="*/ 1466880 h 2549965"/>
              <a:gd name="connsiteX1" fmla="*/ 1085176 w 2738634"/>
              <a:gd name="connsiteY1" fmla="*/ 775219 h 2549965"/>
              <a:gd name="connsiteX2" fmla="*/ 2280929 w 2738634"/>
              <a:gd name="connsiteY2" fmla="*/ 1496 h 2549965"/>
              <a:gd name="connsiteX3" fmla="*/ 2738129 w 2738634"/>
              <a:gd name="connsiteY3" fmla="*/ 599372 h 2549965"/>
              <a:gd name="connsiteX4" fmla="*/ 2210591 w 2738634"/>
              <a:gd name="connsiteY4" fmla="*/ 1314480 h 2549965"/>
              <a:gd name="connsiteX5" fmla="*/ 803822 w 2738634"/>
              <a:gd name="connsiteY5" fmla="*/ 2463342 h 2549965"/>
              <a:gd name="connsiteX6" fmla="*/ 18376 w 2738634"/>
              <a:gd name="connsiteY6" fmla="*/ 2357834 h 2549965"/>
              <a:gd name="connsiteX7" fmla="*/ 323176 w 2738634"/>
              <a:gd name="connsiteY7" fmla="*/ 1466880 h 2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8634" h="2549965">
                <a:moveTo>
                  <a:pt x="323176" y="1466880"/>
                </a:moveTo>
                <a:cubicBezTo>
                  <a:pt x="500976" y="1203111"/>
                  <a:pt x="758884" y="1019450"/>
                  <a:pt x="1085176" y="775219"/>
                </a:cubicBezTo>
                <a:cubicBezTo>
                  <a:pt x="1411468" y="530988"/>
                  <a:pt x="2005437" y="30804"/>
                  <a:pt x="2280929" y="1496"/>
                </a:cubicBezTo>
                <a:cubicBezTo>
                  <a:pt x="2556421" y="-27812"/>
                  <a:pt x="2749852" y="380541"/>
                  <a:pt x="2738129" y="599372"/>
                </a:cubicBezTo>
                <a:cubicBezTo>
                  <a:pt x="2726406" y="818203"/>
                  <a:pt x="2532975" y="1003819"/>
                  <a:pt x="2210591" y="1314480"/>
                </a:cubicBezTo>
                <a:cubicBezTo>
                  <a:pt x="1888207" y="1625141"/>
                  <a:pt x="1169191" y="2289450"/>
                  <a:pt x="803822" y="2463342"/>
                </a:cubicBezTo>
                <a:cubicBezTo>
                  <a:pt x="438453" y="2637234"/>
                  <a:pt x="100437" y="2521957"/>
                  <a:pt x="18376" y="2357834"/>
                </a:cubicBezTo>
                <a:cubicBezTo>
                  <a:pt x="-63685" y="2193711"/>
                  <a:pt x="145376" y="1730649"/>
                  <a:pt x="323176" y="1466880"/>
                </a:cubicBezTo>
                <a:close/>
              </a:path>
            </a:pathLst>
          </a:custGeom>
          <a:noFill/>
          <a:ln w="1905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Freeform 258">
            <a:extLst>
              <a:ext uri="{FF2B5EF4-FFF2-40B4-BE49-F238E27FC236}">
                <a16:creationId xmlns:a16="http://schemas.microsoft.com/office/drawing/2014/main" id="{D5C5BFB8-9FB1-DFD0-AD60-B9915ED80701}"/>
              </a:ext>
            </a:extLst>
          </p:cNvPr>
          <p:cNvSpPr/>
          <p:nvPr/>
        </p:nvSpPr>
        <p:spPr>
          <a:xfrm>
            <a:off x="5871675" y="2188067"/>
            <a:ext cx="1164548" cy="1209888"/>
          </a:xfrm>
          <a:custGeom>
            <a:avLst/>
            <a:gdLst>
              <a:gd name="connsiteX0" fmla="*/ 458787 w 1164548"/>
              <a:gd name="connsiteY0" fmla="*/ 51041 h 1209888"/>
              <a:gd name="connsiteX1" fmla="*/ 1587 w 1164548"/>
              <a:gd name="connsiteY1" fmla="*/ 519964 h 1209888"/>
              <a:gd name="connsiteX2" fmla="*/ 329833 w 1164548"/>
              <a:gd name="connsiteY2" fmla="*/ 1164733 h 1209888"/>
              <a:gd name="connsiteX3" fmla="*/ 892540 w 1164548"/>
              <a:gd name="connsiteY3" fmla="*/ 1094395 h 1209888"/>
              <a:gd name="connsiteX4" fmla="*/ 1162171 w 1164548"/>
              <a:gd name="connsiteY4" fmla="*/ 602025 h 1209888"/>
              <a:gd name="connsiteX5" fmla="*/ 751863 w 1164548"/>
              <a:gd name="connsiteY5" fmla="*/ 74487 h 1209888"/>
              <a:gd name="connsiteX6" fmla="*/ 458787 w 1164548"/>
              <a:gd name="connsiteY6" fmla="*/ 51041 h 120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548" h="1209888">
                <a:moveTo>
                  <a:pt x="458787" y="51041"/>
                </a:moveTo>
                <a:cubicBezTo>
                  <a:pt x="333741" y="125287"/>
                  <a:pt x="23079" y="334349"/>
                  <a:pt x="1587" y="519964"/>
                </a:cubicBezTo>
                <a:cubicBezTo>
                  <a:pt x="-19905" y="705579"/>
                  <a:pt x="181341" y="1068995"/>
                  <a:pt x="329833" y="1164733"/>
                </a:cubicBezTo>
                <a:cubicBezTo>
                  <a:pt x="478325" y="1260471"/>
                  <a:pt x="753817" y="1188180"/>
                  <a:pt x="892540" y="1094395"/>
                </a:cubicBezTo>
                <a:cubicBezTo>
                  <a:pt x="1031263" y="1000610"/>
                  <a:pt x="1185617" y="772010"/>
                  <a:pt x="1162171" y="602025"/>
                </a:cubicBezTo>
                <a:cubicBezTo>
                  <a:pt x="1138725" y="432040"/>
                  <a:pt x="861278" y="166318"/>
                  <a:pt x="751863" y="74487"/>
                </a:cubicBezTo>
                <a:cubicBezTo>
                  <a:pt x="642448" y="-17344"/>
                  <a:pt x="583833" y="-23205"/>
                  <a:pt x="458787" y="51041"/>
                </a:cubicBezTo>
                <a:close/>
              </a:path>
            </a:pathLst>
          </a:custGeom>
          <a:noFill/>
          <a:ln w="19050" cap="flat" cmpd="sng" algn="ctr">
            <a:solidFill>
              <a:srgbClr val="C244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7F898135-EB25-3D89-168F-7457CF668522}"/>
              </a:ext>
            </a:extLst>
          </p:cNvPr>
          <p:cNvSpPr/>
          <p:nvPr/>
        </p:nvSpPr>
        <p:spPr>
          <a:xfrm>
            <a:off x="7572966" y="3592483"/>
            <a:ext cx="1283173" cy="1341742"/>
          </a:xfrm>
          <a:custGeom>
            <a:avLst/>
            <a:gdLst>
              <a:gd name="connsiteX0" fmla="*/ 293219 w 1283173"/>
              <a:gd name="connsiteY0" fmla="*/ 76840 h 1341742"/>
              <a:gd name="connsiteX1" fmla="*/ 142 w 1283173"/>
              <a:gd name="connsiteY1" fmla="*/ 557486 h 1341742"/>
              <a:gd name="connsiteX2" fmla="*/ 269772 w 1283173"/>
              <a:gd name="connsiteY2" fmla="*/ 1331209 h 1341742"/>
              <a:gd name="connsiteX3" fmla="*/ 1184172 w 1283173"/>
              <a:gd name="connsiteY3" fmla="*/ 944348 h 1341742"/>
              <a:gd name="connsiteX4" fmla="*/ 1160726 w 1283173"/>
              <a:gd name="connsiteY4" fmla="*/ 88563 h 1341742"/>
              <a:gd name="connsiteX5" fmla="*/ 293219 w 1283173"/>
              <a:gd name="connsiteY5" fmla="*/ 76840 h 134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173" h="1341742">
                <a:moveTo>
                  <a:pt x="293219" y="76840"/>
                </a:moveTo>
                <a:cubicBezTo>
                  <a:pt x="99788" y="154994"/>
                  <a:pt x="4050" y="348425"/>
                  <a:pt x="142" y="557486"/>
                </a:cubicBezTo>
                <a:cubicBezTo>
                  <a:pt x="-3766" y="766547"/>
                  <a:pt x="72434" y="1266732"/>
                  <a:pt x="269772" y="1331209"/>
                </a:cubicBezTo>
                <a:cubicBezTo>
                  <a:pt x="467110" y="1395686"/>
                  <a:pt x="1035680" y="1151456"/>
                  <a:pt x="1184172" y="944348"/>
                </a:cubicBezTo>
                <a:cubicBezTo>
                  <a:pt x="1332664" y="737240"/>
                  <a:pt x="1305311" y="229240"/>
                  <a:pt x="1160726" y="88563"/>
                </a:cubicBezTo>
                <a:cubicBezTo>
                  <a:pt x="1016142" y="-52114"/>
                  <a:pt x="486650" y="-1314"/>
                  <a:pt x="293219" y="76840"/>
                </a:cubicBezTo>
                <a:close/>
              </a:path>
            </a:pathLst>
          </a:custGeom>
          <a:noFill/>
          <a:ln w="1905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338C9821-C77E-F265-DABD-33EF48231A27}"/>
              </a:ext>
            </a:extLst>
          </p:cNvPr>
          <p:cNvSpPr/>
          <p:nvPr/>
        </p:nvSpPr>
        <p:spPr>
          <a:xfrm>
            <a:off x="1821760" y="2285503"/>
            <a:ext cx="5402259" cy="4026715"/>
          </a:xfrm>
          <a:custGeom>
            <a:avLst/>
            <a:gdLst>
              <a:gd name="connsiteX0" fmla="*/ 2293040 w 5402259"/>
              <a:gd name="connsiteY0" fmla="*/ 375635 h 4026715"/>
              <a:gd name="connsiteX1" fmla="*/ 1284855 w 5402259"/>
              <a:gd name="connsiteY1" fmla="*/ 1829297 h 4026715"/>
              <a:gd name="connsiteX2" fmla="*/ 1437255 w 5402259"/>
              <a:gd name="connsiteY2" fmla="*/ 2520959 h 4026715"/>
              <a:gd name="connsiteX3" fmla="*/ 2210978 w 5402259"/>
              <a:gd name="connsiteY3" fmla="*/ 2438897 h 4026715"/>
              <a:gd name="connsiteX4" fmla="*/ 2926086 w 5402259"/>
              <a:gd name="connsiteY4" fmla="*/ 2157543 h 4026715"/>
              <a:gd name="connsiteX5" fmla="*/ 2984702 w 5402259"/>
              <a:gd name="connsiteY5" fmla="*/ 2661635 h 4026715"/>
              <a:gd name="connsiteX6" fmla="*/ 2093748 w 5402259"/>
              <a:gd name="connsiteY6" fmla="*/ 3095389 h 4026715"/>
              <a:gd name="connsiteX7" fmla="*/ 968332 w 5402259"/>
              <a:gd name="connsiteY7" fmla="*/ 2849205 h 4026715"/>
              <a:gd name="connsiteX8" fmla="*/ 18763 w 5402259"/>
              <a:gd name="connsiteY8" fmla="*/ 3306405 h 4026715"/>
              <a:gd name="connsiteX9" fmla="*/ 745594 w 5402259"/>
              <a:gd name="connsiteY9" fmla="*/ 3951174 h 4026715"/>
              <a:gd name="connsiteX10" fmla="*/ 4989348 w 5402259"/>
              <a:gd name="connsiteY10" fmla="*/ 3833943 h 4026715"/>
              <a:gd name="connsiteX11" fmla="*/ 5024517 w 5402259"/>
              <a:gd name="connsiteY11" fmla="*/ 2345112 h 4026715"/>
              <a:gd name="connsiteX12" fmla="*/ 3090209 w 5402259"/>
              <a:gd name="connsiteY12" fmla="*/ 152897 h 4026715"/>
              <a:gd name="connsiteX13" fmla="*/ 2293040 w 5402259"/>
              <a:gd name="connsiteY13" fmla="*/ 375635 h 402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02259" h="4026715">
                <a:moveTo>
                  <a:pt x="2293040" y="375635"/>
                </a:moveTo>
                <a:cubicBezTo>
                  <a:pt x="1992148" y="655035"/>
                  <a:pt x="1427486" y="1471743"/>
                  <a:pt x="1284855" y="1829297"/>
                </a:cubicBezTo>
                <a:cubicBezTo>
                  <a:pt x="1142224" y="2186851"/>
                  <a:pt x="1282901" y="2419359"/>
                  <a:pt x="1437255" y="2520959"/>
                </a:cubicBezTo>
                <a:cubicBezTo>
                  <a:pt x="1591609" y="2622559"/>
                  <a:pt x="1962839" y="2499466"/>
                  <a:pt x="2210978" y="2438897"/>
                </a:cubicBezTo>
                <a:cubicBezTo>
                  <a:pt x="2459117" y="2378328"/>
                  <a:pt x="2797132" y="2120420"/>
                  <a:pt x="2926086" y="2157543"/>
                </a:cubicBezTo>
                <a:cubicBezTo>
                  <a:pt x="3055040" y="2194666"/>
                  <a:pt x="3123425" y="2505327"/>
                  <a:pt x="2984702" y="2661635"/>
                </a:cubicBezTo>
                <a:cubicBezTo>
                  <a:pt x="2845979" y="2817943"/>
                  <a:pt x="2429810" y="3064127"/>
                  <a:pt x="2093748" y="3095389"/>
                </a:cubicBezTo>
                <a:cubicBezTo>
                  <a:pt x="1757686" y="3126651"/>
                  <a:pt x="1314163" y="2814036"/>
                  <a:pt x="968332" y="2849205"/>
                </a:cubicBezTo>
                <a:cubicBezTo>
                  <a:pt x="622501" y="2884374"/>
                  <a:pt x="55886" y="3122744"/>
                  <a:pt x="18763" y="3306405"/>
                </a:cubicBezTo>
                <a:cubicBezTo>
                  <a:pt x="-18360" y="3490067"/>
                  <a:pt x="-82837" y="3863251"/>
                  <a:pt x="745594" y="3951174"/>
                </a:cubicBezTo>
                <a:cubicBezTo>
                  <a:pt x="1574025" y="4039097"/>
                  <a:pt x="4276194" y="4101620"/>
                  <a:pt x="4989348" y="3833943"/>
                </a:cubicBezTo>
                <a:cubicBezTo>
                  <a:pt x="5702502" y="3566266"/>
                  <a:pt x="5341040" y="2958620"/>
                  <a:pt x="5024517" y="2345112"/>
                </a:cubicBezTo>
                <a:cubicBezTo>
                  <a:pt x="4707994" y="1731604"/>
                  <a:pt x="3549363" y="487005"/>
                  <a:pt x="3090209" y="152897"/>
                </a:cubicBezTo>
                <a:cubicBezTo>
                  <a:pt x="2631055" y="-181211"/>
                  <a:pt x="2593932" y="96235"/>
                  <a:pt x="2293040" y="375635"/>
                </a:cubicBezTo>
                <a:close/>
              </a:path>
            </a:pathLst>
          </a:custGeom>
          <a:noFill/>
          <a:ln w="22225" cap="flat" cmpd="sng" algn="ctr">
            <a:solidFill>
              <a:srgbClr val="CF6E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75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97639"/>
            <a:ext cx="8467288" cy="562291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600" dirty="0"/>
              <a:t>Keep the Trees in a Special Data Structure</a:t>
            </a:r>
            <a:endParaRPr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3BF40-C910-5B0C-F5BB-DD806D3D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1698870"/>
            <a:ext cx="7874000" cy="444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59163E-C572-5341-789F-6763323CD1C1}"/>
              </a:ext>
            </a:extLst>
          </p:cNvPr>
          <p:cNvSpPr txBox="1"/>
          <p:nvPr/>
        </p:nvSpPr>
        <p:spPr>
          <a:xfrm>
            <a:off x="6635262" y="1887415"/>
            <a:ext cx="20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“treehouse”?</a:t>
            </a:r>
          </a:p>
        </p:txBody>
      </p:sp>
    </p:spTree>
    <p:extLst>
      <p:ext uri="{BB962C8B-B14F-4D97-AF65-F5344CB8AC3E}">
        <p14:creationId xmlns:p14="http://schemas.microsoft.com/office/powerpoint/2010/main" val="32041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Union-find Data Structure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Also called disjoint-set data structure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Used for storing collections of sets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Supports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 err="1"/>
              <a:t>makeSet</a:t>
            </a:r>
            <a:r>
              <a:rPr lang="en-US" sz="1600" b="1" dirty="0"/>
              <a:t>(u)</a:t>
            </a:r>
            <a:r>
              <a:rPr lang="en-US" sz="1600" dirty="0"/>
              <a:t>: create a set {u}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find(u)</a:t>
            </a:r>
            <a:r>
              <a:rPr lang="en-US" sz="1600" dirty="0"/>
              <a:t>: return the set that u is in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union(</a:t>
            </a:r>
            <a:r>
              <a:rPr lang="en-US" sz="1600" b="1" dirty="0" err="1"/>
              <a:t>u,v</a:t>
            </a:r>
            <a:r>
              <a:rPr lang="en-US" sz="1600" b="1" dirty="0"/>
              <a:t>)</a:t>
            </a:r>
            <a:r>
              <a:rPr lang="en-US" sz="1600" dirty="0"/>
              <a:t>: merge the set that u is in with the set that v is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FBC1B-F70A-7D6F-FB40-A00A09603727}"/>
              </a:ext>
            </a:extLst>
          </p:cNvPr>
          <p:cNvSpPr txBox="1"/>
          <p:nvPr/>
        </p:nvSpPr>
        <p:spPr>
          <a:xfrm>
            <a:off x="431149" y="3765675"/>
            <a:ext cx="3589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union(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CBDDE1B-52A2-7CC0-22F2-AB5771EE3BE9}"/>
              </a:ext>
            </a:extLst>
          </p:cNvPr>
          <p:cNvSpPr/>
          <p:nvPr/>
        </p:nvSpPr>
        <p:spPr>
          <a:xfrm>
            <a:off x="5243601" y="388570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A92E05-5186-EDAC-4326-563B28060B75}"/>
              </a:ext>
            </a:extLst>
          </p:cNvPr>
          <p:cNvSpPr/>
          <p:nvPr/>
        </p:nvSpPr>
        <p:spPr>
          <a:xfrm>
            <a:off x="5600701" y="4127857"/>
            <a:ext cx="468923" cy="504092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B50ADC9-E589-C350-6F51-F8C9F30954C0}"/>
              </a:ext>
            </a:extLst>
          </p:cNvPr>
          <p:cNvSpPr/>
          <p:nvPr/>
        </p:nvSpPr>
        <p:spPr>
          <a:xfrm>
            <a:off x="6989606" y="423336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6D6CE3-DAF9-48A5-9776-CBF59D90A278}"/>
              </a:ext>
            </a:extLst>
          </p:cNvPr>
          <p:cNvSpPr/>
          <p:nvPr/>
        </p:nvSpPr>
        <p:spPr>
          <a:xfrm>
            <a:off x="7364291" y="4465703"/>
            <a:ext cx="433753" cy="543507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739700-445B-8339-A594-4EE942CFAA8E}"/>
              </a:ext>
            </a:extLst>
          </p:cNvPr>
          <p:cNvSpPr/>
          <p:nvPr/>
        </p:nvSpPr>
        <p:spPr>
          <a:xfrm>
            <a:off x="5457547" y="5294399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B6C92E-75A6-8461-8F20-A17F02ED0A45}"/>
              </a:ext>
            </a:extLst>
          </p:cNvPr>
          <p:cNvSpPr/>
          <p:nvPr/>
        </p:nvSpPr>
        <p:spPr>
          <a:xfrm>
            <a:off x="5811716" y="5588567"/>
            <a:ext cx="474784" cy="513650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1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Union-find Data Structure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Also called disjoint-set data structure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Used for storing collections of sets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Supports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 err="1"/>
              <a:t>makeSet</a:t>
            </a:r>
            <a:r>
              <a:rPr lang="en-US" sz="1600" b="1" dirty="0"/>
              <a:t>(u)</a:t>
            </a:r>
            <a:r>
              <a:rPr lang="en-US" sz="1600" dirty="0"/>
              <a:t>: create a set {u}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find(u)</a:t>
            </a:r>
            <a:r>
              <a:rPr lang="en-US" sz="1600" dirty="0"/>
              <a:t>: return the set that u is in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union(</a:t>
            </a:r>
            <a:r>
              <a:rPr lang="en-US" sz="1600" b="1" dirty="0" err="1"/>
              <a:t>u,v</a:t>
            </a:r>
            <a:r>
              <a:rPr lang="en-US" sz="1600" b="1" dirty="0"/>
              <a:t>)</a:t>
            </a:r>
            <a:r>
              <a:rPr lang="en-US" sz="1600" dirty="0"/>
              <a:t>: merge the set that u is in with the set that v is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FBC1B-F70A-7D6F-FB40-A00A09603727}"/>
              </a:ext>
            </a:extLst>
          </p:cNvPr>
          <p:cNvSpPr txBox="1"/>
          <p:nvPr/>
        </p:nvSpPr>
        <p:spPr>
          <a:xfrm>
            <a:off x="431149" y="3765675"/>
            <a:ext cx="3589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union(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739700-445B-8339-A594-4EE942CFAA8E}"/>
              </a:ext>
            </a:extLst>
          </p:cNvPr>
          <p:cNvSpPr/>
          <p:nvPr/>
        </p:nvSpPr>
        <p:spPr>
          <a:xfrm>
            <a:off x="5457547" y="5294399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B6C92E-75A6-8461-8F20-A17F02ED0A45}"/>
              </a:ext>
            </a:extLst>
          </p:cNvPr>
          <p:cNvSpPr/>
          <p:nvPr/>
        </p:nvSpPr>
        <p:spPr>
          <a:xfrm>
            <a:off x="5811716" y="5588567"/>
            <a:ext cx="474784" cy="513650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A71B0FD-2580-D716-929A-ED1FF04CE920}"/>
              </a:ext>
            </a:extLst>
          </p:cNvPr>
          <p:cNvSpPr/>
          <p:nvPr/>
        </p:nvSpPr>
        <p:spPr>
          <a:xfrm>
            <a:off x="5050017" y="3849419"/>
            <a:ext cx="2639003" cy="1289830"/>
          </a:xfrm>
          <a:custGeom>
            <a:avLst/>
            <a:gdLst>
              <a:gd name="connsiteX0" fmla="*/ 2499645 w 2639003"/>
              <a:gd name="connsiteY0" fmla="*/ 208099 h 1289830"/>
              <a:gd name="connsiteX1" fmla="*/ 2581706 w 2639003"/>
              <a:gd name="connsiteY1" fmla="*/ 899760 h 1289830"/>
              <a:gd name="connsiteX2" fmla="*/ 2065891 w 2639003"/>
              <a:gd name="connsiteY2" fmla="*/ 1274899 h 1289830"/>
              <a:gd name="connsiteX3" fmla="*/ 237091 w 2639003"/>
              <a:gd name="connsiteY3" fmla="*/ 1099052 h 1289830"/>
              <a:gd name="connsiteX4" fmla="*/ 155029 w 2639003"/>
              <a:gd name="connsiteY4" fmla="*/ 67422 h 1289830"/>
              <a:gd name="connsiteX5" fmla="*/ 1456291 w 2639003"/>
              <a:gd name="connsiteY5" fmla="*/ 114314 h 1289830"/>
              <a:gd name="connsiteX6" fmla="*/ 2499645 w 2639003"/>
              <a:gd name="connsiteY6" fmla="*/ 208099 h 12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003" h="1289830">
                <a:moveTo>
                  <a:pt x="2499645" y="208099"/>
                </a:moveTo>
                <a:cubicBezTo>
                  <a:pt x="2687214" y="339007"/>
                  <a:pt x="2653998" y="721960"/>
                  <a:pt x="2581706" y="899760"/>
                </a:cubicBezTo>
                <a:cubicBezTo>
                  <a:pt x="2509414" y="1077560"/>
                  <a:pt x="2456660" y="1241684"/>
                  <a:pt x="2065891" y="1274899"/>
                </a:cubicBezTo>
                <a:cubicBezTo>
                  <a:pt x="1675122" y="1308114"/>
                  <a:pt x="555568" y="1300298"/>
                  <a:pt x="237091" y="1099052"/>
                </a:cubicBezTo>
                <a:cubicBezTo>
                  <a:pt x="-81386" y="897806"/>
                  <a:pt x="-48171" y="231545"/>
                  <a:pt x="155029" y="67422"/>
                </a:cubicBezTo>
                <a:cubicBezTo>
                  <a:pt x="358229" y="-96701"/>
                  <a:pt x="1065522" y="86960"/>
                  <a:pt x="1456291" y="114314"/>
                </a:cubicBezTo>
                <a:cubicBezTo>
                  <a:pt x="1847060" y="141668"/>
                  <a:pt x="2312076" y="77191"/>
                  <a:pt x="2499645" y="208099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A20968-C1D1-9532-B61D-B4B9275E3C19}"/>
              </a:ext>
            </a:extLst>
          </p:cNvPr>
          <p:cNvSpPr/>
          <p:nvPr/>
        </p:nvSpPr>
        <p:spPr>
          <a:xfrm>
            <a:off x="5600701" y="4127857"/>
            <a:ext cx="468923" cy="504092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E83A40-78B2-BF06-E7DB-F8B54F0F387A}"/>
              </a:ext>
            </a:extLst>
          </p:cNvPr>
          <p:cNvSpPr/>
          <p:nvPr/>
        </p:nvSpPr>
        <p:spPr>
          <a:xfrm>
            <a:off x="6799020" y="4233364"/>
            <a:ext cx="433753" cy="543507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019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5949462" y="1808770"/>
            <a:ext cx="31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a minimum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spanning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01B7-2F5B-3280-DEE4-B127EFF018E8}"/>
              </a:ext>
            </a:extLst>
          </p:cNvPr>
          <p:cNvSpPr txBox="1"/>
          <p:nvPr/>
        </p:nvSpPr>
        <p:spPr>
          <a:xfrm>
            <a:off x="7298474" y="2186319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6518F-8BEA-068A-8277-65B5A2C31CD9}"/>
              </a:ext>
            </a:extLst>
          </p:cNvPr>
          <p:cNvSpPr txBox="1"/>
          <p:nvPr/>
        </p:nvSpPr>
        <p:spPr>
          <a:xfrm>
            <a:off x="353510" y="5515923"/>
            <a:ext cx="14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minimum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875FE-160E-7B04-7B9F-66C8C4B6870F}"/>
              </a:ext>
            </a:extLst>
          </p:cNvPr>
          <p:cNvSpPr txBox="1"/>
          <p:nvPr/>
        </p:nvSpPr>
        <p:spPr>
          <a:xfrm>
            <a:off x="3619573" y="5573710"/>
            <a:ext cx="24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of minimum 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BC7606-59BE-BD03-7FC6-D79F2FAFE303}"/>
              </a:ext>
            </a:extLst>
          </p:cNvPr>
          <p:cNvCxnSpPr/>
          <p:nvPr/>
        </p:nvCxnSpPr>
        <p:spPr>
          <a:xfrm>
            <a:off x="733425" y="5834941"/>
            <a:ext cx="0" cy="198947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22DB51-AD99-9509-56CA-5C5FED2033D0}"/>
              </a:ext>
            </a:extLst>
          </p:cNvPr>
          <p:cNvCxnSpPr/>
          <p:nvPr/>
        </p:nvCxnSpPr>
        <p:spPr>
          <a:xfrm flipH="1">
            <a:off x="3579975" y="5808758"/>
            <a:ext cx="70338" cy="256695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677A884-E7AF-25F7-F07B-0E81C8F27E51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798720-DF4A-5249-6FCA-3CAFB4522091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8D6B00-4B2C-3E06-F06D-D30FC51527A0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7C9457-9E64-595B-7EDC-56114DDCC5CB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C1F6E1-3E9D-E090-8EC6-765490DEC228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957A04-CB88-AB0B-AB05-896CD3F72C42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098B64-09E8-0FE1-1FE4-531660DD2E6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3EAA6B-BB05-4768-7875-1E2D176EF59D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76AC0A-AF7F-BFA3-67B9-3547EE3BF99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38FB74-62CB-8569-0DF6-3B249718C026}"/>
              </a:ext>
            </a:extLst>
          </p:cNvPr>
          <p:cNvCxnSpPr>
            <a:stCxn id="13" idx="5"/>
            <a:endCxn id="18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39E4CA-5FE5-A633-E16B-B14B88B755A4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161F67-17A0-C03A-449B-3E60490C6D14}"/>
              </a:ext>
            </a:extLst>
          </p:cNvPr>
          <p:cNvCxnSpPr>
            <a:stCxn id="20" idx="1"/>
            <a:endCxn id="12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A0F9-DE67-4314-9B20-731A1AE6E6F4}"/>
              </a:ext>
            </a:extLst>
          </p:cNvPr>
          <p:cNvCxnSpPr>
            <a:stCxn id="20" idx="3"/>
            <a:endCxn id="18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6699AB-101C-EDE5-BF97-6E45E0562FB7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ED10CD-3D38-98DB-0DC8-AFF247440A9A}"/>
              </a:ext>
            </a:extLst>
          </p:cNvPr>
          <p:cNvCxnSpPr>
            <a:stCxn id="19" idx="5"/>
            <a:endCxn id="17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69FD90-930C-B508-598A-BBC7D1E9DDC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24851-0D36-25E2-A4C5-E8553B3A11CC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91838F-08A3-D945-4B86-293B3F1E65DD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9E1CA3-709A-C1E1-C129-12485C698961}"/>
              </a:ext>
            </a:extLst>
          </p:cNvPr>
          <p:cNvCxnSpPr>
            <a:stCxn id="15" idx="7"/>
            <a:endCxn id="14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CA0857-20BE-08BC-8A1D-474C4A8B6C87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0858F-C934-81F4-FBD1-5EA1C5E4BB0B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826B1A-CF42-7580-9501-B3F6FA889C33}"/>
              </a:ext>
            </a:extLst>
          </p:cNvPr>
          <p:cNvCxnSpPr>
            <a:stCxn id="19" idx="3"/>
            <a:endCxn id="16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C397C2-A5AE-BE58-73C6-8B3E6C24BBCE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AD6508-08A2-D23C-DFE7-5FC6241BBD51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948F6-D438-9D9F-3336-EA09A3DE9EB2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8715D7-FC5A-2BE9-A53A-3E07936B7D41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D2575A-7C72-532F-B5E1-010C0D3B8A63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94E2D9-F79B-85B3-D7A4-E1B309A7313F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86BE05-5881-BCAE-D38C-E5F024C60AED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617153-E1E2-D725-4595-000FEF2091B9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5C888C-2A63-2144-C718-1A5BC4F9820C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28E81B-EF21-48A1-C3C4-CBE9843E728C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AB5EB4A-5D29-1E11-B3EF-32D07B72C83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15777323-0656-685E-431A-B192868F0F79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D8E4F00-88DD-2BB3-7CA6-DCD390F28AA9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EB14D4F-C07D-3EF8-B391-08E3F32DD763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9E83BB-053B-7FA8-40B9-8555C9DF1FFC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3360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Union-find Data Structure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Also called disjoint-set data structure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Used for storing collections of sets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Supports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 err="1"/>
              <a:t>makeSet</a:t>
            </a:r>
            <a:r>
              <a:rPr lang="en-US" sz="1600" b="1" dirty="0"/>
              <a:t>(u)</a:t>
            </a:r>
            <a:r>
              <a:rPr lang="en-US" sz="1600" dirty="0"/>
              <a:t>: create a set {u}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find(u)</a:t>
            </a:r>
            <a:r>
              <a:rPr lang="en-US" sz="1600" dirty="0"/>
              <a:t>: return the set that u is in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union(</a:t>
            </a:r>
            <a:r>
              <a:rPr lang="en-US" sz="1600" b="1" dirty="0" err="1"/>
              <a:t>u,v</a:t>
            </a:r>
            <a:r>
              <a:rPr lang="en-US" sz="1600" b="1" dirty="0"/>
              <a:t>)</a:t>
            </a:r>
            <a:r>
              <a:rPr lang="en-US" sz="1600" dirty="0"/>
              <a:t>: merge the set that u is in with the set that v is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FBC1B-F70A-7D6F-FB40-A00A09603727}"/>
              </a:ext>
            </a:extLst>
          </p:cNvPr>
          <p:cNvSpPr txBox="1"/>
          <p:nvPr/>
        </p:nvSpPr>
        <p:spPr>
          <a:xfrm>
            <a:off x="431149" y="3765675"/>
            <a:ext cx="3589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union(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find(x)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739700-445B-8339-A594-4EE942CFAA8E}"/>
              </a:ext>
            </a:extLst>
          </p:cNvPr>
          <p:cNvSpPr/>
          <p:nvPr/>
        </p:nvSpPr>
        <p:spPr>
          <a:xfrm>
            <a:off x="5457547" y="5294399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B6C92E-75A6-8461-8F20-A17F02ED0A45}"/>
              </a:ext>
            </a:extLst>
          </p:cNvPr>
          <p:cNvSpPr/>
          <p:nvPr/>
        </p:nvSpPr>
        <p:spPr>
          <a:xfrm>
            <a:off x="5811716" y="5588567"/>
            <a:ext cx="474784" cy="513650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A71B0FD-2580-D716-929A-ED1FF04CE920}"/>
              </a:ext>
            </a:extLst>
          </p:cNvPr>
          <p:cNvSpPr/>
          <p:nvPr/>
        </p:nvSpPr>
        <p:spPr>
          <a:xfrm>
            <a:off x="5050017" y="3849419"/>
            <a:ext cx="2639003" cy="1289830"/>
          </a:xfrm>
          <a:custGeom>
            <a:avLst/>
            <a:gdLst>
              <a:gd name="connsiteX0" fmla="*/ 2499645 w 2639003"/>
              <a:gd name="connsiteY0" fmla="*/ 208099 h 1289830"/>
              <a:gd name="connsiteX1" fmla="*/ 2581706 w 2639003"/>
              <a:gd name="connsiteY1" fmla="*/ 899760 h 1289830"/>
              <a:gd name="connsiteX2" fmla="*/ 2065891 w 2639003"/>
              <a:gd name="connsiteY2" fmla="*/ 1274899 h 1289830"/>
              <a:gd name="connsiteX3" fmla="*/ 237091 w 2639003"/>
              <a:gd name="connsiteY3" fmla="*/ 1099052 h 1289830"/>
              <a:gd name="connsiteX4" fmla="*/ 155029 w 2639003"/>
              <a:gd name="connsiteY4" fmla="*/ 67422 h 1289830"/>
              <a:gd name="connsiteX5" fmla="*/ 1456291 w 2639003"/>
              <a:gd name="connsiteY5" fmla="*/ 114314 h 1289830"/>
              <a:gd name="connsiteX6" fmla="*/ 2499645 w 2639003"/>
              <a:gd name="connsiteY6" fmla="*/ 208099 h 12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003" h="1289830">
                <a:moveTo>
                  <a:pt x="2499645" y="208099"/>
                </a:moveTo>
                <a:cubicBezTo>
                  <a:pt x="2687214" y="339007"/>
                  <a:pt x="2653998" y="721960"/>
                  <a:pt x="2581706" y="899760"/>
                </a:cubicBezTo>
                <a:cubicBezTo>
                  <a:pt x="2509414" y="1077560"/>
                  <a:pt x="2456660" y="1241684"/>
                  <a:pt x="2065891" y="1274899"/>
                </a:cubicBezTo>
                <a:cubicBezTo>
                  <a:pt x="1675122" y="1308114"/>
                  <a:pt x="555568" y="1300298"/>
                  <a:pt x="237091" y="1099052"/>
                </a:cubicBezTo>
                <a:cubicBezTo>
                  <a:pt x="-81386" y="897806"/>
                  <a:pt x="-48171" y="231545"/>
                  <a:pt x="155029" y="67422"/>
                </a:cubicBezTo>
                <a:cubicBezTo>
                  <a:pt x="358229" y="-96701"/>
                  <a:pt x="1065522" y="86960"/>
                  <a:pt x="1456291" y="114314"/>
                </a:cubicBezTo>
                <a:cubicBezTo>
                  <a:pt x="1847060" y="141668"/>
                  <a:pt x="2312076" y="77191"/>
                  <a:pt x="2499645" y="208099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A20968-C1D1-9532-B61D-B4B9275E3C19}"/>
              </a:ext>
            </a:extLst>
          </p:cNvPr>
          <p:cNvSpPr/>
          <p:nvPr/>
        </p:nvSpPr>
        <p:spPr>
          <a:xfrm>
            <a:off x="5600701" y="4127857"/>
            <a:ext cx="468923" cy="504092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E83A40-78B2-BF06-E7DB-F8B54F0F387A}"/>
              </a:ext>
            </a:extLst>
          </p:cNvPr>
          <p:cNvSpPr/>
          <p:nvPr/>
        </p:nvSpPr>
        <p:spPr>
          <a:xfrm>
            <a:off x="6799020" y="4233364"/>
            <a:ext cx="433753" cy="543507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C6D7E8-086D-3D6E-F340-F470068508D7}"/>
              </a:ext>
            </a:extLst>
          </p:cNvPr>
          <p:cNvSpPr/>
          <p:nvPr/>
        </p:nvSpPr>
        <p:spPr>
          <a:xfrm rot="20268127">
            <a:off x="4294941" y="4634127"/>
            <a:ext cx="811117" cy="362378"/>
          </a:xfrm>
          <a:prstGeom prst="rightArrow">
            <a:avLst/>
          </a:prstGeom>
          <a:solidFill>
            <a:srgbClr val="F07B1A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0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Kruskal Pseudocode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F3F8DB-42F8-2CD3-3589-5BBC7AE080E5}"/>
              </a:ext>
            </a:extLst>
          </p:cNvPr>
          <p:cNvSpPr txBox="1">
            <a:spLocks/>
          </p:cNvSpPr>
          <p:nvPr/>
        </p:nvSpPr>
        <p:spPr>
          <a:xfrm>
            <a:off x="628651" y="1472404"/>
            <a:ext cx="7886700" cy="4351338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Kruskal</a:t>
            </a:r>
            <a:r>
              <a:rPr lang="en-US" dirty="0"/>
              <a:t>(G = (V,E)):</a:t>
            </a:r>
          </a:p>
          <a:p>
            <a:pPr lvl="1"/>
            <a:r>
              <a:rPr lang="en-US" dirty="0"/>
              <a:t>Sort the edges in E by non-decreasing weight.</a:t>
            </a:r>
          </a:p>
          <a:p>
            <a:pPr lvl="1"/>
            <a:r>
              <a:rPr lang="en-US" dirty="0"/>
              <a:t>MST = {}	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initialize an empty tree</a:t>
            </a:r>
            <a:endParaRPr lang="en-US" dirty="0"/>
          </a:p>
          <a:p>
            <a:pPr lvl="1"/>
            <a:r>
              <a:rPr lang="en-US" b="1" dirty="0"/>
              <a:t>for</a:t>
            </a:r>
            <a:r>
              <a:rPr lang="en-US" dirty="0"/>
              <a:t> v in V:</a:t>
            </a:r>
          </a:p>
          <a:p>
            <a:pPr lvl="2"/>
            <a:r>
              <a:rPr lang="en-US" b="1" dirty="0" err="1"/>
              <a:t>makeSet</a:t>
            </a:r>
            <a:r>
              <a:rPr lang="en-US" dirty="0"/>
              <a:t>(v)	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put each vertex in its own tree in the forest</a:t>
            </a:r>
            <a:endParaRPr lang="en-US" dirty="0"/>
          </a:p>
          <a:p>
            <a:pPr lvl="1"/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in E:	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go through the edges in sorted order</a:t>
            </a:r>
            <a:endParaRPr lang="en-US" dirty="0"/>
          </a:p>
          <a:p>
            <a:pPr lvl="2"/>
            <a:r>
              <a:rPr lang="en-US" sz="1800" b="1" dirty="0"/>
              <a:t>if find(</a:t>
            </a:r>
            <a:r>
              <a:rPr lang="en-US" sz="1800" dirty="0"/>
              <a:t>u</a:t>
            </a:r>
            <a:r>
              <a:rPr lang="en-US" sz="1800" b="1" dirty="0"/>
              <a:t>) </a:t>
            </a:r>
            <a:r>
              <a:rPr lang="en-US" sz="1800" dirty="0"/>
              <a:t>!=</a:t>
            </a:r>
            <a:r>
              <a:rPr lang="en-US" sz="1800" b="1" dirty="0"/>
              <a:t> find(</a:t>
            </a:r>
            <a:r>
              <a:rPr lang="en-US" sz="1800" dirty="0"/>
              <a:t>v</a:t>
            </a:r>
            <a:r>
              <a:rPr lang="en-US" sz="1800" b="1" dirty="0"/>
              <a:t>)</a:t>
            </a:r>
            <a:r>
              <a:rPr lang="en-US" sz="1800" dirty="0"/>
              <a:t>: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if u and v are not in the same tree</a:t>
            </a:r>
            <a:endParaRPr lang="en-US" sz="1800" dirty="0"/>
          </a:p>
          <a:p>
            <a:pPr lvl="3"/>
            <a:r>
              <a:rPr lang="en-US" sz="1800" dirty="0"/>
              <a:t>add (</a:t>
            </a:r>
            <a:r>
              <a:rPr lang="en-US" sz="1800" dirty="0" err="1"/>
              <a:t>u,v</a:t>
            </a:r>
            <a:r>
              <a:rPr lang="en-US" sz="1800" dirty="0"/>
              <a:t>) to MST</a:t>
            </a:r>
          </a:p>
          <a:p>
            <a:pPr lvl="3"/>
            <a:r>
              <a:rPr lang="en-US" sz="1800" b="1" dirty="0"/>
              <a:t>union</a:t>
            </a:r>
            <a:r>
              <a:rPr lang="en-US" sz="1800" dirty="0"/>
              <a:t>(</a:t>
            </a:r>
            <a:r>
              <a:rPr lang="en-US" sz="1800" dirty="0" err="1"/>
              <a:t>u,v</a:t>
            </a:r>
            <a:r>
              <a:rPr lang="en-US" sz="1800" dirty="0"/>
              <a:t>)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merge u’s tree with v’s tree</a:t>
            </a:r>
            <a:endParaRPr lang="en-US" sz="1800" dirty="0"/>
          </a:p>
          <a:p>
            <a:pPr lvl="1"/>
            <a:r>
              <a:rPr lang="en-US" b="1" dirty="0"/>
              <a:t>return</a:t>
            </a:r>
            <a:r>
              <a:rPr lang="en-US" dirty="0"/>
              <a:t> MST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0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To start, every vertex is in its own tree</a:t>
            </a:r>
            <a:endParaRPr lang="en-US" sz="1600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F8C0D33-065F-F92A-1E78-F135989F3496}"/>
              </a:ext>
            </a:extLst>
          </p:cNvPr>
          <p:cNvSpPr/>
          <p:nvPr/>
        </p:nvSpPr>
        <p:spPr>
          <a:xfrm>
            <a:off x="5815728" y="512767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F1F05C8-E0D8-7E07-9A0B-E779196395FF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5E0CE07-C939-6671-3CD1-2DD14A96A43A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F1B859EF-E9B7-20DB-5350-059FCFC36497}"/>
              </a:ext>
            </a:extLst>
          </p:cNvPr>
          <p:cNvSpPr/>
          <p:nvPr/>
        </p:nvSpPr>
        <p:spPr>
          <a:xfrm>
            <a:off x="4021987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EFBA37EC-8BB2-853B-5FC6-33EE393EAB45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122A084C-F847-D26A-F316-50A080121DD8}"/>
              </a:ext>
            </a:extLst>
          </p:cNvPr>
          <p:cNvSpPr/>
          <p:nvPr/>
        </p:nvSpPr>
        <p:spPr>
          <a:xfrm>
            <a:off x="3352349" y="3745265"/>
            <a:ext cx="922639" cy="99697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26C1BB90-AAC7-1F72-3DAD-A59A57EFCC12}"/>
              </a:ext>
            </a:extLst>
          </p:cNvPr>
          <p:cNvSpPr/>
          <p:nvPr/>
        </p:nvSpPr>
        <p:spPr>
          <a:xfrm>
            <a:off x="3936465" y="510374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C47E9331-23A9-49D9-2E16-D299CAD2AF6D}"/>
              </a:ext>
            </a:extLst>
          </p:cNvPr>
          <p:cNvSpPr/>
          <p:nvPr/>
        </p:nvSpPr>
        <p:spPr>
          <a:xfrm>
            <a:off x="2170000" y="505906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BA555D6B-2C71-1BBE-BFFF-7FBE47739AA6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9E66ED2F-193D-7BAA-EA6A-E56EDE9466D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8B86231-894C-FD97-C709-473A4A9E98E5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C626A1A-3ED8-915A-1919-A661B6F33D5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A6A9EFF-345D-5114-22E4-91F5D9EF44DF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578632E-F043-7681-C118-ABB9B0D9FE1C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A4F9FFE-3883-BCF9-8E92-3536141E40BF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4B6A1E-3E7E-63E8-BE3F-E9929DCF4EB1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5C4897C-FAAA-5E43-D455-1EAF1012BB9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E6ABD78-BB38-489D-6E95-EAA877DD5774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1FF455C-0B74-6D00-BBB5-AE4F87654D59}"/>
              </a:ext>
            </a:extLst>
          </p:cNvPr>
          <p:cNvCxnSpPr>
            <a:stCxn id="203" idx="5"/>
            <a:endCxn id="209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3AFA4B7-9EBE-018C-EB8D-00CE386055CB}"/>
              </a:ext>
            </a:extLst>
          </p:cNvPr>
          <p:cNvCxnSpPr>
            <a:stCxn id="203" idx="6"/>
            <a:endCxn id="202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DF0FCD1-EE9A-FFFB-CEFA-FAD6313FEE66}"/>
              </a:ext>
            </a:extLst>
          </p:cNvPr>
          <p:cNvCxnSpPr>
            <a:stCxn id="211" idx="1"/>
            <a:endCxn id="202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99C1BBB-A3C3-1125-6A18-F26726391556}"/>
              </a:ext>
            </a:extLst>
          </p:cNvPr>
          <p:cNvCxnSpPr>
            <a:stCxn id="211" idx="3"/>
            <a:endCxn id="209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BF7EF9E-A3C5-1546-B0CD-DC904220CC55}"/>
              </a:ext>
            </a:extLst>
          </p:cNvPr>
          <p:cNvCxnSpPr>
            <a:stCxn id="202" idx="4"/>
            <a:endCxn id="209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05107AC-2C2D-41FF-6CE0-3BB955D81D36}"/>
              </a:ext>
            </a:extLst>
          </p:cNvPr>
          <p:cNvCxnSpPr>
            <a:stCxn id="210" idx="5"/>
            <a:endCxn id="208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4345263-757C-2D47-5A8A-8306F3CA12B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387E74E-DBB2-D3FF-5185-A76EB65BDDB8}"/>
              </a:ext>
            </a:extLst>
          </p:cNvPr>
          <p:cNvCxnSpPr>
            <a:stCxn id="210" idx="0"/>
            <a:endCxn id="203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B9DB68E-8B75-1073-5199-CBB09B3CA4C6}"/>
              </a:ext>
            </a:extLst>
          </p:cNvPr>
          <p:cNvCxnSpPr>
            <a:stCxn id="204" idx="6"/>
            <a:endCxn id="203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3F8939-1C34-AFAE-0B39-140942CA2C7D}"/>
              </a:ext>
            </a:extLst>
          </p:cNvPr>
          <p:cNvCxnSpPr>
            <a:stCxn id="205" idx="7"/>
            <a:endCxn id="204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3355796-A5A2-28D0-241E-CD57B9798622}"/>
              </a:ext>
            </a:extLst>
          </p:cNvPr>
          <p:cNvCxnSpPr>
            <a:stCxn id="205" idx="5"/>
            <a:endCxn id="206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C21C578-B0AF-017E-93CD-6F22BAC2329A}"/>
              </a:ext>
            </a:extLst>
          </p:cNvPr>
          <p:cNvCxnSpPr>
            <a:stCxn id="208" idx="2"/>
            <a:endCxn id="206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7A9BEC8-3E07-87CA-A9E5-0D6302E3C4A3}"/>
              </a:ext>
            </a:extLst>
          </p:cNvPr>
          <p:cNvCxnSpPr>
            <a:stCxn id="210" idx="3"/>
            <a:endCxn id="206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FC830B4-8E4C-CA53-951A-3BDB5BF817AB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78617D3-4F83-906E-ABE5-DB95A396B478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A6B7DEE-CCB6-9FA4-EC31-09DB726985A7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B898B-CB9A-79E2-4C77-4A4B97FC5B69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8EF854B-09D0-F6B6-6063-4E85661951CE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89D739-A120-D308-9CDA-ABA5AF89E9AD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7CDF663-B539-8944-80AA-92708AC9753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C007960-5E73-5829-070F-6C788699B24F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DB9FBA-D5C4-5E1A-4531-CA87F419F6CF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76FCD3F-A865-8FDD-8E6A-C80C14A2A031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4683958-0FB2-0739-A676-2DDA8F48259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1C5B7E1-B1C1-F0DD-8DF3-52830873B24B}"/>
              </a:ext>
            </a:extLst>
          </p:cNvPr>
          <p:cNvCxnSpPr>
            <a:stCxn id="206" idx="0"/>
            <a:endCxn id="204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D6047E4-5E8F-8698-A626-FB0042BD7C93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3A9013-0CB6-B4DC-A8B1-36A1C469C4D7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DE8680A-77C9-F978-8A84-BED5DB710BB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7730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EF30AC1-C993-B963-FB8B-E65DCF27E6FE}"/>
              </a:ext>
            </a:extLst>
          </p:cNvPr>
          <p:cNvSpPr/>
          <p:nvPr/>
        </p:nvSpPr>
        <p:spPr>
          <a:xfrm>
            <a:off x="5815728" y="512767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4B588A6-B77B-9385-3677-AE5B4F4EFF71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FF4269D1-FD59-A3E5-46CD-00F6BAE5027A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58A7050-92DA-28E1-68A8-4F0C530DF9AC}"/>
              </a:ext>
            </a:extLst>
          </p:cNvPr>
          <p:cNvSpPr/>
          <p:nvPr/>
        </p:nvSpPr>
        <p:spPr>
          <a:xfrm>
            <a:off x="4021987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98C29516-EF8B-A561-27B8-00552DF5C942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3C1476B9-A7F9-F77F-AE06-1E22F7A89F2F}"/>
              </a:ext>
            </a:extLst>
          </p:cNvPr>
          <p:cNvSpPr/>
          <p:nvPr/>
        </p:nvSpPr>
        <p:spPr>
          <a:xfrm>
            <a:off x="3352349" y="3745265"/>
            <a:ext cx="922639" cy="99697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6A8F676-0FCE-7E1D-8331-A40711425CC0}"/>
              </a:ext>
            </a:extLst>
          </p:cNvPr>
          <p:cNvSpPr/>
          <p:nvPr/>
        </p:nvSpPr>
        <p:spPr>
          <a:xfrm>
            <a:off x="2181432" y="5103744"/>
            <a:ext cx="3059129" cy="1125915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D3B8ED6B-0EDF-3D9A-6C63-907157334894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3285BD-C349-B12C-1EB1-867F7591D95A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4D2A4DCA-DA87-D629-06CC-0719D5E25AF8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0C17C487-7DB0-83C1-C791-B1F07D394E77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1C4E884A-B9DA-C914-3A82-C062A24F01B1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BD2421A-ECF8-1484-6450-C061BD04AFD2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257A1AE-9655-0283-6906-2B8EDFAE5FA3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949E8C-0882-F68B-CA17-7CA3AD89E8AB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05D1D81-446B-CC7A-68C9-35366247E4CC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505452A-66DF-6ED2-2F70-E19697847139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BBC8D98-E91E-486B-9DAD-8D6A4F181572}"/>
              </a:ext>
            </a:extLst>
          </p:cNvPr>
          <p:cNvCxnSpPr>
            <a:stCxn id="240" idx="5"/>
            <a:endCxn id="245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F093190-5D73-AB31-787C-4C65CA512FFF}"/>
              </a:ext>
            </a:extLst>
          </p:cNvPr>
          <p:cNvCxnSpPr>
            <a:stCxn id="240" idx="6"/>
            <a:endCxn id="239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3190BB3-EBB2-C786-2EA6-B31B36D5C502}"/>
              </a:ext>
            </a:extLst>
          </p:cNvPr>
          <p:cNvCxnSpPr>
            <a:stCxn id="247" idx="1"/>
            <a:endCxn id="239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7F41F55-6B4A-99BF-6EC4-B3AB1589D79A}"/>
              </a:ext>
            </a:extLst>
          </p:cNvPr>
          <p:cNvCxnSpPr>
            <a:stCxn id="247" idx="3"/>
            <a:endCxn id="245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D5E3C11-F9E0-1455-B6B5-6D0CE9BBA295}"/>
              </a:ext>
            </a:extLst>
          </p:cNvPr>
          <p:cNvCxnSpPr>
            <a:stCxn id="239" idx="4"/>
            <a:endCxn id="245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98BCC9F-B7BE-E850-5E15-0AA2DC55B774}"/>
              </a:ext>
            </a:extLst>
          </p:cNvPr>
          <p:cNvCxnSpPr>
            <a:stCxn id="246" idx="5"/>
            <a:endCxn id="244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208A646-EC7A-0514-3277-840C83BFA8AB}"/>
              </a:ext>
            </a:extLst>
          </p:cNvPr>
          <p:cNvCxnSpPr>
            <a:stCxn id="244" idx="6"/>
            <a:endCxn id="245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EF91CDB-B84B-6853-B33A-050AB4E07C90}"/>
              </a:ext>
            </a:extLst>
          </p:cNvPr>
          <p:cNvCxnSpPr>
            <a:stCxn id="246" idx="0"/>
            <a:endCxn id="240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6B95AE6-1767-2228-BD47-737D8C063A00}"/>
              </a:ext>
            </a:extLst>
          </p:cNvPr>
          <p:cNvCxnSpPr>
            <a:stCxn id="241" idx="6"/>
            <a:endCxn id="240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AAC9A68-5D3B-310C-AD6D-CCD2809CAEA8}"/>
              </a:ext>
            </a:extLst>
          </p:cNvPr>
          <p:cNvCxnSpPr>
            <a:stCxn id="242" idx="7"/>
            <a:endCxn id="241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666C5D3-8C35-E099-BE5C-67C3DDD19FE7}"/>
              </a:ext>
            </a:extLst>
          </p:cNvPr>
          <p:cNvCxnSpPr>
            <a:stCxn id="242" idx="5"/>
            <a:endCxn id="243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8011D42-9F8C-5967-F774-67B59CA4AC23}"/>
              </a:ext>
            </a:extLst>
          </p:cNvPr>
          <p:cNvCxnSpPr>
            <a:stCxn id="244" idx="2"/>
            <a:endCxn id="243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D2F095D-6C90-0C54-CC84-8E305063819A}"/>
              </a:ext>
            </a:extLst>
          </p:cNvPr>
          <p:cNvCxnSpPr>
            <a:stCxn id="246" idx="3"/>
            <a:endCxn id="243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12D6131-34CE-A98A-30C3-D76471BC03C8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62713E0-EBFA-C59D-463F-F949BA9FB94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D5C24BF-4B26-87A7-F442-818068A862F7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095E9FB-373A-FA61-2968-CB3EB2074ED9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4F8376F-1B4F-70B7-A591-B454734528A0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BD24080-F6BC-2719-4CD8-BEF065DE6604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721BB4E-E767-4FD8-3E20-CB201432701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348A8CD-937A-4D73-1FDB-BC85433F6DE2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582AA69-77B3-50AC-3506-E61600EAC761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21F9229-C093-336C-74CF-F5686E61F771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C89CDD9-22EB-B53B-FB0A-429687210822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AE2D2A0-52CA-8F51-D591-7A69159DF647}"/>
              </a:ext>
            </a:extLst>
          </p:cNvPr>
          <p:cNvCxnSpPr>
            <a:stCxn id="243" idx="0"/>
            <a:endCxn id="241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A6DBE56-90F8-8819-DD41-B31257D0A208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D60F78E-63FD-94D5-37A9-81903FFDA71D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1CC6F9B-B145-CBE4-0E32-908E54F04D97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86936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B80FE571-AAA4-DF8D-754B-A48C8F939A6B}"/>
              </a:ext>
            </a:extLst>
          </p:cNvPr>
          <p:cNvSpPr/>
          <p:nvPr/>
        </p:nvSpPr>
        <p:spPr>
          <a:xfrm>
            <a:off x="5815728" y="512767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E249865-0920-8D35-8901-B146154EC142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9C5EDDDC-FF5B-7CBF-FFB1-040C33F3D61E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BBAB1803-BFC5-432C-00AD-5F256818B05F}"/>
              </a:ext>
            </a:extLst>
          </p:cNvPr>
          <p:cNvSpPr/>
          <p:nvPr/>
        </p:nvSpPr>
        <p:spPr>
          <a:xfrm rot="18087076">
            <a:off x="2713655" y="2977239"/>
            <a:ext cx="2902605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3BAFC5CE-A52B-7503-F51B-465C4D1ECF92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AEC61559-AD0C-49F8-FC17-02AC2144F3A4}"/>
              </a:ext>
            </a:extLst>
          </p:cNvPr>
          <p:cNvSpPr/>
          <p:nvPr/>
        </p:nvSpPr>
        <p:spPr>
          <a:xfrm>
            <a:off x="2181432" y="5103744"/>
            <a:ext cx="3059129" cy="1125915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BC2B1093-DF7E-B735-B0F2-95CAE15D7858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35EF7B5C-5C0E-5A9B-F43B-45F2A023D873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55CB071-0495-F8D2-B4C8-0619728B7213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4C98F77-9F83-3F7B-5B72-4E9AAC01EB93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1CBFB93D-F6F4-C74B-4908-F1556DA957E8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60EAD5E-D072-FC21-BEA5-651D924AAA83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6FCC6C4-8DC0-73EA-407F-BF06D5DC0734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2542AA7-8BF4-68E3-C55F-2756B755362E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7A94E13-1D55-92ED-1626-1CEA1277F08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AC11908-94EE-0FEA-A110-F7983C59FE45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7C42C12-0BA4-BA4E-FD64-51722FEE25A5}"/>
              </a:ext>
            </a:extLst>
          </p:cNvPr>
          <p:cNvCxnSpPr>
            <a:stCxn id="200" idx="5"/>
            <a:endCxn id="205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21CA4DA-BC4B-4641-ED7C-FDAE2FC94A54}"/>
              </a:ext>
            </a:extLst>
          </p:cNvPr>
          <p:cNvCxnSpPr>
            <a:stCxn id="200" idx="6"/>
            <a:endCxn id="199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ABAB43D-FB59-9762-68D8-DF2B47E235FF}"/>
              </a:ext>
            </a:extLst>
          </p:cNvPr>
          <p:cNvCxnSpPr>
            <a:stCxn id="208" idx="1"/>
            <a:endCxn id="199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AEA4AF3-0F4D-FA9D-F615-7F4148561FFD}"/>
              </a:ext>
            </a:extLst>
          </p:cNvPr>
          <p:cNvCxnSpPr>
            <a:stCxn id="208" idx="3"/>
            <a:endCxn id="205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4BE98A4-2AAE-153B-A931-3BA0EAD58FBD}"/>
              </a:ext>
            </a:extLst>
          </p:cNvPr>
          <p:cNvCxnSpPr>
            <a:stCxn id="199" idx="4"/>
            <a:endCxn id="205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F3A32F7-8E9E-F5E6-FB8C-4B2FA105B694}"/>
              </a:ext>
            </a:extLst>
          </p:cNvPr>
          <p:cNvCxnSpPr>
            <a:stCxn id="206" idx="5"/>
            <a:endCxn id="204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E691298-DD99-038C-117D-DD57B8324B47}"/>
              </a:ext>
            </a:extLst>
          </p:cNvPr>
          <p:cNvCxnSpPr>
            <a:stCxn id="204" idx="6"/>
            <a:endCxn id="205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5496A32-CC32-3357-61CE-7DE0AD363624}"/>
              </a:ext>
            </a:extLst>
          </p:cNvPr>
          <p:cNvCxnSpPr>
            <a:stCxn id="206" idx="0"/>
            <a:endCxn id="200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AF2483E-25EC-DF00-50C3-CEDB1A5ECCAF}"/>
              </a:ext>
            </a:extLst>
          </p:cNvPr>
          <p:cNvCxnSpPr>
            <a:stCxn id="201" idx="6"/>
            <a:endCxn id="200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2DBB2FC-D2F6-38D0-B5BB-31D5EFA8A730}"/>
              </a:ext>
            </a:extLst>
          </p:cNvPr>
          <p:cNvCxnSpPr>
            <a:stCxn id="202" idx="7"/>
            <a:endCxn id="201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9719D00-0CC6-3C4B-A894-7FC7B1E8C755}"/>
              </a:ext>
            </a:extLst>
          </p:cNvPr>
          <p:cNvCxnSpPr>
            <a:stCxn id="202" idx="5"/>
            <a:endCxn id="203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EA65941-9CC3-751C-5B97-0F1EE162C928}"/>
              </a:ext>
            </a:extLst>
          </p:cNvPr>
          <p:cNvCxnSpPr>
            <a:stCxn id="204" idx="2"/>
            <a:endCxn id="203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8D4F645-719A-56D1-5FDE-B926F8AB6012}"/>
              </a:ext>
            </a:extLst>
          </p:cNvPr>
          <p:cNvCxnSpPr>
            <a:stCxn id="206" idx="3"/>
            <a:endCxn id="203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D7A9E48-55C3-A3A4-7CD4-CC90D2BCAD9F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C0AA8FE-FDD1-35E5-14B0-26892FC7A27B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A57FB6C-C448-5C27-81AC-72588EF4592D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88EE16A-9CD7-D9BA-2E4B-6E9F60779C3B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C37FF2F-6DFE-34AB-F4B2-9F6AD8B09870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BD2AE2B-C001-814F-0FF1-E6B51B4586B3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F27C73B-5AE2-FD1A-F41E-63C0EAE8F757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C77138-30BE-0702-DD56-662AC43807F1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AA09781-23E6-8AC4-A7DA-0E4F0BD925A6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F9BF13A-D77F-9FFE-3164-8A8B3B7FCEA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88C17BE-D98D-2516-FD32-76DC0142A637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80FCBA2-92B6-2DA9-6807-8C21876ACA74}"/>
              </a:ext>
            </a:extLst>
          </p:cNvPr>
          <p:cNvCxnSpPr>
            <a:stCxn id="203" idx="0"/>
            <a:endCxn id="201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C9645347-CBE1-90E0-7FBB-E6A46E7EFA1D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2ED41D0-EF90-7176-19DF-6675F7CC6497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3361412-2CCD-4366-B9E1-466988082C3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958074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3035FC8-2198-657F-014F-AA83068B36F9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9AB617F-4829-F57E-107E-BDB440524093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EADDB77-DE07-B64E-6DA4-05DF4DCBB46C}"/>
              </a:ext>
            </a:extLst>
          </p:cNvPr>
          <p:cNvSpPr/>
          <p:nvPr/>
        </p:nvSpPr>
        <p:spPr>
          <a:xfrm rot="18087076">
            <a:off x="2713655" y="2977239"/>
            <a:ext cx="2902605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A6B887A-27DB-8ABB-94EA-E10C1127775E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39EFC8B-AC62-D950-5305-334053378C2E}"/>
              </a:ext>
            </a:extLst>
          </p:cNvPr>
          <p:cNvSpPr/>
          <p:nvPr/>
        </p:nvSpPr>
        <p:spPr>
          <a:xfrm>
            <a:off x="2181432" y="5103744"/>
            <a:ext cx="5250999" cy="1125915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E7CA162-4766-F035-080E-D613DF3C0BEE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BA4C626-7C44-1398-84F6-6A7B69551CF2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23D37B-BF16-F43F-B60E-AADF19493498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FDC54B-9DEA-5507-03D2-8BF0B223D21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A6CD9C3-2FD8-0C06-95FB-EADB5BCB9762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731E205-47A9-8BA5-942F-60A82D53AF5B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831E507-97E0-7255-2816-A842F52FABA0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2D1FFB-3CBD-A959-A3A8-D0B916A35139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94C4DC-124D-8567-512A-CD13682A4CEA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A1968D6C-9ECF-862B-E846-8DB56706E199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C2C75D-05FD-70E1-E145-2EF7ED51B761}"/>
              </a:ext>
            </a:extLst>
          </p:cNvPr>
          <p:cNvCxnSpPr>
            <a:stCxn id="61" idx="5"/>
            <a:endCxn id="194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3A7B26B-5025-59A4-0E9B-85408778BAAB}"/>
              </a:ext>
            </a:extLst>
          </p:cNvPr>
          <p:cNvCxnSpPr>
            <a:stCxn id="61" idx="6"/>
            <a:endCxn id="60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3E23670-E7B5-606A-E307-1B054F6D45DC}"/>
              </a:ext>
            </a:extLst>
          </p:cNvPr>
          <p:cNvCxnSpPr>
            <a:stCxn id="196" idx="1"/>
            <a:endCxn id="60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90F39C9-5AB4-04FE-AFD0-BD8226EFFA8B}"/>
              </a:ext>
            </a:extLst>
          </p:cNvPr>
          <p:cNvCxnSpPr>
            <a:stCxn id="196" idx="3"/>
            <a:endCxn id="194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3E770BD-135D-CF1E-775B-0A9D23741934}"/>
              </a:ext>
            </a:extLst>
          </p:cNvPr>
          <p:cNvCxnSpPr>
            <a:stCxn id="60" idx="4"/>
            <a:endCxn id="194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B962015-103F-F2B8-643D-A9FC6F1B3C9C}"/>
              </a:ext>
            </a:extLst>
          </p:cNvPr>
          <p:cNvCxnSpPr>
            <a:stCxn id="195" idx="5"/>
            <a:endCxn id="193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4D5B082-228A-24C6-CEA3-C9AEE57BE61F}"/>
              </a:ext>
            </a:extLst>
          </p:cNvPr>
          <p:cNvCxnSpPr>
            <a:stCxn id="193" idx="6"/>
            <a:endCxn id="194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14AD6D0-F380-3123-10B1-432152A1A9DA}"/>
              </a:ext>
            </a:extLst>
          </p:cNvPr>
          <p:cNvCxnSpPr>
            <a:stCxn id="195" idx="0"/>
            <a:endCxn id="61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9976F86-EC70-4AD7-F923-9A368D397A9C}"/>
              </a:ext>
            </a:extLst>
          </p:cNvPr>
          <p:cNvCxnSpPr>
            <a:stCxn id="62" idx="6"/>
            <a:endCxn id="61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206573-BF6C-7EF4-5C1E-8BCB7F403BCB}"/>
              </a:ext>
            </a:extLst>
          </p:cNvPr>
          <p:cNvCxnSpPr>
            <a:stCxn id="63" idx="7"/>
            <a:endCxn id="62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8B27C3B-7266-A554-FE47-C93CC2CB874F}"/>
              </a:ext>
            </a:extLst>
          </p:cNvPr>
          <p:cNvCxnSpPr>
            <a:stCxn id="63" idx="5"/>
            <a:endCxn id="192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8DD0CF1-48AA-ABE4-9CAE-0D6FDA40A7D6}"/>
              </a:ext>
            </a:extLst>
          </p:cNvPr>
          <p:cNvCxnSpPr>
            <a:stCxn id="193" idx="2"/>
            <a:endCxn id="192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A36120C-020C-217E-4184-06B66A3FFD9E}"/>
              </a:ext>
            </a:extLst>
          </p:cNvPr>
          <p:cNvCxnSpPr>
            <a:stCxn id="195" idx="3"/>
            <a:endCxn id="192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6CC973B-654C-52A4-6448-03CB00AF927E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79ED1FC-F99A-1C29-030E-B203E0C85FB1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86AC707-FA24-F01D-B82A-3F4EA873C9F9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1E3407-DCB5-8EDD-A0BF-B03480025A4F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3C0595-CE31-E2D3-C869-E0346D6AC2D9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7882E2D-C959-532C-5C6D-62FAC3FD0415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E625E1D-E1D0-4BA4-D6EB-416D2DD9762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8186243-5618-89A0-E17B-0AA5F05A6D46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001475B-D53C-C16C-360F-B36392BC4F52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9B87C8B-F940-7620-7B8B-BED8212C3D02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80CC3E8-EC70-C12B-1228-D07C03D78D1F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A5C8F3B-FBF4-A501-9433-4CA2DC9B4DAD}"/>
              </a:ext>
            </a:extLst>
          </p:cNvPr>
          <p:cNvCxnSpPr>
            <a:stCxn id="192" idx="0"/>
            <a:endCxn id="62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525B68FB-1683-9AE2-CBB0-D260CA9336DC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11420FC-4175-709D-019F-6AA6C0255605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634F897-EE7F-E10C-2CBB-6CC716D02DE0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4703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DF3920-AF48-A396-7E93-C1078AB349E9}"/>
              </a:ext>
            </a:extLst>
          </p:cNvPr>
          <p:cNvGrpSpPr/>
          <p:nvPr/>
        </p:nvGrpSpPr>
        <p:grpSpPr>
          <a:xfrm>
            <a:off x="383985" y="2076929"/>
            <a:ext cx="8413275" cy="4152730"/>
            <a:chOff x="383985" y="2076929"/>
            <a:chExt cx="8413275" cy="4152730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B047BC4-206F-003A-D722-1D69C82F342F}"/>
                </a:ext>
              </a:extLst>
            </p:cNvPr>
            <p:cNvSpPr/>
            <p:nvPr/>
          </p:nvSpPr>
          <p:spPr>
            <a:xfrm>
              <a:off x="7614138" y="3778036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0879F52-D356-B23D-A0A6-D9ACA96FE8A3}"/>
                </a:ext>
              </a:extLst>
            </p:cNvPr>
            <p:cNvSpPr/>
            <p:nvPr/>
          </p:nvSpPr>
          <p:spPr>
            <a:xfrm>
              <a:off x="5897335" y="2243807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DDF372D-52BB-A108-7AD1-19F51B41FA11}"/>
                </a:ext>
              </a:extLst>
            </p:cNvPr>
            <p:cNvSpPr/>
            <p:nvPr/>
          </p:nvSpPr>
          <p:spPr>
            <a:xfrm rot="18087076">
              <a:off x="2713655" y="2977239"/>
              <a:ext cx="2902605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C0F1C1A-5050-12DF-2259-40BD66D7369F}"/>
                </a:ext>
              </a:extLst>
            </p:cNvPr>
            <p:cNvSpPr/>
            <p:nvPr/>
          </p:nvSpPr>
          <p:spPr>
            <a:xfrm rot="2796209">
              <a:off x="1405678" y="1927311"/>
              <a:ext cx="1183122" cy="3226507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00BF544-5E8F-C276-23FC-4F6E2277668B}"/>
                </a:ext>
              </a:extLst>
            </p:cNvPr>
            <p:cNvSpPr/>
            <p:nvPr/>
          </p:nvSpPr>
          <p:spPr>
            <a:xfrm>
              <a:off x="2181432" y="5103744"/>
              <a:ext cx="5250999" cy="1125915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553AF4A-A4F7-4CA9-6024-18437635AA0E}"/>
                </a:ext>
              </a:extLst>
            </p:cNvPr>
            <p:cNvSpPr/>
            <p:nvPr/>
          </p:nvSpPr>
          <p:spPr>
            <a:xfrm>
              <a:off x="61663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812E757-3F20-FFA0-A7CA-53DF37D0FE1C}"/>
                </a:ext>
              </a:extLst>
            </p:cNvPr>
            <p:cNvSpPr/>
            <p:nvPr/>
          </p:nvSpPr>
          <p:spPr>
            <a:xfrm>
              <a:off x="4325815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B414350-6FDD-BEF9-92EC-C14B1DD6852F}"/>
                </a:ext>
              </a:extLst>
            </p:cNvPr>
            <p:cNvSpPr/>
            <p:nvPr/>
          </p:nvSpPr>
          <p:spPr>
            <a:xfrm>
              <a:off x="25087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E63C52-1AD7-C605-3114-160D13977861}"/>
                </a:ext>
              </a:extLst>
            </p:cNvPr>
            <p:cNvSpPr/>
            <p:nvPr/>
          </p:nvSpPr>
          <p:spPr>
            <a:xfrm>
              <a:off x="827942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AF4C5A6-D2BF-DF8B-9ABF-F302E61DA569}"/>
                </a:ext>
              </a:extLst>
            </p:cNvPr>
            <p:cNvSpPr/>
            <p:nvPr/>
          </p:nvSpPr>
          <p:spPr>
            <a:xfrm>
              <a:off x="25087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4D104F4-E21C-C6D3-1A78-1A4033B39CB5}"/>
                </a:ext>
              </a:extLst>
            </p:cNvPr>
            <p:cNvSpPr/>
            <p:nvPr/>
          </p:nvSpPr>
          <p:spPr>
            <a:xfrm>
              <a:off x="43375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5C505BE-DF59-9360-E555-8B4B080CBCB0}"/>
                </a:ext>
              </a:extLst>
            </p:cNvPr>
            <p:cNvSpPr/>
            <p:nvPr/>
          </p:nvSpPr>
          <p:spPr>
            <a:xfrm>
              <a:off x="61663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478FD55-F62F-14A2-BBBE-7289C01FD824}"/>
                </a:ext>
              </a:extLst>
            </p:cNvPr>
            <p:cNvSpPr/>
            <p:nvPr/>
          </p:nvSpPr>
          <p:spPr>
            <a:xfrm>
              <a:off x="3481753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D688B03-D954-AAB4-B244-DFDED0FB64F1}"/>
                </a:ext>
              </a:extLst>
            </p:cNvPr>
            <p:cNvSpPr/>
            <p:nvPr/>
          </p:nvSpPr>
          <p:spPr>
            <a:xfrm>
              <a:off x="7854461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499D553-C3E2-8115-2918-FA139396E1E7}"/>
                </a:ext>
              </a:extLst>
            </p:cNvPr>
            <p:cNvCxnSpPr>
              <a:stCxn id="61" idx="5"/>
              <a:endCxn id="194" idx="1"/>
            </p:cNvCxnSpPr>
            <p:nvPr/>
          </p:nvCxnSpPr>
          <p:spPr>
            <a:xfrm>
              <a:off x="4806116" y="3012485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6F43767-6902-A3B6-2EF9-F44D2B93948D}"/>
                </a:ext>
              </a:extLst>
            </p:cNvPr>
            <p:cNvCxnSpPr>
              <a:stCxn id="61" idx="6"/>
              <a:endCxn id="60" idx="2"/>
            </p:cNvCxnSpPr>
            <p:nvPr/>
          </p:nvCxnSpPr>
          <p:spPr>
            <a:xfrm>
              <a:off x="4888523" y="2813538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B08020B-FA03-1308-E566-BED812E8AFFB}"/>
                </a:ext>
              </a:extLst>
            </p:cNvPr>
            <p:cNvCxnSpPr>
              <a:stCxn id="196" idx="1"/>
              <a:endCxn id="60" idx="5"/>
            </p:cNvCxnSpPr>
            <p:nvPr/>
          </p:nvCxnSpPr>
          <p:spPr>
            <a:xfrm flipH="1" flipV="1">
              <a:off x="6646639" y="3012485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9DC4BC2-5C69-FD1E-348A-81131E7545C3}"/>
                </a:ext>
              </a:extLst>
            </p:cNvPr>
            <p:cNvCxnSpPr>
              <a:stCxn id="196" idx="3"/>
              <a:endCxn id="194" idx="7"/>
            </p:cNvCxnSpPr>
            <p:nvPr/>
          </p:nvCxnSpPr>
          <p:spPr>
            <a:xfrm flipH="1">
              <a:off x="6646639" y="4442700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1607E5-6576-FA28-C3D5-0664BC7D13CF}"/>
                </a:ext>
              </a:extLst>
            </p:cNvPr>
            <p:cNvCxnSpPr>
              <a:stCxn id="60" idx="4"/>
              <a:endCxn id="194" idx="0"/>
            </p:cNvCxnSpPr>
            <p:nvPr/>
          </p:nvCxnSpPr>
          <p:spPr>
            <a:xfrm>
              <a:off x="64476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84B7334-815D-5616-AB71-DAB20724C837}"/>
                </a:ext>
              </a:extLst>
            </p:cNvPr>
            <p:cNvCxnSpPr>
              <a:stCxn id="195" idx="5"/>
              <a:endCxn id="193" idx="1"/>
            </p:cNvCxnSpPr>
            <p:nvPr/>
          </p:nvCxnSpPr>
          <p:spPr>
            <a:xfrm>
              <a:off x="3962054" y="4442700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04F2F9E-D39C-2B74-DC6B-A49FF19EEAC1}"/>
                </a:ext>
              </a:extLst>
            </p:cNvPr>
            <p:cNvCxnSpPr>
              <a:stCxn id="193" idx="6"/>
              <a:endCxn id="194" idx="2"/>
            </p:cNvCxnSpPr>
            <p:nvPr/>
          </p:nvCxnSpPr>
          <p:spPr>
            <a:xfrm>
              <a:off x="49002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622B93D-DFFC-2F4B-427C-A7FDFF1B6DDF}"/>
                </a:ext>
              </a:extLst>
            </p:cNvPr>
            <p:cNvCxnSpPr>
              <a:stCxn id="195" idx="0"/>
              <a:endCxn id="61" idx="3"/>
            </p:cNvCxnSpPr>
            <p:nvPr/>
          </p:nvCxnSpPr>
          <p:spPr>
            <a:xfrm flipV="1">
              <a:off x="3763107" y="3012485"/>
              <a:ext cx="645115" cy="949914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4121EBC-A459-D667-9CF7-F573DD9EDF0D}"/>
                </a:ext>
              </a:extLst>
            </p:cNvPr>
            <p:cNvCxnSpPr>
              <a:stCxn id="62" idx="6"/>
              <a:endCxn id="61" idx="2"/>
            </p:cNvCxnSpPr>
            <p:nvPr/>
          </p:nvCxnSpPr>
          <p:spPr>
            <a:xfrm>
              <a:off x="3071446" y="2813538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C24827A-8672-0BFF-C7A8-D925450E9EC6}"/>
                </a:ext>
              </a:extLst>
            </p:cNvPr>
            <p:cNvCxnSpPr>
              <a:stCxn id="63" idx="7"/>
              <a:endCxn id="62" idx="3"/>
            </p:cNvCxnSpPr>
            <p:nvPr/>
          </p:nvCxnSpPr>
          <p:spPr>
            <a:xfrm flipV="1">
              <a:off x="1308243" y="3012485"/>
              <a:ext cx="1282902" cy="1032321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186746-3405-F5E8-900A-C272FA9F2028}"/>
                </a:ext>
              </a:extLst>
            </p:cNvPr>
            <p:cNvCxnSpPr>
              <a:stCxn id="63" idx="5"/>
              <a:endCxn id="192" idx="1"/>
            </p:cNvCxnSpPr>
            <p:nvPr/>
          </p:nvCxnSpPr>
          <p:spPr>
            <a:xfrm>
              <a:off x="1308243" y="4442700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30B8C79-7BED-43E0-44BC-E619AAE01346}"/>
                </a:ext>
              </a:extLst>
            </p:cNvPr>
            <p:cNvCxnSpPr>
              <a:stCxn id="193" idx="2"/>
              <a:endCxn id="192" idx="6"/>
            </p:cNvCxnSpPr>
            <p:nvPr/>
          </p:nvCxnSpPr>
          <p:spPr>
            <a:xfrm flipH="1">
              <a:off x="30714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AE6B59F-CE20-550C-1BFF-41F837D1B23F}"/>
                </a:ext>
              </a:extLst>
            </p:cNvPr>
            <p:cNvCxnSpPr>
              <a:stCxn id="195" idx="3"/>
              <a:endCxn id="192" idx="7"/>
            </p:cNvCxnSpPr>
            <p:nvPr/>
          </p:nvCxnSpPr>
          <p:spPr>
            <a:xfrm flipH="1">
              <a:off x="2989039" y="4442700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A1A2D79-2A76-C072-22CA-1FEBB2DD9123}"/>
                </a:ext>
              </a:extLst>
            </p:cNvPr>
            <p:cNvSpPr txBox="1"/>
            <p:nvPr/>
          </p:nvSpPr>
          <p:spPr>
            <a:xfrm>
              <a:off x="5357446" y="233323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82A1198-CFB5-555F-B2AD-956033D58503}"/>
                </a:ext>
              </a:extLst>
            </p:cNvPr>
            <p:cNvSpPr txBox="1"/>
            <p:nvPr/>
          </p:nvSpPr>
          <p:spPr>
            <a:xfrm>
              <a:off x="7221415" y="305491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8CE1F10-2E5B-4EE9-6870-A438F6702776}"/>
                </a:ext>
              </a:extLst>
            </p:cNvPr>
            <p:cNvSpPr txBox="1"/>
            <p:nvPr/>
          </p:nvSpPr>
          <p:spPr>
            <a:xfrm>
              <a:off x="7315199" y="48968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88C61A0-F223-8977-54FB-AE61078C41EA}"/>
                </a:ext>
              </a:extLst>
            </p:cNvPr>
            <p:cNvSpPr txBox="1"/>
            <p:nvPr/>
          </p:nvSpPr>
          <p:spPr>
            <a:xfrm>
              <a:off x="6435969" y="39473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44EC233-CB59-8BE0-1F78-D7DA04B0DC73}"/>
                </a:ext>
              </a:extLst>
            </p:cNvPr>
            <p:cNvSpPr txBox="1"/>
            <p:nvPr/>
          </p:nvSpPr>
          <p:spPr>
            <a:xfrm>
              <a:off x="5357446" y="365503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90DC9A6-1D5A-1F82-E193-C877C98FCAE7}"/>
                </a:ext>
              </a:extLst>
            </p:cNvPr>
            <p:cNvSpPr txBox="1"/>
            <p:nvPr/>
          </p:nvSpPr>
          <p:spPr>
            <a:xfrm>
              <a:off x="5310727" y="523246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A4CBF9-57F6-4F8A-BBA7-E341EFF7212B}"/>
                </a:ext>
              </a:extLst>
            </p:cNvPr>
            <p:cNvSpPr txBox="1"/>
            <p:nvPr/>
          </p:nvSpPr>
          <p:spPr>
            <a:xfrm>
              <a:off x="4126437" y="334436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2F612D1-B30A-07DD-AF09-62233B0C4AD2}"/>
                </a:ext>
              </a:extLst>
            </p:cNvPr>
            <p:cNvSpPr txBox="1"/>
            <p:nvPr/>
          </p:nvSpPr>
          <p:spPr>
            <a:xfrm>
              <a:off x="3540369" y="51944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4A02DEA-C76A-AD8A-1201-1D31FBDF8455}"/>
                </a:ext>
              </a:extLst>
            </p:cNvPr>
            <p:cNvSpPr txBox="1"/>
            <p:nvPr/>
          </p:nvSpPr>
          <p:spPr>
            <a:xfrm>
              <a:off x="3324529" y="47001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F434C1D-3B1D-E25C-64F4-4F15654EE55F}"/>
                </a:ext>
              </a:extLst>
            </p:cNvPr>
            <p:cNvSpPr txBox="1"/>
            <p:nvPr/>
          </p:nvSpPr>
          <p:spPr>
            <a:xfrm>
              <a:off x="4190999" y="468534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D0A94A4-CF4B-2C90-1B80-FA5FF32C3098}"/>
                </a:ext>
              </a:extLst>
            </p:cNvPr>
            <p:cNvSpPr txBox="1"/>
            <p:nvPr/>
          </p:nvSpPr>
          <p:spPr>
            <a:xfrm>
              <a:off x="1506588" y="485441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0823FB5-0C07-854A-42E5-277AF3044068}"/>
                </a:ext>
              </a:extLst>
            </p:cNvPr>
            <p:cNvCxnSpPr>
              <a:stCxn id="192" idx="0"/>
              <a:endCxn id="62" idx="4"/>
            </p:cNvCxnSpPr>
            <p:nvPr/>
          </p:nvCxnSpPr>
          <p:spPr>
            <a:xfrm flipV="1">
              <a:off x="27900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48EAADC-D83D-51D2-A43B-12F1CBCB5692}"/>
                </a:ext>
              </a:extLst>
            </p:cNvPr>
            <p:cNvSpPr txBox="1"/>
            <p:nvPr/>
          </p:nvSpPr>
          <p:spPr>
            <a:xfrm>
              <a:off x="2807332" y="370555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8DDF2CE5-1BF0-276A-55CE-A0F4FE399283}"/>
                </a:ext>
              </a:extLst>
            </p:cNvPr>
            <p:cNvSpPr txBox="1"/>
            <p:nvPr/>
          </p:nvSpPr>
          <p:spPr>
            <a:xfrm>
              <a:off x="3440723" y="234653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321F0C1-5A6F-E91E-42B0-0A3DC56F9158}"/>
                </a:ext>
              </a:extLst>
            </p:cNvPr>
            <p:cNvSpPr txBox="1"/>
            <p:nvPr/>
          </p:nvSpPr>
          <p:spPr>
            <a:xfrm>
              <a:off x="1553653" y="316178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1688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37980FE-0C68-9EB1-0548-A532EC55C424}"/>
              </a:ext>
            </a:extLst>
          </p:cNvPr>
          <p:cNvSpPr/>
          <p:nvPr/>
        </p:nvSpPr>
        <p:spPr>
          <a:xfrm>
            <a:off x="1832928" y="2024382"/>
            <a:ext cx="5482757" cy="4376313"/>
          </a:xfrm>
          <a:custGeom>
            <a:avLst/>
            <a:gdLst>
              <a:gd name="connsiteX0" fmla="*/ 2586672 w 5482757"/>
              <a:gd name="connsiteY0" fmla="*/ 179556 h 4376313"/>
              <a:gd name="connsiteX1" fmla="*/ 816487 w 5482757"/>
              <a:gd name="connsiteY1" fmla="*/ 2828972 h 4376313"/>
              <a:gd name="connsiteX2" fmla="*/ 288949 w 5482757"/>
              <a:gd name="connsiteY2" fmla="*/ 4224018 h 4376313"/>
              <a:gd name="connsiteX3" fmla="*/ 5294703 w 5482757"/>
              <a:gd name="connsiteY3" fmla="*/ 4071618 h 4376313"/>
              <a:gd name="connsiteX4" fmla="*/ 4321687 w 5482757"/>
              <a:gd name="connsiteY4" fmla="*/ 1844233 h 4376313"/>
              <a:gd name="connsiteX5" fmla="*/ 3348672 w 5482757"/>
              <a:gd name="connsiteY5" fmla="*/ 414018 h 4376313"/>
              <a:gd name="connsiteX6" fmla="*/ 2586672 w 5482757"/>
              <a:gd name="connsiteY6" fmla="*/ 179556 h 4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2757" h="4376313">
                <a:moveTo>
                  <a:pt x="2586672" y="179556"/>
                </a:moveTo>
                <a:cubicBezTo>
                  <a:pt x="2164641" y="582048"/>
                  <a:pt x="1199441" y="2154895"/>
                  <a:pt x="816487" y="2828972"/>
                </a:cubicBezTo>
                <a:cubicBezTo>
                  <a:pt x="433533" y="3503049"/>
                  <a:pt x="-457420" y="4016910"/>
                  <a:pt x="288949" y="4224018"/>
                </a:cubicBezTo>
                <a:cubicBezTo>
                  <a:pt x="1035318" y="4431126"/>
                  <a:pt x="4622580" y="4468249"/>
                  <a:pt x="5294703" y="4071618"/>
                </a:cubicBezTo>
                <a:cubicBezTo>
                  <a:pt x="5966826" y="3674987"/>
                  <a:pt x="4646025" y="2453833"/>
                  <a:pt x="4321687" y="1844233"/>
                </a:cubicBezTo>
                <a:cubicBezTo>
                  <a:pt x="3997349" y="1234633"/>
                  <a:pt x="3633934" y="689510"/>
                  <a:pt x="3348672" y="414018"/>
                </a:cubicBezTo>
                <a:cubicBezTo>
                  <a:pt x="3063410" y="138526"/>
                  <a:pt x="3008703" y="-222936"/>
                  <a:pt x="2586672" y="17955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19050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CAD1A35-3C1A-1FB4-5053-EF9A0A98C1FB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AB791A4-B099-FDBE-41D2-B3852B893C72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F8F276C-42F0-9387-3B56-BF22D87AF455}"/>
              </a:ext>
            </a:extLst>
          </p:cNvPr>
          <p:cNvSpPr/>
          <p:nvPr/>
        </p:nvSpPr>
        <p:spPr>
          <a:xfrm rot="2796209">
            <a:off x="1405678" y="1927311"/>
            <a:ext cx="1183122" cy="3226507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84001E7-9ABE-82CD-ADFC-AFD0A87FB19C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420138-4610-0EDD-8190-83E257C90DFD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1A9A7F5-A1CA-36FB-A040-D82C391BF0E0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41649B-4C3A-CBCF-2F22-8E3F34947BBE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DF1975-ABCA-D7FA-47C7-D4B4E6B5871E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8CAF0B-2E4E-FF2F-7F6E-B9C3065FF99D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7EE781-D74F-21C5-4505-54509EB745ED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B9EF13C-D544-365B-7B6F-727430766F99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11F00C-80FC-2714-F8B3-0A045C559956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1A99E08-43A6-C173-2BEB-23C90C719273}"/>
              </a:ext>
            </a:extLst>
          </p:cNvPr>
          <p:cNvCxnSpPr>
            <a:stCxn id="57" idx="5"/>
            <a:endCxn id="62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AAD5D3-1EFA-E0CA-22A4-29B44E2565DE}"/>
              </a:ext>
            </a:extLst>
          </p:cNvPr>
          <p:cNvCxnSpPr>
            <a:stCxn id="57" idx="6"/>
            <a:endCxn id="56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74E34E-E130-A3C1-8310-B5F8F0425774}"/>
              </a:ext>
            </a:extLst>
          </p:cNvPr>
          <p:cNvCxnSpPr>
            <a:stCxn id="192" idx="1"/>
            <a:endCxn id="56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0DE9B9F-68DC-6668-DCA4-76FFD1E4DC27}"/>
              </a:ext>
            </a:extLst>
          </p:cNvPr>
          <p:cNvCxnSpPr>
            <a:stCxn id="192" idx="3"/>
            <a:endCxn id="62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4C0674C-95DA-27D2-593F-3293AA0E1FB2}"/>
              </a:ext>
            </a:extLst>
          </p:cNvPr>
          <p:cNvCxnSpPr>
            <a:stCxn id="56" idx="4"/>
            <a:endCxn id="62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ADCA879-BF64-D5CE-4997-5B6A6E233D2E}"/>
              </a:ext>
            </a:extLst>
          </p:cNvPr>
          <p:cNvCxnSpPr>
            <a:stCxn id="63" idx="5"/>
            <a:endCxn id="61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CF4E9E8-91E2-1D52-E094-5B7696B410A8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1B0F7A-B9F0-92B5-95DA-46FA03998108}"/>
              </a:ext>
            </a:extLst>
          </p:cNvPr>
          <p:cNvCxnSpPr>
            <a:stCxn id="63" idx="0"/>
            <a:endCxn id="57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3258359-C0D9-67BD-6A30-373CB585B7F9}"/>
              </a:ext>
            </a:extLst>
          </p:cNvPr>
          <p:cNvCxnSpPr>
            <a:stCxn id="58" idx="6"/>
            <a:endCxn id="57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1BC0C68-798B-FE7B-F2D1-CE18ACF5A80B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1315277-7E99-8918-A34B-085A64091429}"/>
              </a:ext>
            </a:extLst>
          </p:cNvPr>
          <p:cNvCxnSpPr>
            <a:stCxn id="59" idx="5"/>
            <a:endCxn id="60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E5D381D-C100-5861-F318-FC1DA3B1FDA4}"/>
              </a:ext>
            </a:extLst>
          </p:cNvPr>
          <p:cNvCxnSpPr>
            <a:stCxn id="61" idx="2"/>
            <a:endCxn id="60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810AB86-9D78-D8EC-33EC-6D63A21FD213}"/>
              </a:ext>
            </a:extLst>
          </p:cNvPr>
          <p:cNvCxnSpPr>
            <a:stCxn id="63" idx="3"/>
            <a:endCxn id="60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A627CD5-88EB-CBC0-2A98-058955E0753B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B5D289-9C8C-A72E-B630-8CE33338AC3C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ED7F154-428F-39B1-CD79-9CDB86F21012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3D1937-E907-A51C-4089-60C7F22AB5A0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0AE847F-ACE4-5B42-E1EC-5344DF2786D8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E2CBEB-E165-9862-D1E2-20C9964E7D82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8248BF-0EA3-D666-F308-59C5CC56BDA0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676ECE2-0D3D-74FE-EF79-4662BD0AC201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4D2CBF4-0AB0-EE2C-2D81-DD4081E7D614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13C7DEF-AEFB-D2F2-5845-58CABCA837E1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C9D5BC-C908-45CE-6643-2B1F26501D6B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D0AAF38-F8E3-DCE1-69C9-8D91C7CD6693}"/>
              </a:ext>
            </a:extLst>
          </p:cNvPr>
          <p:cNvCxnSpPr>
            <a:stCxn id="60" idx="0"/>
            <a:endCxn id="58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B72BDC7D-3159-3C98-29E7-7CD02442AAE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9FA871D-86E5-9B65-B3F0-9DA6CD25598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B80DE9-DE5C-5044-7814-6F5BF12C0D0F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994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94E30D3-40E6-35E4-3B7A-FA47B3099EC9}"/>
              </a:ext>
            </a:extLst>
          </p:cNvPr>
          <p:cNvSpPr/>
          <p:nvPr/>
        </p:nvSpPr>
        <p:spPr>
          <a:xfrm>
            <a:off x="1802292" y="1866687"/>
            <a:ext cx="5611147" cy="4673444"/>
          </a:xfrm>
          <a:custGeom>
            <a:avLst/>
            <a:gdLst>
              <a:gd name="connsiteX0" fmla="*/ 2687646 w 5611147"/>
              <a:gd name="connsiteY0" fmla="*/ 372421 h 4673444"/>
              <a:gd name="connsiteX1" fmla="*/ 460262 w 5611147"/>
              <a:gd name="connsiteY1" fmla="*/ 3549375 h 4673444"/>
              <a:gd name="connsiteX2" fmla="*/ 436816 w 5611147"/>
              <a:gd name="connsiteY2" fmla="*/ 4557559 h 4673444"/>
              <a:gd name="connsiteX3" fmla="*/ 5137770 w 5611147"/>
              <a:gd name="connsiteY3" fmla="*/ 4194144 h 4673444"/>
              <a:gd name="connsiteX4" fmla="*/ 5172939 w 5611147"/>
              <a:gd name="connsiteY4" fmla="*/ 489651 h 4673444"/>
              <a:gd name="connsiteX5" fmla="*/ 2687646 w 5611147"/>
              <a:gd name="connsiteY5" fmla="*/ 372421 h 467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147" h="4673444">
                <a:moveTo>
                  <a:pt x="2687646" y="372421"/>
                </a:moveTo>
                <a:cubicBezTo>
                  <a:pt x="1902200" y="882375"/>
                  <a:pt x="835400" y="2851852"/>
                  <a:pt x="460262" y="3549375"/>
                </a:cubicBezTo>
                <a:cubicBezTo>
                  <a:pt x="85124" y="4246898"/>
                  <a:pt x="-342768" y="4450098"/>
                  <a:pt x="436816" y="4557559"/>
                </a:cubicBezTo>
                <a:cubicBezTo>
                  <a:pt x="1216400" y="4665020"/>
                  <a:pt x="4348416" y="4872129"/>
                  <a:pt x="5137770" y="4194144"/>
                </a:cubicBezTo>
                <a:cubicBezTo>
                  <a:pt x="5927124" y="3516159"/>
                  <a:pt x="5579339" y="1126605"/>
                  <a:pt x="5172939" y="489651"/>
                </a:cubicBezTo>
                <a:cubicBezTo>
                  <a:pt x="4766539" y="-147303"/>
                  <a:pt x="3473092" y="-137533"/>
                  <a:pt x="2687646" y="372421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8743B1E-6104-A312-5767-A5FB469D7119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DBA4722-B88F-C0FC-D5BD-ED31C4DE3135}"/>
              </a:ext>
            </a:extLst>
          </p:cNvPr>
          <p:cNvSpPr/>
          <p:nvPr/>
        </p:nvSpPr>
        <p:spPr>
          <a:xfrm rot="2796209">
            <a:off x="1405678" y="1927311"/>
            <a:ext cx="1183122" cy="3226507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E78FE7-2ADC-CD6C-A496-602E82644CBD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2FC402-0B78-E76E-1791-E8321EF939DA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F95B40-F36C-3966-3ED2-E1D85DD45A74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4E7267-445C-8F49-3BF9-17AF2D51A2FB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F32BF7-8887-8E61-757B-FFF1730B8498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F24968-DC70-9AA5-47DE-D4223398C983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14FDD0-0C70-6D48-932E-F232F919E35F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9FD5F8-C084-6EAB-A1DA-956C500D383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9EB9A8-80FC-CB42-C5B1-F06C70EAD8D3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E1A898-2675-A33F-AB46-29246F77120E}"/>
              </a:ext>
            </a:extLst>
          </p:cNvPr>
          <p:cNvCxnSpPr>
            <a:stCxn id="55" idx="5"/>
            <a:endCxn id="60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89268C-8174-FF6B-D31A-619DF09352D8}"/>
              </a:ext>
            </a:extLst>
          </p:cNvPr>
          <p:cNvCxnSpPr>
            <a:stCxn id="55" idx="6"/>
            <a:endCxn id="54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50C553-EFFF-6211-C13B-B4B0056E744F}"/>
              </a:ext>
            </a:extLst>
          </p:cNvPr>
          <p:cNvCxnSpPr>
            <a:stCxn id="62" idx="1"/>
            <a:endCxn id="54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6D279D-3EBC-CC6E-AC48-F3DD67482E36}"/>
              </a:ext>
            </a:extLst>
          </p:cNvPr>
          <p:cNvCxnSpPr>
            <a:stCxn id="62" idx="3"/>
            <a:endCxn id="60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342970-F4BE-4859-1905-15DAB36E44DF}"/>
              </a:ext>
            </a:extLst>
          </p:cNvPr>
          <p:cNvCxnSpPr>
            <a:stCxn id="54" idx="4"/>
            <a:endCxn id="60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141CD5-35FD-6AD0-3417-C739F09394AD}"/>
              </a:ext>
            </a:extLst>
          </p:cNvPr>
          <p:cNvCxnSpPr>
            <a:stCxn id="61" idx="5"/>
            <a:endCxn id="59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22CF1E-BC9C-5FA9-258A-D089BC59B11E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4493F0E-F044-84D0-0682-D3CB12014846}"/>
              </a:ext>
            </a:extLst>
          </p:cNvPr>
          <p:cNvCxnSpPr>
            <a:stCxn id="61" idx="0"/>
            <a:endCxn id="55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3DA0D27-379E-E540-51A3-C9C0787F0612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BC0F4C5-E6DF-61B4-318B-9015E4D0D614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0409B00-E5A7-9850-ED2E-845F561D2A71}"/>
              </a:ext>
            </a:extLst>
          </p:cNvPr>
          <p:cNvCxnSpPr>
            <a:stCxn id="57" idx="5"/>
            <a:endCxn id="58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CA48DAE-FC04-ECF6-B61F-A20645577680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2BB637-0609-823D-E0A7-EE53139A8462}"/>
              </a:ext>
            </a:extLst>
          </p:cNvPr>
          <p:cNvCxnSpPr>
            <a:stCxn id="61" idx="3"/>
            <a:endCxn id="58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DBA6F41-CFEB-3303-E18C-86877A3DEBEF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5317295-BC45-202F-2D9A-1E060A0E0578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BB024DF-8A59-BB9E-7D30-08BB9ABC8E73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88CDD3-1C40-E2F3-BB1F-0356862B44B5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56C586A-75E2-6DFB-C04A-80DE82FE1D5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6A22D3-3E7A-5EB9-2942-3820B807B1B6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A2C37-6A0A-167D-62A7-C45DEA777B0C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5739D68-8581-E5BE-11DC-22A0CCB97F8B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7602D67-88C3-47CB-7579-AB5ED4648A2A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509A557-44E2-8CE1-0FF5-BA9A280EA782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F4CD8A-D7AE-9726-0041-754F68B5552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59E19DD-451A-9AC3-63D8-7E9072A6AF5C}"/>
              </a:ext>
            </a:extLst>
          </p:cNvPr>
          <p:cNvCxnSpPr>
            <a:stCxn id="58" idx="0"/>
            <a:endCxn id="56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28D4D0D7-6D83-20EF-A93A-9F64CACD1CB6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6E08AC7-8954-C2FF-F5C0-39C14B8C9620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4A646D2-4D6E-07B5-9F6F-D983A3EAE4DD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46162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0E89199-B68E-0979-842B-1C15ED30CD20}"/>
              </a:ext>
            </a:extLst>
          </p:cNvPr>
          <p:cNvSpPr/>
          <p:nvPr/>
        </p:nvSpPr>
        <p:spPr>
          <a:xfrm>
            <a:off x="-1430214" y="1866687"/>
            <a:ext cx="8843654" cy="4673444"/>
          </a:xfrm>
          <a:custGeom>
            <a:avLst/>
            <a:gdLst>
              <a:gd name="connsiteX0" fmla="*/ 2687646 w 5611147"/>
              <a:gd name="connsiteY0" fmla="*/ 372421 h 4673444"/>
              <a:gd name="connsiteX1" fmla="*/ 460262 w 5611147"/>
              <a:gd name="connsiteY1" fmla="*/ 3549375 h 4673444"/>
              <a:gd name="connsiteX2" fmla="*/ 436816 w 5611147"/>
              <a:gd name="connsiteY2" fmla="*/ 4557559 h 4673444"/>
              <a:gd name="connsiteX3" fmla="*/ 5137770 w 5611147"/>
              <a:gd name="connsiteY3" fmla="*/ 4194144 h 4673444"/>
              <a:gd name="connsiteX4" fmla="*/ 5172939 w 5611147"/>
              <a:gd name="connsiteY4" fmla="*/ 489651 h 4673444"/>
              <a:gd name="connsiteX5" fmla="*/ 2687646 w 5611147"/>
              <a:gd name="connsiteY5" fmla="*/ 372421 h 467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147" h="4673444">
                <a:moveTo>
                  <a:pt x="2687646" y="372421"/>
                </a:moveTo>
                <a:cubicBezTo>
                  <a:pt x="1902200" y="882375"/>
                  <a:pt x="835400" y="2851852"/>
                  <a:pt x="460262" y="3549375"/>
                </a:cubicBezTo>
                <a:cubicBezTo>
                  <a:pt x="85124" y="4246898"/>
                  <a:pt x="-342768" y="4450098"/>
                  <a:pt x="436816" y="4557559"/>
                </a:cubicBezTo>
                <a:cubicBezTo>
                  <a:pt x="1216400" y="4665020"/>
                  <a:pt x="4348416" y="4872129"/>
                  <a:pt x="5137770" y="4194144"/>
                </a:cubicBezTo>
                <a:cubicBezTo>
                  <a:pt x="5927124" y="3516159"/>
                  <a:pt x="5579339" y="1126605"/>
                  <a:pt x="5172939" y="489651"/>
                </a:cubicBezTo>
                <a:cubicBezTo>
                  <a:pt x="4766539" y="-147303"/>
                  <a:pt x="3473092" y="-137533"/>
                  <a:pt x="2687646" y="372421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62499BE-F953-E530-B178-D9BB98B4E783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EC043D-140E-DD0F-D32D-66661681B888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54918E-5549-5186-8705-41777457B5D9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91F75C-053B-060B-8F34-27E7ECBF7A2E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97D6AC-8B2F-EDFA-7A16-0911FA561FAC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3E1BB7-12F2-F482-18B3-68D3EF5C84C7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3FADD2-307A-0D6E-C114-034A9C5E4BE7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84C7831-AF97-E2CD-3A15-0AF2D0E0F53E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84FF13-0721-F191-38B1-8738A2CA673B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A5C7D1-1AEF-83FC-3134-819AEAA98C1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03F155-D79F-1FAE-7892-3A408A7FF6C7}"/>
              </a:ext>
            </a:extLst>
          </p:cNvPr>
          <p:cNvCxnSpPr>
            <a:stCxn id="53" idx="5"/>
            <a:endCxn id="58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99A57A-D4BD-D7D7-CA3D-0BEEE77962B2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FB9286-A067-B41C-63BF-3B80E42CD56F}"/>
              </a:ext>
            </a:extLst>
          </p:cNvPr>
          <p:cNvCxnSpPr>
            <a:stCxn id="60" idx="1"/>
            <a:endCxn id="52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43974B-8826-CA6E-C000-435659920DE5}"/>
              </a:ext>
            </a:extLst>
          </p:cNvPr>
          <p:cNvCxnSpPr>
            <a:stCxn id="60" idx="3"/>
            <a:endCxn id="58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E469C27-94D5-2A82-D9BA-DCE2FF321F26}"/>
              </a:ext>
            </a:extLst>
          </p:cNvPr>
          <p:cNvCxnSpPr>
            <a:stCxn id="52" idx="4"/>
            <a:endCxn id="58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CA8B2F1-F3C6-06B1-E042-17D8D65D7C60}"/>
              </a:ext>
            </a:extLst>
          </p:cNvPr>
          <p:cNvCxnSpPr>
            <a:stCxn id="59" idx="5"/>
            <a:endCxn id="57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43FF6B-FADA-5AA1-FB6F-561253A7AE29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B3D21F2-D66C-DC46-59A2-F868A5A440CE}"/>
              </a:ext>
            </a:extLst>
          </p:cNvPr>
          <p:cNvCxnSpPr>
            <a:stCxn id="59" idx="0"/>
            <a:endCxn id="53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3122BA1-7BD6-9A6B-A1B2-9B6B64399E00}"/>
              </a:ext>
            </a:extLst>
          </p:cNvPr>
          <p:cNvCxnSpPr>
            <a:stCxn id="54" idx="6"/>
            <a:endCxn id="53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C314D3-FB16-7E21-99AF-CD5396B49077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B236816-4976-CE8E-2DFA-7BAAC7B3914F}"/>
              </a:ext>
            </a:extLst>
          </p:cNvPr>
          <p:cNvCxnSpPr>
            <a:stCxn id="55" idx="5"/>
            <a:endCxn id="56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BC78D7F-C45F-A861-5D9F-10938846FCFC}"/>
              </a:ext>
            </a:extLst>
          </p:cNvPr>
          <p:cNvCxnSpPr>
            <a:stCxn id="57" idx="2"/>
            <a:endCxn id="56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1C0A517-764C-F866-431B-6A7FF470CCA0}"/>
              </a:ext>
            </a:extLst>
          </p:cNvPr>
          <p:cNvCxnSpPr>
            <a:stCxn id="59" idx="3"/>
            <a:endCxn id="56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FA52DF0-8E3B-E283-D508-41EFEF74C252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B517603-7925-8A32-76C3-8EB648F39AE6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FC2B7DA-4F4C-47E9-9332-F10429A19135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5FBDF6A-327E-C7F4-2E0F-83CD679D030F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0A7AC12-7D24-20DC-4DD3-76E5F0DAC30D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A6682D4-872B-5A78-FD27-6096049D8914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2035F05-4E84-509B-16B5-4D1EC5F87770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B370FD-0C10-420B-48C9-C92AB1D051C8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AED1DDE-E8E1-6E99-731B-7F4AD6FFB5A9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ECC0ABA-D1AE-92F2-124F-86A62AA7D617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EE96166-0832-39A5-74B1-23210B634E3A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DDFFD75-E361-7AC2-B98B-2C63D4D98B69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2246630-E8F9-EFEA-B0FB-FD8D23A857B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3F9DC46-27A8-0454-0FEC-FDEBF8C35892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932CF46-E785-8C64-4FE6-B39240056041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218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Why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457973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Network Design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Connecting cities with roads/electricity/telephone/…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2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Cluster analysis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e.g., genetic distance</a:t>
            </a: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Image processing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image segmentation</a:t>
            </a:r>
            <a:endParaRPr lang="en-US" sz="22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Useful primitive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for other graph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ACB04F-7F1D-E17D-3DD0-B15CD23FF2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9" y="4885939"/>
            <a:ext cx="2743651" cy="1563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2A0AB-4F5E-CEFE-DDC9-8F5975DCE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93"/>
          <a:stretch/>
        </p:blipFill>
        <p:spPr>
          <a:xfrm>
            <a:off x="5806998" y="2367631"/>
            <a:ext cx="256573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AED0BA-95BC-BA88-854C-C636B4B8F1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94"/>
          <a:stretch/>
        </p:blipFill>
        <p:spPr>
          <a:xfrm>
            <a:off x="5806997" y="4216220"/>
            <a:ext cx="2565731" cy="17907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647D3E-5F3C-1754-63BA-0976D41F84D6}"/>
              </a:ext>
            </a:extLst>
          </p:cNvPr>
          <p:cNvSpPr txBox="1">
            <a:spLocks/>
          </p:cNvSpPr>
          <p:nvPr/>
        </p:nvSpPr>
        <p:spPr>
          <a:xfrm>
            <a:off x="5371816" y="6069883"/>
            <a:ext cx="3678379" cy="37993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Ref: </a:t>
            </a:r>
            <a:r>
              <a:rPr lang="en-US" sz="12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Felzenswalb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et. Al., Efficient graph-based image segmentation, IJCV 2004</a:t>
            </a:r>
          </a:p>
        </p:txBody>
      </p:sp>
    </p:spTree>
    <p:extLst>
      <p:ext uri="{BB962C8B-B14F-4D97-AF65-F5344CB8AC3E}">
        <p14:creationId xmlns:p14="http://schemas.microsoft.com/office/powerpoint/2010/main" val="10084405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3038D12-B41D-F51D-9A67-7974E9BDA711}"/>
              </a:ext>
            </a:extLst>
          </p:cNvPr>
          <p:cNvSpPr/>
          <p:nvPr/>
        </p:nvSpPr>
        <p:spPr>
          <a:xfrm>
            <a:off x="-1430214" y="1594338"/>
            <a:ext cx="9964614" cy="4945793"/>
          </a:xfrm>
          <a:custGeom>
            <a:avLst/>
            <a:gdLst>
              <a:gd name="connsiteX0" fmla="*/ 2687646 w 5611147"/>
              <a:gd name="connsiteY0" fmla="*/ 372421 h 4673444"/>
              <a:gd name="connsiteX1" fmla="*/ 460262 w 5611147"/>
              <a:gd name="connsiteY1" fmla="*/ 3549375 h 4673444"/>
              <a:gd name="connsiteX2" fmla="*/ 436816 w 5611147"/>
              <a:gd name="connsiteY2" fmla="*/ 4557559 h 4673444"/>
              <a:gd name="connsiteX3" fmla="*/ 5137770 w 5611147"/>
              <a:gd name="connsiteY3" fmla="*/ 4194144 h 4673444"/>
              <a:gd name="connsiteX4" fmla="*/ 5172939 w 5611147"/>
              <a:gd name="connsiteY4" fmla="*/ 489651 h 4673444"/>
              <a:gd name="connsiteX5" fmla="*/ 2687646 w 5611147"/>
              <a:gd name="connsiteY5" fmla="*/ 372421 h 467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147" h="4673444">
                <a:moveTo>
                  <a:pt x="2687646" y="372421"/>
                </a:moveTo>
                <a:cubicBezTo>
                  <a:pt x="1902200" y="882375"/>
                  <a:pt x="835400" y="2851852"/>
                  <a:pt x="460262" y="3549375"/>
                </a:cubicBezTo>
                <a:cubicBezTo>
                  <a:pt x="85124" y="4246898"/>
                  <a:pt x="-342768" y="4450098"/>
                  <a:pt x="436816" y="4557559"/>
                </a:cubicBezTo>
                <a:cubicBezTo>
                  <a:pt x="1216400" y="4665020"/>
                  <a:pt x="4348416" y="4872129"/>
                  <a:pt x="5137770" y="4194144"/>
                </a:cubicBezTo>
                <a:cubicBezTo>
                  <a:pt x="5927124" y="3516159"/>
                  <a:pt x="5579339" y="1126605"/>
                  <a:pt x="5172939" y="489651"/>
                </a:cubicBezTo>
                <a:cubicBezTo>
                  <a:pt x="4766539" y="-147303"/>
                  <a:pt x="3473092" y="-137533"/>
                  <a:pt x="2687646" y="372421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4241D1-A7EC-A6D8-AB4B-27DA423282FE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977A6AC-BA46-4C95-0F7C-4520B9A7393A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4667BB-8FAD-7D26-87A7-267AACA059E2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11E83F6-D29C-444B-9CD2-623D2BF36B48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378368-1032-33EC-05C6-EDC411AB5E7A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2B4760-B845-2C3A-DE42-C2C1BA3C9317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DD4059-5218-3953-37A7-EDCCEAD95C7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1C5B8E-B6B9-7D1D-AFBE-44EC25265A55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25EB9D-46A6-A3D0-0904-A5DCA129CDFF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EE8905-B0B0-806C-7922-CCB0AAE5F704}"/>
              </a:ext>
            </a:extLst>
          </p:cNvPr>
          <p:cNvCxnSpPr>
            <a:stCxn id="51" idx="5"/>
            <a:endCxn id="56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77A8D9-D15D-A6AC-5FCE-8AAFCBF7C887}"/>
              </a:ext>
            </a:extLst>
          </p:cNvPr>
          <p:cNvCxnSpPr>
            <a:stCxn id="51" idx="6"/>
            <a:endCxn id="50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49B8A1-F7E9-A0A6-9891-5052A75B7574}"/>
              </a:ext>
            </a:extLst>
          </p:cNvPr>
          <p:cNvCxnSpPr>
            <a:stCxn id="58" idx="1"/>
            <a:endCxn id="50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070182-7A8A-CCBC-6EB7-1D2FF5307DCC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B1C1C2-1B82-1909-E22A-FC12947C8B62}"/>
              </a:ext>
            </a:extLst>
          </p:cNvPr>
          <p:cNvCxnSpPr>
            <a:stCxn id="50" idx="4"/>
            <a:endCxn id="56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897197-62AA-BEE3-2D5F-6BF2FF60ADFD}"/>
              </a:ext>
            </a:extLst>
          </p:cNvPr>
          <p:cNvCxnSpPr>
            <a:stCxn id="57" idx="5"/>
            <a:endCxn id="55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AB9AE0-CA67-5D85-C905-2120C65E006A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0535C8-59D8-8F2E-6336-7955718AD1CF}"/>
              </a:ext>
            </a:extLst>
          </p:cNvPr>
          <p:cNvCxnSpPr>
            <a:stCxn id="57" idx="0"/>
            <a:endCxn id="51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5F5CCE-0B48-5EB2-B014-11C5C8571A2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431CB24-D9DB-9B46-748F-EB60457178C8}"/>
              </a:ext>
            </a:extLst>
          </p:cNvPr>
          <p:cNvCxnSpPr>
            <a:stCxn id="53" idx="7"/>
            <a:endCxn id="52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6E732B7-184C-CE5D-9A69-232BB7D5F645}"/>
              </a:ext>
            </a:extLst>
          </p:cNvPr>
          <p:cNvCxnSpPr>
            <a:stCxn id="53" idx="5"/>
            <a:endCxn id="54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600A5B-D50D-DE59-CE21-FB5180762CE3}"/>
              </a:ext>
            </a:extLst>
          </p:cNvPr>
          <p:cNvCxnSpPr>
            <a:stCxn id="55" idx="2"/>
            <a:endCxn id="54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FBFFCD8-5A31-6BFE-1E19-3B97EAF3E791}"/>
              </a:ext>
            </a:extLst>
          </p:cNvPr>
          <p:cNvCxnSpPr>
            <a:stCxn id="57" idx="3"/>
            <a:endCxn id="54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E325B944-1EF8-CC59-E868-1A7D77DC31D7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FFB5C04-09FD-D8E8-4179-9DA04A40FBCF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3328063-742C-5CC6-204F-5C688D913E05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6FAF8F9-96C7-67F2-4599-2D002E7E354C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07B2BF7-2391-A72D-13CE-832944C8D1DC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C28C966-6550-F8E1-FE6E-E7D7E0D7F87C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091AE4-DEDC-B981-5947-E5DA16870ECC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1BC07A4-FBF8-8A4B-0FB0-AB6AC4ACBEFD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EEB0900-E059-D458-BD1E-EAD06CE16A81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54C8825-8C7A-E924-0D63-6B735FE0ABA5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7203DF-EB06-BE31-3880-D12AA8CE5A0C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0EA5E1F-5B31-2D62-BE17-7BB148DA8CFB}"/>
              </a:ext>
            </a:extLst>
          </p:cNvPr>
          <p:cNvCxnSpPr>
            <a:stCxn id="54" idx="0"/>
            <a:endCxn id="52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9BBFB1A7-E4A0-1A58-19AE-C2106147D9BA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AAE9F50-0AD6-DFDF-024D-60761811B3B4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7B02E9-C3A1-CE35-881E-5D0ED6E7B564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B9A1D1-56EE-D148-800B-5C78A26CBF72}"/>
              </a:ext>
            </a:extLst>
          </p:cNvPr>
          <p:cNvSpPr txBox="1"/>
          <p:nvPr/>
        </p:nvSpPr>
        <p:spPr>
          <a:xfrm>
            <a:off x="266699" y="1769002"/>
            <a:ext cx="238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Stop when we have one big tree!</a:t>
            </a:r>
          </a:p>
        </p:txBody>
      </p:sp>
    </p:spTree>
    <p:extLst>
      <p:ext uri="{BB962C8B-B14F-4D97-AF65-F5344CB8AC3E}">
        <p14:creationId xmlns:p14="http://schemas.microsoft.com/office/powerpoint/2010/main" val="25358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Running Time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FBAFBD-D60D-26BA-0EE7-EC8DE68BAE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50" y="1475572"/>
                <a:ext cx="8565857" cy="47751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Sorting the edges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/>
              </a:p>
              <a:p>
                <a:pPr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For the rest</a:t>
                </a:r>
              </a:p>
              <a:p>
                <a:pPr marL="452438" lvl="1" indent="-231775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calls to </a:t>
                </a:r>
                <a:r>
                  <a:rPr lang="en-US" sz="2000" b="1" dirty="0" err="1"/>
                  <a:t>makeSet</a:t>
                </a:r>
                <a:endParaRPr lang="en-US" sz="2000" b="1" dirty="0"/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Put each vertex in its own set</a:t>
                </a:r>
              </a:p>
              <a:p>
                <a:pPr marL="452438" lvl="1" indent="-231775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calls to </a:t>
                </a:r>
                <a:r>
                  <a:rPr lang="en-US" sz="2000" b="1" dirty="0"/>
                  <a:t>find</a:t>
                </a:r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each edge, find its end points</a:t>
                </a:r>
              </a:p>
              <a:p>
                <a:pPr marL="452438" lvl="1" indent="-231775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r>
                  <a:rPr lang="en-US" sz="2000" dirty="0"/>
                  <a:t> calls to </a:t>
                </a:r>
                <a:r>
                  <a:rPr lang="en-US" sz="2000" b="1" dirty="0"/>
                  <a:t>union</a:t>
                </a:r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We will never add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r>
                  <a:rPr lang="en-US" sz="1600" dirty="0"/>
                  <a:t> edges to the tree</a:t>
                </a:r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So, we will never call </a:t>
                </a:r>
                <a:r>
                  <a:rPr lang="en-US" sz="1600" b="1" dirty="0"/>
                  <a:t>union</a:t>
                </a:r>
                <a:r>
                  <a:rPr lang="en-US" sz="1600" dirty="0"/>
                  <a:t>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r>
                  <a:rPr lang="en-US" sz="1600" dirty="0"/>
                  <a:t> times</a:t>
                </a:r>
              </a:p>
              <a:p>
                <a:pPr marL="215900" lvl="1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dirty="0"/>
              </a:p>
              <a:p>
                <a:pPr marL="215900" lvl="1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dirty="0"/>
                  <a:t>Total running time:</a:t>
                </a:r>
              </a:p>
              <a:p>
                <a:pPr marL="407988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dirty="0"/>
                  <a:t>Worst-case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FBAFBD-D60D-26BA-0EE7-EC8DE68BA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" y="1475572"/>
                <a:ext cx="8565857" cy="4775112"/>
              </a:xfrm>
              <a:prstGeom prst="rect">
                <a:avLst/>
              </a:prstGeom>
              <a:blipFill>
                <a:blip r:embed="rId3"/>
                <a:stretch>
                  <a:fillRect l="-103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67DF0BE-F0D3-51E0-AF16-4A5A6941827F}"/>
              </a:ext>
            </a:extLst>
          </p:cNvPr>
          <p:cNvSpPr txBox="1"/>
          <p:nvPr/>
        </p:nvSpPr>
        <p:spPr>
          <a:xfrm>
            <a:off x="6377354" y="2110116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In practice, each of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makeSet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, find, and union run in constant time*</a:t>
            </a:r>
          </a:p>
        </p:txBody>
      </p:sp>
    </p:spTree>
    <p:extLst>
      <p:ext uri="{BB962C8B-B14F-4D97-AF65-F5344CB8AC3E}">
        <p14:creationId xmlns:p14="http://schemas.microsoft.com/office/powerpoint/2010/main" val="987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Two questions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50" y="1475572"/>
                <a:ext cx="8565857" cy="21210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Does it work?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That is, does it actually return a MST?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How do we actually implement this?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The pseudocode above says “</a:t>
                </a:r>
                <a:r>
                  <a:rPr lang="en-US" sz="2000" dirty="0" err="1"/>
                  <a:t>slowKruskal</a:t>
                </a:r>
                <a:r>
                  <a:rPr lang="en-US" sz="2000" dirty="0"/>
                  <a:t>” …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>
                    <a:solidFill>
                      <a:srgbClr val="FF9300"/>
                    </a:solidFill>
                  </a:rPr>
                  <a:t>Worst-case running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9300"/>
                    </a:solidFill>
                  </a:rPr>
                  <a:t> using a union-find data structure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" y="1475572"/>
                <a:ext cx="8565857" cy="2121068"/>
              </a:xfrm>
              <a:prstGeom prst="rect">
                <a:avLst/>
              </a:prstGeom>
              <a:blipFill>
                <a:blip r:embed="rId3"/>
                <a:stretch>
                  <a:fillRect l="-1037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Arrow 7">
            <a:extLst>
              <a:ext uri="{FF2B5EF4-FFF2-40B4-BE49-F238E27FC236}">
                <a16:creationId xmlns:a16="http://schemas.microsoft.com/office/drawing/2014/main" id="{9166D84F-76CB-804A-8FF3-23A5B8115C86}"/>
              </a:ext>
            </a:extLst>
          </p:cNvPr>
          <p:cNvSpPr/>
          <p:nvPr/>
        </p:nvSpPr>
        <p:spPr>
          <a:xfrm rot="20231924">
            <a:off x="5156382" y="1472678"/>
            <a:ext cx="984738" cy="433753"/>
          </a:xfrm>
          <a:prstGeom prst="leftArrow">
            <a:avLst/>
          </a:prstGeom>
          <a:solidFill>
            <a:srgbClr val="F19D19"/>
          </a:solidFill>
          <a:ln w="12700" cap="flat" cmpd="sng" algn="ctr">
            <a:solidFill>
              <a:srgbClr val="F19D1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79DF-8A10-E93F-6C73-3B43787A394A}"/>
              </a:ext>
            </a:extLst>
          </p:cNvPr>
          <p:cNvSpPr txBox="1"/>
          <p:nvPr/>
        </p:nvSpPr>
        <p:spPr>
          <a:xfrm>
            <a:off x="5997120" y="1625825"/>
            <a:ext cx="27609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/>
            <a:r>
              <a:rPr lang="en-US" sz="1800" b="1" dirty="0">
                <a:solidFill>
                  <a:srgbClr val="F19D19"/>
                </a:solidFill>
              </a:rPr>
              <a:t>Now that we understand this “tree-merging” view, let’s do this one</a:t>
            </a:r>
          </a:p>
        </p:txBody>
      </p:sp>
    </p:spTree>
    <p:extLst>
      <p:ext uri="{BB962C8B-B14F-4D97-AF65-F5344CB8AC3E}">
        <p14:creationId xmlns:p14="http://schemas.microsoft.com/office/powerpoint/2010/main" val="21299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Does it Work?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405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We need to show that our greedy choices don’t rule out success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That is, at every step: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exists an MST that contains all of the edges we have added so far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Now it is time to use our lemma!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79DF-8A10-E93F-6C73-3B43787A394A}"/>
              </a:ext>
            </a:extLst>
          </p:cNvPr>
          <p:cNvSpPr txBox="1"/>
          <p:nvPr/>
        </p:nvSpPr>
        <p:spPr>
          <a:xfrm>
            <a:off x="4749966" y="3880624"/>
            <a:ext cx="27609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/>
            <a:r>
              <a:rPr lang="en-US" sz="2000" b="1" dirty="0">
                <a:solidFill>
                  <a:srgbClr val="F19D19"/>
                </a:solidFill>
              </a:rPr>
              <a:t>again!</a:t>
            </a:r>
          </a:p>
        </p:txBody>
      </p:sp>
    </p:spTree>
    <p:extLst>
      <p:ext uri="{BB962C8B-B14F-4D97-AF65-F5344CB8AC3E}">
        <p14:creationId xmlns:p14="http://schemas.microsoft.com/office/powerpoint/2010/main" val="3380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047149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Kruskal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extending them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4DA5077-22D6-B531-7749-DDE3267375F4}"/>
              </a:ext>
            </a:extLst>
          </p:cNvPr>
          <p:cNvGrpSpPr/>
          <p:nvPr/>
        </p:nvGrpSpPr>
        <p:grpSpPr>
          <a:xfrm>
            <a:off x="2550194" y="3337320"/>
            <a:ext cx="6558152" cy="2987711"/>
            <a:chOff x="383985" y="2076929"/>
            <a:chExt cx="8413275" cy="415273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2BE81BD-364A-1578-4670-A845246AD54B}"/>
                </a:ext>
              </a:extLst>
            </p:cNvPr>
            <p:cNvSpPr/>
            <p:nvPr/>
          </p:nvSpPr>
          <p:spPr>
            <a:xfrm>
              <a:off x="7614138" y="3778036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729ADE5-0A1B-2797-802B-B639CACD1D80}"/>
                </a:ext>
              </a:extLst>
            </p:cNvPr>
            <p:cNvSpPr/>
            <p:nvPr/>
          </p:nvSpPr>
          <p:spPr>
            <a:xfrm>
              <a:off x="5897335" y="2243807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BCEE740-5EF8-2CA1-DD05-783AF9087924}"/>
                </a:ext>
              </a:extLst>
            </p:cNvPr>
            <p:cNvSpPr/>
            <p:nvPr/>
          </p:nvSpPr>
          <p:spPr>
            <a:xfrm rot="18087076">
              <a:off x="2713655" y="2977239"/>
              <a:ext cx="2902605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204412C-C66F-A0F6-BFC3-6C7F57E2E117}"/>
                </a:ext>
              </a:extLst>
            </p:cNvPr>
            <p:cNvSpPr/>
            <p:nvPr/>
          </p:nvSpPr>
          <p:spPr>
            <a:xfrm rot="2796209">
              <a:off x="1405678" y="1927311"/>
              <a:ext cx="1183122" cy="3226507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425E90D-BA1F-AEE4-AE34-D14ABB23F8CA}"/>
                </a:ext>
              </a:extLst>
            </p:cNvPr>
            <p:cNvSpPr/>
            <p:nvPr/>
          </p:nvSpPr>
          <p:spPr>
            <a:xfrm>
              <a:off x="2181432" y="5103744"/>
              <a:ext cx="5250999" cy="1125915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022733-862B-E65E-F4B1-FDE4C23902D9}"/>
                </a:ext>
              </a:extLst>
            </p:cNvPr>
            <p:cNvSpPr/>
            <p:nvPr/>
          </p:nvSpPr>
          <p:spPr>
            <a:xfrm>
              <a:off x="61663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56DB169-0CEF-7584-0DAB-FA152DBD7D8D}"/>
                </a:ext>
              </a:extLst>
            </p:cNvPr>
            <p:cNvSpPr/>
            <p:nvPr/>
          </p:nvSpPr>
          <p:spPr>
            <a:xfrm>
              <a:off x="4325815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753E133-1D3C-4885-5E1E-5B9D11CD82D9}"/>
                </a:ext>
              </a:extLst>
            </p:cNvPr>
            <p:cNvSpPr/>
            <p:nvPr/>
          </p:nvSpPr>
          <p:spPr>
            <a:xfrm>
              <a:off x="25087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1182969-8238-F5E3-2879-76C62E7694D3}"/>
                </a:ext>
              </a:extLst>
            </p:cNvPr>
            <p:cNvSpPr/>
            <p:nvPr/>
          </p:nvSpPr>
          <p:spPr>
            <a:xfrm>
              <a:off x="827942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0B4841D-57CD-5830-688E-DA6614CFE0C9}"/>
                </a:ext>
              </a:extLst>
            </p:cNvPr>
            <p:cNvSpPr/>
            <p:nvPr/>
          </p:nvSpPr>
          <p:spPr>
            <a:xfrm>
              <a:off x="25087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E73C075-85D6-B4C6-D9C0-797C73B6220A}"/>
                </a:ext>
              </a:extLst>
            </p:cNvPr>
            <p:cNvSpPr/>
            <p:nvPr/>
          </p:nvSpPr>
          <p:spPr>
            <a:xfrm>
              <a:off x="43375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7E52F40-E74C-117E-7181-87049BD130DB}"/>
                </a:ext>
              </a:extLst>
            </p:cNvPr>
            <p:cNvSpPr/>
            <p:nvPr/>
          </p:nvSpPr>
          <p:spPr>
            <a:xfrm>
              <a:off x="61663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A021616-173F-5F2E-E580-29C1BEAF6DED}"/>
                </a:ext>
              </a:extLst>
            </p:cNvPr>
            <p:cNvSpPr/>
            <p:nvPr/>
          </p:nvSpPr>
          <p:spPr>
            <a:xfrm>
              <a:off x="3481753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E31391F-F49E-A034-FE95-A29F07A583AB}"/>
                </a:ext>
              </a:extLst>
            </p:cNvPr>
            <p:cNvSpPr/>
            <p:nvPr/>
          </p:nvSpPr>
          <p:spPr>
            <a:xfrm>
              <a:off x="7854461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0F8B335-0828-939A-2ECA-1D75A5EF20CF}"/>
                </a:ext>
              </a:extLst>
            </p:cNvPr>
            <p:cNvCxnSpPr>
              <a:stCxn id="156" idx="5"/>
              <a:endCxn id="161" idx="1"/>
            </p:cNvCxnSpPr>
            <p:nvPr/>
          </p:nvCxnSpPr>
          <p:spPr>
            <a:xfrm>
              <a:off x="4806116" y="3012485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536C8F-3987-0AC4-812C-12639972B323}"/>
                </a:ext>
              </a:extLst>
            </p:cNvPr>
            <p:cNvCxnSpPr>
              <a:stCxn id="156" idx="6"/>
              <a:endCxn id="155" idx="2"/>
            </p:cNvCxnSpPr>
            <p:nvPr/>
          </p:nvCxnSpPr>
          <p:spPr>
            <a:xfrm>
              <a:off x="4888523" y="2813538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9646731-989B-9B10-467E-0CF093C96FAE}"/>
                </a:ext>
              </a:extLst>
            </p:cNvPr>
            <p:cNvCxnSpPr>
              <a:stCxn id="163" idx="1"/>
              <a:endCxn id="155" idx="5"/>
            </p:cNvCxnSpPr>
            <p:nvPr/>
          </p:nvCxnSpPr>
          <p:spPr>
            <a:xfrm flipH="1" flipV="1">
              <a:off x="6646639" y="3012485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6F5969-B2A5-02D3-86C1-4BE07E1DD1D7}"/>
                </a:ext>
              </a:extLst>
            </p:cNvPr>
            <p:cNvCxnSpPr>
              <a:stCxn id="163" idx="3"/>
              <a:endCxn id="161" idx="7"/>
            </p:cNvCxnSpPr>
            <p:nvPr/>
          </p:nvCxnSpPr>
          <p:spPr>
            <a:xfrm flipH="1">
              <a:off x="6646639" y="4442700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451B6BD-8069-3C58-B555-6E544F17B586}"/>
                </a:ext>
              </a:extLst>
            </p:cNvPr>
            <p:cNvCxnSpPr>
              <a:stCxn id="155" idx="4"/>
              <a:endCxn id="161" idx="0"/>
            </p:cNvCxnSpPr>
            <p:nvPr/>
          </p:nvCxnSpPr>
          <p:spPr>
            <a:xfrm>
              <a:off x="64476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7AD917F-E272-213F-05C4-443A5608B82C}"/>
                </a:ext>
              </a:extLst>
            </p:cNvPr>
            <p:cNvCxnSpPr>
              <a:stCxn id="162" idx="5"/>
              <a:endCxn id="160" idx="1"/>
            </p:cNvCxnSpPr>
            <p:nvPr/>
          </p:nvCxnSpPr>
          <p:spPr>
            <a:xfrm>
              <a:off x="3962054" y="4442700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85A3E9-7FD6-72D7-A75B-EC27CC7AD9B4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>
              <a:off x="49002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3CA1F5B-0319-649F-8BBA-008DC4871448}"/>
                </a:ext>
              </a:extLst>
            </p:cNvPr>
            <p:cNvCxnSpPr>
              <a:stCxn id="162" idx="0"/>
              <a:endCxn id="156" idx="3"/>
            </p:cNvCxnSpPr>
            <p:nvPr/>
          </p:nvCxnSpPr>
          <p:spPr>
            <a:xfrm flipV="1">
              <a:off x="3763107" y="3012485"/>
              <a:ext cx="645115" cy="949914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CEC02AD-C46B-3246-DBA2-96D1011170CB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3071446" y="2813538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2443232-3444-A82F-F5A3-5DA9374848D7}"/>
                </a:ext>
              </a:extLst>
            </p:cNvPr>
            <p:cNvCxnSpPr>
              <a:stCxn id="158" idx="7"/>
              <a:endCxn id="157" idx="3"/>
            </p:cNvCxnSpPr>
            <p:nvPr/>
          </p:nvCxnSpPr>
          <p:spPr>
            <a:xfrm flipV="1">
              <a:off x="1308243" y="3012485"/>
              <a:ext cx="1282902" cy="1032321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800658D-0281-2BD5-AC23-4A5B219CA20D}"/>
                </a:ext>
              </a:extLst>
            </p:cNvPr>
            <p:cNvCxnSpPr>
              <a:stCxn id="158" idx="5"/>
              <a:endCxn id="159" idx="1"/>
            </p:cNvCxnSpPr>
            <p:nvPr/>
          </p:nvCxnSpPr>
          <p:spPr>
            <a:xfrm>
              <a:off x="1308243" y="4442700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6A95D7-5357-EA56-DA54-832C3A95063D}"/>
                </a:ext>
              </a:extLst>
            </p:cNvPr>
            <p:cNvCxnSpPr>
              <a:stCxn id="160" idx="2"/>
              <a:endCxn id="159" idx="6"/>
            </p:cNvCxnSpPr>
            <p:nvPr/>
          </p:nvCxnSpPr>
          <p:spPr>
            <a:xfrm flipH="1">
              <a:off x="30714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430146A-21FF-57F5-0302-9CEDD4A210D4}"/>
                </a:ext>
              </a:extLst>
            </p:cNvPr>
            <p:cNvCxnSpPr>
              <a:stCxn id="162" idx="3"/>
              <a:endCxn id="159" idx="7"/>
            </p:cNvCxnSpPr>
            <p:nvPr/>
          </p:nvCxnSpPr>
          <p:spPr>
            <a:xfrm flipH="1">
              <a:off x="2989039" y="4442700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BB021FF-38A7-EAFD-9479-99BFCABAA381}"/>
                </a:ext>
              </a:extLst>
            </p:cNvPr>
            <p:cNvSpPr txBox="1"/>
            <p:nvPr/>
          </p:nvSpPr>
          <p:spPr>
            <a:xfrm>
              <a:off x="5357446" y="233323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428D211-3B6A-880E-0893-95463B54B1D3}"/>
                </a:ext>
              </a:extLst>
            </p:cNvPr>
            <p:cNvSpPr txBox="1"/>
            <p:nvPr/>
          </p:nvSpPr>
          <p:spPr>
            <a:xfrm>
              <a:off x="7221415" y="305491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D5F797E-F2A7-A1DA-ACCA-63D537DCD452}"/>
                </a:ext>
              </a:extLst>
            </p:cNvPr>
            <p:cNvSpPr txBox="1"/>
            <p:nvPr/>
          </p:nvSpPr>
          <p:spPr>
            <a:xfrm>
              <a:off x="7315199" y="48968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77FD5B5-3550-F7C7-5272-9E34467467D7}"/>
                </a:ext>
              </a:extLst>
            </p:cNvPr>
            <p:cNvSpPr txBox="1"/>
            <p:nvPr/>
          </p:nvSpPr>
          <p:spPr>
            <a:xfrm>
              <a:off x="6435969" y="39473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B2D8A49-A749-6CEB-24DA-E645B9705C6D}"/>
                </a:ext>
              </a:extLst>
            </p:cNvPr>
            <p:cNvSpPr txBox="1"/>
            <p:nvPr/>
          </p:nvSpPr>
          <p:spPr>
            <a:xfrm>
              <a:off x="5357446" y="365503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E43CC82-7D08-9BF0-E5D0-16947476B7EB}"/>
                </a:ext>
              </a:extLst>
            </p:cNvPr>
            <p:cNvSpPr txBox="1"/>
            <p:nvPr/>
          </p:nvSpPr>
          <p:spPr>
            <a:xfrm>
              <a:off x="5310727" y="523246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D63200-49F1-41B6-6631-DC0BE3109337}"/>
                </a:ext>
              </a:extLst>
            </p:cNvPr>
            <p:cNvSpPr txBox="1"/>
            <p:nvPr/>
          </p:nvSpPr>
          <p:spPr>
            <a:xfrm>
              <a:off x="4126437" y="334436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6F44263-DAC7-8579-87AE-F2C6ABFAE77E}"/>
                </a:ext>
              </a:extLst>
            </p:cNvPr>
            <p:cNvSpPr txBox="1"/>
            <p:nvPr/>
          </p:nvSpPr>
          <p:spPr>
            <a:xfrm>
              <a:off x="3540369" y="51944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17F25D8-83DC-552E-0BE6-36930378BF00}"/>
                </a:ext>
              </a:extLst>
            </p:cNvPr>
            <p:cNvSpPr txBox="1"/>
            <p:nvPr/>
          </p:nvSpPr>
          <p:spPr>
            <a:xfrm>
              <a:off x="3324529" y="47001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42577A-C049-194F-1615-DFF9FC3E29D1}"/>
                </a:ext>
              </a:extLst>
            </p:cNvPr>
            <p:cNvSpPr txBox="1"/>
            <p:nvPr/>
          </p:nvSpPr>
          <p:spPr>
            <a:xfrm>
              <a:off x="4190999" y="468534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1588AB1-A0F6-A2A1-3A71-64EA122EC729}"/>
                </a:ext>
              </a:extLst>
            </p:cNvPr>
            <p:cNvSpPr txBox="1"/>
            <p:nvPr/>
          </p:nvSpPr>
          <p:spPr>
            <a:xfrm>
              <a:off x="1506588" y="485441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40601D9-0B40-B067-78AD-BB99C6E65995}"/>
                </a:ext>
              </a:extLst>
            </p:cNvPr>
            <p:cNvCxnSpPr>
              <a:stCxn id="159" idx="0"/>
              <a:endCxn id="157" idx="4"/>
            </p:cNvCxnSpPr>
            <p:nvPr/>
          </p:nvCxnSpPr>
          <p:spPr>
            <a:xfrm flipV="1">
              <a:off x="27900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BCC16E6-3395-B0F3-3E49-23A2A163FCE9}"/>
                </a:ext>
              </a:extLst>
            </p:cNvPr>
            <p:cNvSpPr txBox="1"/>
            <p:nvPr/>
          </p:nvSpPr>
          <p:spPr>
            <a:xfrm>
              <a:off x="2807332" y="370555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7FB276D-78A6-02A1-302D-EAD34CB7F423}"/>
                </a:ext>
              </a:extLst>
            </p:cNvPr>
            <p:cNvSpPr txBox="1"/>
            <p:nvPr/>
          </p:nvSpPr>
          <p:spPr>
            <a:xfrm>
              <a:off x="3440723" y="234653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1DA460F-F0A9-DC1B-D406-1B3AB43A422B}"/>
                </a:ext>
              </a:extLst>
            </p:cNvPr>
            <p:cNvSpPr txBox="1"/>
            <p:nvPr/>
          </p:nvSpPr>
          <p:spPr>
            <a:xfrm>
              <a:off x="1553653" y="316178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598E34A-6041-71CD-97A9-9F87E479F25F}"/>
              </a:ext>
            </a:extLst>
          </p:cNvPr>
          <p:cNvSpPr/>
          <p:nvPr/>
        </p:nvSpPr>
        <p:spPr>
          <a:xfrm>
            <a:off x="6918669" y="2818519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56688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Kruskal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extending them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C244C6"/>
                </a:solidFill>
              </a:rPr>
              <a:t>next edge </a:t>
            </a:r>
            <a:r>
              <a:rPr lang="en-US" sz="2400" dirty="0"/>
              <a:t>we add will merge two trees, </a:t>
            </a:r>
            <a:r>
              <a:rPr lang="en-US" sz="2400" b="1" dirty="0"/>
              <a:t>T1, T2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b="1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{T1, V </a:t>
            </a:r>
            <a:r>
              <a:rPr lang="mr-IN" sz="2400" b="1" dirty="0">
                <a:solidFill>
                  <a:prstClr val="black"/>
                </a:solidFill>
                <a:latin typeface=""/>
                <a:ea typeface="+mn-ea"/>
                <a:cs typeface="Mangal" panose="02040503050203030202" pitchFamily="18" charset="0"/>
              </a:rPr>
              <a:t>–</a:t>
            </a:r>
            <a:r>
              <a:rPr lang="en-US" sz="2400" b="1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 T1}.</a:t>
            </a:r>
          </a:p>
          <a:p>
            <a:pPr marL="452438" lvl="1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This cut respects S</a:t>
            </a:r>
          </a:p>
          <a:p>
            <a:pPr marL="452438" lvl="1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Our </a:t>
            </a:r>
            <a:r>
              <a:rPr lang="en-US" b="1" dirty="0">
                <a:solidFill>
                  <a:srgbClr val="C244C6"/>
                </a:solidFill>
                <a:latin typeface=""/>
                <a:ea typeface="+mn-ea"/>
                <a:cs typeface="+mn-cs"/>
              </a:rPr>
              <a:t>new edge is light</a:t>
            </a:r>
            <a:br>
              <a:rPr lang="en-US" b="1" dirty="0">
                <a:solidFill>
                  <a:srgbClr val="C244C6"/>
                </a:solidFill>
                <a:latin typeface=""/>
                <a:ea typeface="+mn-ea"/>
                <a:cs typeface="+mn-cs"/>
              </a:rPr>
            </a:b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for the cut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By the Lemma,</a:t>
            </a:r>
            <a:br>
              <a:rPr lang="en-US" sz="2400" dirty="0"/>
            </a:br>
            <a:r>
              <a:rPr lang="en-US" sz="2400" b="1" dirty="0">
                <a:solidFill>
                  <a:srgbClr val="C244C6"/>
                </a:solidFill>
                <a:latin typeface=""/>
                <a:ea typeface="+mn-ea"/>
                <a:cs typeface="+mn-cs"/>
              </a:rPr>
              <a:t>that edge </a:t>
            </a:r>
            <a:r>
              <a:rPr lang="en-US" sz="2400" dirty="0"/>
              <a:t>is safe</a:t>
            </a:r>
            <a:br>
              <a:rPr lang="en-US" sz="2400" dirty="0"/>
            </a:br>
            <a:r>
              <a:rPr lang="en-US" sz="2400" dirty="0"/>
              <a:t>to add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There is still an</a:t>
            </a:r>
            <a:b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</a:b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MST extending</a:t>
            </a:r>
            <a:b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</a:b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the new set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918669" y="2818519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4DA5077-22D6-B531-7749-DDE3267375F4}"/>
              </a:ext>
            </a:extLst>
          </p:cNvPr>
          <p:cNvGrpSpPr/>
          <p:nvPr/>
        </p:nvGrpSpPr>
        <p:grpSpPr>
          <a:xfrm>
            <a:off x="2550194" y="3337320"/>
            <a:ext cx="6558152" cy="2987711"/>
            <a:chOff x="383985" y="2076929"/>
            <a:chExt cx="8413275" cy="415273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2BE81BD-364A-1578-4670-A845246AD54B}"/>
                </a:ext>
              </a:extLst>
            </p:cNvPr>
            <p:cNvSpPr/>
            <p:nvPr/>
          </p:nvSpPr>
          <p:spPr>
            <a:xfrm>
              <a:off x="7614138" y="3778036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729ADE5-0A1B-2797-802B-B639CACD1D80}"/>
                </a:ext>
              </a:extLst>
            </p:cNvPr>
            <p:cNvSpPr/>
            <p:nvPr/>
          </p:nvSpPr>
          <p:spPr>
            <a:xfrm>
              <a:off x="5897335" y="2243807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BCEE740-5EF8-2CA1-DD05-783AF9087924}"/>
                </a:ext>
              </a:extLst>
            </p:cNvPr>
            <p:cNvSpPr/>
            <p:nvPr/>
          </p:nvSpPr>
          <p:spPr>
            <a:xfrm rot="18087076">
              <a:off x="2713655" y="2977239"/>
              <a:ext cx="2902605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204412C-C66F-A0F6-BFC3-6C7F57E2E117}"/>
                </a:ext>
              </a:extLst>
            </p:cNvPr>
            <p:cNvSpPr/>
            <p:nvPr/>
          </p:nvSpPr>
          <p:spPr>
            <a:xfrm rot="2796209">
              <a:off x="1405678" y="1927311"/>
              <a:ext cx="1183122" cy="3226507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425E90D-BA1F-AEE4-AE34-D14ABB23F8CA}"/>
                </a:ext>
              </a:extLst>
            </p:cNvPr>
            <p:cNvSpPr/>
            <p:nvPr/>
          </p:nvSpPr>
          <p:spPr>
            <a:xfrm>
              <a:off x="2181432" y="5103744"/>
              <a:ext cx="5250999" cy="1125915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022733-862B-E65E-F4B1-FDE4C23902D9}"/>
                </a:ext>
              </a:extLst>
            </p:cNvPr>
            <p:cNvSpPr/>
            <p:nvPr/>
          </p:nvSpPr>
          <p:spPr>
            <a:xfrm>
              <a:off x="61663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56DB169-0CEF-7584-0DAB-FA152DBD7D8D}"/>
                </a:ext>
              </a:extLst>
            </p:cNvPr>
            <p:cNvSpPr/>
            <p:nvPr/>
          </p:nvSpPr>
          <p:spPr>
            <a:xfrm>
              <a:off x="4325815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753E133-1D3C-4885-5E1E-5B9D11CD82D9}"/>
                </a:ext>
              </a:extLst>
            </p:cNvPr>
            <p:cNvSpPr/>
            <p:nvPr/>
          </p:nvSpPr>
          <p:spPr>
            <a:xfrm>
              <a:off x="25087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1182969-8238-F5E3-2879-76C62E7694D3}"/>
                </a:ext>
              </a:extLst>
            </p:cNvPr>
            <p:cNvSpPr/>
            <p:nvPr/>
          </p:nvSpPr>
          <p:spPr>
            <a:xfrm>
              <a:off x="827942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0B4841D-57CD-5830-688E-DA6614CFE0C9}"/>
                </a:ext>
              </a:extLst>
            </p:cNvPr>
            <p:cNvSpPr/>
            <p:nvPr/>
          </p:nvSpPr>
          <p:spPr>
            <a:xfrm>
              <a:off x="25087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E73C075-85D6-B4C6-D9C0-797C73B6220A}"/>
                </a:ext>
              </a:extLst>
            </p:cNvPr>
            <p:cNvSpPr/>
            <p:nvPr/>
          </p:nvSpPr>
          <p:spPr>
            <a:xfrm>
              <a:off x="43375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7E52F40-E74C-117E-7181-87049BD130DB}"/>
                </a:ext>
              </a:extLst>
            </p:cNvPr>
            <p:cNvSpPr/>
            <p:nvPr/>
          </p:nvSpPr>
          <p:spPr>
            <a:xfrm>
              <a:off x="61663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A021616-173F-5F2E-E580-29C1BEAF6DED}"/>
                </a:ext>
              </a:extLst>
            </p:cNvPr>
            <p:cNvSpPr/>
            <p:nvPr/>
          </p:nvSpPr>
          <p:spPr>
            <a:xfrm>
              <a:off x="3481753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E31391F-F49E-A034-FE95-A29F07A583AB}"/>
                </a:ext>
              </a:extLst>
            </p:cNvPr>
            <p:cNvSpPr/>
            <p:nvPr/>
          </p:nvSpPr>
          <p:spPr>
            <a:xfrm>
              <a:off x="7854461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0F8B335-0828-939A-2ECA-1D75A5EF20CF}"/>
                </a:ext>
              </a:extLst>
            </p:cNvPr>
            <p:cNvCxnSpPr>
              <a:stCxn id="156" idx="5"/>
              <a:endCxn id="161" idx="1"/>
            </p:cNvCxnSpPr>
            <p:nvPr/>
          </p:nvCxnSpPr>
          <p:spPr>
            <a:xfrm>
              <a:off x="4806116" y="3012485"/>
              <a:ext cx="1442629" cy="2450814"/>
            </a:xfrm>
            <a:prstGeom prst="line">
              <a:avLst/>
            </a:prstGeom>
            <a:noFill/>
            <a:ln w="101600" cap="flat" cmpd="sng" algn="ctr">
              <a:solidFill>
                <a:srgbClr val="FF40FF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536C8F-3987-0AC4-812C-12639972B323}"/>
                </a:ext>
              </a:extLst>
            </p:cNvPr>
            <p:cNvCxnSpPr>
              <a:stCxn id="156" idx="6"/>
              <a:endCxn id="155" idx="2"/>
            </p:cNvCxnSpPr>
            <p:nvPr/>
          </p:nvCxnSpPr>
          <p:spPr>
            <a:xfrm>
              <a:off x="4888523" y="2813538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9646731-989B-9B10-467E-0CF093C96FAE}"/>
                </a:ext>
              </a:extLst>
            </p:cNvPr>
            <p:cNvCxnSpPr>
              <a:stCxn id="163" idx="1"/>
              <a:endCxn id="155" idx="5"/>
            </p:cNvCxnSpPr>
            <p:nvPr/>
          </p:nvCxnSpPr>
          <p:spPr>
            <a:xfrm flipH="1" flipV="1">
              <a:off x="6646639" y="3012485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6F5969-B2A5-02D3-86C1-4BE07E1DD1D7}"/>
                </a:ext>
              </a:extLst>
            </p:cNvPr>
            <p:cNvCxnSpPr>
              <a:stCxn id="163" idx="3"/>
              <a:endCxn id="161" idx="7"/>
            </p:cNvCxnSpPr>
            <p:nvPr/>
          </p:nvCxnSpPr>
          <p:spPr>
            <a:xfrm flipH="1">
              <a:off x="6646639" y="4442700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451B6BD-8069-3C58-B555-6E544F17B586}"/>
                </a:ext>
              </a:extLst>
            </p:cNvPr>
            <p:cNvCxnSpPr>
              <a:stCxn id="155" idx="4"/>
              <a:endCxn id="161" idx="0"/>
            </p:cNvCxnSpPr>
            <p:nvPr/>
          </p:nvCxnSpPr>
          <p:spPr>
            <a:xfrm>
              <a:off x="64476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7AD917F-E272-213F-05C4-443A5608B82C}"/>
                </a:ext>
              </a:extLst>
            </p:cNvPr>
            <p:cNvCxnSpPr>
              <a:stCxn id="162" idx="5"/>
              <a:endCxn id="160" idx="1"/>
            </p:cNvCxnSpPr>
            <p:nvPr/>
          </p:nvCxnSpPr>
          <p:spPr>
            <a:xfrm>
              <a:off x="3962054" y="4442700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85A3E9-7FD6-72D7-A75B-EC27CC7AD9B4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>
              <a:off x="49002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3CA1F5B-0319-649F-8BBA-008DC4871448}"/>
                </a:ext>
              </a:extLst>
            </p:cNvPr>
            <p:cNvCxnSpPr>
              <a:stCxn id="162" idx="0"/>
              <a:endCxn id="156" idx="3"/>
            </p:cNvCxnSpPr>
            <p:nvPr/>
          </p:nvCxnSpPr>
          <p:spPr>
            <a:xfrm flipV="1">
              <a:off x="3763107" y="3012485"/>
              <a:ext cx="645115" cy="949914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CEC02AD-C46B-3246-DBA2-96D1011170CB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3071446" y="2813538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2443232-3444-A82F-F5A3-5DA9374848D7}"/>
                </a:ext>
              </a:extLst>
            </p:cNvPr>
            <p:cNvCxnSpPr>
              <a:stCxn id="158" idx="7"/>
              <a:endCxn id="157" idx="3"/>
            </p:cNvCxnSpPr>
            <p:nvPr/>
          </p:nvCxnSpPr>
          <p:spPr>
            <a:xfrm flipV="1">
              <a:off x="1308243" y="3012485"/>
              <a:ext cx="1282902" cy="1032321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800658D-0281-2BD5-AC23-4A5B219CA20D}"/>
                </a:ext>
              </a:extLst>
            </p:cNvPr>
            <p:cNvCxnSpPr>
              <a:stCxn id="158" idx="5"/>
              <a:endCxn id="159" idx="1"/>
            </p:cNvCxnSpPr>
            <p:nvPr/>
          </p:nvCxnSpPr>
          <p:spPr>
            <a:xfrm>
              <a:off x="1308243" y="4442700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6A95D7-5357-EA56-DA54-832C3A95063D}"/>
                </a:ext>
              </a:extLst>
            </p:cNvPr>
            <p:cNvCxnSpPr>
              <a:stCxn id="160" idx="2"/>
              <a:endCxn id="159" idx="6"/>
            </p:cNvCxnSpPr>
            <p:nvPr/>
          </p:nvCxnSpPr>
          <p:spPr>
            <a:xfrm flipH="1">
              <a:off x="30714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430146A-21FF-57F5-0302-9CEDD4A210D4}"/>
                </a:ext>
              </a:extLst>
            </p:cNvPr>
            <p:cNvCxnSpPr>
              <a:stCxn id="162" idx="3"/>
              <a:endCxn id="159" idx="7"/>
            </p:cNvCxnSpPr>
            <p:nvPr/>
          </p:nvCxnSpPr>
          <p:spPr>
            <a:xfrm flipH="1">
              <a:off x="2989039" y="4442700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BB021FF-38A7-EAFD-9479-99BFCABAA381}"/>
                </a:ext>
              </a:extLst>
            </p:cNvPr>
            <p:cNvSpPr txBox="1"/>
            <p:nvPr/>
          </p:nvSpPr>
          <p:spPr>
            <a:xfrm>
              <a:off x="5357446" y="233323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428D211-3B6A-880E-0893-95463B54B1D3}"/>
                </a:ext>
              </a:extLst>
            </p:cNvPr>
            <p:cNvSpPr txBox="1"/>
            <p:nvPr/>
          </p:nvSpPr>
          <p:spPr>
            <a:xfrm>
              <a:off x="7221415" y="305491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D5F797E-F2A7-A1DA-ACCA-63D537DCD452}"/>
                </a:ext>
              </a:extLst>
            </p:cNvPr>
            <p:cNvSpPr txBox="1"/>
            <p:nvPr/>
          </p:nvSpPr>
          <p:spPr>
            <a:xfrm>
              <a:off x="7315199" y="48968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77FD5B5-3550-F7C7-5272-9E34467467D7}"/>
                </a:ext>
              </a:extLst>
            </p:cNvPr>
            <p:cNvSpPr txBox="1"/>
            <p:nvPr/>
          </p:nvSpPr>
          <p:spPr>
            <a:xfrm>
              <a:off x="6435969" y="39473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B2D8A49-A749-6CEB-24DA-E645B9705C6D}"/>
                </a:ext>
              </a:extLst>
            </p:cNvPr>
            <p:cNvSpPr txBox="1"/>
            <p:nvPr/>
          </p:nvSpPr>
          <p:spPr>
            <a:xfrm>
              <a:off x="5357446" y="365503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E43CC82-7D08-9BF0-E5D0-16947476B7EB}"/>
                </a:ext>
              </a:extLst>
            </p:cNvPr>
            <p:cNvSpPr txBox="1"/>
            <p:nvPr/>
          </p:nvSpPr>
          <p:spPr>
            <a:xfrm>
              <a:off x="5310727" y="523246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D63200-49F1-41B6-6631-DC0BE3109337}"/>
                </a:ext>
              </a:extLst>
            </p:cNvPr>
            <p:cNvSpPr txBox="1"/>
            <p:nvPr/>
          </p:nvSpPr>
          <p:spPr>
            <a:xfrm>
              <a:off x="4126437" y="334436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6F44263-DAC7-8579-87AE-F2C6ABFAE77E}"/>
                </a:ext>
              </a:extLst>
            </p:cNvPr>
            <p:cNvSpPr txBox="1"/>
            <p:nvPr/>
          </p:nvSpPr>
          <p:spPr>
            <a:xfrm>
              <a:off x="3540369" y="51944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17F25D8-83DC-552E-0BE6-36930378BF00}"/>
                </a:ext>
              </a:extLst>
            </p:cNvPr>
            <p:cNvSpPr txBox="1"/>
            <p:nvPr/>
          </p:nvSpPr>
          <p:spPr>
            <a:xfrm>
              <a:off x="3324529" y="47001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42577A-C049-194F-1615-DFF9FC3E29D1}"/>
                </a:ext>
              </a:extLst>
            </p:cNvPr>
            <p:cNvSpPr txBox="1"/>
            <p:nvPr/>
          </p:nvSpPr>
          <p:spPr>
            <a:xfrm>
              <a:off x="4190999" y="468534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1588AB1-A0F6-A2A1-3A71-64EA122EC729}"/>
                </a:ext>
              </a:extLst>
            </p:cNvPr>
            <p:cNvSpPr txBox="1"/>
            <p:nvPr/>
          </p:nvSpPr>
          <p:spPr>
            <a:xfrm>
              <a:off x="1506588" y="485441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40601D9-0B40-B067-78AD-BB99C6E65995}"/>
                </a:ext>
              </a:extLst>
            </p:cNvPr>
            <p:cNvCxnSpPr>
              <a:stCxn id="159" idx="0"/>
              <a:endCxn id="157" idx="4"/>
            </p:cNvCxnSpPr>
            <p:nvPr/>
          </p:nvCxnSpPr>
          <p:spPr>
            <a:xfrm flipV="1">
              <a:off x="27900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BCC16E6-3395-B0F3-3E49-23A2A163FCE9}"/>
                </a:ext>
              </a:extLst>
            </p:cNvPr>
            <p:cNvSpPr txBox="1"/>
            <p:nvPr/>
          </p:nvSpPr>
          <p:spPr>
            <a:xfrm>
              <a:off x="2807332" y="370555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7FB276D-78A6-02A1-302D-EAD34CB7F423}"/>
                </a:ext>
              </a:extLst>
            </p:cNvPr>
            <p:cNvSpPr txBox="1"/>
            <p:nvPr/>
          </p:nvSpPr>
          <p:spPr>
            <a:xfrm>
              <a:off x="3440723" y="234653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1DA460F-F0A9-DC1B-D406-1B3AB43A422B}"/>
                </a:ext>
              </a:extLst>
            </p:cNvPr>
            <p:cNvSpPr txBox="1"/>
            <p:nvPr/>
          </p:nvSpPr>
          <p:spPr>
            <a:xfrm>
              <a:off x="1553653" y="316178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736402-E142-5F64-695F-61A9CB07C3EC}"/>
              </a:ext>
            </a:extLst>
          </p:cNvPr>
          <p:cNvSpPr txBox="1"/>
          <p:nvPr/>
        </p:nvSpPr>
        <p:spPr>
          <a:xfrm>
            <a:off x="6536907" y="2297618"/>
            <a:ext cx="127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244C6"/>
                </a:solidFill>
                <a:effectLst/>
                <a:uLnTx/>
                <a:uFillTx/>
              </a:rPr>
              <a:t>This is the next edge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62D4B-659E-9ED9-3761-BEC9FB1F358B}"/>
              </a:ext>
            </a:extLst>
          </p:cNvPr>
          <p:cNvCxnSpPr>
            <a:cxnSpLocks/>
          </p:cNvCxnSpPr>
          <p:nvPr/>
        </p:nvCxnSpPr>
        <p:spPr>
          <a:xfrm flipH="1">
            <a:off x="6161573" y="2587331"/>
            <a:ext cx="464542" cy="1532890"/>
          </a:xfrm>
          <a:prstGeom prst="straightConnector1">
            <a:avLst/>
          </a:prstGeom>
          <a:noFill/>
          <a:ln w="31750" cap="flat" cmpd="sng" algn="ctr">
            <a:solidFill>
              <a:srgbClr val="C244C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B2F47431-027A-5209-FB02-86E3E313432D}"/>
              </a:ext>
            </a:extLst>
          </p:cNvPr>
          <p:cNvSpPr/>
          <p:nvPr/>
        </p:nvSpPr>
        <p:spPr>
          <a:xfrm>
            <a:off x="4644105" y="2257002"/>
            <a:ext cx="1901555" cy="3159663"/>
          </a:xfrm>
          <a:custGeom>
            <a:avLst/>
            <a:gdLst>
              <a:gd name="connsiteX0" fmla="*/ 2039888 w 2039888"/>
              <a:gd name="connsiteY0" fmla="*/ 0 h 3159663"/>
              <a:gd name="connsiteX1" fmla="*/ 1641304 w 2039888"/>
              <a:gd name="connsiteY1" fmla="*/ 668216 h 3159663"/>
              <a:gd name="connsiteX2" fmla="*/ 1817150 w 2039888"/>
              <a:gd name="connsiteY2" fmla="*/ 1652954 h 3159663"/>
              <a:gd name="connsiteX3" fmla="*/ 1559242 w 2039888"/>
              <a:gd name="connsiteY3" fmla="*/ 2872154 h 3159663"/>
              <a:gd name="connsiteX4" fmla="*/ 468996 w 2039888"/>
              <a:gd name="connsiteY4" fmla="*/ 3153508 h 3159663"/>
              <a:gd name="connsiteX5" fmla="*/ 73 w 2039888"/>
              <a:gd name="connsiteY5" fmla="*/ 2708031 h 3159663"/>
              <a:gd name="connsiteX6" fmla="*/ 433827 w 2039888"/>
              <a:gd name="connsiteY6" fmla="*/ 1887416 h 3159663"/>
              <a:gd name="connsiteX7" fmla="*/ 551058 w 2039888"/>
              <a:gd name="connsiteY7" fmla="*/ 808893 h 3159663"/>
              <a:gd name="connsiteX8" fmla="*/ 140750 w 2039888"/>
              <a:gd name="connsiteY8" fmla="*/ 422031 h 315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9888" h="3159663">
                <a:moveTo>
                  <a:pt x="2039888" y="0"/>
                </a:moveTo>
                <a:cubicBezTo>
                  <a:pt x="1859157" y="196362"/>
                  <a:pt x="1678427" y="392724"/>
                  <a:pt x="1641304" y="668216"/>
                </a:cubicBezTo>
                <a:cubicBezTo>
                  <a:pt x="1604181" y="943708"/>
                  <a:pt x="1830827" y="1285631"/>
                  <a:pt x="1817150" y="1652954"/>
                </a:cubicBezTo>
                <a:cubicBezTo>
                  <a:pt x="1803473" y="2020277"/>
                  <a:pt x="1783934" y="2622062"/>
                  <a:pt x="1559242" y="2872154"/>
                </a:cubicBezTo>
                <a:cubicBezTo>
                  <a:pt x="1334550" y="3122246"/>
                  <a:pt x="728857" y="3180862"/>
                  <a:pt x="468996" y="3153508"/>
                </a:cubicBezTo>
                <a:cubicBezTo>
                  <a:pt x="209134" y="3126154"/>
                  <a:pt x="5935" y="2919046"/>
                  <a:pt x="73" y="2708031"/>
                </a:cubicBezTo>
                <a:cubicBezTo>
                  <a:pt x="-5789" y="2497016"/>
                  <a:pt x="341996" y="2203939"/>
                  <a:pt x="433827" y="1887416"/>
                </a:cubicBezTo>
                <a:cubicBezTo>
                  <a:pt x="525658" y="1570893"/>
                  <a:pt x="599904" y="1053124"/>
                  <a:pt x="551058" y="808893"/>
                </a:cubicBezTo>
                <a:cubicBezTo>
                  <a:pt x="502212" y="564662"/>
                  <a:pt x="140750" y="422031"/>
                  <a:pt x="140750" y="422031"/>
                </a:cubicBezTo>
              </a:path>
            </a:pathLst>
          </a:custGeom>
          <a:noFill/>
          <a:ln w="4445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Kruskal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Our greedy choices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don’t rule out success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This is enough </a:t>
            </a:r>
            <a:r>
              <a:rPr lang="en-US" dirty="0">
                <a:solidFill>
                  <a:srgbClr val="1D6FA9"/>
                </a:solidFill>
                <a:latin typeface="Calibri" panose="020F0502020204030204"/>
                <a:ea typeface="+mn-ea"/>
                <a:cs typeface="+mn-cs"/>
              </a:rPr>
              <a:t>(along with an argument by induction)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 guarantee correctness of Kruskal’s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40354649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Two questions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Does it work?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That is, does it actually return a MST?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FF9300"/>
                </a:solidFill>
              </a:rPr>
              <a:t>Yes</a:t>
            </a:r>
            <a:endParaRPr lang="en-US" sz="2000" dirty="0"/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do we actually implement this?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 pseudocode above says “</a:t>
            </a:r>
            <a:r>
              <a:rPr lang="en-US" sz="2000" dirty="0" err="1"/>
              <a:t>slowKruskal</a:t>
            </a:r>
            <a:r>
              <a:rPr lang="en-US" sz="2000" dirty="0"/>
              <a:t>” …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FF9300"/>
                </a:solidFill>
              </a:rPr>
              <a:t>Using a union-find data structure!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03498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Recap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1"/>
            <a:ext cx="8565857" cy="3174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Two algorithms for Minimum Spanning Tree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Prim’s algorithm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Kruskal’s algorithm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Both are greedy algorithms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Make a series of choices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Show that at each step, your choice does not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At the end of the day, you haven’t ruled out success, so you must be successful</a:t>
            </a:r>
          </a:p>
        </p:txBody>
      </p:sp>
    </p:spTree>
    <p:extLst>
      <p:ext uri="{BB962C8B-B14F-4D97-AF65-F5344CB8AC3E}">
        <p14:creationId xmlns:p14="http://schemas.microsoft.com/office/powerpoint/2010/main" val="8459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D74829-B1FC-0968-34CA-7F8CA40463D1}"/>
              </a:ext>
            </a:extLst>
          </p:cNvPr>
          <p:cNvGrpSpPr/>
          <p:nvPr/>
        </p:nvGrpSpPr>
        <p:grpSpPr>
          <a:xfrm>
            <a:off x="726711" y="2348758"/>
            <a:ext cx="7620120" cy="3610363"/>
            <a:chOff x="726711" y="2348758"/>
            <a:chExt cx="7620120" cy="36103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754217-D0FA-7AE9-B669-2DA0AB5A3FAB}"/>
                </a:ext>
              </a:extLst>
            </p:cNvPr>
            <p:cNvSpPr txBox="1"/>
            <p:nvPr/>
          </p:nvSpPr>
          <p:spPr>
            <a:xfrm>
              <a:off x="5287108" y="234875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D3F6D3-1505-3AE9-D3BA-CD2B90E4491A}"/>
                </a:ext>
              </a:extLst>
            </p:cNvPr>
            <p:cNvSpPr/>
            <p:nvPr/>
          </p:nvSpPr>
          <p:spPr>
            <a:xfrm>
              <a:off x="6096000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E4F9AE-2FA7-4DD5-AB8C-AC14807862BB}"/>
                </a:ext>
              </a:extLst>
            </p:cNvPr>
            <p:cNvSpPr/>
            <p:nvPr/>
          </p:nvSpPr>
          <p:spPr>
            <a:xfrm>
              <a:off x="4255477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15AA38-0909-B6BB-5F9D-D296DBC1880A}"/>
                </a:ext>
              </a:extLst>
            </p:cNvPr>
            <p:cNvSpPr/>
            <p:nvPr/>
          </p:nvSpPr>
          <p:spPr>
            <a:xfrm>
              <a:off x="2438400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6909BC-2846-35A0-7BB4-5193C173A135}"/>
                </a:ext>
              </a:extLst>
            </p:cNvPr>
            <p:cNvSpPr/>
            <p:nvPr/>
          </p:nvSpPr>
          <p:spPr>
            <a:xfrm>
              <a:off x="757604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DD3D47-00E7-B7BE-6CBE-4F27BCB5F678}"/>
                </a:ext>
              </a:extLst>
            </p:cNvPr>
            <p:cNvSpPr/>
            <p:nvPr/>
          </p:nvSpPr>
          <p:spPr>
            <a:xfrm>
              <a:off x="24384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702E0-5165-52E1-0AF7-DF03C83BC60D}"/>
                </a:ext>
              </a:extLst>
            </p:cNvPr>
            <p:cNvSpPr/>
            <p:nvPr/>
          </p:nvSpPr>
          <p:spPr>
            <a:xfrm>
              <a:off x="42672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29D3A5-55F9-4DA8-4078-DF763DB736DF}"/>
                </a:ext>
              </a:extLst>
            </p:cNvPr>
            <p:cNvSpPr/>
            <p:nvPr/>
          </p:nvSpPr>
          <p:spPr>
            <a:xfrm>
              <a:off x="60960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F64228-609E-693C-736F-534360A334C1}"/>
                </a:ext>
              </a:extLst>
            </p:cNvPr>
            <p:cNvSpPr/>
            <p:nvPr/>
          </p:nvSpPr>
          <p:spPr>
            <a:xfrm>
              <a:off x="3411415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F4D258-F572-C51C-557F-28F496D398CD}"/>
                </a:ext>
              </a:extLst>
            </p:cNvPr>
            <p:cNvSpPr/>
            <p:nvPr/>
          </p:nvSpPr>
          <p:spPr>
            <a:xfrm>
              <a:off x="7784123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FB86D9-72AB-23E4-3428-97549CFE45DD}"/>
                </a:ext>
              </a:extLst>
            </p:cNvPr>
            <p:cNvCxnSpPr>
              <a:stCxn id="12" idx="5"/>
              <a:endCxn id="17" idx="1"/>
            </p:cNvCxnSpPr>
            <p:nvPr/>
          </p:nvCxnSpPr>
          <p:spPr>
            <a:xfrm>
              <a:off x="4735778" y="3028006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71610B-1F7B-E050-0B39-6174510772A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818185" y="2829059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890311-6D83-273A-13C7-28ACA6994C32}"/>
                </a:ext>
              </a:extLst>
            </p:cNvPr>
            <p:cNvCxnSpPr>
              <a:stCxn id="19" idx="1"/>
              <a:endCxn id="10" idx="5"/>
            </p:cNvCxnSpPr>
            <p:nvPr/>
          </p:nvCxnSpPr>
          <p:spPr>
            <a:xfrm flipH="1" flipV="1">
              <a:off x="6576301" y="3028006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A85BD-1535-E73E-C075-20988FD854C5}"/>
                </a:ext>
              </a:extLst>
            </p:cNvPr>
            <p:cNvCxnSpPr>
              <a:stCxn id="19" idx="3"/>
              <a:endCxn id="17" idx="7"/>
            </p:cNvCxnSpPr>
            <p:nvPr/>
          </p:nvCxnSpPr>
          <p:spPr>
            <a:xfrm flipH="1">
              <a:off x="6576301" y="4458221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77DC33-0B21-EF0B-3828-4EFD034F633A}"/>
                </a:ext>
              </a:extLst>
            </p:cNvPr>
            <p:cNvCxnSpPr>
              <a:stCxn id="10" idx="4"/>
              <a:endCxn id="17" idx="0"/>
            </p:cNvCxnSpPr>
            <p:nvPr/>
          </p:nvCxnSpPr>
          <p:spPr>
            <a:xfrm>
              <a:off x="6377354" y="3110413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EB2EFB-7B8D-087E-ADD0-EE0C4E7F2684}"/>
                </a:ext>
              </a:extLst>
            </p:cNvPr>
            <p:cNvCxnSpPr>
              <a:stCxn id="18" idx="5"/>
              <a:endCxn id="16" idx="1"/>
            </p:cNvCxnSpPr>
            <p:nvPr/>
          </p:nvCxnSpPr>
          <p:spPr>
            <a:xfrm>
              <a:off x="3891716" y="4458221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389B7-7749-D91B-84C3-424C0D7EEFAB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829908" y="5677767"/>
              <a:ext cx="1266092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144450-CB32-F748-1982-ACC0DB040EEC}"/>
                </a:ext>
              </a:extLst>
            </p:cNvPr>
            <p:cNvCxnSpPr>
              <a:stCxn id="18" idx="0"/>
              <a:endCxn id="12" idx="3"/>
            </p:cNvCxnSpPr>
            <p:nvPr/>
          </p:nvCxnSpPr>
          <p:spPr>
            <a:xfrm flipV="1">
              <a:off x="3692769" y="3028006"/>
              <a:ext cx="645115" cy="9499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392B25-26B0-6AF9-DB64-9C5755A1C6F5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3001108" y="2829059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F127D5-6446-AD25-E065-4EA9D5B7A432}"/>
                </a:ext>
              </a:extLst>
            </p:cNvPr>
            <p:cNvCxnSpPr>
              <a:stCxn id="14" idx="7"/>
              <a:endCxn id="13" idx="3"/>
            </p:cNvCxnSpPr>
            <p:nvPr/>
          </p:nvCxnSpPr>
          <p:spPr>
            <a:xfrm flipV="1">
              <a:off x="1237905" y="3028006"/>
              <a:ext cx="1282902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BA496B-A096-0E86-89B9-14002BFD8D17}"/>
                </a:ext>
              </a:extLst>
            </p:cNvPr>
            <p:cNvCxnSpPr>
              <a:stCxn id="14" idx="5"/>
              <a:endCxn id="15" idx="1"/>
            </p:cNvCxnSpPr>
            <p:nvPr/>
          </p:nvCxnSpPr>
          <p:spPr>
            <a:xfrm>
              <a:off x="1237905" y="4458221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80389E-39E0-4CD3-6D85-5309576A2B90}"/>
                </a:ext>
              </a:extLst>
            </p:cNvPr>
            <p:cNvCxnSpPr>
              <a:stCxn id="16" idx="2"/>
              <a:endCxn id="15" idx="6"/>
            </p:cNvCxnSpPr>
            <p:nvPr/>
          </p:nvCxnSpPr>
          <p:spPr>
            <a:xfrm flipH="1">
              <a:off x="3001108" y="5677767"/>
              <a:ext cx="1266092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D64DFE-D6F6-E7F2-C0D5-FC8FA635F151}"/>
                </a:ext>
              </a:extLst>
            </p:cNvPr>
            <p:cNvCxnSpPr>
              <a:stCxn id="18" idx="3"/>
              <a:endCxn id="15" idx="7"/>
            </p:cNvCxnSpPr>
            <p:nvPr/>
          </p:nvCxnSpPr>
          <p:spPr>
            <a:xfrm flipH="1">
              <a:off x="2918701" y="4458221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0ABAA0-80E7-A185-42CD-438AE422AF09}"/>
                </a:ext>
              </a:extLst>
            </p:cNvPr>
            <p:cNvSpPr txBox="1"/>
            <p:nvPr/>
          </p:nvSpPr>
          <p:spPr>
            <a:xfrm>
              <a:off x="7151077" y="307043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87E62E-0AC9-037F-CAFA-C32DB69BED1B}"/>
                </a:ext>
              </a:extLst>
            </p:cNvPr>
            <p:cNvSpPr txBox="1"/>
            <p:nvPr/>
          </p:nvSpPr>
          <p:spPr>
            <a:xfrm>
              <a:off x="7244861" y="491236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3FF7A-A13A-BA09-EFD5-422A08CA4801}"/>
                </a:ext>
              </a:extLst>
            </p:cNvPr>
            <p:cNvSpPr txBox="1"/>
            <p:nvPr/>
          </p:nvSpPr>
          <p:spPr>
            <a:xfrm>
              <a:off x="6365631" y="396291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654881-1D8C-1EC3-89D0-12D06CD6233C}"/>
                </a:ext>
              </a:extLst>
            </p:cNvPr>
            <p:cNvSpPr txBox="1"/>
            <p:nvPr/>
          </p:nvSpPr>
          <p:spPr>
            <a:xfrm>
              <a:off x="5287108" y="367055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1F6EB-A6F9-7491-FB11-799586638A5F}"/>
                </a:ext>
              </a:extLst>
            </p:cNvPr>
            <p:cNvSpPr txBox="1"/>
            <p:nvPr/>
          </p:nvSpPr>
          <p:spPr>
            <a:xfrm>
              <a:off x="5240389" y="524798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AAA375-8066-1620-8A03-92A31293B54A}"/>
                </a:ext>
              </a:extLst>
            </p:cNvPr>
            <p:cNvSpPr txBox="1"/>
            <p:nvPr/>
          </p:nvSpPr>
          <p:spPr>
            <a:xfrm>
              <a:off x="4056099" y="335988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F25EEB-F349-CBEB-5851-624759591400}"/>
                </a:ext>
              </a:extLst>
            </p:cNvPr>
            <p:cNvSpPr txBox="1"/>
            <p:nvPr/>
          </p:nvSpPr>
          <p:spPr>
            <a:xfrm>
              <a:off x="3470031" y="52099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7E4820-506D-AD87-57A9-DA4B99E2FAC9}"/>
                </a:ext>
              </a:extLst>
            </p:cNvPr>
            <p:cNvSpPr txBox="1"/>
            <p:nvPr/>
          </p:nvSpPr>
          <p:spPr>
            <a:xfrm>
              <a:off x="3254191" y="471563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ABF151-4D3C-FA43-A7FC-4EFB98777303}"/>
                </a:ext>
              </a:extLst>
            </p:cNvPr>
            <p:cNvSpPr txBox="1"/>
            <p:nvPr/>
          </p:nvSpPr>
          <p:spPr>
            <a:xfrm>
              <a:off x="4120661" y="470086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E8DF07-0CEB-3AA8-1679-AD405C35231E}"/>
                </a:ext>
              </a:extLst>
            </p:cNvPr>
            <p:cNvSpPr txBox="1"/>
            <p:nvPr/>
          </p:nvSpPr>
          <p:spPr>
            <a:xfrm>
              <a:off x="1436250" y="486993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47B7C7A-3850-BACD-7673-EB11868C727B}"/>
                </a:ext>
              </a:extLst>
            </p:cNvPr>
            <p:cNvCxnSpPr>
              <a:stCxn id="15" idx="0"/>
              <a:endCxn id="13" idx="4"/>
            </p:cNvCxnSpPr>
            <p:nvPr/>
          </p:nvCxnSpPr>
          <p:spPr>
            <a:xfrm flipV="1">
              <a:off x="2719754" y="3110413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BAAF29-092A-8A12-BD02-345E3E444D53}"/>
                </a:ext>
              </a:extLst>
            </p:cNvPr>
            <p:cNvSpPr txBox="1"/>
            <p:nvPr/>
          </p:nvSpPr>
          <p:spPr>
            <a:xfrm>
              <a:off x="2736994" y="372107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B38011-981F-2A7B-B62C-81459CFAD387}"/>
                </a:ext>
              </a:extLst>
            </p:cNvPr>
            <p:cNvSpPr txBox="1"/>
            <p:nvPr/>
          </p:nvSpPr>
          <p:spPr>
            <a:xfrm>
              <a:off x="3370385" y="236205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39EEB5-2544-40CC-F7C0-AE891E0449C2}"/>
                </a:ext>
              </a:extLst>
            </p:cNvPr>
            <p:cNvSpPr txBox="1"/>
            <p:nvPr/>
          </p:nvSpPr>
          <p:spPr>
            <a:xfrm>
              <a:off x="1483315" y="317730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B0B3F86-BC56-4552-5A20-21CAE20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26711" y="3260824"/>
              <a:ext cx="576825" cy="702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8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SSSP Again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520175"/>
            <a:ext cx="8565857" cy="3174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We have seen Dijkstra’s method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One drawback is that it needs non-negative edge weights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Bellman-Ford algorithm</a:t>
            </a:r>
            <a:endParaRPr lang="en-US" sz="2000" dirty="0"/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It is a dynamic programming algorithm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It has a higher cost than Dijkstra, but can handle graphs with negative edge weights</a:t>
            </a:r>
          </a:p>
        </p:txBody>
      </p:sp>
    </p:spTree>
    <p:extLst>
      <p:ext uri="{BB962C8B-B14F-4D97-AF65-F5344CB8AC3E}">
        <p14:creationId xmlns:p14="http://schemas.microsoft.com/office/powerpoint/2010/main" val="13086972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7E3C05-0CAA-FF72-40E6-71F759A29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755"/>
          <a:stretch/>
        </p:blipFill>
        <p:spPr>
          <a:xfrm>
            <a:off x="4278150" y="4002784"/>
            <a:ext cx="4673600" cy="22084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Bellman-Ford as DP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50" y="1520175"/>
                <a:ext cx="8565857" cy="365399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indicate the shortest distance from source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using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hops (number of edges)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Consider the last edge:</a:t>
                </a:r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)∈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Boundaries: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Final answer to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" y="1520175"/>
                <a:ext cx="8565857" cy="3653991"/>
              </a:xfrm>
              <a:prstGeom prst="rect">
                <a:avLst/>
              </a:prstGeom>
              <a:blipFill>
                <a:blip r:embed="rId4"/>
                <a:stretch>
                  <a:fillRect l="-7852" t="-41522" b="-67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B55155-FE96-86F2-AD4B-932E42D77455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UCR, CS 141 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2900366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SSSP Again</a:t>
            </a:r>
            <a:endParaRPr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E90A27-4BEA-A91C-D326-AAA3B7628238}"/>
              </a:ext>
            </a:extLst>
          </p:cNvPr>
          <p:cNvGrpSpPr/>
          <p:nvPr/>
        </p:nvGrpSpPr>
        <p:grpSpPr>
          <a:xfrm>
            <a:off x="137997" y="1580190"/>
            <a:ext cx="3364359" cy="2364574"/>
            <a:chOff x="137997" y="1580190"/>
            <a:chExt cx="3364359" cy="23645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DCD007-F471-1662-76CC-B78ACC3414AE}"/>
                </a:ext>
              </a:extLst>
            </p:cNvPr>
            <p:cNvSpPr/>
            <p:nvPr/>
          </p:nvSpPr>
          <p:spPr>
            <a:xfrm>
              <a:off x="137997" y="2691598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15C27F-6609-6D8E-3545-66728FF9168C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618298" y="2280105"/>
              <a:ext cx="853664" cy="4939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E2BB9-EFD0-0F4C-2B92-8E5706769D1A}"/>
                </a:ext>
              </a:extLst>
            </p:cNvPr>
            <p:cNvSpPr txBox="1"/>
            <p:nvPr/>
          </p:nvSpPr>
          <p:spPr>
            <a:xfrm>
              <a:off x="862112" y="2157723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13AD2C-65B3-9E43-DFDF-6D874CEAD9EB}"/>
                </a:ext>
              </a:extLst>
            </p:cNvPr>
            <p:cNvSpPr/>
            <p:nvPr/>
          </p:nvSpPr>
          <p:spPr>
            <a:xfrm>
              <a:off x="1462705" y="199875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FF16CA-4FB3-BF5A-9FE3-F8A9A25F5185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618298" y="3171899"/>
              <a:ext cx="862921" cy="44295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250A34-88A6-B2EB-8DEA-CA83251B6E9E}"/>
                </a:ext>
              </a:extLst>
            </p:cNvPr>
            <p:cNvSpPr/>
            <p:nvPr/>
          </p:nvSpPr>
          <p:spPr>
            <a:xfrm>
              <a:off x="1471962" y="33334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EB4216-D549-9EC7-7D29-CB274D25C944}"/>
                </a:ext>
              </a:extLst>
            </p:cNvPr>
            <p:cNvSpPr txBox="1"/>
            <p:nvPr/>
          </p:nvSpPr>
          <p:spPr>
            <a:xfrm>
              <a:off x="862112" y="3430187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4F7756-9833-EDB5-8B37-361AF832385E}"/>
                </a:ext>
              </a:extLst>
            </p:cNvPr>
            <p:cNvSpPr/>
            <p:nvPr/>
          </p:nvSpPr>
          <p:spPr>
            <a:xfrm>
              <a:off x="2889133" y="199875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6EA044-9164-A9DC-2C08-685108F2F412}"/>
                </a:ext>
              </a:extLst>
            </p:cNvPr>
            <p:cNvSpPr/>
            <p:nvPr/>
          </p:nvSpPr>
          <p:spPr>
            <a:xfrm>
              <a:off x="2898390" y="33334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55BEC0-D98B-0F44-5B3F-BE79879E462E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1744059" y="2561459"/>
              <a:ext cx="9257" cy="77204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1D4F0-1251-3BB3-C0C9-20E7FD15E094}"/>
                </a:ext>
              </a:extLst>
            </p:cNvPr>
            <p:cNvSpPr txBox="1"/>
            <p:nvPr/>
          </p:nvSpPr>
          <p:spPr>
            <a:xfrm>
              <a:off x="1459645" y="2560634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8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9CCC6FA-3205-3284-A30E-74AE50C2FA1A}"/>
                </a:ext>
              </a:extLst>
            </p:cNvPr>
            <p:cNvSpPr/>
            <p:nvPr/>
          </p:nvSpPr>
          <p:spPr>
            <a:xfrm>
              <a:off x="724830" y="2960330"/>
              <a:ext cx="2173560" cy="615102"/>
            </a:xfrm>
            <a:custGeom>
              <a:avLst/>
              <a:gdLst>
                <a:gd name="connsiteX0" fmla="*/ 2152185 w 2152185"/>
                <a:gd name="connsiteY0" fmla="*/ 624468 h 624468"/>
                <a:gd name="connsiteX1" fmla="*/ 1561171 w 2152185"/>
                <a:gd name="connsiteY1" fmla="*/ 334536 h 624468"/>
                <a:gd name="connsiteX2" fmla="*/ 814039 w 2152185"/>
                <a:gd name="connsiteY2" fmla="*/ 55756 h 624468"/>
                <a:gd name="connsiteX3" fmla="*/ 0 w 2152185"/>
                <a:gd name="connsiteY3" fmla="*/ 0 h 62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185" h="624468">
                  <a:moveTo>
                    <a:pt x="2152185" y="624468"/>
                  </a:moveTo>
                  <a:cubicBezTo>
                    <a:pt x="1968190" y="526894"/>
                    <a:pt x="1784195" y="429321"/>
                    <a:pt x="1561171" y="334536"/>
                  </a:cubicBezTo>
                  <a:cubicBezTo>
                    <a:pt x="1338147" y="239751"/>
                    <a:pt x="1074234" y="111512"/>
                    <a:pt x="814039" y="55756"/>
                  </a:cubicBezTo>
                  <a:cubicBezTo>
                    <a:pt x="553844" y="0"/>
                    <a:pt x="276922" y="0"/>
                    <a:pt x="0" y="0"/>
                  </a:cubicBezTo>
                </a:path>
              </a:pathLst>
            </a:cu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AB0D3E-68FA-8D77-2D1A-921C1D3DC509}"/>
                </a:ext>
              </a:extLst>
            </p:cNvPr>
            <p:cNvSpPr txBox="1"/>
            <p:nvPr/>
          </p:nvSpPr>
          <p:spPr>
            <a:xfrm>
              <a:off x="1024966" y="2643644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409A6D4-5B50-0410-C17C-AEE42355BC1E}"/>
                </a:ext>
              </a:extLst>
            </p:cNvPr>
            <p:cNvSpPr/>
            <p:nvPr/>
          </p:nvSpPr>
          <p:spPr>
            <a:xfrm>
              <a:off x="1962615" y="1900965"/>
              <a:ext cx="1025912" cy="167267"/>
            </a:xfrm>
            <a:custGeom>
              <a:avLst/>
              <a:gdLst>
                <a:gd name="connsiteX0" fmla="*/ 0 w 1025912"/>
                <a:gd name="connsiteY0" fmla="*/ 178419 h 178419"/>
                <a:gd name="connsiteX1" fmla="*/ 434898 w 1025912"/>
                <a:gd name="connsiteY1" fmla="*/ 0 h 178419"/>
                <a:gd name="connsiteX2" fmla="*/ 1025912 w 1025912"/>
                <a:gd name="connsiteY2" fmla="*/ 178419 h 178419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5912" h="167267">
                  <a:moveTo>
                    <a:pt x="0" y="167267"/>
                  </a:moveTo>
                  <a:cubicBezTo>
                    <a:pt x="131956" y="78057"/>
                    <a:pt x="330820" y="0"/>
                    <a:pt x="501805" y="0"/>
                  </a:cubicBezTo>
                  <a:cubicBezTo>
                    <a:pt x="683942" y="22303"/>
                    <a:pt x="815897" y="78057"/>
                    <a:pt x="1025912" y="167267"/>
                  </a:cubicBezTo>
                </a:path>
              </a:pathLst>
            </a:cu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D19B9B6-AAB7-1969-B19A-515D25D2552E}"/>
                </a:ext>
              </a:extLst>
            </p:cNvPr>
            <p:cNvSpPr/>
            <p:nvPr/>
          </p:nvSpPr>
          <p:spPr>
            <a:xfrm flipV="1">
              <a:off x="1980183" y="2388632"/>
              <a:ext cx="972000" cy="167267"/>
            </a:xfrm>
            <a:custGeom>
              <a:avLst/>
              <a:gdLst>
                <a:gd name="connsiteX0" fmla="*/ 0 w 1025912"/>
                <a:gd name="connsiteY0" fmla="*/ 178419 h 178419"/>
                <a:gd name="connsiteX1" fmla="*/ 434898 w 1025912"/>
                <a:gd name="connsiteY1" fmla="*/ 0 h 178419"/>
                <a:gd name="connsiteX2" fmla="*/ 1025912 w 1025912"/>
                <a:gd name="connsiteY2" fmla="*/ 178419 h 178419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5912" h="167267">
                  <a:moveTo>
                    <a:pt x="0" y="167267"/>
                  </a:moveTo>
                  <a:cubicBezTo>
                    <a:pt x="131956" y="78057"/>
                    <a:pt x="330820" y="0"/>
                    <a:pt x="501805" y="0"/>
                  </a:cubicBezTo>
                  <a:cubicBezTo>
                    <a:pt x="683942" y="22303"/>
                    <a:pt x="815897" y="78057"/>
                    <a:pt x="1025912" y="167267"/>
                  </a:cubicBezTo>
                </a:path>
              </a:pathLst>
            </a:cu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A103ED-5A5E-8E3D-91B0-8361C1151547}"/>
                </a:ext>
              </a:extLst>
            </p:cNvPr>
            <p:cNvSpPr txBox="1"/>
            <p:nvPr/>
          </p:nvSpPr>
          <p:spPr>
            <a:xfrm>
              <a:off x="2309798" y="1580190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5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94968A-0F3C-63C9-6F72-ADC27571E629}"/>
                </a:ext>
              </a:extLst>
            </p:cNvPr>
            <p:cNvSpPr txBox="1"/>
            <p:nvPr/>
          </p:nvSpPr>
          <p:spPr>
            <a:xfrm>
              <a:off x="2263262" y="2204117"/>
              <a:ext cx="44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-2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6A82F4-D3D8-6585-5DF6-AE5041522F2A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2034670" y="3614853"/>
              <a:ext cx="863720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6B6777-7F57-4B0B-6D0F-429CD1424121}"/>
                </a:ext>
              </a:extLst>
            </p:cNvPr>
            <p:cNvSpPr txBox="1"/>
            <p:nvPr/>
          </p:nvSpPr>
          <p:spPr>
            <a:xfrm>
              <a:off x="2305481" y="3575432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8CF0F-08D3-1A51-088F-EF6170E255A3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3170487" y="2561459"/>
              <a:ext cx="9257" cy="77204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596C81-4972-CA08-FEFF-D44111AA90E9}"/>
                </a:ext>
              </a:extLst>
            </p:cNvPr>
            <p:cNvSpPr txBox="1"/>
            <p:nvPr/>
          </p:nvSpPr>
          <p:spPr>
            <a:xfrm>
              <a:off x="3189586" y="2775664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3477654-85DA-2000-E1E4-E8AA91D7F393}"/>
                </a:ext>
              </a:extLst>
            </p:cNvPr>
            <p:cNvCxnSpPr>
              <a:cxnSpLocks/>
              <a:stCxn id="14" idx="7"/>
            </p:cNvCxnSpPr>
            <p:nvPr/>
          </p:nvCxnSpPr>
          <p:spPr>
            <a:xfrm flipV="1">
              <a:off x="1952263" y="2514281"/>
              <a:ext cx="1069718" cy="901625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C5635B-DB64-C5C3-F7FB-F6D7154E89CA}"/>
                </a:ext>
              </a:extLst>
            </p:cNvPr>
            <p:cNvSpPr txBox="1"/>
            <p:nvPr/>
          </p:nvSpPr>
          <p:spPr>
            <a:xfrm>
              <a:off x="2616069" y="2678977"/>
              <a:ext cx="44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-3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47F5A6-01A1-E4F4-DB1F-34E5CCC4E7E5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1943006" y="2479052"/>
              <a:ext cx="1037791" cy="93685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56C221-6F61-8FC3-33EC-529D5DC7F389}"/>
                </a:ext>
              </a:extLst>
            </p:cNvPr>
            <p:cNvSpPr txBox="1"/>
            <p:nvPr/>
          </p:nvSpPr>
          <p:spPr>
            <a:xfrm>
              <a:off x="1963127" y="2686339"/>
              <a:ext cx="44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-4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361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2224090"/>
            <a:ext cx="6858000" cy="17907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623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118720</TotalTime>
  <Words>7600</Words>
  <Application>Microsoft Macintosh PowerPoint</Application>
  <PresentationFormat>On-screen Show (4:3)</PresentationFormat>
  <Paragraphs>2814</Paragraphs>
  <Slides>93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Cambria Math</vt:lpstr>
      <vt:lpstr>Courier</vt:lpstr>
      <vt:lpstr>Segoe UI</vt:lpstr>
      <vt:lpstr>Office Theme</vt:lpstr>
      <vt:lpstr>Algorithms – I (CS21203)</vt:lpstr>
      <vt:lpstr>Resources</vt:lpstr>
      <vt:lpstr>Minimum Spanning Tree</vt:lpstr>
      <vt:lpstr>Minimum Spanning Tree</vt:lpstr>
      <vt:lpstr>Minimum Spanning Tree</vt:lpstr>
      <vt:lpstr>Minimum Spanning Tree</vt:lpstr>
      <vt:lpstr>Minimum Spanning Tree</vt:lpstr>
      <vt:lpstr>Why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Brief Aside</vt:lpstr>
      <vt:lpstr>Cuts in Graphs</vt:lpstr>
      <vt:lpstr>Let S be a set of edges in G</vt:lpstr>
      <vt:lpstr>Let S be a set of edges in G</vt:lpstr>
      <vt:lpstr>Lemma</vt:lpstr>
      <vt:lpstr>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Lemma</vt:lpstr>
      <vt:lpstr>Partway through Prim</vt:lpstr>
      <vt:lpstr>Partway through Prim</vt:lpstr>
      <vt:lpstr>Partway through Prim</vt:lpstr>
      <vt:lpstr>Partway through Prim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We’ve Reached Kruskal’s Algorithm</vt:lpstr>
      <vt:lpstr>Two questions</vt:lpstr>
      <vt:lpstr>At each step of Kruskal’s</vt:lpstr>
      <vt:lpstr>At each step of Kruskal’s</vt:lpstr>
      <vt:lpstr>At each step of Kruskal’s</vt:lpstr>
      <vt:lpstr>At each step of Kruskal’s</vt:lpstr>
      <vt:lpstr>Keep the Trees in a Special Data Structure</vt:lpstr>
      <vt:lpstr>Union-find Data Structure</vt:lpstr>
      <vt:lpstr>Union-find Data Structure</vt:lpstr>
      <vt:lpstr>Union-find Data Structure</vt:lpstr>
      <vt:lpstr>Kruskal Pseudocode</vt:lpstr>
      <vt:lpstr>Once More …</vt:lpstr>
      <vt:lpstr>Once More …</vt:lpstr>
      <vt:lpstr>Once More …</vt:lpstr>
      <vt:lpstr>Once More …</vt:lpstr>
      <vt:lpstr>Once More …</vt:lpstr>
      <vt:lpstr>Once More …</vt:lpstr>
      <vt:lpstr>Once More …</vt:lpstr>
      <vt:lpstr>Once More …</vt:lpstr>
      <vt:lpstr>Once More …</vt:lpstr>
      <vt:lpstr>Running Time</vt:lpstr>
      <vt:lpstr>Two questions</vt:lpstr>
      <vt:lpstr>Does it Work?</vt:lpstr>
      <vt:lpstr>Lemma</vt:lpstr>
      <vt:lpstr>Partway through Kruskal</vt:lpstr>
      <vt:lpstr>Partway through Kruskal</vt:lpstr>
      <vt:lpstr>Partway through Kruskal</vt:lpstr>
      <vt:lpstr>Two questions</vt:lpstr>
      <vt:lpstr>Recap</vt:lpstr>
      <vt:lpstr>SSSP Again</vt:lpstr>
      <vt:lpstr>Bellman-Ford as DP</vt:lpstr>
      <vt:lpstr>SSSP Again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3573</cp:revision>
  <cp:lastPrinted>2019-07-16T19:24:24Z</cp:lastPrinted>
  <dcterms:created xsi:type="dcterms:W3CDTF">2019-01-13T09:33:50Z</dcterms:created>
  <dcterms:modified xsi:type="dcterms:W3CDTF">2024-11-13T05:56:47Z</dcterms:modified>
</cp:coreProperties>
</file>