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19" r:id="rId3"/>
    <p:sldId id="316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297" r:id="rId3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5" userDrawn="1">
          <p15:clr>
            <a:srgbClr val="A4A3A4"/>
          </p15:clr>
        </p15:guide>
        <p15:guide id="4" orient="horz" pos="1649" userDrawn="1">
          <p15:clr>
            <a:srgbClr val="A4A3A4"/>
          </p15:clr>
        </p15:guide>
        <p15:guide id="7" orient="horz" pos="2105" userDrawn="1">
          <p15:clr>
            <a:srgbClr val="A4A3A4"/>
          </p15:clr>
        </p15:guide>
        <p15:guide id="8" orient="horz" pos="3117" userDrawn="1">
          <p15:clr>
            <a:srgbClr val="A4A3A4"/>
          </p15:clr>
        </p15:guide>
        <p15:guide id="9" orient="horz" pos="2985" userDrawn="1">
          <p15:clr>
            <a:srgbClr val="A4A3A4"/>
          </p15:clr>
        </p15:guide>
        <p15:guide id="10" orient="horz" pos="2845" userDrawn="1">
          <p15:clr>
            <a:srgbClr val="A4A3A4"/>
          </p15:clr>
        </p15:guide>
        <p15:guide id="11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40FF"/>
    <a:srgbClr val="942093"/>
    <a:srgbClr val="FF4C41"/>
    <a:srgbClr val="009051"/>
    <a:srgbClr val="008F00"/>
    <a:srgbClr val="FF85FF"/>
    <a:srgbClr val="FFAA7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94215" autoAdjust="0"/>
  </p:normalViewPr>
  <p:slideViewPr>
    <p:cSldViewPr snapToGrid="0" snapToObjects="1">
      <p:cViewPr varScale="1">
        <p:scale>
          <a:sx n="153" d="100"/>
          <a:sy n="153" d="100"/>
        </p:scale>
        <p:origin x="1304" y="168"/>
      </p:cViewPr>
      <p:guideLst>
        <p:guide orient="horz" pos="785"/>
        <p:guide orient="horz" pos="1649"/>
        <p:guide orient="horz" pos="2105"/>
        <p:guide orient="horz" pos="3117"/>
        <p:guide orient="horz" pos="2985"/>
        <p:guide orient="horz" pos="2845"/>
        <p:guide pos="216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8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6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9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average complexity is O(1) because, its an </a:t>
            </a:r>
            <a:r>
              <a:rPr lang="en-US"/>
              <a:t>array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0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0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3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7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5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6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2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7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7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7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7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04, 06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04, 06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04, 06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04, 06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87424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rutgers.edu/~pxk/416/notes/07-schedul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(CS21203)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2023,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Priority Queues and Heaps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Complexities?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getMin</a:t>
                </a:r>
                <a:r>
                  <a:rPr lang="en-US" sz="1400" dirty="0"/>
                  <a:t>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pop()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push()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1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Binary Search Tree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838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priority queue can also be entirely mapped onto a BST implementation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 err="1"/>
                  <a:t>getMin</a:t>
                </a:r>
                <a:r>
                  <a:rPr lang="en-US" sz="1600" dirty="0"/>
                  <a:t>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pop()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delete(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push()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insert() method of BST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Conclusion on naïve implementations</a:t>
                </a:r>
              </a:p>
              <a:p>
                <a:pPr marL="457200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 list implementation gives 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()/pop()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671513" lvl="2" indent="-231775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dirty="0"/>
                  <a:t>But push()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 BST implementation gives push()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  <a:p>
                <a:pPr marL="671513" lvl="2" indent="-231775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dirty="0"/>
                  <a:t>But </a:t>
                </a:r>
                <a:r>
                  <a:rPr lang="en-US" sz="1200" dirty="0" err="1"/>
                  <a:t>getMin</a:t>
                </a:r>
                <a:r>
                  <a:rPr lang="en-US" sz="1200" dirty="0"/>
                  <a:t>()/pop()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as well</a:t>
                </a:r>
              </a:p>
              <a:p>
                <a:pPr marL="447675" lvl="1" indent="-215900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How to get the best of both worlds?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  <a:blipFill>
                <a:blip r:embed="rId3"/>
                <a:stretch>
                  <a:fillRect l="-391" t="-1706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C233F35-BF1D-A2AF-25AD-30B116C3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59" y="1336465"/>
            <a:ext cx="2559727" cy="18977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31327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Binary Heap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9569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Most common data structure for implementing a priority queue</a:t>
            </a:r>
          </a:p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ubiquitous in implementing priority queues that the word ‘</a:t>
            </a:r>
            <a:r>
              <a:rPr lang="en-US" sz="1600" i="1" dirty="0"/>
              <a:t>heap</a:t>
            </a:r>
            <a:r>
              <a:rPr lang="en-US" sz="1600" dirty="0"/>
              <a:t>’ is used without any qualifier in this context</a:t>
            </a:r>
          </a:p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 heap is a </a:t>
            </a:r>
            <a:r>
              <a:rPr lang="en-US" sz="1600" dirty="0">
                <a:solidFill>
                  <a:srgbClr val="0432FF"/>
                </a:solidFill>
              </a:rPr>
              <a:t>binary tree</a:t>
            </a:r>
            <a:r>
              <a:rPr lang="en-US" sz="1600" dirty="0"/>
              <a:t> with two properties</a:t>
            </a:r>
          </a:p>
          <a:p>
            <a:pPr marL="488950" lvl="1" indent="-2651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Heap-order property</a:t>
            </a:r>
          </a:p>
          <a:p>
            <a:pPr marL="488950" lvl="1" indent="-2651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Structure property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Operations on heaps can destroy one or more of these properties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a heap operation must not terminate until all heap properties are in order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FE024-EEF9-9788-2BA4-12194A0FDF46}"/>
              </a:ext>
            </a:extLst>
          </p:cNvPr>
          <p:cNvGrpSpPr/>
          <p:nvPr/>
        </p:nvGrpSpPr>
        <p:grpSpPr>
          <a:xfrm>
            <a:off x="1779797" y="3162757"/>
            <a:ext cx="2568623" cy="1600108"/>
            <a:chOff x="1779797" y="3162757"/>
            <a:chExt cx="2568623" cy="16001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A02F17-6350-6086-4495-3065B5C19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E04A4F-8C45-E4E8-490B-7D4D41E12820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82F3D6-D53C-5271-E3F8-91176BD5A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52C47C-5B5F-C291-D25C-900A715F873F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A996FC-4905-7F3A-9DAF-0E1A2C105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24F592-782B-BC32-0F25-0999DC69874A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F7D7D1-F75C-6BF2-4E86-4F1D214FF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E05935-9285-350C-4226-A80AB2E18970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E72162-9F1F-6A93-0604-6A4F65E89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DD0A38-F8F5-FE6B-59E8-5091D0569DD6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B9230-9682-36E9-8132-19C55FE5C274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36FF4-03E4-DD49-39B6-074DE3B50713}"/>
                </a:ext>
              </a:extLst>
            </p:cNvPr>
            <p:cNvCxnSpPr>
              <a:cxnSpLocks/>
              <a:stCxn id="22" idx="5"/>
              <a:endCxn id="26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31CE02-E463-7722-7F93-CA421A20D1E8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6F65D4-6DD9-1974-D735-0C20BF570722}"/>
                </a:ext>
              </a:extLst>
            </p:cNvPr>
            <p:cNvCxnSpPr>
              <a:cxnSpLocks/>
              <a:stCxn id="26" idx="4"/>
              <a:endCxn id="30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8D765-75FD-59B8-96DB-BA3D6E51B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32A0A8-9F7D-56D0-A6FA-9BC7ADFFEC81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659603-4945-D274-51EE-25C9E392BE47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Heap-Order Property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Since we want to find the minimum quickly, it makes sense that the smallest element should be at the root.</a:t>
                </a:r>
              </a:p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Continuing, any node should be smaller than all of its descendants</a:t>
                </a:r>
              </a:p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Giving two types of Heaps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b="1" dirty="0"/>
                  <a:t>min-heaps</a:t>
                </a:r>
                <a:r>
                  <a:rPr lang="en-US" sz="1400" dirty="0"/>
                  <a:t>: each node's key is less than or equal to each of its children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b="1" dirty="0"/>
                  <a:t>max-heaps</a:t>
                </a:r>
                <a:r>
                  <a:rPr lang="en-US" sz="1400" dirty="0"/>
                  <a:t>: each node's key is greater than or equal to each of its children</a:t>
                </a:r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By design, item with </a:t>
                </a:r>
                <a:r>
                  <a:rPr lang="en-US" sz="1600" dirty="0">
                    <a:solidFill>
                      <a:srgbClr val="0432FF"/>
                    </a:solidFill>
                  </a:rPr>
                  <a:t>highest priority</a:t>
                </a:r>
                <a:r>
                  <a:rPr lang="en-US" sz="1600" dirty="0"/>
                  <a:t> is always the root</a:t>
                </a:r>
              </a:p>
              <a:p>
                <a:pPr marL="457200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 err="1"/>
                  <a:t>getMin</a:t>
                </a:r>
                <a:r>
                  <a:rPr lang="en-US" sz="1400" dirty="0"/>
                  <a:t>()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  <a:blipFill>
                <a:blip r:embed="rId3"/>
                <a:stretch>
                  <a:fillRect l="-391" t="-1365" r="-195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81EA15-BCF7-33B3-A16F-A73EDE1EE1C0}"/>
              </a:ext>
            </a:extLst>
          </p:cNvPr>
          <p:cNvGrpSpPr/>
          <p:nvPr/>
        </p:nvGrpSpPr>
        <p:grpSpPr>
          <a:xfrm>
            <a:off x="471487" y="2639113"/>
            <a:ext cx="2568623" cy="1600108"/>
            <a:chOff x="1779797" y="3162757"/>
            <a:chExt cx="2568623" cy="1600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E7EF2D-4DEA-FAA6-4FA5-7981E1D42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45A2A4-7CCB-5663-E7B3-DC0B9B172EF3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05A1E7-94D4-5467-4151-77A6F407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AA57B-84F6-433A-D135-D17BB6455F90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531269-FC06-A426-3E2C-AE3DE6915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CDE40-F47F-3F36-A6A2-4ED28D0958BD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56BA58-AD9F-6050-8430-3A2A316F3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0C29F9-3B05-D979-5A44-BF39B3BBDA28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70AC68-07F0-41D9-FF4B-4D9357403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F7B52C-4285-A397-3EF4-9CE414E7BDC8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E7222-1953-7D54-C6BF-262AF317F7C9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C03E78-5DED-CF52-9B3B-2B558E72C4DA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D0CF13-F121-537A-043E-3A7C54AF3319}"/>
                </a:ext>
              </a:extLst>
            </p:cNvPr>
            <p:cNvCxnSpPr>
              <a:cxnSpLocks/>
              <a:stCxn id="9" idx="4"/>
              <a:endCxn id="15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F9A30-5631-B529-526B-890284F3DDAF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4F3119-A2E5-AA7B-08A8-B825731D2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66C399-E5F6-D51A-0289-DA7BBDB7532E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C4D79C-544F-D48E-EC31-87828538869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42C35B-177B-2B82-B4C1-F30CDF9EC911}"/>
              </a:ext>
            </a:extLst>
          </p:cNvPr>
          <p:cNvGrpSpPr/>
          <p:nvPr/>
        </p:nvGrpSpPr>
        <p:grpSpPr>
          <a:xfrm>
            <a:off x="3893150" y="2619092"/>
            <a:ext cx="2568623" cy="1600108"/>
            <a:chOff x="1779797" y="3162757"/>
            <a:chExt cx="2568623" cy="160010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8D3283F-42FE-4727-2D7B-2F8386EDB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2C0D70-F90F-4B8C-864B-049783A234C3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740305-9E4A-9F96-FC81-9316BB95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A1943-F0A5-4EB0-A35A-CAB7FDBF407A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BE48EA-9E84-ACED-2B4C-71A986C80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14A736-0241-C0B5-C703-E7D824D83C44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7B2EB7-5DFD-B98B-FC3C-124D4FB02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C68372-CFFD-98F5-5D8D-864AC9D46B6F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ACA7786-8C08-9043-A940-8D6FEC299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E0FF11-6DC8-69DF-9DB0-A0E51A5D7D4D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EE2C7F-21D8-3F47-5075-884FCC1C1439}"/>
                </a:ext>
              </a:extLst>
            </p:cNvPr>
            <p:cNvCxnSpPr>
              <a:cxnSpLocks/>
              <a:stCxn id="45" idx="3"/>
              <a:endCxn id="47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9ED059-FAB7-CCCA-3345-45C0997DA57E}"/>
                </a:ext>
              </a:extLst>
            </p:cNvPr>
            <p:cNvCxnSpPr>
              <a:cxnSpLocks/>
              <a:stCxn id="45" idx="5"/>
              <a:endCxn id="49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DD138F-116D-05C6-2AD3-33E246CF7697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756828-8C7E-84D5-B48A-9A4D485DD958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9AE48A-CA2F-5D9F-899F-2B34C3951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5A30E-C81B-F086-5897-EAFF4E636BEA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9B2C93-4E4D-9D6B-C16F-E7C72716B60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8BD4DB9-32C7-E903-6221-CDDE407B1A54}"/>
              </a:ext>
            </a:extLst>
          </p:cNvPr>
          <p:cNvSpPr txBox="1"/>
          <p:nvPr/>
        </p:nvSpPr>
        <p:spPr>
          <a:xfrm>
            <a:off x="1286460" y="338069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Example of min heap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E23F5A-C775-CED5-57E0-7B957BE84AB0}"/>
              </a:ext>
            </a:extLst>
          </p:cNvPr>
          <p:cNvSpPr txBox="1"/>
          <p:nvPr/>
        </p:nvSpPr>
        <p:spPr>
          <a:xfrm>
            <a:off x="4623043" y="3375241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Example of broken heap</a:t>
            </a:r>
          </a:p>
        </p:txBody>
      </p:sp>
    </p:spTree>
    <p:extLst>
      <p:ext uri="{BB962C8B-B14F-4D97-AF65-F5344CB8AC3E}">
        <p14:creationId xmlns:p14="http://schemas.microsoft.com/office/powerpoint/2010/main" val="8286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Structure Property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3546663" cy="14280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A heap is a complete binary tree</a:t>
                </a:r>
              </a:p>
              <a:p>
                <a:pPr marL="488950" lvl="1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All levels are completely filled, apart from possibly the last</a:t>
                </a:r>
              </a:p>
              <a:p>
                <a:pPr marL="457200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The last level is packed to the left</a:t>
                </a:r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Guarantee of height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3546663" cy="1428093"/>
              </a:xfrm>
              <a:prstGeom prst="rect">
                <a:avLst/>
              </a:prstGeom>
              <a:blipFill>
                <a:blip r:embed="rId3"/>
                <a:stretch>
                  <a:fillRect l="-714" t="-3540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45CBB0-E601-32F7-4BE6-94E140D71D8A}"/>
              </a:ext>
            </a:extLst>
          </p:cNvPr>
          <p:cNvGrpSpPr>
            <a:grpSpLocks noChangeAspect="1"/>
          </p:cNvGrpSpPr>
          <p:nvPr/>
        </p:nvGrpSpPr>
        <p:grpSpPr>
          <a:xfrm>
            <a:off x="3690850" y="909176"/>
            <a:ext cx="3024000" cy="1750287"/>
            <a:chOff x="887536" y="1943624"/>
            <a:chExt cx="4044462" cy="23409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1C5EA1-0674-15B6-07E7-78734DC9F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149" y="1943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3FA0A5-F112-6E8D-828F-EAB9CE9C3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4941" y="2375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E733C2-661E-2A17-4DED-CB92DCEA5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0245" y="2375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7EF050-7557-8DC6-FFD2-CA54567FD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141" y="3109168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B326A8-A4C0-DB11-A65B-AD2CB71AD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6213" y="3100779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D8BBDD-40F2-3EBE-7D03-8208982A2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9396" y="309239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FF8B01-A8EB-8C7C-0862-AA41AA438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998" y="31175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32503F-8D19-6149-C130-AE2A87B19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536" y="3852553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A9D829-706C-CDFE-948B-A1C0921E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628" y="3852553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0520E50-3FAB-29C9-1C96-C1A0185328F5}"/>
                </a:ext>
              </a:extLst>
            </p:cNvPr>
            <p:cNvCxnSpPr>
              <a:cxnSpLocks/>
              <a:stCxn id="22" idx="2"/>
              <a:endCxn id="23" idx="7"/>
            </p:cNvCxnSpPr>
            <p:nvPr/>
          </p:nvCxnSpPr>
          <p:spPr>
            <a:xfrm flipH="1">
              <a:off x="2343676" y="2159624"/>
              <a:ext cx="692473" cy="2792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590056-452F-37C0-9381-DF1119B50735}"/>
                </a:ext>
              </a:extLst>
            </p:cNvPr>
            <p:cNvCxnSpPr>
              <a:cxnSpLocks/>
              <a:stCxn id="22" idx="6"/>
              <a:endCxn id="24" idx="1"/>
            </p:cNvCxnSpPr>
            <p:nvPr/>
          </p:nvCxnSpPr>
          <p:spPr>
            <a:xfrm>
              <a:off x="3468149" y="2159624"/>
              <a:ext cx="625361" cy="2792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757032-66B5-8904-4429-00AFEE9B1BCE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 flipH="1">
              <a:off x="1505141" y="2807624"/>
              <a:ext cx="685800" cy="30154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56895-9E57-0E4B-F413-F2633877AB9C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>
              <a:off x="2190941" y="2807624"/>
              <a:ext cx="631272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4EA8C0-6C1B-4D9C-2B1C-22F6CE89C115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3842158" y="2807624"/>
              <a:ext cx="404087" cy="31308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6DFFFC-E3D9-2EF1-0B33-D2CBCE380784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4246245" y="2807624"/>
              <a:ext cx="469753" cy="3099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0895D9-A004-EC3A-6D07-3AAEA4949EA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103536" y="3544877"/>
              <a:ext cx="373314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5B636F-8C50-B18B-07C8-585DC3F4F85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1476850" y="3544877"/>
              <a:ext cx="318778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E54C839-B335-30C6-EBC5-ED28C7252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2899" y="384617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7555E1-83A7-2C35-B18B-A5722D30B0EB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448899" y="3538494"/>
              <a:ext cx="373314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ED48314-6C37-51ED-5AD4-DD3DDC79AB5A}"/>
              </a:ext>
            </a:extLst>
          </p:cNvPr>
          <p:cNvSpPr txBox="1"/>
          <p:nvPr/>
        </p:nvSpPr>
        <p:spPr>
          <a:xfrm>
            <a:off x="5309903" y="8583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6D4A47-C21D-5015-A71A-BF66E626A756}"/>
              </a:ext>
            </a:extLst>
          </p:cNvPr>
          <p:cNvSpPr txBox="1"/>
          <p:nvPr/>
        </p:nvSpPr>
        <p:spPr>
          <a:xfrm>
            <a:off x="4518663" y="118108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F3A2A5-B631-B392-3650-46437C6BBD0F}"/>
              </a:ext>
            </a:extLst>
          </p:cNvPr>
          <p:cNvSpPr txBox="1"/>
          <p:nvPr/>
        </p:nvSpPr>
        <p:spPr>
          <a:xfrm>
            <a:off x="6043321" y="118108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EA3395-ED3B-59C8-F117-CAC5558F8AB4}"/>
              </a:ext>
            </a:extLst>
          </p:cNvPr>
          <p:cNvSpPr txBox="1"/>
          <p:nvPr/>
        </p:nvSpPr>
        <p:spPr>
          <a:xfrm>
            <a:off x="3993031" y="173317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13222A-A71E-446B-3EA6-49B278A67AFF}"/>
              </a:ext>
            </a:extLst>
          </p:cNvPr>
          <p:cNvSpPr txBox="1"/>
          <p:nvPr/>
        </p:nvSpPr>
        <p:spPr>
          <a:xfrm>
            <a:off x="4991977" y="172351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BBAA31-C2BB-CB7F-F2F5-3C490D91FA79}"/>
              </a:ext>
            </a:extLst>
          </p:cNvPr>
          <p:cNvSpPr txBox="1"/>
          <p:nvPr/>
        </p:nvSpPr>
        <p:spPr>
          <a:xfrm>
            <a:off x="5660860" y="17331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63782C-AE34-28F7-5D81-4F5331443671}"/>
              </a:ext>
            </a:extLst>
          </p:cNvPr>
          <p:cNvSpPr txBox="1"/>
          <p:nvPr/>
        </p:nvSpPr>
        <p:spPr>
          <a:xfrm>
            <a:off x="6385262" y="173317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6506A8-DF0E-FBA3-2E21-C414D6159603}"/>
              </a:ext>
            </a:extLst>
          </p:cNvPr>
          <p:cNvSpPr txBox="1"/>
          <p:nvPr/>
        </p:nvSpPr>
        <p:spPr>
          <a:xfrm>
            <a:off x="3688932" y="2293135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660CFF-BEFE-FE40-585E-8D89784B36D0}"/>
              </a:ext>
            </a:extLst>
          </p:cNvPr>
          <p:cNvSpPr txBox="1"/>
          <p:nvPr/>
        </p:nvSpPr>
        <p:spPr>
          <a:xfrm>
            <a:off x="4249217" y="229523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6F4486-5182-D3DF-D442-749AB544B8EF}"/>
              </a:ext>
            </a:extLst>
          </p:cNvPr>
          <p:cNvSpPr txBox="1"/>
          <p:nvPr/>
        </p:nvSpPr>
        <p:spPr>
          <a:xfrm>
            <a:off x="4730015" y="228822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F3894E4C-E3BC-9F0F-94FB-FFE02461DDA0}"/>
              </a:ext>
            </a:extLst>
          </p:cNvPr>
          <p:cNvSpPr txBox="1">
            <a:spLocks/>
          </p:cNvSpPr>
          <p:nvPr/>
        </p:nvSpPr>
        <p:spPr>
          <a:xfrm>
            <a:off x="144187" y="2558784"/>
            <a:ext cx="6587645" cy="1920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Easy representation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Complete binary tree is so regular, it can be represented in an array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No need for complicated link management, and fast traversal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Root is always at index 1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B18286E-8F08-4AB1-2B48-CB236120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3" y="3369237"/>
            <a:ext cx="3600988" cy="64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5A1962B8-F22C-8F7D-4D9D-AD751CEED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971" y="3379398"/>
                <a:ext cx="2833927" cy="11900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396875" algn="l"/>
                  </a:tabLst>
                </a:pPr>
                <a:r>
                  <a:rPr lang="en-US" sz="1400" dirty="0"/>
                  <a:t>For node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*</a:t>
                </a:r>
                <a:r>
                  <a:rPr lang="en-US" sz="1400" dirty="0"/>
                  <a:t>:</a:t>
                </a:r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Left child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Right child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/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Parent (if not root) at index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⌋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5A1962B8-F22C-8F7D-4D9D-AD751CEED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71" y="3379398"/>
                <a:ext cx="2833927" cy="1190031"/>
              </a:xfrm>
              <a:prstGeom prst="rect">
                <a:avLst/>
              </a:prstGeom>
              <a:blipFill>
                <a:blip r:embed="rId5"/>
                <a:stretch>
                  <a:fillRect l="-89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8618868-510A-69DC-8FF5-68002B8E0D3C}"/>
              </a:ext>
            </a:extLst>
          </p:cNvPr>
          <p:cNvSpPr txBox="1"/>
          <p:nvPr/>
        </p:nvSpPr>
        <p:spPr>
          <a:xfrm>
            <a:off x="84045" y="4594739"/>
            <a:ext cx="4881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  <a:r>
              <a:rPr lang="en-US" sz="1000" dirty="0"/>
              <a:t>Heap could start at array index 0, but node indexing would become a little more complex</a:t>
            </a:r>
          </a:p>
        </p:txBody>
      </p:sp>
    </p:spTree>
    <p:extLst>
      <p:ext uri="{BB962C8B-B14F-4D97-AF65-F5344CB8AC3E}">
        <p14:creationId xmlns:p14="http://schemas.microsoft.com/office/powerpoint/2010/main" val="9290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22373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Min-heap version</a:t>
            </a:r>
          </a:p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Simple array (capacity incremented by 1 for the unused first element)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774F-975E-9DE2-79F5-D4BBE313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5" y="2811124"/>
            <a:ext cx="2416737" cy="204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31211-95A4-643F-62CF-F2159AD7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67" y="3199452"/>
            <a:ext cx="2834228" cy="1128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558D6-5B50-725B-643C-CC669E9DC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85" y="1646209"/>
            <a:ext cx="3490933" cy="631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12A19-8F1B-A08C-EBD5-2E5883021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85" y="2349644"/>
            <a:ext cx="3413183" cy="3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22373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 err="1">
                <a:solidFill>
                  <a:srgbClr val="0432FF"/>
                </a:solidFill>
              </a:rPr>
              <a:t>getMin</a:t>
            </a:r>
            <a:r>
              <a:rPr lang="en-US" sz="1600" dirty="0">
                <a:solidFill>
                  <a:srgbClr val="0432FF"/>
                </a:solidFill>
              </a:rPr>
              <a:t>()</a:t>
            </a:r>
            <a:r>
              <a:rPr lang="en-US" sz="1600" dirty="0"/>
              <a:t> – Returns the node with highest priority (minimum value in min-heap)</a:t>
            </a:r>
          </a:p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It is as simple as returning the root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8E30A-4826-A14C-D8D4-9641C9D6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82" y="2017334"/>
            <a:ext cx="3476169" cy="184082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288C190-282E-A88C-57A4-7D6D36E1AC38}"/>
              </a:ext>
            </a:extLst>
          </p:cNvPr>
          <p:cNvGrpSpPr/>
          <p:nvPr/>
        </p:nvGrpSpPr>
        <p:grpSpPr>
          <a:xfrm>
            <a:off x="300276" y="1872522"/>
            <a:ext cx="2373117" cy="1274937"/>
            <a:chOff x="300276" y="1872522"/>
            <a:chExt cx="2373117" cy="12749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D71BA4-297C-ED6F-E1E7-47ED43AB2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495" y="1923355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14C7B4-C0BC-59FA-9206-97D04242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41" y="2246357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DC4EAF-F461-6CA8-7B64-660ECC408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9769" y="2246357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3291B1-A5F2-036C-CDDA-64F01D694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276" y="2794820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542478-E3C7-36F2-2574-FC14E31DC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036" y="2788548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66D2B-729F-2815-7CC9-1DFDF1ED5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336" y="2782275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7D847C-0553-EC4E-6203-DCD4ECEF9F78}"/>
                </a:ext>
              </a:extLst>
            </p:cNvPr>
            <p:cNvCxnSpPr>
              <a:cxnSpLocks/>
              <a:stCxn id="14" idx="2"/>
              <a:endCxn id="15" idx="7"/>
            </p:cNvCxnSpPr>
            <p:nvPr/>
          </p:nvCxnSpPr>
          <p:spPr>
            <a:xfrm flipH="1">
              <a:off x="1088740" y="2084856"/>
              <a:ext cx="517754" cy="2088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C5EDCB-5C97-7B07-E5E6-F28C2461ECD5}"/>
                </a:ext>
              </a:extLst>
            </p:cNvPr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1929496" y="2084856"/>
              <a:ext cx="467576" cy="2088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B68315-137C-B707-CAD0-98A6EE03FAD7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 flipH="1">
              <a:off x="461777" y="2569359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D725F2-AADF-D524-93D5-1F144BBC3776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>
              <a:off x="974542" y="2569359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4D2252-F415-BF14-989F-23F64244F3B8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2209139" y="2569359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81545-F43B-41AA-EF01-4B30B3A40B70}"/>
                </a:ext>
              </a:extLst>
            </p:cNvPr>
            <p:cNvSpPr txBox="1"/>
            <p:nvPr/>
          </p:nvSpPr>
          <p:spPr>
            <a:xfrm>
              <a:off x="1619053" y="187252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51F4FE-8583-3B50-E51F-A31F2AF44773}"/>
                </a:ext>
              </a:extLst>
            </p:cNvPr>
            <p:cNvSpPr txBox="1"/>
            <p:nvPr/>
          </p:nvSpPr>
          <p:spPr>
            <a:xfrm>
              <a:off x="827813" y="2195260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9F317F-BCA6-8FC9-7060-9EB1AFAC64C9}"/>
                </a:ext>
              </a:extLst>
            </p:cNvPr>
            <p:cNvSpPr txBox="1"/>
            <p:nvPr/>
          </p:nvSpPr>
          <p:spPr>
            <a:xfrm>
              <a:off x="2352471" y="219526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37B69F-914F-4E25-D5BA-878A7E530002}"/>
                </a:ext>
              </a:extLst>
            </p:cNvPr>
            <p:cNvSpPr txBox="1"/>
            <p:nvPr/>
          </p:nvSpPr>
          <p:spPr>
            <a:xfrm>
              <a:off x="302181" y="274734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C3462-29EF-AC06-A3FE-2757310028FD}"/>
                </a:ext>
              </a:extLst>
            </p:cNvPr>
            <p:cNvSpPr txBox="1"/>
            <p:nvPr/>
          </p:nvSpPr>
          <p:spPr>
            <a:xfrm>
              <a:off x="1301127" y="2737694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3C236C-134F-9B4D-EE8C-814B93ABD70B}"/>
                </a:ext>
              </a:extLst>
            </p:cNvPr>
            <p:cNvSpPr txBox="1"/>
            <p:nvPr/>
          </p:nvSpPr>
          <p:spPr>
            <a:xfrm>
              <a:off x="1970010" y="274734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69930A0-5DCB-D1A0-4DD0-893032C7B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9" y="3230018"/>
            <a:ext cx="3061741" cy="576746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862492C-5F11-9504-5DB3-F1F10E7F8EE3}"/>
              </a:ext>
            </a:extLst>
          </p:cNvPr>
          <p:cNvSpPr txBox="1">
            <a:spLocks/>
          </p:cNvSpPr>
          <p:nvPr/>
        </p:nvSpPr>
        <p:spPr>
          <a:xfrm>
            <a:off x="50703" y="3930192"/>
            <a:ext cx="6715857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Next, we will insert or </a:t>
            </a:r>
            <a:r>
              <a:rPr lang="en-US" sz="1600" dirty="0">
                <a:solidFill>
                  <a:srgbClr val="0432FF"/>
                </a:solidFill>
              </a:rPr>
              <a:t>push()</a:t>
            </a:r>
            <a:r>
              <a:rPr lang="en-US" sz="1600" dirty="0"/>
              <a:t> an element into the heap</a:t>
            </a:r>
          </a:p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What is the most natural position for the new element? (Don’t worry about the heap order property, just keep the structure property intact)</a:t>
            </a:r>
          </a:p>
        </p:txBody>
      </p:sp>
    </p:spTree>
    <p:extLst>
      <p:ext uri="{BB962C8B-B14F-4D97-AF65-F5344CB8AC3E}">
        <p14:creationId xmlns:p14="http://schemas.microsoft.com/office/powerpoint/2010/main" val="31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57413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push()</a:t>
            </a:r>
            <a:r>
              <a:rPr lang="en-US" sz="1400" dirty="0"/>
              <a:t> – Insert only at locations that keeps the tree complete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45134-ED6F-C7B4-E4F6-5BA237EE4558}"/>
              </a:ext>
            </a:extLst>
          </p:cNvPr>
          <p:cNvGrpSpPr>
            <a:grpSpLocks noChangeAspect="1"/>
          </p:cNvGrpSpPr>
          <p:nvPr/>
        </p:nvGrpSpPr>
        <p:grpSpPr>
          <a:xfrm>
            <a:off x="166320" y="1545212"/>
            <a:ext cx="2568997" cy="1470978"/>
            <a:chOff x="162504" y="1549026"/>
            <a:chExt cx="3158228" cy="1808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928ABD-116A-C9C8-0AE8-2B31934C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7E012-D9BD-46CC-1C55-84CFDBAE0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BFF25-2A5C-422D-4174-92C641845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2789B5-B4F7-8792-B143-010E59D88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F1C7C-CA40-B2D7-AD78-7131B0FC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C8BC2-5E8B-05A0-F8E3-C790A3E8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37DB33-B981-2CF6-2954-28911F03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6AC4AC-146E-F5D8-DF12-5FCF8E499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B2AD31-B0DD-C373-869E-4ABDF3373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86BFB0-949A-2FCF-3A86-A6D008AA2510}"/>
                </a:ext>
              </a:extLst>
            </p:cNvPr>
            <p:cNvCxnSpPr>
              <a:cxnSpLocks/>
              <a:stCxn id="7" idx="2"/>
              <a:endCxn id="8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993F0-8A3D-4EBD-DAA6-5FF687A410F1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CD99A-570E-A399-F317-29FCDE53049F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25FA42-5174-50B9-B8CD-7E53B43120FB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9D04A4-DE88-B217-ED41-A4C4C8A1301E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576A0-FCD0-5531-85F5-4DA8163E9AB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3EF799-114B-5BC5-0D17-F7D920BB755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CF1A78-7024-B1AB-B76C-A69D8D706DB8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1169C2-B576-AAF5-7583-FE6E7D508684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C1C76-A2B6-A069-D4AC-8B1F15937B8C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B7D81A-4D5C-DABC-9961-8D0CCC472834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0FDAE6-6011-A904-850E-7F73392DEBE6}"/>
                </a:ext>
              </a:extLst>
            </p:cNvPr>
            <p:cNvSpPr txBox="1"/>
            <p:nvPr/>
          </p:nvSpPr>
          <p:spPr>
            <a:xfrm>
              <a:off x="460198" y="241172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39ECC6-1B0C-F3CD-2181-AAF32272428D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559654-21DF-88A7-1E71-A5A5D572F6D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2879F-2383-80C0-8ABA-49CD32ED252D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7EE1CC-A89E-12F8-0566-82170C2AB246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A2DC2-9017-1A5F-D83D-2CB5254F2708}"/>
                </a:ext>
              </a:extLst>
            </p:cNvPr>
            <p:cNvSpPr txBox="1"/>
            <p:nvPr/>
          </p:nvSpPr>
          <p:spPr>
            <a:xfrm>
              <a:off x="669792" y="297902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751A468-4DD0-FE26-B727-BA809017013D}"/>
              </a:ext>
            </a:extLst>
          </p:cNvPr>
          <p:cNvSpPr txBox="1">
            <a:spLocks/>
          </p:cNvSpPr>
          <p:nvPr/>
        </p:nvSpPr>
        <p:spPr>
          <a:xfrm>
            <a:off x="3358252" y="105440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400" dirty="0"/>
              <a:t>If heap-order not broken, stop!</a:t>
            </a:r>
          </a:p>
          <a:p>
            <a:pPr marL="239713" indent="-239713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400" dirty="0"/>
              <a:t>Otherwise, swap with parent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91235-560C-B108-D928-D90D02257113}"/>
              </a:ext>
            </a:extLst>
          </p:cNvPr>
          <p:cNvGrpSpPr>
            <a:grpSpLocks noChangeAspect="1"/>
          </p:cNvGrpSpPr>
          <p:nvPr/>
        </p:nvGrpSpPr>
        <p:grpSpPr>
          <a:xfrm>
            <a:off x="3542612" y="1543321"/>
            <a:ext cx="2568997" cy="1472869"/>
            <a:chOff x="162504" y="1549026"/>
            <a:chExt cx="3158228" cy="181068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E29AB90-F4AE-0E77-A5F6-CC3EB6C3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53846-7655-F57F-9425-F190A1EF7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1053F9-A809-D862-54B5-C4D77145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066EEB5-B147-9FD6-0F23-1464C8E0B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1C320C-10B7-D121-FC98-ADCE32A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6D55B2-8086-E6FA-B249-9BFE9F02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7F3E97-063B-6085-4950-ABB5957A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5ABDD72-B3A8-E52A-E7C4-07ABFCDFA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769278-FE58-05B1-903E-A3F7F259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6D471-7312-FFEF-69F6-146E7E5608D8}"/>
                </a:ext>
              </a:extLst>
            </p:cNvPr>
            <p:cNvCxnSpPr>
              <a:cxnSpLocks/>
              <a:stCxn id="62" idx="2"/>
              <a:endCxn id="6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16EA79-D810-075D-A6F1-0B8DB9F0E4F7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47A891-B78E-7516-DF65-42658B564237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011F29-1566-6F34-49CD-184B52BC3536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FB660-6725-FEA8-6ED1-D41505002E77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F31CEF-D338-F46B-3EDD-43B0E85FB2D4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4194A7-D17B-790C-54D6-71FF6C8FCF30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7ECBE5-695F-60CC-035C-8E8FDC79805E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7CB61-8EA0-D71F-5F4F-1755C09CA2E2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E709C-9C47-40EC-E765-EF7FE876FF96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5AFCA07-34FC-E150-9CD2-07337864A1F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3AA9D-A3FF-E543-1842-32197B44EB4B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F0F267-E7DF-71C6-CA42-644B3B79B53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D279AE-25C1-6DFD-434E-5230568541E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9BE1E0-FBF2-4E90-52F8-7375F53002A2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34AEDA-45C1-8C4D-294D-AD6BBCE9A53E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69DE64-2F67-AFCA-4DDF-472E8D00242D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90" name="Arc 89">
            <a:extLst>
              <a:ext uri="{FF2B5EF4-FFF2-40B4-BE49-F238E27FC236}">
                <a16:creationId xmlns:a16="http://schemas.microsoft.com/office/drawing/2014/main" id="{B3D2CFEE-F648-AF40-C820-08022E5070C9}"/>
              </a:ext>
            </a:extLst>
          </p:cNvPr>
          <p:cNvSpPr/>
          <p:nvPr/>
        </p:nvSpPr>
        <p:spPr>
          <a:xfrm rot="12049307">
            <a:off x="3904863" y="2474941"/>
            <a:ext cx="384851" cy="448191"/>
          </a:xfrm>
          <a:prstGeom prst="arc">
            <a:avLst>
              <a:gd name="adj1" fmla="val 16200000"/>
              <a:gd name="adj2" fmla="val 1291683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3027780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Continue going up tree until heap-order is respected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B2BA99-7604-1381-43F6-20CA731F5986}"/>
              </a:ext>
            </a:extLst>
          </p:cNvPr>
          <p:cNvGrpSpPr>
            <a:grpSpLocks noChangeAspect="1"/>
          </p:cNvGrpSpPr>
          <p:nvPr/>
        </p:nvGrpSpPr>
        <p:grpSpPr>
          <a:xfrm>
            <a:off x="686736" y="3317858"/>
            <a:ext cx="2568997" cy="1472869"/>
            <a:chOff x="162504" y="1549026"/>
            <a:chExt cx="3158228" cy="181068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A89393-3019-F1A4-C14B-144E0168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6EBD89-53EF-77B8-25EA-5D5AE983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D2720-83C9-18E6-B8EA-D23F972C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414674-2386-C535-B5EF-0B312BC0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ABF440-EF6C-5277-54BB-BA8369AE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0A2FBA-7DA2-E7A3-43CE-0061F3A46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F854D93-5044-8612-42C8-AF1133CA0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DB72CE-2301-7CD0-04B4-F185BDB0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7A0E81-703D-6D44-7AFC-ECB272BBF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10739-72F5-5062-D7B6-D1C439502A2E}"/>
                </a:ext>
              </a:extLst>
            </p:cNvPr>
            <p:cNvCxnSpPr>
              <a:cxnSpLocks/>
              <a:stCxn id="93" idx="2"/>
              <a:endCxn id="94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7E4D25-252F-49C5-F702-174F74C860D1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D64997-D4F3-7F95-9B23-0D4EC110286B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D3905-F287-A0BB-51B3-A9E7F37FDA03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91612A-CBCE-9FF2-979E-744D435A1D8A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9F894-C9C0-53A5-BF02-19303C51C032}"/>
                </a:ext>
              </a:extLst>
            </p:cNvPr>
            <p:cNvCxnSpPr>
              <a:cxnSpLocks/>
              <a:stCxn id="95" idx="4"/>
              <a:endCxn id="99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5B1C26-718D-4C11-BFFA-31797C1A53E6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A7F85-576A-A370-4D39-5E4D363EA9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E386B7-A333-09FB-E5DD-77AE31419809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1F8F72-8E0A-E619-24C1-E7F993C8F5F4}"/>
                </a:ext>
              </a:extLst>
            </p:cNvPr>
            <p:cNvSpPr txBox="1"/>
            <p:nvPr/>
          </p:nvSpPr>
          <p:spPr>
            <a:xfrm>
              <a:off x="454051" y="242003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8DD7E-368A-F38C-5216-BBFAABEB949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8B3102-4E52-5D3F-8A67-99A26FAB4EC1}"/>
                </a:ext>
              </a:extLst>
            </p:cNvPr>
            <p:cNvSpPr txBox="1"/>
            <p:nvPr/>
          </p:nvSpPr>
          <p:spPr>
            <a:xfrm>
              <a:off x="970840" y="188127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58B16-67FF-329F-3CDD-F3683CD734E8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66F931-5645-2FCB-23E9-94C3BDA9AB3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A44536-2417-06AE-CA1B-A5E8ADAEAB71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7783BB-B15D-002A-E49E-A2ABE6BBED5F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9713C8-2AE3-B3DF-E5C9-BFB897E8BB53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119" name="Arc 118">
            <a:extLst>
              <a:ext uri="{FF2B5EF4-FFF2-40B4-BE49-F238E27FC236}">
                <a16:creationId xmlns:a16="http://schemas.microsoft.com/office/drawing/2014/main" id="{8DDA2E42-9698-6C53-BE17-29C68C3E9403}"/>
              </a:ext>
            </a:extLst>
          </p:cNvPr>
          <p:cNvSpPr/>
          <p:nvPr/>
        </p:nvSpPr>
        <p:spPr>
          <a:xfrm rot="12914133">
            <a:off x="914125" y="3495758"/>
            <a:ext cx="505513" cy="603763"/>
          </a:xfrm>
          <a:prstGeom prst="arc">
            <a:avLst>
              <a:gd name="adj1" fmla="val 15568612"/>
              <a:gd name="adj2" fmla="val 6788251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2974316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effectLst/>
                <a:latin typeface="Helvetica" pitchFamily="2" charset="0"/>
              </a:rPr>
              <a:t>Strategy known as shift up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Also called bubble up, </a:t>
            </a:r>
            <a:r>
              <a:rPr lang="en-IN" sz="1400" dirty="0" err="1">
                <a:latin typeface="Helvetica" pitchFamily="2" charset="0"/>
              </a:rPr>
              <a:t>heapify</a:t>
            </a:r>
            <a:r>
              <a:rPr lang="en-IN" sz="1400" dirty="0">
                <a:latin typeface="Helvetica" pitchFamily="2" charset="0"/>
              </a:rPr>
              <a:t>-up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9B8B5C5-07A3-7596-5501-39EFDEE4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22" y="3470551"/>
            <a:ext cx="2897463" cy="13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0" grpId="0" animBg="1"/>
      <p:bldP spid="91" grpId="0"/>
      <p:bldP spid="119" grpId="0" animBg="1"/>
      <p:bldP spid="1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1032722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Continue going up tree until heap-order is respected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B2BA99-7604-1381-43F6-20CA731F5986}"/>
              </a:ext>
            </a:extLst>
          </p:cNvPr>
          <p:cNvGrpSpPr>
            <a:grpSpLocks noChangeAspect="1"/>
          </p:cNvGrpSpPr>
          <p:nvPr/>
        </p:nvGrpSpPr>
        <p:grpSpPr>
          <a:xfrm>
            <a:off x="686736" y="1364365"/>
            <a:ext cx="2568997" cy="1472869"/>
            <a:chOff x="162504" y="1549026"/>
            <a:chExt cx="3158228" cy="181068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A89393-3019-F1A4-C14B-144E0168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6EBD89-53EF-77B8-25EA-5D5AE983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D2720-83C9-18E6-B8EA-D23F972C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414674-2386-C535-B5EF-0B312BC0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ABF440-EF6C-5277-54BB-BA8369AE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0A2FBA-7DA2-E7A3-43CE-0061F3A46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F854D93-5044-8612-42C8-AF1133CA0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DB72CE-2301-7CD0-04B4-F185BDB0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7A0E81-703D-6D44-7AFC-ECB272BBF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10739-72F5-5062-D7B6-D1C439502A2E}"/>
                </a:ext>
              </a:extLst>
            </p:cNvPr>
            <p:cNvCxnSpPr>
              <a:cxnSpLocks/>
              <a:stCxn id="93" idx="2"/>
              <a:endCxn id="94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7E4D25-252F-49C5-F702-174F74C860D1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D64997-D4F3-7F95-9B23-0D4EC110286B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D3905-F287-A0BB-51B3-A9E7F37FDA03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91612A-CBCE-9FF2-979E-744D435A1D8A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9F894-C9C0-53A5-BF02-19303C51C032}"/>
                </a:ext>
              </a:extLst>
            </p:cNvPr>
            <p:cNvCxnSpPr>
              <a:cxnSpLocks/>
              <a:stCxn id="95" idx="4"/>
              <a:endCxn id="99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5B1C26-718D-4C11-BFFA-31797C1A53E6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A7F85-576A-A370-4D39-5E4D363EA9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E386B7-A333-09FB-E5DD-77AE31419809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1F8F72-8E0A-E619-24C1-E7F993C8F5F4}"/>
                </a:ext>
              </a:extLst>
            </p:cNvPr>
            <p:cNvSpPr txBox="1"/>
            <p:nvPr/>
          </p:nvSpPr>
          <p:spPr>
            <a:xfrm>
              <a:off x="454051" y="242003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8DD7E-368A-F38C-5216-BBFAABEB949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8B3102-4E52-5D3F-8A67-99A26FAB4EC1}"/>
                </a:ext>
              </a:extLst>
            </p:cNvPr>
            <p:cNvSpPr txBox="1"/>
            <p:nvPr/>
          </p:nvSpPr>
          <p:spPr>
            <a:xfrm>
              <a:off x="970840" y="188127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58B16-67FF-329F-3CDD-F3683CD734E8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66F931-5645-2FCB-23E9-94C3BDA9AB3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A44536-2417-06AE-CA1B-A5E8ADAEAB71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7783BB-B15D-002A-E49E-A2ABE6BBED5F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9713C8-2AE3-B3DF-E5C9-BFB897E8BB53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119" name="Arc 118">
            <a:extLst>
              <a:ext uri="{FF2B5EF4-FFF2-40B4-BE49-F238E27FC236}">
                <a16:creationId xmlns:a16="http://schemas.microsoft.com/office/drawing/2014/main" id="{8DDA2E42-9698-6C53-BE17-29C68C3E9403}"/>
              </a:ext>
            </a:extLst>
          </p:cNvPr>
          <p:cNvSpPr/>
          <p:nvPr/>
        </p:nvSpPr>
        <p:spPr>
          <a:xfrm rot="12914133">
            <a:off x="914125" y="1542265"/>
            <a:ext cx="505513" cy="603763"/>
          </a:xfrm>
          <a:prstGeom prst="arc">
            <a:avLst>
              <a:gd name="adj1" fmla="val 15568612"/>
              <a:gd name="adj2" fmla="val 6788251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1020823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effectLst/>
                <a:latin typeface="Helvetica" pitchFamily="2" charset="0"/>
              </a:rPr>
              <a:t>Strategy known as shift up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Also called bubble up, </a:t>
            </a:r>
            <a:r>
              <a:rPr lang="en-IN" sz="1400" dirty="0" err="1">
                <a:latin typeface="Helvetica" pitchFamily="2" charset="0"/>
              </a:rPr>
              <a:t>heapify</a:t>
            </a:r>
            <a:r>
              <a:rPr lang="en-IN" sz="1400" dirty="0">
                <a:latin typeface="Helvetica" pitchFamily="2" charset="0"/>
              </a:rPr>
              <a:t>-up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9B8B5C5-07A3-7596-5501-39EFDEE4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22" y="1517058"/>
            <a:ext cx="2897463" cy="1305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AF50AC-58D7-BFA9-E8FA-95A000EC5958}"/>
              </a:ext>
            </a:extLst>
          </p:cNvPr>
          <p:cNvSpPr txBox="1">
            <a:spLocks/>
          </p:cNvSpPr>
          <p:nvPr/>
        </p:nvSpPr>
        <p:spPr>
          <a:xfrm>
            <a:off x="185755" y="2865186"/>
            <a:ext cx="3284813" cy="257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Insertion of new item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010CD-49A6-DB4E-8E41-70AD5BE7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02" y="3086683"/>
            <a:ext cx="2568388" cy="17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57413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7163" indent="-15716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>
                <a:solidFill>
                  <a:srgbClr val="0432FF"/>
                </a:solidFill>
              </a:rPr>
              <a:t>pop()</a:t>
            </a:r>
            <a:r>
              <a:rPr lang="en-US" sz="1200" dirty="0"/>
              <a:t> – </a:t>
            </a:r>
            <a:r>
              <a:rPr lang="en-IN" sz="1200" dirty="0">
                <a:effectLst/>
                <a:latin typeface="Helvetica" pitchFamily="2" charset="0"/>
              </a:rPr>
              <a:t>Removing min item leaves hole at root. Move last item to root to keep the tree complete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45134-ED6F-C7B4-E4F6-5BA237EE4558}"/>
              </a:ext>
            </a:extLst>
          </p:cNvPr>
          <p:cNvGrpSpPr>
            <a:grpSpLocks noChangeAspect="1"/>
          </p:cNvGrpSpPr>
          <p:nvPr/>
        </p:nvGrpSpPr>
        <p:grpSpPr>
          <a:xfrm>
            <a:off x="408473" y="1545211"/>
            <a:ext cx="2329276" cy="1014072"/>
            <a:chOff x="460198" y="1549026"/>
            <a:chExt cx="2863524" cy="124666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928ABD-116A-C9C8-0AE8-2B31934C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7E012-D9BD-46CC-1C55-84CFDBAE0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BFF25-2A5C-422D-4174-92C641845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2789B5-B4F7-8792-B143-010E59D88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F1C7C-CA40-B2D7-AD78-7131B0FC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C8BC2-5E8B-05A0-F8E3-C790A3E8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37DB33-B981-2CF6-2954-28911F03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86BFB0-949A-2FCF-3A86-A6D008AA2510}"/>
                </a:ext>
              </a:extLst>
            </p:cNvPr>
            <p:cNvCxnSpPr>
              <a:cxnSpLocks/>
              <a:stCxn id="7" idx="2"/>
              <a:endCxn id="8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993F0-8A3D-4EBD-DAA6-5FF687A410F1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CD99A-570E-A399-F317-29FCDE53049F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25FA42-5174-50B9-B8CD-7E53B43120FB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9D04A4-DE88-B217-ED41-A4C4C8A1301E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576A0-FCD0-5531-85F5-4DA8163E9AB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1169C2-B576-AAF5-7583-FE6E7D508684}"/>
                </a:ext>
              </a:extLst>
            </p:cNvPr>
            <p:cNvSpPr txBox="1"/>
            <p:nvPr/>
          </p:nvSpPr>
          <p:spPr>
            <a:xfrm>
              <a:off x="177584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C1C76-A2B6-A069-D4AC-8B1F15937B8C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B7D81A-4D5C-DABC-9961-8D0CCC472834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0FDAE6-6011-A904-850E-7F73392DEBE6}"/>
                </a:ext>
              </a:extLst>
            </p:cNvPr>
            <p:cNvSpPr txBox="1"/>
            <p:nvPr/>
          </p:nvSpPr>
          <p:spPr>
            <a:xfrm>
              <a:off x="460198" y="241172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39ECC6-1B0C-F3CD-2181-AAF32272428D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559654-21DF-88A7-1E71-A5A5D572F6D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2879F-2383-80C0-8ABA-49CD32ED252D}"/>
                </a:ext>
              </a:extLst>
            </p:cNvPr>
            <p:cNvSpPr txBox="1"/>
            <p:nvPr/>
          </p:nvSpPr>
          <p:spPr>
            <a:xfrm>
              <a:off x="2872044" y="2417318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751A468-4DD0-FE26-B727-BA809017013D}"/>
              </a:ext>
            </a:extLst>
          </p:cNvPr>
          <p:cNvSpPr txBox="1">
            <a:spLocks/>
          </p:cNvSpPr>
          <p:nvPr/>
        </p:nvSpPr>
        <p:spPr>
          <a:xfrm>
            <a:off x="3358252" y="105440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/>
              <a:t>If heap-order not broken, stop!</a:t>
            </a:r>
          </a:p>
          <a:p>
            <a:pPr marL="239713" indent="-23971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/>
              <a:t>Otherwise, swap with smallest child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91235-560C-B108-D928-D90D02257113}"/>
              </a:ext>
            </a:extLst>
          </p:cNvPr>
          <p:cNvGrpSpPr>
            <a:grpSpLocks noChangeAspect="1"/>
          </p:cNvGrpSpPr>
          <p:nvPr/>
        </p:nvGrpSpPr>
        <p:grpSpPr>
          <a:xfrm>
            <a:off x="3784765" y="1543321"/>
            <a:ext cx="2041937" cy="1017836"/>
            <a:chOff x="460198" y="1549026"/>
            <a:chExt cx="2510280" cy="125128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E29AB90-F4AE-0E77-A5F6-CC3EB6C3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53846-7655-F57F-9425-F190A1EF7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1053F9-A809-D862-54B5-C4D77145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066EEB5-B147-9FD6-0F23-1464C8E0B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1C320C-10B7-D121-FC98-ADCE32A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6D55B2-8086-E6FA-B249-9BFE9F02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6D471-7312-FFEF-69F6-146E7E5608D8}"/>
                </a:ext>
              </a:extLst>
            </p:cNvPr>
            <p:cNvCxnSpPr>
              <a:cxnSpLocks/>
              <a:stCxn id="62" idx="2"/>
              <a:endCxn id="6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16EA79-D810-075D-A6F1-0B8DB9F0E4F7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47A891-B78E-7516-DF65-42658B564237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011F29-1566-6F34-49CD-184B52BC3536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FB660-6725-FEA8-6ED1-D41505002E77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7CB61-8EA0-D71F-5F4F-1755C09CA2E2}"/>
                </a:ext>
              </a:extLst>
            </p:cNvPr>
            <p:cNvSpPr txBox="1"/>
            <p:nvPr/>
          </p:nvSpPr>
          <p:spPr>
            <a:xfrm>
              <a:off x="176562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E709C-9C47-40EC-E765-EF7FE876FF96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5AFCA07-34FC-E150-9CD2-07337864A1F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3AA9D-A3FF-E543-1842-32197B44EB4B}"/>
                </a:ext>
              </a:extLst>
            </p:cNvPr>
            <p:cNvSpPr txBox="1"/>
            <p:nvPr/>
          </p:nvSpPr>
          <p:spPr>
            <a:xfrm>
              <a:off x="460198" y="242194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F0F267-E7DF-71C6-CA42-644B3B79B53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D279AE-25C1-6DFD-434E-5230568541E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257057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effectLst/>
                <a:latin typeface="Helvetica" pitchFamily="2" charset="0"/>
              </a:rPr>
              <a:t>Continue going down tree until heap-order is respected again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2550359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effectLst/>
                <a:latin typeface="Helvetica" pitchFamily="2" charset="0"/>
              </a:rPr>
              <a:t>Strategy known as shift down</a:t>
            </a:r>
          </a:p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latin typeface="Helvetica" pitchFamily="2" charset="0"/>
              </a:rPr>
              <a:t>Also called bubble down, </a:t>
            </a:r>
            <a:r>
              <a:rPr lang="en-IN" sz="1200" dirty="0" err="1">
                <a:latin typeface="Helvetica" pitchFamily="2" charset="0"/>
              </a:rPr>
              <a:t>heapify</a:t>
            </a:r>
            <a:r>
              <a:rPr lang="en-IN" sz="1200" dirty="0">
                <a:latin typeface="Helvetica" pitchFamily="2" charset="0"/>
              </a:rPr>
              <a:t>-down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64A4D-37B7-2D9B-23F4-FA18F91CA02B}"/>
              </a:ext>
            </a:extLst>
          </p:cNvPr>
          <p:cNvSpPr txBox="1"/>
          <p:nvPr/>
        </p:nvSpPr>
        <p:spPr>
          <a:xfrm>
            <a:off x="1190686" y="14830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E25E3CD-B40F-6685-74C0-65FB0949EC80}"/>
              </a:ext>
            </a:extLst>
          </p:cNvPr>
          <p:cNvSpPr/>
          <p:nvPr/>
        </p:nvSpPr>
        <p:spPr>
          <a:xfrm rot="20827025">
            <a:off x="1876619" y="1497667"/>
            <a:ext cx="1061023" cy="986236"/>
          </a:xfrm>
          <a:custGeom>
            <a:avLst/>
            <a:gdLst>
              <a:gd name="connsiteX0" fmla="*/ 198011 w 505513"/>
              <a:gd name="connsiteY0" fmla="*/ 7166 h 603763"/>
              <a:gd name="connsiteX1" fmla="*/ 481515 w 505513"/>
              <a:gd name="connsiteY1" fmla="*/ 173493 h 603763"/>
              <a:gd name="connsiteX2" fmla="*/ 454797 w 505513"/>
              <a:gd name="connsiteY2" fmla="*/ 483273 h 603763"/>
              <a:gd name="connsiteX3" fmla="*/ 137857 w 505513"/>
              <a:gd name="connsiteY3" fmla="*/ 570770 h 603763"/>
              <a:gd name="connsiteX4" fmla="*/ 252757 w 505513"/>
              <a:gd name="connsiteY4" fmla="*/ 301882 h 603763"/>
              <a:gd name="connsiteX5" fmla="*/ 198011 w 505513"/>
              <a:gd name="connsiteY5" fmla="*/ 7166 h 603763"/>
              <a:gd name="connsiteX0" fmla="*/ 198011 w 505513"/>
              <a:gd name="connsiteY0" fmla="*/ 7166 h 603763"/>
              <a:gd name="connsiteX1" fmla="*/ 481515 w 505513"/>
              <a:gd name="connsiteY1" fmla="*/ 173493 h 603763"/>
              <a:gd name="connsiteX2" fmla="*/ 454797 w 505513"/>
              <a:gd name="connsiteY2" fmla="*/ 483273 h 603763"/>
              <a:gd name="connsiteX3" fmla="*/ 137857 w 505513"/>
              <a:gd name="connsiteY3" fmla="*/ 570770 h 603763"/>
              <a:gd name="connsiteX0" fmla="*/ 838581 w 1208985"/>
              <a:gd name="connsiteY0" fmla="*/ 287458 h 884079"/>
              <a:gd name="connsiteX1" fmla="*/ 1122085 w 1208985"/>
              <a:gd name="connsiteY1" fmla="*/ 453785 h 884079"/>
              <a:gd name="connsiteX2" fmla="*/ 1095367 w 1208985"/>
              <a:gd name="connsiteY2" fmla="*/ 763565 h 884079"/>
              <a:gd name="connsiteX3" fmla="*/ 778427 w 1208985"/>
              <a:gd name="connsiteY3" fmla="*/ 851062 h 884079"/>
              <a:gd name="connsiteX4" fmla="*/ 893327 w 1208985"/>
              <a:gd name="connsiteY4" fmla="*/ 582174 h 884079"/>
              <a:gd name="connsiteX5" fmla="*/ 838581 w 1208985"/>
              <a:gd name="connsiteY5" fmla="*/ 287458 h 884079"/>
              <a:gd name="connsiteX0" fmla="*/ 0 w 1208985"/>
              <a:gd name="connsiteY0" fmla="*/ 1857 h 884079"/>
              <a:gd name="connsiteX1" fmla="*/ 1122085 w 1208985"/>
              <a:gd name="connsiteY1" fmla="*/ 453785 h 884079"/>
              <a:gd name="connsiteX2" fmla="*/ 1095367 w 1208985"/>
              <a:gd name="connsiteY2" fmla="*/ 763565 h 884079"/>
              <a:gd name="connsiteX3" fmla="*/ 778427 w 1208985"/>
              <a:gd name="connsiteY3" fmla="*/ 851062 h 884079"/>
              <a:gd name="connsiteX0" fmla="*/ 838581 w 1146084"/>
              <a:gd name="connsiteY0" fmla="*/ 290497 h 887118"/>
              <a:gd name="connsiteX1" fmla="*/ 1122085 w 1146084"/>
              <a:gd name="connsiteY1" fmla="*/ 456824 h 887118"/>
              <a:gd name="connsiteX2" fmla="*/ 1095367 w 1146084"/>
              <a:gd name="connsiteY2" fmla="*/ 766604 h 887118"/>
              <a:gd name="connsiteX3" fmla="*/ 778427 w 1146084"/>
              <a:gd name="connsiteY3" fmla="*/ 854101 h 887118"/>
              <a:gd name="connsiteX4" fmla="*/ 893327 w 1146084"/>
              <a:gd name="connsiteY4" fmla="*/ 585213 h 887118"/>
              <a:gd name="connsiteX5" fmla="*/ 838581 w 1146084"/>
              <a:gd name="connsiteY5" fmla="*/ 290497 h 887118"/>
              <a:gd name="connsiteX0" fmla="*/ 0 w 1146084"/>
              <a:gd name="connsiteY0" fmla="*/ 4896 h 887118"/>
              <a:gd name="connsiteX1" fmla="*/ 716006 w 1146084"/>
              <a:gd name="connsiteY1" fmla="*/ 218980 h 887118"/>
              <a:gd name="connsiteX2" fmla="*/ 1095367 w 1146084"/>
              <a:gd name="connsiteY2" fmla="*/ 766604 h 887118"/>
              <a:gd name="connsiteX3" fmla="*/ 778427 w 1146084"/>
              <a:gd name="connsiteY3" fmla="*/ 854101 h 887118"/>
              <a:gd name="connsiteX0" fmla="*/ 838581 w 1146084"/>
              <a:gd name="connsiteY0" fmla="*/ 289763 h 886384"/>
              <a:gd name="connsiteX1" fmla="*/ 1122085 w 1146084"/>
              <a:gd name="connsiteY1" fmla="*/ 456090 h 886384"/>
              <a:gd name="connsiteX2" fmla="*/ 1095367 w 1146084"/>
              <a:gd name="connsiteY2" fmla="*/ 765870 h 886384"/>
              <a:gd name="connsiteX3" fmla="*/ 778427 w 1146084"/>
              <a:gd name="connsiteY3" fmla="*/ 853367 h 886384"/>
              <a:gd name="connsiteX4" fmla="*/ 893327 w 1146084"/>
              <a:gd name="connsiteY4" fmla="*/ 584479 h 886384"/>
              <a:gd name="connsiteX5" fmla="*/ 838581 w 1146084"/>
              <a:gd name="connsiteY5" fmla="*/ 289763 h 886384"/>
              <a:gd name="connsiteX0" fmla="*/ 0 w 1146084"/>
              <a:gd name="connsiteY0" fmla="*/ 4162 h 886384"/>
              <a:gd name="connsiteX1" fmla="*/ 716006 w 1146084"/>
              <a:gd name="connsiteY1" fmla="*/ 218246 h 886384"/>
              <a:gd name="connsiteX2" fmla="*/ 944892 w 1146084"/>
              <a:gd name="connsiteY2" fmla="*/ 603543 h 886384"/>
              <a:gd name="connsiteX3" fmla="*/ 778427 w 1146084"/>
              <a:gd name="connsiteY3" fmla="*/ 853367 h 886384"/>
              <a:gd name="connsiteX0" fmla="*/ 838581 w 1146084"/>
              <a:gd name="connsiteY0" fmla="*/ 289763 h 886384"/>
              <a:gd name="connsiteX1" fmla="*/ 1122085 w 1146084"/>
              <a:gd name="connsiteY1" fmla="*/ 456090 h 886384"/>
              <a:gd name="connsiteX2" fmla="*/ 1095367 w 1146084"/>
              <a:gd name="connsiteY2" fmla="*/ 765870 h 886384"/>
              <a:gd name="connsiteX3" fmla="*/ 778427 w 1146084"/>
              <a:gd name="connsiteY3" fmla="*/ 853367 h 886384"/>
              <a:gd name="connsiteX4" fmla="*/ 893327 w 1146084"/>
              <a:gd name="connsiteY4" fmla="*/ 584479 h 886384"/>
              <a:gd name="connsiteX5" fmla="*/ 838581 w 1146084"/>
              <a:gd name="connsiteY5" fmla="*/ 289763 h 886384"/>
              <a:gd name="connsiteX0" fmla="*/ 0 w 1146084"/>
              <a:gd name="connsiteY0" fmla="*/ 4162 h 886384"/>
              <a:gd name="connsiteX1" fmla="*/ 716006 w 1146084"/>
              <a:gd name="connsiteY1" fmla="*/ 218246 h 886384"/>
              <a:gd name="connsiteX2" fmla="*/ 944892 w 1146084"/>
              <a:gd name="connsiteY2" fmla="*/ 603543 h 886384"/>
              <a:gd name="connsiteX3" fmla="*/ 778427 w 1146084"/>
              <a:gd name="connsiteY3" fmla="*/ 853367 h 886384"/>
              <a:gd name="connsiteX0" fmla="*/ 838581 w 1146084"/>
              <a:gd name="connsiteY0" fmla="*/ 295147 h 891768"/>
              <a:gd name="connsiteX1" fmla="*/ 1122085 w 1146084"/>
              <a:gd name="connsiteY1" fmla="*/ 461474 h 891768"/>
              <a:gd name="connsiteX2" fmla="*/ 1095367 w 1146084"/>
              <a:gd name="connsiteY2" fmla="*/ 771254 h 891768"/>
              <a:gd name="connsiteX3" fmla="*/ 778427 w 1146084"/>
              <a:gd name="connsiteY3" fmla="*/ 858751 h 891768"/>
              <a:gd name="connsiteX4" fmla="*/ 893327 w 1146084"/>
              <a:gd name="connsiteY4" fmla="*/ 589863 h 891768"/>
              <a:gd name="connsiteX5" fmla="*/ 838581 w 1146084"/>
              <a:gd name="connsiteY5" fmla="*/ 295147 h 891768"/>
              <a:gd name="connsiteX0" fmla="*/ 0 w 1146084"/>
              <a:gd name="connsiteY0" fmla="*/ 9546 h 891768"/>
              <a:gd name="connsiteX1" fmla="*/ 500229 w 1146084"/>
              <a:gd name="connsiteY1" fmla="*/ 123115 h 891768"/>
              <a:gd name="connsiteX2" fmla="*/ 944892 w 1146084"/>
              <a:gd name="connsiteY2" fmla="*/ 608927 h 891768"/>
              <a:gd name="connsiteX3" fmla="*/ 778427 w 1146084"/>
              <a:gd name="connsiteY3" fmla="*/ 858751 h 891768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084" h="892489" stroke="0" extrusionOk="0">
                <a:moveTo>
                  <a:pt x="838581" y="295868"/>
                </a:moveTo>
                <a:cubicBezTo>
                  <a:pt x="954024" y="265278"/>
                  <a:pt x="1071794" y="334372"/>
                  <a:pt x="1122085" y="462195"/>
                </a:cubicBezTo>
                <a:cubicBezTo>
                  <a:pt x="1161902" y="563396"/>
                  <a:pt x="1151621" y="682594"/>
                  <a:pt x="1095367" y="771975"/>
                </a:cubicBezTo>
                <a:cubicBezTo>
                  <a:pt x="1021558" y="889249"/>
                  <a:pt x="887840" y="926164"/>
                  <a:pt x="778427" y="859472"/>
                </a:cubicBezTo>
                <a:lnTo>
                  <a:pt x="893327" y="590584"/>
                </a:lnTo>
                <a:lnTo>
                  <a:pt x="838581" y="295868"/>
                </a:lnTo>
                <a:close/>
              </a:path>
              <a:path w="1146084" h="892489" fill="none">
                <a:moveTo>
                  <a:pt x="0" y="10267"/>
                </a:moveTo>
                <a:cubicBezTo>
                  <a:pt x="115443" y="-20323"/>
                  <a:pt x="332869" y="17416"/>
                  <a:pt x="500229" y="123836"/>
                </a:cubicBezTo>
                <a:cubicBezTo>
                  <a:pt x="667589" y="230256"/>
                  <a:pt x="968515" y="401948"/>
                  <a:pt x="1004159" y="648785"/>
                </a:cubicBezTo>
                <a:cubicBezTo>
                  <a:pt x="974101" y="835758"/>
                  <a:pt x="887840" y="926164"/>
                  <a:pt x="778427" y="859472"/>
                </a:cubicBezTo>
              </a:path>
            </a:pathLst>
          </a:cu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BF944B-82F7-85C6-EF27-6A159D23786B}"/>
              </a:ext>
            </a:extLst>
          </p:cNvPr>
          <p:cNvCxnSpPr/>
          <p:nvPr/>
        </p:nvCxnSpPr>
        <p:spPr>
          <a:xfrm flipV="1">
            <a:off x="1188340" y="1539038"/>
            <a:ext cx="258927" cy="2129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845A907-6E0D-984A-5E7C-1EDE1180E435}"/>
              </a:ext>
            </a:extLst>
          </p:cNvPr>
          <p:cNvSpPr/>
          <p:nvPr/>
        </p:nvSpPr>
        <p:spPr>
          <a:xfrm rot="10475720">
            <a:off x="4275934" y="1485547"/>
            <a:ext cx="1099455" cy="2026052"/>
          </a:xfrm>
          <a:prstGeom prst="arc">
            <a:avLst>
              <a:gd name="adj1" fmla="val 3613406"/>
              <a:gd name="adj2" fmla="val 629548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A86C1F-3506-8B3D-4B7F-DB32D9E4ACF5}"/>
              </a:ext>
            </a:extLst>
          </p:cNvPr>
          <p:cNvGrpSpPr>
            <a:grpSpLocks noChangeAspect="1"/>
          </p:cNvGrpSpPr>
          <p:nvPr/>
        </p:nvGrpSpPr>
        <p:grpSpPr>
          <a:xfrm>
            <a:off x="500377" y="3101128"/>
            <a:ext cx="2034328" cy="1018856"/>
            <a:chOff x="469553" y="1549026"/>
            <a:chExt cx="2500925" cy="125254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62D78-4E0E-18B4-7AE7-8DDAF8B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5CAC03-62AC-BAAB-738D-F5AB76E3A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8A93D8-CFEE-6894-6404-8243EC5D9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9815CB-E105-9950-F8FC-A7E8831B9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8F3EC-5894-4992-A481-582FB3674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260A97-1551-7DB8-14EC-E9AC715A8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4CA78C-68DE-9963-A22C-B6A6C9312E9F}"/>
                </a:ext>
              </a:extLst>
            </p:cNvPr>
            <p:cNvCxnSpPr>
              <a:cxnSpLocks/>
              <a:stCxn id="18" idx="2"/>
              <a:endCxn id="19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70FC67-5E23-CD89-268A-5A7718C30055}"/>
                </a:ext>
              </a:extLst>
            </p:cNvPr>
            <p:cNvCxnSpPr>
              <a:cxnSpLocks/>
              <a:stCxn id="18" idx="6"/>
              <a:endCxn id="23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D2958D-3C1B-F998-99D5-BB2D171C2E68}"/>
                </a:ext>
              </a:extLst>
            </p:cNvPr>
            <p:cNvCxnSpPr>
              <a:cxnSpLocks/>
              <a:stCxn id="19" idx="4"/>
              <a:endCxn id="24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28E126-5FF2-7F33-489B-695AC5C7A106}"/>
                </a:ext>
              </a:extLst>
            </p:cNvPr>
            <p:cNvCxnSpPr>
              <a:cxnSpLocks/>
              <a:stCxn id="19" idx="4"/>
              <a:endCxn id="25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7777B9-FA6F-C6F6-169D-B480CF1BACCB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9C2ED0-4A14-B7E8-8111-98B7141034F9}"/>
                </a:ext>
              </a:extLst>
            </p:cNvPr>
            <p:cNvSpPr txBox="1"/>
            <p:nvPr/>
          </p:nvSpPr>
          <p:spPr>
            <a:xfrm>
              <a:off x="176562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ACF056-2284-8C6A-8C30-EB1D9E713C15}"/>
                </a:ext>
              </a:extLst>
            </p:cNvPr>
            <p:cNvSpPr txBox="1"/>
            <p:nvPr/>
          </p:nvSpPr>
          <p:spPr>
            <a:xfrm>
              <a:off x="469553" y="2423199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946151-288D-4D3A-BCBC-D139CF5244B6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E0AF29-5B05-FFF4-4A6F-A63B7883FC2D}"/>
                </a:ext>
              </a:extLst>
            </p:cNvPr>
            <p:cNvSpPr txBox="1"/>
            <p:nvPr/>
          </p:nvSpPr>
          <p:spPr>
            <a:xfrm>
              <a:off x="972665" y="1868857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87FED4-1F0C-BBA0-4671-C12CFFEC93D0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61E6DE-0EE6-7DF8-A06D-897B68835E6D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F077055C-3D00-8E8F-73FD-A1AB676B450E}"/>
              </a:ext>
            </a:extLst>
          </p:cNvPr>
          <p:cNvSpPr/>
          <p:nvPr/>
        </p:nvSpPr>
        <p:spPr>
          <a:xfrm rot="10475720">
            <a:off x="506033" y="3480904"/>
            <a:ext cx="1099455" cy="2026052"/>
          </a:xfrm>
          <a:prstGeom prst="arc">
            <a:avLst>
              <a:gd name="adj1" fmla="val 3613406"/>
              <a:gd name="adj2" fmla="val 536517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1" grpId="0"/>
      <p:bldP spid="120" grpId="0"/>
      <p:bldP spid="16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Resources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Apart from the book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UC Davis ECS 36C Course by Prof. Joël </a:t>
            </a:r>
            <a:r>
              <a:rPr lang="en-US" sz="1600" dirty="0" err="1"/>
              <a:t>Porquet</a:t>
            </a:r>
            <a:r>
              <a:rPr lang="en-US" sz="1600" dirty="0"/>
              <a:t>-Lupine 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24478-EC88-BC6A-F6AF-D18C9DA49A7B}"/>
              </a:ext>
            </a:extLst>
          </p:cNvPr>
          <p:cNvSpPr txBox="1">
            <a:spLocks/>
          </p:cNvSpPr>
          <p:nvPr/>
        </p:nvSpPr>
        <p:spPr>
          <a:xfrm>
            <a:off x="157863" y="975652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effectLst/>
                <a:latin typeface="Helvetica" pitchFamily="2" charset="0"/>
              </a:rPr>
              <a:t>Strategy known as shift down</a:t>
            </a:r>
          </a:p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latin typeface="Helvetica" pitchFamily="2" charset="0"/>
              </a:rPr>
              <a:t>Also called bubble down, </a:t>
            </a:r>
            <a:r>
              <a:rPr lang="en-IN" sz="1200" dirty="0" err="1">
                <a:latin typeface="Helvetica" pitchFamily="2" charset="0"/>
              </a:rPr>
              <a:t>heapify</a:t>
            </a:r>
            <a:r>
              <a:rPr lang="en-IN" sz="1200" dirty="0">
                <a:latin typeface="Helvetica" pitchFamily="2" charset="0"/>
              </a:rPr>
              <a:t>-down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83404-3C41-5128-0CEA-99C7D658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" y="1712400"/>
            <a:ext cx="4090733" cy="2826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343B9-B928-3AA3-8EDB-7711CBD8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437" y="2284405"/>
            <a:ext cx="2499514" cy="16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Conclusion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24478-EC88-BC6A-F6AF-D18C9DA49A7B}"/>
              </a:ext>
            </a:extLst>
          </p:cNvPr>
          <p:cNvSpPr txBox="1">
            <a:spLocks/>
          </p:cNvSpPr>
          <p:nvPr/>
        </p:nvSpPr>
        <p:spPr>
          <a:xfrm>
            <a:off x="157863" y="1022464"/>
            <a:ext cx="6617010" cy="3706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effectLst/>
                <a:latin typeface="Helvetica" pitchFamily="2" charset="0"/>
              </a:rPr>
              <a:t>Running time complexities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IN" sz="1600" dirty="0">
              <a:latin typeface="Helvetica" pitchFamily="2" charset="0"/>
            </a:endParaRPr>
          </a:p>
          <a:p>
            <a:pPr marL="0" indent="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dirty="0">
              <a:latin typeface="Helvetica" pitchFamily="2" charset="0"/>
            </a:endParaRP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latin typeface="Helvetica" pitchFamily="2" charset="0"/>
              </a:rPr>
              <a:t>Other operations: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In-place item modification, e.g., when heap/priority queue is used for process scheduling, change priority of a process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 err="1">
                <a:latin typeface="Helvetica" pitchFamily="2" charset="0"/>
              </a:rPr>
              <a:t>DecreaseItem</a:t>
            </a:r>
            <a:r>
              <a:rPr lang="en-IN" sz="1400" dirty="0">
                <a:latin typeface="Helvetica" pitchFamily="2" charset="0"/>
              </a:rPr>
              <a:t>(Item, </a:t>
            </a:r>
            <a:r>
              <a:rPr lang="en-IN" sz="1400" dirty="0" err="1">
                <a:latin typeface="Helvetica" pitchFamily="2" charset="0"/>
              </a:rPr>
              <a:t>DeltaPriority</a:t>
            </a:r>
            <a:r>
              <a:rPr lang="en-IN" sz="1400" dirty="0">
                <a:latin typeface="Helvetica" pitchFamily="2" charset="0"/>
              </a:rPr>
              <a:t>)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 err="1">
                <a:latin typeface="Helvetica" pitchFamily="2" charset="0"/>
              </a:rPr>
              <a:t>IncreaseItem</a:t>
            </a:r>
            <a:r>
              <a:rPr lang="en-IN" sz="1400" dirty="0">
                <a:latin typeface="Helvetica" pitchFamily="2" charset="0"/>
              </a:rPr>
              <a:t>(Item, </a:t>
            </a:r>
            <a:r>
              <a:rPr lang="en-IN" sz="1400" dirty="0" err="1">
                <a:latin typeface="Helvetica" pitchFamily="2" charset="0"/>
              </a:rPr>
              <a:t>DeltaPriority</a:t>
            </a:r>
            <a:r>
              <a:rPr lang="en-IN" sz="1400" dirty="0">
                <a:latin typeface="Helvetica" pitchFamily="2" charset="0"/>
              </a:rPr>
              <a:t>)</a:t>
            </a:r>
          </a:p>
          <a:p>
            <a:pPr marL="0" indent="-2746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latin typeface="Helvetica" pitchFamily="2" charset="0"/>
              </a:rPr>
              <a:t>Heap variants: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2-3 heap, Binomial heaps, d-</a:t>
            </a:r>
            <a:r>
              <a:rPr lang="en-IN" sz="1400" dirty="0" err="1">
                <a:latin typeface="Helvetica" pitchFamily="2" charset="0"/>
              </a:rPr>
              <a:t>ary</a:t>
            </a:r>
            <a:r>
              <a:rPr lang="en-IN" sz="1400" dirty="0">
                <a:latin typeface="Helvetica" pitchFamily="2" charset="0"/>
              </a:rPr>
              <a:t> heaps, Fibonacci heaps, Leftist heaps, Skew heaps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539229-E281-94F8-036A-4E726937FFAF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592B00-6EFC-53F9-B411-BC237BC4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87" y="1235180"/>
            <a:ext cx="1877388" cy="57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00C24-2FCE-BC53-3087-53BF40E7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09" y="3578626"/>
            <a:ext cx="2926080" cy="11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0202859-6AF4-0BD1-AED6-E9C213203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Sometimes, build an entire heap directly out of an initial collection of items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One use-case is Heapsort – an efficient way to sort an array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Naïve approach (also known as Williams' method)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items, </a:t>
                </a:r>
                <a:r>
                  <a:rPr lang="en-US" sz="1400" dirty="0">
                    <a:solidFill>
                      <a:srgbClr val="0432FF"/>
                    </a:solidFill>
                  </a:rPr>
                  <a:t>push()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/>
                  <a:t>times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Each push() operation takes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/>
                  <a:t> average time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worst-case time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items, this algorithm will run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average time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worst-case time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there a better way?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0202859-6AF4-0BD1-AED6-E9C213203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024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02859-6AF4-0BD1-AED6-E9C213203259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Linear approach (Floyd's method)</a:t>
            </a:r>
          </a:p>
          <a:p>
            <a:pPr marL="447675" lvl="1" indent="-223838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Put all the elements on binary tree, only respecting structure property</a:t>
            </a:r>
          </a:p>
          <a:p>
            <a:pPr marL="447675" lvl="1" indent="-223838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0432FF"/>
                </a:solidFill>
              </a:rPr>
              <a:t>Shift down</a:t>
            </a:r>
            <a:r>
              <a:rPr lang="en-US" sz="1400" dirty="0"/>
              <a:t> all the elements starting from the first node who has at least one child, and up to the root</a:t>
            </a:r>
          </a:p>
          <a:p>
            <a:pPr marL="0" indent="-233363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25584-1994-E2E9-5572-61483B1C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91" y="2226884"/>
            <a:ext cx="3470217" cy="3448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3843BF-8935-C628-090F-35E4617341A6}"/>
              </a:ext>
            </a:extLst>
          </p:cNvPr>
          <p:cNvGrpSpPr>
            <a:grpSpLocks noChangeAspect="1"/>
          </p:cNvGrpSpPr>
          <p:nvPr/>
        </p:nvGrpSpPr>
        <p:grpSpPr>
          <a:xfrm>
            <a:off x="426475" y="2840108"/>
            <a:ext cx="2527431" cy="1472869"/>
            <a:chOff x="213604" y="1549026"/>
            <a:chExt cx="3107126" cy="18106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3780CD-F27B-14C1-D440-0BF8CD8FB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706646-EC46-2905-07A8-A39FE8346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524194-E14A-58F4-9D18-A340974E0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FA0E57-8D12-64BD-D736-7EC1CB062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21DB4-6969-BAE5-DA76-0A1CC9645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F3ACE2-418C-5EE2-39FE-AEAC5C6FF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3E6286-DF84-9326-76CD-91F5EFB72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E0F1BC-8E46-0EE5-33F6-6FB581638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9404A3-8257-84DD-F904-E10AE070D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BE10EE-0F1C-C71C-8B4A-1C4349FEF855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91BF9-91DB-488F-2457-18853979034F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A92E6F-F0AF-BC73-4BBE-90263B72F109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11822B-ECA8-F44A-122F-22D62A676EEB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CB315A-1058-9CEB-AAC2-90F11CA27176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72652A-5CEC-D76E-ACB4-0861E1C71070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116114-1B3E-81AA-978B-EAC030D1266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B45BA3-F8CD-EED2-2550-CA455B38822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06FA8-0FD4-B15A-43F4-D34ADCB721D5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9CC5EE-D9F6-16CF-6606-FB815497E399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4B5D42-784C-DF2C-032D-99F7741F15D1}"/>
                </a:ext>
              </a:extLst>
            </p:cNvPr>
            <p:cNvSpPr txBox="1"/>
            <p:nvPr/>
          </p:nvSpPr>
          <p:spPr>
            <a:xfrm>
              <a:off x="2518801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525DA6-3A7F-B136-2840-0A653264B91F}"/>
                </a:ext>
              </a:extLst>
            </p:cNvPr>
            <p:cNvSpPr txBox="1"/>
            <p:nvPr/>
          </p:nvSpPr>
          <p:spPr>
            <a:xfrm>
              <a:off x="44997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5D92A9-D64B-43A5-7770-B075CAB6256A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812706-6356-E8CE-A48A-73751DEC3DC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C28340-FC41-2178-2D72-0B1E15BEE0AC}"/>
                </a:ext>
              </a:extLst>
            </p:cNvPr>
            <p:cNvSpPr txBox="1"/>
            <p:nvPr/>
          </p:nvSpPr>
          <p:spPr>
            <a:xfrm>
              <a:off x="2869053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D6BDB1-5D17-58A6-FBE5-18D236B98F48}"/>
                </a:ext>
              </a:extLst>
            </p:cNvPr>
            <p:cNvSpPr txBox="1"/>
            <p:nvPr/>
          </p:nvSpPr>
          <p:spPr>
            <a:xfrm>
              <a:off x="213604" y="2971691"/>
              <a:ext cx="339350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95FA-A535-1B4A-1076-EBE8B8DD924B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D19B90-7466-528C-E5EC-F3DBFAC5F1E2}"/>
              </a:ext>
            </a:extLst>
          </p:cNvPr>
          <p:cNvCxnSpPr/>
          <p:nvPr/>
        </p:nvCxnSpPr>
        <p:spPr>
          <a:xfrm>
            <a:off x="39487" y="3702506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344BE85D-E169-0BE9-78A1-F0DA6321C128}"/>
              </a:ext>
            </a:extLst>
          </p:cNvPr>
          <p:cNvSpPr/>
          <p:nvPr/>
        </p:nvSpPr>
        <p:spPr>
          <a:xfrm rot="9391307">
            <a:off x="526189" y="3542453"/>
            <a:ext cx="1099455" cy="2026052"/>
          </a:xfrm>
          <a:prstGeom prst="arc">
            <a:avLst>
              <a:gd name="adj1" fmla="val 3613406"/>
              <a:gd name="adj2" fmla="val 536517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F58BEF-9C2B-4F11-FA1B-CE019AD889DE}"/>
              </a:ext>
            </a:extLst>
          </p:cNvPr>
          <p:cNvGrpSpPr>
            <a:grpSpLocks noChangeAspect="1"/>
          </p:cNvGrpSpPr>
          <p:nvPr/>
        </p:nvGrpSpPr>
        <p:grpSpPr>
          <a:xfrm>
            <a:off x="3719178" y="2836024"/>
            <a:ext cx="2577309" cy="1472869"/>
            <a:chOff x="152284" y="1549026"/>
            <a:chExt cx="3168446" cy="18106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BA0653-FEFC-0D19-4267-70FD6D4D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81CB99-C50A-1B0A-157B-2C66B0F0A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F737C3-6503-865D-65C4-0A2FA476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B717D1-3987-9697-2590-1B58DF0E0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39589-99D4-3E7D-4931-CC180A71D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99E96C-9F79-8F4D-74F7-84F038D46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0B4D88-9DC4-3E09-141E-D0B7C9EB9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D400CD-92BA-E88F-091C-2D40363E0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6E0D8-EE1E-E747-BF1E-3CC7A54B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02B33-7B89-C618-7CA5-2F055EE37341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FA889-B503-E08D-BBF4-3D9826D41E5B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9D71BA-6407-EE8C-A8ED-22AEB5A0C5C5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C500B-AD6C-9722-FBC6-F661D4B09895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A199A4-FA69-4F02-0FE5-575667CCCFA6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456CEC-C067-F3DB-2D47-A0063330EF97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03D66-51C5-5B1F-43B7-54A8AA75F94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01723E-9ABE-B2C8-DFA2-40479BB277D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ED2753-AB09-001E-1B71-7AA145DE26B9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52C7D-7EAD-FC32-A97D-4C744CDD3E47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585321-DF5F-3C44-F7FE-DB8D05FA4B57}"/>
                </a:ext>
              </a:extLst>
            </p:cNvPr>
            <p:cNvSpPr txBox="1"/>
            <p:nvPr/>
          </p:nvSpPr>
          <p:spPr>
            <a:xfrm>
              <a:off x="2518801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D65E3-97E1-C298-D49A-2ABDE2AB854A}"/>
                </a:ext>
              </a:extLst>
            </p:cNvPr>
            <p:cNvSpPr txBox="1"/>
            <p:nvPr/>
          </p:nvSpPr>
          <p:spPr>
            <a:xfrm>
              <a:off x="511296" y="2421945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3F0DFF-6343-3353-AED6-B24E35F222F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C3483-562F-89AE-82B6-5AA9C09FB8C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BCDFB9-7240-3CC1-EF84-B4F76B233341}"/>
                </a:ext>
              </a:extLst>
            </p:cNvPr>
            <p:cNvSpPr txBox="1"/>
            <p:nvPr/>
          </p:nvSpPr>
          <p:spPr>
            <a:xfrm>
              <a:off x="2869053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1C46-6016-5F70-18D4-7DCAE3C4CA03}"/>
                </a:ext>
              </a:extLst>
            </p:cNvPr>
            <p:cNvSpPr txBox="1"/>
            <p:nvPr/>
          </p:nvSpPr>
          <p:spPr>
            <a:xfrm>
              <a:off x="15228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CB913-4716-EB41-B023-4111049D0405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3D3785-C14F-5A16-9C8C-5A411CA547DD}"/>
              </a:ext>
            </a:extLst>
          </p:cNvPr>
          <p:cNvCxnSpPr>
            <a:cxnSpLocks/>
          </p:cNvCxnSpPr>
          <p:nvPr/>
        </p:nvCxnSpPr>
        <p:spPr>
          <a:xfrm flipH="1">
            <a:off x="6240852" y="3241022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>
            <a:extLst>
              <a:ext uri="{FF2B5EF4-FFF2-40B4-BE49-F238E27FC236}">
                <a16:creationId xmlns:a16="http://schemas.microsoft.com/office/drawing/2014/main" id="{103FE750-007E-63E8-112B-5124B8025AFA}"/>
              </a:ext>
            </a:extLst>
          </p:cNvPr>
          <p:cNvSpPr/>
          <p:nvPr/>
        </p:nvSpPr>
        <p:spPr>
          <a:xfrm>
            <a:off x="5993476" y="3208464"/>
            <a:ext cx="149475" cy="324196"/>
          </a:xfrm>
          <a:custGeom>
            <a:avLst/>
            <a:gdLst>
              <a:gd name="connsiteX0" fmla="*/ 0 w 252466"/>
              <a:gd name="connsiteY0" fmla="*/ 0 h 324196"/>
              <a:gd name="connsiteX1" fmla="*/ 241069 w 252466"/>
              <a:gd name="connsiteY1" fmla="*/ 116378 h 324196"/>
              <a:gd name="connsiteX2" fmla="*/ 191193 w 252466"/>
              <a:gd name="connsiteY2" fmla="*/ 324196 h 32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66" h="324196">
                <a:moveTo>
                  <a:pt x="0" y="0"/>
                </a:moveTo>
                <a:cubicBezTo>
                  <a:pt x="104602" y="31172"/>
                  <a:pt x="209204" y="62345"/>
                  <a:pt x="241069" y="116378"/>
                </a:cubicBezTo>
                <a:cubicBezTo>
                  <a:pt x="272934" y="170411"/>
                  <a:pt x="232063" y="247303"/>
                  <a:pt x="191193" y="32419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F58BEF-9C2B-4F11-FA1B-CE019AD889DE}"/>
              </a:ext>
            </a:extLst>
          </p:cNvPr>
          <p:cNvGrpSpPr>
            <a:grpSpLocks noChangeAspect="1"/>
          </p:cNvGrpSpPr>
          <p:nvPr/>
        </p:nvGrpSpPr>
        <p:grpSpPr>
          <a:xfrm>
            <a:off x="218114" y="1239980"/>
            <a:ext cx="2577309" cy="1472869"/>
            <a:chOff x="152284" y="1549026"/>
            <a:chExt cx="3168447" cy="18106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BA0653-FEFC-0D19-4267-70FD6D4D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81CB99-C50A-1B0A-157B-2C66B0F0A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F737C3-6503-865D-65C4-0A2FA476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B717D1-3987-9697-2590-1B58DF0E0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39589-99D4-3E7D-4931-CC180A71D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99E96C-9F79-8F4D-74F7-84F038D46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0B4D88-9DC4-3E09-141E-D0B7C9EB9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D400CD-92BA-E88F-091C-2D40363E0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6E0D8-EE1E-E747-BF1E-3CC7A54B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02B33-7B89-C618-7CA5-2F055EE37341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FA889-B503-E08D-BBF4-3D9826D41E5B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9D71BA-6407-EE8C-A8ED-22AEB5A0C5C5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C500B-AD6C-9722-FBC6-F661D4B09895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A199A4-FA69-4F02-0FE5-575667CCCFA6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456CEC-C067-F3DB-2D47-A0063330EF97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03D66-51C5-5B1F-43B7-54A8AA75F94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01723E-9ABE-B2C8-DFA2-40479BB277D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ED2753-AB09-001E-1B71-7AA145DE26B9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52C7D-7EAD-FC32-A97D-4C744CDD3E47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585321-DF5F-3C44-F7FE-DB8D05FA4B57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D65E3-97E1-C298-D49A-2ABDE2AB854A}"/>
                </a:ext>
              </a:extLst>
            </p:cNvPr>
            <p:cNvSpPr txBox="1"/>
            <p:nvPr/>
          </p:nvSpPr>
          <p:spPr>
            <a:xfrm>
              <a:off x="511296" y="2421945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3F0DFF-6343-3353-AED6-B24E35F222F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C3483-562F-89AE-82B6-5AA9C09FB8C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BCDFB9-7240-3CC1-EF84-B4F76B233341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1C46-6016-5F70-18D4-7DCAE3C4CA03}"/>
                </a:ext>
              </a:extLst>
            </p:cNvPr>
            <p:cNvSpPr txBox="1"/>
            <p:nvPr/>
          </p:nvSpPr>
          <p:spPr>
            <a:xfrm>
              <a:off x="15228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CB913-4716-EB41-B023-4111049D0405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786F32-080C-9E6E-E5CA-58E7F43EA932}"/>
              </a:ext>
            </a:extLst>
          </p:cNvPr>
          <p:cNvCxnSpPr/>
          <p:nvPr/>
        </p:nvCxnSpPr>
        <p:spPr>
          <a:xfrm>
            <a:off x="111644" y="1640949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D4E4C64D-F205-CB55-2E2D-C3DE3144CBAB}"/>
              </a:ext>
            </a:extLst>
          </p:cNvPr>
          <p:cNvSpPr/>
          <p:nvPr/>
        </p:nvSpPr>
        <p:spPr>
          <a:xfrm>
            <a:off x="615142" y="1629295"/>
            <a:ext cx="290945" cy="315883"/>
          </a:xfrm>
          <a:custGeom>
            <a:avLst/>
            <a:gdLst>
              <a:gd name="connsiteX0" fmla="*/ 290945 w 290945"/>
              <a:gd name="connsiteY0" fmla="*/ 0 h 315883"/>
              <a:gd name="connsiteX1" fmla="*/ 108065 w 290945"/>
              <a:gd name="connsiteY1" fmla="*/ 58189 h 315883"/>
              <a:gd name="connsiteX2" fmla="*/ 0 w 290945"/>
              <a:gd name="connsiteY2" fmla="*/ 315883 h 315883"/>
              <a:gd name="connsiteX0" fmla="*/ 290945 w 290945"/>
              <a:gd name="connsiteY0" fmla="*/ 0 h 315883"/>
              <a:gd name="connsiteX1" fmla="*/ 102985 w 290945"/>
              <a:gd name="connsiteY1" fmla="*/ 103909 h 315883"/>
              <a:gd name="connsiteX2" fmla="*/ 0 w 290945"/>
              <a:gd name="connsiteY2" fmla="*/ 315883 h 31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" h="315883">
                <a:moveTo>
                  <a:pt x="290945" y="0"/>
                </a:moveTo>
                <a:cubicBezTo>
                  <a:pt x="223750" y="2771"/>
                  <a:pt x="151476" y="51262"/>
                  <a:pt x="102985" y="103909"/>
                </a:cubicBezTo>
                <a:cubicBezTo>
                  <a:pt x="54494" y="156556"/>
                  <a:pt x="29787" y="213359"/>
                  <a:pt x="0" y="315883"/>
                </a:cubicBezTo>
              </a:path>
            </a:pathLst>
          </a:custGeom>
          <a:noFill/>
          <a:ln w="15875">
            <a:solidFill>
              <a:srgbClr val="FF26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18B7E74-9C55-8F68-5C1F-10C1234E755C}"/>
              </a:ext>
            </a:extLst>
          </p:cNvPr>
          <p:cNvSpPr/>
          <p:nvPr/>
        </p:nvSpPr>
        <p:spPr>
          <a:xfrm>
            <a:off x="320040" y="2098040"/>
            <a:ext cx="177800" cy="335280"/>
          </a:xfrm>
          <a:custGeom>
            <a:avLst/>
            <a:gdLst>
              <a:gd name="connsiteX0" fmla="*/ 177800 w 177800"/>
              <a:gd name="connsiteY0" fmla="*/ 0 h 335280"/>
              <a:gd name="connsiteX1" fmla="*/ 30480 w 177800"/>
              <a:gd name="connsiteY1" fmla="*/ 142240 h 335280"/>
              <a:gd name="connsiteX2" fmla="*/ 0 w 17780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" h="335280">
                <a:moveTo>
                  <a:pt x="177800" y="0"/>
                </a:moveTo>
                <a:cubicBezTo>
                  <a:pt x="118956" y="43180"/>
                  <a:pt x="60113" y="86360"/>
                  <a:pt x="30480" y="142240"/>
                </a:cubicBezTo>
                <a:cubicBezTo>
                  <a:pt x="847" y="198120"/>
                  <a:pt x="423" y="266700"/>
                  <a:pt x="0" y="335280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17576B-AF71-B136-B167-E58EA60D877F}"/>
              </a:ext>
            </a:extLst>
          </p:cNvPr>
          <p:cNvGrpSpPr>
            <a:grpSpLocks noChangeAspect="1"/>
          </p:cNvGrpSpPr>
          <p:nvPr/>
        </p:nvGrpSpPr>
        <p:grpSpPr>
          <a:xfrm>
            <a:off x="3596416" y="1215572"/>
            <a:ext cx="2568996" cy="1472869"/>
            <a:chOff x="162504" y="1549026"/>
            <a:chExt cx="3158227" cy="181068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8C07CC5-DDFA-AC02-17DF-38578282B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153459D-2A62-7B92-A938-1C7AEF890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D802AC-0DEF-D821-B6B7-ACF4C7BC4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04623A-5783-9350-7AC6-0B7CD2905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29FEA6-CBEB-BDCB-E6D3-C619FA41C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3636AB9-21C5-F47C-48E8-EF445E566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1C4F15-2D97-8581-D13B-2AECE025C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CDC1F7B-3AAD-5683-BD42-A76837E1F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E651668-41D1-526E-4E47-62055FDD6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06A0D5-F15F-6683-65D7-3219FDCC5703}"/>
                </a:ext>
              </a:extLst>
            </p:cNvPr>
            <p:cNvCxnSpPr>
              <a:cxnSpLocks/>
              <a:stCxn id="72" idx="2"/>
              <a:endCxn id="7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B851EA-6B16-BEAF-414E-F7E294580E2D}"/>
                </a:ext>
              </a:extLst>
            </p:cNvPr>
            <p:cNvCxnSpPr>
              <a:cxnSpLocks/>
              <a:stCxn id="72" idx="6"/>
              <a:endCxn id="7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3105498-A070-1D6C-72BB-13044CC32A28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D0C657-529A-61D2-F6E7-52041972663E}"/>
                </a:ext>
              </a:extLst>
            </p:cNvPr>
            <p:cNvCxnSpPr>
              <a:cxnSpLocks/>
              <a:stCxn id="73" idx="4"/>
              <a:endCxn id="7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6188259-C77C-08E9-EDA5-F2D68A703C4C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176957-ABEB-8C5A-3DED-3B0315F209DF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541A71-CD3C-C542-FCBA-9F479078555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6B3A9D-024C-30D5-0ECC-7F582EB62DD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6867FF-C4C0-F706-ABC5-4A2C6526B8F5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4368903-0742-9225-92EE-69FBAD54E1B0}"/>
                </a:ext>
              </a:extLst>
            </p:cNvPr>
            <p:cNvSpPr txBox="1"/>
            <p:nvPr/>
          </p:nvSpPr>
          <p:spPr>
            <a:xfrm>
              <a:off x="1028614" y="1867950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397054-33AE-B69C-3EE6-C980C4493D17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27EB9AC-1849-11D1-EA11-59DECC729FF7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9DC558-B100-8D87-ACA2-96C926E1B44A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873771-E64A-5677-BF34-DE18F8E7D4E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8EC633-73F6-B630-7609-45087C027BA6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4E289F-B17C-94BC-52A4-5FAF16EA3F7D}"/>
                </a:ext>
              </a:extLst>
            </p:cNvPr>
            <p:cNvSpPr txBox="1"/>
            <p:nvPr/>
          </p:nvSpPr>
          <p:spPr>
            <a:xfrm>
              <a:off x="162504" y="2971691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C9F6672-7BBB-E1AF-2A2D-0E58D199E7C0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66272D-CA7E-D639-D156-CC413ACE49D7}"/>
              </a:ext>
            </a:extLst>
          </p:cNvPr>
          <p:cNvCxnSpPr/>
          <p:nvPr/>
        </p:nvCxnSpPr>
        <p:spPr>
          <a:xfrm>
            <a:off x="3982529" y="1339520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1EB959C0-D711-9937-01EF-82CD8ADB145B}"/>
              </a:ext>
            </a:extLst>
          </p:cNvPr>
          <p:cNvSpPr/>
          <p:nvPr/>
        </p:nvSpPr>
        <p:spPr>
          <a:xfrm>
            <a:off x="4463935" y="1267800"/>
            <a:ext cx="507076" cy="220178"/>
          </a:xfrm>
          <a:custGeom>
            <a:avLst/>
            <a:gdLst>
              <a:gd name="connsiteX0" fmla="*/ 0 w 507076"/>
              <a:gd name="connsiteY0" fmla="*/ 220178 h 220178"/>
              <a:gd name="connsiteX1" fmla="*/ 274320 w 507076"/>
              <a:gd name="connsiteY1" fmla="*/ 28985 h 220178"/>
              <a:gd name="connsiteX2" fmla="*/ 507076 w 507076"/>
              <a:gd name="connsiteY2" fmla="*/ 4047 h 22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076" h="220178">
                <a:moveTo>
                  <a:pt x="0" y="220178"/>
                </a:moveTo>
                <a:cubicBezTo>
                  <a:pt x="94903" y="142592"/>
                  <a:pt x="189807" y="65007"/>
                  <a:pt x="274320" y="28985"/>
                </a:cubicBezTo>
                <a:cubicBezTo>
                  <a:pt x="358833" y="-7037"/>
                  <a:pt x="432954" y="-1495"/>
                  <a:pt x="507076" y="404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18DE4459-79A2-3915-B842-52D21A69B269}"/>
              </a:ext>
            </a:extLst>
          </p:cNvPr>
          <p:cNvSpPr/>
          <p:nvPr/>
        </p:nvSpPr>
        <p:spPr>
          <a:xfrm>
            <a:off x="3881824" y="1604356"/>
            <a:ext cx="390918" cy="365760"/>
          </a:xfrm>
          <a:custGeom>
            <a:avLst/>
            <a:gdLst>
              <a:gd name="connsiteX0" fmla="*/ 390918 w 390918"/>
              <a:gd name="connsiteY0" fmla="*/ 0 h 365760"/>
              <a:gd name="connsiteX1" fmla="*/ 50096 w 390918"/>
              <a:gd name="connsiteY1" fmla="*/ 149629 h 365760"/>
              <a:gd name="connsiteX2" fmla="*/ 8532 w 390918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18" h="365760">
                <a:moveTo>
                  <a:pt x="390918" y="0"/>
                </a:moveTo>
                <a:cubicBezTo>
                  <a:pt x="252372" y="44334"/>
                  <a:pt x="113827" y="88669"/>
                  <a:pt x="50096" y="149629"/>
                </a:cubicBezTo>
                <a:cubicBezTo>
                  <a:pt x="-13635" y="210589"/>
                  <a:pt x="-2552" y="288174"/>
                  <a:pt x="8532" y="365760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DD0BBB9-12D1-6C3C-12AE-F4981D34B58C}"/>
              </a:ext>
            </a:extLst>
          </p:cNvPr>
          <p:cNvSpPr/>
          <p:nvPr/>
        </p:nvSpPr>
        <p:spPr>
          <a:xfrm>
            <a:off x="3642996" y="2061556"/>
            <a:ext cx="230735" cy="357448"/>
          </a:xfrm>
          <a:custGeom>
            <a:avLst/>
            <a:gdLst>
              <a:gd name="connsiteX0" fmla="*/ 230735 w 230735"/>
              <a:gd name="connsiteY0" fmla="*/ 0 h 357448"/>
              <a:gd name="connsiteX1" fmla="*/ 22917 w 230735"/>
              <a:gd name="connsiteY1" fmla="*/ 141317 h 357448"/>
              <a:gd name="connsiteX2" fmla="*/ 14604 w 230735"/>
              <a:gd name="connsiteY2" fmla="*/ 357448 h 3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35" h="357448">
                <a:moveTo>
                  <a:pt x="230735" y="0"/>
                </a:moveTo>
                <a:cubicBezTo>
                  <a:pt x="144837" y="40871"/>
                  <a:pt x="58939" y="81742"/>
                  <a:pt x="22917" y="141317"/>
                </a:cubicBezTo>
                <a:cubicBezTo>
                  <a:pt x="-13105" y="200892"/>
                  <a:pt x="749" y="279170"/>
                  <a:pt x="14604" y="357448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14DD1A-FFF9-2D33-9D04-7B9C2F68DDFA}"/>
              </a:ext>
            </a:extLst>
          </p:cNvPr>
          <p:cNvGrpSpPr>
            <a:grpSpLocks noChangeAspect="1"/>
          </p:cNvGrpSpPr>
          <p:nvPr/>
        </p:nvGrpSpPr>
        <p:grpSpPr>
          <a:xfrm>
            <a:off x="1966581" y="3007089"/>
            <a:ext cx="2560683" cy="1472869"/>
            <a:chOff x="172724" y="1549026"/>
            <a:chExt cx="3148007" cy="181068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76BB1F-90FA-44CE-9A50-33A6C9B4C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DCED80-0C05-3A82-38FE-A046D1174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885BD79-06A2-F461-7652-5A15853DE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7F221AE-20C9-40F3-7FBA-51A4BC33F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E2A542-939A-4C05-7AA4-0415EE383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AB810A5-B980-E7BE-4867-F2E67545F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CBEF22-0A22-BD66-34D0-8A331D315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DFE770E-A498-6123-A052-4D0EFBB5D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64FED8-E859-F427-05C0-ECFD37137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694CBD-8324-E9BF-E0F4-AA7894737511}"/>
                </a:ext>
              </a:extLst>
            </p:cNvPr>
            <p:cNvCxnSpPr>
              <a:cxnSpLocks/>
              <a:stCxn id="104" idx="2"/>
              <a:endCxn id="105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FDD7F7-43EA-BC85-DAA7-2F32B6792C2F}"/>
                </a:ext>
              </a:extLst>
            </p:cNvPr>
            <p:cNvCxnSpPr>
              <a:cxnSpLocks/>
              <a:stCxn id="104" idx="6"/>
              <a:endCxn id="106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341F95-516A-3A08-EC2B-26094E694C50}"/>
                </a:ext>
              </a:extLst>
            </p:cNvPr>
            <p:cNvCxnSpPr>
              <a:cxnSpLocks/>
              <a:stCxn id="105" idx="4"/>
              <a:endCxn id="107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04860E-8937-94EB-C6DC-9C0EC6FC7082}"/>
                </a:ext>
              </a:extLst>
            </p:cNvPr>
            <p:cNvCxnSpPr>
              <a:cxnSpLocks/>
              <a:stCxn id="105" idx="4"/>
              <a:endCxn id="108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58B83E6-A6A1-48C2-AD09-AC75FFD2CC77}"/>
                </a:ext>
              </a:extLst>
            </p:cNvPr>
            <p:cNvCxnSpPr>
              <a:cxnSpLocks/>
              <a:stCxn id="106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3A891A-338E-6A03-12BD-85E3322483D8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F7685F-2165-0571-79BD-2B3BF7277ECF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041B122-CEC6-76B5-3702-BBEFE3EA39AD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A461F6B-064B-D204-5816-DAEBD2D3B3E0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7C90ED-C941-3D4D-F0B2-B240240ABB44}"/>
                </a:ext>
              </a:extLst>
            </p:cNvPr>
            <p:cNvSpPr txBox="1"/>
            <p:nvPr/>
          </p:nvSpPr>
          <p:spPr>
            <a:xfrm>
              <a:off x="96729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82BBA05-3694-A922-046E-B2C82C4E1828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BC28CD-6EAF-0BAA-3311-7ADBAF8F937F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D89354-8A9C-2EDB-0CBF-725D1DC41290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461AF0-B316-FDDE-0667-AC86BFACAEC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090C281-EDAD-0461-93BF-BA4B3DCC9854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37A3BBD-E7B4-2804-A543-2CB62CFA1BD2}"/>
                </a:ext>
              </a:extLst>
            </p:cNvPr>
            <p:cNvSpPr txBox="1"/>
            <p:nvPr/>
          </p:nvSpPr>
          <p:spPr>
            <a:xfrm>
              <a:off x="172724" y="2971691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EDF2D88-0BFF-C8D3-3EC3-530FD8D64CC1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7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99" grpId="0" animBg="1"/>
      <p:bldP spid="101" grpId="0" animBg="1"/>
      <p:bldP spid="1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Implementations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EE341-5617-D9E6-506A-DD697BBF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" y="1237246"/>
            <a:ext cx="3741599" cy="3251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DBB2D-AD39-6D93-1F9E-58F66B35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729" y="2186247"/>
            <a:ext cx="2934355" cy="14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running time of </a:t>
                </a:r>
                <a:r>
                  <a:rPr lang="en-US" sz="1600" dirty="0" err="1"/>
                  <a:t>heapify</a:t>
                </a:r>
                <a:r>
                  <a:rPr lang="en-US" sz="1600" dirty="0"/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of elements in the heap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srgbClr val="0432FF"/>
                    </a:solidFill>
                  </a:rPr>
                  <a:t>RECAP</a:t>
                </a:r>
                <a:r>
                  <a:rPr lang="en-US" sz="1600" dirty="0"/>
                  <a:t> - </a:t>
                </a:r>
                <a:r>
                  <a:rPr lang="en-US" sz="1600" u="sng" dirty="0"/>
                  <a:t>Height</a:t>
                </a:r>
                <a:r>
                  <a:rPr lang="en-US" sz="1600" dirty="0"/>
                  <a:t>: The height of a node is the length of the longest path from a leaf to this node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All leaves are at height 0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height of a tree is equal to the height of the root from the deepest leaf (which is always equal to the depth of the tree)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2048" b="-8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2FFB55E-518B-EAAA-DFB6-BDE16BFB00D1}"/>
              </a:ext>
            </a:extLst>
          </p:cNvPr>
          <p:cNvGrpSpPr/>
          <p:nvPr/>
        </p:nvGrpSpPr>
        <p:grpSpPr>
          <a:xfrm>
            <a:off x="1743160" y="1822702"/>
            <a:ext cx="3176567" cy="2321577"/>
            <a:chOff x="1490477" y="1641620"/>
            <a:chExt cx="3176567" cy="23215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5BFEAD-C9A6-9F88-80DB-9DE8C703A86C}"/>
                </a:ext>
              </a:extLst>
            </p:cNvPr>
            <p:cNvSpPr txBox="1"/>
            <p:nvPr/>
          </p:nvSpPr>
          <p:spPr>
            <a:xfrm>
              <a:off x="3085276" y="16575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65C3E2-69B0-5FAA-AA33-41DE248112FD}"/>
                </a:ext>
              </a:extLst>
            </p:cNvPr>
            <p:cNvSpPr txBox="1"/>
            <p:nvPr/>
          </p:nvSpPr>
          <p:spPr>
            <a:xfrm>
              <a:off x="2251653" y="2082009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B644AD-2745-D8BF-F153-FCF0C1E1B927}"/>
                </a:ext>
              </a:extLst>
            </p:cNvPr>
            <p:cNvSpPr txBox="1"/>
            <p:nvPr/>
          </p:nvSpPr>
          <p:spPr>
            <a:xfrm>
              <a:off x="3921569" y="2087091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7CF361-E45B-E39E-615D-7C3E6BBF0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0477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59228F-9873-711E-D57B-7DE9133C2F2A}"/>
                </a:ext>
              </a:extLst>
            </p:cNvPr>
            <p:cNvSpPr txBox="1"/>
            <p:nvPr/>
          </p:nvSpPr>
          <p:spPr>
            <a:xfrm>
              <a:off x="1539604" y="280633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2FD144-7D16-974A-A5B7-59B19BDD953C}"/>
                </a:ext>
              </a:extLst>
            </p:cNvPr>
            <p:cNvSpPr txBox="1"/>
            <p:nvPr/>
          </p:nvSpPr>
          <p:spPr>
            <a:xfrm>
              <a:off x="2258070" y="281248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996821-C925-C4E0-586A-D84BED296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828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F346FA-F2A4-E373-3BD8-CAC781DBEAF7}"/>
                </a:ext>
              </a:extLst>
            </p:cNvPr>
            <p:cNvSpPr txBox="1"/>
            <p:nvPr/>
          </p:nvSpPr>
          <p:spPr>
            <a:xfrm>
              <a:off x="2960431" y="281248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BE0DF3-1757-95EF-7F4B-F932EC46C49D}"/>
                </a:ext>
              </a:extLst>
            </p:cNvPr>
            <p:cNvSpPr txBox="1"/>
            <p:nvPr/>
          </p:nvSpPr>
          <p:spPr>
            <a:xfrm>
              <a:off x="3520497" y="2812739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B0A245-6618-B14D-FFC2-CA389A4A2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5044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A4DFD-65E3-AC54-23FB-C7437D66E824}"/>
                </a:ext>
              </a:extLst>
            </p:cNvPr>
            <p:cNvSpPr txBox="1"/>
            <p:nvPr/>
          </p:nvSpPr>
          <p:spPr>
            <a:xfrm>
              <a:off x="4292560" y="2814720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1C7A14-A27B-73D3-BAE0-FCA7B0E63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0322" y="3531197"/>
              <a:ext cx="432000" cy="432000"/>
            </a:xfrm>
            <a:prstGeom prst="ellipse">
              <a:avLst/>
            </a:prstGeom>
            <a:noFill/>
            <a:ln w="19050">
              <a:solidFill>
                <a:srgbClr val="FF4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24CE2E-9621-6FE7-8A13-647456B78A0F}"/>
                </a:ext>
              </a:extLst>
            </p:cNvPr>
            <p:cNvSpPr txBox="1"/>
            <p:nvPr/>
          </p:nvSpPr>
          <p:spPr>
            <a:xfrm>
              <a:off x="1903230" y="3547142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606A8D-8939-0676-6B70-0C3D67EC2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526" y="353119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0C8224-E849-6C7A-ADFB-42AAB769D533}"/>
                </a:ext>
              </a:extLst>
            </p:cNvPr>
            <p:cNvSpPr txBox="1"/>
            <p:nvPr/>
          </p:nvSpPr>
          <p:spPr>
            <a:xfrm>
              <a:off x="2658611" y="3531933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D95B91-CE15-C843-2D4A-13C875254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1790" y="3531197"/>
              <a:ext cx="432000" cy="432000"/>
            </a:xfrm>
            <a:prstGeom prst="ellipse">
              <a:avLst/>
            </a:prstGeom>
            <a:noFill/>
            <a:ln w="19050">
              <a:solidFill>
                <a:srgbClr val="FFAA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A770CB-8A2E-ADFF-2D25-83E10F01719E}"/>
                </a:ext>
              </a:extLst>
            </p:cNvPr>
            <p:cNvSpPr txBox="1"/>
            <p:nvPr/>
          </p:nvSpPr>
          <p:spPr>
            <a:xfrm>
              <a:off x="3553886" y="3530630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218FD-BB33-5EF0-F059-A36E9C2809EB}"/>
                </a:ext>
              </a:extLst>
            </p:cNvPr>
            <p:cNvCxnSpPr>
              <a:cxnSpLocks/>
            </p:cNvCxnSpPr>
            <p:nvPr/>
          </p:nvCxnSpPr>
          <p:spPr>
            <a:xfrm>
              <a:off x="3404884" y="2010355"/>
              <a:ext cx="529235" cy="126530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6BF357-4011-7B90-5383-0B5E4685365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1706477" y="2505620"/>
              <a:ext cx="702578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1E2FA3-1D40-79AD-2A48-FE79236B80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9055" y="2505620"/>
              <a:ext cx="6292" cy="293155"/>
            </a:xfrm>
            <a:prstGeom prst="line">
              <a:avLst/>
            </a:prstGeom>
            <a:ln w="19050">
              <a:solidFill>
                <a:srgbClr val="FF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408DA6-399A-4198-F6E4-7594CFD2440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409055" y="2505620"/>
              <a:ext cx="706773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C07EFF-FF01-ACAF-D361-FE9105F43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840" y="2505620"/>
              <a:ext cx="395014" cy="293155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37CD8D-B160-8686-CFE2-CFDCFB44055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086854" y="250562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5595EF-EA49-A470-4AB2-94D4DADF17B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026322" y="3230775"/>
              <a:ext cx="389025" cy="300422"/>
            </a:xfrm>
            <a:prstGeom prst="line">
              <a:avLst/>
            </a:prstGeom>
            <a:ln w="19050">
              <a:solidFill>
                <a:srgbClr val="FF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69AB4D-E408-979E-4F2A-65F1E9BF1D1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415347" y="3230775"/>
              <a:ext cx="370179" cy="30042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DEDB0A-B960-F986-F7D5-787D8E1EF9F4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691840" y="3230775"/>
              <a:ext cx="5950" cy="300422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9D36A5-6E1A-63DA-57BD-8AF51EC0F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149" y="1641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9AE97C-7A4F-25B2-598A-D967CF278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9347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C1AB13-1B83-5EE0-3F19-179A532EC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854" y="2073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0AE1E9-6027-3C2C-EDC9-1B17BAD4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840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82CDC3-55B8-119A-7B80-D7D25CD73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3055" y="2073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6AB107-57CC-2324-9ED2-F181F5F84BB1}"/>
                </a:ext>
              </a:extLst>
            </p:cNvPr>
            <p:cNvCxnSpPr>
              <a:cxnSpLocks/>
              <a:endCxn id="40" idx="7"/>
            </p:cNvCxnSpPr>
            <p:nvPr/>
          </p:nvCxnSpPr>
          <p:spPr>
            <a:xfrm flipH="1">
              <a:off x="2561790" y="2010355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7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running time of </a:t>
                </a:r>
                <a:r>
                  <a:rPr lang="en-US" sz="1600" dirty="0" err="1"/>
                  <a:t>heapify</a:t>
                </a:r>
                <a:r>
                  <a:rPr lang="en-US" sz="1600" dirty="0"/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of elements in the heap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srgbClr val="0432FF"/>
                    </a:solidFill>
                  </a:rPr>
                  <a:t>Some intuitions first [Great resource on this topic - </a:t>
                </a:r>
                <a:r>
                  <a:rPr lang="en-US" sz="1600" dirty="0">
                    <a:solidFill>
                      <a:srgbClr val="0432FF"/>
                    </a:solidFill>
                    <a:hlinkClick r:id="rId3"/>
                  </a:rPr>
                  <a:t>https://stackoverflow.com/a/18742428</a:t>
                </a:r>
                <a:r>
                  <a:rPr lang="en-US" sz="1600" dirty="0">
                    <a:solidFill>
                      <a:srgbClr val="0432FF"/>
                    </a:solidFill>
                  </a:rPr>
                  <a:t>]</a:t>
                </a: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basic idea is after creating a complete binary tree - move an offending node until it satisfies the heap property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shiftUp</a:t>
                </a:r>
                <a:r>
                  <a:rPr lang="en-US" sz="1400" dirty="0"/>
                  <a:t> - swaps a node that is less than its parent (thereby moving it up) until it is no smaller than the node above it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shiftDown</a:t>
                </a:r>
                <a:r>
                  <a:rPr lang="en-US" sz="1400" dirty="0"/>
                  <a:t> - swaps a node that is more than its smallest child (thereby moving it down) until it is no larger than both nodes below it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number of operations required for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 is proportional to the distance the node may have to move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, it is the distance to the top of the tree, so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 is expensive for nodes at the bottom of the tree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, it is the distance to the bottom of the tree, so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 is expensive for nodes at the top of the tree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  <a:blipFill>
                <a:blip r:embed="rId4"/>
                <a:stretch>
                  <a:fillRect l="-394" t="-2048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0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2AE643-0D4E-D804-78E8-BF64E4A30AF3}"/>
              </a:ext>
            </a:extLst>
          </p:cNvPr>
          <p:cNvSpPr txBox="1">
            <a:spLocks/>
          </p:cNvSpPr>
          <p:nvPr/>
        </p:nvSpPr>
        <p:spPr>
          <a:xfrm>
            <a:off x="144187" y="1057412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Although both operations are O(log n) in the worst case, only one node is at the top whereas half the nodes lie in the bottom layer</a:t>
            </a:r>
          </a:p>
          <a:p>
            <a:pPr marL="239713" indent="-239713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it shouldn't be too surprising that if we have to apply an operation to every node, we would prefer </a:t>
            </a:r>
            <a:r>
              <a:rPr lang="en-US" sz="1600" dirty="0" err="1"/>
              <a:t>shiftDown</a:t>
            </a:r>
            <a:r>
              <a:rPr lang="en-US" sz="1600" dirty="0"/>
              <a:t> over </a:t>
            </a:r>
            <a:r>
              <a:rPr lang="en-US" sz="1600" dirty="0" err="1"/>
              <a:t>shiftUp</a:t>
            </a:r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4B9ECA-6B44-7424-11D6-FD3C671DB3C4}"/>
              </a:ext>
            </a:extLst>
          </p:cNvPr>
          <p:cNvGrpSpPr/>
          <p:nvPr/>
        </p:nvGrpSpPr>
        <p:grpSpPr>
          <a:xfrm>
            <a:off x="307774" y="2513568"/>
            <a:ext cx="3561178" cy="2122173"/>
            <a:chOff x="1448597" y="1378690"/>
            <a:chExt cx="3561178" cy="21221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0C2FE6-4FD6-DEFC-B5F5-9B4598AF62ED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4086A7D-4276-21B3-ACBE-1D8700E86CF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4C95D9-7A1B-F6DD-233D-09040FCF1D5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6CC23F-E352-78AC-A815-A13E6FD4F3E9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5222EA-81E0-10F5-C90B-45A91BE51A0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BAC0C1-AA57-6CAB-B769-B73F0F2F045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FB6F71-4B49-B2A0-8B91-C8E732E793A7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B5CA09-5868-E00E-E893-4B6C46E7C4E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B1558E-9AC4-6A33-88CB-01E5778CF14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5A63D-C4C9-41E4-291F-9A9BA53677FD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967833-2B20-0C4A-EBDD-31A0055F78D8}"/>
                </a:ext>
              </a:extLst>
            </p:cNvPr>
            <p:cNvCxnSpPr>
              <a:cxnSpLocks/>
              <a:stCxn id="66" idx="2"/>
              <a:endCxn id="62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25B3DE-A537-92BE-32C7-66C95080924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57D977-6097-E56B-4EED-B50DB1AE2BC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BAE0E-490F-1C9F-69FC-D1BD234A4A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396FF-BBBB-1C5A-6F56-D0F8EEFFBDD5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73022-1EA4-60EF-B8A1-B709D3877A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B80992-A2FE-C126-2EE8-4054A0DE824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4D553-3EFF-A317-8223-E2DA5AAF3589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9C7CFD-7CB7-0302-31BC-8CC3C9566BA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39E664-F47F-9800-9F47-0C44EBB73736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CF5809D-5F6F-CD54-3CFB-C6AF9AA3F20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32A7C7-21FA-4786-E302-BD144665F82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8DE1D6-ECE4-CA14-F26C-11256A11E34C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6C23C59-3D56-2222-0E45-3DC46C6ED06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33BC4C-D915-74DE-AC0C-06715DD94BF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32AB0-08B8-B62F-395D-F54DB1850AA1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11068-0D2C-2017-45EA-D7D6D276BD8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E976ED-8C08-7612-AE3B-A1BE5940BA90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025FD5-ACED-BAF1-A70D-1A0DEE436AA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43DA6F-193B-1ADE-230B-249536C63A25}"/>
                  </a:ext>
                </a:extLst>
              </p:cNvPr>
              <p:cNvSpPr txBox="1"/>
              <p:nvPr/>
            </p:nvSpPr>
            <p:spPr>
              <a:xfrm>
                <a:off x="3078976" y="249338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6D2001-CCCE-FADF-47BD-7DA6A87A3F3F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7ACB02B-D910-EDF5-946E-7B50B1B2484C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7B59C8-46E4-D59C-C777-D29DC149E224}"/>
                  </a:ext>
                </a:extLst>
              </p:cNvPr>
              <p:cNvSpPr txBox="1"/>
              <p:nvPr/>
            </p:nvSpPr>
            <p:spPr>
              <a:xfrm>
                <a:off x="3070663" y="249338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37034F-7B8B-9DD3-3CC1-2E243C980D17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E73FF66-57B6-D4E8-3690-9E757724D73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1576-C6FD-592D-8935-B4DF9B16BDA0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7FA41-A998-2AFF-C70E-AAAAB0B2A6EC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59AD5F-B57F-5493-4C79-359B4DF2F8C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060EA9-65BD-2790-D00D-AB3B10D7A7B4}"/>
                  </a:ext>
                </a:extLst>
              </p:cNvPr>
              <p:cNvSpPr txBox="1"/>
              <p:nvPr/>
            </p:nvSpPr>
            <p:spPr>
              <a:xfrm>
                <a:off x="3062350" y="249338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5A34F1-5BAD-935D-32CF-220455AD34ED}"/>
                </a:ext>
              </a:extLst>
            </p:cNvPr>
            <p:cNvGrpSpPr/>
            <p:nvPr/>
          </p:nvGrpSpPr>
          <p:grpSpPr>
            <a:xfrm>
              <a:off x="3290770" y="3113850"/>
              <a:ext cx="381836" cy="377418"/>
              <a:chOff x="3012472" y="2493387"/>
              <a:chExt cx="381836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022B79-3ED9-E3CE-34BE-03BBBE53F35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71D452-151F-822E-715E-32D78467BD65}"/>
                  </a:ext>
                </a:extLst>
              </p:cNvPr>
              <p:cNvSpPr txBox="1"/>
              <p:nvPr/>
            </p:nvSpPr>
            <p:spPr>
              <a:xfrm>
                <a:off x="3012472" y="24933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AE3C7A-B98D-DDDC-9568-A9AA5174AEA8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CCD26BC-BBF1-BB2A-689C-B3C944F28D25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8848F3-6B17-E053-0B7C-3C375E25E344}"/>
                  </a:ext>
                </a:extLst>
              </p:cNvPr>
              <p:cNvSpPr txBox="1"/>
              <p:nvPr/>
            </p:nvSpPr>
            <p:spPr>
              <a:xfrm>
                <a:off x="3037411" y="249338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F20D3-F24B-4D01-C66F-5E2110226FA9}"/>
                </a:ext>
              </a:extLst>
            </p:cNvPr>
            <p:cNvGrpSpPr/>
            <p:nvPr/>
          </p:nvGrpSpPr>
          <p:grpSpPr>
            <a:xfrm>
              <a:off x="4199735" y="3121060"/>
              <a:ext cx="360000" cy="369332"/>
              <a:chOff x="3015000" y="2501700"/>
              <a:chExt cx="360000" cy="3693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84A0AF-6279-3E12-44FB-A965BEE1837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C0EBF8-D0EF-957F-22DA-41548409087C}"/>
                  </a:ext>
                </a:extLst>
              </p:cNvPr>
              <p:cNvSpPr txBox="1"/>
              <p:nvPr/>
            </p:nvSpPr>
            <p:spPr>
              <a:xfrm>
                <a:off x="3029098" y="25017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A04D5B-5402-5C08-25EB-40542B13C084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16E92D-CE2D-130D-7452-1A99E4E5A55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A806C-A4B8-BC47-4FF4-AD1E8C2B57C8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4DD65A-7DFF-B068-D0A6-08A8D29172FD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1633760" y="2879266"/>
              <a:ext cx="360673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73477-3F99-0E29-B24B-5951137185D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1994433" y="2879266"/>
              <a:ext cx="123905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89814-951B-3959-3EC8-3F38B6530977}"/>
                </a:ext>
              </a:extLst>
            </p:cNvPr>
            <p:cNvCxnSpPr>
              <a:cxnSpLocks/>
              <a:stCxn id="57" idx="4"/>
              <a:endCxn id="48" idx="0"/>
            </p:cNvCxnSpPr>
            <p:nvPr/>
          </p:nvCxnSpPr>
          <p:spPr>
            <a:xfrm flipH="1">
              <a:off x="2594418" y="2888455"/>
              <a:ext cx="271114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7917C8-AC58-C236-FC5D-1D1BB61D4C9C}"/>
                </a:ext>
              </a:extLst>
            </p:cNvPr>
            <p:cNvCxnSpPr>
              <a:cxnSpLocks/>
              <a:stCxn id="58" idx="2"/>
              <a:endCxn id="46" idx="0"/>
            </p:cNvCxnSpPr>
            <p:nvPr/>
          </p:nvCxnSpPr>
          <p:spPr>
            <a:xfrm>
              <a:off x="2864694" y="2880369"/>
              <a:ext cx="176856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7F7F8F-6054-C884-9E24-DE2109F291A7}"/>
                </a:ext>
              </a:extLst>
            </p:cNvPr>
            <p:cNvCxnSpPr>
              <a:cxnSpLocks/>
              <a:stCxn id="56" idx="2"/>
              <a:endCxn id="44" idx="0"/>
            </p:cNvCxnSpPr>
            <p:nvPr/>
          </p:nvCxnSpPr>
          <p:spPr>
            <a:xfrm flipH="1">
              <a:off x="3481688" y="2871072"/>
              <a:ext cx="177219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128D4-B1F4-6091-0B69-11FD8553B5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FE2924-A1F4-1067-C1D3-C0F2CF2AAEF7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 flipH="1">
              <a:off x="4382309" y="2867029"/>
              <a:ext cx="128292" cy="25403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401D6-3805-1BC9-CC96-100D6C992342}"/>
                </a:ext>
              </a:extLst>
            </p:cNvPr>
            <p:cNvCxnSpPr>
              <a:cxnSpLocks/>
              <a:stCxn id="53" idx="4"/>
              <a:endCxn id="38" idx="0"/>
            </p:cNvCxnSpPr>
            <p:nvPr/>
          </p:nvCxnSpPr>
          <p:spPr>
            <a:xfrm>
              <a:off x="4494607" y="2875115"/>
              <a:ext cx="345849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/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blipFill>
                <a:blip r:embed="rId3"/>
                <a:stretch>
                  <a:fillRect l="-285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/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blipFill>
                <a:blip r:embed="rId4"/>
                <a:stretch>
                  <a:fillRect l="-2041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/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blipFill>
                <a:blip r:embed="rId5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/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blipFill>
                <a:blip r:embed="rId6"/>
                <a:stretch>
                  <a:fillRect l="-3061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C3DBB34-4DD6-5AA2-44B1-E84D06893DD6}"/>
              </a:ext>
            </a:extLst>
          </p:cNvPr>
          <p:cNvSpPr txBox="1"/>
          <p:nvPr/>
        </p:nvSpPr>
        <p:spPr>
          <a:xfrm>
            <a:off x="5476007" y="2141840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/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/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/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/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E935D0C-DB38-F5F3-1458-3522EF901651}"/>
              </a:ext>
            </a:extLst>
          </p:cNvPr>
          <p:cNvSpPr txBox="1"/>
          <p:nvPr/>
        </p:nvSpPr>
        <p:spPr>
          <a:xfrm>
            <a:off x="4146989" y="2171785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swaps</a:t>
            </a:r>
          </a:p>
        </p:txBody>
      </p:sp>
    </p:spTree>
    <p:extLst>
      <p:ext uri="{BB962C8B-B14F-4D97-AF65-F5344CB8AC3E}">
        <p14:creationId xmlns:p14="http://schemas.microsoft.com/office/powerpoint/2010/main" val="30420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Total swaps (max)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1+0…(1)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1+0…(2)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  <a:blipFill>
                <a:blip r:embed="rId3"/>
                <a:stretch>
                  <a:fillRect l="-394" t="-1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74B9ECA-6B44-7424-11D6-FD3C671DB3C4}"/>
              </a:ext>
            </a:extLst>
          </p:cNvPr>
          <p:cNvGrpSpPr/>
          <p:nvPr/>
        </p:nvGrpSpPr>
        <p:grpSpPr>
          <a:xfrm>
            <a:off x="307774" y="2513568"/>
            <a:ext cx="3561178" cy="2122173"/>
            <a:chOff x="1448597" y="1378690"/>
            <a:chExt cx="3561178" cy="21221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0C2FE6-4FD6-DEFC-B5F5-9B4598AF62ED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4086A7D-4276-21B3-ACBE-1D8700E86CF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4C95D9-7A1B-F6DD-233D-09040FCF1D5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6CC23F-E352-78AC-A815-A13E6FD4F3E9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5222EA-81E0-10F5-C90B-45A91BE51A0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BAC0C1-AA57-6CAB-B769-B73F0F2F045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FB6F71-4B49-B2A0-8B91-C8E732E793A7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B5CA09-5868-E00E-E893-4B6C46E7C4E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B1558E-9AC4-6A33-88CB-01E5778CF14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5A63D-C4C9-41E4-291F-9A9BA53677FD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967833-2B20-0C4A-EBDD-31A0055F78D8}"/>
                </a:ext>
              </a:extLst>
            </p:cNvPr>
            <p:cNvCxnSpPr>
              <a:cxnSpLocks/>
              <a:stCxn id="66" idx="2"/>
              <a:endCxn id="62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25B3DE-A537-92BE-32C7-66C95080924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57D977-6097-E56B-4EED-B50DB1AE2BC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BAE0E-490F-1C9F-69FC-D1BD234A4A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396FF-BBBB-1C5A-6F56-D0F8EEFFBDD5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73022-1EA4-60EF-B8A1-B709D3877A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B80992-A2FE-C126-2EE8-4054A0DE824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4D553-3EFF-A317-8223-E2DA5AAF3589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9C7CFD-7CB7-0302-31BC-8CC3C9566BA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39E664-F47F-9800-9F47-0C44EBB73736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CF5809D-5F6F-CD54-3CFB-C6AF9AA3F20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32A7C7-21FA-4786-E302-BD144665F82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8DE1D6-ECE4-CA14-F26C-11256A11E34C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6C23C59-3D56-2222-0E45-3DC46C6ED06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33BC4C-D915-74DE-AC0C-06715DD94BF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32AB0-08B8-B62F-395D-F54DB1850AA1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11068-0D2C-2017-45EA-D7D6D276BD8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E976ED-8C08-7612-AE3B-A1BE5940BA90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025FD5-ACED-BAF1-A70D-1A0DEE436AA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43DA6F-193B-1ADE-230B-249536C63A25}"/>
                  </a:ext>
                </a:extLst>
              </p:cNvPr>
              <p:cNvSpPr txBox="1"/>
              <p:nvPr/>
            </p:nvSpPr>
            <p:spPr>
              <a:xfrm>
                <a:off x="3078976" y="249338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6D2001-CCCE-FADF-47BD-7DA6A87A3F3F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7ACB02B-D910-EDF5-946E-7B50B1B2484C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7B59C8-46E4-D59C-C777-D29DC149E224}"/>
                  </a:ext>
                </a:extLst>
              </p:cNvPr>
              <p:cNvSpPr txBox="1"/>
              <p:nvPr/>
            </p:nvSpPr>
            <p:spPr>
              <a:xfrm>
                <a:off x="3070663" y="249338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37034F-7B8B-9DD3-3CC1-2E243C980D17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E73FF66-57B6-D4E8-3690-9E757724D73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1576-C6FD-592D-8935-B4DF9B16BDA0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7FA41-A998-2AFF-C70E-AAAAB0B2A6EC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59AD5F-B57F-5493-4C79-359B4DF2F8C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060EA9-65BD-2790-D00D-AB3B10D7A7B4}"/>
                  </a:ext>
                </a:extLst>
              </p:cNvPr>
              <p:cNvSpPr txBox="1"/>
              <p:nvPr/>
            </p:nvSpPr>
            <p:spPr>
              <a:xfrm>
                <a:off x="3062350" y="249338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5A34F1-5BAD-935D-32CF-220455AD34ED}"/>
                </a:ext>
              </a:extLst>
            </p:cNvPr>
            <p:cNvGrpSpPr/>
            <p:nvPr/>
          </p:nvGrpSpPr>
          <p:grpSpPr>
            <a:xfrm>
              <a:off x="3290770" y="3113850"/>
              <a:ext cx="381836" cy="377418"/>
              <a:chOff x="3012472" y="2493387"/>
              <a:chExt cx="381836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022B79-3ED9-E3CE-34BE-03BBBE53F35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71D452-151F-822E-715E-32D78467BD65}"/>
                  </a:ext>
                </a:extLst>
              </p:cNvPr>
              <p:cNvSpPr txBox="1"/>
              <p:nvPr/>
            </p:nvSpPr>
            <p:spPr>
              <a:xfrm>
                <a:off x="3012472" y="24933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AE3C7A-B98D-DDDC-9568-A9AA5174AEA8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CCD26BC-BBF1-BB2A-689C-B3C944F28D25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8848F3-6B17-E053-0B7C-3C375E25E344}"/>
                  </a:ext>
                </a:extLst>
              </p:cNvPr>
              <p:cNvSpPr txBox="1"/>
              <p:nvPr/>
            </p:nvSpPr>
            <p:spPr>
              <a:xfrm>
                <a:off x="3037411" y="249338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F20D3-F24B-4D01-C66F-5E2110226FA9}"/>
                </a:ext>
              </a:extLst>
            </p:cNvPr>
            <p:cNvGrpSpPr/>
            <p:nvPr/>
          </p:nvGrpSpPr>
          <p:grpSpPr>
            <a:xfrm>
              <a:off x="4199735" y="3121060"/>
              <a:ext cx="360000" cy="369332"/>
              <a:chOff x="3015000" y="2501700"/>
              <a:chExt cx="360000" cy="3693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84A0AF-6279-3E12-44FB-A965BEE1837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C0EBF8-D0EF-957F-22DA-41548409087C}"/>
                  </a:ext>
                </a:extLst>
              </p:cNvPr>
              <p:cNvSpPr txBox="1"/>
              <p:nvPr/>
            </p:nvSpPr>
            <p:spPr>
              <a:xfrm>
                <a:off x="3029098" y="25017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A04D5B-5402-5C08-25EB-40542B13C084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16E92D-CE2D-130D-7452-1A99E4E5A55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A806C-A4B8-BC47-4FF4-AD1E8C2B57C8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4DD65A-7DFF-B068-D0A6-08A8D29172FD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1633760" y="2879266"/>
              <a:ext cx="360673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73477-3F99-0E29-B24B-5951137185D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1994433" y="2879266"/>
              <a:ext cx="123905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89814-951B-3959-3EC8-3F38B6530977}"/>
                </a:ext>
              </a:extLst>
            </p:cNvPr>
            <p:cNvCxnSpPr>
              <a:cxnSpLocks/>
              <a:stCxn id="57" idx="4"/>
              <a:endCxn id="48" idx="0"/>
            </p:cNvCxnSpPr>
            <p:nvPr/>
          </p:nvCxnSpPr>
          <p:spPr>
            <a:xfrm flipH="1">
              <a:off x="2594418" y="2888455"/>
              <a:ext cx="271114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7917C8-AC58-C236-FC5D-1D1BB61D4C9C}"/>
                </a:ext>
              </a:extLst>
            </p:cNvPr>
            <p:cNvCxnSpPr>
              <a:cxnSpLocks/>
              <a:stCxn id="58" idx="2"/>
              <a:endCxn id="46" idx="0"/>
            </p:cNvCxnSpPr>
            <p:nvPr/>
          </p:nvCxnSpPr>
          <p:spPr>
            <a:xfrm>
              <a:off x="2864694" y="2880369"/>
              <a:ext cx="176856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7F7F8F-6054-C884-9E24-DE2109F291A7}"/>
                </a:ext>
              </a:extLst>
            </p:cNvPr>
            <p:cNvCxnSpPr>
              <a:cxnSpLocks/>
              <a:stCxn id="56" idx="2"/>
              <a:endCxn id="44" idx="0"/>
            </p:cNvCxnSpPr>
            <p:nvPr/>
          </p:nvCxnSpPr>
          <p:spPr>
            <a:xfrm flipH="1">
              <a:off x="3481688" y="2871072"/>
              <a:ext cx="177219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128D4-B1F4-6091-0B69-11FD8553B5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FE2924-A1F4-1067-C1D3-C0F2CF2AAEF7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 flipH="1">
              <a:off x="4382309" y="2867029"/>
              <a:ext cx="128292" cy="25403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401D6-3805-1BC9-CC96-100D6C992342}"/>
                </a:ext>
              </a:extLst>
            </p:cNvPr>
            <p:cNvCxnSpPr>
              <a:cxnSpLocks/>
              <a:stCxn id="53" idx="4"/>
              <a:endCxn id="38" idx="0"/>
            </p:cNvCxnSpPr>
            <p:nvPr/>
          </p:nvCxnSpPr>
          <p:spPr>
            <a:xfrm>
              <a:off x="4494607" y="2875115"/>
              <a:ext cx="345849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/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blipFill>
                <a:blip r:embed="rId4"/>
                <a:stretch>
                  <a:fillRect l="-285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/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blipFill>
                <a:blip r:embed="rId5"/>
                <a:stretch>
                  <a:fillRect l="-2041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/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blipFill>
                <a:blip r:embed="rId6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/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blipFill>
                <a:blip r:embed="rId7"/>
                <a:stretch>
                  <a:fillRect l="-3061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C3DBB34-4DD6-5AA2-44B1-E84D06893DD6}"/>
              </a:ext>
            </a:extLst>
          </p:cNvPr>
          <p:cNvSpPr txBox="1"/>
          <p:nvPr/>
        </p:nvSpPr>
        <p:spPr>
          <a:xfrm>
            <a:off x="5476007" y="2141840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/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/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/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/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E935D0C-DB38-F5F3-1458-3522EF901651}"/>
              </a:ext>
            </a:extLst>
          </p:cNvPr>
          <p:cNvSpPr txBox="1"/>
          <p:nvPr/>
        </p:nvSpPr>
        <p:spPr>
          <a:xfrm>
            <a:off x="4146989" y="2171785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swaps</a:t>
            </a:r>
          </a:p>
        </p:txBody>
      </p:sp>
    </p:spTree>
    <p:extLst>
      <p:ext uri="{BB962C8B-B14F-4D97-AF65-F5344CB8AC3E}">
        <p14:creationId xmlns:p14="http://schemas.microsoft.com/office/powerpoint/2010/main" val="10091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Let us think about a scenario where you are performing the following tasks simultaneously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Start a long code compilation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Refresh </a:t>
            </a:r>
            <a:r>
              <a:rPr lang="en-US" sz="1400" dirty="0" err="1"/>
              <a:t>moodle</a:t>
            </a:r>
            <a:r>
              <a:rPr lang="en-US" sz="1400" dirty="0"/>
              <a:t> page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Send Gmail chat message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Receive email notification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Objective: Execute multiple processes until completion, but keep the system responsive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Are processes executed until completion?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Will the system feel responsive?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5CEC6-B815-8318-0827-436D6714A3B1}"/>
              </a:ext>
            </a:extLst>
          </p:cNvPr>
          <p:cNvSpPr/>
          <p:nvPr/>
        </p:nvSpPr>
        <p:spPr>
          <a:xfrm>
            <a:off x="612807" y="3791288"/>
            <a:ext cx="234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F704A-A161-01E8-4457-021068D13141}"/>
              </a:ext>
            </a:extLst>
          </p:cNvPr>
          <p:cNvSpPr/>
          <p:nvPr/>
        </p:nvSpPr>
        <p:spPr>
          <a:xfrm>
            <a:off x="3051087" y="3791288"/>
            <a:ext cx="1548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C9333-9CA8-B9F8-F5EC-5D9426083CBE}"/>
              </a:ext>
            </a:extLst>
          </p:cNvPr>
          <p:cNvSpPr/>
          <p:nvPr/>
        </p:nvSpPr>
        <p:spPr>
          <a:xfrm>
            <a:off x="4697367" y="3791288"/>
            <a:ext cx="90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0D9B4-4709-9107-5ED5-AC7C5629C050}"/>
              </a:ext>
            </a:extLst>
          </p:cNvPr>
          <p:cNvSpPr/>
          <p:nvPr/>
        </p:nvSpPr>
        <p:spPr>
          <a:xfrm>
            <a:off x="5695647" y="3791288"/>
            <a:ext cx="432000" cy="3240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0A8D5-070D-7BE8-6ECA-249F657BA897}"/>
              </a:ext>
            </a:extLst>
          </p:cNvPr>
          <p:cNvCxnSpPr/>
          <p:nvPr/>
        </p:nvCxnSpPr>
        <p:spPr>
          <a:xfrm>
            <a:off x="621196" y="3400210"/>
            <a:ext cx="0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88498-9CF0-C9B5-D3DD-554C27AEFC02}"/>
              </a:ext>
            </a:extLst>
          </p:cNvPr>
          <p:cNvSpPr txBox="1"/>
          <p:nvPr/>
        </p:nvSpPr>
        <p:spPr>
          <a:xfrm>
            <a:off x="485154" y="30887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BD1CA9-9FC5-0C10-E971-548D9C98B512}"/>
              </a:ext>
            </a:extLst>
          </p:cNvPr>
          <p:cNvCxnSpPr/>
          <p:nvPr/>
        </p:nvCxnSpPr>
        <p:spPr>
          <a:xfrm>
            <a:off x="825259" y="3400953"/>
            <a:ext cx="0" cy="324000"/>
          </a:xfrm>
          <a:prstGeom prst="straightConnector1">
            <a:avLst/>
          </a:prstGeom>
          <a:ln w="190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812B7D-1F6A-FC6A-E7E4-3FBCC74A1284}"/>
              </a:ext>
            </a:extLst>
          </p:cNvPr>
          <p:cNvSpPr txBox="1"/>
          <p:nvPr/>
        </p:nvSpPr>
        <p:spPr>
          <a:xfrm>
            <a:off x="689217" y="308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86276-C79E-F679-DE95-70E33D8898E7}"/>
              </a:ext>
            </a:extLst>
          </p:cNvPr>
          <p:cNvCxnSpPr/>
          <p:nvPr/>
        </p:nvCxnSpPr>
        <p:spPr>
          <a:xfrm>
            <a:off x="1020933" y="3401696"/>
            <a:ext cx="0" cy="32400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BBE864-0EB2-2164-D13F-9F778E32A9D7}"/>
              </a:ext>
            </a:extLst>
          </p:cNvPr>
          <p:cNvSpPr txBox="1"/>
          <p:nvPr/>
        </p:nvSpPr>
        <p:spPr>
          <a:xfrm>
            <a:off x="884891" y="30902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87558-E1EF-DE5D-D636-7EB79F0787CF}"/>
              </a:ext>
            </a:extLst>
          </p:cNvPr>
          <p:cNvCxnSpPr/>
          <p:nvPr/>
        </p:nvCxnSpPr>
        <p:spPr>
          <a:xfrm>
            <a:off x="2115192" y="3398177"/>
            <a:ext cx="0" cy="324000"/>
          </a:xfrm>
          <a:prstGeom prst="straightConnector1">
            <a:avLst/>
          </a:prstGeom>
          <a:ln w="19050">
            <a:solidFill>
              <a:srgbClr val="FF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55AA91-86E6-F6D6-72EE-90B2EEB47C8F}"/>
              </a:ext>
            </a:extLst>
          </p:cNvPr>
          <p:cNvSpPr txBox="1"/>
          <p:nvPr/>
        </p:nvSpPr>
        <p:spPr>
          <a:xfrm>
            <a:off x="1979150" y="30867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Total swaps (max)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1+0…(1)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1+0…(2)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(2) – (1)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br>
                  <a:rPr lang="en-US" sz="1600" b="0" dirty="0">
                    <a:ea typeface="Cambria Math" panose="02040503050406030204" pitchFamily="18" charset="0"/>
                  </a:rPr>
                </a:b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−1)−(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  <a:blipFill>
                <a:blip r:embed="rId3"/>
                <a:stretch>
                  <a:fillRect l="-394" t="-1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6" y="1137550"/>
                <a:ext cx="6708369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Heapsort uses heaps to sort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Basic strategy: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Build a min-heap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elements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time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Perform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pop()</a:t>
                </a:r>
                <a:r>
                  <a:rPr lang="en-US" sz="1400" dirty="0"/>
                  <a:t> operations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Store these elements in a second array giving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sorted elements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Since each pop() takes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times, total running time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The main problem with this algorithm is that it uses an extra array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A clever way to avoid this is to use the fact that after each pop() operation, the heap shrinks by 1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Thus, the previous last cell can be used to store the element that was just popped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Using this strategy, the array will contain the elements in decreasing sorted order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we want in more typical increasing sorted order, we can change the heap to </a:t>
                </a:r>
                <a:r>
                  <a:rPr lang="en-US" sz="1600" dirty="0">
                    <a:solidFill>
                      <a:srgbClr val="0432FF"/>
                    </a:solidFill>
                  </a:rPr>
                  <a:t>max-heap</a:t>
                </a:r>
                <a:r>
                  <a:rPr lang="en-US" sz="1600" dirty="0"/>
                  <a:t> so that parent has larger element than child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6" y="1137550"/>
                <a:ext cx="6708369" cy="3631903"/>
              </a:xfrm>
              <a:prstGeom prst="rect">
                <a:avLst/>
              </a:prstGeom>
              <a:blipFill>
                <a:blip r:embed="rId3"/>
                <a:stretch>
                  <a:fillRect l="-377" t="-1742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92F859-1601-5B17-F57E-87EB08597C8C}"/>
              </a:ext>
            </a:extLst>
          </p:cNvPr>
          <p:cNvGrpSpPr/>
          <p:nvPr/>
        </p:nvGrpSpPr>
        <p:grpSpPr>
          <a:xfrm>
            <a:off x="289566" y="1143867"/>
            <a:ext cx="2332726" cy="1113949"/>
            <a:chOff x="289566" y="1143867"/>
            <a:chExt cx="2332726" cy="11139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EF5A8A-3051-C5CF-2604-91B21A828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016A11-3B3B-3E40-4031-C8D33D706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8D479C-DFE4-75D6-C7BE-A536E310C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061DD1-9B0E-C96B-2D44-5CF2A765A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F73FA8-7BF4-BA82-5277-3DF3F3AB6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BB3B53-10A0-4AB3-B173-5598C3A4B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E8773F-8F16-C2D1-8691-F993B043E04F}"/>
                </a:ext>
              </a:extLst>
            </p:cNvPr>
            <p:cNvCxnSpPr>
              <a:cxnSpLocks/>
              <a:stCxn id="6" idx="2"/>
              <a:endCxn id="8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47336B-79B9-787E-413D-8BC3FCD4FE22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EF8FD7-1EF0-3653-1CFE-C86CFD3F48D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CA7E06-6187-604F-2799-B3E81BBC49B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959CA9-DC06-9A9F-9027-6C5AD798E2A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EA0031-736F-A2F6-789B-DE7C6642923E}"/>
                </a:ext>
              </a:extLst>
            </p:cNvPr>
            <p:cNvSpPr txBox="1"/>
            <p:nvPr/>
          </p:nvSpPr>
          <p:spPr>
            <a:xfrm>
              <a:off x="1530457" y="12316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BB286-E375-326A-034D-A7917A7810A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72392A-1D94-6EC5-B039-9BD611DD3B8C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B98CE-706E-A443-16F8-B28849B28CC5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2ABAAF-BD5C-F756-D246-BC278BC60412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340658-BAF0-E6CD-A576-0F6B9324336F}"/>
                </a:ext>
              </a:extLst>
            </p:cNvPr>
            <p:cNvSpPr txBox="1"/>
            <p:nvPr/>
          </p:nvSpPr>
          <p:spPr>
            <a:xfrm>
              <a:off x="1866806" y="194172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AAF5AE-9295-5585-F92A-8FB74B02787F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AFD97F-BC90-E2A5-7A67-6121B565F723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D97D6D-6D6F-BF5F-7D5C-6AC28C58C806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E2B789-DF46-7EC2-E5E3-4276B8FFA3A0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48022-2B78-3389-E152-3691480A1C42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5A0A0A-1104-6B64-00EE-66EB51EF84C5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BA8128-491F-D97A-729A-C60D73F90F49}"/>
              </a:ext>
            </a:extLst>
          </p:cNvPr>
          <p:cNvGrpSpPr/>
          <p:nvPr/>
        </p:nvGrpSpPr>
        <p:grpSpPr>
          <a:xfrm>
            <a:off x="376193" y="2245767"/>
            <a:ext cx="1998008" cy="514297"/>
            <a:chOff x="376193" y="2245767"/>
            <a:chExt cx="1998008" cy="5142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F0B517-B4BF-5B8E-DC1D-2CB1796FECEB}"/>
                </a:ext>
              </a:extLst>
            </p:cNvPr>
            <p:cNvSpPr txBox="1"/>
            <p:nvPr/>
          </p:nvSpPr>
          <p:spPr>
            <a:xfrm>
              <a:off x="642658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757BF1-936D-D81A-9FBA-47A888D7E474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C82A1B-5465-11F6-A2C0-852C7220F3AA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CE7CC8-1A0A-7058-969D-44DF264024C1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3D93C2-F5B3-DCAA-43FD-DBF2116BA323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9FB052-7265-7ADB-CD53-26A3C2179819}"/>
                </a:ext>
              </a:extLst>
            </p:cNvPr>
            <p:cNvSpPr txBox="1"/>
            <p:nvPr/>
          </p:nvSpPr>
          <p:spPr>
            <a:xfrm>
              <a:off x="211098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E68D8C-F557-9E2F-F88B-B6844F7A023B}"/>
                </a:ext>
              </a:extLst>
            </p:cNvPr>
            <p:cNvSpPr txBox="1"/>
            <p:nvPr/>
          </p:nvSpPr>
          <p:spPr>
            <a:xfrm>
              <a:off x="376193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9764CB-023A-C250-2AFA-4D4A81802116}"/>
                </a:ext>
              </a:extLst>
            </p:cNvPr>
            <p:cNvSpPr txBox="1"/>
            <p:nvPr/>
          </p:nvSpPr>
          <p:spPr>
            <a:xfrm>
              <a:off x="403403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A35FD6-972C-3DE2-1978-7F5F90442CD3}"/>
                </a:ext>
              </a:extLst>
            </p:cNvPr>
            <p:cNvSpPr txBox="1"/>
            <p:nvPr/>
          </p:nvSpPr>
          <p:spPr>
            <a:xfrm>
              <a:off x="695873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1B0A30-6523-2B15-EAC6-C0A569ACF2D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97799-6181-9DF8-0AA6-BAB1AC87BD68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F27A63-6B6F-A50A-FDC4-83E0D59E0032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37F6C4-952F-2B6E-1FDD-6D5207388D77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6B2057-8D05-DD24-10DA-2513D6AA879C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431635-CE60-CD0A-5BEB-D5268D3CB507}"/>
              </a:ext>
            </a:extLst>
          </p:cNvPr>
          <p:cNvGrpSpPr/>
          <p:nvPr/>
        </p:nvGrpSpPr>
        <p:grpSpPr>
          <a:xfrm>
            <a:off x="3959703" y="1143867"/>
            <a:ext cx="2332726" cy="1113949"/>
            <a:chOff x="289566" y="1143867"/>
            <a:chExt cx="2332726" cy="1113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B13B199-0DEC-7D71-ED60-3DAABEE67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5C49FE-8DC3-9836-2050-D38A96F8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9D27A2-DFAD-5568-9F9D-E0C0EC8D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08292F-F7FF-6F6B-1461-29F1C9437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16F617-E01E-702B-9C24-045ECDAB5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68205A1-205D-F47C-1D86-F01A2476E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DA8815-426D-2E2C-618C-C3472F1D3858}"/>
                </a:ext>
              </a:extLst>
            </p:cNvPr>
            <p:cNvCxnSpPr>
              <a:cxnSpLocks/>
              <a:stCxn id="58" idx="2"/>
              <a:endCxn id="5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3C613-53EB-8649-1E7B-36A906E912C7}"/>
                </a:ext>
              </a:extLst>
            </p:cNvPr>
            <p:cNvCxnSpPr>
              <a:cxnSpLocks/>
              <a:stCxn id="58" idx="6"/>
              <a:endCxn id="6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55B0FA-6CAD-797F-0D72-C6C09D3E84F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032E2-6F8D-E342-8BFC-82CDA001D8FE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1D4D1C-1F98-3C80-D9C0-0E506BBDF59E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15CE4D-1829-5427-A96A-789D1E34CD76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EABD0-D273-D733-E892-413DED2E392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61EFFE-B3DC-0D98-0F45-3EFC9E5E9BAE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F43109-CBB4-3D47-DED9-E69D3D0FE3E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0452E1-ACF9-8799-F46E-76B731C591EB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93872-EE35-49A3-9D7C-20F11F64E0CD}"/>
                </a:ext>
              </a:extLst>
            </p:cNvPr>
            <p:cNvSpPr txBox="1"/>
            <p:nvPr/>
          </p:nvSpPr>
          <p:spPr>
            <a:xfrm>
              <a:off x="1816928" y="19417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E64A92-44DA-EB48-2CE5-CF5C646E1BE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722B74-8003-DD09-C86A-17D5F2318031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D1413F-2FD0-B8FC-FA9F-C0C77F3A9E0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DC4220-FAE8-748C-514B-198D1A06EBC5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A1ADE-6A49-4516-21DB-B823335ABE0A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449DC7B-CF57-8E52-DEAA-A38B61B5FC05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F53B9C-1512-AC99-A5AC-2A2FBB6C6F28}"/>
              </a:ext>
            </a:extLst>
          </p:cNvPr>
          <p:cNvGrpSpPr/>
          <p:nvPr/>
        </p:nvGrpSpPr>
        <p:grpSpPr>
          <a:xfrm>
            <a:off x="4121147" y="2245767"/>
            <a:ext cx="2001737" cy="514297"/>
            <a:chOff x="451010" y="2245767"/>
            <a:chExt cx="2001737" cy="5142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EF7506-5FBC-E7F7-2A68-17CDB004E2C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3200E5-16B7-626F-5ABB-76C23C8E4CF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C9C1CD-147D-3859-F9C8-B9CA60A46FF1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32848F-D18C-BDA1-D983-687139061938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1E628-0230-657D-9E5A-255EEAE36ED2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271ED-E0AB-C249-0C4C-2913FA46382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296177-769E-147C-6C79-326505A5E558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C90F78-2306-31F4-F6DE-EA7A4B2478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FAAAB5-FB8C-704E-119A-A026F96B939D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BB32A9-720B-5199-8E91-528FCFC61E5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0C27D-E0ED-2090-1ECB-BD200A0860BF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E2D7B-25EC-B8AD-AB73-459B6E1AF03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04DD70-4D0F-3E67-9BE1-EA1095D8614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DB4EFD-E165-7F65-3800-2D23E98303C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C89454-7DCC-D5EB-BFD1-C7F66BC7952A}"/>
              </a:ext>
            </a:extLst>
          </p:cNvPr>
          <p:cNvGrpSpPr/>
          <p:nvPr/>
        </p:nvGrpSpPr>
        <p:grpSpPr>
          <a:xfrm>
            <a:off x="3985733" y="3207526"/>
            <a:ext cx="2332726" cy="1113949"/>
            <a:chOff x="289566" y="1143867"/>
            <a:chExt cx="2332726" cy="111394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8B6863F-B25C-B793-AF5F-A99A3C6D1E4D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C19DF33-6A6B-32B8-2D48-5FBA6156D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1B74B77-65D1-4AEE-165A-60A24BFC7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B8B830C-1B8F-22C1-30C8-7EFCFE2FC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72623-CCAF-5173-B7FB-CD949FAEC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A9A2F6-D158-3BAA-F1C1-94CCB1D5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6CD095F-D33D-E5A0-2287-042C894C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D7F56E-F88C-57E8-689D-B7C26C83E1CB}"/>
                </a:ext>
              </a:extLst>
            </p:cNvPr>
            <p:cNvCxnSpPr>
              <a:cxnSpLocks/>
              <a:stCxn id="99" idx="2"/>
              <a:endCxn id="100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53B921-40D1-9DD4-3596-C998E087F79A}"/>
                </a:ext>
              </a:extLst>
            </p:cNvPr>
            <p:cNvCxnSpPr>
              <a:cxnSpLocks/>
              <a:stCxn id="99" idx="6"/>
              <a:endCxn id="101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C10465-2E98-C709-CFC5-2B543DE8B683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510B7C-6080-211B-AA3B-BD489133DFBE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D1057C-6A80-8C16-976B-1BF68F6E5E90}"/>
                </a:ext>
              </a:extLst>
            </p:cNvPr>
            <p:cNvCxnSpPr>
              <a:cxnSpLocks/>
              <a:stCxn id="101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9541C37-57AE-4E1E-ED7F-F52A11471680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ED819C-F008-FFC3-09B8-0D5A19C918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6776225-6CB2-5BA3-D7D2-8E9AB9A97450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26E3F9-4B61-75B9-6D84-4B126E472425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D170A1-1BBE-572C-53E2-E54CD0485C9A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01D704-D749-2512-D788-0DDE4A9DEA7D}"/>
                </a:ext>
              </a:extLst>
            </p:cNvPr>
            <p:cNvSpPr txBox="1"/>
            <p:nvPr/>
          </p:nvSpPr>
          <p:spPr>
            <a:xfrm>
              <a:off x="1818616" y="19340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7686E0A-480D-31E2-525A-F5C76AB3198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D4284C-6596-1454-C59A-CBEC7F902259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B81DE6-7450-37A7-EC46-1F05841356C7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959D926-A828-6853-1296-25AEB7F23C3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F0B943-4C21-EB9A-9621-19ADFFB82E8C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1EC41D0-27B9-5E95-A34F-D2A3AF5C4018}"/>
              </a:ext>
            </a:extLst>
          </p:cNvPr>
          <p:cNvGrpSpPr/>
          <p:nvPr/>
        </p:nvGrpSpPr>
        <p:grpSpPr>
          <a:xfrm>
            <a:off x="4147177" y="4309426"/>
            <a:ext cx="2001737" cy="514297"/>
            <a:chOff x="451010" y="2245767"/>
            <a:chExt cx="2001737" cy="51429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1AF88B-52EB-0AEF-648D-0DE741D863E2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35F2ABF-9D9A-6625-FCC7-24A0A0A25DC8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80B2D8-733B-EF62-2260-8A2DC015A93D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474FE5-32AB-5B53-CA9E-AC977D3C7589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3EF9710-184E-8519-82E8-542510BFF826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450A3E-84EF-A96B-24A4-0F174E90F364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18F3E0B-9B21-B20E-4891-9213EA655D6B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7FC1579-E28D-3319-0B95-85757AA12C60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A3257B-EE08-9936-B2D3-79C34C957AC8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362684-E7E3-DFD0-37C5-6AC9A4EB875A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600580-AB8F-D8EF-3792-A2EBBE6FDB55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82ED73-672C-1BCC-15AA-AE6495132DE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77ECFE3-318D-22EA-7670-16FF6DA0F5D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DCB6E4A-8602-FB93-4639-746DD0447B0A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6D6E49-0C5D-2D68-92D1-E1461FBB500B}"/>
              </a:ext>
            </a:extLst>
          </p:cNvPr>
          <p:cNvGrpSpPr/>
          <p:nvPr/>
        </p:nvGrpSpPr>
        <p:grpSpPr>
          <a:xfrm>
            <a:off x="291579" y="3207689"/>
            <a:ext cx="2332726" cy="1113949"/>
            <a:chOff x="289566" y="1143867"/>
            <a:chExt cx="2332726" cy="11139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E646632-E173-137D-1EDB-5C2D81471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E0FF07-23CF-0860-D82F-27AA55C26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20352D-8690-9BEB-0E73-918B4E0E7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68AD73-ACE2-9A0D-942E-837EC3B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688037-03EF-CB52-B5D3-F1CB703A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EADC3F3-7807-C63F-D2EE-E8D4297D2C70}"/>
                </a:ext>
              </a:extLst>
            </p:cNvPr>
            <p:cNvCxnSpPr>
              <a:cxnSpLocks/>
              <a:stCxn id="141" idx="2"/>
              <a:endCxn id="14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CA46DB-F327-8A2F-833F-9DA0A1811070}"/>
                </a:ext>
              </a:extLst>
            </p:cNvPr>
            <p:cNvCxnSpPr>
              <a:cxnSpLocks/>
              <a:stCxn id="141" idx="6"/>
              <a:endCxn id="14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7301A6-831D-91A8-2AA2-DB710B7A24A7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7E5DB4-C76D-59A9-29B6-CCE571C89631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1C28522-FBB1-80F9-5498-ACDF198B7D52}"/>
                </a:ext>
              </a:extLst>
            </p:cNvPr>
            <p:cNvSpPr txBox="1"/>
            <p:nvPr/>
          </p:nvSpPr>
          <p:spPr>
            <a:xfrm>
              <a:off x="1522141" y="1239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3DE10C-C1D5-1D33-95F2-E5EE67FA33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7B8E302-CF4D-0D86-1E26-980DD6042E32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453FD-4EC7-3D59-F97B-F94A8FBBEF3F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3D4530-5BEE-3C62-DD60-F3C6B619E075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880EEA-B640-ABAA-6292-2A1841F02427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34223F-54FA-BC2D-46A1-8DF27E22FE17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675B51-55C0-4EA0-1FED-033B4C54C88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606C4FC-667E-0CC3-04E1-0BC0D520746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819C973-3B0B-FA6F-DCF7-BD726F2C9F2B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92D6DC-7EFE-6F31-ED11-606ADB815FBA}"/>
              </a:ext>
            </a:extLst>
          </p:cNvPr>
          <p:cNvGrpSpPr/>
          <p:nvPr/>
        </p:nvGrpSpPr>
        <p:grpSpPr>
          <a:xfrm>
            <a:off x="453023" y="4309589"/>
            <a:ext cx="2001737" cy="514297"/>
            <a:chOff x="451010" y="2245767"/>
            <a:chExt cx="2001737" cy="51429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6E1375-1629-69DD-305D-1A0954A8AF4E}"/>
                </a:ext>
              </a:extLst>
            </p:cNvPr>
            <p:cNvSpPr txBox="1"/>
            <p:nvPr/>
          </p:nvSpPr>
          <p:spPr>
            <a:xfrm>
              <a:off x="717475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9A5EE9-9527-D857-C0A7-64C0AB29A6E7}"/>
                </a:ext>
              </a:extLst>
            </p:cNvPr>
            <p:cNvSpPr txBox="1"/>
            <p:nvPr/>
          </p:nvSpPr>
          <p:spPr>
            <a:xfrm>
              <a:off x="106435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F4F363-ECDC-71D3-26C8-CB5419D007C6}"/>
                </a:ext>
              </a:extLst>
            </p:cNvPr>
            <p:cNvSpPr txBox="1"/>
            <p:nvPr/>
          </p:nvSpPr>
          <p:spPr>
            <a:xfrm>
              <a:off x="132756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8DB1DD-3BA5-AB45-EF3F-A44FCB4A0FF5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3CD15E6-3143-2AFD-F25A-816BB9BDB74E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BB34F7-A85D-2C5C-1211-35E30DDE011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DF04AD-95EA-3F27-DB70-84FA0A9D1F5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C6EDC6-C8E8-D97D-A0C8-43B0B94B23E2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61D73D-CA79-3A15-B3A2-4F06514031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66A0A35-03E7-FAAE-1F6B-2136DE8615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46FD913-7769-1B63-CB74-E15477C5C176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B97913-676F-135D-28C5-BAC8EE1FDF8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4780113-CFA5-E8B3-A1CC-4513FCC2CAA8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AFCEAA-ED7C-61AF-CA7C-27B6FB2BE38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39ED6737-9D6A-6FE4-9634-621452A13975}"/>
              </a:ext>
            </a:extLst>
          </p:cNvPr>
          <p:cNvSpPr/>
          <p:nvPr/>
        </p:nvSpPr>
        <p:spPr>
          <a:xfrm>
            <a:off x="1795549" y="3333404"/>
            <a:ext cx="598516" cy="266007"/>
          </a:xfrm>
          <a:custGeom>
            <a:avLst/>
            <a:gdLst>
              <a:gd name="connsiteX0" fmla="*/ 0 w 598516"/>
              <a:gd name="connsiteY0" fmla="*/ 0 h 266007"/>
              <a:gd name="connsiteX1" fmla="*/ 415636 w 598516"/>
              <a:gd name="connsiteY1" fmla="*/ 74814 h 266007"/>
              <a:gd name="connsiteX2" fmla="*/ 598516 w 598516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16" h="266007">
                <a:moveTo>
                  <a:pt x="0" y="0"/>
                </a:moveTo>
                <a:cubicBezTo>
                  <a:pt x="157941" y="15240"/>
                  <a:pt x="315883" y="30480"/>
                  <a:pt x="415636" y="74814"/>
                </a:cubicBezTo>
                <a:cubicBezTo>
                  <a:pt x="515389" y="119148"/>
                  <a:pt x="556952" y="192577"/>
                  <a:pt x="598516" y="26600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1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431635-CE60-CD0A-5BEB-D5268D3CB507}"/>
              </a:ext>
            </a:extLst>
          </p:cNvPr>
          <p:cNvGrpSpPr/>
          <p:nvPr/>
        </p:nvGrpSpPr>
        <p:grpSpPr>
          <a:xfrm>
            <a:off x="3959703" y="1143867"/>
            <a:ext cx="2332726" cy="1113949"/>
            <a:chOff x="289566" y="1143867"/>
            <a:chExt cx="2332726" cy="1113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B13B199-0DEC-7D71-ED60-3DAABEE67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5C49FE-8DC3-9836-2050-D38A96F8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9D27A2-DFAD-5568-9F9D-E0C0EC8D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08292F-F7FF-6F6B-1461-29F1C9437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16F617-E01E-702B-9C24-045ECDAB5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DA8815-426D-2E2C-618C-C3472F1D3858}"/>
                </a:ext>
              </a:extLst>
            </p:cNvPr>
            <p:cNvCxnSpPr>
              <a:cxnSpLocks/>
              <a:stCxn id="58" idx="2"/>
              <a:endCxn id="5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3C613-53EB-8649-1E7B-36A906E912C7}"/>
                </a:ext>
              </a:extLst>
            </p:cNvPr>
            <p:cNvCxnSpPr>
              <a:cxnSpLocks/>
              <a:stCxn id="58" idx="6"/>
              <a:endCxn id="6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55B0FA-6CAD-797F-0D72-C6C09D3E84F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032E2-6F8D-E342-8BFC-82CDA001D8FE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15CE4D-1829-5427-A96A-789D1E34CD76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EABD0-D273-D733-E892-413DED2E392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61EFFE-B3DC-0D98-0F45-3EFC9E5E9BA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F43109-CBB4-3D47-DED9-E69D3D0FE3E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0452E1-ACF9-8799-F46E-76B731C591EB}"/>
                </a:ext>
              </a:extLst>
            </p:cNvPr>
            <p:cNvSpPr txBox="1"/>
            <p:nvPr/>
          </p:nvSpPr>
          <p:spPr>
            <a:xfrm>
              <a:off x="1266079" y="19406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E64A92-44DA-EB48-2CE5-CF5C646E1BE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722B74-8003-DD09-C86A-17D5F2318031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D1413F-2FD0-B8FC-FA9F-C0C77F3A9E0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DC4220-FAE8-748C-514B-198D1A06EBC5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A1ADE-6A49-4516-21DB-B823335ABE0A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F53B9C-1512-AC99-A5AC-2A2FBB6C6F28}"/>
              </a:ext>
            </a:extLst>
          </p:cNvPr>
          <p:cNvGrpSpPr/>
          <p:nvPr/>
        </p:nvGrpSpPr>
        <p:grpSpPr>
          <a:xfrm>
            <a:off x="4121147" y="2245767"/>
            <a:ext cx="2001737" cy="514297"/>
            <a:chOff x="451010" y="2245767"/>
            <a:chExt cx="2001737" cy="5142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EF7506-5FBC-E7F7-2A68-17CDB004E2C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3200E5-16B7-626F-5ABB-76C23C8E4CF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C9C1CD-147D-3859-F9C8-B9CA60A46FF1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32848F-D18C-BDA1-D983-687139061938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1E628-0230-657D-9E5A-255EEAE36ED2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271ED-E0AB-C249-0C4C-2913FA46382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296177-769E-147C-6C79-326505A5E558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C90F78-2306-31F4-F6DE-EA7A4B2478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FAAAB5-FB8C-704E-119A-A026F96B939D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BB32A9-720B-5199-8E91-528FCFC61E5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0C27D-E0ED-2090-1ECB-BD200A0860BF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E2D7B-25EC-B8AD-AB73-459B6E1AF03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04DD70-4D0F-3E67-9BE1-EA1095D8614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DB4EFD-E165-7F65-3800-2D23E98303C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6D6E49-0C5D-2D68-92D1-E1461FBB500B}"/>
              </a:ext>
            </a:extLst>
          </p:cNvPr>
          <p:cNvGrpSpPr/>
          <p:nvPr/>
        </p:nvGrpSpPr>
        <p:grpSpPr>
          <a:xfrm>
            <a:off x="291579" y="1137821"/>
            <a:ext cx="2332726" cy="1113949"/>
            <a:chOff x="289566" y="1143867"/>
            <a:chExt cx="2332726" cy="11139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E646632-E173-137D-1EDB-5C2D81471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E0FF07-23CF-0860-D82F-27AA55C26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20352D-8690-9BEB-0E73-918B4E0E7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68AD73-ACE2-9A0D-942E-837EC3B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688037-03EF-CB52-B5D3-F1CB703A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EADC3F3-7807-C63F-D2EE-E8D4297D2C70}"/>
                </a:ext>
              </a:extLst>
            </p:cNvPr>
            <p:cNvCxnSpPr>
              <a:cxnSpLocks/>
              <a:stCxn id="141" idx="2"/>
              <a:endCxn id="14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CA46DB-F327-8A2F-833F-9DA0A1811070}"/>
                </a:ext>
              </a:extLst>
            </p:cNvPr>
            <p:cNvCxnSpPr>
              <a:cxnSpLocks/>
              <a:stCxn id="141" idx="6"/>
              <a:endCxn id="14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7301A6-831D-91A8-2AA2-DB710B7A24A7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7E5DB4-C76D-59A9-29B6-CCE571C89631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1C28522-FBB1-80F9-5498-ACDF198B7D52}"/>
                </a:ext>
              </a:extLst>
            </p:cNvPr>
            <p:cNvSpPr txBox="1"/>
            <p:nvPr/>
          </p:nvSpPr>
          <p:spPr>
            <a:xfrm>
              <a:off x="1522141" y="1239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3DE10C-C1D5-1D33-95F2-E5EE67FA33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7B8E302-CF4D-0D86-1E26-980DD6042E32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453FD-4EC7-3D59-F97B-F94A8FBBEF3F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3D4530-5BEE-3C62-DD60-F3C6B619E075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880EEA-B640-ABAA-6292-2A1841F02427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34223F-54FA-BC2D-46A1-8DF27E22FE17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675B51-55C0-4EA0-1FED-033B4C54C88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606C4FC-667E-0CC3-04E1-0BC0D520746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819C973-3B0B-FA6F-DCF7-BD726F2C9F2B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92D6DC-7EFE-6F31-ED11-606ADB815FBA}"/>
              </a:ext>
            </a:extLst>
          </p:cNvPr>
          <p:cNvGrpSpPr/>
          <p:nvPr/>
        </p:nvGrpSpPr>
        <p:grpSpPr>
          <a:xfrm>
            <a:off x="453023" y="2239721"/>
            <a:ext cx="2001737" cy="514297"/>
            <a:chOff x="451010" y="2245767"/>
            <a:chExt cx="2001737" cy="51429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6E1375-1629-69DD-305D-1A0954A8AF4E}"/>
                </a:ext>
              </a:extLst>
            </p:cNvPr>
            <p:cNvSpPr txBox="1"/>
            <p:nvPr/>
          </p:nvSpPr>
          <p:spPr>
            <a:xfrm>
              <a:off x="717475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9A5EE9-9527-D857-C0A7-64C0AB29A6E7}"/>
                </a:ext>
              </a:extLst>
            </p:cNvPr>
            <p:cNvSpPr txBox="1"/>
            <p:nvPr/>
          </p:nvSpPr>
          <p:spPr>
            <a:xfrm>
              <a:off x="106435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F4F363-ECDC-71D3-26C8-CB5419D007C6}"/>
                </a:ext>
              </a:extLst>
            </p:cNvPr>
            <p:cNvSpPr txBox="1"/>
            <p:nvPr/>
          </p:nvSpPr>
          <p:spPr>
            <a:xfrm>
              <a:off x="132756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8DB1DD-3BA5-AB45-EF3F-A44FCB4A0FF5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3CD15E6-3143-2AFD-F25A-816BB9BDB74E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BB34F7-A85D-2C5C-1211-35E30DDE011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DF04AD-95EA-3F27-DB70-84FA0A9D1F5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C6EDC6-C8E8-D97D-A0C8-43B0B94B23E2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61D73D-CA79-3A15-B3A2-4F06514031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66A0A35-03E7-FAAE-1F6B-2136DE8615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46FD913-7769-1B63-CB74-E15477C5C176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B97913-676F-135D-28C5-BAC8EE1FDF8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4780113-CFA5-E8B3-A1CC-4513FCC2CAA8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AFCEAA-ED7C-61AF-CA7C-27B6FB2BE38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DF313-F712-126E-1D3C-F293B6025777}"/>
              </a:ext>
            </a:extLst>
          </p:cNvPr>
          <p:cNvGrpSpPr/>
          <p:nvPr/>
        </p:nvGrpSpPr>
        <p:grpSpPr>
          <a:xfrm>
            <a:off x="3970786" y="3224815"/>
            <a:ext cx="2332726" cy="1113949"/>
            <a:chOff x="289566" y="1143867"/>
            <a:chExt cx="2332726" cy="11139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CEDBD-0374-D9C3-AFEE-8414C439E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3F7603-974F-5B1F-FCF1-ABB565ED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092F79-F479-0390-DC90-B2DB97BD9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BE5B88-8210-9030-9D6F-DEC1607F7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F52728-9B8A-0225-2910-D9F928D9B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8224CB-B8BF-2B5B-BA73-B6437C45812D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C3938E-6E89-9A8C-2579-949D4EF84549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7F4555-ADDA-B0F7-0F8D-73094BA41AF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5C41A1-5AD7-A29E-559D-D36E4101F848}"/>
                </a:ext>
              </a:extLst>
            </p:cNvPr>
            <p:cNvCxnSpPr>
              <a:cxnSpLocks/>
              <a:stCxn id="14" idx="4"/>
              <a:endCxn id="2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F88997-3F68-F6A7-9A23-C973DDFC6380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CDCE75-37C4-6E7F-B3A6-ABB7DDFDEAF5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1394D6-0A7F-E021-2599-437074E93C0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384BDAB-A023-A191-EDCA-A01480C36E4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F6E797B-5B67-8720-E172-BA474EA86BC3}"/>
                </a:ext>
              </a:extLst>
            </p:cNvPr>
            <p:cNvSpPr txBox="1"/>
            <p:nvPr/>
          </p:nvSpPr>
          <p:spPr>
            <a:xfrm>
              <a:off x="1271457" y="193314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8FF0F5B-7F9A-0C75-6EC7-6E2A523E590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2CFB2C-9FA8-D431-6D71-89D9456ACA1B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4B61199-13A2-7A55-7B66-9A659D6E3F59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C5BC078-38D9-5BEA-2332-C6161F0C7D3E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64BF24F-1537-E7AC-65DC-DCAFD6D7FAFE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810F621-1E3A-7F16-5828-D2B7FD65BE27}"/>
              </a:ext>
            </a:extLst>
          </p:cNvPr>
          <p:cNvGrpSpPr/>
          <p:nvPr/>
        </p:nvGrpSpPr>
        <p:grpSpPr>
          <a:xfrm>
            <a:off x="4132230" y="4326715"/>
            <a:ext cx="2001737" cy="514297"/>
            <a:chOff x="451010" y="2245767"/>
            <a:chExt cx="2001737" cy="51429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C5B9A6B-91EE-D459-C0E0-3BA7E9C45D25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17302B0-F1D9-E21B-3349-0F2B3CBC37EB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04042CF-A5A4-353C-8AEB-DD026E017B0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340BF92-EB7B-2BD7-EDB0-354A72D3DE8A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36B3659-A674-FFB7-E840-A57FB8E6CA1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6EB0DB4-A51D-01AF-CDC9-A93AE630A9F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501BED-B048-3C4C-AB47-223D62736206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7E154DB-B297-7BA5-96C6-D61DED7190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456D4E-A651-CDB3-C996-CF449AD985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7B9486A-2054-1EF8-96BE-8DF452F6FEA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2F81126-115E-A7F9-D668-D24C0FB6D334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871008-ECD1-5542-6E31-92D46EB359F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C5C0D54-7C16-08A4-8897-49D82989128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500098A-E5C3-3B4E-7ECC-762C1042F4EC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6EE5F88-A240-DE62-9B6C-F0CA6A88C0E2}"/>
              </a:ext>
            </a:extLst>
          </p:cNvPr>
          <p:cNvGrpSpPr/>
          <p:nvPr/>
        </p:nvGrpSpPr>
        <p:grpSpPr>
          <a:xfrm>
            <a:off x="283641" y="3201614"/>
            <a:ext cx="2332726" cy="1113949"/>
            <a:chOff x="289566" y="1143867"/>
            <a:chExt cx="2332726" cy="111394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B593829-6EDC-B7EC-5E82-8E9B453D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0525A88-29B7-E4EC-7549-32BAD57D3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3E3A2A-7268-F4EF-8959-30BFD8F57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7A618E-65B8-B28D-3CC7-E1EDFDB31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F34D29B-B495-6652-F975-9E5EB19A1272}"/>
                </a:ext>
              </a:extLst>
            </p:cNvPr>
            <p:cNvCxnSpPr>
              <a:cxnSpLocks/>
              <a:stCxn id="201" idx="2"/>
              <a:endCxn id="20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D3A91F-D78F-3143-22EF-1FDC0A63040A}"/>
                </a:ext>
              </a:extLst>
            </p:cNvPr>
            <p:cNvCxnSpPr>
              <a:cxnSpLocks/>
              <a:stCxn id="201" idx="6"/>
              <a:endCxn id="20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756C01-9F7A-E3D7-458D-47511F4A3056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2DA61A-9CC0-6438-3528-9BF5F2F1BABB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8F08755-5379-2771-12BE-F36BE5F5D6C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397919C-308F-DE9B-0989-DC3A1E87705B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3F4F13E-E385-B29A-2333-B891A49AB1DD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487D791-7AA7-CC57-6F4E-B65ABD1E940B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D5A6FF1-F5C6-87FC-3A0B-39F7818FD20E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E3DCD6E-7BF1-F0E0-4164-274BB7894841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456A725-1071-6CEE-8580-7D646743D9A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355D1B-03D8-CEFB-7ADB-B4EB587B3D5C}"/>
              </a:ext>
            </a:extLst>
          </p:cNvPr>
          <p:cNvGrpSpPr/>
          <p:nvPr/>
        </p:nvGrpSpPr>
        <p:grpSpPr>
          <a:xfrm>
            <a:off x="378581" y="4320140"/>
            <a:ext cx="2001737" cy="514297"/>
            <a:chOff x="451010" y="2245767"/>
            <a:chExt cx="2001737" cy="5142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B8497AD-99CC-4D89-4A6E-D0B3B846813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B0A1CE-C1FD-701C-653B-3A28D08B6A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648758-69D1-8F2A-B6D7-4B9F11DF5A40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55D6441-6CA7-DE99-3CDC-5B5B9EEB69D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70C2F89-99D7-E507-9330-637687E2E819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4E4FB8A-5108-770E-2CFE-17811818988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F4AEF20-35AD-86B1-6A05-4C891A97321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89D0213-F110-44F0-E39A-25453B1E3A4E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A570A3-82CF-2E50-2160-5A60A75F819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547908A-7C20-4DA6-7A99-2BD55C6CA12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435FF2-29E1-0AC1-CD59-52151571FE0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CDFEAA-7EC2-F566-1600-C06B0FB445F4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1EB2B89-AFCA-864B-A886-9F8C90D8A691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E08CEBB-FBB9-E583-C488-C8853DA717D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35" name="Freeform 234">
            <a:extLst>
              <a:ext uri="{FF2B5EF4-FFF2-40B4-BE49-F238E27FC236}">
                <a16:creationId xmlns:a16="http://schemas.microsoft.com/office/drawing/2014/main" id="{9E977FB4-059C-E0AA-69AC-D8BA61FE7F31}"/>
              </a:ext>
            </a:extLst>
          </p:cNvPr>
          <p:cNvSpPr/>
          <p:nvPr/>
        </p:nvSpPr>
        <p:spPr>
          <a:xfrm>
            <a:off x="1795549" y="3333404"/>
            <a:ext cx="598516" cy="266007"/>
          </a:xfrm>
          <a:custGeom>
            <a:avLst/>
            <a:gdLst>
              <a:gd name="connsiteX0" fmla="*/ 0 w 598516"/>
              <a:gd name="connsiteY0" fmla="*/ 0 h 266007"/>
              <a:gd name="connsiteX1" fmla="*/ 415636 w 598516"/>
              <a:gd name="connsiteY1" fmla="*/ 74814 h 266007"/>
              <a:gd name="connsiteX2" fmla="*/ 598516 w 598516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16" h="266007">
                <a:moveTo>
                  <a:pt x="0" y="0"/>
                </a:moveTo>
                <a:cubicBezTo>
                  <a:pt x="157941" y="15240"/>
                  <a:pt x="315883" y="30480"/>
                  <a:pt x="415636" y="74814"/>
                </a:cubicBezTo>
                <a:cubicBezTo>
                  <a:pt x="515389" y="119148"/>
                  <a:pt x="556952" y="192577"/>
                  <a:pt x="598516" y="26600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2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6EE5F88-A240-DE62-9B6C-F0CA6A88C0E2}"/>
              </a:ext>
            </a:extLst>
          </p:cNvPr>
          <p:cNvGrpSpPr/>
          <p:nvPr/>
        </p:nvGrpSpPr>
        <p:grpSpPr>
          <a:xfrm>
            <a:off x="283641" y="1140062"/>
            <a:ext cx="2332726" cy="1113949"/>
            <a:chOff x="289566" y="1143867"/>
            <a:chExt cx="2332726" cy="111394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B593829-6EDC-B7EC-5E82-8E9B453D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0525A88-29B7-E4EC-7549-32BAD57D3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3E3A2A-7268-F4EF-8959-30BFD8F57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7A618E-65B8-B28D-3CC7-E1EDFDB31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F34D29B-B495-6652-F975-9E5EB19A1272}"/>
                </a:ext>
              </a:extLst>
            </p:cNvPr>
            <p:cNvCxnSpPr>
              <a:cxnSpLocks/>
              <a:stCxn id="201" idx="2"/>
              <a:endCxn id="20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D3A91F-D78F-3143-22EF-1FDC0A63040A}"/>
                </a:ext>
              </a:extLst>
            </p:cNvPr>
            <p:cNvCxnSpPr>
              <a:cxnSpLocks/>
              <a:stCxn id="201" idx="6"/>
              <a:endCxn id="20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756C01-9F7A-E3D7-458D-47511F4A3056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2DA61A-9CC0-6438-3528-9BF5F2F1BABB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8F08755-5379-2771-12BE-F36BE5F5D6C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397919C-308F-DE9B-0989-DC3A1E87705B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3F4F13E-E385-B29A-2333-B891A49AB1DD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487D791-7AA7-CC57-6F4E-B65ABD1E940B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D5A6FF1-F5C6-87FC-3A0B-39F7818FD20E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E3DCD6E-7BF1-F0E0-4164-274BB7894841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456A725-1071-6CEE-8580-7D646743D9A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355D1B-03D8-CEFB-7ADB-B4EB587B3D5C}"/>
              </a:ext>
            </a:extLst>
          </p:cNvPr>
          <p:cNvGrpSpPr/>
          <p:nvPr/>
        </p:nvGrpSpPr>
        <p:grpSpPr>
          <a:xfrm>
            <a:off x="378581" y="2258588"/>
            <a:ext cx="2001737" cy="514297"/>
            <a:chOff x="451010" y="2245767"/>
            <a:chExt cx="2001737" cy="5142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B8497AD-99CC-4D89-4A6E-D0B3B846813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B0A1CE-C1FD-701C-653B-3A28D08B6A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648758-69D1-8F2A-B6D7-4B9F11DF5A40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55D6441-6CA7-DE99-3CDC-5B5B9EEB69D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70C2F89-99D7-E507-9330-637687E2E819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4E4FB8A-5108-770E-2CFE-17811818988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F4AEF20-35AD-86B1-6A05-4C891A97321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89D0213-F110-44F0-E39A-25453B1E3A4E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A570A3-82CF-2E50-2160-5A60A75F819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547908A-7C20-4DA6-7A99-2BD55C6CA12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435FF2-29E1-0AC1-CD59-52151571FE0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CDFEAA-7EC2-F566-1600-C06B0FB445F4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1EB2B89-AFCA-864B-A886-9F8C90D8A691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E08CEBB-FBB9-E583-C488-C8853DA717D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9D2ACB-5E9F-8F10-B44B-DB86E4693A1E}"/>
              </a:ext>
            </a:extLst>
          </p:cNvPr>
          <p:cNvGrpSpPr/>
          <p:nvPr/>
        </p:nvGrpSpPr>
        <p:grpSpPr>
          <a:xfrm>
            <a:off x="4018818" y="1142832"/>
            <a:ext cx="2332726" cy="1113949"/>
            <a:chOff x="289566" y="1143867"/>
            <a:chExt cx="2332726" cy="11139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DCF72-7D35-CAB2-9E6A-E460C4C0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706BB-4AFA-FA57-DDA2-9D219D4A7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C192CD-2F4F-9C76-1CBB-76189EFF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8610FC-2F75-69EC-8DDF-A8860B9E9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7FD263-5DD7-C11F-3268-ECD3ED8E1EB4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50731-22E6-4E85-C11B-50C49AA14DC3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09699F-C869-1DD2-8981-40FE8E4C9460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5ED9-C25E-C030-27C1-4D8415809BA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6DB7FE-C694-B859-5164-B9AC568D6BD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45D2D-9C87-EB5F-7678-53EE89C98E1A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2EDF89-E98E-CFBA-FD36-219C81BD97FE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C5BE24-D2E7-E315-F6A7-FC83A2E843E9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549D5-525E-E865-4485-358742C27AA6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2997C1-F8A4-F7EC-90CD-44864A0307CE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90516-0CD6-AD94-9030-A6971089B16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D8B7-E146-FB09-629A-F1359F3AF275}"/>
              </a:ext>
            </a:extLst>
          </p:cNvPr>
          <p:cNvGrpSpPr/>
          <p:nvPr/>
        </p:nvGrpSpPr>
        <p:grpSpPr>
          <a:xfrm>
            <a:off x="4113758" y="2261358"/>
            <a:ext cx="2001737" cy="514297"/>
            <a:chOff x="451010" y="2245767"/>
            <a:chExt cx="2001737" cy="5142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D5CDD-CE6D-186F-A7BF-559F39F0AEF1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1D1D1-1BD8-72D8-98B8-13AEE1B453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BC4CCD-F247-BB11-28F0-0F26A3CB13C2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D20399-4356-E13A-1C74-A23D1E1B2F9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15204D-FF51-5B0C-7C99-B74E5778B83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67D0E5-F27A-2820-6C57-A1D7FA208A6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ECD409-FC6F-DC9C-7CAD-B36E60A91EFE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73C2F7-CB7B-5D15-BA4A-185CF04114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4CD5F2-5CAF-862B-E5B8-4BA2A5D14A4B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039881-9F2B-D232-C3C4-927E0212883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D3C79E-2DB0-0127-C32E-2762620AF3D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8F698-673B-98AB-1417-3BE693BD5B55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9D0F32-3368-523E-5DCF-51847D5DBE5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6C0E6-BFA9-1B7D-E70F-9A395CC4A390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C4A926-FB66-81C5-C1A6-63CD64B5F493}"/>
              </a:ext>
            </a:extLst>
          </p:cNvPr>
          <p:cNvGrpSpPr/>
          <p:nvPr/>
        </p:nvGrpSpPr>
        <p:grpSpPr>
          <a:xfrm>
            <a:off x="4002588" y="3226449"/>
            <a:ext cx="2332726" cy="1114674"/>
            <a:chOff x="289566" y="1143867"/>
            <a:chExt cx="2332726" cy="111467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1C292B-D422-9C6A-C7DB-D3AA2783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DB4E45-9A20-8ACB-0E62-D77F83405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25FF2F-957E-E086-A9C9-98E8523BC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60E968-7715-EC3D-BFAF-74913B56A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53B3D5-D8EA-F5ED-715F-AC05CCF838BB}"/>
                </a:ext>
              </a:extLst>
            </p:cNvPr>
            <p:cNvCxnSpPr>
              <a:cxnSpLocks/>
              <a:stCxn id="50" idx="2"/>
              <a:endCxn id="51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7D30897-AE83-76E5-8044-123E9AD7E42E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06D83F-8EC8-633F-FA38-1405F398DC1A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E5165C-4274-B608-7511-49903556F682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BF4108-7369-F587-F3E6-129D2D771CE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3B3BF0-6548-61B1-6367-E171793951F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E099C1-552C-1F8D-A397-0D944E767ADF}"/>
                </a:ext>
              </a:extLst>
            </p:cNvPr>
            <p:cNvSpPr txBox="1"/>
            <p:nvPr/>
          </p:nvSpPr>
          <p:spPr>
            <a:xfrm>
              <a:off x="521000" y="19507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14719FA-7CBE-AEC9-0A24-9C8EF13B173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F3C26D-36DC-F815-8DDA-AB5F22D45C7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18F3CD-2E9A-0C0D-CA4B-F0847D92294B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541784F-9DEF-3DD1-4672-60C081A901A6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DAB36A-530A-CC77-36CE-416896C82C4C}"/>
              </a:ext>
            </a:extLst>
          </p:cNvPr>
          <p:cNvGrpSpPr/>
          <p:nvPr/>
        </p:nvGrpSpPr>
        <p:grpSpPr>
          <a:xfrm>
            <a:off x="4097528" y="4344975"/>
            <a:ext cx="2001737" cy="514297"/>
            <a:chOff x="451010" y="2245767"/>
            <a:chExt cx="2001737" cy="51429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77C0DA-7045-4912-B176-26D5F9663B07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CA45D6-AB48-AACE-D0FD-2A83A1821C01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109EB2-F568-51FD-7A2B-9EC19CF2C41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880E35E-CA52-6375-CA3B-A2DD997DA29A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4FB635-9757-621C-3968-FDF1899ACE1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0B8CDA7-8C0A-1EAE-B467-62CCF9428B7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A402DE-4798-DB4A-7967-857BE51D7CE9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E580164-0892-28F2-A1D7-EA47B6F61278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AC1A25E-5F2D-7078-7D95-91BF5B4B6AD9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B4F14B4-DAE2-BB10-FA5C-E90DC286F1CE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61C8C7-C96C-AE4F-2263-81E908848BC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5B0F74B-B9F0-9A9B-3D89-02D5BB3EA877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F39F395-0E6A-A2D4-75B7-87EE944E2D80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A0EE360-C950-0139-9984-AED55028CCC4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29A4C-1FFE-8FCB-99E2-391E15BB9AF8}"/>
              </a:ext>
            </a:extLst>
          </p:cNvPr>
          <p:cNvGrpSpPr/>
          <p:nvPr/>
        </p:nvGrpSpPr>
        <p:grpSpPr>
          <a:xfrm>
            <a:off x="677725" y="3229852"/>
            <a:ext cx="1894859" cy="663313"/>
            <a:chOff x="727433" y="1143867"/>
            <a:chExt cx="1894859" cy="66331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65288F-B4EC-D54B-5515-AC1CFF12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1FA69A-B96C-10FF-494E-4D657CF0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D664334-CFDE-CB4E-D994-0EB62E810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ED55F65-9385-8834-EC1C-A8F31B584E70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A97F9E3-2E71-9D48-2CD8-D145C4BEF989}"/>
                </a:ext>
              </a:extLst>
            </p:cNvPr>
            <p:cNvCxnSpPr>
              <a:cxnSpLocks/>
              <a:stCxn id="134" idx="6"/>
              <a:endCxn id="136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8071C38-5633-83DE-DE43-D04D0E5807D4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89DF93-5012-88E1-0AA4-066EDF7F45A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8802EC6-0582-6161-9483-CE9E7E6AE198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8FFDEB4-2368-8777-CDCB-3AF6B81A576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75FFD32-85B8-A64B-11EC-5D33E4D88F1D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14CE55-5F9C-B86A-266E-14B4C34A3B68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0C909AE-9A69-5918-222E-F53774CD8CC6}"/>
              </a:ext>
            </a:extLst>
          </p:cNvPr>
          <p:cNvGrpSpPr/>
          <p:nvPr/>
        </p:nvGrpSpPr>
        <p:grpSpPr>
          <a:xfrm>
            <a:off x="334798" y="4348378"/>
            <a:ext cx="2001737" cy="514297"/>
            <a:chOff x="451010" y="2245767"/>
            <a:chExt cx="2001737" cy="51429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6E24EA-9251-FBEC-86A8-39DDEAB726CB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33EBC7-3329-5920-82DD-2196FB8271E6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E91B8AF-AA6C-116C-4B75-F6AF81CA0D5D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234BD5D-5509-3097-E6BD-DF3BD69E5A3E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63931C2-F185-185C-01A1-329C21148C5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7944EFC-4E9D-781E-D8EF-F9BB87D7FFA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E77391-A345-3708-CFBD-72380D0FF0F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EEAD79-27C8-60C7-523B-6351F3E0C1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7F0A0C7-AD8D-180E-B571-75CB8719716F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F3A2790-A0FE-828C-6C50-EB2160115169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38AE9-2718-0D02-FA5E-80A121612499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50854D1-0E6B-72AD-A38C-6F8A0ECAF76F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65674BF-ACB1-6E93-5E66-92648FF7F624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1939B36-403E-4950-21CD-C01DAAA79A15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58" name="Freeform 257">
            <a:extLst>
              <a:ext uri="{FF2B5EF4-FFF2-40B4-BE49-F238E27FC236}">
                <a16:creationId xmlns:a16="http://schemas.microsoft.com/office/drawing/2014/main" id="{B0573B1D-C35E-ED86-34D2-1E82A2622E12}"/>
              </a:ext>
            </a:extLst>
          </p:cNvPr>
          <p:cNvSpPr/>
          <p:nvPr/>
        </p:nvSpPr>
        <p:spPr>
          <a:xfrm>
            <a:off x="1014153" y="3401524"/>
            <a:ext cx="523702" cy="197887"/>
          </a:xfrm>
          <a:custGeom>
            <a:avLst/>
            <a:gdLst>
              <a:gd name="connsiteX0" fmla="*/ 0 w 523702"/>
              <a:gd name="connsiteY0" fmla="*/ 197887 h 197887"/>
              <a:gd name="connsiteX1" fmla="*/ 282632 w 523702"/>
              <a:gd name="connsiteY1" fmla="*/ 23320 h 197887"/>
              <a:gd name="connsiteX2" fmla="*/ 523702 w 523702"/>
              <a:gd name="connsiteY2" fmla="*/ 6694 h 19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02" h="197887">
                <a:moveTo>
                  <a:pt x="0" y="197887"/>
                </a:moveTo>
                <a:cubicBezTo>
                  <a:pt x="97674" y="126536"/>
                  <a:pt x="195348" y="55186"/>
                  <a:pt x="282632" y="23320"/>
                </a:cubicBezTo>
                <a:cubicBezTo>
                  <a:pt x="369916" y="-8546"/>
                  <a:pt x="446809" y="-926"/>
                  <a:pt x="523702" y="6694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2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9D2ACB-5E9F-8F10-B44B-DB86E4693A1E}"/>
              </a:ext>
            </a:extLst>
          </p:cNvPr>
          <p:cNvGrpSpPr/>
          <p:nvPr/>
        </p:nvGrpSpPr>
        <p:grpSpPr>
          <a:xfrm>
            <a:off x="4456685" y="1142832"/>
            <a:ext cx="1894859" cy="663313"/>
            <a:chOff x="727433" y="1143867"/>
            <a:chExt cx="1894859" cy="66331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DCF72-7D35-CAB2-9E6A-E460C4C0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706BB-4AFA-FA57-DDA2-9D219D4A7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C192CD-2F4F-9C76-1CBB-76189EFF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7FD263-5DD7-C11F-3268-ECD3ED8E1EB4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50731-22E6-4E85-C11B-50C49AA14DC3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5ED9-C25E-C030-27C1-4D8415809BA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6DB7FE-C694-B859-5164-B9AC568D6BD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45D2D-9C87-EB5F-7678-53EE89C98E1A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C5BE24-D2E7-E315-F6A7-FC83A2E843E9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549D5-525E-E865-4485-358742C27AA6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2997C1-F8A4-F7EC-90CD-44864A0307CE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D8B7-E146-FB09-629A-F1359F3AF275}"/>
              </a:ext>
            </a:extLst>
          </p:cNvPr>
          <p:cNvGrpSpPr/>
          <p:nvPr/>
        </p:nvGrpSpPr>
        <p:grpSpPr>
          <a:xfrm>
            <a:off x="4113758" y="2261358"/>
            <a:ext cx="2001737" cy="514297"/>
            <a:chOff x="451010" y="2245767"/>
            <a:chExt cx="2001737" cy="5142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D5CDD-CE6D-186F-A7BF-559F39F0AEF1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1D1D1-1BD8-72D8-98B8-13AEE1B453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BC4CCD-F247-BB11-28F0-0F26A3CB13C2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D20399-4356-E13A-1C74-A23D1E1B2F9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15204D-FF51-5B0C-7C99-B74E5778B83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67D0E5-F27A-2820-6C57-A1D7FA208A6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ECD409-FC6F-DC9C-7CAD-B36E60A91EFE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73C2F7-CB7B-5D15-BA4A-185CF04114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4CD5F2-5CAF-862B-E5B8-4BA2A5D14A4B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039881-9F2B-D232-C3C4-927E0212883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D3C79E-2DB0-0127-C32E-2762620AF3D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8F698-673B-98AB-1417-3BE693BD5B55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9D0F32-3368-523E-5DCF-51847D5DBE5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6C0E6-BFA9-1B7D-E70F-9A395CC4A390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29A4C-1FFE-8FCB-99E2-391E15BB9AF8}"/>
              </a:ext>
            </a:extLst>
          </p:cNvPr>
          <p:cNvGrpSpPr/>
          <p:nvPr/>
        </p:nvGrpSpPr>
        <p:grpSpPr>
          <a:xfrm>
            <a:off x="677725" y="1143360"/>
            <a:ext cx="1894859" cy="663313"/>
            <a:chOff x="727433" y="1143867"/>
            <a:chExt cx="1894859" cy="66331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65288F-B4EC-D54B-5515-AC1CFF12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1FA69A-B96C-10FF-494E-4D657CF0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D664334-CFDE-CB4E-D994-0EB62E810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ED55F65-9385-8834-EC1C-A8F31B584E70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A97F9E3-2E71-9D48-2CD8-D145C4BEF989}"/>
                </a:ext>
              </a:extLst>
            </p:cNvPr>
            <p:cNvCxnSpPr>
              <a:cxnSpLocks/>
              <a:stCxn id="134" idx="6"/>
              <a:endCxn id="136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8071C38-5633-83DE-DE43-D04D0E5807D4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89DF93-5012-88E1-0AA4-066EDF7F45A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8802EC6-0582-6161-9483-CE9E7E6AE198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8FFDEB4-2368-8777-CDCB-3AF6B81A576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75FFD32-85B8-A64B-11EC-5D33E4D88F1D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14CE55-5F9C-B86A-266E-14B4C34A3B68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0C909AE-9A69-5918-222E-F53774CD8CC6}"/>
              </a:ext>
            </a:extLst>
          </p:cNvPr>
          <p:cNvGrpSpPr/>
          <p:nvPr/>
        </p:nvGrpSpPr>
        <p:grpSpPr>
          <a:xfrm>
            <a:off x="334798" y="2261886"/>
            <a:ext cx="2001737" cy="514297"/>
            <a:chOff x="451010" y="2245767"/>
            <a:chExt cx="2001737" cy="51429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6E24EA-9251-FBEC-86A8-39DDEAB726CB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33EBC7-3329-5920-82DD-2196FB8271E6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E91B8AF-AA6C-116C-4B75-F6AF81CA0D5D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234BD5D-5509-3097-E6BD-DF3BD69E5A3E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63931C2-F185-185C-01A1-329C21148C5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7944EFC-4E9D-781E-D8EF-F9BB87D7FFA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E77391-A345-3708-CFBD-72380D0FF0F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EEAD79-27C8-60C7-523B-6351F3E0C1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7F0A0C7-AD8D-180E-B571-75CB8719716F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F3A2790-A0FE-828C-6C50-EB2160115169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38AE9-2718-0D02-FA5E-80A121612499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50854D1-0E6B-72AD-A38C-6F8A0ECAF76F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65674BF-ACB1-6E93-5E66-92648FF7F624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1939B36-403E-4950-21CD-C01DAAA79A15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5F442-462A-A7E8-EA49-052948398015}"/>
              </a:ext>
            </a:extLst>
          </p:cNvPr>
          <p:cNvGrpSpPr/>
          <p:nvPr/>
        </p:nvGrpSpPr>
        <p:grpSpPr>
          <a:xfrm>
            <a:off x="4467347" y="3228723"/>
            <a:ext cx="1894859" cy="663313"/>
            <a:chOff x="727433" y="1143867"/>
            <a:chExt cx="1894859" cy="6633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0006E7-895B-3F8E-2FBD-850B8001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9AF6E5-98A1-15D0-FDAC-FBC1BA66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10B69-2777-A716-8F1E-3A9948E6E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BBA16B-4B7B-2816-605C-4750AA351F17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CD1006-D181-1EDE-ABCD-DD33F15AF3E2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2FD2C-7DF8-938E-CE02-33AAE89DB41F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718E57-98F3-6555-B12C-B860BA18E027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E63F64-337C-2633-85CA-E931F92D602C}"/>
                </a:ext>
              </a:extLst>
            </p:cNvPr>
            <p:cNvSpPr txBox="1"/>
            <p:nvPr/>
          </p:nvSpPr>
          <p:spPr>
            <a:xfrm>
              <a:off x="2184673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C2662-1251-55DA-B1A0-82A4A8D7D27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BB227A-826E-A04A-6E45-190014C50365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881610-3348-C12C-7456-4C1E081C5803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A51D0B-51E6-6659-1E13-EB05D3E1D15A}"/>
              </a:ext>
            </a:extLst>
          </p:cNvPr>
          <p:cNvGrpSpPr/>
          <p:nvPr/>
        </p:nvGrpSpPr>
        <p:grpSpPr>
          <a:xfrm>
            <a:off x="4124420" y="4347249"/>
            <a:ext cx="2001737" cy="514297"/>
            <a:chOff x="451010" y="2245767"/>
            <a:chExt cx="2001737" cy="514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26F420-31EB-A5E6-C041-97AF8DD6AE4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19650-78CC-0885-543C-2CF17F10FD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21CCF-E2AA-1AC2-9E6A-D079DA90F97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077812-5741-76D0-53FD-448DB42520C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8744F-51CB-7E29-7D1F-580527BF0E95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11D0A7-E02A-698C-DDDB-3C736677DE93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F8773-3BBC-752D-5BD8-1BE7B07FFB4C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F9410-DCA7-5986-700E-B60D177817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8C1B1-AD6D-1055-F8D8-6305C4951F3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1E4FBB-8B58-FFEE-FFB5-2C88B4AA39D3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EC157-0519-139D-8976-61ED6BEFA0DC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3CFDB0-43FF-0A45-3076-D443A78236A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46A85-EF6E-2D70-7B27-BDCCCAEAB04B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032FF-17BF-8D10-0EDC-13FA6341416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2B2C8A-1C5C-F4DA-C73F-3CB7307F5003}"/>
              </a:ext>
            </a:extLst>
          </p:cNvPr>
          <p:cNvGrpSpPr/>
          <p:nvPr/>
        </p:nvGrpSpPr>
        <p:grpSpPr>
          <a:xfrm>
            <a:off x="654478" y="3230901"/>
            <a:ext cx="1128937" cy="663313"/>
            <a:chOff x="727433" y="1143867"/>
            <a:chExt cx="1128937" cy="6633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35F5E6-0DF2-BE29-AFFD-BD76AC66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134B745-EFE9-3069-3679-A0EC2788B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CB4DB5-8465-9479-DA46-62B5411E317C}"/>
                </a:ext>
              </a:extLst>
            </p:cNvPr>
            <p:cNvCxnSpPr>
              <a:cxnSpLocks/>
              <a:stCxn id="76" idx="2"/>
              <a:endCxn id="77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137780-2640-340C-3C86-1D0FF72281F3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A72F3A-917F-D56B-7509-32C1FDA8861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9D22F4-3D31-E96F-5AB0-F7473B024A9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9F59-7A59-78EB-F0E0-D88C47CFCAFF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ED1C2F-74EF-9B0A-6E54-CC1DD3486B08}"/>
              </a:ext>
            </a:extLst>
          </p:cNvPr>
          <p:cNvGrpSpPr/>
          <p:nvPr/>
        </p:nvGrpSpPr>
        <p:grpSpPr>
          <a:xfrm>
            <a:off x="311551" y="4349427"/>
            <a:ext cx="2001737" cy="514297"/>
            <a:chOff x="451010" y="2245767"/>
            <a:chExt cx="2001737" cy="514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E7AEBA-F95A-DFAE-6638-15E607D76639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6280B-CFCC-8244-F5B8-2C56BE579B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C301F-C2A8-1F66-D5CE-77620858FF78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ED00B1-DF37-30E4-2039-245886AC4AB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CC7E5A-23F1-8503-DA0D-95A71AB1D1C3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B48A92-E06D-FE15-872E-EC497E9BFF76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82574-9BA2-979F-DA5C-A0D162213F7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6F0F2B-E17A-E840-1792-FC6E79B981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8B64E9-F285-3D8A-19A7-7490B7E8B11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749E56-163E-FA1F-CB3A-D584933E4E8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F6A82-7656-1764-7D5A-650010B1ABB0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B2FA06-32AD-684D-1DCF-FE460979EAB6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90BA28-7AD0-BDED-64B5-E132DA074EF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0B07A50-06D0-B549-9656-F4CD0B45ACD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24" name="Freeform 123">
            <a:extLst>
              <a:ext uri="{FF2B5EF4-FFF2-40B4-BE49-F238E27FC236}">
                <a16:creationId xmlns:a16="http://schemas.microsoft.com/office/drawing/2014/main" id="{5E63E5EB-E152-B52E-1D01-E23B88880A07}"/>
              </a:ext>
            </a:extLst>
          </p:cNvPr>
          <p:cNvSpPr/>
          <p:nvPr/>
        </p:nvSpPr>
        <p:spPr>
          <a:xfrm>
            <a:off x="1014153" y="3401524"/>
            <a:ext cx="523702" cy="197887"/>
          </a:xfrm>
          <a:custGeom>
            <a:avLst/>
            <a:gdLst>
              <a:gd name="connsiteX0" fmla="*/ 0 w 523702"/>
              <a:gd name="connsiteY0" fmla="*/ 197887 h 197887"/>
              <a:gd name="connsiteX1" fmla="*/ 282632 w 523702"/>
              <a:gd name="connsiteY1" fmla="*/ 23320 h 197887"/>
              <a:gd name="connsiteX2" fmla="*/ 523702 w 523702"/>
              <a:gd name="connsiteY2" fmla="*/ 6694 h 19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02" h="197887">
                <a:moveTo>
                  <a:pt x="0" y="197887"/>
                </a:moveTo>
                <a:cubicBezTo>
                  <a:pt x="97674" y="126536"/>
                  <a:pt x="195348" y="55186"/>
                  <a:pt x="282632" y="23320"/>
                </a:cubicBezTo>
                <a:cubicBezTo>
                  <a:pt x="369916" y="-8546"/>
                  <a:pt x="446809" y="-926"/>
                  <a:pt x="523702" y="6694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1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5F442-462A-A7E8-EA49-052948398015}"/>
              </a:ext>
            </a:extLst>
          </p:cNvPr>
          <p:cNvGrpSpPr/>
          <p:nvPr/>
        </p:nvGrpSpPr>
        <p:grpSpPr>
          <a:xfrm>
            <a:off x="4467347" y="3228723"/>
            <a:ext cx="1128937" cy="663313"/>
            <a:chOff x="727433" y="1143867"/>
            <a:chExt cx="1128937" cy="6633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0006E7-895B-3F8E-2FBD-850B8001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9AF6E5-98A1-15D0-FDAC-FBC1BA66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BBA16B-4B7B-2816-605C-4750AA351F17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2FD2C-7DF8-938E-CE02-33AAE89DB41F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718E57-98F3-6555-B12C-B860BA18E027}"/>
                </a:ext>
              </a:extLst>
            </p:cNvPr>
            <p:cNvSpPr txBox="1"/>
            <p:nvPr/>
          </p:nvSpPr>
          <p:spPr>
            <a:xfrm>
              <a:off x="930942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C2662-1251-55DA-B1A0-82A4A8D7D27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BB227A-826E-A04A-6E45-190014C50365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A51D0B-51E6-6659-1E13-EB05D3E1D15A}"/>
              </a:ext>
            </a:extLst>
          </p:cNvPr>
          <p:cNvGrpSpPr/>
          <p:nvPr/>
        </p:nvGrpSpPr>
        <p:grpSpPr>
          <a:xfrm>
            <a:off x="4124420" y="4347249"/>
            <a:ext cx="2001737" cy="514297"/>
            <a:chOff x="451010" y="2245767"/>
            <a:chExt cx="2001737" cy="514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26F420-31EB-A5E6-C041-97AF8DD6AE4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19650-78CC-0885-543C-2CF17F10FD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21CCF-E2AA-1AC2-9E6A-D079DA90F97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077812-5741-76D0-53FD-448DB42520C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8744F-51CB-7E29-7D1F-580527BF0E95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11D0A7-E02A-698C-DDDB-3C736677DE93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F8773-3BBC-752D-5BD8-1BE7B07FFB4C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F9410-DCA7-5986-700E-B60D177817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8C1B1-AD6D-1055-F8D8-6305C4951F3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1E4FBB-8B58-FFEE-FFB5-2C88B4AA39D3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EC157-0519-139D-8976-61ED6BEFA0DC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3CFDB0-43FF-0A45-3076-D443A78236A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46A85-EF6E-2D70-7B27-BDCCCAEAB04B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032FF-17BF-8D10-0EDC-13FA6341416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2B2C8A-1C5C-F4DA-C73F-3CB7307F5003}"/>
              </a:ext>
            </a:extLst>
          </p:cNvPr>
          <p:cNvGrpSpPr/>
          <p:nvPr/>
        </p:nvGrpSpPr>
        <p:grpSpPr>
          <a:xfrm>
            <a:off x="1257379" y="3230901"/>
            <a:ext cx="526036" cy="395577"/>
            <a:chOff x="1330334" y="1143867"/>
            <a:chExt cx="526036" cy="39557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35F5E6-0DF2-BE29-AFFD-BD76AC66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137780-2640-340C-3C86-1D0FF72281F3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9D22F4-3D31-E96F-5AB0-F7473B024A9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ED1C2F-74EF-9B0A-6E54-CC1DD3486B08}"/>
              </a:ext>
            </a:extLst>
          </p:cNvPr>
          <p:cNvGrpSpPr/>
          <p:nvPr/>
        </p:nvGrpSpPr>
        <p:grpSpPr>
          <a:xfrm>
            <a:off x="311551" y="4349427"/>
            <a:ext cx="2001737" cy="514297"/>
            <a:chOff x="451010" y="2245767"/>
            <a:chExt cx="2001737" cy="514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E7AEBA-F95A-DFAE-6638-15E607D76639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6280B-CFCC-8244-F5B8-2C56BE579B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C301F-C2A8-1F66-D5CE-77620858FF78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ED00B1-DF37-30E4-2039-245886AC4AB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CC7E5A-23F1-8503-DA0D-95A71AB1D1C3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B48A92-E06D-FE15-872E-EC497E9BFF76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82574-9BA2-979F-DA5C-A0D162213F7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6F0F2B-E17A-E840-1792-FC6E79B981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8B64E9-F285-3D8A-19A7-7490B7E8B11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749E56-163E-FA1F-CB3A-D584933E4E8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F6A82-7656-1764-7D5A-650010B1ABB0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B2FA06-32AD-684D-1DCF-FE460979EAB6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90BA28-7AD0-BDED-64B5-E132DA074EF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0B07A50-06D0-B549-9656-F4CD0B45ACD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D972F1-E686-D9B4-97F0-9041F7C5BEEC}"/>
              </a:ext>
            </a:extLst>
          </p:cNvPr>
          <p:cNvGrpSpPr/>
          <p:nvPr/>
        </p:nvGrpSpPr>
        <p:grpSpPr>
          <a:xfrm>
            <a:off x="657251" y="1138863"/>
            <a:ext cx="1128937" cy="663313"/>
            <a:chOff x="727433" y="1143867"/>
            <a:chExt cx="1128937" cy="6633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913D68-776C-0545-7001-C0F2A840E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3902F8-CC78-1BED-960C-478D6F108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AF57E5-A65D-669C-7803-3A42480E6B32}"/>
                </a:ext>
              </a:extLst>
            </p:cNvPr>
            <p:cNvCxnSpPr>
              <a:cxnSpLocks/>
              <a:stCxn id="18" idx="2"/>
              <a:endCxn id="2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464DEA-24FE-A869-4E33-4FFF53F04ED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9637C6-5627-9645-26CD-B28EDDDE7754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4AB954-BD31-12EC-51DD-4875BEF11BA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362884-1F4F-F98F-5DF8-288C52A9622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03C0C7-10E9-E6E4-1B95-2B73AF6111B9}"/>
              </a:ext>
            </a:extLst>
          </p:cNvPr>
          <p:cNvGrpSpPr/>
          <p:nvPr/>
        </p:nvGrpSpPr>
        <p:grpSpPr>
          <a:xfrm>
            <a:off x="314324" y="2257389"/>
            <a:ext cx="2001737" cy="514297"/>
            <a:chOff x="451010" y="2245767"/>
            <a:chExt cx="2001737" cy="5142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40BD2F-A0BA-8828-4D54-0820945454E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5EC03-553B-99EB-1902-E5486554AB51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8EA5D3-F74F-AEBF-E4DD-EEA051BA53A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1D4CDD-19A3-7556-3316-C4E1163D8861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C06CE7-2511-1B06-6471-B146689A1A26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38BD5-F9AF-65CC-003D-D7001D4194EE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9017D-8E5F-984E-3370-18161FF2326D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926DD6-9517-31BE-6732-5226A6D81CFC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71A5C8-476D-E158-D0AB-20B4468E6818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FFD669-8247-5133-1033-F7F6D05F5066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7B13FC-745B-8ADF-1F9E-E4679C86D2A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1EB3-5F13-1BA9-047F-ED3AA9F8FB78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55D897-4985-7779-34DC-F9296A54A8C6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AEC4F18-481C-7017-9252-88DFF460E2D7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778C35-83C8-FCE0-307D-93990CA55A2E}"/>
              </a:ext>
            </a:extLst>
          </p:cNvPr>
          <p:cNvGrpSpPr/>
          <p:nvPr/>
        </p:nvGrpSpPr>
        <p:grpSpPr>
          <a:xfrm>
            <a:off x="4450620" y="1133318"/>
            <a:ext cx="1128937" cy="663313"/>
            <a:chOff x="727433" y="1143867"/>
            <a:chExt cx="1128937" cy="66331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DD0F64-FCEA-71BB-6818-BBA586C2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9111A97-70F2-63DA-D452-2411DFDE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0E6997-EEFE-E4DC-351D-2809EE8D61BE}"/>
                </a:ext>
              </a:extLst>
            </p:cNvPr>
            <p:cNvCxnSpPr>
              <a:cxnSpLocks/>
              <a:stCxn id="102" idx="2"/>
              <a:endCxn id="103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B3F3C9-9869-7B5F-FE4E-9F562D21BA6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F48A4E-B4B3-6FFC-2BF0-5ABF731645A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4C7288-B7A9-83E3-F028-077190B1D2A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BA3064-A757-95BC-E439-8B91123FCE5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CD5D8E-77E0-8BDA-528B-7422DFC044CF}"/>
              </a:ext>
            </a:extLst>
          </p:cNvPr>
          <p:cNvGrpSpPr/>
          <p:nvPr/>
        </p:nvGrpSpPr>
        <p:grpSpPr>
          <a:xfrm>
            <a:off x="4107693" y="2251844"/>
            <a:ext cx="2001737" cy="514297"/>
            <a:chOff x="451010" y="2245767"/>
            <a:chExt cx="2001737" cy="51429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F81CB7-EB14-82E4-6AC1-3D1C19FFBA03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3BF39A6-72D4-2BD3-C5F3-A1AE345F8B37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A69EC2-4A14-6DFA-16BF-C4855CE0F1C7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5ECCF4A-F424-DAAB-77B4-075389980B86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C051FF7-F212-6DFF-581A-7A2D92A7534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648E88E-A29E-8EFB-4CC3-EBA2E40093C1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610654-1ECE-924C-AF65-3F51173CAA9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EABEA6-EF28-2278-9339-F4FAA43CE036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004A929-C8B1-4C79-F81F-D3956FA2F1B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44CDD76-3E18-A517-1214-888B900D97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CF893EF-C461-0EA7-9BD6-5E0BCEEE23C4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50A731F-37BD-7D51-72C7-4932DBCC9067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F74173-5BE8-AF99-B267-96615AB6B4EA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2016779-4415-E082-400D-C92901AE9504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4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Process Scheduling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87072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Round-robin scheduling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Add processes to a (typically FIFO) queue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Execute them for equal chunks of time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Will the system feel more responsive? Can we do better?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Priority scheduling</a:t>
            </a:r>
          </a:p>
          <a:p>
            <a:pPr marL="450850" lvl="1" indent="-234950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Associate priority with each process, e.g., short processes get higher priority</a:t>
            </a:r>
            <a:endParaRPr lang="en-US" sz="1200" dirty="0"/>
          </a:p>
          <a:p>
            <a:pPr marL="450850" lvl="1" indent="-234950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Execute the processes with the highest priority first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5948C-7259-D580-77EE-4D6EE389D6EC}"/>
              </a:ext>
            </a:extLst>
          </p:cNvPr>
          <p:cNvSpPr/>
          <p:nvPr/>
        </p:nvSpPr>
        <p:spPr>
          <a:xfrm>
            <a:off x="612807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B453E-1909-FA7F-B846-ABD5BAC03CF3}"/>
              </a:ext>
            </a:extLst>
          </p:cNvPr>
          <p:cNvSpPr/>
          <p:nvPr/>
        </p:nvSpPr>
        <p:spPr>
          <a:xfrm>
            <a:off x="1015682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F2AC7-9D6F-E92A-FF13-30F898157B19}"/>
              </a:ext>
            </a:extLst>
          </p:cNvPr>
          <p:cNvSpPr/>
          <p:nvPr/>
        </p:nvSpPr>
        <p:spPr>
          <a:xfrm>
            <a:off x="1418557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FF77AC-C12D-B1D3-7FA0-8C2365336844}"/>
              </a:ext>
            </a:extLst>
          </p:cNvPr>
          <p:cNvSpPr/>
          <p:nvPr/>
        </p:nvSpPr>
        <p:spPr>
          <a:xfrm>
            <a:off x="1821432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F0309-680D-8010-09BF-B4A059331D53}"/>
              </a:ext>
            </a:extLst>
          </p:cNvPr>
          <p:cNvSpPr/>
          <p:nvPr/>
        </p:nvSpPr>
        <p:spPr>
          <a:xfrm>
            <a:off x="2224307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08BE88-ADB6-1591-DC68-B0DD86A7B345}"/>
              </a:ext>
            </a:extLst>
          </p:cNvPr>
          <p:cNvSpPr/>
          <p:nvPr/>
        </p:nvSpPr>
        <p:spPr>
          <a:xfrm>
            <a:off x="2627182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37C4E5-81E5-28C4-D573-8B994D9BEC2D}"/>
              </a:ext>
            </a:extLst>
          </p:cNvPr>
          <p:cNvSpPr/>
          <p:nvPr/>
        </p:nvSpPr>
        <p:spPr>
          <a:xfrm>
            <a:off x="3030057" y="2500234"/>
            <a:ext cx="360000" cy="3240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6FE7-1787-50F9-FB40-56C53033BB03}"/>
              </a:ext>
            </a:extLst>
          </p:cNvPr>
          <p:cNvSpPr/>
          <p:nvPr/>
        </p:nvSpPr>
        <p:spPr>
          <a:xfrm>
            <a:off x="3432131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4FDC44-79EC-7571-5F05-F1A0BE9BA479}"/>
              </a:ext>
            </a:extLst>
          </p:cNvPr>
          <p:cNvSpPr/>
          <p:nvPr/>
        </p:nvSpPr>
        <p:spPr>
          <a:xfrm>
            <a:off x="3835006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399C1-830E-C56C-1673-A2F5EB0C2E67}"/>
              </a:ext>
            </a:extLst>
          </p:cNvPr>
          <p:cNvSpPr/>
          <p:nvPr/>
        </p:nvSpPr>
        <p:spPr>
          <a:xfrm>
            <a:off x="4237881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591E9-3131-FDB6-4ED6-C0009924FCC0}"/>
              </a:ext>
            </a:extLst>
          </p:cNvPr>
          <p:cNvSpPr/>
          <p:nvPr/>
        </p:nvSpPr>
        <p:spPr>
          <a:xfrm>
            <a:off x="4640756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C56FF4-6829-7384-0A6D-B8BF5229F633}"/>
              </a:ext>
            </a:extLst>
          </p:cNvPr>
          <p:cNvSpPr/>
          <p:nvPr/>
        </p:nvSpPr>
        <p:spPr>
          <a:xfrm>
            <a:off x="5046222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1D2E1B-EF56-F344-C697-7938F6A8036C}"/>
              </a:ext>
            </a:extLst>
          </p:cNvPr>
          <p:cNvSpPr/>
          <p:nvPr/>
        </p:nvSpPr>
        <p:spPr>
          <a:xfrm>
            <a:off x="5451688" y="2498590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DAA1D7-F314-0872-73A9-A2FB77FCB5AC}"/>
              </a:ext>
            </a:extLst>
          </p:cNvPr>
          <p:cNvSpPr/>
          <p:nvPr/>
        </p:nvSpPr>
        <p:spPr>
          <a:xfrm>
            <a:off x="5857154" y="2498590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30170-FE08-D145-EB31-786F7F76B359}"/>
              </a:ext>
            </a:extLst>
          </p:cNvPr>
          <p:cNvCxnSpPr/>
          <p:nvPr/>
        </p:nvCxnSpPr>
        <p:spPr>
          <a:xfrm>
            <a:off x="622594" y="2134869"/>
            <a:ext cx="0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154EDD-7820-E84D-866A-FFE567CB8EF1}"/>
              </a:ext>
            </a:extLst>
          </p:cNvPr>
          <p:cNvSpPr txBox="1"/>
          <p:nvPr/>
        </p:nvSpPr>
        <p:spPr>
          <a:xfrm>
            <a:off x="486552" y="18234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48CE2-3B23-78D2-A0D8-3A72A77BA599}"/>
              </a:ext>
            </a:extLst>
          </p:cNvPr>
          <p:cNvCxnSpPr/>
          <p:nvPr/>
        </p:nvCxnSpPr>
        <p:spPr>
          <a:xfrm>
            <a:off x="826657" y="2135612"/>
            <a:ext cx="0" cy="324000"/>
          </a:xfrm>
          <a:prstGeom prst="straightConnector1">
            <a:avLst/>
          </a:prstGeom>
          <a:ln w="190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7DD93E-F938-52E1-A29C-45BF35673C6A}"/>
              </a:ext>
            </a:extLst>
          </p:cNvPr>
          <p:cNvSpPr txBox="1"/>
          <p:nvPr/>
        </p:nvSpPr>
        <p:spPr>
          <a:xfrm>
            <a:off x="690615" y="18241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DC876-9541-6B03-3B48-B85CFCCA8345}"/>
              </a:ext>
            </a:extLst>
          </p:cNvPr>
          <p:cNvCxnSpPr/>
          <p:nvPr/>
        </p:nvCxnSpPr>
        <p:spPr>
          <a:xfrm>
            <a:off x="1022331" y="2136355"/>
            <a:ext cx="0" cy="32400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AAE4D6-1B2C-E64D-F0E6-C8D2F3BE2D2C}"/>
              </a:ext>
            </a:extLst>
          </p:cNvPr>
          <p:cNvSpPr txBox="1"/>
          <p:nvPr/>
        </p:nvSpPr>
        <p:spPr>
          <a:xfrm>
            <a:off x="886289" y="1824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9A73C3-3A79-5C3A-50D6-4AC65FA2375C}"/>
              </a:ext>
            </a:extLst>
          </p:cNvPr>
          <p:cNvCxnSpPr/>
          <p:nvPr/>
        </p:nvCxnSpPr>
        <p:spPr>
          <a:xfrm>
            <a:off x="2116590" y="2132836"/>
            <a:ext cx="0" cy="324000"/>
          </a:xfrm>
          <a:prstGeom prst="straightConnector1">
            <a:avLst/>
          </a:prstGeom>
          <a:ln w="19050">
            <a:solidFill>
              <a:srgbClr val="FF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B95B66-FE76-8986-FCA9-35C2DBFC505E}"/>
              </a:ext>
            </a:extLst>
          </p:cNvPr>
          <p:cNvSpPr txBox="1"/>
          <p:nvPr/>
        </p:nvSpPr>
        <p:spPr>
          <a:xfrm>
            <a:off x="1980548" y="18213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92811-D1D3-CDAC-B635-C532A015B824}"/>
              </a:ext>
            </a:extLst>
          </p:cNvPr>
          <p:cNvGrpSpPr/>
          <p:nvPr/>
        </p:nvGrpSpPr>
        <p:grpSpPr>
          <a:xfrm>
            <a:off x="494941" y="3752703"/>
            <a:ext cx="5730602" cy="1002841"/>
            <a:chOff x="494941" y="3752703"/>
            <a:chExt cx="5730602" cy="1002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736992-FDC1-04BF-36A4-4D92605C9CDC}"/>
                </a:ext>
              </a:extLst>
            </p:cNvPr>
            <p:cNvSpPr/>
            <p:nvPr/>
          </p:nvSpPr>
          <p:spPr>
            <a:xfrm>
              <a:off x="621196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A29139-907E-13D0-19F0-B2993F76500B}"/>
                </a:ext>
              </a:extLst>
            </p:cNvPr>
            <p:cNvSpPr/>
            <p:nvPr/>
          </p:nvSpPr>
          <p:spPr>
            <a:xfrm>
              <a:off x="102407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B6E66A-A527-5C04-55D5-F29B0336291A}"/>
                </a:ext>
              </a:extLst>
            </p:cNvPr>
            <p:cNvSpPr/>
            <p:nvPr/>
          </p:nvSpPr>
          <p:spPr>
            <a:xfrm>
              <a:off x="1426946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77D63E-1D49-E4D4-8FDF-CD1B403C9A71}"/>
                </a:ext>
              </a:extLst>
            </p:cNvPr>
            <p:cNvSpPr/>
            <p:nvPr/>
          </p:nvSpPr>
          <p:spPr>
            <a:xfrm>
              <a:off x="182982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480FA-C7C9-2069-ECD4-3861141028DF}"/>
                </a:ext>
              </a:extLst>
            </p:cNvPr>
            <p:cNvSpPr/>
            <p:nvPr/>
          </p:nvSpPr>
          <p:spPr>
            <a:xfrm>
              <a:off x="2232696" y="4431544"/>
              <a:ext cx="360000" cy="324000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9BC854-0CFD-A77A-F864-8DF086183DFF}"/>
                </a:ext>
              </a:extLst>
            </p:cNvPr>
            <p:cNvSpPr/>
            <p:nvPr/>
          </p:nvSpPr>
          <p:spPr>
            <a:xfrm>
              <a:off x="263557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789FA2-C6ED-A89E-3B79-0ED687BF4983}"/>
                </a:ext>
              </a:extLst>
            </p:cNvPr>
            <p:cNvSpPr/>
            <p:nvPr/>
          </p:nvSpPr>
          <p:spPr>
            <a:xfrm>
              <a:off x="3038446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AC26F7-82FD-EDC2-E443-95BA87F2665B}"/>
                </a:ext>
              </a:extLst>
            </p:cNvPr>
            <p:cNvSpPr/>
            <p:nvPr/>
          </p:nvSpPr>
          <p:spPr>
            <a:xfrm>
              <a:off x="3440520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928CAB-B998-358E-C1C2-FEB8B5F0A688}"/>
                </a:ext>
              </a:extLst>
            </p:cNvPr>
            <p:cNvSpPr/>
            <p:nvPr/>
          </p:nvSpPr>
          <p:spPr>
            <a:xfrm>
              <a:off x="3843395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12D94-919E-1113-AAAE-9FD0BB00FF7A}"/>
                </a:ext>
              </a:extLst>
            </p:cNvPr>
            <p:cNvSpPr/>
            <p:nvPr/>
          </p:nvSpPr>
          <p:spPr>
            <a:xfrm>
              <a:off x="4246270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9D6035-E99D-E1D1-23F6-B3F973491E88}"/>
                </a:ext>
              </a:extLst>
            </p:cNvPr>
            <p:cNvSpPr/>
            <p:nvPr/>
          </p:nvSpPr>
          <p:spPr>
            <a:xfrm>
              <a:off x="4649145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3C26F-66F9-7FE2-5761-DB02F0ED0A75}"/>
                </a:ext>
              </a:extLst>
            </p:cNvPr>
            <p:cNvSpPr/>
            <p:nvPr/>
          </p:nvSpPr>
          <p:spPr>
            <a:xfrm>
              <a:off x="5054611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6EB7F7-C304-C445-7AAE-5891A99F9541}"/>
                </a:ext>
              </a:extLst>
            </p:cNvPr>
            <p:cNvSpPr/>
            <p:nvPr/>
          </p:nvSpPr>
          <p:spPr>
            <a:xfrm>
              <a:off x="5460077" y="4429900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482F2B-B74E-29A6-F589-8E306D44E9D4}"/>
                </a:ext>
              </a:extLst>
            </p:cNvPr>
            <p:cNvSpPr/>
            <p:nvPr/>
          </p:nvSpPr>
          <p:spPr>
            <a:xfrm>
              <a:off x="5865543" y="4429900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38A60C-94C0-4897-ED33-BED6A63CFCCB}"/>
                </a:ext>
              </a:extLst>
            </p:cNvPr>
            <p:cNvCxnSpPr/>
            <p:nvPr/>
          </p:nvCxnSpPr>
          <p:spPr>
            <a:xfrm>
              <a:off x="630983" y="4066179"/>
              <a:ext cx="0" cy="32400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D680E6-CAF5-84AA-2705-66B19E0AEDE1}"/>
                </a:ext>
              </a:extLst>
            </p:cNvPr>
            <p:cNvSpPr txBox="1"/>
            <p:nvPr/>
          </p:nvSpPr>
          <p:spPr>
            <a:xfrm>
              <a:off x="494941" y="37547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DE8B1C8-2A3D-54EF-E68B-E2FB21A07B93}"/>
                </a:ext>
              </a:extLst>
            </p:cNvPr>
            <p:cNvCxnSpPr/>
            <p:nvPr/>
          </p:nvCxnSpPr>
          <p:spPr>
            <a:xfrm>
              <a:off x="835046" y="4066922"/>
              <a:ext cx="0" cy="32400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1C24BA-416C-556B-395B-8DBA875CC500}"/>
                </a:ext>
              </a:extLst>
            </p:cNvPr>
            <p:cNvSpPr txBox="1"/>
            <p:nvPr/>
          </p:nvSpPr>
          <p:spPr>
            <a:xfrm>
              <a:off x="699004" y="37554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2EF1B2D-BD69-928B-C258-F047339BB45B}"/>
                </a:ext>
              </a:extLst>
            </p:cNvPr>
            <p:cNvCxnSpPr/>
            <p:nvPr/>
          </p:nvCxnSpPr>
          <p:spPr>
            <a:xfrm>
              <a:off x="1030720" y="4067665"/>
              <a:ext cx="0" cy="3240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5C236A-CB39-207B-6D13-539690CD130D}"/>
                </a:ext>
              </a:extLst>
            </p:cNvPr>
            <p:cNvSpPr txBox="1"/>
            <p:nvPr/>
          </p:nvSpPr>
          <p:spPr>
            <a:xfrm>
              <a:off x="894678" y="3756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BD20C5-797E-FEDD-0E9E-13BEDA8851AA}"/>
                </a:ext>
              </a:extLst>
            </p:cNvPr>
            <p:cNvCxnSpPr/>
            <p:nvPr/>
          </p:nvCxnSpPr>
          <p:spPr>
            <a:xfrm>
              <a:off x="2124979" y="4064146"/>
              <a:ext cx="0" cy="324000"/>
            </a:xfrm>
            <a:prstGeom prst="straightConnector1">
              <a:avLst/>
            </a:prstGeom>
            <a:ln w="19050">
              <a:solidFill>
                <a:srgbClr val="FF4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FEE62C-CA9E-9A0A-E7E0-2A6322BBC2E5}"/>
                </a:ext>
              </a:extLst>
            </p:cNvPr>
            <p:cNvSpPr txBox="1"/>
            <p:nvPr/>
          </p:nvSpPr>
          <p:spPr>
            <a:xfrm>
              <a:off x="1988937" y="37527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40FF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6B1631F-236E-DCE3-F86F-021B8AB876ED}"/>
              </a:ext>
            </a:extLst>
          </p:cNvPr>
          <p:cNvSpPr txBox="1"/>
          <p:nvPr/>
        </p:nvSpPr>
        <p:spPr>
          <a:xfrm>
            <a:off x="3054934" y="3860411"/>
            <a:ext cx="34208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 very good resource on process scheduling:</a:t>
            </a:r>
          </a:p>
          <a:p>
            <a:r>
              <a:rPr lang="en-US" sz="1400" dirty="0">
                <a:hlinkClick r:id="rId3"/>
              </a:rPr>
              <a:t>Prof. </a:t>
            </a:r>
            <a:r>
              <a:rPr lang="en-US" sz="1400" dirty="0" err="1">
                <a:hlinkClick r:id="rId3"/>
              </a:rPr>
              <a:t>Krzyzanowski’s</a:t>
            </a:r>
            <a:r>
              <a:rPr lang="en-US" sz="1400" dirty="0">
                <a:hlinkClick r:id="rId3"/>
              </a:rPr>
              <a:t> lecture notes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38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Priority Queue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87072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u="sng" dirty="0"/>
              <a:t>Definition</a:t>
            </a:r>
            <a:r>
              <a:rPr lang="en-US" sz="1600" dirty="0"/>
              <a:t>: </a:t>
            </a:r>
            <a:r>
              <a:rPr lang="en-US" sz="1600" b="1" dirty="0"/>
              <a:t>Queue</a:t>
            </a:r>
            <a:r>
              <a:rPr lang="en-US" sz="1600" dirty="0"/>
              <a:t> where each item is associated to a priority (i.e., a comparable key)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Push/Insert</a:t>
            </a:r>
            <a:r>
              <a:rPr lang="en-US" sz="1400" dirty="0"/>
              <a:t>: add item and associated priority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Pop/Pull</a:t>
            </a:r>
            <a:r>
              <a:rPr lang="en-US" sz="1400" dirty="0"/>
              <a:t>: remove item with highest priority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75EA1-B9A2-390A-5CC4-66CB0807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62" y="2109966"/>
            <a:ext cx="4513431" cy="25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Naïve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2E225-E577-A1E2-5C9F-00DE5D35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"/>
          <a:stretch/>
        </p:blipFill>
        <p:spPr>
          <a:xfrm>
            <a:off x="74814" y="1609787"/>
            <a:ext cx="6708371" cy="25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3820984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Struct node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Function to create a new node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Function to check if queue is empty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65628-48C4-4E62-A082-86C3EE34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4" y="1356477"/>
            <a:ext cx="271145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A036A-BBFF-D104-E077-2BF554AD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4" y="2634892"/>
            <a:ext cx="3526097" cy="86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4E93A-6532-68C7-0B40-F333F098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5" y="3905217"/>
            <a:ext cx="2528569" cy="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Get value of the maximum priority (minimum element)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Extract the element with maximum priority (minimum element)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958A5-521D-73DC-5D09-F114F515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14" y="1339108"/>
            <a:ext cx="2728913" cy="1232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D7971-F4AF-FB41-DADA-BBBF4D29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197" y="2953404"/>
            <a:ext cx="3066372" cy="18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04, 06 2023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Push new element at the right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5D0B-753F-42CF-6FAE-DF3A3EAC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3" y="1326424"/>
            <a:ext cx="3052184" cy="35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96935</TotalTime>
  <Words>3207</Words>
  <Application>Microsoft Macintosh PowerPoint</Application>
  <PresentationFormat>Custom</PresentationFormat>
  <Paragraphs>1039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Helvetica</vt:lpstr>
      <vt:lpstr>Segoe UI</vt:lpstr>
      <vt:lpstr>Office Theme</vt:lpstr>
      <vt:lpstr>Algorithms – I (CS21203)</vt:lpstr>
      <vt:lpstr>Resources</vt:lpstr>
      <vt:lpstr>Introduction</vt:lpstr>
      <vt:lpstr>Process Scheduling</vt:lpstr>
      <vt:lpstr>Priority Queue</vt:lpstr>
      <vt:lpstr>Naïve Implementations</vt:lpstr>
      <vt:lpstr>List Implementations</vt:lpstr>
      <vt:lpstr>List Implementations</vt:lpstr>
      <vt:lpstr>List Implementations</vt:lpstr>
      <vt:lpstr>List Implementations</vt:lpstr>
      <vt:lpstr>Binary Search Tree Implementations</vt:lpstr>
      <vt:lpstr>Binary Heap</vt:lpstr>
      <vt:lpstr>Heap-Order Property</vt:lpstr>
      <vt:lpstr>Structure Property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Heapify/BuildHeap</vt:lpstr>
      <vt:lpstr>Heapify/BuildHeap</vt:lpstr>
      <vt:lpstr>Heapify/BuildHeap</vt:lpstr>
      <vt:lpstr>Heapify/BuildHeap Implementations</vt:lpstr>
      <vt:lpstr>Heapify/BuildHeap Complexity Analysis</vt:lpstr>
      <vt:lpstr>Heapify/BuildHeap Complexity Analysis</vt:lpstr>
      <vt:lpstr>Heapify/BuildHeap Complexity Analysis</vt:lpstr>
      <vt:lpstr>Heapify/BuildHeap Complexity Analysis</vt:lpstr>
      <vt:lpstr>Heapify/BuildHeap Complexity Analysis</vt:lpstr>
      <vt:lpstr>Heapsort</vt:lpstr>
      <vt:lpstr>Heapsort</vt:lpstr>
      <vt:lpstr>Heapsort</vt:lpstr>
      <vt:lpstr>Heapsort</vt:lpstr>
      <vt:lpstr>Heapsort</vt:lpstr>
      <vt:lpstr>Heapsort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2651</cp:revision>
  <cp:lastPrinted>2019-07-16T19:24:24Z</cp:lastPrinted>
  <dcterms:created xsi:type="dcterms:W3CDTF">2019-01-13T09:33:50Z</dcterms:created>
  <dcterms:modified xsi:type="dcterms:W3CDTF">2023-10-03T13:52:01Z</dcterms:modified>
</cp:coreProperties>
</file>