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319" r:id="rId3"/>
    <p:sldId id="316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297" r:id="rId17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5" userDrawn="1">
          <p15:clr>
            <a:srgbClr val="A4A3A4"/>
          </p15:clr>
        </p15:guide>
        <p15:guide id="4" orient="horz" pos="1649" userDrawn="1">
          <p15:clr>
            <a:srgbClr val="A4A3A4"/>
          </p15:clr>
        </p15:guide>
        <p15:guide id="7" orient="horz" pos="2105" userDrawn="1">
          <p15:clr>
            <a:srgbClr val="A4A3A4"/>
          </p15:clr>
        </p15:guide>
        <p15:guide id="8" orient="horz" pos="3117" userDrawn="1">
          <p15:clr>
            <a:srgbClr val="A4A3A4"/>
          </p15:clr>
        </p15:guide>
        <p15:guide id="9" orient="horz" pos="2985" userDrawn="1">
          <p15:clr>
            <a:srgbClr val="A4A3A4"/>
          </p15:clr>
        </p15:guide>
        <p15:guide id="10" orient="horz" pos="2845" userDrawn="1">
          <p15:clr>
            <a:srgbClr val="A4A3A4"/>
          </p15:clr>
        </p15:guide>
        <p15:guide id="11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40FF"/>
    <a:srgbClr val="942093"/>
    <a:srgbClr val="FF4C41"/>
    <a:srgbClr val="009051"/>
    <a:srgbClr val="008F00"/>
    <a:srgbClr val="FF85FF"/>
    <a:srgbClr val="FFAA79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7" autoAdjust="0"/>
    <p:restoredTop sz="94215" autoAdjust="0"/>
  </p:normalViewPr>
  <p:slideViewPr>
    <p:cSldViewPr snapToGrid="0" snapToObjects="1">
      <p:cViewPr varScale="1">
        <p:scale>
          <a:sx n="153" d="100"/>
          <a:sy n="153" d="100"/>
        </p:scale>
        <p:origin x="1416" y="168"/>
      </p:cViewPr>
      <p:guideLst>
        <p:guide orient="horz" pos="785"/>
        <p:guide orient="horz" pos="1649"/>
        <p:guide orient="horz" pos="2105"/>
        <p:guide orient="horz" pos="3117"/>
        <p:guide orient="horz" pos="2985"/>
        <p:guide orient="horz" pos="2845"/>
        <p:guide pos="2160"/>
      </p:guideLst>
    </p:cSldViewPr>
  </p:slideViewPr>
  <p:outlineViewPr>
    <p:cViewPr>
      <p:scale>
        <a:sx n="33" d="100"/>
        <a:sy n="33" d="100"/>
      </p:scale>
      <p:origin x="0" y="-7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2B5F3-CA21-B746-93BD-89BD39E53309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D147-E104-D44D-A191-1057172D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42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[0, N) has comma while [0-M) has hyphen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87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33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70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89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57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 is a multiple of 25, but 97 is not a multiple of anything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56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15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21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4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27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47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47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6A5008C-C18C-CF49-B719-814D28DFB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Oct 14, 19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0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273845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273845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4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72BE35F-32F8-EF4B-BC4B-7E5EC806D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Oct 14, 19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6"/>
            <a:ext cx="5915025" cy="2139553"/>
          </a:xfrm>
        </p:spPr>
        <p:txBody>
          <a:bodyPr anchor="b">
            <a:normAutofit/>
          </a:bodyPr>
          <a:lstStyle>
            <a:lvl1pPr algn="l">
              <a:defRPr sz="3038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2CB1A7C-221D-B945-8D8A-8E561D2D9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Oct 14, 19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638648"/>
            <a:ext cx="2914650" cy="2994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638648"/>
            <a:ext cx="2914650" cy="29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6DC95EF-3978-E044-8602-2C5B2A265B3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Oct 14, 19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97955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215890"/>
            <a:ext cx="2901255" cy="242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1597955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2215887"/>
            <a:ext cx="2915543" cy="2426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660374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45539" y="4869209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869209"/>
            <a:ext cx="4594279" cy="273844"/>
          </a:xfrm>
        </p:spPr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6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573968"/>
            <a:ext cx="5915025" cy="3058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1862" y="4767264"/>
            <a:ext cx="459427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CS21003/CS21203 / Algorithms - I | Hashing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5539" y="4767264"/>
            <a:ext cx="4409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745578" y="204190"/>
            <a:ext cx="492795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rPr>
              <a:t>Computer Science and Engineering</a:t>
            </a:r>
            <a:r>
              <a:rPr lang="en-US" sz="1013" b="1" dirty="0">
                <a:latin typeface="Segoe UI" charset="0"/>
                <a:ea typeface="Segoe UI" charset="0"/>
                <a:cs typeface="Segoe UI" charset="0"/>
              </a:rPr>
              <a:t>| Indian Institute of Technology Kharagpur</a:t>
            </a:r>
          </a:p>
          <a:p>
            <a:pPr algn="r"/>
            <a:r>
              <a:rPr lang="en-US" sz="1013" b="0" i="1" dirty="0" err="1">
                <a:latin typeface="Segoe UI" charset="0"/>
                <a:ea typeface="Segoe UI" charset="0"/>
                <a:cs typeface="Segoe UI" charset="0"/>
              </a:rPr>
              <a:t>cse.iitkgp.ac.in</a:t>
            </a:r>
            <a:endParaRPr lang="en-US" sz="1013" b="0" i="1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85798"/>
            <a:ext cx="6858000" cy="8069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" y="11904"/>
            <a:ext cx="439340" cy="6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/>
        <a:buChar char="•"/>
        <a:defRPr sz="15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35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12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ctrTitle"/>
          </p:nvPr>
        </p:nvSpPr>
        <p:spPr>
          <a:xfrm>
            <a:off x="85725" y="1855089"/>
            <a:ext cx="6686550" cy="826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27" tIns="25706" rIns="51427" bIns="25706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025" dirty="0"/>
              <a:t>Algorithms – I (CS29003/203)</a:t>
            </a:r>
            <a:endParaRPr sz="2025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76B60-3941-56FE-895E-1EF8702705F0}"/>
              </a:ext>
            </a:extLst>
          </p:cNvPr>
          <p:cNvSpPr txBox="1"/>
          <p:nvPr/>
        </p:nvSpPr>
        <p:spPr>
          <a:xfrm>
            <a:off x="2426677" y="2792217"/>
            <a:ext cx="22881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Autumn 2022, IIT Kharagpur</a:t>
            </a:r>
          </a:p>
        </p:txBody>
      </p:sp>
      <p:sp>
        <p:nvSpPr>
          <p:cNvPr id="2" name="Google Shape;78;p11">
            <a:extLst>
              <a:ext uri="{FF2B5EF4-FFF2-40B4-BE49-F238E27FC236}">
                <a16:creationId xmlns:a16="http://schemas.microsoft.com/office/drawing/2014/main" id="{1DE48748-150D-95F8-0A05-38DB6C0CBE94}"/>
              </a:ext>
            </a:extLst>
          </p:cNvPr>
          <p:cNvSpPr txBox="1">
            <a:spLocks/>
          </p:cNvSpPr>
          <p:nvPr/>
        </p:nvSpPr>
        <p:spPr>
          <a:xfrm>
            <a:off x="171450" y="3282615"/>
            <a:ext cx="6686550" cy="826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27" tIns="25706" rIns="51427" bIns="25706" rtlCol="0" anchor="ctr" anchorCtr="0">
            <a:no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025" dirty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188971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A9DA5D-B88B-3F72-F660-45E9BCC40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325" y="2584912"/>
            <a:ext cx="4790469" cy="15004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Hashing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Before going to collisions, lets discuss some hashing techniques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Required properties: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Simple to compute and fast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Hash of a key has to be deterministic</a:t>
            </a:r>
          </a:p>
          <a:p>
            <a:pPr marL="671513" lvl="2" indent="-215900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200" dirty="0"/>
              <a:t>Equal keys must produce the same hash value</a:t>
            </a:r>
          </a:p>
          <a:p>
            <a:pPr marL="671513" lvl="2" indent="-215900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assert(a == b &amp;&amp; hash(a) == hash(b));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Uniform distribution of the keys across the index range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Two implicit steps: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Transform any potentially non-integer key into an integer hash code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Reduce this hash code to an index range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526C88-EC5E-9165-ABAD-AD3FFEDE7BEB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</p:spTree>
    <p:extLst>
      <p:ext uri="{BB962C8B-B14F-4D97-AF65-F5344CB8AC3E}">
        <p14:creationId xmlns:p14="http://schemas.microsoft.com/office/powerpoint/2010/main" val="236671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Some Pitfalls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Worse (yet functional) hash function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 marL="0" indent="0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Problem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Can only insert one key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All the following keys will collide, regardless of their value</a:t>
            </a:r>
          </a:p>
          <a:p>
            <a:pPr marL="31750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 marL="31750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 marL="31750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 marL="31750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 marL="31750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 marL="31750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 marL="31750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 marL="31750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Solution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Need to distinguish keys by value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526C88-EC5E-9165-ABAD-AD3FFEDE7BEB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72D312-A9E8-27CF-B4A3-E4131DFEE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07" y="1308081"/>
            <a:ext cx="3294178" cy="4477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848B0C-27AE-A731-D4F8-EF5539C7B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07" y="2510156"/>
            <a:ext cx="4505498" cy="140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5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Key Subset Selection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Possible scenario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Keys are phone numbers: e.g., (530) 752-1011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Hash table is of size 1000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Idea: use first three digits as a direct index?</a:t>
            </a:r>
          </a:p>
          <a:p>
            <a:pPr marL="671513" lvl="2" indent="-215900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hash("(530) 752-1011") = 530</a:t>
            </a:r>
          </a:p>
          <a:p>
            <a:pPr marL="31750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 marL="31750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Problem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Phone numbers with same area code will collide</a:t>
            </a:r>
          </a:p>
          <a:p>
            <a:pPr marL="31750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Solution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Select another set of 3 digits that shows better "random" properties (e.g., the last three)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Or consider the entire phone number instead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526C88-EC5E-9165-ABAD-AD3FFEDE7BEB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</p:spTree>
    <p:extLst>
      <p:ext uri="{BB962C8B-B14F-4D97-AF65-F5344CB8AC3E}">
        <p14:creationId xmlns:p14="http://schemas.microsoft.com/office/powerpoint/2010/main" val="216046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7FD2F4-0665-F4E5-3A48-51A9EFF6C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930" y="1551113"/>
            <a:ext cx="1897964" cy="32346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Hashing Positive Integers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Key is a simple unsigned integer in the range 0..K-1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Array index is always an unsigned integer in the range 0..M-1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Hashing is done via modulo operation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526C88-EC5E-9165-ABAD-AD3FFEDE7BEB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620CDE-821B-0BA1-2327-CCA61A808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60" y="1898126"/>
            <a:ext cx="3908478" cy="437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CCBD5C-D300-93AA-638D-6E99790E5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186" y="2571750"/>
            <a:ext cx="4266087" cy="20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68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2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Consideration about table size (1/2)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4203369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Does the size of the hash table matter?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Same scenario as previous slide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Keys are random numbers between 0 and 999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Distribution of keys is uniform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Hashing of 25 keys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But hash table can either be of size 100 or size 97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Conclusion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Table size is not critical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If distribution of keys is uniform</a:t>
            </a:r>
            <a:endParaRPr 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526C88-EC5E-9165-ABAD-AD3FFEDE7BEB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C583B3-5CCC-2396-A4DA-DABA33C6B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358" y="1322858"/>
            <a:ext cx="968719" cy="34061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E49C9F-7EA9-9EE5-4E21-940C5982B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402" y="1322858"/>
            <a:ext cx="954340" cy="34061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178C9B-AC4E-B530-B473-DFD4D5E39EC5}"/>
              </a:ext>
            </a:extLst>
          </p:cNvPr>
          <p:cNvSpPr txBox="1"/>
          <p:nvPr/>
        </p:nvSpPr>
        <p:spPr>
          <a:xfrm>
            <a:off x="4774091" y="104062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655CF6-7A2F-722A-03E4-FAE885C96246}"/>
              </a:ext>
            </a:extLst>
          </p:cNvPr>
          <p:cNvSpPr txBox="1"/>
          <p:nvPr/>
        </p:nvSpPr>
        <p:spPr>
          <a:xfrm>
            <a:off x="5802168" y="104062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97</a:t>
            </a:r>
          </a:p>
        </p:txBody>
      </p:sp>
    </p:spTree>
    <p:extLst>
      <p:ext uri="{BB962C8B-B14F-4D97-AF65-F5344CB8AC3E}">
        <p14:creationId xmlns:p14="http://schemas.microsoft.com/office/powerpoint/2010/main" val="39920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2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Consideration about table size (2/2)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4203369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Does the size of the hash table matter?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Same scenario as previous slide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Keys are random numbers between 0 and 999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Distribution of keys is </a:t>
            </a:r>
            <a:r>
              <a:rPr lang="en-US" sz="1400" b="1" dirty="0"/>
              <a:t>non-uniform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Hashing of 25 keys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But hash table can either be of size 100 or size 97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Conclusion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Table size becomes critical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If distribution of keys is non-uniform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Prime numbers exhibit good properties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526C88-EC5E-9165-ABAD-AD3FFEDE7BEB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178C9B-AC4E-B530-B473-DFD4D5E39EC5}"/>
              </a:ext>
            </a:extLst>
          </p:cNvPr>
          <p:cNvSpPr txBox="1"/>
          <p:nvPr/>
        </p:nvSpPr>
        <p:spPr>
          <a:xfrm>
            <a:off x="4774091" y="104062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655CF6-7A2F-722A-03E4-FAE885C96246}"/>
              </a:ext>
            </a:extLst>
          </p:cNvPr>
          <p:cNvSpPr txBox="1"/>
          <p:nvPr/>
        </p:nvSpPr>
        <p:spPr>
          <a:xfrm>
            <a:off x="5802168" y="104062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1A6ACA-C096-774B-BD58-8B9728034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6" y="1328847"/>
            <a:ext cx="946064" cy="3416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311BAA-341F-7BEB-AC38-14E02EBD8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312" y="1328847"/>
            <a:ext cx="639478" cy="340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57250" y="1668067"/>
            <a:ext cx="5143500" cy="134302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623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Resources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15716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Apart from the book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UC Davis ECS 36C Course by Prof. Joël </a:t>
            </a:r>
            <a:r>
              <a:rPr lang="en-US" sz="1600" dirty="0" err="1"/>
              <a:t>Porquet</a:t>
            </a:r>
            <a:r>
              <a:rPr lang="en-US" sz="1600" dirty="0"/>
              <a:t>-Lupine 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527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Introduction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Symbol table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Association of a value with a key</a:t>
            </a:r>
          </a:p>
          <a:p>
            <a:pPr marL="671513" lvl="2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table[key] = value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Typical operations</a:t>
            </a:r>
          </a:p>
          <a:p>
            <a:pPr marL="671513" lvl="2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Insert(), Remove(), Contains()/Get()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Other possible operations</a:t>
            </a:r>
          </a:p>
          <a:p>
            <a:pPr marL="671513" lvl="2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Min(), Max(), Rank(),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etc.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Example #1: frequency of letters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Compute the frequency of all the (alphabetical) characters in a 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1B33AA-CD67-9D95-9789-3114F342D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7" y="3311980"/>
            <a:ext cx="4362326" cy="14230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53DC68-963E-5098-DB54-0E313EB0A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677" y="3197649"/>
            <a:ext cx="805288" cy="1743625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5EC4287-0CBD-ABCD-B28A-7EE93C4EE104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</p:spTree>
    <p:extLst>
      <p:ext uri="{BB962C8B-B14F-4D97-AF65-F5344CB8AC3E}">
        <p14:creationId xmlns:p14="http://schemas.microsoft.com/office/powerpoint/2010/main" val="259910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Naïve Implementations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Unordered array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u="sng" dirty="0"/>
              <a:t>Linear search</a:t>
            </a:r>
            <a:r>
              <a:rPr lang="en-US" sz="1400" dirty="0"/>
              <a:t>: Sequentially check each item until match is found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Ordered/sorted array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u="sng" dirty="0"/>
              <a:t>Binary search</a:t>
            </a:r>
            <a:r>
              <a:rPr lang="en-US" sz="1400" dirty="0"/>
              <a:t>: Can perform binary search to find item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EA423F-CE36-F8EB-74D5-E8562206D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82" y="1582604"/>
            <a:ext cx="2873664" cy="693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D5E87A-8F85-85A0-A0A2-3A31EF2B9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104" y="1542129"/>
            <a:ext cx="2067214" cy="78890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89C24D-66C9-0FF3-1C5F-CB823E56A77A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7D02FE-F0BE-9B6E-CC10-00D1E26CC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39" y="3352624"/>
            <a:ext cx="2420106" cy="7458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0370E8-B623-EF2F-24AA-6FE5AD7296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7020" y="3223243"/>
            <a:ext cx="2143298" cy="9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5B3E04-01FC-D501-F032-CD433148D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61" y="2226974"/>
            <a:ext cx="4117138" cy="7039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Advanced Implementations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89C24D-66C9-0FF3-1C5F-CB823E56A77A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D3E426-E68E-41B1-AF3B-42116BFC5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86" y="3008185"/>
            <a:ext cx="1262104" cy="1799307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9"/>
            <a:ext cx="6424393" cy="11529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u="sng" dirty="0"/>
              <a:t>Binary search tree</a:t>
            </a:r>
            <a:r>
              <a:rPr lang="en-US" sz="1600" dirty="0"/>
              <a:t>: Organization of data items in BST, following certain order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Any node's key is greater than all keys in its left subtree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Any node's key is smaller than all keys in its right subtree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At most, explore height of tree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E747C37-43F4-C6C5-FEFE-048D90DD92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6383" y="3028337"/>
                <a:ext cx="3512267" cy="76226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600" dirty="0"/>
                  <a:t>AVL tree</a:t>
                </a:r>
              </a:p>
              <a:p>
                <a:pPr marL="447675" lvl="1" indent="-223838"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Balanced BST</a:t>
                </a:r>
              </a:p>
              <a:p>
                <a:pPr marL="447675" lvl="1" indent="-223838"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Height of tree is kept to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E747C37-43F4-C6C5-FEFE-048D90DD9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383" y="3028337"/>
                <a:ext cx="3512267" cy="762267"/>
              </a:xfrm>
              <a:prstGeom prst="rect">
                <a:avLst/>
              </a:prstGeom>
              <a:blipFill>
                <a:blip r:embed="rId5"/>
                <a:stretch>
                  <a:fillRect l="-722" t="-819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76A3377A-AA53-2DA5-700F-FB7F10482B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8730" y="3882731"/>
            <a:ext cx="2609850" cy="70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9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7175340-F890-1160-709D-2297279ED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753" y="1994611"/>
            <a:ext cx="617178" cy="21230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Ideal Data Structure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Can we achieve constant time on all three main operations?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Using data as index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Keys are small integers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ASCII is 128 characters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Can directly be used as index</a:t>
            </a:r>
          </a:p>
          <a:p>
            <a:pPr marL="622300" lvl="2" indent="-225425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table[key] = value</a:t>
            </a:r>
          </a:p>
          <a:p>
            <a:pPr marL="165100" lvl="1" indent="-225425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 marL="165100" lvl="1" indent="-225425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Limitations</a:t>
            </a:r>
          </a:p>
          <a:p>
            <a:pPr marL="406400" lvl="2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Doesn't (efficiently) support other operations –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min(),max()</a:t>
            </a:r>
            <a:r>
              <a:rPr lang="en-US" sz="1400" dirty="0"/>
              <a:t> etc.</a:t>
            </a:r>
          </a:p>
          <a:p>
            <a:pPr marL="406400" lvl="2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Wasted memory for unused keys – e.g., ASCII defines about 30 control characters</a:t>
            </a:r>
          </a:p>
          <a:p>
            <a:pPr marL="406400" lvl="2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What if the key is not a small integer?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89C24D-66C9-0FF3-1C5F-CB823E56A77A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86D0D9-5178-31D7-1554-133573A3D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601" y="1302579"/>
            <a:ext cx="2269563" cy="76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3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Example #2: frequency of words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Compute the frequency of all the words in a text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Issues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Very large number of words in English</a:t>
            </a:r>
          </a:p>
          <a:p>
            <a:pPr marL="671513" lvl="2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200" dirty="0"/>
              <a:t>Would need a huge table to index by word</a:t>
            </a:r>
          </a:p>
          <a:p>
            <a:pPr marL="671513" lvl="2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table[171476];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Cannot index an array with a string</a:t>
            </a:r>
          </a:p>
          <a:p>
            <a:pPr marL="671513" lvl="2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200" dirty="0"/>
              <a:t>table["time"] is not a proper C construct</a:t>
            </a:r>
          </a:p>
          <a:p>
            <a:pPr marL="671513" lvl="2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200" dirty="0"/>
              <a:t>Can only index arrays with an integer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89C24D-66C9-0FF3-1C5F-CB823E56A77A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D45D12-90AD-2256-A7A6-7E68386F5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16" y="1388975"/>
            <a:ext cx="3956858" cy="1318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C43FCD-0FFD-84D2-76A4-2B325E6AE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629" y="1316761"/>
            <a:ext cx="847700" cy="170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0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Hashing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FEB4829D-B774-E415-60E7-8D4C69BB27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74038"/>
                <a:ext cx="6424393" cy="371204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600" dirty="0"/>
                  <a:t>Compute an array index from </a:t>
                </a:r>
                <a:r>
                  <a:rPr lang="en-US" sz="1600" b="1" dirty="0"/>
                  <a:t>any</a:t>
                </a:r>
                <a:r>
                  <a:rPr lang="en-US" sz="1600" dirty="0"/>
                  <a:t> key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600" dirty="0"/>
                  <a:t>With direct addressing, a key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 is stored in slot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600" dirty="0"/>
                  <a:t>With hashing, this element is stored in slot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600" dirty="0"/>
                  <a:t>we use a hash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600" dirty="0"/>
                  <a:t> to compute the slot from the key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600" dirty="0"/>
                  <a:t> maps the universe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600" dirty="0"/>
                  <a:t> of keys into the slots of a hash table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[0,…,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→{0,1,…,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600" dirty="0"/>
                  <a:t>The size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/>
                  <a:t> of the hash table is typically much less than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600" dirty="0"/>
                  <a:t>We say that an element with key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1" dirty="0"/>
                  <a:t>hashes to</a:t>
                </a:r>
                <a:r>
                  <a:rPr lang="en-US" sz="1600" dirty="0"/>
                  <a:t> slot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is the hash value of key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endParaRPr lang="en-US" sz="1600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FEB4829D-B774-E415-60E7-8D4C69BB2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74038"/>
                <a:ext cx="6424393" cy="3712041"/>
              </a:xfrm>
              <a:prstGeom prst="rect">
                <a:avLst/>
              </a:prstGeom>
              <a:blipFill>
                <a:blip r:embed="rId3"/>
                <a:stretch>
                  <a:fillRect l="-394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EBCC9ED-DD08-5808-316C-65A27A382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610" y="3357718"/>
            <a:ext cx="2266780" cy="146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0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Hashing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We will see how to provide hashing for any type of key, e.g., Boolean, integers, floating-point numbers, strings, user-defined objects, etc.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Two keys may hash to the same slot. Such a situation is called a </a:t>
            </a:r>
            <a:r>
              <a:rPr lang="en-US" sz="1600" b="1" dirty="0"/>
              <a:t>collision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How to resolve potential collisions properly?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85308-B400-16C1-7FB7-B57B43CE0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115" y="2571750"/>
            <a:ext cx="2789770" cy="189780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526C88-EC5E-9165-ABAD-AD3FFEDE7BEB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</p:spTree>
    <p:extLst>
      <p:ext uri="{BB962C8B-B14F-4D97-AF65-F5344CB8AC3E}">
        <p14:creationId xmlns:p14="http://schemas.microsoft.com/office/powerpoint/2010/main" val="355359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er4AITemplate" id="{0D5693AE-206D-E541-A370-EAE42AF6800D}" vid="{4B2C9114-E5EC-7D4A-AE95-EC178593E7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Center4AITemplate</Template>
  <TotalTime>97642</TotalTime>
  <Words>1259</Words>
  <Application>Microsoft Macintosh PowerPoint</Application>
  <PresentationFormat>Custom</PresentationFormat>
  <Paragraphs>231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Courier New</vt:lpstr>
      <vt:lpstr>Segoe UI</vt:lpstr>
      <vt:lpstr>Office Theme</vt:lpstr>
      <vt:lpstr>Algorithms – I (CS29003/203)</vt:lpstr>
      <vt:lpstr>Resources</vt:lpstr>
      <vt:lpstr>Introduction</vt:lpstr>
      <vt:lpstr>Naïve Implementations</vt:lpstr>
      <vt:lpstr>Advanced Implementations</vt:lpstr>
      <vt:lpstr>Ideal Data Structure</vt:lpstr>
      <vt:lpstr>Example #2: frequency of words</vt:lpstr>
      <vt:lpstr>Hashing</vt:lpstr>
      <vt:lpstr>Hashing</vt:lpstr>
      <vt:lpstr>Hashing</vt:lpstr>
      <vt:lpstr>Some Pitfalls</vt:lpstr>
      <vt:lpstr>Key Subset Selection</vt:lpstr>
      <vt:lpstr>Hashing Positive Integers</vt:lpstr>
      <vt:lpstr>Consideration about table size (1/2)</vt:lpstr>
      <vt:lpstr>Consideration about table size (2/2)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Foundations and Applications</dc:title>
  <dc:creator>Das, Abir</dc:creator>
  <cp:lastModifiedBy>Microsoft Office User</cp:lastModifiedBy>
  <cp:revision>2747</cp:revision>
  <cp:lastPrinted>2019-07-16T19:24:24Z</cp:lastPrinted>
  <dcterms:created xsi:type="dcterms:W3CDTF">2019-01-13T09:33:50Z</dcterms:created>
  <dcterms:modified xsi:type="dcterms:W3CDTF">2022-10-15T14:50:46Z</dcterms:modified>
</cp:coreProperties>
</file>