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9" r:id="rId13"/>
    <p:sldId id="327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297" r:id="rId2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9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00"/>
    <a:srgbClr val="00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 autoAdjust="0"/>
    <p:restoredTop sz="94077" autoAdjust="0"/>
  </p:normalViewPr>
  <p:slideViewPr>
    <p:cSldViewPr snapToGrid="0" snapToObjects="1">
      <p:cViewPr varScale="1">
        <p:scale>
          <a:sx n="136" d="100"/>
          <a:sy n="136" d="100"/>
        </p:scale>
        <p:origin x="192" y="448"/>
      </p:cViewPr>
      <p:guideLst>
        <p:guide orient="horz" pos="1859"/>
        <p:guide pos="1769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2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3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2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8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3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2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3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5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6A5008C-C18C-CF49-B719-814D28DFB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45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45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BE35F-32F8-EF4B-BC4B-7E5EC80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6"/>
            <a:ext cx="5915025" cy="2139553"/>
          </a:xfrm>
        </p:spPr>
        <p:txBody>
          <a:bodyPr anchor="b">
            <a:normAutofit/>
          </a:bodyPr>
          <a:lstStyle>
            <a:lvl1pPr algn="l">
              <a:defRPr sz="3038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CB1A7C-221D-B945-8D8A-8E561D2D9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8648"/>
            <a:ext cx="2914650" cy="2994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8648"/>
            <a:ext cx="2914650" cy="29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DC95EF-3978-E044-8602-2C5B2A265B3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97955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15890"/>
            <a:ext cx="2901255" cy="242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1597955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2215887"/>
            <a:ext cx="2915543" cy="242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660374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5539" y="4869209"/>
            <a:ext cx="440975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869209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740571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1"/>
            <a:ext cx="2211884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1862" y="4767264"/>
            <a:ext cx="4594279" cy="273844"/>
          </a:xfrm>
        </p:spPr>
        <p:txBody>
          <a:bodyPr/>
          <a:lstStyle/>
          <a:p>
            <a:r>
              <a:rPr lang="en-US"/>
              <a:t>CS21003/CS21203 / Algorithms - I | 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771"/>
            <a:ext cx="5915025" cy="77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73968"/>
            <a:ext cx="5915025" cy="305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767264"/>
            <a:ext cx="660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1862" y="4767264"/>
            <a:ext cx="45942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CS21003/CS21203 / Algorithms - I | Greedy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5539" y="4767264"/>
            <a:ext cx="4409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45578" y="204190"/>
            <a:ext cx="492795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sz="1013" b="1" dirty="0">
                <a:latin typeface="Segoe UI" charset="0"/>
                <a:ea typeface="Segoe UI" charset="0"/>
                <a:cs typeface="Segoe UI" charset="0"/>
              </a:rPr>
              <a:t>| Indian Institute of Technology Kharagpur</a:t>
            </a:r>
          </a:p>
          <a:p>
            <a:pPr algn="r"/>
            <a:r>
              <a:rPr lang="en-US" sz="1013" b="0" i="1" dirty="0" err="1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sz="1013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85798"/>
            <a:ext cx="6858000" cy="8069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" y="11904"/>
            <a:ext cx="439340" cy="6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85725" y="1855089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Algorithms – I (CS29003/203)</a:t>
            </a:r>
            <a:endParaRPr sz="2025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76B60-3941-56FE-895E-1EF8702705F0}"/>
              </a:ext>
            </a:extLst>
          </p:cNvPr>
          <p:cNvSpPr txBox="1"/>
          <p:nvPr/>
        </p:nvSpPr>
        <p:spPr>
          <a:xfrm>
            <a:off x="2426677" y="2792217"/>
            <a:ext cx="2288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Autumn 2022, IIT Kharagpur</a:t>
            </a:r>
          </a:p>
        </p:txBody>
      </p:sp>
      <p:sp>
        <p:nvSpPr>
          <p:cNvPr id="2" name="Google Shape;78;p11">
            <a:extLst>
              <a:ext uri="{FF2B5EF4-FFF2-40B4-BE49-F238E27FC236}">
                <a16:creationId xmlns:a16="http://schemas.microsoft.com/office/drawing/2014/main" id="{1DE48748-150D-95F8-0A05-38DB6C0CBE94}"/>
              </a:ext>
            </a:extLst>
          </p:cNvPr>
          <p:cNvSpPr txBox="1">
            <a:spLocks/>
          </p:cNvSpPr>
          <p:nvPr/>
        </p:nvSpPr>
        <p:spPr>
          <a:xfrm>
            <a:off x="171450" y="3282615"/>
            <a:ext cx="6686550" cy="8268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1427" tIns="25706" rIns="51427" bIns="25706" rtlCol="0" anchor="ctr" anchorCtr="0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2025" dirty="0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Add a 4</a:t>
            </a:r>
            <a:r>
              <a:rPr lang="en-US" sz="1600" baseline="30000" dirty="0"/>
              <a:t>th</a:t>
            </a:r>
            <a:r>
              <a:rPr lang="en-US" sz="1600" dirty="0"/>
              <a:t> item with more weight but with slightly high value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Say a 4</a:t>
            </a:r>
            <a:r>
              <a:rPr lang="en-US" sz="1600" baseline="30000" dirty="0"/>
              <a:t>th</a:t>
            </a:r>
            <a:r>
              <a:rPr lang="en-US" sz="1600" dirty="0"/>
              <a:t> item weighs 40 kg with value Rs. 130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greedy strategy gives the solution as 40 kg of item 4 and 10 kg of item 1. The total value is Rs. 190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However, the optimal solution is 30 kg of item 1 and 20 kg of item 2. The total value is Rs. 220</a:t>
            </a:r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68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5726082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FCD3FCE-EB5F-BAD9-F62C-9233EBB80AA0}"/>
              </a:ext>
            </a:extLst>
          </p:cNvPr>
          <p:cNvSpPr/>
          <p:nvPr/>
        </p:nvSpPr>
        <p:spPr>
          <a:xfrm>
            <a:off x="4306254" y="2935019"/>
            <a:ext cx="847288" cy="166506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C2480-418A-23BB-1128-7850ED20D6B8}"/>
              </a:ext>
            </a:extLst>
          </p:cNvPr>
          <p:cNvSpPr txBox="1"/>
          <p:nvPr/>
        </p:nvSpPr>
        <p:spPr>
          <a:xfrm>
            <a:off x="4327601" y="45327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130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F6EF6-F745-61E2-39DC-3C57FFF3ABB2}"/>
              </a:ext>
            </a:extLst>
          </p:cNvPr>
          <p:cNvSpPr txBox="1"/>
          <p:nvPr/>
        </p:nvSpPr>
        <p:spPr>
          <a:xfrm>
            <a:off x="4387496" y="3587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kg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9C5CD-5608-F43D-3512-5F511299A966}"/>
              </a:ext>
            </a:extLst>
          </p:cNvPr>
          <p:cNvSpPr txBox="1"/>
          <p:nvPr/>
        </p:nvSpPr>
        <p:spPr>
          <a:xfrm>
            <a:off x="4443234" y="2627241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262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We have tried two different greedy strategies to solve 0-1 Knapsack problem. But none of them worked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Do we have any greedy strategy that works for 0-1 Knapsack problem?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To the best of our knowledge there is no known greedy strategy that works for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Later we will see other approaches to solve a 0-1 Knapsack problem</a:t>
            </a:r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68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5726082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FFCD3FCE-EB5F-BAD9-F62C-9233EBB80AA0}"/>
              </a:ext>
            </a:extLst>
          </p:cNvPr>
          <p:cNvSpPr/>
          <p:nvPr/>
        </p:nvSpPr>
        <p:spPr>
          <a:xfrm>
            <a:off x="4306254" y="2935019"/>
            <a:ext cx="847288" cy="166506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8C2480-418A-23BB-1128-7850ED20D6B8}"/>
              </a:ext>
            </a:extLst>
          </p:cNvPr>
          <p:cNvSpPr txBox="1"/>
          <p:nvPr/>
        </p:nvSpPr>
        <p:spPr>
          <a:xfrm>
            <a:off x="4327601" y="453270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130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CF6EF6-F745-61E2-39DC-3C57FFF3ABB2}"/>
              </a:ext>
            </a:extLst>
          </p:cNvPr>
          <p:cNvSpPr txBox="1"/>
          <p:nvPr/>
        </p:nvSpPr>
        <p:spPr>
          <a:xfrm>
            <a:off x="4387496" y="35871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kg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9C5CD-5608-F43D-3512-5F511299A966}"/>
              </a:ext>
            </a:extLst>
          </p:cNvPr>
          <p:cNvSpPr txBox="1"/>
          <p:nvPr/>
        </p:nvSpPr>
        <p:spPr>
          <a:xfrm>
            <a:off x="4443234" y="2664949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23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Fractional Knapsack Problem - Pseudocode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499"/>
            <a:ext cx="6424393" cy="3458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FractionalKnapsack(w, V, C, n)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Find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]/w[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for all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Sort the items in both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and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by V[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]/w[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in descending order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= 0</a:t>
            </a:r>
          </a:p>
          <a:p>
            <a:pPr marL="269875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=1 to n</a:t>
            </a:r>
          </a:p>
          <a:p>
            <a:pPr marL="493713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if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 &lt; C – load</a:t>
            </a:r>
          </a:p>
          <a:p>
            <a:pPr marL="7175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Take whole of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7175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+= w[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]</a:t>
            </a:r>
          </a:p>
          <a:p>
            <a:pPr marL="493713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else</a:t>
            </a: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Take (C-load) amount of item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i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Load = C</a:t>
            </a:r>
          </a:p>
          <a:p>
            <a:pPr marL="755650" indent="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257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Fractional Knapsack Problem - Analysis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499"/>
                <a:ext cx="6424393" cy="345894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FractionalKnapsack(w, V, C, n)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Find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]/w[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for all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Sort the items in both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and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by V[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]/w[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in descending order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= 0</a:t>
                </a:r>
              </a:p>
              <a:p>
                <a:pPr marL="269875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for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=1 to n</a:t>
                </a:r>
              </a:p>
              <a:p>
                <a:pPr marL="493713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if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 C – load</a:t>
                </a:r>
              </a:p>
              <a:p>
                <a:pPr marL="7175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Take whole of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7175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+= w[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]</a:t>
                </a:r>
              </a:p>
              <a:p>
                <a:pPr marL="493713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else</a:t>
                </a: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Take (C-load) amount of item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i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Load = C</a:t>
                </a:r>
              </a:p>
              <a:p>
                <a:pPr marL="755650" indent="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en-US" sz="1400" dirty="0">
                    <a:solidFill>
                      <a:schemeClr val="bg2">
                        <a:lumMod val="50000"/>
                      </a:schemeClr>
                    </a:solidFill>
                    <a:latin typeface="Courier" pitchFamily="2" charset="0"/>
                  </a:rPr>
                  <a:t>break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499"/>
                <a:ext cx="6424393" cy="3458940"/>
              </a:xfrm>
              <a:prstGeom prst="rect">
                <a:avLst/>
              </a:prstGeom>
              <a:blipFill>
                <a:blip r:embed="rId3"/>
                <a:stretch>
                  <a:fillRect l="-394" t="-366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8D1E5B-2C04-1F2A-BC92-B4B5AF81D29E}"/>
              </a:ext>
            </a:extLst>
          </p:cNvPr>
          <p:cNvCxnSpPr/>
          <p:nvPr/>
        </p:nvCxnSpPr>
        <p:spPr>
          <a:xfrm>
            <a:off x="3770722" y="1470582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A8DF7-79E0-533B-D2EC-FEC308FD31B1}"/>
                  </a:ext>
                </a:extLst>
              </p:cNvPr>
              <p:cNvSpPr txBox="1"/>
              <p:nvPr/>
            </p:nvSpPr>
            <p:spPr>
              <a:xfrm>
                <a:off x="4279769" y="1316693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A8DF7-79E0-533B-D2EC-FEC308F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769" y="1316693"/>
                <a:ext cx="509047" cy="307777"/>
              </a:xfrm>
              <a:prstGeom prst="rect">
                <a:avLst/>
              </a:prstGeom>
              <a:blipFill>
                <a:blip r:embed="rId4"/>
                <a:stretch>
                  <a:fillRect r="-476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83B9A9-CC1A-C510-707A-2CE9AE48AAFA}"/>
              </a:ext>
            </a:extLst>
          </p:cNvPr>
          <p:cNvCxnSpPr/>
          <p:nvPr/>
        </p:nvCxnSpPr>
        <p:spPr>
          <a:xfrm>
            <a:off x="2282858" y="1971774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720C5-0A94-FE2B-2323-F01A4B537841}"/>
                  </a:ext>
                </a:extLst>
              </p:cNvPr>
              <p:cNvSpPr txBox="1"/>
              <p:nvPr/>
            </p:nvSpPr>
            <p:spPr>
              <a:xfrm>
                <a:off x="2791905" y="1817885"/>
                <a:ext cx="8845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1720C5-0A94-FE2B-2323-F01A4B537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05" y="1817885"/>
                <a:ext cx="884549" cy="307777"/>
              </a:xfrm>
              <a:prstGeom prst="rect">
                <a:avLst/>
              </a:prstGeom>
              <a:blipFill>
                <a:blip r:embed="rId5"/>
                <a:stretch>
                  <a:fillRect r="-563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BD2B95-6095-65CE-7023-9C039CABA935}"/>
              </a:ext>
            </a:extLst>
          </p:cNvPr>
          <p:cNvCxnSpPr/>
          <p:nvPr/>
        </p:nvCxnSpPr>
        <p:spPr>
          <a:xfrm>
            <a:off x="1434446" y="2214895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D5304-982B-298D-1A4B-AE40530CE1DA}"/>
                  </a:ext>
                </a:extLst>
              </p:cNvPr>
              <p:cNvSpPr txBox="1"/>
              <p:nvPr/>
            </p:nvSpPr>
            <p:spPr>
              <a:xfrm>
                <a:off x="1943493" y="2061006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D5304-982B-298D-1A4B-AE40530C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93" y="2061006"/>
                <a:ext cx="509047" cy="307777"/>
              </a:xfrm>
              <a:prstGeom prst="rect">
                <a:avLst/>
              </a:prstGeom>
              <a:blipFill>
                <a:blip r:embed="rId6"/>
                <a:stretch>
                  <a:fillRect r="-75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4B8A2228-009C-2C3D-2731-C5DF6414CC04}"/>
              </a:ext>
            </a:extLst>
          </p:cNvPr>
          <p:cNvSpPr/>
          <p:nvPr/>
        </p:nvSpPr>
        <p:spPr>
          <a:xfrm>
            <a:off x="4279769" y="2460395"/>
            <a:ext cx="311085" cy="204561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B95E-70C0-EF6F-5FDD-428F2A7F48DC}"/>
              </a:ext>
            </a:extLst>
          </p:cNvPr>
          <p:cNvCxnSpPr/>
          <p:nvPr/>
        </p:nvCxnSpPr>
        <p:spPr>
          <a:xfrm>
            <a:off x="4679766" y="3480064"/>
            <a:ext cx="509047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F91B2-7A1E-F1B7-B20D-C12316251315}"/>
                  </a:ext>
                </a:extLst>
              </p:cNvPr>
              <p:cNvSpPr txBox="1"/>
              <p:nvPr/>
            </p:nvSpPr>
            <p:spPr>
              <a:xfrm>
                <a:off x="5188813" y="3326175"/>
                <a:ext cx="509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F91B2-7A1E-F1B7-B20D-C1231625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13" y="3326175"/>
                <a:ext cx="509047" cy="307777"/>
              </a:xfrm>
              <a:prstGeom prst="rect">
                <a:avLst/>
              </a:prstGeom>
              <a:blipFill>
                <a:blip r:embed="rId7"/>
                <a:stretch>
                  <a:fillRect r="-731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0FC62-125D-D1E1-C0EB-EDF6C9B2BF96}"/>
                  </a:ext>
                </a:extLst>
              </p:cNvPr>
              <p:cNvSpPr txBox="1"/>
              <p:nvPr/>
            </p:nvSpPr>
            <p:spPr>
              <a:xfrm>
                <a:off x="4983053" y="2442416"/>
                <a:ext cx="1486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Overall runtime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0FC62-125D-D1E1-C0EB-EDF6C9B2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53" y="2442416"/>
                <a:ext cx="1486176" cy="584775"/>
              </a:xfrm>
              <a:prstGeom prst="rect">
                <a:avLst/>
              </a:prstGeom>
              <a:blipFill>
                <a:blip r:embed="rId8"/>
                <a:stretch>
                  <a:fillRect l="-2542" t="-2128" r="-84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Imagine that you are trying to schedule as many classes as possible without any conflicting lectures.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 collection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of intervals, find a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 so that</a:t>
                </a:r>
              </a:p>
              <a:p>
                <a:pPr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No two intervals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400" dirty="0"/>
                  <a:t> overlap</a:t>
                </a:r>
              </a:p>
              <a:p>
                <a:pPr lvl="1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is as large as possible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  <a:blipFill>
                <a:blip r:embed="rId3"/>
                <a:stretch>
                  <a:fillRect l="-394" t="-4505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67892"/>
                  </p:ext>
                </p:extLst>
              </p:nvPr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167892"/>
                  </p:ext>
                </p:extLst>
              </p:nvPr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F61D3EF-8658-0CF3-3AA4-36CD5CC463FE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6022C2-9C50-FF0D-D6D2-5BA45EFF0878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169187-7D9A-ADE5-2623-EE66C1B66FBB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717270-BB2D-B810-4830-0506606B2FC5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D935DB-D80D-410B-CEC3-6604A2DE7D0B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A93C3-E225-662A-AD22-62D52C9CABB7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81B324-9A9E-684B-26FA-E64164204B34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449158-8FB4-82F4-F069-1208FB363E24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0F826C-5391-23BA-C410-40ED8BFEBCC9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6B2DE-66E5-79A6-9A57-47CED4AD34FF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BA974AD-A6E6-42AF-BCEF-49C5D0DB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9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would be a brute force solution?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Try all combinations, i.e., find the set of all subsets and check if the elements of the subset are compatible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64889"/>
                <a:ext cx="6424393" cy="1401474"/>
              </a:xfrm>
              <a:prstGeom prst="rect">
                <a:avLst/>
              </a:prstGeom>
              <a:blipFill>
                <a:blip r:embed="rId3"/>
                <a:stretch>
                  <a:fillRect l="-394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C1C405A-C099-F908-FB1B-4DF4A3F475EB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39BBDE-6644-6E7A-1187-A0782EDDFF8B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47379-7954-0E0D-F719-9D1D8204552D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C3C58-4841-9BD5-1DC7-36342F9AE244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DBA5D-76AF-DFE7-B093-1F41B9485CD7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59B1D2-6F83-2B09-276D-5D77EB88DB5B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27BF6-5669-4810-C69C-C7549C8153A7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A5E9D9-6F2E-FFA3-737D-4BB15A5DBE7D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08D943-DF1C-BC9B-FEAA-AAD2F0CE4A78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D6127-60C0-D632-7538-C014289598CA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3D5A878-F733-4216-023A-7AED2654B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5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Activity Selection/Interval Scheduling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64889"/>
            <a:ext cx="6424393" cy="14014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can be a greedy strategy?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Remember greedy implies choosing a criterion and according to the criterion, take a decision that seems best at the moment and repeat this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about picking the shortest duration first, then the next shortest duration and so 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383" y="2466363"/>
              <a:ext cx="4594280" cy="830511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4545" r="-91111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1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2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4FAB6-BF52-E674-A37E-9D959E33227E}"/>
              </a:ext>
            </a:extLst>
          </p:cNvPr>
          <p:cNvGrpSpPr/>
          <p:nvPr/>
        </p:nvGrpSpPr>
        <p:grpSpPr>
          <a:xfrm>
            <a:off x="1050639" y="3468559"/>
            <a:ext cx="4511412" cy="1309734"/>
            <a:chOff x="1050639" y="3468559"/>
            <a:chExt cx="4511412" cy="13097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C23CB4-689F-DB60-1469-A35B30D64D9A}"/>
                </a:ext>
              </a:extLst>
            </p:cNvPr>
            <p:cNvSpPr txBox="1"/>
            <p:nvPr/>
          </p:nvSpPr>
          <p:spPr>
            <a:xfrm>
              <a:off x="1050639" y="357008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F4E321-CE86-F77B-F473-CB6BAE81BE6F}"/>
                </a:ext>
              </a:extLst>
            </p:cNvPr>
            <p:cNvSpPr txBox="1"/>
            <p:nvPr/>
          </p:nvSpPr>
          <p:spPr>
            <a:xfrm>
              <a:off x="1050639" y="369418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D3033C-675C-945E-7E18-7D9ACC794ED4}"/>
                </a:ext>
              </a:extLst>
            </p:cNvPr>
            <p:cNvSpPr txBox="1"/>
            <p:nvPr/>
          </p:nvSpPr>
          <p:spPr>
            <a:xfrm>
              <a:off x="1050639" y="381827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BFA069-249B-FA75-E312-E7ED888C974A}"/>
                </a:ext>
              </a:extLst>
            </p:cNvPr>
            <p:cNvSpPr txBox="1"/>
            <p:nvPr/>
          </p:nvSpPr>
          <p:spPr>
            <a:xfrm>
              <a:off x="1050639" y="394237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5F7C40-0761-FCDB-5F65-D88F8DCD5384}"/>
                </a:ext>
              </a:extLst>
            </p:cNvPr>
            <p:cNvSpPr txBox="1"/>
            <p:nvPr/>
          </p:nvSpPr>
          <p:spPr>
            <a:xfrm>
              <a:off x="1050639" y="406646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B58F8A-ACC0-4EAF-3998-97E1402A76F3}"/>
                </a:ext>
              </a:extLst>
            </p:cNvPr>
            <p:cNvSpPr txBox="1"/>
            <p:nvPr/>
          </p:nvSpPr>
          <p:spPr>
            <a:xfrm>
              <a:off x="1050639" y="419056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461A30-9A29-2E6C-03A5-1D150C4300D7}"/>
                </a:ext>
              </a:extLst>
            </p:cNvPr>
            <p:cNvSpPr txBox="1"/>
            <p:nvPr/>
          </p:nvSpPr>
          <p:spPr>
            <a:xfrm>
              <a:off x="1050639" y="431465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8B5727-85F8-BE8E-5DAC-3E08BFF802B5}"/>
                </a:ext>
              </a:extLst>
            </p:cNvPr>
            <p:cNvSpPr txBox="1"/>
            <p:nvPr/>
          </p:nvSpPr>
          <p:spPr>
            <a:xfrm>
              <a:off x="1050639" y="443875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358A0C-7111-1C63-450B-7BB5A12A6FD5}"/>
                </a:ext>
              </a:extLst>
            </p:cNvPr>
            <p:cNvSpPr txBox="1"/>
            <p:nvPr/>
          </p:nvSpPr>
          <p:spPr>
            <a:xfrm>
              <a:off x="1050639" y="456284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9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6BCA3DD-DF67-66BD-1126-5DD53F46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6601" y="3468559"/>
              <a:ext cx="4275450" cy="1309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Shortest Duration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295962"/>
                  </p:ext>
                </p:extLst>
              </p:nvPr>
            </p:nvGraphicFramePr>
            <p:xfrm>
              <a:off x="1131860" y="1148810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3">
                <a:extLst>
                  <a:ext uri="{FF2B5EF4-FFF2-40B4-BE49-F238E27FC236}">
                    <a16:creationId xmlns:a16="http://schemas.microsoft.com/office/drawing/2014/main" id="{67D4E7A6-069E-96ED-A8DF-DD584DA90A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295962"/>
                  </p:ext>
                </p:extLst>
              </p:nvPr>
            </p:nvGraphicFramePr>
            <p:xfrm>
              <a:off x="1131860" y="1148810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4545" r="-91111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104545" r="-911111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204545" r="-911111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" t="-304545" r="-91111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E10101-D92D-5CA8-D62C-C1E3EA727F5B}"/>
              </a:ext>
            </a:extLst>
          </p:cNvPr>
          <p:cNvSpPr txBox="1"/>
          <p:nvPr/>
        </p:nvSpPr>
        <p:spPr>
          <a:xfrm>
            <a:off x="3004075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0FD4-B8DE-AB8E-87A0-6C14D0A12D15}"/>
              </a:ext>
            </a:extLst>
          </p:cNvPr>
          <p:cNvSpPr txBox="1"/>
          <p:nvPr/>
        </p:nvSpPr>
        <p:spPr>
          <a:xfrm>
            <a:off x="3929473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0954-DCDE-580D-DEDF-A78D522E8701}"/>
              </a:ext>
            </a:extLst>
          </p:cNvPr>
          <p:cNvSpPr txBox="1"/>
          <p:nvPr/>
        </p:nvSpPr>
        <p:spPr>
          <a:xfrm>
            <a:off x="4401599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5B6EB-C58E-24F1-7DE6-0F399CBDD46E}"/>
              </a:ext>
            </a:extLst>
          </p:cNvPr>
          <p:cNvSpPr txBox="1"/>
          <p:nvPr/>
        </p:nvSpPr>
        <p:spPr>
          <a:xfrm>
            <a:off x="2093600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096C6-66B7-5275-C8E9-0A99AFB8F694}"/>
              </a:ext>
            </a:extLst>
          </p:cNvPr>
          <p:cNvSpPr txBox="1"/>
          <p:nvPr/>
        </p:nvSpPr>
        <p:spPr>
          <a:xfrm>
            <a:off x="2534304" y="2282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A4FB7-B66F-D4C4-942F-7BBAEC0E501C}"/>
              </a:ext>
            </a:extLst>
          </p:cNvPr>
          <p:cNvSpPr txBox="1"/>
          <p:nvPr/>
        </p:nvSpPr>
        <p:spPr>
          <a:xfrm>
            <a:off x="4854871" y="22764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8E52F-FBF7-450D-2A67-1E1E9567A475}"/>
              </a:ext>
            </a:extLst>
          </p:cNvPr>
          <p:cNvSpPr txBox="1"/>
          <p:nvPr/>
        </p:nvSpPr>
        <p:spPr>
          <a:xfrm>
            <a:off x="5324642" y="22824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90D5A-F8FE-4118-3F6D-97772F747D03}"/>
              </a:ext>
            </a:extLst>
          </p:cNvPr>
          <p:cNvSpPr txBox="1"/>
          <p:nvPr/>
        </p:nvSpPr>
        <p:spPr>
          <a:xfrm>
            <a:off x="3482995" y="22933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E80B2-828B-D263-3C14-BAF348BE7C1C}"/>
              </a:ext>
            </a:extLst>
          </p:cNvPr>
          <p:cNvSpPr txBox="1"/>
          <p:nvPr/>
        </p:nvSpPr>
        <p:spPr>
          <a:xfrm>
            <a:off x="1643725" y="229182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2640528"/>
                <a:ext cx="6424393" cy="162981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our greedy solution is the activity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it optimal?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this case – yes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can show that for this problem, we can at max choose 4 actions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are deferring the formal proof for later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However, this greedy strategy may not be optimal for all instances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2640528"/>
                <a:ext cx="6424393" cy="1629814"/>
              </a:xfrm>
              <a:prstGeom prst="rect">
                <a:avLst/>
              </a:prstGeom>
              <a:blipFill>
                <a:blip r:embed="rId4"/>
                <a:stretch>
                  <a:fillRect l="-394" t="-3077" r="-394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20F7718E-2C80-73B0-AE34-D0CC2104F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627" y="4397537"/>
            <a:ext cx="4676396" cy="2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Earliest Start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96952"/>
            <a:ext cx="6424393" cy="976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about choosing by early start?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Is it optimal?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No – in general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E7ED0-BF13-2B77-4824-60CC1042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14" y="2141009"/>
            <a:ext cx="4676413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Earliest Finish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about choosing by early finish?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Is it optimal?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Yes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So, our greedy solution is the activity subset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Note: optimal solution is not unique. Another candidate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33">
                <a:extLst>
                  <a:ext uri="{FF2B5EF4-FFF2-40B4-BE49-F238E27FC236}">
                    <a16:creationId xmlns:a16="http://schemas.microsoft.com/office/drawing/2014/main" id="{2C715F9D-8E61-CA49-E9EB-F662B534F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541718"/>
                  </p:ext>
                </p:extLst>
              </p:nvPr>
            </p:nvGraphicFramePr>
            <p:xfrm>
              <a:off x="1207275" y="2018076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33">
                <a:extLst>
                  <a:ext uri="{FF2B5EF4-FFF2-40B4-BE49-F238E27FC236}">
                    <a16:creationId xmlns:a16="http://schemas.microsoft.com/office/drawing/2014/main" id="{2C715F9D-8E61-CA49-E9EB-F662B534F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541718"/>
                  </p:ext>
                </p:extLst>
              </p:nvPr>
            </p:nvGraphicFramePr>
            <p:xfrm>
              <a:off x="1207275" y="2018076"/>
              <a:ext cx="4594280" cy="1107348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9428">
                      <a:extLst>
                        <a:ext uri="{9D8B030D-6E8A-4147-A177-3AD203B41FA5}">
                          <a16:colId xmlns:a16="http://schemas.microsoft.com/office/drawing/2014/main" val="136903776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4665372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1990621618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929072645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711813056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3308692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457623032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024466323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2995888590"/>
                        </a:ext>
                      </a:extLst>
                    </a:gridCol>
                    <a:gridCol w="459428">
                      <a:extLst>
                        <a:ext uri="{9D8B030D-6E8A-4147-A177-3AD203B41FA5}">
                          <a16:colId xmlns:a16="http://schemas.microsoft.com/office/drawing/2014/main" val="3102664390"/>
                        </a:ext>
                      </a:extLst>
                    </a:gridCol>
                  </a:tblGrid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r="-91111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591753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95652" r="-911111" b="-1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6940694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204545" r="-91111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637961"/>
                      </a:ext>
                    </a:extLst>
                  </a:tr>
                  <a:tr h="276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78" t="-304545" r="-91111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0864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BBF6E2-80A0-A755-F30A-BC59210AF61C}"/>
              </a:ext>
            </a:extLst>
          </p:cNvPr>
          <p:cNvSpPr txBox="1"/>
          <p:nvPr/>
        </p:nvSpPr>
        <p:spPr>
          <a:xfrm>
            <a:off x="3088917" y="3173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D870D-7E9A-65C3-B01C-0A2C37FAEF70}"/>
              </a:ext>
            </a:extLst>
          </p:cNvPr>
          <p:cNvSpPr txBox="1"/>
          <p:nvPr/>
        </p:nvSpPr>
        <p:spPr>
          <a:xfrm>
            <a:off x="2181053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BCD50-82FE-9A0B-0BEA-16580C78A46E}"/>
              </a:ext>
            </a:extLst>
          </p:cNvPr>
          <p:cNvSpPr txBox="1"/>
          <p:nvPr/>
        </p:nvSpPr>
        <p:spPr>
          <a:xfrm>
            <a:off x="2622161" y="3173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34E6F-1833-114D-3B01-FA27F6C3F576}"/>
              </a:ext>
            </a:extLst>
          </p:cNvPr>
          <p:cNvSpPr txBox="1"/>
          <p:nvPr/>
        </p:nvSpPr>
        <p:spPr>
          <a:xfrm>
            <a:off x="1700010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F1A1F-49E9-D21B-5D65-23667F7EAF79}"/>
              </a:ext>
            </a:extLst>
          </p:cNvPr>
          <p:cNvSpPr txBox="1"/>
          <p:nvPr/>
        </p:nvSpPr>
        <p:spPr>
          <a:xfrm>
            <a:off x="3530025" y="317013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A4B79-8FF8-61E3-191A-52CB38EF6E8F}"/>
              </a:ext>
            </a:extLst>
          </p:cNvPr>
          <p:cNvSpPr txBox="1"/>
          <p:nvPr/>
        </p:nvSpPr>
        <p:spPr>
          <a:xfrm>
            <a:off x="3996743" y="3155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7CDDD-D28C-D4FA-ED7C-346604FD1FE9}"/>
              </a:ext>
            </a:extLst>
          </p:cNvPr>
          <p:cNvSpPr txBox="1"/>
          <p:nvPr/>
        </p:nvSpPr>
        <p:spPr>
          <a:xfrm>
            <a:off x="4489109" y="31688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51D44-B104-6125-B9B2-AE9C1A5C9166}"/>
              </a:ext>
            </a:extLst>
          </p:cNvPr>
          <p:cNvSpPr txBox="1"/>
          <p:nvPr/>
        </p:nvSpPr>
        <p:spPr>
          <a:xfrm>
            <a:off x="4926553" y="3155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FB1E0-9A7E-C56F-451F-35DE2F1A626C}"/>
              </a:ext>
            </a:extLst>
          </p:cNvPr>
          <p:cNvSpPr txBox="1"/>
          <p:nvPr/>
        </p:nvSpPr>
        <p:spPr>
          <a:xfrm>
            <a:off x="5389645" y="316883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16057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Greedy Algorithms</a:t>
            </a:r>
            <a:endParaRPr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0EAE0E-D68C-C7F9-EDEA-820A2964C81F}"/>
              </a:ext>
            </a:extLst>
          </p:cNvPr>
          <p:cNvSpPr txBox="1">
            <a:spLocks/>
          </p:cNvSpPr>
          <p:nvPr/>
        </p:nvSpPr>
        <p:spPr>
          <a:xfrm>
            <a:off x="144187" y="1157168"/>
            <a:ext cx="6424393" cy="3577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algorithm repeatedly makes locally best choice/decision ignoring what its effect will be in future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They are often intuitive, easy to understand and easy to implement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However the problem is that in many situations we can not solve a problem using a greedy approach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Greedy solution is not necessarily best</a:t>
            </a: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/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600" dirty="0"/>
              <a:t>Sometimes greedy may also be good enough</a:t>
            </a:r>
          </a:p>
          <a:p>
            <a:pPr lvl="1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400" dirty="0"/>
              <a:t>When you can prove it</a:t>
            </a:r>
            <a:endParaRPr lang="en-US" sz="1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59910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Alternate Strategy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F9F717-C39F-7276-E82E-0B770F34672D}"/>
              </a:ext>
            </a:extLst>
          </p:cNvPr>
          <p:cNvSpPr txBox="1">
            <a:spLocks/>
          </p:cNvSpPr>
          <p:nvPr/>
        </p:nvSpPr>
        <p:spPr>
          <a:xfrm>
            <a:off x="181150" y="1096951"/>
            <a:ext cx="6424393" cy="3705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Given that ‘earliest finish’ strategy works, using symmetry what can be an alternate strategy that will also work?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u="sng" dirty="0"/>
              <a:t>Hint</a:t>
            </a:r>
            <a:r>
              <a:rPr lang="en-US" sz="1600" dirty="0"/>
              <a:t>: Think why ‘earliest finish’ strategy works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Choosing earliest finish leaves maximum room for other activities to fill in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So, by symmetry, ‘latest start’ [looking from the other end] will also give optimal solution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597D5-CFE3-A12B-D45F-361E97752316}"/>
              </a:ext>
            </a:extLst>
          </p:cNvPr>
          <p:cNvGrpSpPr/>
          <p:nvPr/>
        </p:nvGrpSpPr>
        <p:grpSpPr>
          <a:xfrm>
            <a:off x="1669409" y="2045616"/>
            <a:ext cx="3010015" cy="354843"/>
            <a:chOff x="1669409" y="2045616"/>
            <a:chExt cx="3010015" cy="35484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A9A886-6DED-D316-0AFB-D98A9556B9D1}"/>
                </a:ext>
              </a:extLst>
            </p:cNvPr>
            <p:cNvCxnSpPr/>
            <p:nvPr/>
          </p:nvCxnSpPr>
          <p:spPr>
            <a:xfrm>
              <a:off x="1669409" y="2300141"/>
              <a:ext cx="300715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E35026-C1DA-CD10-2495-AA4D72BFCB63}"/>
                </a:ext>
              </a:extLst>
            </p:cNvPr>
            <p:cNvCxnSpPr/>
            <p:nvPr/>
          </p:nvCxnSpPr>
          <p:spPr>
            <a:xfrm>
              <a:off x="1669409" y="2045616"/>
              <a:ext cx="0" cy="34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8C168-B78A-5F4A-1A3A-ED7810592537}"/>
                </a:ext>
              </a:extLst>
            </p:cNvPr>
            <p:cNvCxnSpPr/>
            <p:nvPr/>
          </p:nvCxnSpPr>
          <p:spPr>
            <a:xfrm>
              <a:off x="4678996" y="2045616"/>
              <a:ext cx="0" cy="34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DEFB13-9488-F7A1-EA2D-85B4C41CC730}"/>
                </a:ext>
              </a:extLst>
            </p:cNvPr>
            <p:cNvCxnSpPr/>
            <p:nvPr/>
          </p:nvCxnSpPr>
          <p:spPr>
            <a:xfrm>
              <a:off x="1669409" y="2198018"/>
              <a:ext cx="252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3B93F9-3B0B-B291-42AB-E16764843F2C}"/>
                </a:ext>
              </a:extLst>
            </p:cNvPr>
            <p:cNvCxnSpPr/>
            <p:nvPr/>
          </p:nvCxnSpPr>
          <p:spPr>
            <a:xfrm>
              <a:off x="1921409" y="2130459"/>
              <a:ext cx="0" cy="27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3FD75B-0A6B-3F53-B068-5C8AFF8BED85}"/>
                </a:ext>
              </a:extLst>
            </p:cNvPr>
            <p:cNvCxnSpPr/>
            <p:nvPr/>
          </p:nvCxnSpPr>
          <p:spPr>
            <a:xfrm>
              <a:off x="1925424" y="2198018"/>
              <a:ext cx="2754000" cy="0"/>
            </a:xfrm>
            <a:prstGeom prst="line">
              <a:avLst/>
            </a:prstGeom>
            <a:ln w="9525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4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an infinite array in which the first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elements are integers in sorted order and the rest of the cells are filled with some special symbol (say $). Assume we do not know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value. Give an algorithm that takes an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as input and finds a position in the array containing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, if the integer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exists in the array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00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a sorted array of non-repeated integers A[1..n], check whether there is an index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for which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. Give a divide-and-conquer algorithm that runs in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02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Tutorial Problems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We are given two sorted arrays of size n. Give an algorithm for finding the median element in the union of the two lists so that 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CF9F717-C39F-7276-E82E-0B770F346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0" y="1096951"/>
                <a:ext cx="6424393" cy="3705145"/>
              </a:xfrm>
              <a:prstGeom prst="rect">
                <a:avLst/>
              </a:prstGeom>
              <a:blipFill>
                <a:blip r:embed="rId3"/>
                <a:stretch>
                  <a:fillRect l="-394" t="-1365" r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2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7250" y="1668067"/>
            <a:ext cx="5143500" cy="1343025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/>
              <a:t>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Optimization Problems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115223"/>
                <a:ext cx="6424393" cy="375398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class of problems in which we are asked to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Find a set (or a sequence) of “items”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That satisfy some constraints and simultaneously optimize (i.e., maximize or minimize) some objective function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41275" algn="l"/>
                  </a:tabLst>
                </a:pPr>
                <a:r>
                  <a:rPr lang="en-US" sz="1600" dirty="0"/>
                  <a:t>Formally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mr-IN" sz="1600">
                                <a:latin typeface="Cambria Math" charset="0"/>
                              </a:rPr>
                              <m:t>min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. 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sz="1600" i="1">
                            <a:latin typeface="Cambria Math" charset="0"/>
                          </a:rPr>
                          <m:t>𝑓</m:t>
                        </m:r>
                        <m:r>
                          <a:rPr lang="en-US" sz="1600" i="1">
                            <a:latin typeface="Cambria Math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𝒙</m:t>
                        </m:r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dirty="0"/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A sequence of tasks with deadline, maximize reward while finishing before deadline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Items: tasks, constraints: finish before deadline, optimize: total reward</a:t>
                </a:r>
              </a:p>
              <a:p>
                <a:pPr marL="182563" indent="-174625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600" dirty="0"/>
                  <a:t>A set of products with weights and values, put into a bag of weight limit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charset="0"/>
                      </a:rPr>
                      <m:t>𝑥</m:t>
                    </m:r>
                    <m:r>
                      <a:rPr lang="en-US" sz="1600" b="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and maximize value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400" i="1" dirty="0"/>
                  <a:t>Items</a:t>
                </a:r>
                <a:r>
                  <a:rPr lang="en-US" sz="1400" dirty="0"/>
                  <a:t>: products, </a:t>
                </a:r>
                <a:r>
                  <a:rPr lang="en-US" sz="1400" i="1" dirty="0"/>
                  <a:t>constraints</a:t>
                </a:r>
                <a:r>
                  <a:rPr lang="en-US" sz="1400" dirty="0"/>
                  <a:t>: weight limit, </a:t>
                </a:r>
                <a:r>
                  <a:rPr lang="en-US" sz="1400" i="1" dirty="0"/>
                  <a:t>optimize</a:t>
                </a:r>
                <a:r>
                  <a:rPr lang="en-US" sz="1400" dirty="0"/>
                  <a:t>: total value</a:t>
                </a:r>
              </a:p>
              <a:p>
                <a:pPr marL="9525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600" dirty="0"/>
                  <a:t>A file in computer, encode/compress it to minimize the length</a:t>
                </a:r>
              </a:p>
              <a:p>
                <a:pPr marL="466725" lvl="1" indent="-2413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  <a:tabLst>
                    <a:tab pos="258763" algn="l"/>
                  </a:tabLst>
                </a:pPr>
                <a:r>
                  <a:rPr lang="en-US" sz="1400" i="1" dirty="0"/>
                  <a:t>Items</a:t>
                </a:r>
                <a:r>
                  <a:rPr lang="en-US" sz="1400" dirty="0"/>
                  <a:t>: codewords for each character, </a:t>
                </a:r>
                <a:r>
                  <a:rPr lang="en-US" sz="1400" i="1" dirty="0"/>
                  <a:t>constraints</a:t>
                </a:r>
                <a:r>
                  <a:rPr lang="en-US" sz="1400" dirty="0"/>
                  <a:t>: original file recoverable, </a:t>
                </a:r>
                <a:r>
                  <a:rPr lang="en-US" sz="1400" i="1" dirty="0"/>
                  <a:t>optimize</a:t>
                </a:r>
                <a:r>
                  <a:rPr lang="en-US" sz="1400" dirty="0"/>
                  <a:t>: code length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90EAE0E-D68C-C7F9-EDEA-820A2964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115223"/>
                <a:ext cx="6424393" cy="3753986"/>
              </a:xfrm>
              <a:prstGeom prst="rect">
                <a:avLst/>
              </a:prstGeom>
              <a:blipFill>
                <a:blip r:embed="rId3"/>
                <a:stretch>
                  <a:fillRect l="-394" t="-1347" r="-789" b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9438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pic>
        <p:nvPicPr>
          <p:cNvPr id="2050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2318348B-A391-5E0D-2762-FEB4E364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Given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items of known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and a knapsack of capacity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, find the most valuable subset of the items that fit into the knapsack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Two variations of Knapsack problem is there</a:t>
                </a:r>
              </a:p>
              <a:p>
                <a:pPr marL="450850" lvl="1" indent="-1841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(Fractional Knapsack): You are allowed to take fractions of items</a:t>
                </a:r>
              </a:p>
              <a:p>
                <a:pPr marL="450850" lvl="1" indent="-18415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400" dirty="0"/>
                  <a:t>(0-1 Knapsack): You have to take an item either whole or none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Objective</a:t>
                </a:r>
                <a:r>
                  <a:rPr lang="en-US" sz="1600" dirty="0"/>
                  <a:t>: Total value in the knapsack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u="sng" dirty="0"/>
                  <a:t>Constraints</a:t>
                </a:r>
                <a:r>
                  <a:rPr lang="en-US" sz="1600" dirty="0"/>
                  <a:t>: Sum of weights of items in Knapsack can’t exceed the knapsack capacity. (In 0-1 version) Only whole item or none</a:t>
                </a:r>
              </a:p>
              <a:p>
                <a:pPr marL="0" indent="-190500"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en-US" sz="16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  <a:blipFill>
                <a:blip r:embed="rId4"/>
                <a:stretch>
                  <a:fillRect l="-592" t="-284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489D08-D51C-78A7-D277-9C30F7A6F69C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6E665-9098-4DC7-2338-A975C81E9CA1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4228A-BB10-062B-E639-19AFFC11925B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DB79E-B2FA-F775-D038-4B2A3F66F7FD}"/>
              </a:ext>
            </a:extLst>
          </p:cNvPr>
          <p:cNvSpPr txBox="1"/>
          <p:nvPr/>
        </p:nvSpPr>
        <p:spPr>
          <a:xfrm>
            <a:off x="3259052" y="3295549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71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Which variation of the Knapsack problem should be easy to solve?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Any simple approach to solve the fractional Knapsack problem?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Get the per unit value of the items and fill out the knapsack starting with the item highest per unit value and go on in a descending order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total value is coming to be Rs. 240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strategy here is literally “greedy”</a:t>
            </a:r>
          </a:p>
          <a:p>
            <a:pPr marL="0" indent="-190500"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It is also optimal in this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504141" y="2599981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60+100+4*20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7637F-E60A-E7D8-6C8E-2D4B0D575D12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F5C4F-7CAB-D59D-E059-94E7AD6C5FE8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EFA79-03D2-0D54-5781-CFD427D7870F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95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8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may come challenging sometimes is proving a greedy technique indeed gives optimal solution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fractional knapsack its relatively easy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Intuitively: For the first 10 kg space of the knapsack we are putting the best possible option (item 1).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the next 20 kg space we going for the best possible option available and so 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rgbClr val="FF0000"/>
                </a:solidFill>
              </a:rPr>
              <a:t>Formal proof will come later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504141" y="2599981"/>
            <a:ext cx="1314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60+100+4*20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AA51F-FE07-B257-9A16-E8266D201098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AF628-89C5-A80B-9714-C4CCD02D709E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B0165-7146-086F-A9A5-ED4A141AFAC2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8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Lets see how this strategy works for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But this is not the optimal solution. We can do better 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What is the optimal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34140"/>
            <a:ext cx="849485" cy="1367956"/>
            <a:chOff x="5930483" y="3434140"/>
            <a:chExt cx="849485" cy="1367956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4400307"/>
              <a:ext cx="847288" cy="40178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536B8-1F69-AC9F-AD31-D09BCCD92224}"/>
                </a:ext>
              </a:extLst>
            </p:cNvPr>
            <p:cNvSpPr txBox="1"/>
            <p:nvPr/>
          </p:nvSpPr>
          <p:spPr>
            <a:xfrm>
              <a:off x="6062390" y="4479787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 kg</a:t>
              </a:r>
              <a:endParaRPr lang="en-US" sz="1400" dirty="0"/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902334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62390" y="4085006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F39E842F-8A57-DC7A-0CF1-72A486495CB0}"/>
                </a:ext>
              </a:extLst>
            </p:cNvPr>
            <p:cNvSpPr/>
            <p:nvPr/>
          </p:nvSpPr>
          <p:spPr>
            <a:xfrm>
              <a:off x="5932680" y="3434140"/>
              <a:ext cx="847288" cy="577453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062390" y="363557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8EE8C-5A6C-5DEE-32A0-569A708AA0E5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F7CD8-42CC-7EA8-C0C4-A900D8DFE59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62E25D-9DA6-2425-8F8B-F6FC30D2B7AB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3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Segoe UI" charset="0"/>
                    <a:ea typeface="Segoe UI" charset="0"/>
                    <a:cs typeface="Segoe UI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Lets see how this strategy works for 0-1 Knapsack problem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But this is not the optimal solution. We can do better 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What is the optimal solution?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Full of item 3 and item 2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It was easy for this example as the number of items are only 3</a:t>
                </a:r>
              </a:p>
              <a:p>
                <a:pPr>
                  <a:lnSpc>
                    <a:spcPts val="17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600" dirty="0"/>
                  <a:t>In general,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items, you need to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/>
                  <a:t> combinations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AFDCBB3-ADD0-60E6-5241-55FD3E54D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7" y="1056500"/>
                <a:ext cx="6424393" cy="2228548"/>
              </a:xfrm>
              <a:prstGeom prst="rect">
                <a:avLst/>
              </a:prstGeom>
              <a:blipFill>
                <a:blip r:embed="rId3"/>
                <a:stretch>
                  <a:fillRect l="-394" t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49847"/>
            <a:ext cx="847288" cy="1352250"/>
            <a:chOff x="5930483" y="3449847"/>
            <a:chExt cx="847288" cy="1352250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3859301"/>
              <a:ext cx="847288" cy="94279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449847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99415" y="424641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 kg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110814" y="364704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84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0794" y="4787564"/>
            <a:ext cx="335719" cy="273844"/>
          </a:xfrm>
        </p:spPr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4A2FDB2-9502-F45F-4549-C1948C129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14" y="721400"/>
            <a:ext cx="6350466" cy="375552"/>
          </a:xfrm>
          <a:prstGeom prst="rect">
            <a:avLst/>
          </a:prstGeom>
        </p:spPr>
        <p:txBody>
          <a:bodyPr vert="horz" wrap="square" lIns="0" tIns="6160" rIns="0" bIns="0" rtlCol="0" anchor="ctr">
            <a:spAutoFit/>
          </a:bodyPr>
          <a:lstStyle/>
          <a:p>
            <a:pPr marL="6484">
              <a:lnSpc>
                <a:spcPct val="100000"/>
              </a:lnSpc>
              <a:spcBef>
                <a:spcPts val="49"/>
              </a:spcBef>
            </a:pPr>
            <a:r>
              <a:rPr lang="en-US" sz="2400" dirty="0"/>
              <a:t>Knapsack Problem</a:t>
            </a:r>
            <a:endParaRPr sz="2400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0CF2248-1972-1E4B-75A1-9380708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4869209"/>
            <a:ext cx="1197922" cy="273844"/>
          </a:xfrm>
        </p:spPr>
        <p:txBody>
          <a:bodyPr/>
          <a:lstStyle/>
          <a:p>
            <a:r>
              <a:rPr lang="en-IN"/>
              <a:t>Aug 26, 31, Sep 01, 2022 
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4A040-ED78-5925-CD3B-A0B3F90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62" y="4802097"/>
            <a:ext cx="4594279" cy="273844"/>
          </a:xfrm>
        </p:spPr>
        <p:txBody>
          <a:bodyPr/>
          <a:lstStyle/>
          <a:p>
            <a:r>
              <a:rPr lang="en-US" dirty="0"/>
              <a:t>CS21003/CS21203 / Algorithms - I | Greedy Algorithms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1EA5DBE-D37B-4853-FEC7-6277A695F214}"/>
              </a:ext>
            </a:extLst>
          </p:cNvPr>
          <p:cNvSpPr txBox="1">
            <a:spLocks/>
          </p:cNvSpPr>
          <p:nvPr/>
        </p:nvSpPr>
        <p:spPr>
          <a:xfrm>
            <a:off x="5144783" y="4904310"/>
            <a:ext cx="18120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675" kern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image source: </a:t>
            </a:r>
            <a:r>
              <a:rPr lang="en-US" dirty="0" err="1">
                <a:ln>
                  <a:solidFill>
                    <a:schemeClr val="bg1">
                      <a:lumMod val="65000"/>
                    </a:schemeClr>
                  </a:solidFill>
                </a:ln>
                <a:latin typeface="+mn-lt"/>
              </a:rPr>
              <a:t>www.indiamart.com</a:t>
            </a:r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latin typeface="+mn-lt"/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A661EFC-BBC9-8EAE-1230-48E3407A6E00}"/>
              </a:ext>
            </a:extLst>
          </p:cNvPr>
          <p:cNvSpPr/>
          <p:nvPr/>
        </p:nvSpPr>
        <p:spPr>
          <a:xfrm>
            <a:off x="471487" y="4041163"/>
            <a:ext cx="847288" cy="5008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31DC303D-BAFB-8CCA-0026-A33B8E8AF89B}"/>
              </a:ext>
            </a:extLst>
          </p:cNvPr>
          <p:cNvSpPr/>
          <p:nvPr/>
        </p:nvSpPr>
        <p:spPr>
          <a:xfrm>
            <a:off x="1794152" y="3783435"/>
            <a:ext cx="847288" cy="75860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A49C168-ED23-3D54-4F1B-4D301F080C2A}"/>
              </a:ext>
            </a:extLst>
          </p:cNvPr>
          <p:cNvSpPr/>
          <p:nvPr/>
        </p:nvSpPr>
        <p:spPr>
          <a:xfrm>
            <a:off x="3141983" y="3352160"/>
            <a:ext cx="847288" cy="12502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7CC15-B868-9615-B3FD-B5E666D4D5C3}"/>
              </a:ext>
            </a:extLst>
          </p:cNvPr>
          <p:cNvSpPr txBox="1"/>
          <p:nvPr/>
        </p:nvSpPr>
        <p:spPr>
          <a:xfrm>
            <a:off x="503873" y="45198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9BFB0-7361-A770-9ADF-4BA8D6494510}"/>
              </a:ext>
            </a:extLst>
          </p:cNvPr>
          <p:cNvSpPr txBox="1"/>
          <p:nvPr/>
        </p:nvSpPr>
        <p:spPr>
          <a:xfrm>
            <a:off x="525513" y="41653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kg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F5AB0-7FA3-8E8C-D7FC-ABC9F68374BC}"/>
              </a:ext>
            </a:extLst>
          </p:cNvPr>
          <p:cNvSpPr txBox="1"/>
          <p:nvPr/>
        </p:nvSpPr>
        <p:spPr>
          <a:xfrm>
            <a:off x="1774925" y="45198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E7CFA-76D9-91AB-D31B-1357757B7512}"/>
              </a:ext>
            </a:extLst>
          </p:cNvPr>
          <p:cNvSpPr txBox="1"/>
          <p:nvPr/>
        </p:nvSpPr>
        <p:spPr>
          <a:xfrm>
            <a:off x="1867379" y="40309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kg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E32-F901-4F4A-9189-B575FB76636C}"/>
              </a:ext>
            </a:extLst>
          </p:cNvPr>
          <p:cNvSpPr txBox="1"/>
          <p:nvPr/>
        </p:nvSpPr>
        <p:spPr>
          <a:xfrm>
            <a:off x="3163330" y="45349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120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B5C4A-440C-D8FF-52BF-08C8D9B834A4}"/>
              </a:ext>
            </a:extLst>
          </p:cNvPr>
          <p:cNvSpPr txBox="1"/>
          <p:nvPr/>
        </p:nvSpPr>
        <p:spPr>
          <a:xfrm>
            <a:off x="3234848" y="382283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kg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FDCBB3-ADD0-60E6-5241-55FD3E54D121}"/>
              </a:ext>
            </a:extLst>
          </p:cNvPr>
          <p:cNvSpPr txBox="1">
            <a:spLocks/>
          </p:cNvSpPr>
          <p:nvPr/>
        </p:nvSpPr>
        <p:spPr>
          <a:xfrm>
            <a:off x="144187" y="1056500"/>
            <a:ext cx="6424393" cy="2228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The greedy strategy that worked for the fractional Knapsack problem, did not work for the 0-1 Knapsack problem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Lets try another greedy strategy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Starting with the item highest </a:t>
            </a:r>
            <a:r>
              <a:rPr lang="en-US" sz="1600" b="1" dirty="0"/>
              <a:t>total</a:t>
            </a:r>
            <a:r>
              <a:rPr lang="en-US" sz="1600" dirty="0"/>
              <a:t> value and go on in a descending order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For this instance, it gives the optimal solution</a:t>
            </a:r>
          </a:p>
          <a:p>
            <a:pPr>
              <a:lnSpc>
                <a:spcPts val="17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dirty="0"/>
              <a:t>Any instance/example where this strategy fails?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DFFD6-6A4E-B4AB-BB99-3F337FA181F6}"/>
              </a:ext>
            </a:extLst>
          </p:cNvPr>
          <p:cNvSpPr txBox="1"/>
          <p:nvPr/>
        </p:nvSpPr>
        <p:spPr>
          <a:xfrm>
            <a:off x="55279" y="369948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Rs/kg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CB99-6CFF-F951-7CF7-3D9BFC5417A6}"/>
              </a:ext>
            </a:extLst>
          </p:cNvPr>
          <p:cNvSpPr txBox="1"/>
          <p:nvPr/>
        </p:nvSpPr>
        <p:spPr>
          <a:xfrm>
            <a:off x="1398925" y="349598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Rs/kg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9DBBD-BF37-34AE-1486-81ECE514F0DE}"/>
              </a:ext>
            </a:extLst>
          </p:cNvPr>
          <p:cNvSpPr txBox="1"/>
          <p:nvPr/>
        </p:nvSpPr>
        <p:spPr>
          <a:xfrm>
            <a:off x="2673278" y="307004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Rs/kg</a:t>
            </a:r>
            <a:endParaRPr lang="en-US" sz="1400" dirty="0"/>
          </a:p>
        </p:txBody>
      </p:sp>
      <p:pic>
        <p:nvPicPr>
          <p:cNvPr id="19" name="Picture 2" descr="WESTWOODS Brown Canvas Backpack, Rs 550/piece WESTWOODS INC. | ID:  19951408633">
            <a:extLst>
              <a:ext uri="{FF2B5EF4-FFF2-40B4-BE49-F238E27FC236}">
                <a16:creationId xmlns:a16="http://schemas.microsoft.com/office/drawing/2014/main" id="{08683397-41D1-4A82-C8A9-8E1162B2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06" y="3245190"/>
            <a:ext cx="1828506" cy="16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9ADFD7-4F3B-B265-1F6F-BD0383788B56}"/>
              </a:ext>
            </a:extLst>
          </p:cNvPr>
          <p:cNvSpPr txBox="1"/>
          <p:nvPr/>
        </p:nvSpPr>
        <p:spPr>
          <a:xfrm>
            <a:off x="4755120" y="3902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Kg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D8CFE-6711-6764-F105-835B00ECF25A}"/>
              </a:ext>
            </a:extLst>
          </p:cNvPr>
          <p:cNvGrpSpPr/>
          <p:nvPr/>
        </p:nvGrpSpPr>
        <p:grpSpPr>
          <a:xfrm>
            <a:off x="5930483" y="3449847"/>
            <a:ext cx="847288" cy="1352250"/>
            <a:chOff x="5930483" y="3449847"/>
            <a:chExt cx="847288" cy="1352250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80D90078-B24E-F88A-4DF6-3C76B74AF288}"/>
                </a:ext>
              </a:extLst>
            </p:cNvPr>
            <p:cNvSpPr/>
            <p:nvPr/>
          </p:nvSpPr>
          <p:spPr>
            <a:xfrm>
              <a:off x="5930483" y="3859301"/>
              <a:ext cx="847288" cy="942796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1D272E79-E4D8-89CC-68C8-F29F86DCD73F}"/>
                </a:ext>
              </a:extLst>
            </p:cNvPr>
            <p:cNvSpPr/>
            <p:nvPr/>
          </p:nvSpPr>
          <p:spPr>
            <a:xfrm>
              <a:off x="5930483" y="3449847"/>
              <a:ext cx="847288" cy="577453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066A5-A4EB-901F-952E-4D1F777E4838}"/>
                </a:ext>
              </a:extLst>
            </p:cNvPr>
            <p:cNvSpPr txBox="1"/>
            <p:nvPr/>
          </p:nvSpPr>
          <p:spPr>
            <a:xfrm>
              <a:off x="6099415" y="424641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 kg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01CCB5-B3D0-7E83-F582-7A121AAB8409}"/>
                </a:ext>
              </a:extLst>
            </p:cNvPr>
            <p:cNvSpPr txBox="1"/>
            <p:nvPr/>
          </p:nvSpPr>
          <p:spPr>
            <a:xfrm>
              <a:off x="6110814" y="364704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 kg</a:t>
              </a:r>
              <a:endParaRPr lang="en-US" sz="14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EE163E-EA6E-29AC-BB58-FC0DC71DEDB4}"/>
              </a:ext>
            </a:extLst>
          </p:cNvPr>
          <p:cNvSpPr txBox="1"/>
          <p:nvPr/>
        </p:nvSpPr>
        <p:spPr>
          <a:xfrm>
            <a:off x="5730708" y="2609109"/>
            <a:ext cx="1100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value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120+100 =</a:t>
            </a: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Rs. 220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59C4E-3004-CE75-7AA1-C37982630304}"/>
              </a:ext>
            </a:extLst>
          </p:cNvPr>
          <p:cNvSpPr txBox="1"/>
          <p:nvPr/>
        </p:nvSpPr>
        <p:spPr>
          <a:xfrm>
            <a:off x="634393" y="3765840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1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EBB9D-4BB8-854D-B784-A75B89D1EBB0}"/>
              </a:ext>
            </a:extLst>
          </p:cNvPr>
          <p:cNvSpPr txBox="1"/>
          <p:nvPr/>
        </p:nvSpPr>
        <p:spPr>
          <a:xfrm>
            <a:off x="1983635" y="3551804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2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B1653-19C4-64EC-5A8D-9B59FABF5D80}"/>
              </a:ext>
            </a:extLst>
          </p:cNvPr>
          <p:cNvSpPr txBox="1"/>
          <p:nvPr/>
        </p:nvSpPr>
        <p:spPr>
          <a:xfrm>
            <a:off x="3278963" y="3072576"/>
            <a:ext cx="6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1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63287</TotalTime>
  <Words>2564</Words>
  <Application>Microsoft Macintosh PowerPoint</Application>
  <PresentationFormat>Custom</PresentationFormat>
  <Paragraphs>596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</vt:lpstr>
      <vt:lpstr>Segoe UI</vt:lpstr>
      <vt:lpstr>Office Theme</vt:lpstr>
      <vt:lpstr>Algorithms – I (CS29003/203)</vt:lpstr>
      <vt:lpstr>Greedy Algorithms</vt:lpstr>
      <vt:lpstr>Optimization Problems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Knapsack Problem</vt:lpstr>
      <vt:lpstr>Fractional Knapsack Problem - Pseudocode</vt:lpstr>
      <vt:lpstr>Fractional Knapsack Problem - Analysis</vt:lpstr>
      <vt:lpstr>Activity Selection/Interval Scheduling Problem</vt:lpstr>
      <vt:lpstr>Activity Selection/Interval Scheduling Problem</vt:lpstr>
      <vt:lpstr>Activity Selection/Interval Scheduling Problem</vt:lpstr>
      <vt:lpstr>Shortest Duration</vt:lpstr>
      <vt:lpstr>Earliest Start</vt:lpstr>
      <vt:lpstr>Earliest Finish</vt:lpstr>
      <vt:lpstr>Alternate Strategy</vt:lpstr>
      <vt:lpstr>Tutorial Problems</vt:lpstr>
      <vt:lpstr>Tutorial Problems</vt:lpstr>
      <vt:lpstr>Tutorial Problems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Microsoft Office User</cp:lastModifiedBy>
  <cp:revision>1339</cp:revision>
  <cp:lastPrinted>2019-07-16T19:24:24Z</cp:lastPrinted>
  <dcterms:created xsi:type="dcterms:W3CDTF">2019-01-13T09:33:50Z</dcterms:created>
  <dcterms:modified xsi:type="dcterms:W3CDTF">2022-08-27T01:47:17Z</dcterms:modified>
</cp:coreProperties>
</file>