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7"/>
  </p:notesMasterIdLst>
  <p:sldIdLst>
    <p:sldId id="258" r:id="rId2"/>
    <p:sldId id="315" r:id="rId3"/>
    <p:sldId id="316"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4" r:id="rId40"/>
    <p:sldId id="353" r:id="rId41"/>
    <p:sldId id="355" r:id="rId42"/>
    <p:sldId id="356" r:id="rId43"/>
    <p:sldId id="357" r:id="rId44"/>
    <p:sldId id="358" r:id="rId45"/>
    <p:sldId id="359" r:id="rId46"/>
    <p:sldId id="360" r:id="rId47"/>
    <p:sldId id="361" r:id="rId48"/>
    <p:sldId id="362" r:id="rId49"/>
    <p:sldId id="363" r:id="rId50"/>
    <p:sldId id="364" r:id="rId51"/>
    <p:sldId id="365" r:id="rId52"/>
    <p:sldId id="366" r:id="rId53"/>
    <p:sldId id="367" r:id="rId54"/>
    <p:sldId id="368" r:id="rId55"/>
    <p:sldId id="297" r:id="rId56"/>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59" userDrawn="1">
          <p15:clr>
            <a:srgbClr val="A4A3A4"/>
          </p15:clr>
        </p15:guide>
        <p15:guide id="2" pos="17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FFFF00"/>
    <a:srgbClr val="005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75" autoAdjust="0"/>
    <p:restoredTop sz="94077" autoAdjust="0"/>
  </p:normalViewPr>
  <p:slideViewPr>
    <p:cSldViewPr snapToGrid="0" snapToObjects="1">
      <p:cViewPr varScale="1">
        <p:scale>
          <a:sx n="152" d="100"/>
          <a:sy n="152" d="100"/>
        </p:scale>
        <p:origin x="1032" y="184"/>
      </p:cViewPr>
      <p:guideLst>
        <p:guide orient="horz" pos="1859"/>
        <p:guide pos="1769"/>
      </p:guideLst>
    </p:cSldViewPr>
  </p:slideViewPr>
  <p:outlineViewPr>
    <p:cViewPr>
      <p:scale>
        <a:sx n="33" d="100"/>
        <a:sy n="33" d="100"/>
      </p:scale>
      <p:origin x="0" y="-718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70" d="100"/>
          <a:sy n="70" d="100"/>
        </p:scale>
        <p:origin x="276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2B5F3-CA21-B746-93BD-89BD39E53309}" type="datetimeFigureOut">
              <a:rPr lang="en-US" smtClean="0"/>
              <a:t>8/24/22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7D147-E104-D44D-A191-1057172D21DD}" type="slidenum">
              <a:rPr lang="en-US" smtClean="0"/>
              <a:t>‹#›</a:t>
            </a:fld>
            <a:endParaRPr lang="en-US"/>
          </a:p>
        </p:txBody>
      </p:sp>
    </p:spTree>
    <p:extLst>
      <p:ext uri="{BB962C8B-B14F-4D97-AF65-F5344CB8AC3E}">
        <p14:creationId xmlns:p14="http://schemas.microsoft.com/office/powerpoint/2010/main" val="193008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42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Actually </a:t>
            </a:r>
            <a:r>
              <a:rPr lang="en-US" dirty="0" err="1"/>
              <a:t>logn</a:t>
            </a:r>
            <a:r>
              <a:rPr lang="en-US" dirty="0"/>
              <a:t> + 1, but we don’t care for the +1.</a:t>
            </a:r>
          </a:p>
        </p:txBody>
      </p:sp>
      <p:sp>
        <p:nvSpPr>
          <p:cNvPr id="4" name="Slide Number Placeholder 3"/>
          <p:cNvSpPr>
            <a:spLocks noGrp="1"/>
          </p:cNvSpPr>
          <p:nvPr>
            <p:ph type="sldNum" sz="quarter" idx="10"/>
          </p:nvPr>
        </p:nvSpPr>
        <p:spPr/>
        <p:txBody>
          <a:bodyPr/>
          <a:lstStyle/>
          <a:p>
            <a:fld id="{CC97D147-E104-D44D-A191-1057172D21DD}" type="slidenum">
              <a:rPr lang="en-US" smtClean="0"/>
              <a:t>10</a:t>
            </a:fld>
            <a:endParaRPr lang="en-US"/>
          </a:p>
        </p:txBody>
      </p:sp>
    </p:spTree>
    <p:extLst>
      <p:ext uri="{BB962C8B-B14F-4D97-AF65-F5344CB8AC3E}">
        <p14:creationId xmlns:p14="http://schemas.microsoft.com/office/powerpoint/2010/main" val="216506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11</a:t>
            </a:fld>
            <a:endParaRPr lang="en-US"/>
          </a:p>
        </p:txBody>
      </p:sp>
    </p:spTree>
    <p:extLst>
      <p:ext uri="{BB962C8B-B14F-4D97-AF65-F5344CB8AC3E}">
        <p14:creationId xmlns:p14="http://schemas.microsoft.com/office/powerpoint/2010/main" val="1505296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12</a:t>
            </a:fld>
            <a:endParaRPr lang="en-US"/>
          </a:p>
        </p:txBody>
      </p:sp>
    </p:spTree>
    <p:extLst>
      <p:ext uri="{BB962C8B-B14F-4D97-AF65-F5344CB8AC3E}">
        <p14:creationId xmlns:p14="http://schemas.microsoft.com/office/powerpoint/2010/main" val="2463160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13</a:t>
            </a:fld>
            <a:endParaRPr lang="en-US"/>
          </a:p>
        </p:txBody>
      </p:sp>
    </p:spTree>
    <p:extLst>
      <p:ext uri="{BB962C8B-B14F-4D97-AF65-F5344CB8AC3E}">
        <p14:creationId xmlns:p14="http://schemas.microsoft.com/office/powerpoint/2010/main" val="2924234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14</a:t>
            </a:fld>
            <a:endParaRPr lang="en-US"/>
          </a:p>
        </p:txBody>
      </p:sp>
    </p:spTree>
    <p:extLst>
      <p:ext uri="{BB962C8B-B14F-4D97-AF65-F5344CB8AC3E}">
        <p14:creationId xmlns:p14="http://schemas.microsoft.com/office/powerpoint/2010/main" val="3077193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15</a:t>
            </a:fld>
            <a:endParaRPr lang="en-US"/>
          </a:p>
        </p:txBody>
      </p:sp>
    </p:spTree>
    <p:extLst>
      <p:ext uri="{BB962C8B-B14F-4D97-AF65-F5344CB8AC3E}">
        <p14:creationId xmlns:p14="http://schemas.microsoft.com/office/powerpoint/2010/main" val="154866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16</a:t>
            </a:fld>
            <a:endParaRPr lang="en-US"/>
          </a:p>
        </p:txBody>
      </p:sp>
    </p:spTree>
    <p:extLst>
      <p:ext uri="{BB962C8B-B14F-4D97-AF65-F5344CB8AC3E}">
        <p14:creationId xmlns:p14="http://schemas.microsoft.com/office/powerpoint/2010/main" val="3622338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17</a:t>
            </a:fld>
            <a:endParaRPr lang="en-US"/>
          </a:p>
        </p:txBody>
      </p:sp>
    </p:spTree>
    <p:extLst>
      <p:ext uri="{BB962C8B-B14F-4D97-AF65-F5344CB8AC3E}">
        <p14:creationId xmlns:p14="http://schemas.microsoft.com/office/powerpoint/2010/main" val="1134579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18</a:t>
            </a:fld>
            <a:endParaRPr lang="en-US"/>
          </a:p>
        </p:txBody>
      </p:sp>
    </p:spTree>
    <p:extLst>
      <p:ext uri="{BB962C8B-B14F-4D97-AF65-F5344CB8AC3E}">
        <p14:creationId xmlns:p14="http://schemas.microsoft.com/office/powerpoint/2010/main" val="895358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19</a:t>
            </a:fld>
            <a:endParaRPr lang="en-US"/>
          </a:p>
        </p:txBody>
      </p:sp>
    </p:spTree>
    <p:extLst>
      <p:ext uri="{BB962C8B-B14F-4D97-AF65-F5344CB8AC3E}">
        <p14:creationId xmlns:p14="http://schemas.microsoft.com/office/powerpoint/2010/main" val="332781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a:t>
            </a:fld>
            <a:endParaRPr lang="en-US"/>
          </a:p>
        </p:txBody>
      </p:sp>
    </p:spTree>
    <p:extLst>
      <p:ext uri="{BB962C8B-B14F-4D97-AF65-F5344CB8AC3E}">
        <p14:creationId xmlns:p14="http://schemas.microsoft.com/office/powerpoint/2010/main" val="926306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20</a:t>
            </a:fld>
            <a:endParaRPr lang="en-US"/>
          </a:p>
        </p:txBody>
      </p:sp>
    </p:spTree>
    <p:extLst>
      <p:ext uri="{BB962C8B-B14F-4D97-AF65-F5344CB8AC3E}">
        <p14:creationId xmlns:p14="http://schemas.microsoft.com/office/powerpoint/2010/main" val="791734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21</a:t>
            </a:fld>
            <a:endParaRPr lang="en-US"/>
          </a:p>
        </p:txBody>
      </p:sp>
    </p:spTree>
    <p:extLst>
      <p:ext uri="{BB962C8B-B14F-4D97-AF65-F5344CB8AC3E}">
        <p14:creationId xmlns:p14="http://schemas.microsoft.com/office/powerpoint/2010/main" val="1782062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22</a:t>
            </a:fld>
            <a:endParaRPr lang="en-US"/>
          </a:p>
        </p:txBody>
      </p:sp>
    </p:spTree>
    <p:extLst>
      <p:ext uri="{BB962C8B-B14F-4D97-AF65-F5344CB8AC3E}">
        <p14:creationId xmlns:p14="http://schemas.microsoft.com/office/powerpoint/2010/main" val="2124807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23</a:t>
            </a:fld>
            <a:endParaRPr lang="en-US"/>
          </a:p>
        </p:txBody>
      </p:sp>
    </p:spTree>
    <p:extLst>
      <p:ext uri="{BB962C8B-B14F-4D97-AF65-F5344CB8AC3E}">
        <p14:creationId xmlns:p14="http://schemas.microsoft.com/office/powerpoint/2010/main" val="695991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24</a:t>
            </a:fld>
            <a:endParaRPr lang="en-US"/>
          </a:p>
        </p:txBody>
      </p:sp>
    </p:spTree>
    <p:extLst>
      <p:ext uri="{BB962C8B-B14F-4D97-AF65-F5344CB8AC3E}">
        <p14:creationId xmlns:p14="http://schemas.microsoft.com/office/powerpoint/2010/main" val="441026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25</a:t>
            </a:fld>
            <a:endParaRPr lang="en-US"/>
          </a:p>
        </p:txBody>
      </p:sp>
    </p:spTree>
    <p:extLst>
      <p:ext uri="{BB962C8B-B14F-4D97-AF65-F5344CB8AC3E}">
        <p14:creationId xmlns:p14="http://schemas.microsoft.com/office/powerpoint/2010/main" val="3172168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26</a:t>
            </a:fld>
            <a:endParaRPr lang="en-US"/>
          </a:p>
        </p:txBody>
      </p:sp>
    </p:spTree>
    <p:extLst>
      <p:ext uri="{BB962C8B-B14F-4D97-AF65-F5344CB8AC3E}">
        <p14:creationId xmlns:p14="http://schemas.microsoft.com/office/powerpoint/2010/main" val="4159055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27</a:t>
            </a:fld>
            <a:endParaRPr lang="en-US"/>
          </a:p>
        </p:txBody>
      </p:sp>
    </p:spTree>
    <p:extLst>
      <p:ext uri="{BB962C8B-B14F-4D97-AF65-F5344CB8AC3E}">
        <p14:creationId xmlns:p14="http://schemas.microsoft.com/office/powerpoint/2010/main" val="1082274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28</a:t>
            </a:fld>
            <a:endParaRPr lang="en-US"/>
          </a:p>
        </p:txBody>
      </p:sp>
    </p:spTree>
    <p:extLst>
      <p:ext uri="{BB962C8B-B14F-4D97-AF65-F5344CB8AC3E}">
        <p14:creationId xmlns:p14="http://schemas.microsoft.com/office/powerpoint/2010/main" val="1130372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3 – everything to its right are greater.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17 - everything to its left are smaller.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9 - everything to its left are smaller and everything to its right are greater.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necessarily sorted though</a:t>
            </a:r>
          </a:p>
        </p:txBody>
      </p:sp>
      <p:sp>
        <p:nvSpPr>
          <p:cNvPr id="4" name="Slide Number Placeholder 3"/>
          <p:cNvSpPr>
            <a:spLocks noGrp="1"/>
          </p:cNvSpPr>
          <p:nvPr>
            <p:ph type="sldNum" sz="quarter" idx="10"/>
          </p:nvPr>
        </p:nvSpPr>
        <p:spPr/>
        <p:txBody>
          <a:bodyPr/>
          <a:lstStyle/>
          <a:p>
            <a:fld id="{CC97D147-E104-D44D-A191-1057172D21DD}" type="slidenum">
              <a:rPr lang="en-US" smtClean="0"/>
              <a:t>29</a:t>
            </a:fld>
            <a:endParaRPr lang="en-US"/>
          </a:p>
        </p:txBody>
      </p:sp>
    </p:spTree>
    <p:extLst>
      <p:ext uri="{BB962C8B-B14F-4D97-AF65-F5344CB8AC3E}">
        <p14:creationId xmlns:p14="http://schemas.microsoft.com/office/powerpoint/2010/main" val="2981528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a:t>
            </a:fld>
            <a:endParaRPr lang="en-US"/>
          </a:p>
        </p:txBody>
      </p:sp>
    </p:spTree>
    <p:extLst>
      <p:ext uri="{BB962C8B-B14F-4D97-AF65-F5344CB8AC3E}">
        <p14:creationId xmlns:p14="http://schemas.microsoft.com/office/powerpoint/2010/main" val="3344721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30</a:t>
            </a:fld>
            <a:endParaRPr lang="en-US"/>
          </a:p>
        </p:txBody>
      </p:sp>
    </p:spTree>
    <p:extLst>
      <p:ext uri="{BB962C8B-B14F-4D97-AF65-F5344CB8AC3E}">
        <p14:creationId xmlns:p14="http://schemas.microsoft.com/office/powerpoint/2010/main" val="1415685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31</a:t>
            </a:fld>
            <a:endParaRPr lang="en-US"/>
          </a:p>
        </p:txBody>
      </p:sp>
    </p:spTree>
    <p:extLst>
      <p:ext uri="{BB962C8B-B14F-4D97-AF65-F5344CB8AC3E}">
        <p14:creationId xmlns:p14="http://schemas.microsoft.com/office/powerpoint/2010/main" val="2424569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while loop is \Theta(n) as it comes out of the loop when start and end crosses over and that happens after a total scan of the whole array.</a:t>
            </a:r>
          </a:p>
        </p:txBody>
      </p:sp>
      <p:sp>
        <p:nvSpPr>
          <p:cNvPr id="4" name="Slide Number Placeholder 3"/>
          <p:cNvSpPr>
            <a:spLocks noGrp="1"/>
          </p:cNvSpPr>
          <p:nvPr>
            <p:ph type="sldNum" sz="quarter" idx="10"/>
          </p:nvPr>
        </p:nvSpPr>
        <p:spPr/>
        <p:txBody>
          <a:bodyPr/>
          <a:lstStyle/>
          <a:p>
            <a:fld id="{CC97D147-E104-D44D-A191-1057172D21DD}" type="slidenum">
              <a:rPr lang="en-US" smtClean="0"/>
              <a:t>32</a:t>
            </a:fld>
            <a:endParaRPr lang="en-US"/>
          </a:p>
        </p:txBody>
      </p:sp>
    </p:spTree>
    <p:extLst>
      <p:ext uri="{BB962C8B-B14F-4D97-AF65-F5344CB8AC3E}">
        <p14:creationId xmlns:p14="http://schemas.microsoft.com/office/powerpoint/2010/main" val="283374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33</a:t>
            </a:fld>
            <a:endParaRPr lang="en-US"/>
          </a:p>
        </p:txBody>
      </p:sp>
    </p:spTree>
    <p:extLst>
      <p:ext uri="{BB962C8B-B14F-4D97-AF65-F5344CB8AC3E}">
        <p14:creationId xmlns:p14="http://schemas.microsoft.com/office/powerpoint/2010/main" val="4021519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34</a:t>
            </a:fld>
            <a:endParaRPr lang="en-US"/>
          </a:p>
        </p:txBody>
      </p:sp>
    </p:spTree>
    <p:extLst>
      <p:ext uri="{BB962C8B-B14F-4D97-AF65-F5344CB8AC3E}">
        <p14:creationId xmlns:p14="http://schemas.microsoft.com/office/powerpoint/2010/main" val="1065872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35</a:t>
            </a:fld>
            <a:endParaRPr lang="en-US"/>
          </a:p>
        </p:txBody>
      </p:sp>
    </p:spTree>
    <p:extLst>
      <p:ext uri="{BB962C8B-B14F-4D97-AF65-F5344CB8AC3E}">
        <p14:creationId xmlns:p14="http://schemas.microsoft.com/office/powerpoint/2010/main" val="14579741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Probability justification – Probability that lowest element is first is 1/n. Given the lowest element is in first position the probability that the second element is in the second position is 1/(n-1), and so on.</a:t>
            </a:r>
          </a:p>
        </p:txBody>
      </p:sp>
      <p:sp>
        <p:nvSpPr>
          <p:cNvPr id="4" name="Slide Number Placeholder 3"/>
          <p:cNvSpPr>
            <a:spLocks noGrp="1"/>
          </p:cNvSpPr>
          <p:nvPr>
            <p:ph type="sldNum" sz="quarter" idx="10"/>
          </p:nvPr>
        </p:nvSpPr>
        <p:spPr/>
        <p:txBody>
          <a:bodyPr/>
          <a:lstStyle/>
          <a:p>
            <a:fld id="{CC97D147-E104-D44D-A191-1057172D21DD}" type="slidenum">
              <a:rPr lang="en-US" smtClean="0"/>
              <a:t>36</a:t>
            </a:fld>
            <a:endParaRPr lang="en-US"/>
          </a:p>
        </p:txBody>
      </p:sp>
    </p:spTree>
    <p:extLst>
      <p:ext uri="{BB962C8B-B14F-4D97-AF65-F5344CB8AC3E}">
        <p14:creationId xmlns:p14="http://schemas.microsoft.com/office/powerpoint/2010/main" val="2868796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We are going by the convention by the book [0 index start]</a:t>
            </a:r>
          </a:p>
        </p:txBody>
      </p:sp>
      <p:sp>
        <p:nvSpPr>
          <p:cNvPr id="4" name="Slide Number Placeholder 3"/>
          <p:cNvSpPr>
            <a:spLocks noGrp="1"/>
          </p:cNvSpPr>
          <p:nvPr>
            <p:ph type="sldNum" sz="quarter" idx="10"/>
          </p:nvPr>
        </p:nvSpPr>
        <p:spPr/>
        <p:txBody>
          <a:bodyPr/>
          <a:lstStyle/>
          <a:p>
            <a:fld id="{CC97D147-E104-D44D-A191-1057172D21DD}" type="slidenum">
              <a:rPr lang="en-US" smtClean="0"/>
              <a:t>37</a:t>
            </a:fld>
            <a:endParaRPr lang="en-US"/>
          </a:p>
        </p:txBody>
      </p:sp>
    </p:spTree>
    <p:extLst>
      <p:ext uri="{BB962C8B-B14F-4D97-AF65-F5344CB8AC3E}">
        <p14:creationId xmlns:p14="http://schemas.microsoft.com/office/powerpoint/2010/main" val="2630081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38</a:t>
            </a:fld>
            <a:endParaRPr lang="en-US"/>
          </a:p>
        </p:txBody>
      </p:sp>
    </p:spTree>
    <p:extLst>
      <p:ext uri="{BB962C8B-B14F-4D97-AF65-F5344CB8AC3E}">
        <p14:creationId xmlns:p14="http://schemas.microsoft.com/office/powerpoint/2010/main" val="3910434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39</a:t>
            </a:fld>
            <a:endParaRPr lang="en-US"/>
          </a:p>
        </p:txBody>
      </p:sp>
    </p:spTree>
    <p:extLst>
      <p:ext uri="{BB962C8B-B14F-4D97-AF65-F5344CB8AC3E}">
        <p14:creationId xmlns:p14="http://schemas.microsoft.com/office/powerpoint/2010/main" val="3860881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a:t>
            </a:fld>
            <a:endParaRPr lang="en-US"/>
          </a:p>
        </p:txBody>
      </p:sp>
    </p:spTree>
    <p:extLst>
      <p:ext uri="{BB962C8B-B14F-4D97-AF65-F5344CB8AC3E}">
        <p14:creationId xmlns:p14="http://schemas.microsoft.com/office/powerpoint/2010/main" val="27886051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40</a:t>
            </a:fld>
            <a:endParaRPr lang="en-US"/>
          </a:p>
        </p:txBody>
      </p:sp>
    </p:spTree>
    <p:extLst>
      <p:ext uri="{BB962C8B-B14F-4D97-AF65-F5344CB8AC3E}">
        <p14:creationId xmlns:p14="http://schemas.microsoft.com/office/powerpoint/2010/main" val="6908855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41</a:t>
            </a:fld>
            <a:endParaRPr lang="en-US"/>
          </a:p>
        </p:txBody>
      </p:sp>
    </p:spTree>
    <p:extLst>
      <p:ext uri="{BB962C8B-B14F-4D97-AF65-F5344CB8AC3E}">
        <p14:creationId xmlns:p14="http://schemas.microsoft.com/office/powerpoint/2010/main" val="1478310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 is T(0) – a constant time operation</a:t>
            </a:r>
          </a:p>
        </p:txBody>
      </p:sp>
      <p:sp>
        <p:nvSpPr>
          <p:cNvPr id="4" name="Slide Number Placeholder 3"/>
          <p:cNvSpPr>
            <a:spLocks noGrp="1"/>
          </p:cNvSpPr>
          <p:nvPr>
            <p:ph type="sldNum" sz="quarter" idx="10"/>
          </p:nvPr>
        </p:nvSpPr>
        <p:spPr/>
        <p:txBody>
          <a:bodyPr/>
          <a:lstStyle/>
          <a:p>
            <a:fld id="{CC97D147-E104-D44D-A191-1057172D21DD}" type="slidenum">
              <a:rPr lang="en-US" smtClean="0"/>
              <a:t>42</a:t>
            </a:fld>
            <a:endParaRPr lang="en-US"/>
          </a:p>
        </p:txBody>
      </p:sp>
    </p:spTree>
    <p:extLst>
      <p:ext uri="{BB962C8B-B14F-4D97-AF65-F5344CB8AC3E}">
        <p14:creationId xmlns:p14="http://schemas.microsoft.com/office/powerpoint/2010/main" val="289406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43</a:t>
            </a:fld>
            <a:endParaRPr lang="en-US"/>
          </a:p>
        </p:txBody>
      </p:sp>
    </p:spTree>
    <p:extLst>
      <p:ext uri="{BB962C8B-B14F-4D97-AF65-F5344CB8AC3E}">
        <p14:creationId xmlns:p14="http://schemas.microsoft.com/office/powerpoint/2010/main" val="14164699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44</a:t>
            </a:fld>
            <a:endParaRPr lang="en-US"/>
          </a:p>
        </p:txBody>
      </p:sp>
    </p:spTree>
    <p:extLst>
      <p:ext uri="{BB962C8B-B14F-4D97-AF65-F5344CB8AC3E}">
        <p14:creationId xmlns:p14="http://schemas.microsoft.com/office/powerpoint/2010/main" val="25736874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45</a:t>
            </a:fld>
            <a:endParaRPr lang="en-US"/>
          </a:p>
        </p:txBody>
      </p:sp>
    </p:spTree>
    <p:extLst>
      <p:ext uri="{BB962C8B-B14F-4D97-AF65-F5344CB8AC3E}">
        <p14:creationId xmlns:p14="http://schemas.microsoft.com/office/powerpoint/2010/main" val="39413301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46</a:t>
            </a:fld>
            <a:endParaRPr lang="en-US"/>
          </a:p>
        </p:txBody>
      </p:sp>
    </p:spTree>
    <p:extLst>
      <p:ext uri="{BB962C8B-B14F-4D97-AF65-F5344CB8AC3E}">
        <p14:creationId xmlns:p14="http://schemas.microsoft.com/office/powerpoint/2010/main" val="9049967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47</a:t>
            </a:fld>
            <a:endParaRPr lang="en-US"/>
          </a:p>
        </p:txBody>
      </p:sp>
    </p:spTree>
    <p:extLst>
      <p:ext uri="{BB962C8B-B14F-4D97-AF65-F5344CB8AC3E}">
        <p14:creationId xmlns:p14="http://schemas.microsoft.com/office/powerpoint/2010/main" val="14252810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48</a:t>
            </a:fld>
            <a:endParaRPr lang="en-US"/>
          </a:p>
        </p:txBody>
      </p:sp>
    </p:spTree>
    <p:extLst>
      <p:ext uri="{BB962C8B-B14F-4D97-AF65-F5344CB8AC3E}">
        <p14:creationId xmlns:p14="http://schemas.microsoft.com/office/powerpoint/2010/main" val="821470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49</a:t>
            </a:fld>
            <a:endParaRPr lang="en-US"/>
          </a:p>
        </p:txBody>
      </p:sp>
    </p:spTree>
    <p:extLst>
      <p:ext uri="{BB962C8B-B14F-4D97-AF65-F5344CB8AC3E}">
        <p14:creationId xmlns:p14="http://schemas.microsoft.com/office/powerpoint/2010/main" val="33199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a:t>
            </a:fld>
            <a:endParaRPr lang="en-US"/>
          </a:p>
        </p:txBody>
      </p:sp>
    </p:spTree>
    <p:extLst>
      <p:ext uri="{BB962C8B-B14F-4D97-AF65-F5344CB8AC3E}">
        <p14:creationId xmlns:p14="http://schemas.microsoft.com/office/powerpoint/2010/main" val="694270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50</a:t>
            </a:fld>
            <a:endParaRPr lang="en-US"/>
          </a:p>
        </p:txBody>
      </p:sp>
    </p:spTree>
    <p:extLst>
      <p:ext uri="{BB962C8B-B14F-4D97-AF65-F5344CB8AC3E}">
        <p14:creationId xmlns:p14="http://schemas.microsoft.com/office/powerpoint/2010/main" val="12157624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51</a:t>
            </a:fld>
            <a:endParaRPr lang="en-US"/>
          </a:p>
        </p:txBody>
      </p:sp>
    </p:spTree>
    <p:extLst>
      <p:ext uri="{BB962C8B-B14F-4D97-AF65-F5344CB8AC3E}">
        <p14:creationId xmlns:p14="http://schemas.microsoft.com/office/powerpoint/2010/main" val="40391231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52</a:t>
            </a:fld>
            <a:endParaRPr lang="en-US"/>
          </a:p>
        </p:txBody>
      </p:sp>
    </p:spTree>
    <p:extLst>
      <p:ext uri="{BB962C8B-B14F-4D97-AF65-F5344CB8AC3E}">
        <p14:creationId xmlns:p14="http://schemas.microsoft.com/office/powerpoint/2010/main" val="5990672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53</a:t>
            </a:fld>
            <a:endParaRPr lang="en-US"/>
          </a:p>
        </p:txBody>
      </p:sp>
    </p:spTree>
    <p:extLst>
      <p:ext uri="{BB962C8B-B14F-4D97-AF65-F5344CB8AC3E}">
        <p14:creationId xmlns:p14="http://schemas.microsoft.com/office/powerpoint/2010/main" val="42267746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54</a:t>
            </a:fld>
            <a:endParaRPr lang="en-US"/>
          </a:p>
        </p:txBody>
      </p:sp>
    </p:spTree>
    <p:extLst>
      <p:ext uri="{BB962C8B-B14F-4D97-AF65-F5344CB8AC3E}">
        <p14:creationId xmlns:p14="http://schemas.microsoft.com/office/powerpoint/2010/main" val="20748631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7D147-E104-D44D-A191-1057172D21DD}" type="slidenum">
              <a:rPr lang="en-US" smtClean="0"/>
              <a:t>55</a:t>
            </a:fld>
            <a:endParaRPr lang="en-US"/>
          </a:p>
        </p:txBody>
      </p:sp>
    </p:spTree>
    <p:extLst>
      <p:ext uri="{BB962C8B-B14F-4D97-AF65-F5344CB8AC3E}">
        <p14:creationId xmlns:p14="http://schemas.microsoft.com/office/powerpoint/2010/main" val="2119432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6</a:t>
            </a:fld>
            <a:endParaRPr lang="en-US"/>
          </a:p>
        </p:txBody>
      </p:sp>
    </p:spTree>
    <p:extLst>
      <p:ext uri="{BB962C8B-B14F-4D97-AF65-F5344CB8AC3E}">
        <p14:creationId xmlns:p14="http://schemas.microsoft.com/office/powerpoint/2010/main" val="969671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7</a:t>
            </a:fld>
            <a:endParaRPr lang="en-US"/>
          </a:p>
        </p:txBody>
      </p:sp>
    </p:spTree>
    <p:extLst>
      <p:ext uri="{BB962C8B-B14F-4D97-AF65-F5344CB8AC3E}">
        <p14:creationId xmlns:p14="http://schemas.microsoft.com/office/powerpoint/2010/main" val="2470737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8</a:t>
            </a:fld>
            <a:endParaRPr lang="en-US"/>
          </a:p>
        </p:txBody>
      </p:sp>
    </p:spTree>
    <p:extLst>
      <p:ext uri="{BB962C8B-B14F-4D97-AF65-F5344CB8AC3E}">
        <p14:creationId xmlns:p14="http://schemas.microsoft.com/office/powerpoint/2010/main" val="75106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If two subroutines each are \Theta(n/2), then why not the overall runtime \Theta(n/2). Because – these are separate ‘n/2’ numbers (inputs). – not the same inputs.</a:t>
            </a:r>
          </a:p>
          <a:p>
            <a:r>
              <a:rPr lang="en-US" dirty="0"/>
              <a:t>We are trying to count the number of levels and number of operations at each level. When we are at a certain level, we count const, const and \Theta(n), the two </a:t>
            </a:r>
            <a:r>
              <a:rPr lang="en-US" dirty="0" err="1"/>
              <a:t>mergesort</a:t>
            </a:r>
            <a:r>
              <a:rPr lang="en-US" dirty="0"/>
              <a:t> recursions will be counted in the next level.</a:t>
            </a:r>
          </a:p>
        </p:txBody>
      </p:sp>
      <p:sp>
        <p:nvSpPr>
          <p:cNvPr id="4" name="Slide Number Placeholder 3"/>
          <p:cNvSpPr>
            <a:spLocks noGrp="1"/>
          </p:cNvSpPr>
          <p:nvPr>
            <p:ph type="sldNum" sz="quarter" idx="10"/>
          </p:nvPr>
        </p:nvSpPr>
        <p:spPr/>
        <p:txBody>
          <a:bodyPr/>
          <a:lstStyle/>
          <a:p>
            <a:fld id="{CC97D147-E104-D44D-A191-1057172D21DD}" type="slidenum">
              <a:rPr lang="en-US" smtClean="0"/>
              <a:t>9</a:t>
            </a:fld>
            <a:endParaRPr lang="en-US"/>
          </a:p>
        </p:txBody>
      </p:sp>
    </p:spTree>
    <p:extLst>
      <p:ext uri="{BB962C8B-B14F-4D97-AF65-F5344CB8AC3E}">
        <p14:creationId xmlns:p14="http://schemas.microsoft.com/office/powerpoint/2010/main" val="297397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772"/>
            <a:ext cx="51435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857250" y="2701528"/>
            <a:ext cx="5143500" cy="124182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CS21003/CS21203 / Algorithms - I | Introduction</a:t>
            </a:r>
            <a:endParaRPr lang="en-US" dirty="0"/>
          </a:p>
        </p:txBody>
      </p:sp>
      <p:sp>
        <p:nvSpPr>
          <p:cNvPr id="8" name="Date Placeholder 3">
            <a:extLst>
              <a:ext uri="{FF2B5EF4-FFF2-40B4-BE49-F238E27FC236}">
                <a16:creationId xmlns:a16="http://schemas.microsoft.com/office/drawing/2014/main" id="{16A5008C-C18C-CF49-B719-814D28DFBAC2}"/>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Aug 10,11,12,17,24, 2022 
</a:t>
            </a:r>
            <a:endParaRPr lang="en-US" dirty="0"/>
          </a:p>
        </p:txBody>
      </p:sp>
    </p:spTree>
    <p:extLst>
      <p:ext uri="{BB962C8B-B14F-4D97-AF65-F5344CB8AC3E}">
        <p14:creationId xmlns:p14="http://schemas.microsoft.com/office/powerpoint/2010/main" val="64186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Aug 10,11,12,17,24, 2022 
</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CS21003/CS21203 / Algorithms - I | Introduction</a:t>
            </a:r>
            <a:endParaRPr lang="en-US" dirty="0"/>
          </a:p>
        </p:txBody>
      </p:sp>
    </p:spTree>
    <p:extLst>
      <p:ext uri="{BB962C8B-B14F-4D97-AF65-F5344CB8AC3E}">
        <p14:creationId xmlns:p14="http://schemas.microsoft.com/office/powerpoint/2010/main" val="156310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273845"/>
            <a:ext cx="1478756"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9" y="273845"/>
            <a:ext cx="4350544"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Aug 10,11,12,17,24, 2022 
</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CS21003/CS21203 / Algorithms - I | Introduction</a:t>
            </a:r>
            <a:endParaRPr lang="en-US" dirty="0"/>
          </a:p>
        </p:txBody>
      </p:sp>
    </p:spTree>
    <p:extLst>
      <p:ext uri="{BB962C8B-B14F-4D97-AF65-F5344CB8AC3E}">
        <p14:creationId xmlns:p14="http://schemas.microsoft.com/office/powerpoint/2010/main" val="97764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CS21003/CS21203 / Algorithms - I | Introduction</a:t>
            </a:r>
            <a:endParaRPr lang="en-US" dirty="0"/>
          </a:p>
        </p:txBody>
      </p:sp>
      <p:sp>
        <p:nvSpPr>
          <p:cNvPr id="8" name="Date Placeholder 3">
            <a:extLst>
              <a:ext uri="{FF2B5EF4-FFF2-40B4-BE49-F238E27FC236}">
                <a16:creationId xmlns:a16="http://schemas.microsoft.com/office/drawing/2014/main" id="{172BE35F-32F8-EF4B-BC4B-7E5EC806D660}"/>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Aug 10,11,12,17,24, 2022 
</a:t>
            </a:r>
            <a:endParaRPr lang="en-US" dirty="0"/>
          </a:p>
        </p:txBody>
      </p:sp>
    </p:spTree>
    <p:extLst>
      <p:ext uri="{BB962C8B-B14F-4D97-AF65-F5344CB8AC3E}">
        <p14:creationId xmlns:p14="http://schemas.microsoft.com/office/powerpoint/2010/main" val="145528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6"/>
            <a:ext cx="5915025" cy="2139553"/>
          </a:xfrm>
        </p:spPr>
        <p:txBody>
          <a:bodyPr anchor="b">
            <a:normAutofit/>
          </a:bodyPr>
          <a:lstStyle>
            <a:lvl1pPr algn="l">
              <a:defRPr sz="3038" b="1" cap="small" baseline="0"/>
            </a:lvl1pPr>
          </a:lstStyle>
          <a:p>
            <a:r>
              <a:rPr lang="en-US"/>
              <a:t>Click to edit Master title style</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CS21003/CS21203 / Algorithms - I | Introduction</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Date Placeholder 3">
            <a:extLst>
              <a:ext uri="{FF2B5EF4-FFF2-40B4-BE49-F238E27FC236}">
                <a16:creationId xmlns:a16="http://schemas.microsoft.com/office/drawing/2014/main" id="{32CB1A7C-221D-B945-8D8A-8E561D2D9F0D}"/>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Aug 10,11,12,17,24, 2022 
</a:t>
            </a:r>
            <a:endParaRPr lang="en-US" dirty="0"/>
          </a:p>
        </p:txBody>
      </p:sp>
    </p:spTree>
    <p:extLst>
      <p:ext uri="{BB962C8B-B14F-4D97-AF65-F5344CB8AC3E}">
        <p14:creationId xmlns:p14="http://schemas.microsoft.com/office/powerpoint/2010/main" val="133229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1638648"/>
            <a:ext cx="2914650" cy="2994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1638648"/>
            <a:ext cx="2914650" cy="2994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CS21003/CS21203 / Algorithms - I | Introduction</a:t>
            </a:r>
            <a:endParaRPr lang="en-US" dirty="0"/>
          </a:p>
        </p:txBody>
      </p:sp>
      <p:sp>
        <p:nvSpPr>
          <p:cNvPr id="9" name="Date Placeholder 3">
            <a:extLst>
              <a:ext uri="{FF2B5EF4-FFF2-40B4-BE49-F238E27FC236}">
                <a16:creationId xmlns:a16="http://schemas.microsoft.com/office/drawing/2014/main" id="{A6DC95EF-3978-E044-8602-2C5B2A265B3C}"/>
              </a:ext>
            </a:extLst>
          </p:cNvPr>
          <p:cNvSpPr>
            <a:spLocks noGrp="1"/>
          </p:cNvSpPr>
          <p:nvPr>
            <p:ph type="dt" sz="half" idx="13"/>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Aug 10,11,12,17,24, 2022 
</a:t>
            </a:r>
            <a:endParaRPr lang="en-US" dirty="0"/>
          </a:p>
        </p:txBody>
      </p:sp>
    </p:spTree>
    <p:extLst>
      <p:ext uri="{BB962C8B-B14F-4D97-AF65-F5344CB8AC3E}">
        <p14:creationId xmlns:p14="http://schemas.microsoft.com/office/powerpoint/2010/main" val="6570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2381" y="1597955"/>
            <a:ext cx="2901255"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72381" y="2215890"/>
            <a:ext cx="2901255" cy="2426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4" y="1597955"/>
            <a:ext cx="2915543"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3471864" y="2215887"/>
            <a:ext cx="2915543" cy="2426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Aug 10,11,12,17,24, 2022 
</a:t>
            </a:r>
            <a:endParaRPr lang="en-US" dirty="0"/>
          </a:p>
        </p:txBody>
      </p:sp>
      <p:sp>
        <p:nvSpPr>
          <p:cNvPr id="9" name="Slide Number Placeholder 8"/>
          <p:cNvSpPr>
            <a:spLocks noGrp="1"/>
          </p:cNvSpPr>
          <p:nvPr>
            <p:ph type="sldNum" sz="quarter" idx="12"/>
          </p:nvPr>
        </p:nvSpPr>
        <p:spPr/>
        <p:txBody>
          <a:bodyPr/>
          <a:lstStyle/>
          <a:p>
            <a:fld id="{683B8651-0143-4140-839E-3D36292080E8}" type="slidenum">
              <a:rPr lang="en-US" smtClean="0"/>
              <a:t>‹#›</a:t>
            </a:fld>
            <a:endParaRPr lang="en-US"/>
          </a:p>
        </p:txBody>
      </p:sp>
      <p:sp>
        <p:nvSpPr>
          <p:cNvPr id="10" name="Title 1"/>
          <p:cNvSpPr>
            <a:spLocks noGrp="1"/>
          </p:cNvSpPr>
          <p:nvPr>
            <p:ph type="title"/>
          </p:nvPr>
        </p:nvSpPr>
        <p:spPr>
          <a:xfrm>
            <a:off x="471488" y="730771"/>
            <a:ext cx="5915025" cy="773338"/>
          </a:xfrm>
        </p:spPr>
        <p:txBody>
          <a:bodyPr/>
          <a:lstStyle/>
          <a:p>
            <a:r>
              <a:rPr lang="en-US"/>
              <a:t>Click to edit Master title style</a:t>
            </a:r>
          </a:p>
        </p:txBody>
      </p:sp>
      <p:sp>
        <p:nvSpPr>
          <p:cNvPr id="11" name="Footer Placeholder 4"/>
          <p:cNvSpPr>
            <a:spLocks noGrp="1"/>
          </p:cNvSpPr>
          <p:nvPr>
            <p:ph type="ftr" sz="quarter" idx="11"/>
          </p:nvPr>
        </p:nvSpPr>
        <p:spPr>
          <a:xfrm>
            <a:off x="1131862" y="4767264"/>
            <a:ext cx="4594279" cy="273844"/>
          </a:xfrm>
        </p:spPr>
        <p:txBody>
          <a:bodyPr/>
          <a:lstStyle/>
          <a:p>
            <a:r>
              <a:rPr lang="en-US"/>
              <a:t>CS21003/CS21203 / Algorithms - I | Introduction</a:t>
            </a:r>
            <a:endParaRPr lang="en-US" dirty="0"/>
          </a:p>
        </p:txBody>
      </p:sp>
    </p:spTree>
    <p:extLst>
      <p:ext uri="{BB962C8B-B14F-4D97-AF65-F5344CB8AC3E}">
        <p14:creationId xmlns:p14="http://schemas.microsoft.com/office/powerpoint/2010/main" val="54626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71487" y="4869209"/>
            <a:ext cx="660374" cy="273844"/>
          </a:xfrm>
        </p:spPr>
        <p:txBody>
          <a:bodyPr/>
          <a:lstStyle/>
          <a:p>
            <a:r>
              <a:rPr lang="en-IN"/>
              <a:t>Aug 10,11,12,17,24, 2022 
</a:t>
            </a:r>
            <a:endParaRPr lang="en-US" dirty="0"/>
          </a:p>
        </p:txBody>
      </p:sp>
      <p:sp>
        <p:nvSpPr>
          <p:cNvPr id="5" name="Slide Number Placeholder 4"/>
          <p:cNvSpPr>
            <a:spLocks noGrp="1"/>
          </p:cNvSpPr>
          <p:nvPr>
            <p:ph type="sldNum" sz="quarter" idx="12"/>
          </p:nvPr>
        </p:nvSpPr>
        <p:spPr>
          <a:xfrm>
            <a:off x="5945539" y="4869209"/>
            <a:ext cx="440975" cy="273844"/>
          </a:xfrm>
        </p:spPr>
        <p:txBody>
          <a:bodyPr/>
          <a:lstStyle/>
          <a:p>
            <a:fld id="{683B8651-0143-4140-839E-3D36292080E8}" type="slidenum">
              <a:rPr lang="en-US" smtClean="0"/>
              <a:t>‹#›</a:t>
            </a:fld>
            <a:endParaRPr lang="en-US"/>
          </a:p>
        </p:txBody>
      </p:sp>
      <p:sp>
        <p:nvSpPr>
          <p:cNvPr id="6" name="Footer Placeholder 4"/>
          <p:cNvSpPr>
            <a:spLocks noGrp="1"/>
          </p:cNvSpPr>
          <p:nvPr>
            <p:ph type="ftr" sz="quarter" idx="11"/>
          </p:nvPr>
        </p:nvSpPr>
        <p:spPr>
          <a:xfrm>
            <a:off x="1131862" y="4869209"/>
            <a:ext cx="4594279" cy="273844"/>
          </a:xfrm>
        </p:spPr>
        <p:txBody>
          <a:bodyPr/>
          <a:lstStyle/>
          <a:p>
            <a:r>
              <a:rPr lang="en-US"/>
              <a:t>CS21003/CS21203 / Algorithms - I | Introduction</a:t>
            </a:r>
            <a:endParaRPr lang="en-US" dirty="0"/>
          </a:p>
        </p:txBody>
      </p:sp>
    </p:spTree>
    <p:extLst>
      <p:ext uri="{BB962C8B-B14F-4D97-AF65-F5344CB8AC3E}">
        <p14:creationId xmlns:p14="http://schemas.microsoft.com/office/powerpoint/2010/main" val="59366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Aug 10,11,12,17,24, 2022 
</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a:t>
            </a:fld>
            <a:endParaRPr lang="en-US"/>
          </a:p>
        </p:txBody>
      </p:sp>
      <p:sp>
        <p:nvSpPr>
          <p:cNvPr id="5" name="Footer Placeholder 4"/>
          <p:cNvSpPr>
            <a:spLocks noGrp="1"/>
          </p:cNvSpPr>
          <p:nvPr>
            <p:ph type="ftr" sz="quarter" idx="11"/>
          </p:nvPr>
        </p:nvSpPr>
        <p:spPr>
          <a:xfrm>
            <a:off x="1131862" y="4767264"/>
            <a:ext cx="4594279" cy="273844"/>
          </a:xfrm>
        </p:spPr>
        <p:txBody>
          <a:bodyPr/>
          <a:lstStyle/>
          <a:p>
            <a:r>
              <a:rPr lang="en-US"/>
              <a:t>CS21003/CS21203 / Algorithms - I | Introduction</a:t>
            </a:r>
            <a:endParaRPr lang="en-US" dirty="0"/>
          </a:p>
        </p:txBody>
      </p:sp>
    </p:spTree>
    <p:extLst>
      <p:ext uri="{BB962C8B-B14F-4D97-AF65-F5344CB8AC3E}">
        <p14:creationId xmlns:p14="http://schemas.microsoft.com/office/powerpoint/2010/main" val="56246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2915543" y="740571"/>
            <a:ext cx="3471863"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1543051"/>
            <a:ext cx="2211884"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Aug 10,11,12,17,24, 2022 
</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CS21003/CS21203 / Algorithms - I | Introduction</a:t>
            </a:r>
            <a:endParaRPr lang="en-US" dirty="0"/>
          </a:p>
        </p:txBody>
      </p:sp>
    </p:spTree>
    <p:extLst>
      <p:ext uri="{BB962C8B-B14F-4D97-AF65-F5344CB8AC3E}">
        <p14:creationId xmlns:p14="http://schemas.microsoft.com/office/powerpoint/2010/main" val="10429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2915543" y="740571"/>
            <a:ext cx="3471863"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472381" y="1543051"/>
            <a:ext cx="2211884"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Aug 10,11,12,17,24, 2022 
</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CS21003/CS21203 / Algorithms - I | Introduction</a:t>
            </a:r>
            <a:endParaRPr lang="en-US" dirty="0"/>
          </a:p>
        </p:txBody>
      </p:sp>
    </p:spTree>
    <p:extLst>
      <p:ext uri="{BB962C8B-B14F-4D97-AF65-F5344CB8AC3E}">
        <p14:creationId xmlns:p14="http://schemas.microsoft.com/office/powerpoint/2010/main" val="47157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730771"/>
            <a:ext cx="5915025" cy="7733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1573968"/>
            <a:ext cx="5915025" cy="30587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Aug 10,11,12,17,24, 2022 
</a:t>
            </a:r>
            <a:endParaRPr lang="en-US" dirty="0"/>
          </a:p>
        </p:txBody>
      </p:sp>
      <p:sp>
        <p:nvSpPr>
          <p:cNvPr id="5" name="Footer Placeholder 4"/>
          <p:cNvSpPr>
            <a:spLocks noGrp="1"/>
          </p:cNvSpPr>
          <p:nvPr>
            <p:ph type="ftr" sz="quarter" idx="3"/>
          </p:nvPr>
        </p:nvSpPr>
        <p:spPr>
          <a:xfrm>
            <a:off x="1131862" y="4767264"/>
            <a:ext cx="4594279" cy="273844"/>
          </a:xfrm>
          <a:prstGeom prst="rect">
            <a:avLst/>
          </a:prstGeom>
        </p:spPr>
        <p:txBody>
          <a:bodyPr vert="horz" lIns="91440" tIns="45720" rIns="91440" bIns="45720" rtlCol="0" anchor="ctr"/>
          <a:lstStyle>
            <a:lvl1pPr algn="ctr">
              <a:defRPr sz="675">
                <a:solidFill>
                  <a:srgbClr val="0432FF"/>
                </a:solidFill>
                <a:latin typeface="Segoe UI" charset="0"/>
                <a:ea typeface="Segoe UI" charset="0"/>
                <a:cs typeface="Segoe UI" charset="0"/>
              </a:defRPr>
            </a:lvl1pPr>
          </a:lstStyle>
          <a:p>
            <a:r>
              <a:rPr lang="en-US"/>
              <a:t>CS21003/CS21203 / Algorithms - I | Introduction</a:t>
            </a:r>
            <a:endParaRPr lang="en-US" dirty="0"/>
          </a:p>
        </p:txBody>
      </p:sp>
      <p:sp>
        <p:nvSpPr>
          <p:cNvPr id="6" name="Slide Number Placeholder 5"/>
          <p:cNvSpPr>
            <a:spLocks noGrp="1"/>
          </p:cNvSpPr>
          <p:nvPr>
            <p:ph type="sldNum" sz="quarter" idx="4"/>
          </p:nvPr>
        </p:nvSpPr>
        <p:spPr>
          <a:xfrm>
            <a:off x="5945539" y="4767264"/>
            <a:ext cx="440975" cy="273844"/>
          </a:xfrm>
          <a:prstGeom prst="rect">
            <a:avLst/>
          </a:prstGeom>
        </p:spPr>
        <p:txBody>
          <a:bodyPr vert="horz" lIns="91440" tIns="45720" rIns="91440" bIns="45720" rtlCol="0" anchor="ctr"/>
          <a:lstStyle>
            <a:lvl1pPr algn="r">
              <a:defRPr sz="675">
                <a:solidFill>
                  <a:srgbClr val="0432FF"/>
                </a:solidFill>
                <a:latin typeface="Segoe UI" charset="0"/>
                <a:ea typeface="Segoe UI" charset="0"/>
                <a:cs typeface="Segoe UI" charset="0"/>
              </a:defRPr>
            </a:lvl1pPr>
          </a:lstStyle>
          <a:p>
            <a:fld id="{683B8651-0143-4140-839E-3D36292080E8}" type="slidenum">
              <a:rPr lang="en-US" smtClean="0"/>
              <a:pPr/>
              <a:t>‹#›</a:t>
            </a:fld>
            <a:endParaRPr lang="en-US"/>
          </a:p>
        </p:txBody>
      </p:sp>
      <p:sp>
        <p:nvSpPr>
          <p:cNvPr id="8" name="TextBox 7"/>
          <p:cNvSpPr txBox="1"/>
          <p:nvPr userDrawn="1"/>
        </p:nvSpPr>
        <p:spPr>
          <a:xfrm>
            <a:off x="1745578" y="204190"/>
            <a:ext cx="4927952" cy="404085"/>
          </a:xfrm>
          <a:prstGeom prst="rect">
            <a:avLst/>
          </a:prstGeom>
          <a:noFill/>
        </p:spPr>
        <p:txBody>
          <a:bodyPr wrap="none" rtlCol="0">
            <a:spAutoFit/>
          </a:bodyPr>
          <a:lstStyle/>
          <a:p>
            <a:pPr algn="r"/>
            <a:r>
              <a:rPr lang="en-US" sz="1013" b="1" dirty="0">
                <a:solidFill>
                  <a:srgbClr val="0432FF"/>
                </a:solidFill>
                <a:latin typeface="Segoe UI" charset="0"/>
                <a:ea typeface="Segoe UI" charset="0"/>
                <a:cs typeface="Segoe UI" charset="0"/>
              </a:rPr>
              <a:t>Computer Science and Engineering</a:t>
            </a:r>
            <a:r>
              <a:rPr lang="en-US" sz="1013" b="1" dirty="0">
                <a:latin typeface="Segoe UI" charset="0"/>
                <a:ea typeface="Segoe UI" charset="0"/>
                <a:cs typeface="Segoe UI" charset="0"/>
              </a:rPr>
              <a:t>| Indian Institute of Technology Kharagpur</a:t>
            </a:r>
          </a:p>
          <a:p>
            <a:pPr algn="r"/>
            <a:r>
              <a:rPr lang="en-US" sz="1013" b="0" i="1" dirty="0" err="1">
                <a:latin typeface="Segoe UI" charset="0"/>
                <a:ea typeface="Segoe UI" charset="0"/>
                <a:cs typeface="Segoe UI" charset="0"/>
              </a:rPr>
              <a:t>cse.iitkgp.ac.in</a:t>
            </a:r>
            <a:endParaRPr lang="en-US" sz="1013" b="0" i="1" dirty="0">
              <a:latin typeface="Segoe UI" charset="0"/>
              <a:ea typeface="Segoe UI" charset="0"/>
              <a:cs typeface="Segoe UI" charset="0"/>
            </a:endParaRPr>
          </a:p>
        </p:txBody>
      </p:sp>
      <p:cxnSp>
        <p:nvCxnSpPr>
          <p:cNvPr id="9" name="Straight Connector 8"/>
          <p:cNvCxnSpPr/>
          <p:nvPr userDrawn="1"/>
        </p:nvCxnSpPr>
        <p:spPr>
          <a:xfrm>
            <a:off x="0" y="685798"/>
            <a:ext cx="6858000" cy="8069"/>
          </a:xfrm>
          <a:prstGeom prst="line">
            <a:avLst/>
          </a:prstGeom>
          <a:ln w="22225"/>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37" y="11904"/>
            <a:ext cx="439340" cy="656824"/>
          </a:xfrm>
          <a:prstGeom prst="rect">
            <a:avLst/>
          </a:prstGeom>
        </p:spPr>
      </p:pic>
    </p:spTree>
    <p:extLst>
      <p:ext uri="{BB962C8B-B14F-4D97-AF65-F5344CB8AC3E}">
        <p14:creationId xmlns:p14="http://schemas.microsoft.com/office/powerpoint/2010/main" val="213959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514350" rtl="0" eaLnBrk="1" latinLnBrk="0" hangingPunct="1">
        <a:lnSpc>
          <a:spcPct val="90000"/>
        </a:lnSpc>
        <a:spcBef>
          <a:spcPct val="0"/>
        </a:spcBef>
        <a:buNone/>
        <a:defRPr sz="2475" kern="1200">
          <a:solidFill>
            <a:schemeClr val="tx1"/>
          </a:solidFill>
          <a:latin typeface="Segoe UI" charset="0"/>
          <a:ea typeface="Segoe UI" charset="0"/>
          <a:cs typeface="Segoe UI" charset="0"/>
        </a:defRPr>
      </a:lvl1pPr>
    </p:titleStyle>
    <p:bodyStyle>
      <a:lvl1pPr marL="128588" indent="-128588" algn="l" defTabSz="514350" rtl="0" eaLnBrk="1" latinLnBrk="0" hangingPunct="1">
        <a:lnSpc>
          <a:spcPct val="90000"/>
        </a:lnSpc>
        <a:spcBef>
          <a:spcPts val="563"/>
        </a:spcBef>
        <a:buFont typeface="Arial"/>
        <a:buChar char="•"/>
        <a:defRPr sz="1575" kern="1200">
          <a:solidFill>
            <a:schemeClr val="tx1"/>
          </a:solidFill>
          <a:latin typeface="Segoe UI" charset="0"/>
          <a:ea typeface="Segoe UI" charset="0"/>
          <a:cs typeface="Segoe UI" charset="0"/>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Segoe UI" charset="0"/>
          <a:ea typeface="Segoe UI" charset="0"/>
          <a:cs typeface="Segoe UI" charset="0"/>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Segoe UI" charset="0"/>
          <a:ea typeface="Segoe UI" charset="0"/>
          <a:cs typeface="Segoe UI" charset="0"/>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notesSlide" Target="../notesSlides/notesSlide13.xml"/><Relationship Id="rId16" Type="http://schemas.openxmlformats.org/officeDocument/2006/relationships/image" Target="../media/image70.png"/><Relationship Id="rId1" Type="http://schemas.openxmlformats.org/officeDocument/2006/relationships/slideLayout" Target="../slideLayouts/slideLayout6.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14.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0.png"/><Relationship Id="rId3" Type="http://schemas.openxmlformats.org/officeDocument/2006/relationships/image" Target="../media/image58.png"/><Relationship Id="rId7" Type="http://schemas.openxmlformats.org/officeDocument/2006/relationships/image" Target="../media/image75.png"/><Relationship Id="rId12" Type="http://schemas.openxmlformats.org/officeDocument/2006/relationships/image" Target="../media/image79.png"/><Relationship Id="rId17" Type="http://schemas.openxmlformats.org/officeDocument/2006/relationships/image" Target="../media/image84.png"/><Relationship Id="rId2" Type="http://schemas.openxmlformats.org/officeDocument/2006/relationships/notesSlide" Target="../notesSlides/notesSlide14.xml"/><Relationship Id="rId16" Type="http://schemas.openxmlformats.org/officeDocument/2006/relationships/image" Target="../media/image83.png"/><Relationship Id="rId1" Type="http://schemas.openxmlformats.org/officeDocument/2006/relationships/slideLayout" Target="../slideLayouts/slideLayout6.xml"/><Relationship Id="rId6" Type="http://schemas.openxmlformats.org/officeDocument/2006/relationships/image" Target="../media/image65.png"/><Relationship Id="rId11" Type="http://schemas.openxmlformats.org/officeDocument/2006/relationships/image" Target="../media/image78.png"/><Relationship Id="rId5" Type="http://schemas.openxmlformats.org/officeDocument/2006/relationships/image" Target="../media/image74.png"/><Relationship Id="rId15" Type="http://schemas.openxmlformats.org/officeDocument/2006/relationships/image" Target="../media/image82.png"/><Relationship Id="rId10" Type="http://schemas.openxmlformats.org/officeDocument/2006/relationships/image" Target="../media/image77.png"/><Relationship Id="rId4" Type="http://schemas.openxmlformats.org/officeDocument/2006/relationships/image" Target="../media/image73.png"/><Relationship Id="rId9" Type="http://schemas.openxmlformats.org/officeDocument/2006/relationships/image" Target="../media/image68.png"/><Relationship Id="rId14" Type="http://schemas.openxmlformats.org/officeDocument/2006/relationships/image" Target="../media/image81.png"/></Relationships>
</file>

<file path=ppt/slides/_rels/slide15.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0.png"/><Relationship Id="rId3" Type="http://schemas.openxmlformats.org/officeDocument/2006/relationships/image" Target="../media/image85.png"/><Relationship Id="rId12" Type="http://schemas.openxmlformats.org/officeDocument/2006/relationships/image" Target="../media/image89.png"/><Relationship Id="rId2" Type="http://schemas.openxmlformats.org/officeDocument/2006/relationships/notesSlide" Target="../notesSlides/notesSlide15.xml"/><Relationship Id="rId16" Type="http://schemas.openxmlformats.org/officeDocument/2006/relationships/image" Target="../media/image83.png"/><Relationship Id="rId1" Type="http://schemas.openxmlformats.org/officeDocument/2006/relationships/slideLayout" Target="../slideLayouts/slideLayout6.xml"/><Relationship Id="rId11" Type="http://schemas.openxmlformats.org/officeDocument/2006/relationships/image" Target="../media/image88.png"/><Relationship Id="rId1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6.png"/><Relationship Id="rId9" Type="http://schemas.openxmlformats.org/officeDocument/2006/relationships/image" Target="../media/image68.png"/><Relationship Id="rId14" Type="http://schemas.openxmlformats.org/officeDocument/2006/relationships/image" Target="../media/image8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1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0.png"/><Relationship Id="rId18" Type="http://schemas.openxmlformats.org/officeDocument/2006/relationships/image" Target="../media/image98.png"/><Relationship Id="rId3" Type="http://schemas.openxmlformats.org/officeDocument/2006/relationships/image" Target="../media/image85.png"/><Relationship Id="rId12" Type="http://schemas.openxmlformats.org/officeDocument/2006/relationships/image" Target="../media/image89.png"/><Relationship Id="rId17" Type="http://schemas.openxmlformats.org/officeDocument/2006/relationships/image" Target="../media/image97.png"/><Relationship Id="rId2" Type="http://schemas.openxmlformats.org/officeDocument/2006/relationships/notesSlide" Target="../notesSlides/notesSlide20.xml"/><Relationship Id="rId16" Type="http://schemas.openxmlformats.org/officeDocument/2006/relationships/image" Target="../media/image83.png"/><Relationship Id="rId1" Type="http://schemas.openxmlformats.org/officeDocument/2006/relationships/slideLayout" Target="../slideLayouts/slideLayout6.xml"/><Relationship Id="rId11" Type="http://schemas.openxmlformats.org/officeDocument/2006/relationships/image" Target="../media/image88.png"/><Relationship Id="rId5" Type="http://schemas.openxmlformats.org/officeDocument/2006/relationships/image" Target="../media/image96.png"/><Relationship Id="rId1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6.png"/><Relationship Id="rId9" Type="http://schemas.openxmlformats.org/officeDocument/2006/relationships/image" Target="../media/image68.png"/><Relationship Id="rId14" Type="http://schemas.openxmlformats.org/officeDocument/2006/relationships/image" Target="../media/image81.png"/></Relationships>
</file>

<file path=ppt/slides/_rels/slide21.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0.png"/><Relationship Id="rId18" Type="http://schemas.openxmlformats.org/officeDocument/2006/relationships/image" Target="../media/image98.png"/><Relationship Id="rId3" Type="http://schemas.openxmlformats.org/officeDocument/2006/relationships/image" Target="../media/image86.png"/><Relationship Id="rId21" Type="http://schemas.openxmlformats.org/officeDocument/2006/relationships/image" Target="../media/image102.png"/><Relationship Id="rId12" Type="http://schemas.openxmlformats.org/officeDocument/2006/relationships/image" Target="../media/image89.png"/><Relationship Id="rId17" Type="http://schemas.openxmlformats.org/officeDocument/2006/relationships/image" Target="../media/image97.png"/><Relationship Id="rId2" Type="http://schemas.openxmlformats.org/officeDocument/2006/relationships/notesSlide" Target="../notesSlides/notesSlide21.xml"/><Relationship Id="rId16" Type="http://schemas.openxmlformats.org/officeDocument/2006/relationships/image" Target="../media/image83.png"/><Relationship Id="rId20" Type="http://schemas.openxmlformats.org/officeDocument/2006/relationships/image" Target="../media/image101.png"/><Relationship Id="rId1" Type="http://schemas.openxmlformats.org/officeDocument/2006/relationships/slideLayout" Target="../slideLayouts/slideLayout6.xml"/><Relationship Id="rId11" Type="http://schemas.openxmlformats.org/officeDocument/2006/relationships/image" Target="../media/image88.png"/><Relationship Id="rId15" Type="http://schemas.openxmlformats.org/officeDocument/2006/relationships/image" Target="../media/image82.png"/><Relationship Id="rId10" Type="http://schemas.openxmlformats.org/officeDocument/2006/relationships/image" Target="../media/image87.png"/><Relationship Id="rId19" Type="http://schemas.openxmlformats.org/officeDocument/2006/relationships/image" Target="../media/image100.png"/><Relationship Id="rId4" Type="http://schemas.openxmlformats.org/officeDocument/2006/relationships/image" Target="../media/image99.png"/><Relationship Id="rId9" Type="http://schemas.openxmlformats.org/officeDocument/2006/relationships/image" Target="../media/image68.png"/><Relationship Id="rId14" Type="http://schemas.openxmlformats.org/officeDocument/2006/relationships/image" Target="../media/image81.png"/></Relationships>
</file>

<file path=ppt/slides/_rels/slide2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04.png"/></Relationships>
</file>

<file path=ppt/slides/_rels/slide23.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18" Type="http://schemas.openxmlformats.org/officeDocument/2006/relationships/image" Target="../media/image80.png"/><Relationship Id="rId3" Type="http://schemas.openxmlformats.org/officeDocument/2006/relationships/image" Target="../media/image105.png"/><Relationship Id="rId21" Type="http://schemas.openxmlformats.org/officeDocument/2006/relationships/image" Target="../media/image83.png"/><Relationship Id="rId7" Type="http://schemas.openxmlformats.org/officeDocument/2006/relationships/image" Target="../media/image109.png"/><Relationship Id="rId12" Type="http://schemas.openxmlformats.org/officeDocument/2006/relationships/image" Target="../media/image114.png"/><Relationship Id="rId17" Type="http://schemas.openxmlformats.org/officeDocument/2006/relationships/image" Target="../media/image119.png"/><Relationship Id="rId2" Type="http://schemas.openxmlformats.org/officeDocument/2006/relationships/notesSlide" Target="../notesSlides/notesSlide23.xml"/><Relationship Id="rId16" Type="http://schemas.openxmlformats.org/officeDocument/2006/relationships/image" Target="../media/image118.png"/><Relationship Id="rId20" Type="http://schemas.openxmlformats.org/officeDocument/2006/relationships/image" Target="../media/image82.png"/><Relationship Id="rId1" Type="http://schemas.openxmlformats.org/officeDocument/2006/relationships/slideLayout" Target="../slideLayouts/slideLayout6.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5" Type="http://schemas.openxmlformats.org/officeDocument/2006/relationships/image" Target="../media/image117.png"/><Relationship Id="rId10" Type="http://schemas.openxmlformats.org/officeDocument/2006/relationships/image" Target="../media/image112.png"/><Relationship Id="rId19" Type="http://schemas.openxmlformats.org/officeDocument/2006/relationships/image" Target="../media/image81.png"/><Relationship Id="rId4" Type="http://schemas.openxmlformats.org/officeDocument/2006/relationships/image" Target="../media/image106.png"/><Relationship Id="rId9" Type="http://schemas.openxmlformats.org/officeDocument/2006/relationships/image" Target="../media/image111.png"/><Relationship Id="rId14" Type="http://schemas.openxmlformats.org/officeDocument/2006/relationships/image" Target="../media/image116.png"/><Relationship Id="rId22" Type="http://schemas.openxmlformats.org/officeDocument/2006/relationships/image" Target="../media/image120.png"/></Relationships>
</file>

<file path=ppt/slides/_rels/slide24.xml.rels><?xml version="1.0" encoding="UTF-8" standalone="yes"?>
<Relationships xmlns="http://schemas.openxmlformats.org/package/2006/relationships"><Relationship Id="rId13" Type="http://schemas.openxmlformats.org/officeDocument/2006/relationships/image" Target="../media/image115.png"/><Relationship Id="rId18" Type="http://schemas.openxmlformats.org/officeDocument/2006/relationships/image" Target="../media/image80.png"/><Relationship Id="rId26" Type="http://schemas.openxmlformats.org/officeDocument/2006/relationships/image" Target="../media/image125.png"/><Relationship Id="rId3" Type="http://schemas.openxmlformats.org/officeDocument/2006/relationships/image" Target="../media/image105.png"/><Relationship Id="rId21" Type="http://schemas.openxmlformats.org/officeDocument/2006/relationships/image" Target="../media/image83.png"/><Relationship Id="rId12" Type="http://schemas.openxmlformats.org/officeDocument/2006/relationships/image" Target="../media/image114.png"/><Relationship Id="rId17" Type="http://schemas.openxmlformats.org/officeDocument/2006/relationships/image" Target="../media/image119.png"/><Relationship Id="rId25" Type="http://schemas.openxmlformats.org/officeDocument/2006/relationships/image" Target="../media/image124.png"/><Relationship Id="rId2" Type="http://schemas.openxmlformats.org/officeDocument/2006/relationships/notesSlide" Target="../notesSlides/notesSlide24.xml"/><Relationship Id="rId16" Type="http://schemas.openxmlformats.org/officeDocument/2006/relationships/image" Target="../media/image118.png"/><Relationship Id="rId20" Type="http://schemas.openxmlformats.org/officeDocument/2006/relationships/image" Target="../media/image82.png"/><Relationship Id="rId1" Type="http://schemas.openxmlformats.org/officeDocument/2006/relationships/slideLayout" Target="../slideLayouts/slideLayout6.xml"/><Relationship Id="rId11" Type="http://schemas.openxmlformats.org/officeDocument/2006/relationships/image" Target="../media/image113.png"/><Relationship Id="rId24" Type="http://schemas.openxmlformats.org/officeDocument/2006/relationships/image" Target="../media/image123.png"/><Relationship Id="rId15" Type="http://schemas.openxmlformats.org/officeDocument/2006/relationships/image" Target="../media/image117.png"/><Relationship Id="rId23" Type="http://schemas.openxmlformats.org/officeDocument/2006/relationships/image" Target="../media/image122.png"/><Relationship Id="rId10" Type="http://schemas.openxmlformats.org/officeDocument/2006/relationships/image" Target="../media/image112.png"/><Relationship Id="rId19" Type="http://schemas.openxmlformats.org/officeDocument/2006/relationships/image" Target="../media/image81.png"/><Relationship Id="rId9" Type="http://schemas.openxmlformats.org/officeDocument/2006/relationships/image" Target="../media/image111.png"/><Relationship Id="rId14" Type="http://schemas.openxmlformats.org/officeDocument/2006/relationships/image" Target="../media/image116.png"/><Relationship Id="rId22" Type="http://schemas.openxmlformats.org/officeDocument/2006/relationships/image" Target="../media/image121.png"/><Relationship Id="rId27" Type="http://schemas.openxmlformats.org/officeDocument/2006/relationships/image" Target="../media/image126.png"/></Relationships>
</file>

<file path=ppt/slides/_rels/slide25.xml.rels><?xml version="1.0" encoding="UTF-8" standalone="yes"?>
<Relationships xmlns="http://schemas.openxmlformats.org/package/2006/relationships"><Relationship Id="rId13" Type="http://schemas.openxmlformats.org/officeDocument/2006/relationships/image" Target="../media/image115.png"/><Relationship Id="rId18" Type="http://schemas.openxmlformats.org/officeDocument/2006/relationships/image" Target="../media/image80.png"/><Relationship Id="rId26" Type="http://schemas.openxmlformats.org/officeDocument/2006/relationships/image" Target="../media/image125.png"/><Relationship Id="rId3" Type="http://schemas.openxmlformats.org/officeDocument/2006/relationships/image" Target="../media/image105.png"/><Relationship Id="rId21" Type="http://schemas.openxmlformats.org/officeDocument/2006/relationships/image" Target="../media/image83.png"/><Relationship Id="rId12" Type="http://schemas.openxmlformats.org/officeDocument/2006/relationships/image" Target="../media/image114.png"/><Relationship Id="rId17" Type="http://schemas.openxmlformats.org/officeDocument/2006/relationships/image" Target="../media/image119.png"/><Relationship Id="rId25" Type="http://schemas.openxmlformats.org/officeDocument/2006/relationships/image" Target="../media/image124.png"/><Relationship Id="rId2" Type="http://schemas.openxmlformats.org/officeDocument/2006/relationships/notesSlide" Target="../notesSlides/notesSlide25.xml"/><Relationship Id="rId16" Type="http://schemas.openxmlformats.org/officeDocument/2006/relationships/image" Target="../media/image118.png"/><Relationship Id="rId20" Type="http://schemas.openxmlformats.org/officeDocument/2006/relationships/image" Target="../media/image82.png"/><Relationship Id="rId1" Type="http://schemas.openxmlformats.org/officeDocument/2006/relationships/slideLayout" Target="../slideLayouts/slideLayout6.xml"/><Relationship Id="rId11" Type="http://schemas.openxmlformats.org/officeDocument/2006/relationships/image" Target="../media/image113.png"/><Relationship Id="rId24" Type="http://schemas.openxmlformats.org/officeDocument/2006/relationships/image" Target="../media/image123.png"/><Relationship Id="rId15" Type="http://schemas.openxmlformats.org/officeDocument/2006/relationships/image" Target="../media/image117.png"/><Relationship Id="rId23" Type="http://schemas.openxmlformats.org/officeDocument/2006/relationships/image" Target="../media/image122.png"/><Relationship Id="rId10" Type="http://schemas.openxmlformats.org/officeDocument/2006/relationships/image" Target="../media/image112.png"/><Relationship Id="rId19" Type="http://schemas.openxmlformats.org/officeDocument/2006/relationships/image" Target="../media/image81.png"/><Relationship Id="rId9" Type="http://schemas.openxmlformats.org/officeDocument/2006/relationships/image" Target="../media/image111.png"/><Relationship Id="rId14" Type="http://schemas.openxmlformats.org/officeDocument/2006/relationships/image" Target="../media/image116.png"/><Relationship Id="rId22" Type="http://schemas.openxmlformats.org/officeDocument/2006/relationships/image" Target="../media/image127.png"/><Relationship Id="rId27" Type="http://schemas.openxmlformats.org/officeDocument/2006/relationships/image" Target="../media/image126.png"/></Relationships>
</file>

<file path=ppt/slides/_rels/slide26.xml.rels><?xml version="1.0" encoding="UTF-8" standalone="yes"?>
<Relationships xmlns="http://schemas.openxmlformats.org/package/2006/relationships"><Relationship Id="rId8" Type="http://schemas.openxmlformats.org/officeDocument/2006/relationships/image" Target="../media/image133.png"/><Relationship Id="rId18" Type="http://schemas.openxmlformats.org/officeDocument/2006/relationships/image" Target="../media/image80.png"/><Relationship Id="rId3" Type="http://schemas.openxmlformats.org/officeDocument/2006/relationships/image" Target="../media/image128.png"/><Relationship Id="rId7" Type="http://schemas.openxmlformats.org/officeDocument/2006/relationships/image" Target="../media/image132.png"/><Relationship Id="rId2" Type="http://schemas.openxmlformats.org/officeDocument/2006/relationships/notesSlide" Target="../notesSlides/notesSlide26.xml"/><Relationship Id="rId20" Type="http://schemas.openxmlformats.org/officeDocument/2006/relationships/image" Target="../media/image136.png"/><Relationship Id="rId1" Type="http://schemas.openxmlformats.org/officeDocument/2006/relationships/slideLayout" Target="../slideLayouts/slideLayout6.xml"/><Relationship Id="rId6" Type="http://schemas.openxmlformats.org/officeDocument/2006/relationships/image" Target="../media/image131.png"/><Relationship Id="rId5" Type="http://schemas.openxmlformats.org/officeDocument/2006/relationships/image" Target="../media/image130.png"/><Relationship Id="rId19" Type="http://schemas.openxmlformats.org/officeDocument/2006/relationships/image" Target="../media/image135.png"/><Relationship Id="rId4" Type="http://schemas.openxmlformats.org/officeDocument/2006/relationships/image" Target="../media/image129.png"/><Relationship Id="rId9" Type="http://schemas.openxmlformats.org/officeDocument/2006/relationships/image" Target="../media/image134.png"/></Relationships>
</file>

<file path=ppt/slides/_rels/slide27.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140.png"/><Relationship Id="rId4" Type="http://schemas.openxmlformats.org/officeDocument/2006/relationships/image" Target="../media/image13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42.png"/></Relationships>
</file>

<file path=ppt/slides/_rels/slide32.xml.rels><?xml version="1.0" encoding="UTF-8" standalone="yes"?>
<Relationships xmlns="http://schemas.openxmlformats.org/package/2006/relationships"><Relationship Id="rId3" Type="http://schemas.openxmlformats.org/officeDocument/2006/relationships/image" Target="../media/image143.png"/><Relationship Id="rId7" Type="http://schemas.openxmlformats.org/officeDocument/2006/relationships/image" Target="../media/image142.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3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148.png"/><Relationship Id="rId4" Type="http://schemas.openxmlformats.org/officeDocument/2006/relationships/image" Target="../media/image141.png"/></Relationships>
</file>

<file path=ppt/slides/_rels/slide3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1.png"/></Relationships>
</file>

<file path=ppt/slides/_rels/slide35.xml.rels><?xml version="1.0" encoding="UTF-8" standalone="yes"?>
<Relationships xmlns="http://schemas.openxmlformats.org/package/2006/relationships"><Relationship Id="rId8" Type="http://schemas.openxmlformats.org/officeDocument/2006/relationships/image" Target="../media/image155.png"/><Relationship Id="rId3" Type="http://schemas.openxmlformats.org/officeDocument/2006/relationships/image" Target="../media/image151.png"/><Relationship Id="rId7" Type="http://schemas.openxmlformats.org/officeDocument/2006/relationships/image" Target="../media/image154.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0.png"/></Relationships>
</file>

<file path=ppt/slides/_rels/slide36.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s>
</file>

<file path=ppt/slides/_rels/slide38.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png"/></Relationships>
</file>

<file path=ppt/slides/_rels/slide39.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65.png"/><Relationship Id="rId7" Type="http://schemas.openxmlformats.org/officeDocument/2006/relationships/image" Target="../media/image169.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 Id="rId9" Type="http://schemas.openxmlformats.org/officeDocument/2006/relationships/image" Target="../media/image17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178.png"/><Relationship Id="rId5" Type="http://schemas.openxmlformats.org/officeDocument/2006/relationships/image" Target="../media/image177.png"/><Relationship Id="rId4" Type="http://schemas.openxmlformats.org/officeDocument/2006/relationships/image" Target="../media/image176.png"/></Relationships>
</file>

<file path=ppt/slides/_rels/slide44.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43.jpe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hyperlink" Target="https://tinyurl.com/3k8pt3a3"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186.png"/></Relationships>
</file>

<file path=ppt/slides/_rels/slide52.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png"/><Relationship Id="rId7" Type="http://schemas.openxmlformats.org/officeDocument/2006/relationships/image" Target="../media/image14.png"/><Relationship Id="rId2" Type="http://schemas.openxmlformats.org/officeDocument/2006/relationships/notesSlide" Target="../notesSlides/notesSlide9.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41"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8" Type="http://schemas.openxmlformats.org/officeDocument/2006/relationships/image" Target="../media/image15.png"/><Relationship Id="rId3" Type="http://schemas.openxmlformats.org/officeDocument/2006/relationships/image" Target="../media/image2.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ctrTitle"/>
          </p:nvPr>
        </p:nvSpPr>
        <p:spPr>
          <a:xfrm>
            <a:off x="85725" y="1855089"/>
            <a:ext cx="6686550" cy="826889"/>
          </a:xfrm>
          <a:prstGeom prst="rect">
            <a:avLst/>
          </a:prstGeom>
          <a:noFill/>
          <a:ln>
            <a:noFill/>
          </a:ln>
        </p:spPr>
        <p:txBody>
          <a:bodyPr spcFirstLastPara="1" vert="horz" wrap="square" lIns="51427" tIns="25706" rIns="51427" bIns="25706" rtlCol="0" anchor="ctr" anchorCtr="0">
            <a:noAutofit/>
          </a:bodyPr>
          <a:lstStyle/>
          <a:p>
            <a:pPr>
              <a:spcBef>
                <a:spcPts val="0"/>
              </a:spcBef>
              <a:buClr>
                <a:schemeClr val="dk1"/>
              </a:buClr>
              <a:buSzPts val="3600"/>
            </a:pPr>
            <a:r>
              <a:rPr lang="en-US" sz="2025" dirty="0"/>
              <a:t>Algorithms – I (CS29003/203)</a:t>
            </a:r>
            <a:endParaRPr sz="2025" i="1" dirty="0"/>
          </a:p>
        </p:txBody>
      </p:sp>
      <p:sp>
        <p:nvSpPr>
          <p:cNvPr id="4" name="TextBox 3">
            <a:extLst>
              <a:ext uri="{FF2B5EF4-FFF2-40B4-BE49-F238E27FC236}">
                <a16:creationId xmlns:a16="http://schemas.microsoft.com/office/drawing/2014/main" id="{54676B60-3941-56FE-895E-1EF8702705F0}"/>
              </a:ext>
            </a:extLst>
          </p:cNvPr>
          <p:cNvSpPr txBox="1"/>
          <p:nvPr/>
        </p:nvSpPr>
        <p:spPr>
          <a:xfrm>
            <a:off x="2426677" y="2792217"/>
            <a:ext cx="2288198" cy="300082"/>
          </a:xfrm>
          <a:prstGeom prst="rect">
            <a:avLst/>
          </a:prstGeom>
          <a:noFill/>
        </p:spPr>
        <p:txBody>
          <a:bodyPr wrap="square" rtlCol="0">
            <a:spAutoFit/>
          </a:bodyPr>
          <a:lstStyle/>
          <a:p>
            <a:r>
              <a:rPr lang="en-US" sz="1350" dirty="0"/>
              <a:t>Autumn 2022, IIT Kharagpur</a:t>
            </a:r>
          </a:p>
        </p:txBody>
      </p:sp>
      <p:sp>
        <p:nvSpPr>
          <p:cNvPr id="2" name="Google Shape;78;p11">
            <a:extLst>
              <a:ext uri="{FF2B5EF4-FFF2-40B4-BE49-F238E27FC236}">
                <a16:creationId xmlns:a16="http://schemas.microsoft.com/office/drawing/2014/main" id="{1DE48748-150D-95F8-0A05-38DB6C0CBE94}"/>
              </a:ext>
            </a:extLst>
          </p:cNvPr>
          <p:cNvSpPr txBox="1">
            <a:spLocks/>
          </p:cNvSpPr>
          <p:nvPr/>
        </p:nvSpPr>
        <p:spPr>
          <a:xfrm>
            <a:off x="171450" y="3282615"/>
            <a:ext cx="6686550" cy="826889"/>
          </a:xfrm>
          <a:prstGeom prst="rect">
            <a:avLst/>
          </a:prstGeom>
          <a:noFill/>
          <a:ln>
            <a:noFill/>
          </a:ln>
        </p:spPr>
        <p:txBody>
          <a:bodyPr spcFirstLastPara="1" vert="horz" wrap="square" lIns="51427" tIns="25706" rIns="51427" bIns="25706" rtlCol="0" anchor="ctr" anchorCtr="0">
            <a:noAutofit/>
          </a:bodyPr>
          <a:lstStyle>
            <a:lvl1pPr algn="ctr" defTabSz="514350" rtl="0" eaLnBrk="1" latinLnBrk="0" hangingPunct="1">
              <a:lnSpc>
                <a:spcPct val="90000"/>
              </a:lnSpc>
              <a:spcBef>
                <a:spcPct val="0"/>
              </a:spcBef>
              <a:buNone/>
              <a:defRPr sz="3375" kern="1200">
                <a:solidFill>
                  <a:schemeClr val="tx1"/>
                </a:solidFill>
                <a:latin typeface="Segoe UI" charset="0"/>
                <a:ea typeface="Segoe UI" charset="0"/>
                <a:cs typeface="Segoe UI" charset="0"/>
              </a:defRPr>
            </a:lvl1pPr>
          </a:lstStyle>
          <a:p>
            <a:pPr>
              <a:spcBef>
                <a:spcPts val="0"/>
              </a:spcBef>
              <a:buClr>
                <a:schemeClr val="dk1"/>
              </a:buClr>
              <a:buSzPts val="3600"/>
            </a:pPr>
            <a:r>
              <a:rPr lang="en-US" sz="2025" dirty="0"/>
              <a:t>Divide and Conquer, Recursion</a:t>
            </a:r>
          </a:p>
        </p:txBody>
      </p:sp>
    </p:spTree>
    <p:extLst>
      <p:ext uri="{BB962C8B-B14F-4D97-AF65-F5344CB8AC3E}">
        <p14:creationId xmlns:p14="http://schemas.microsoft.com/office/powerpoint/2010/main" val="188971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10</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Merge 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23" name="Content Placeholder 2">
                <a:extLst>
                  <a:ext uri="{FF2B5EF4-FFF2-40B4-BE49-F238E27FC236}">
                    <a16:creationId xmlns:a16="http://schemas.microsoft.com/office/drawing/2014/main" id="{A63167CD-4BA8-CCE0-4624-2AE6F0F89B1E}"/>
                  </a:ext>
                </a:extLst>
              </p:cNvPr>
              <p:cNvSpPr txBox="1">
                <a:spLocks/>
              </p:cNvSpPr>
              <p:nvPr/>
            </p:nvSpPr>
            <p:spPr>
              <a:xfrm>
                <a:off x="218114" y="1174252"/>
                <a:ext cx="6424393" cy="264273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What are the number of levels in </a:t>
                </a:r>
                <a:r>
                  <a:rPr lang="en-US" sz="1600" dirty="0" err="1"/>
                  <a:t>mergesort</a:t>
                </a:r>
                <a:r>
                  <a:rPr lang="en-US" sz="1600" dirty="0"/>
                  <a:t>?</a:t>
                </a:r>
              </a:p>
              <a:p>
                <a:pPr>
                  <a:lnSpc>
                    <a:spcPts val="1688"/>
                  </a:lnSpc>
                </a:pPr>
                <a14:m>
                  <m:oMath xmlns:m="http://schemas.openxmlformats.org/officeDocument/2006/math">
                    <m:func>
                      <m:funcPr>
                        <m:ctrlPr>
                          <a:rPr lang="en-US" sz="1600" i="1" smtClean="0">
                            <a:latin typeface="Cambria Math" panose="02040503050406030204" pitchFamily="18" charset="0"/>
                          </a:rPr>
                        </m:ctrlPr>
                      </m:funcPr>
                      <m:fName>
                        <m:r>
                          <m:rPr>
                            <m:sty m:val="p"/>
                          </m:rPr>
                          <a:rPr lang="en-US" sz="1600" i="0" smtClean="0">
                            <a:latin typeface="Cambria Math" panose="02040503050406030204" pitchFamily="18" charset="0"/>
                          </a:rPr>
                          <m:t>log</m:t>
                        </m:r>
                      </m:fName>
                      <m:e>
                        <m:r>
                          <a:rPr lang="en-US" sz="1600" b="0" i="1" smtClean="0">
                            <a:latin typeface="Cambria Math" panose="02040503050406030204" pitchFamily="18" charset="0"/>
                          </a:rPr>
                          <m:t>𝑛</m:t>
                        </m:r>
                      </m:e>
                    </m:func>
                  </m:oMath>
                </a14:m>
                <a:endParaRPr lang="en-US" sz="1600" dirty="0"/>
              </a:p>
              <a:p>
                <a:pPr>
                  <a:lnSpc>
                    <a:spcPts val="1688"/>
                  </a:lnSpc>
                </a:pPr>
                <a:r>
                  <a:rPr lang="en-US" sz="1600" dirty="0"/>
                  <a:t>There are </a:t>
                </a:r>
                <a14:m>
                  <m:oMath xmlns:m="http://schemas.openxmlformats.org/officeDocument/2006/math">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𝑛</m:t>
                        </m:r>
                      </m:e>
                    </m:func>
                  </m:oMath>
                </a14:m>
                <a:r>
                  <a:rPr lang="en-US" sz="1600" dirty="0"/>
                  <a:t> levels and at each level the number of operations is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oMath>
                </a14:m>
                <a:endParaRPr lang="en-US" sz="1600" dirty="0"/>
              </a:p>
              <a:p>
                <a:pPr>
                  <a:lnSpc>
                    <a:spcPts val="1688"/>
                  </a:lnSpc>
                </a:pPr>
                <a:r>
                  <a:rPr lang="en-US" sz="1600" dirty="0"/>
                  <a:t>The runtime of </a:t>
                </a:r>
                <a:r>
                  <a:rPr lang="en-US" sz="1600" dirty="0" err="1"/>
                  <a:t>mergesort</a:t>
                </a:r>
                <a:r>
                  <a:rPr lang="en-US" sz="1600" dirty="0"/>
                  <a:t> is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Θ</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𝑛</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𝑛</m:t>
                        </m:r>
                      </m:e>
                    </m:func>
                    <m:r>
                      <a:rPr lang="en-US" sz="1600" i="1">
                        <a:latin typeface="Cambria Math" panose="02040503050406030204" pitchFamily="18" charset="0"/>
                        <a:ea typeface="Cambria Math" panose="02040503050406030204" pitchFamily="18" charset="0"/>
                      </a:rPr>
                      <m:t>)</m:t>
                    </m:r>
                  </m:oMath>
                </a14:m>
                <a:endParaRPr lang="en-US" sz="1600" dirty="0"/>
              </a:p>
              <a:p>
                <a:pPr>
                  <a:lnSpc>
                    <a:spcPts val="1688"/>
                  </a:lnSpc>
                </a:pPr>
                <a:endParaRPr lang="en-US" sz="1600" dirty="0"/>
              </a:p>
              <a:p>
                <a:pPr>
                  <a:lnSpc>
                    <a:spcPts val="1688"/>
                  </a:lnSpc>
                </a:pPr>
                <a:r>
                  <a:rPr lang="en-US" sz="1600" dirty="0"/>
                  <a:t>Next we will learn how to write an equation that represents the running time of a divide and conquer algorithm.</a:t>
                </a:r>
              </a:p>
            </p:txBody>
          </p:sp>
        </mc:Choice>
        <mc:Fallback xmlns="">
          <p:sp>
            <p:nvSpPr>
              <p:cNvPr id="123" name="Content Placeholder 2">
                <a:extLst>
                  <a:ext uri="{FF2B5EF4-FFF2-40B4-BE49-F238E27FC236}">
                    <a16:creationId xmlns:a16="http://schemas.microsoft.com/office/drawing/2014/main" id="{A63167CD-4BA8-CCE0-4624-2AE6F0F89B1E}"/>
                  </a:ext>
                </a:extLst>
              </p:cNvPr>
              <p:cNvSpPr txBox="1">
                <a:spLocks noRot="1" noChangeAspect="1" noMove="1" noResize="1" noEditPoints="1" noAdjustHandles="1" noChangeArrowheads="1" noChangeShapeType="1" noTextEdit="1"/>
              </p:cNvSpPr>
              <p:nvPr/>
            </p:nvSpPr>
            <p:spPr>
              <a:xfrm>
                <a:off x="218114" y="1174252"/>
                <a:ext cx="6424393" cy="2642739"/>
              </a:xfrm>
              <a:prstGeom prst="rect">
                <a:avLst/>
              </a:prstGeom>
              <a:blipFill>
                <a:blip r:embed="rId3"/>
                <a:stretch>
                  <a:fillRect l="-394" t="-2392" r="-197"/>
                </a:stretch>
              </a:blipFill>
            </p:spPr>
            <p:txBody>
              <a:bodyPr/>
              <a:lstStyle/>
              <a:p>
                <a:r>
                  <a:rPr lang="en-US">
                    <a:noFill/>
                  </a:rPr>
                  <a:t> </a:t>
                </a:r>
              </a:p>
            </p:txBody>
          </p:sp>
        </mc:Fallback>
      </mc:AlternateContent>
    </p:spTree>
    <p:extLst>
      <p:ext uri="{BB962C8B-B14F-4D97-AF65-F5344CB8AC3E}">
        <p14:creationId xmlns:p14="http://schemas.microsoft.com/office/powerpoint/2010/main" val="429409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D4EDB6-8210-DC98-FCB2-05D195D84FC3}"/>
              </a:ext>
            </a:extLst>
          </p:cNvPr>
          <p:cNvPicPr>
            <a:picLocks noChangeAspect="1"/>
          </p:cNvPicPr>
          <p:nvPr/>
        </p:nvPicPr>
        <p:blipFill>
          <a:blip r:embed="rId3"/>
          <a:stretch>
            <a:fillRect/>
          </a:stretch>
        </p:blipFill>
        <p:spPr>
          <a:xfrm>
            <a:off x="522000" y="1724400"/>
            <a:ext cx="2168675" cy="1800000"/>
          </a:xfrm>
          <a:prstGeom prst="rect">
            <a:avLst/>
          </a:prstGeom>
        </p:spPr>
      </p:pic>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11</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Recurrence Relation</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3D37F-F399-1DD0-40AB-9D4ADCC0035E}"/>
                  </a:ext>
                </a:extLst>
              </p:cNvPr>
              <p:cNvSpPr txBox="1">
                <a:spLocks/>
              </p:cNvSpPr>
              <p:nvPr/>
            </p:nvSpPr>
            <p:spPr>
              <a:xfrm>
                <a:off x="2927758" y="1174252"/>
                <a:ext cx="3714749" cy="324784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Let </a:t>
                </a: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oMath>
                </a14:m>
                <a:r>
                  <a:rPr lang="en-US" sz="1600" dirty="0"/>
                  <a:t> be the running time of the algorithm when the input size is </a:t>
                </a:r>
                <a14:m>
                  <m:oMath xmlns:m="http://schemas.openxmlformats.org/officeDocument/2006/math">
                    <m:r>
                      <a:rPr lang="en-US" sz="1600" b="0" i="1" smtClean="0">
                        <a:latin typeface="Cambria Math" panose="02040503050406030204" pitchFamily="18" charset="0"/>
                      </a:rPr>
                      <m:t>𝑛</m:t>
                    </m:r>
                  </m:oMath>
                </a14:m>
                <a:endParaRPr lang="en-US" sz="1600" dirty="0"/>
              </a:p>
              <a:p>
                <a:pPr>
                  <a:lnSpc>
                    <a:spcPts val="1688"/>
                  </a:lnSpc>
                </a:pPr>
                <a:r>
                  <a:rPr lang="en-US" sz="1600" dirty="0"/>
                  <a:t>Base case takes constant time</a:t>
                </a:r>
              </a:p>
              <a:p>
                <a:pPr>
                  <a:lnSpc>
                    <a:spcPts val="1688"/>
                  </a:lnSpc>
                </a:pPr>
                <a:endParaRPr lang="en-US" sz="1600" dirty="0"/>
              </a:p>
              <a:p>
                <a:pPr>
                  <a:lnSpc>
                    <a:spcPts val="1688"/>
                  </a:lnSpc>
                </a:pP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b="0" i="1" smtClean="0">
                                <a:solidFill>
                                  <a:schemeClr val="accent6"/>
                                </a:solidFill>
                                <a:latin typeface="Cambria Math" panose="02040503050406030204" pitchFamily="18" charset="0"/>
                              </a:rPr>
                              <m:t>𝑐</m:t>
                            </m:r>
                            <m:r>
                              <a:rPr lang="en-US" sz="1600" b="0" i="1" smtClean="0">
                                <a:solidFill>
                                  <a:schemeClr val="accent6"/>
                                </a:solidFill>
                                <a:latin typeface="Cambria Math" panose="02040503050406030204" pitchFamily="18" charset="0"/>
                              </a:rPr>
                              <m:t>                                          </m:t>
                            </m:r>
                            <m:r>
                              <a:rPr lang="en-US" sz="1600" b="0" i="1" smtClean="0">
                                <a:solidFill>
                                  <a:schemeClr val="tx1"/>
                                </a:solidFill>
                                <a:latin typeface="Cambria Math" panose="02040503050406030204" pitchFamily="18" charset="0"/>
                              </a:rPr>
                              <m:t>𝑛</m:t>
                            </m:r>
                            <m:r>
                              <a:rPr lang="en-US" sz="1600" b="0" i="1" smtClean="0">
                                <a:solidFill>
                                  <a:schemeClr val="tx1"/>
                                </a:solidFill>
                                <a:latin typeface="Cambria Math" panose="02040503050406030204" pitchFamily="18" charset="0"/>
                              </a:rPr>
                              <m:t>=1</m:t>
                            </m:r>
                          </m:e>
                          <m:e>
                            <m:r>
                              <a:rPr lang="en-US" sz="1600" b="0" i="1" smtClean="0">
                                <a:solidFill>
                                  <a:srgbClr val="FF0000"/>
                                </a:solidFill>
                                <a:latin typeface="Cambria Math" panose="02040503050406030204" pitchFamily="18" charset="0"/>
                              </a:rPr>
                              <m:t>𝑑</m:t>
                            </m:r>
                            <m:r>
                              <a:rPr lang="en-US" sz="1600" b="0" i="1" smtClean="0">
                                <a:latin typeface="Cambria Math" panose="02040503050406030204" pitchFamily="18" charset="0"/>
                              </a:rPr>
                              <m:t>+ </m:t>
                            </m:r>
                            <m:r>
                              <m:rPr>
                                <m:sty m:val="p"/>
                              </m:rPr>
                              <a:rPr lang="el-GR" sz="1600" b="0" i="1" smtClean="0">
                                <a:solidFill>
                                  <a:srgbClr val="0432FF"/>
                                </a:solidFill>
                                <a:latin typeface="Cambria Math" panose="02040503050406030204" pitchFamily="18" charset="0"/>
                                <a:ea typeface="Cambria Math" panose="02040503050406030204" pitchFamily="18" charset="0"/>
                              </a:rPr>
                              <m:t>Θ</m:t>
                            </m:r>
                            <m:d>
                              <m:dPr>
                                <m:ctrlPr>
                                  <a:rPr lang="en-US" sz="1600" b="0" i="1" smtClean="0">
                                    <a:solidFill>
                                      <a:srgbClr val="0432FF"/>
                                    </a:solidFill>
                                    <a:latin typeface="Cambria Math" panose="02040503050406030204" pitchFamily="18" charset="0"/>
                                    <a:ea typeface="Cambria Math" panose="02040503050406030204" pitchFamily="18" charset="0"/>
                                  </a:rPr>
                                </m:ctrlPr>
                              </m:dPr>
                              <m:e>
                                <m:r>
                                  <a:rPr lang="en-US" sz="1600" b="0" i="1" smtClean="0">
                                    <a:solidFill>
                                      <a:srgbClr val="0432FF"/>
                                    </a:solidFill>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m:t>
                            </m:r>
                            <m:r>
                              <a:rPr lang="en-US" sz="1600" b="0" i="1" smtClean="0">
                                <a:solidFill>
                                  <a:srgbClr val="FFC000"/>
                                </a:solidFill>
                                <a:latin typeface="Cambria Math" panose="02040503050406030204" pitchFamily="18" charset="0"/>
                                <a:ea typeface="Cambria Math" panose="02040503050406030204" pitchFamily="18" charset="0"/>
                              </a:rPr>
                              <m:t>2</m:t>
                            </m:r>
                            <m:r>
                              <a:rPr lang="en-US" sz="1600" b="0" i="1" smtClean="0">
                                <a:solidFill>
                                  <a:srgbClr val="FFC000"/>
                                </a:solidFill>
                                <a:latin typeface="Cambria Math" panose="02040503050406030204" pitchFamily="18" charset="0"/>
                                <a:ea typeface="Cambria Math" panose="02040503050406030204" pitchFamily="18" charset="0"/>
                              </a:rPr>
                              <m:t>𝑇</m:t>
                            </m:r>
                            <m:d>
                              <m:dPr>
                                <m:ctrlPr>
                                  <a:rPr lang="en-US" sz="1600" b="0" i="1" smtClean="0">
                                    <a:solidFill>
                                      <a:srgbClr val="FFC000"/>
                                    </a:solidFill>
                                    <a:latin typeface="Cambria Math" panose="02040503050406030204" pitchFamily="18" charset="0"/>
                                    <a:ea typeface="Cambria Math" panose="02040503050406030204" pitchFamily="18" charset="0"/>
                                  </a:rPr>
                                </m:ctrlPr>
                              </m:dPr>
                              <m:e>
                                <m:f>
                                  <m:fPr>
                                    <m:ctrlPr>
                                      <a:rPr lang="en-US" sz="1600" b="0" i="1" smtClean="0">
                                        <a:solidFill>
                                          <a:srgbClr val="FFC000"/>
                                        </a:solidFill>
                                        <a:latin typeface="Cambria Math" panose="02040503050406030204" pitchFamily="18" charset="0"/>
                                        <a:ea typeface="Cambria Math" panose="02040503050406030204" pitchFamily="18" charset="0"/>
                                      </a:rPr>
                                    </m:ctrlPr>
                                  </m:fPr>
                                  <m:num>
                                    <m:r>
                                      <a:rPr lang="en-US" sz="1600" b="0" i="1" smtClean="0">
                                        <a:solidFill>
                                          <a:srgbClr val="FFC000"/>
                                        </a:solidFill>
                                        <a:latin typeface="Cambria Math" panose="02040503050406030204" pitchFamily="18" charset="0"/>
                                        <a:ea typeface="Cambria Math" panose="02040503050406030204" pitchFamily="18" charset="0"/>
                                      </a:rPr>
                                      <m:t>𝑛</m:t>
                                    </m:r>
                                  </m:num>
                                  <m:den>
                                    <m:r>
                                      <a:rPr lang="en-US" sz="1600" b="0" i="1" smtClean="0">
                                        <a:solidFill>
                                          <a:srgbClr val="FFC000"/>
                                        </a:solidFill>
                                        <a:latin typeface="Cambria Math" panose="02040503050406030204" pitchFamily="18" charset="0"/>
                                        <a:ea typeface="Cambria Math" panose="02040503050406030204" pitchFamily="18" charset="0"/>
                                      </a:rPr>
                                      <m:t>2</m:t>
                                    </m:r>
                                  </m:den>
                                </m:f>
                              </m:e>
                            </m:d>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&gt;1</m:t>
                            </m:r>
                          </m:e>
                        </m:eqArr>
                      </m:e>
                    </m:d>
                  </m:oMath>
                </a14:m>
                <a:endParaRPr lang="en-US" sz="1600" dirty="0"/>
              </a:p>
              <a:p>
                <a:pPr>
                  <a:lnSpc>
                    <a:spcPts val="1688"/>
                  </a:lnSpc>
                </a:pPr>
                <a:endParaRPr lang="en-US" sz="1600" dirty="0"/>
              </a:p>
              <a:p>
                <a:pPr marL="0" indent="0">
                  <a:lnSpc>
                    <a:spcPts val="1688"/>
                  </a:lnSpc>
                  <a:buNone/>
                </a:pPr>
                <a:endParaRPr lang="en-US" sz="1600" dirty="0"/>
              </a:p>
              <a:p>
                <a:pPr>
                  <a:lnSpc>
                    <a:spcPts val="1688"/>
                  </a:lnSpc>
                </a:pPr>
                <a:endParaRPr lang="en-US" sz="1600" dirty="0">
                  <a:solidFill>
                    <a:schemeClr val="tx1"/>
                  </a:solidFill>
                </a:endParaRPr>
              </a:p>
              <a:p>
                <a:pPr>
                  <a:lnSpc>
                    <a:spcPts val="1688"/>
                  </a:lnSpc>
                </a:pPr>
                <a14:m>
                  <m:oMath xmlns:m="http://schemas.openxmlformats.org/officeDocument/2006/math">
                    <m:r>
                      <a:rPr lang="en-US" sz="1600" i="1">
                        <a:solidFill>
                          <a:schemeClr val="tx1"/>
                        </a:solidFill>
                        <a:latin typeface="Cambria Math" panose="02040503050406030204" pitchFamily="18" charset="0"/>
                      </a:rPr>
                      <m:t>𝑇</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𝑛</m:t>
                        </m:r>
                      </m:e>
                    </m:d>
                    <m:r>
                      <a:rPr lang="en-US" sz="1600" i="1">
                        <a:solidFill>
                          <a:schemeClr val="tx1"/>
                        </a:solidFill>
                        <a:latin typeface="Cambria Math" panose="02040503050406030204" pitchFamily="18" charset="0"/>
                      </a:rPr>
                      <m:t>= </m:t>
                    </m:r>
                    <m:d>
                      <m:dPr>
                        <m:begChr m:val="{"/>
                        <m:endChr m:val=""/>
                        <m:ctrlPr>
                          <a:rPr lang="en-US" sz="1600" i="1">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i="1">
                                <a:solidFill>
                                  <a:schemeClr val="tx1"/>
                                </a:solidFill>
                                <a:latin typeface="Cambria Math" panose="02040503050406030204" pitchFamily="18" charset="0"/>
                              </a:rPr>
                              <m:t>𝑐</m:t>
                            </m:r>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𝑛</m:t>
                            </m:r>
                            <m:r>
                              <a:rPr lang="en-US" sz="1600" i="1">
                                <a:solidFill>
                                  <a:schemeClr val="tx1"/>
                                </a:solidFill>
                                <a:latin typeface="Cambria Math" panose="02040503050406030204" pitchFamily="18" charset="0"/>
                              </a:rPr>
                              <m:t>=1</m:t>
                            </m:r>
                          </m:e>
                          <m:e>
                            <m:r>
                              <a:rPr lang="en-US" sz="1600" i="1">
                                <a:solidFill>
                                  <a:schemeClr val="tx1"/>
                                </a:solidFill>
                                <a:latin typeface="Cambria Math" panose="02040503050406030204" pitchFamily="18" charset="0"/>
                                <a:ea typeface="Cambria Math" panose="02040503050406030204" pitchFamily="18" charset="0"/>
                              </a:rPr>
                              <m:t>2</m:t>
                            </m:r>
                            <m:r>
                              <a:rPr lang="en-US" sz="1600" i="1">
                                <a:solidFill>
                                  <a:schemeClr val="tx1"/>
                                </a:solidFill>
                                <a:latin typeface="Cambria Math" panose="02040503050406030204" pitchFamily="18" charset="0"/>
                                <a:ea typeface="Cambria Math" panose="02040503050406030204" pitchFamily="18" charset="0"/>
                              </a:rPr>
                              <m:t>𝑇</m:t>
                            </m:r>
                            <m:d>
                              <m:dPr>
                                <m:ctrlPr>
                                  <a:rPr lang="en-US" sz="1600" i="1">
                                    <a:solidFill>
                                      <a:schemeClr val="tx1"/>
                                    </a:solidFill>
                                    <a:latin typeface="Cambria Math" panose="02040503050406030204" pitchFamily="18" charset="0"/>
                                    <a:ea typeface="Cambria Math" panose="02040503050406030204" pitchFamily="18" charset="0"/>
                                  </a:rPr>
                                </m:ctrlPr>
                              </m:dPr>
                              <m:e>
                                <m:f>
                                  <m:fPr>
                                    <m:ctrlPr>
                                      <a:rPr lang="en-US" sz="1600" i="1">
                                        <a:solidFill>
                                          <a:schemeClr val="tx1"/>
                                        </a:solidFill>
                                        <a:latin typeface="Cambria Math" panose="02040503050406030204" pitchFamily="18" charset="0"/>
                                        <a:ea typeface="Cambria Math" panose="02040503050406030204" pitchFamily="18" charset="0"/>
                                      </a:rPr>
                                    </m:ctrlPr>
                                  </m:fPr>
                                  <m:num>
                                    <m:r>
                                      <a:rPr lang="en-US" sz="1600" i="1">
                                        <a:solidFill>
                                          <a:schemeClr val="tx1"/>
                                        </a:solidFill>
                                        <a:latin typeface="Cambria Math" panose="02040503050406030204" pitchFamily="18" charset="0"/>
                                        <a:ea typeface="Cambria Math" panose="02040503050406030204" pitchFamily="18" charset="0"/>
                                      </a:rPr>
                                      <m:t>𝑛</m:t>
                                    </m:r>
                                  </m:num>
                                  <m:den>
                                    <m:r>
                                      <a:rPr lang="en-US" sz="1600" i="1">
                                        <a:solidFill>
                                          <a:schemeClr val="tx1"/>
                                        </a:solidFill>
                                        <a:latin typeface="Cambria Math" panose="02040503050406030204" pitchFamily="18" charset="0"/>
                                        <a:ea typeface="Cambria Math" panose="02040503050406030204" pitchFamily="18" charset="0"/>
                                      </a:rPr>
                                      <m:t>2</m:t>
                                    </m:r>
                                  </m:den>
                                </m:f>
                              </m:e>
                            </m:d>
                            <m:r>
                              <a:rPr lang="en-US" sz="1600" b="0" i="1" smtClean="0">
                                <a:solidFill>
                                  <a:schemeClr val="tx1"/>
                                </a:solidFill>
                                <a:latin typeface="Cambria Math" panose="02040503050406030204" pitchFamily="18" charset="0"/>
                                <a:ea typeface="Cambria Math" panose="02040503050406030204" pitchFamily="18" charset="0"/>
                              </a:rPr>
                              <m:t>+</m:t>
                            </m:r>
                            <m:r>
                              <m:rPr>
                                <m:sty m:val="p"/>
                              </m:rPr>
                              <a:rPr lang="el-GR" sz="1600" i="1">
                                <a:latin typeface="Cambria Math" panose="02040503050406030204" pitchFamily="18" charset="0"/>
                                <a:ea typeface="Cambria Math" panose="02040503050406030204" pitchFamily="18" charset="0"/>
                              </a:rPr>
                              <m:t>Θ</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        </m:t>
                            </m:r>
                            <m:r>
                              <a:rPr lang="en-US" sz="1600" i="1">
                                <a:solidFill>
                                  <a:schemeClr val="tx1"/>
                                </a:solidFill>
                                <a:latin typeface="Cambria Math" panose="02040503050406030204" pitchFamily="18" charset="0"/>
                                <a:ea typeface="Cambria Math" panose="02040503050406030204" pitchFamily="18" charset="0"/>
                              </a:rPr>
                              <m:t>𝑛</m:t>
                            </m:r>
                            <m:r>
                              <a:rPr lang="en-US" sz="1600" i="1">
                                <a:solidFill>
                                  <a:schemeClr val="tx1"/>
                                </a:solidFill>
                                <a:latin typeface="Cambria Math" panose="02040503050406030204" pitchFamily="18" charset="0"/>
                                <a:ea typeface="Cambria Math" panose="02040503050406030204" pitchFamily="18" charset="0"/>
                              </a:rPr>
                              <m:t>&gt;1</m:t>
                            </m:r>
                          </m:e>
                        </m:eqArr>
                      </m:e>
                    </m:d>
                  </m:oMath>
                </a14:m>
                <a:endParaRPr lang="en-US" sz="1600" dirty="0"/>
              </a:p>
              <a:p>
                <a:pPr>
                  <a:lnSpc>
                    <a:spcPts val="1688"/>
                  </a:lnSpc>
                </a:pPr>
                <a:r>
                  <a:rPr lang="en-US" sz="1500" dirty="0"/>
                  <a:t>Recurrence relation: Represents the running time of a recursive algorithm</a:t>
                </a:r>
              </a:p>
            </p:txBody>
          </p:sp>
        </mc:Choice>
        <mc:Fallback xmlns="">
          <p:sp>
            <p:nvSpPr>
              <p:cNvPr id="3" name="Content Placeholder 2">
                <a:extLst>
                  <a:ext uri="{FF2B5EF4-FFF2-40B4-BE49-F238E27FC236}">
                    <a16:creationId xmlns:a16="http://schemas.microsoft.com/office/drawing/2014/main" id="{0E73D37F-F399-1DD0-40AB-9D4ADCC0035E}"/>
                  </a:ext>
                </a:extLst>
              </p:cNvPr>
              <p:cNvSpPr txBox="1">
                <a:spLocks noRot="1" noChangeAspect="1" noMove="1" noResize="1" noEditPoints="1" noAdjustHandles="1" noChangeArrowheads="1" noChangeShapeType="1" noTextEdit="1"/>
              </p:cNvSpPr>
              <p:nvPr/>
            </p:nvSpPr>
            <p:spPr>
              <a:xfrm>
                <a:off x="2927758" y="1174252"/>
                <a:ext cx="3714749" cy="3247848"/>
              </a:xfrm>
              <a:prstGeom prst="rect">
                <a:avLst/>
              </a:prstGeom>
              <a:blipFill>
                <a:blip r:embed="rId4"/>
                <a:stretch>
                  <a:fillRect l="-4762" t="-16016" b="-58203"/>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7C6609D9-0F78-0D03-4DBA-1962BA1986CF}"/>
              </a:ext>
            </a:extLst>
          </p:cNvPr>
          <p:cNvSpPr/>
          <p:nvPr/>
        </p:nvSpPr>
        <p:spPr>
          <a:xfrm>
            <a:off x="729842" y="2013358"/>
            <a:ext cx="1065402" cy="461394"/>
          </a:xfrm>
          <a:prstGeom prst="rect">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2CD60C8E-B2E2-3563-2FFE-2BA4DE43A88A}"/>
              </a:ext>
            </a:extLst>
          </p:cNvPr>
          <p:cNvSpPr txBox="1"/>
          <p:nvPr/>
        </p:nvSpPr>
        <p:spPr>
          <a:xfrm>
            <a:off x="1870745" y="2098555"/>
            <a:ext cx="790922" cy="276999"/>
          </a:xfrm>
          <a:prstGeom prst="rect">
            <a:avLst/>
          </a:prstGeom>
          <a:noFill/>
          <a:ln w="12700">
            <a:solidFill>
              <a:schemeClr val="accent6"/>
            </a:solidFill>
          </a:ln>
        </p:spPr>
        <p:txBody>
          <a:bodyPr wrap="none" rtlCol="0">
            <a:spAutoFit/>
          </a:bodyPr>
          <a:lstStyle/>
          <a:p>
            <a:r>
              <a:rPr lang="en-US" sz="1200" dirty="0"/>
              <a:t>Base case</a:t>
            </a:r>
          </a:p>
        </p:txBody>
      </p:sp>
      <p:sp>
        <p:nvSpPr>
          <p:cNvPr id="8" name="TextBox 7">
            <a:extLst>
              <a:ext uri="{FF2B5EF4-FFF2-40B4-BE49-F238E27FC236}">
                <a16:creationId xmlns:a16="http://schemas.microsoft.com/office/drawing/2014/main" id="{2B67AF46-5E9F-FE48-82CF-B35D9245C708}"/>
              </a:ext>
            </a:extLst>
          </p:cNvPr>
          <p:cNvSpPr txBox="1"/>
          <p:nvPr/>
        </p:nvSpPr>
        <p:spPr>
          <a:xfrm>
            <a:off x="1606337" y="2495621"/>
            <a:ext cx="1279517" cy="261610"/>
          </a:xfrm>
          <a:prstGeom prst="rect">
            <a:avLst/>
          </a:prstGeom>
          <a:noFill/>
          <a:ln w="12700">
            <a:solidFill>
              <a:srgbClr val="FF0000"/>
            </a:solidFill>
          </a:ln>
        </p:spPr>
        <p:txBody>
          <a:bodyPr wrap="none" rtlCol="0">
            <a:spAutoFit/>
          </a:bodyPr>
          <a:lstStyle/>
          <a:p>
            <a:r>
              <a:rPr lang="en-US" sz="1100" dirty="0"/>
              <a:t>Divide time = const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F691B7E-BAC7-EDE3-DFE3-26BAB681A72D}"/>
                  </a:ext>
                </a:extLst>
              </p:cNvPr>
              <p:cNvSpPr txBox="1"/>
              <p:nvPr/>
            </p:nvSpPr>
            <p:spPr>
              <a:xfrm>
                <a:off x="2169458" y="3262790"/>
                <a:ext cx="1424942" cy="261610"/>
              </a:xfrm>
              <a:prstGeom prst="rect">
                <a:avLst/>
              </a:prstGeom>
              <a:noFill/>
              <a:ln w="12700">
                <a:solidFill>
                  <a:srgbClr val="0432FF"/>
                </a:solidFill>
              </a:ln>
            </p:spPr>
            <p:txBody>
              <a:bodyPr wrap="none" rtlCol="0">
                <a:spAutoFit/>
              </a:bodyPr>
              <a:lstStyle/>
              <a:p>
                <a:pPr indent="7938"/>
                <a:r>
                  <a:rPr lang="en-US" sz="1100" dirty="0"/>
                  <a:t>Combine time = </a:t>
                </a:r>
                <a14:m>
                  <m:oMath xmlns:m="http://schemas.openxmlformats.org/officeDocument/2006/math">
                    <m:r>
                      <m:rPr>
                        <m:sty m:val="p"/>
                      </m:rPr>
                      <a:rPr lang="el-GR" sz="1100" i="1" smtClean="0">
                        <a:latin typeface="Cambria Math" panose="02040503050406030204" pitchFamily="18" charset="0"/>
                        <a:ea typeface="Cambria Math" panose="02040503050406030204" pitchFamily="18" charset="0"/>
                      </a:rPr>
                      <m:t>Θ</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𝑛</m:t>
                    </m:r>
                    <m:r>
                      <a:rPr lang="en-US" sz="1100" b="0" i="1" smtClean="0">
                        <a:latin typeface="Cambria Math" panose="02040503050406030204" pitchFamily="18" charset="0"/>
                        <a:ea typeface="Cambria Math" panose="02040503050406030204" pitchFamily="18" charset="0"/>
                      </a:rPr>
                      <m:t>)</m:t>
                    </m:r>
                  </m:oMath>
                </a14:m>
                <a:endParaRPr lang="en-US" sz="1100" dirty="0"/>
              </a:p>
            </p:txBody>
          </p:sp>
        </mc:Choice>
        <mc:Fallback xmlns="">
          <p:sp>
            <p:nvSpPr>
              <p:cNvPr id="10" name="TextBox 9">
                <a:extLst>
                  <a:ext uri="{FF2B5EF4-FFF2-40B4-BE49-F238E27FC236}">
                    <a16:creationId xmlns:a16="http://schemas.microsoft.com/office/drawing/2014/main" id="{AF691B7E-BAC7-EDE3-DFE3-26BAB681A72D}"/>
                  </a:ext>
                </a:extLst>
              </p:cNvPr>
              <p:cNvSpPr txBox="1">
                <a:spLocks noRot="1" noChangeAspect="1" noMove="1" noResize="1" noEditPoints="1" noAdjustHandles="1" noChangeArrowheads="1" noChangeShapeType="1" noTextEdit="1"/>
              </p:cNvSpPr>
              <p:nvPr/>
            </p:nvSpPr>
            <p:spPr>
              <a:xfrm>
                <a:off x="2169458" y="3262790"/>
                <a:ext cx="1424942" cy="261610"/>
              </a:xfrm>
              <a:prstGeom prst="rect">
                <a:avLst/>
              </a:prstGeom>
              <a:blipFill>
                <a:blip r:embed="rId5"/>
                <a:stretch>
                  <a:fillRect b="-13636"/>
                </a:stretch>
              </a:blipFill>
              <a:ln w="12700">
                <a:solidFill>
                  <a:srgbClr val="0432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5D66E8-06A5-54BA-8A28-9A0B299520A9}"/>
                  </a:ext>
                </a:extLst>
              </p:cNvPr>
              <p:cNvSpPr txBox="1"/>
              <p:nvPr/>
            </p:nvSpPr>
            <p:spPr>
              <a:xfrm>
                <a:off x="2661667" y="2844048"/>
                <a:ext cx="1680268" cy="317908"/>
              </a:xfrm>
              <a:prstGeom prst="rect">
                <a:avLst/>
              </a:prstGeom>
              <a:noFill/>
              <a:ln w="12700">
                <a:solidFill>
                  <a:srgbClr val="FFC000"/>
                </a:solidFill>
              </a:ln>
            </p:spPr>
            <p:txBody>
              <a:bodyPr wrap="none" rtlCol="0">
                <a:spAutoFit/>
              </a:bodyPr>
              <a:lstStyle/>
              <a:p>
                <a:r>
                  <a:rPr lang="en-US" sz="1100" dirty="0"/>
                  <a:t>Conquer time = </a:t>
                </a:r>
                <a14:m>
                  <m:oMath xmlns:m="http://schemas.openxmlformats.org/officeDocument/2006/math">
                    <m:r>
                      <a:rPr lang="en-US" sz="1100" b="0" i="1" smtClean="0">
                        <a:latin typeface="Cambria Math" panose="02040503050406030204" pitchFamily="18" charset="0"/>
                      </a:rPr>
                      <m:t>𝑇</m:t>
                    </m:r>
                    <m:r>
                      <a:rPr lang="en-US" sz="1100" b="0" i="1" smtClean="0">
                        <a:latin typeface="Cambria Math" panose="02040503050406030204" pitchFamily="18" charset="0"/>
                      </a:rPr>
                      <m:t>(</m:t>
                    </m:r>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𝑛</m:t>
                        </m:r>
                      </m:num>
                      <m:den>
                        <m:r>
                          <a:rPr lang="en-US" sz="1100" b="0" i="1" smtClean="0">
                            <a:latin typeface="Cambria Math" panose="02040503050406030204" pitchFamily="18" charset="0"/>
                          </a:rPr>
                          <m:t>2</m:t>
                        </m:r>
                      </m:den>
                    </m:f>
                    <m:r>
                      <a:rPr lang="en-US" sz="1100" b="0" i="1" smtClean="0">
                        <a:latin typeface="Cambria Math" panose="02040503050406030204" pitchFamily="18" charset="0"/>
                      </a:rPr>
                      <m:t>)</m:t>
                    </m:r>
                  </m:oMath>
                </a14:m>
                <a:r>
                  <a:rPr lang="en-US" sz="1100" dirty="0"/>
                  <a:t> each</a:t>
                </a:r>
              </a:p>
            </p:txBody>
          </p:sp>
        </mc:Choice>
        <mc:Fallback xmlns="">
          <p:sp>
            <p:nvSpPr>
              <p:cNvPr id="12" name="TextBox 11">
                <a:extLst>
                  <a:ext uri="{FF2B5EF4-FFF2-40B4-BE49-F238E27FC236}">
                    <a16:creationId xmlns:a16="http://schemas.microsoft.com/office/drawing/2014/main" id="{255D66E8-06A5-54BA-8A28-9A0B299520A9}"/>
                  </a:ext>
                </a:extLst>
              </p:cNvPr>
              <p:cNvSpPr txBox="1">
                <a:spLocks noRot="1" noChangeAspect="1" noMove="1" noResize="1" noEditPoints="1" noAdjustHandles="1" noChangeArrowheads="1" noChangeShapeType="1" noTextEdit="1"/>
              </p:cNvSpPr>
              <p:nvPr/>
            </p:nvSpPr>
            <p:spPr>
              <a:xfrm>
                <a:off x="2661667" y="2844048"/>
                <a:ext cx="1680268" cy="317908"/>
              </a:xfrm>
              <a:prstGeom prst="rect">
                <a:avLst/>
              </a:prstGeom>
              <a:blipFill>
                <a:blip r:embed="rId6"/>
                <a:stretch>
                  <a:fillRect/>
                </a:stretch>
              </a:blipFill>
              <a:ln w="12700">
                <a:solidFill>
                  <a:srgbClr val="FFC000"/>
                </a:solidFill>
              </a:ln>
            </p:spPr>
            <p:txBody>
              <a:bodyPr/>
              <a:lstStyle/>
              <a:p>
                <a:r>
                  <a:rPr lang="en-US">
                    <a:noFill/>
                  </a:rPr>
                  <a:t> </a:t>
                </a:r>
              </a:p>
            </p:txBody>
          </p:sp>
        </mc:Fallback>
      </mc:AlternateContent>
      <p:sp>
        <p:nvSpPr>
          <p:cNvPr id="13" name="Round Single Corner of Rectangle 12">
            <a:extLst>
              <a:ext uri="{FF2B5EF4-FFF2-40B4-BE49-F238E27FC236}">
                <a16:creationId xmlns:a16="http://schemas.microsoft.com/office/drawing/2014/main" id="{889E8341-97A3-1D68-ACAE-E4FAC1D4B962}"/>
              </a:ext>
            </a:extLst>
          </p:cNvPr>
          <p:cNvSpPr/>
          <p:nvPr/>
        </p:nvSpPr>
        <p:spPr>
          <a:xfrm>
            <a:off x="4051883" y="2375554"/>
            <a:ext cx="1744910" cy="400033"/>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of Rectangle 13">
            <a:extLst>
              <a:ext uri="{FF2B5EF4-FFF2-40B4-BE49-F238E27FC236}">
                <a16:creationId xmlns:a16="http://schemas.microsoft.com/office/drawing/2014/main" id="{41B1E010-A4E8-2C41-EC2C-31B380025155}"/>
              </a:ext>
            </a:extLst>
          </p:cNvPr>
          <p:cNvSpPr/>
          <p:nvPr/>
        </p:nvSpPr>
        <p:spPr>
          <a:xfrm>
            <a:off x="4194495" y="2371733"/>
            <a:ext cx="1602299" cy="400033"/>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 Single Corner of Rectangle 15">
            <a:extLst>
              <a:ext uri="{FF2B5EF4-FFF2-40B4-BE49-F238E27FC236}">
                <a16:creationId xmlns:a16="http://schemas.microsoft.com/office/drawing/2014/main" id="{4CAE8DA0-A6A0-5827-5149-CD91B33FC12E}"/>
              </a:ext>
            </a:extLst>
          </p:cNvPr>
          <p:cNvSpPr/>
          <p:nvPr/>
        </p:nvSpPr>
        <p:spPr>
          <a:xfrm>
            <a:off x="4941116" y="2375554"/>
            <a:ext cx="855677" cy="400033"/>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1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xit"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3" grpId="0" animBg="1"/>
      <p:bldP spid="14"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12</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Recursion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23" name="Content Placeholder 2">
                <a:extLst>
                  <a:ext uri="{FF2B5EF4-FFF2-40B4-BE49-F238E27FC236}">
                    <a16:creationId xmlns:a16="http://schemas.microsoft.com/office/drawing/2014/main" id="{A63167CD-4BA8-CCE0-4624-2AE6F0F89B1E}"/>
                  </a:ext>
                </a:extLst>
              </p:cNvPr>
              <p:cNvSpPr txBox="1">
                <a:spLocks/>
              </p:cNvSpPr>
              <p:nvPr/>
            </p:nvSpPr>
            <p:spPr>
              <a:xfrm>
                <a:off x="218114" y="1174252"/>
                <a:ext cx="6424393" cy="264273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endParaRPr lang="en-US" sz="1600" i="1" dirty="0">
                  <a:solidFill>
                    <a:prstClr val="black"/>
                  </a:solidFill>
                  <a:latin typeface="Cambria Math" panose="02040503050406030204" pitchFamily="18" charset="0"/>
                  <a:ea typeface="+mn-ea"/>
                  <a:cs typeface="+mn-cs"/>
                </a:endParaRPr>
              </a:p>
              <a:p>
                <a:pPr>
                  <a:lnSpc>
                    <a:spcPts val="1688"/>
                  </a:lnSpc>
                </a:pPr>
                <a14:m>
                  <m:oMath xmlns:m="http://schemas.openxmlformats.org/officeDocument/2006/math">
                    <m:r>
                      <a:rPr lang="en-US" sz="1600" i="1">
                        <a:solidFill>
                          <a:prstClr val="black"/>
                        </a:solidFill>
                        <a:latin typeface="Cambria Math" panose="02040503050406030204" pitchFamily="18" charset="0"/>
                        <a:ea typeface="+mn-ea"/>
                        <a:cs typeface="+mn-cs"/>
                      </a:rPr>
                      <m:t>𝑇</m:t>
                    </m:r>
                    <m:d>
                      <m:dPr>
                        <m:ctrlPr>
                          <a:rPr lang="en-US" sz="1600" i="1">
                            <a:solidFill>
                              <a:prstClr val="black"/>
                            </a:solidFill>
                            <a:latin typeface="Cambria Math" panose="02040503050406030204" pitchFamily="18" charset="0"/>
                            <a:ea typeface="+mn-ea"/>
                            <a:cs typeface="+mn-cs"/>
                          </a:rPr>
                        </m:ctrlPr>
                      </m:dPr>
                      <m:e>
                        <m:r>
                          <a:rPr lang="en-US" sz="1600" i="1">
                            <a:solidFill>
                              <a:prstClr val="black"/>
                            </a:solidFill>
                            <a:latin typeface="Cambria Math" panose="02040503050406030204" pitchFamily="18" charset="0"/>
                            <a:ea typeface="+mn-ea"/>
                            <a:cs typeface="+mn-cs"/>
                          </a:rPr>
                          <m:t>𝑛</m:t>
                        </m:r>
                      </m:e>
                    </m:d>
                    <m:r>
                      <a:rPr lang="en-US" sz="1600" i="1">
                        <a:solidFill>
                          <a:prstClr val="black"/>
                        </a:solidFill>
                        <a:latin typeface="Cambria Math" panose="02040503050406030204" pitchFamily="18" charset="0"/>
                        <a:ea typeface="+mn-ea"/>
                        <a:cs typeface="+mn-cs"/>
                      </a:rPr>
                      <m:t>= </m:t>
                    </m:r>
                    <m:d>
                      <m:dPr>
                        <m:begChr m:val="{"/>
                        <m:endChr m:val=""/>
                        <m:ctrlPr>
                          <a:rPr lang="en-US" sz="1600" i="1">
                            <a:solidFill>
                              <a:prstClr val="black"/>
                            </a:solidFill>
                            <a:latin typeface="Cambria Math" panose="02040503050406030204" pitchFamily="18" charset="0"/>
                            <a:ea typeface="+mn-ea"/>
                            <a:cs typeface="+mn-cs"/>
                          </a:rPr>
                        </m:ctrlPr>
                      </m:dPr>
                      <m:e>
                        <m:eqArr>
                          <m:eqArrPr>
                            <m:ctrlPr>
                              <a:rPr lang="en-US" sz="1600" i="1">
                                <a:solidFill>
                                  <a:prstClr val="black"/>
                                </a:solidFill>
                                <a:latin typeface="Cambria Math" panose="02040503050406030204" pitchFamily="18" charset="0"/>
                                <a:ea typeface="+mn-ea"/>
                                <a:cs typeface="+mn-cs"/>
                              </a:rPr>
                            </m:ctrlPr>
                          </m:eqArrPr>
                          <m:e>
                            <m:r>
                              <a:rPr lang="en-US" sz="1600" i="1">
                                <a:solidFill>
                                  <a:prstClr val="black"/>
                                </a:solidFill>
                                <a:latin typeface="Cambria Math" panose="02040503050406030204" pitchFamily="18" charset="0"/>
                                <a:ea typeface="+mn-ea"/>
                                <a:cs typeface="+mn-cs"/>
                              </a:rPr>
                              <m:t>𝑐</m:t>
                            </m:r>
                            <m:r>
                              <a:rPr lang="en-US" sz="1600" i="1">
                                <a:solidFill>
                                  <a:prstClr val="black"/>
                                </a:solidFill>
                                <a:latin typeface="Cambria Math" panose="02040503050406030204" pitchFamily="18" charset="0"/>
                                <a:ea typeface="+mn-ea"/>
                                <a:cs typeface="+mn-cs"/>
                              </a:rPr>
                              <m:t>                                 </m:t>
                            </m:r>
                            <m:r>
                              <a:rPr lang="en-US" sz="1600" i="1">
                                <a:solidFill>
                                  <a:prstClr val="black"/>
                                </a:solidFill>
                                <a:latin typeface="Cambria Math" panose="02040503050406030204" pitchFamily="18" charset="0"/>
                                <a:ea typeface="+mn-ea"/>
                                <a:cs typeface="+mn-cs"/>
                              </a:rPr>
                              <m:t>𝑛</m:t>
                            </m:r>
                            <m:r>
                              <a:rPr lang="en-US" sz="1600" i="1">
                                <a:solidFill>
                                  <a:prstClr val="black"/>
                                </a:solidFill>
                                <a:latin typeface="Cambria Math" panose="02040503050406030204" pitchFamily="18" charset="0"/>
                                <a:ea typeface="+mn-ea"/>
                                <a:cs typeface="+mn-cs"/>
                              </a:rPr>
                              <m:t>=1</m:t>
                            </m:r>
                          </m:e>
                          <m:e>
                            <m:r>
                              <a:rPr lang="en-US" sz="1600" i="1">
                                <a:solidFill>
                                  <a:prstClr val="black"/>
                                </a:solidFill>
                                <a:latin typeface="Cambria Math" panose="02040503050406030204" pitchFamily="18" charset="0"/>
                                <a:ea typeface="Cambria Math" panose="02040503050406030204" pitchFamily="18" charset="0"/>
                                <a:cs typeface="+mn-cs"/>
                              </a:rPr>
                              <m:t>2</m:t>
                            </m:r>
                            <m:r>
                              <a:rPr lang="en-US" sz="1600" i="1">
                                <a:solidFill>
                                  <a:prstClr val="black"/>
                                </a:solidFill>
                                <a:latin typeface="Cambria Math" panose="02040503050406030204" pitchFamily="18" charset="0"/>
                                <a:ea typeface="Cambria Math" panose="02040503050406030204" pitchFamily="18" charset="0"/>
                                <a:cs typeface="+mn-cs"/>
                              </a:rPr>
                              <m:t>𝑇</m:t>
                            </m:r>
                            <m:d>
                              <m:dPr>
                                <m:ctrlPr>
                                  <a:rPr lang="en-US" sz="1600" i="1">
                                    <a:solidFill>
                                      <a:prstClr val="black"/>
                                    </a:solidFill>
                                    <a:latin typeface="Cambria Math" panose="02040503050406030204" pitchFamily="18" charset="0"/>
                                    <a:ea typeface="Cambria Math" panose="02040503050406030204" pitchFamily="18" charset="0"/>
                                    <a:cs typeface="+mn-cs"/>
                                  </a:rPr>
                                </m:ctrlPr>
                              </m:dPr>
                              <m:e>
                                <m:f>
                                  <m:fPr>
                                    <m:ctrlPr>
                                      <a:rPr lang="en-US" sz="1600" i="1">
                                        <a:solidFill>
                                          <a:prstClr val="black"/>
                                        </a:solidFill>
                                        <a:latin typeface="Cambria Math" panose="02040503050406030204" pitchFamily="18" charset="0"/>
                                        <a:ea typeface="Cambria Math" panose="02040503050406030204" pitchFamily="18" charset="0"/>
                                        <a:cs typeface="+mn-cs"/>
                                      </a:rPr>
                                    </m:ctrlPr>
                                  </m:fPr>
                                  <m:num>
                                    <m:r>
                                      <a:rPr lang="en-US" sz="1600" i="1">
                                        <a:solidFill>
                                          <a:prstClr val="black"/>
                                        </a:solidFill>
                                        <a:latin typeface="Cambria Math" panose="02040503050406030204" pitchFamily="18" charset="0"/>
                                        <a:ea typeface="Cambria Math" panose="02040503050406030204" pitchFamily="18" charset="0"/>
                                        <a:cs typeface="+mn-cs"/>
                                      </a:rPr>
                                      <m:t>𝑛</m:t>
                                    </m:r>
                                  </m:num>
                                  <m:den>
                                    <m:r>
                                      <a:rPr lang="en-US" sz="1600" i="1">
                                        <a:solidFill>
                                          <a:prstClr val="black"/>
                                        </a:solidFill>
                                        <a:latin typeface="Cambria Math" panose="02040503050406030204" pitchFamily="18" charset="0"/>
                                        <a:ea typeface="Cambria Math" panose="02040503050406030204" pitchFamily="18" charset="0"/>
                                        <a:cs typeface="+mn-cs"/>
                                      </a:rPr>
                                      <m:t>2</m:t>
                                    </m:r>
                                  </m:den>
                                </m:f>
                              </m:e>
                            </m:d>
                            <m:r>
                              <a:rPr lang="en-US" sz="1600" i="1">
                                <a:solidFill>
                                  <a:prstClr val="black"/>
                                </a:solidFill>
                                <a:latin typeface="Cambria Math" panose="02040503050406030204" pitchFamily="18" charset="0"/>
                                <a:ea typeface="Cambria Math" panose="02040503050406030204" pitchFamily="18" charset="0"/>
                                <a:cs typeface="+mn-cs"/>
                              </a:rPr>
                              <m:t>+</m:t>
                            </m:r>
                            <m:r>
                              <m:rPr>
                                <m:sty m:val="p"/>
                              </m:rPr>
                              <a:rPr lang="el-GR" sz="1600" i="1">
                                <a:solidFill>
                                  <a:prstClr val="black"/>
                                </a:solidFill>
                                <a:latin typeface="Cambria Math" panose="02040503050406030204" pitchFamily="18" charset="0"/>
                                <a:ea typeface="Cambria Math" panose="02040503050406030204" pitchFamily="18" charset="0"/>
                                <a:cs typeface="+mn-cs"/>
                              </a:rPr>
                              <m:t>Θ</m:t>
                            </m:r>
                            <m:d>
                              <m:dPr>
                                <m:ctrlPr>
                                  <a:rPr lang="en-US" sz="1600" i="1">
                                    <a:solidFill>
                                      <a:prstClr val="black"/>
                                    </a:solidFill>
                                    <a:latin typeface="Cambria Math" panose="02040503050406030204" pitchFamily="18" charset="0"/>
                                    <a:ea typeface="Cambria Math" panose="02040503050406030204" pitchFamily="18" charset="0"/>
                                    <a:cs typeface="+mn-cs"/>
                                  </a:rPr>
                                </m:ctrlPr>
                              </m:dPr>
                              <m:e>
                                <m:r>
                                  <a:rPr lang="en-US" sz="1600" i="1">
                                    <a:solidFill>
                                      <a:prstClr val="black"/>
                                    </a:solidFill>
                                    <a:latin typeface="Cambria Math" panose="02040503050406030204" pitchFamily="18" charset="0"/>
                                    <a:ea typeface="Cambria Math" panose="02040503050406030204" pitchFamily="18" charset="0"/>
                                    <a:cs typeface="+mn-cs"/>
                                  </a:rPr>
                                  <m:t>𝑛</m:t>
                                </m:r>
                              </m:e>
                            </m:d>
                            <m:r>
                              <a:rPr lang="en-US" sz="1600" i="1">
                                <a:solidFill>
                                  <a:prstClr val="black"/>
                                </a:solidFill>
                                <a:latin typeface="Cambria Math" panose="02040503050406030204" pitchFamily="18" charset="0"/>
                                <a:ea typeface="Cambria Math" panose="02040503050406030204" pitchFamily="18" charset="0"/>
                                <a:cs typeface="+mn-cs"/>
                              </a:rPr>
                              <m:t>        </m:t>
                            </m:r>
                            <m:r>
                              <a:rPr lang="en-US" sz="1600" i="1">
                                <a:solidFill>
                                  <a:prstClr val="black"/>
                                </a:solidFill>
                                <a:latin typeface="Cambria Math" panose="02040503050406030204" pitchFamily="18" charset="0"/>
                                <a:ea typeface="Cambria Math" panose="02040503050406030204" pitchFamily="18" charset="0"/>
                                <a:cs typeface="+mn-cs"/>
                              </a:rPr>
                              <m:t>𝑛</m:t>
                            </m:r>
                            <m:r>
                              <a:rPr lang="en-US" sz="1600" i="1">
                                <a:solidFill>
                                  <a:prstClr val="black"/>
                                </a:solidFill>
                                <a:latin typeface="Cambria Math" panose="02040503050406030204" pitchFamily="18" charset="0"/>
                                <a:ea typeface="Cambria Math" panose="02040503050406030204" pitchFamily="18" charset="0"/>
                                <a:cs typeface="+mn-cs"/>
                              </a:rPr>
                              <m:t>&gt;1</m:t>
                            </m:r>
                          </m:e>
                        </m:eqArr>
                      </m:e>
                    </m:d>
                  </m:oMath>
                </a14:m>
                <a:endParaRPr lang="en-US" sz="1600" dirty="0"/>
              </a:p>
              <a:p>
                <a:pPr>
                  <a:lnSpc>
                    <a:spcPts val="1688"/>
                  </a:lnSpc>
                </a:pPr>
                <a:r>
                  <a:rPr lang="en-US" sz="1600" dirty="0"/>
                  <a:t>We can write </a:t>
                </a:r>
                <a14:m>
                  <m:oMath xmlns:m="http://schemas.openxmlformats.org/officeDocument/2006/math">
                    <m:r>
                      <m:rPr>
                        <m:sty m:val="p"/>
                      </m:rPr>
                      <a:rPr lang="el-GR" sz="1600" i="1">
                        <a:solidFill>
                          <a:prstClr val="black"/>
                        </a:solidFill>
                        <a:latin typeface="Cambria Math" panose="02040503050406030204" pitchFamily="18" charset="0"/>
                        <a:ea typeface="Cambria Math" panose="02040503050406030204" pitchFamily="18" charset="0"/>
                      </a:rPr>
                      <m:t>Θ</m:t>
                    </m:r>
                    <m:d>
                      <m:dPr>
                        <m:ctrlPr>
                          <a:rPr lang="en-US" sz="1600" i="1">
                            <a:solidFill>
                              <a:prstClr val="black"/>
                            </a:solidFill>
                            <a:latin typeface="Cambria Math" panose="02040503050406030204" pitchFamily="18" charset="0"/>
                            <a:ea typeface="Cambria Math" panose="02040503050406030204" pitchFamily="18" charset="0"/>
                          </a:rPr>
                        </m:ctrlPr>
                      </m:dPr>
                      <m:e>
                        <m:r>
                          <a:rPr lang="en-US" sz="1600" i="1">
                            <a:solidFill>
                              <a:prstClr val="black"/>
                            </a:solidFill>
                            <a:latin typeface="Cambria Math" panose="02040503050406030204" pitchFamily="18" charset="0"/>
                            <a:ea typeface="Cambria Math" panose="02040503050406030204" pitchFamily="18" charset="0"/>
                          </a:rPr>
                          <m:t>𝑛</m:t>
                        </m:r>
                      </m:e>
                    </m:d>
                    <m:r>
                      <a:rPr lang="en-US" sz="1600" i="1">
                        <a:solidFill>
                          <a:prstClr val="black"/>
                        </a:solidFill>
                        <a:latin typeface="Cambria Math" panose="02040503050406030204" pitchFamily="18" charset="0"/>
                        <a:ea typeface="Cambria Math" panose="02040503050406030204" pitchFamily="18" charset="0"/>
                      </a:rPr>
                      <m:t> </m:t>
                    </m:r>
                  </m:oMath>
                </a14:m>
                <a:r>
                  <a:rPr lang="en-US" sz="1600" dirty="0"/>
                  <a:t>as some const.*</a:t>
                </a:r>
                <a14:m>
                  <m:oMath xmlns:m="http://schemas.openxmlformats.org/officeDocument/2006/math">
                    <m:r>
                      <a:rPr lang="en-US" sz="1600" b="0" i="1" smtClean="0">
                        <a:latin typeface="Cambria Math" panose="02040503050406030204" pitchFamily="18" charset="0"/>
                      </a:rPr>
                      <m:t>𝑛</m:t>
                    </m:r>
                  </m:oMath>
                </a14:m>
                <a:endParaRPr lang="en-US" sz="1600" dirty="0"/>
              </a:p>
              <a:p>
                <a:pPr>
                  <a:lnSpc>
                    <a:spcPts val="1688"/>
                  </a:lnSpc>
                </a:pPr>
                <a:r>
                  <a:rPr lang="en-US" sz="1600" dirty="0"/>
                  <a:t>Does the base case need to be always for </a:t>
                </a:r>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=1</m:t>
                    </m:r>
                  </m:oMath>
                </a14:m>
                <a:r>
                  <a:rPr lang="en-US" sz="1600" dirty="0"/>
                  <a:t>?</a:t>
                </a:r>
              </a:p>
              <a:p>
                <a:pPr>
                  <a:lnSpc>
                    <a:spcPts val="1688"/>
                  </a:lnSpc>
                </a:pPr>
                <a:r>
                  <a:rPr lang="en-US" sz="1600" dirty="0"/>
                  <a:t>General form:</a:t>
                </a:r>
              </a:p>
              <a:p>
                <a:pPr>
                  <a:lnSpc>
                    <a:spcPts val="1688"/>
                  </a:lnSpc>
                </a:pPr>
                <a:endParaRPr lang="en-US" sz="1600" dirty="0"/>
              </a:p>
              <a:p>
                <a:pPr>
                  <a:lnSpc>
                    <a:spcPts val="1688"/>
                  </a:lnSpc>
                </a:pPr>
                <a14:m>
                  <m:oMath xmlns:m="http://schemas.openxmlformats.org/officeDocument/2006/math">
                    <m:r>
                      <a:rPr lang="en-US" sz="1600" i="1">
                        <a:solidFill>
                          <a:prstClr val="black"/>
                        </a:solidFill>
                        <a:latin typeface="Cambria Math" panose="02040503050406030204" pitchFamily="18" charset="0"/>
                      </a:rPr>
                      <m:t>𝑇</m:t>
                    </m:r>
                    <m:d>
                      <m:dPr>
                        <m:ctrlPr>
                          <a:rPr lang="en-US" sz="1600" i="1">
                            <a:solidFill>
                              <a:prstClr val="black"/>
                            </a:solidFill>
                            <a:latin typeface="Cambria Math" panose="02040503050406030204" pitchFamily="18" charset="0"/>
                          </a:rPr>
                        </m:ctrlPr>
                      </m:dPr>
                      <m:e>
                        <m:r>
                          <a:rPr lang="en-US" sz="1600" i="1">
                            <a:solidFill>
                              <a:prstClr val="black"/>
                            </a:solidFill>
                            <a:latin typeface="Cambria Math" panose="02040503050406030204" pitchFamily="18" charset="0"/>
                          </a:rPr>
                          <m:t>𝑛</m:t>
                        </m:r>
                      </m:e>
                    </m:d>
                    <m:r>
                      <a:rPr lang="en-US" sz="1600" i="1">
                        <a:solidFill>
                          <a:prstClr val="black"/>
                        </a:solidFill>
                        <a:latin typeface="Cambria Math" panose="02040503050406030204" pitchFamily="18" charset="0"/>
                      </a:rPr>
                      <m:t>= </m:t>
                    </m:r>
                    <m:d>
                      <m:dPr>
                        <m:begChr m:val="{"/>
                        <m:endChr m:val=""/>
                        <m:ctrlPr>
                          <a:rPr lang="en-US" sz="1600" i="1">
                            <a:solidFill>
                              <a:prstClr val="black"/>
                            </a:solidFill>
                            <a:latin typeface="Cambria Math" panose="02040503050406030204" pitchFamily="18" charset="0"/>
                          </a:rPr>
                        </m:ctrlPr>
                      </m:dPr>
                      <m:e>
                        <m:eqArr>
                          <m:eqArrPr>
                            <m:ctrlPr>
                              <a:rPr lang="en-US" sz="1600" i="1">
                                <a:solidFill>
                                  <a:prstClr val="black"/>
                                </a:solidFill>
                                <a:latin typeface="Cambria Math" panose="02040503050406030204" pitchFamily="18" charset="0"/>
                              </a:rPr>
                            </m:ctrlPr>
                          </m:eqArrPr>
                          <m:e>
                            <m:r>
                              <a:rPr lang="en-US" sz="1600" b="0" i="1" smtClean="0">
                                <a:solidFill>
                                  <a:prstClr val="black"/>
                                </a:solidFill>
                                <a:latin typeface="Cambria Math" panose="02040503050406030204" pitchFamily="18" charset="0"/>
                              </a:rPr>
                              <m:t>𝑑</m:t>
                            </m:r>
                            <m:r>
                              <a:rPr lang="en-US" sz="1600" i="1">
                                <a:solidFill>
                                  <a:prstClr val="black"/>
                                </a:solidFill>
                                <a:latin typeface="Cambria Math" panose="02040503050406030204" pitchFamily="18" charset="0"/>
                              </a:rPr>
                              <m:t>                                 </m:t>
                            </m:r>
                            <m:r>
                              <a:rPr lang="en-US" sz="1600" i="1">
                                <a:solidFill>
                                  <a:prstClr val="black"/>
                                </a:solidFill>
                                <a:latin typeface="Cambria Math" panose="02040503050406030204" pitchFamily="18" charset="0"/>
                              </a:rPr>
                              <m:t>𝑛</m:t>
                            </m:r>
                            <m:r>
                              <a:rPr lang="en-US" sz="1600" i="1">
                                <a:solidFill>
                                  <a:prstClr val="black"/>
                                </a:solidFill>
                                <a:latin typeface="Cambria Math" panose="02040503050406030204" pitchFamily="18" charset="0"/>
                              </a:rPr>
                              <m:t>=</m:t>
                            </m:r>
                            <m:sSub>
                              <m:sSubPr>
                                <m:ctrlPr>
                                  <a:rPr lang="en-US" sz="1600" b="0" i="1" smtClean="0">
                                    <a:solidFill>
                                      <a:prstClr val="black"/>
                                    </a:solidFill>
                                    <a:latin typeface="Cambria Math" panose="02040503050406030204" pitchFamily="18" charset="0"/>
                                  </a:rPr>
                                </m:ctrlPr>
                              </m:sSubPr>
                              <m:e>
                                <m:r>
                                  <a:rPr lang="en-US" sz="1600" b="0" i="1" smtClean="0">
                                    <a:solidFill>
                                      <a:prstClr val="black"/>
                                    </a:solidFill>
                                    <a:latin typeface="Cambria Math" panose="02040503050406030204" pitchFamily="18" charset="0"/>
                                  </a:rPr>
                                  <m:t>𝑛</m:t>
                                </m:r>
                              </m:e>
                              <m:sub>
                                <m:r>
                                  <a:rPr lang="en-US" sz="1600" b="0" i="1" smtClean="0">
                                    <a:solidFill>
                                      <a:prstClr val="black"/>
                                    </a:solidFill>
                                    <a:latin typeface="Cambria Math" panose="02040503050406030204" pitchFamily="18" charset="0"/>
                                  </a:rPr>
                                  <m:t>0</m:t>
                                </m:r>
                              </m:sub>
                            </m:sSub>
                          </m:e>
                          <m:e>
                            <m:r>
                              <a:rPr lang="en-US" sz="1600" i="1">
                                <a:solidFill>
                                  <a:prstClr val="black"/>
                                </a:solidFill>
                                <a:latin typeface="Cambria Math" panose="02040503050406030204" pitchFamily="18" charset="0"/>
                                <a:ea typeface="Cambria Math" panose="02040503050406030204" pitchFamily="18" charset="0"/>
                              </a:rPr>
                              <m:t>2</m:t>
                            </m:r>
                            <m:r>
                              <a:rPr lang="en-US" sz="1600" i="1">
                                <a:solidFill>
                                  <a:prstClr val="black"/>
                                </a:solidFill>
                                <a:latin typeface="Cambria Math" panose="02040503050406030204" pitchFamily="18" charset="0"/>
                                <a:ea typeface="Cambria Math" panose="02040503050406030204" pitchFamily="18" charset="0"/>
                              </a:rPr>
                              <m:t>𝑇</m:t>
                            </m:r>
                            <m:d>
                              <m:dPr>
                                <m:ctrlPr>
                                  <a:rPr lang="en-US" sz="1600" i="1">
                                    <a:solidFill>
                                      <a:prstClr val="black"/>
                                    </a:solidFill>
                                    <a:latin typeface="Cambria Math" panose="02040503050406030204" pitchFamily="18" charset="0"/>
                                    <a:ea typeface="Cambria Math" panose="02040503050406030204" pitchFamily="18" charset="0"/>
                                  </a:rPr>
                                </m:ctrlPr>
                              </m:dPr>
                              <m:e>
                                <m:f>
                                  <m:fPr>
                                    <m:ctrlPr>
                                      <a:rPr lang="en-US" sz="1600" i="1">
                                        <a:solidFill>
                                          <a:prstClr val="black"/>
                                        </a:solidFill>
                                        <a:latin typeface="Cambria Math" panose="02040503050406030204" pitchFamily="18" charset="0"/>
                                        <a:ea typeface="Cambria Math" panose="02040503050406030204" pitchFamily="18" charset="0"/>
                                      </a:rPr>
                                    </m:ctrlPr>
                                  </m:fPr>
                                  <m:num>
                                    <m:r>
                                      <a:rPr lang="en-US" sz="1600" i="1">
                                        <a:solidFill>
                                          <a:prstClr val="black"/>
                                        </a:solidFill>
                                        <a:latin typeface="Cambria Math" panose="02040503050406030204" pitchFamily="18" charset="0"/>
                                        <a:ea typeface="Cambria Math" panose="02040503050406030204" pitchFamily="18" charset="0"/>
                                      </a:rPr>
                                      <m:t>𝑛</m:t>
                                    </m:r>
                                  </m:num>
                                  <m:den>
                                    <m:r>
                                      <a:rPr lang="en-US" sz="1600" i="1">
                                        <a:solidFill>
                                          <a:prstClr val="black"/>
                                        </a:solidFill>
                                        <a:latin typeface="Cambria Math" panose="02040503050406030204" pitchFamily="18" charset="0"/>
                                        <a:ea typeface="Cambria Math" panose="02040503050406030204" pitchFamily="18" charset="0"/>
                                      </a:rPr>
                                      <m:t>2</m:t>
                                    </m:r>
                                  </m:den>
                                </m:f>
                              </m:e>
                            </m:d>
                            <m:r>
                              <a:rPr lang="en-US" sz="1600" i="1">
                                <a:solidFill>
                                  <a:prstClr val="black"/>
                                </a:solidFill>
                                <a:latin typeface="Cambria Math" panose="02040503050406030204" pitchFamily="18" charset="0"/>
                                <a:ea typeface="Cambria Math" panose="02040503050406030204" pitchFamily="18" charset="0"/>
                              </a:rPr>
                              <m:t>+</m:t>
                            </m:r>
                            <m:r>
                              <a:rPr lang="en-US" sz="1600" b="0" i="1" smtClean="0">
                                <a:solidFill>
                                  <a:prstClr val="black"/>
                                </a:solidFill>
                                <a:latin typeface="Cambria Math" panose="02040503050406030204" pitchFamily="18" charset="0"/>
                                <a:ea typeface="Cambria Math" panose="02040503050406030204" pitchFamily="18" charset="0"/>
                              </a:rPr>
                              <m:t>𝑐𝑛</m:t>
                            </m:r>
                            <m:r>
                              <a:rPr lang="en-US" sz="1600" i="1">
                                <a:solidFill>
                                  <a:prstClr val="black"/>
                                </a:solidFill>
                                <a:latin typeface="Cambria Math" panose="02040503050406030204" pitchFamily="18" charset="0"/>
                                <a:ea typeface="Cambria Math" panose="02040503050406030204" pitchFamily="18" charset="0"/>
                              </a:rPr>
                              <m:t>      </m:t>
                            </m:r>
                            <m:r>
                              <a:rPr lang="en-US" sz="1600" b="0" i="1" smtClean="0">
                                <a:solidFill>
                                  <a:prstClr val="black"/>
                                </a:solidFill>
                                <a:latin typeface="Cambria Math" panose="02040503050406030204" pitchFamily="18" charset="0"/>
                                <a:ea typeface="Cambria Math" panose="02040503050406030204" pitchFamily="18" charset="0"/>
                              </a:rPr>
                              <m:t>    </m:t>
                            </m:r>
                            <m:r>
                              <a:rPr lang="en-US" sz="1600" i="1">
                                <a:solidFill>
                                  <a:prstClr val="black"/>
                                </a:solidFill>
                                <a:latin typeface="Cambria Math" panose="02040503050406030204" pitchFamily="18" charset="0"/>
                                <a:ea typeface="Cambria Math" panose="02040503050406030204" pitchFamily="18" charset="0"/>
                              </a:rPr>
                              <m:t>  </m:t>
                            </m:r>
                            <m:r>
                              <a:rPr lang="en-US" sz="1600" i="1">
                                <a:solidFill>
                                  <a:prstClr val="black"/>
                                </a:solidFill>
                                <a:latin typeface="Cambria Math" panose="02040503050406030204" pitchFamily="18" charset="0"/>
                                <a:ea typeface="Cambria Math" panose="02040503050406030204" pitchFamily="18" charset="0"/>
                              </a:rPr>
                              <m:t>𝑛</m:t>
                            </m:r>
                            <m:r>
                              <a:rPr lang="en-US" sz="1600" i="1">
                                <a:solidFill>
                                  <a:prstClr val="black"/>
                                </a:solidFill>
                                <a:latin typeface="Cambria Math" panose="02040503050406030204" pitchFamily="18" charset="0"/>
                                <a:ea typeface="Cambria Math" panose="02040503050406030204" pitchFamily="18" charset="0"/>
                              </a:rPr>
                              <m:t>&gt;</m:t>
                            </m:r>
                            <m:sSub>
                              <m:sSubPr>
                                <m:ctrlPr>
                                  <a:rPr lang="en-US" sz="1600" b="0" i="1" smtClean="0">
                                    <a:solidFill>
                                      <a:prstClr val="black"/>
                                    </a:solidFill>
                                    <a:latin typeface="Cambria Math" panose="02040503050406030204" pitchFamily="18" charset="0"/>
                                    <a:ea typeface="Cambria Math" panose="02040503050406030204" pitchFamily="18" charset="0"/>
                                  </a:rPr>
                                </m:ctrlPr>
                              </m:sSubPr>
                              <m:e>
                                <m:r>
                                  <a:rPr lang="en-US" sz="1600" b="0" i="1" smtClean="0">
                                    <a:solidFill>
                                      <a:prstClr val="black"/>
                                    </a:solidFill>
                                    <a:latin typeface="Cambria Math" panose="02040503050406030204" pitchFamily="18" charset="0"/>
                                    <a:ea typeface="Cambria Math" panose="02040503050406030204" pitchFamily="18" charset="0"/>
                                  </a:rPr>
                                  <m:t>𝑛</m:t>
                                </m:r>
                              </m:e>
                              <m:sub>
                                <m:r>
                                  <a:rPr lang="en-US" sz="1600" b="0" i="1" smtClean="0">
                                    <a:solidFill>
                                      <a:prstClr val="black"/>
                                    </a:solidFill>
                                    <a:latin typeface="Cambria Math" panose="02040503050406030204" pitchFamily="18" charset="0"/>
                                    <a:ea typeface="Cambria Math" panose="02040503050406030204" pitchFamily="18" charset="0"/>
                                  </a:rPr>
                                  <m:t>0</m:t>
                                </m:r>
                              </m:sub>
                            </m:sSub>
                          </m:e>
                        </m:eqArr>
                      </m:e>
                    </m:d>
                  </m:oMath>
                </a14:m>
                <a:endParaRPr lang="en-US" sz="1600" dirty="0"/>
              </a:p>
            </p:txBody>
          </p:sp>
        </mc:Choice>
        <mc:Fallback xmlns="">
          <p:sp>
            <p:nvSpPr>
              <p:cNvPr id="123" name="Content Placeholder 2">
                <a:extLst>
                  <a:ext uri="{FF2B5EF4-FFF2-40B4-BE49-F238E27FC236}">
                    <a16:creationId xmlns:a16="http://schemas.microsoft.com/office/drawing/2014/main" id="{A63167CD-4BA8-CCE0-4624-2AE6F0F89B1E}"/>
                  </a:ext>
                </a:extLst>
              </p:cNvPr>
              <p:cNvSpPr txBox="1">
                <a:spLocks noRot="1" noChangeAspect="1" noMove="1" noResize="1" noEditPoints="1" noAdjustHandles="1" noChangeArrowheads="1" noChangeShapeType="1" noTextEdit="1"/>
              </p:cNvSpPr>
              <p:nvPr/>
            </p:nvSpPr>
            <p:spPr>
              <a:xfrm>
                <a:off x="218114" y="1174252"/>
                <a:ext cx="6424393" cy="2642739"/>
              </a:xfrm>
              <a:prstGeom prst="rect">
                <a:avLst/>
              </a:prstGeom>
              <a:blipFill>
                <a:blip r:embed="rId3"/>
                <a:stretch>
                  <a:fillRect l="-7101" t="-53589" b="-92344"/>
                </a:stretch>
              </a:blipFill>
            </p:spPr>
            <p:txBody>
              <a:bodyPr/>
              <a:lstStyle/>
              <a:p>
                <a:r>
                  <a:rPr lang="en-US">
                    <a:noFill/>
                  </a:rPr>
                  <a:t> </a:t>
                </a:r>
              </a:p>
            </p:txBody>
          </p:sp>
        </mc:Fallback>
      </mc:AlternateContent>
    </p:spTree>
    <p:extLst>
      <p:ext uri="{BB962C8B-B14F-4D97-AF65-F5344CB8AC3E}">
        <p14:creationId xmlns:p14="http://schemas.microsoft.com/office/powerpoint/2010/main" val="412490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13</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Recursion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grpSp>
        <p:nvGrpSpPr>
          <p:cNvPr id="10" name="Group 9">
            <a:extLst>
              <a:ext uri="{FF2B5EF4-FFF2-40B4-BE49-F238E27FC236}">
                <a16:creationId xmlns:a16="http://schemas.microsoft.com/office/drawing/2014/main" id="{36849A00-D12E-7813-F782-2A66CD99D30C}"/>
              </a:ext>
            </a:extLst>
          </p:cNvPr>
          <p:cNvGrpSpPr/>
          <p:nvPr/>
        </p:nvGrpSpPr>
        <p:grpSpPr>
          <a:xfrm>
            <a:off x="3714454" y="2194203"/>
            <a:ext cx="533736" cy="414000"/>
            <a:chOff x="4560634" y="1063396"/>
            <a:chExt cx="533736" cy="414000"/>
          </a:xfrm>
        </p:grpSpPr>
        <p:sp>
          <p:nvSpPr>
            <p:cNvPr id="3" name="Oval 2">
              <a:extLst>
                <a:ext uri="{FF2B5EF4-FFF2-40B4-BE49-F238E27FC236}">
                  <a16:creationId xmlns:a16="http://schemas.microsoft.com/office/drawing/2014/main" id="{0101BDEE-6391-41B7-CF9C-8F3550184706}"/>
                </a:ext>
              </a:extLst>
            </p:cNvPr>
            <p:cNvSpPr/>
            <p:nvPr/>
          </p:nvSpPr>
          <p:spPr>
            <a:xfrm>
              <a:off x="4605557" y="1063396"/>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DDBD87-C8E2-B092-46E0-21E8423554EC}"/>
                    </a:ext>
                  </a:extLst>
                </p:cNvPr>
                <p:cNvSpPr txBox="1"/>
                <p:nvPr/>
              </p:nvSpPr>
              <p:spPr>
                <a:xfrm>
                  <a:off x="4560634" y="1131888"/>
                  <a:ext cx="53373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𝑇</m:t>
                        </m:r>
                        <m:r>
                          <a:rPr lang="en-US" sz="1200" b="0" i="1" smtClean="0">
                            <a:latin typeface="Cambria Math" panose="02040503050406030204" pitchFamily="18" charset="0"/>
                          </a:rPr>
                          <m:t>(</m:t>
                        </m:r>
                        <m:r>
                          <a:rPr lang="en-US" sz="1200" b="0" i="1" smtClean="0">
                            <a:latin typeface="Cambria Math" panose="02040503050406030204" pitchFamily="18" charset="0"/>
                          </a:rPr>
                          <m:t>𝑛</m:t>
                        </m:r>
                        <m:r>
                          <a:rPr lang="en-US" sz="1200" b="0" i="1" smtClean="0">
                            <a:latin typeface="Cambria Math" panose="02040503050406030204" pitchFamily="18" charset="0"/>
                          </a:rPr>
                          <m:t>)</m:t>
                        </m:r>
                      </m:oMath>
                    </m:oMathPara>
                  </a14:m>
                  <a:endParaRPr lang="en-US" sz="1200" dirty="0"/>
                </a:p>
              </p:txBody>
            </p:sp>
          </mc:Choice>
          <mc:Fallback xmlns="">
            <p:sp>
              <p:nvSpPr>
                <p:cNvPr id="6" name="TextBox 5">
                  <a:extLst>
                    <a:ext uri="{FF2B5EF4-FFF2-40B4-BE49-F238E27FC236}">
                      <a16:creationId xmlns:a16="http://schemas.microsoft.com/office/drawing/2014/main" id="{48DDBD87-C8E2-B092-46E0-21E8423554EC}"/>
                    </a:ext>
                  </a:extLst>
                </p:cNvPr>
                <p:cNvSpPr txBox="1">
                  <a:spLocks noRot="1" noChangeAspect="1" noMove="1" noResize="1" noEditPoints="1" noAdjustHandles="1" noChangeArrowheads="1" noChangeShapeType="1" noTextEdit="1"/>
                </p:cNvSpPr>
                <p:nvPr/>
              </p:nvSpPr>
              <p:spPr>
                <a:xfrm>
                  <a:off x="4560634" y="1131888"/>
                  <a:ext cx="533736" cy="276999"/>
                </a:xfrm>
                <a:prstGeom prst="rect">
                  <a:avLst/>
                </a:prstGeom>
                <a:blipFill>
                  <a:blip r:embed="rId3"/>
                  <a:stretch>
                    <a:fillRect b="-434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3D40C70-6A22-8D8F-3B58-51BAE7DF831C}"/>
                  </a:ext>
                </a:extLst>
              </p:cNvPr>
              <p:cNvSpPr txBox="1"/>
              <p:nvPr/>
            </p:nvSpPr>
            <p:spPr>
              <a:xfrm>
                <a:off x="-81931" y="1145417"/>
                <a:ext cx="2223203" cy="632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solidFill>
                            <a:prstClr val="black"/>
                          </a:solidFill>
                          <a:latin typeface="Cambria Math" panose="02040503050406030204" pitchFamily="18" charset="0"/>
                        </a:rPr>
                        <m:t>𝑇</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e>
                      </m:d>
                      <m:r>
                        <a:rPr lang="en-US" sz="1100" i="1">
                          <a:solidFill>
                            <a:prstClr val="black"/>
                          </a:solidFill>
                          <a:latin typeface="Cambria Math" panose="02040503050406030204" pitchFamily="18" charset="0"/>
                        </a:rPr>
                        <m:t>= </m:t>
                      </m:r>
                      <m:d>
                        <m:dPr>
                          <m:begChr m:val="{"/>
                          <m:endChr m:val=""/>
                          <m:ctrlPr>
                            <a:rPr lang="en-US" sz="1100" i="1">
                              <a:solidFill>
                                <a:prstClr val="black"/>
                              </a:solidFill>
                              <a:latin typeface="Cambria Math" panose="02040503050406030204" pitchFamily="18" charset="0"/>
                            </a:rPr>
                          </m:ctrlPr>
                        </m:dPr>
                        <m:e>
                          <m:eqArr>
                            <m:eqArrPr>
                              <m:ctrlPr>
                                <a:rPr lang="en-US" sz="1100" i="1">
                                  <a:solidFill>
                                    <a:prstClr val="black"/>
                                  </a:solidFill>
                                  <a:latin typeface="Cambria Math" panose="02040503050406030204" pitchFamily="18" charset="0"/>
                                </a:rPr>
                              </m:ctrlPr>
                            </m:eqArrPr>
                            <m:e>
                              <m:r>
                                <a:rPr lang="en-US" sz="1100" b="0" i="1" smtClean="0">
                                  <a:solidFill>
                                    <a:prstClr val="black"/>
                                  </a:solidFill>
                                  <a:latin typeface="Cambria Math" panose="02040503050406030204" pitchFamily="18" charset="0"/>
                                </a:rPr>
                                <m:t>𝑑</m:t>
                              </m:r>
                              <m:r>
                                <a:rPr lang="en-US" sz="1100" i="1">
                                  <a:solidFill>
                                    <a:prstClr val="black"/>
                                  </a:solidFill>
                                  <a:latin typeface="Cambria Math" panose="02040503050406030204" pitchFamily="18" charset="0"/>
                                </a:rPr>
                                <m:t>                        </m:t>
                              </m:r>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rPr>
                                <m:t>=1</m:t>
                              </m:r>
                            </m:e>
                            <m:e>
                              <m:r>
                                <a:rPr lang="en-US" sz="1100" i="1">
                                  <a:solidFill>
                                    <a:prstClr val="black"/>
                                  </a:solidFill>
                                  <a:latin typeface="Cambria Math" panose="02040503050406030204" pitchFamily="18" charset="0"/>
                                  <a:ea typeface="Cambria Math" panose="02040503050406030204" pitchFamily="18" charset="0"/>
                                </a:rPr>
                                <m:t>2</m:t>
                              </m:r>
                              <m:r>
                                <a:rPr lang="en-US" sz="1100" i="1">
                                  <a:solidFill>
                                    <a:prstClr val="black"/>
                                  </a:solidFill>
                                  <a:latin typeface="Cambria Math" panose="02040503050406030204" pitchFamily="18" charset="0"/>
                                  <a:ea typeface="Cambria Math" panose="02040503050406030204" pitchFamily="18" charset="0"/>
                                </a:rPr>
                                <m:t>𝑇</m:t>
                              </m:r>
                              <m:d>
                                <m:dPr>
                                  <m:ctrlPr>
                                    <a:rPr lang="en-US" sz="1100" i="1">
                                      <a:solidFill>
                                        <a:prstClr val="black"/>
                                      </a:solidFill>
                                      <a:latin typeface="Cambria Math" panose="02040503050406030204" pitchFamily="18" charset="0"/>
                                      <a:ea typeface="Cambria Math" panose="02040503050406030204" pitchFamily="18" charset="0"/>
                                    </a:rPr>
                                  </m:ctrlPr>
                                </m:dPr>
                                <m:e>
                                  <m:f>
                                    <m:fPr>
                                      <m:ctrlPr>
                                        <a:rPr lang="en-US" sz="1100" i="1">
                                          <a:solidFill>
                                            <a:prstClr val="black"/>
                                          </a:solidFill>
                                          <a:latin typeface="Cambria Math" panose="02040503050406030204" pitchFamily="18" charset="0"/>
                                          <a:ea typeface="Cambria Math" panose="02040503050406030204" pitchFamily="18" charset="0"/>
                                        </a:rPr>
                                      </m:ctrlPr>
                                    </m:fPr>
                                    <m:num>
                                      <m:r>
                                        <a:rPr lang="en-US" sz="1100" i="1">
                                          <a:solidFill>
                                            <a:prstClr val="black"/>
                                          </a:solidFill>
                                          <a:latin typeface="Cambria Math" panose="02040503050406030204" pitchFamily="18" charset="0"/>
                                          <a:ea typeface="Cambria Math" panose="02040503050406030204" pitchFamily="18" charset="0"/>
                                        </a:rPr>
                                        <m:t>𝑛</m:t>
                                      </m:r>
                                    </m:num>
                                    <m:den>
                                      <m:r>
                                        <a:rPr lang="en-US" sz="1100" i="1">
                                          <a:solidFill>
                                            <a:prstClr val="black"/>
                                          </a:solidFill>
                                          <a:latin typeface="Cambria Math" panose="02040503050406030204" pitchFamily="18" charset="0"/>
                                          <a:ea typeface="Cambria Math" panose="02040503050406030204" pitchFamily="18" charset="0"/>
                                        </a:rPr>
                                        <m:t>2</m:t>
                                      </m:r>
                                    </m:den>
                                  </m:f>
                                </m:e>
                              </m:d>
                              <m:r>
                                <a:rPr lang="en-US" sz="1100" i="1">
                                  <a:solidFill>
                                    <a:prstClr val="black"/>
                                  </a:solidFill>
                                  <a:latin typeface="Cambria Math" panose="02040503050406030204" pitchFamily="18" charset="0"/>
                                  <a:ea typeface="Cambria Math" panose="02040503050406030204" pitchFamily="18" charset="0"/>
                                </a:rPr>
                                <m:t>+</m:t>
                              </m:r>
                              <m:r>
                                <a:rPr lang="en-US" sz="1100" b="0" i="1" smtClean="0">
                                  <a:solidFill>
                                    <a:prstClr val="black"/>
                                  </a:solidFill>
                                  <a:latin typeface="Cambria Math" panose="02040503050406030204" pitchFamily="18" charset="0"/>
                                  <a:ea typeface="Cambria Math" panose="02040503050406030204" pitchFamily="18" charset="0"/>
                                </a:rPr>
                                <m:t>𝑐𝑛</m:t>
                              </m:r>
                              <m:r>
                                <a:rPr lang="en-US" sz="1100" i="1">
                                  <a:solidFill>
                                    <a:prstClr val="black"/>
                                  </a:solidFill>
                                  <a:latin typeface="Cambria Math" panose="02040503050406030204" pitchFamily="18" charset="0"/>
                                  <a:ea typeface="Cambria Math" panose="02040503050406030204" pitchFamily="18" charset="0"/>
                                </a:rPr>
                                <m:t>  </m:t>
                              </m:r>
                              <m:r>
                                <a:rPr lang="en-US" sz="1100" b="0" i="1" smtClean="0">
                                  <a:solidFill>
                                    <a:prstClr val="black"/>
                                  </a:solidFill>
                                  <a:latin typeface="Cambria Math" panose="02040503050406030204" pitchFamily="18" charset="0"/>
                                  <a:ea typeface="Cambria Math" panose="02040503050406030204" pitchFamily="18" charset="0"/>
                                </a:rPr>
                                <m:t>  </m:t>
                              </m:r>
                              <m:r>
                                <a:rPr lang="en-US" sz="1100" i="1">
                                  <a:solidFill>
                                    <a:prstClr val="black"/>
                                  </a:solidFill>
                                  <a:latin typeface="Cambria Math" panose="02040503050406030204" pitchFamily="18" charset="0"/>
                                  <a:ea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&gt;1</m:t>
                              </m:r>
                            </m:e>
                          </m:eqArr>
                        </m:e>
                      </m:d>
                    </m:oMath>
                  </m:oMathPara>
                </a14:m>
                <a:endParaRPr lang="en-US" sz="1100" dirty="0"/>
              </a:p>
            </p:txBody>
          </p:sp>
        </mc:Choice>
        <mc:Fallback xmlns="">
          <p:sp>
            <p:nvSpPr>
              <p:cNvPr id="8" name="TextBox 7">
                <a:extLst>
                  <a:ext uri="{FF2B5EF4-FFF2-40B4-BE49-F238E27FC236}">
                    <a16:creationId xmlns:a16="http://schemas.microsoft.com/office/drawing/2014/main" id="{C3D40C70-6A22-8D8F-3B58-51BAE7DF831C}"/>
                  </a:ext>
                </a:extLst>
              </p:cNvPr>
              <p:cNvSpPr txBox="1">
                <a:spLocks noRot="1" noChangeAspect="1" noMove="1" noResize="1" noEditPoints="1" noAdjustHandles="1" noChangeArrowheads="1" noChangeShapeType="1" noTextEdit="1"/>
              </p:cNvSpPr>
              <p:nvPr/>
            </p:nvSpPr>
            <p:spPr>
              <a:xfrm>
                <a:off x="-81931" y="1145417"/>
                <a:ext cx="2223203" cy="632737"/>
              </a:xfrm>
              <a:prstGeom prst="rect">
                <a:avLst/>
              </a:prstGeom>
              <a:blipFill>
                <a:blip r:embed="rId4"/>
                <a:stretch>
                  <a:fillRect l="-14205" t="-190196" b="-274510"/>
                </a:stretch>
              </a:blipFill>
            </p:spPr>
            <p:txBody>
              <a:bodyPr/>
              <a:lstStyle/>
              <a:p>
                <a:r>
                  <a:rPr lang="en-US">
                    <a:noFill/>
                  </a:rPr>
                  <a:t> </a:t>
                </a:r>
              </a:p>
            </p:txBody>
          </p:sp>
        </mc:Fallback>
      </mc:AlternateContent>
      <p:grpSp>
        <p:nvGrpSpPr>
          <p:cNvPr id="68" name="Group 67">
            <a:extLst>
              <a:ext uri="{FF2B5EF4-FFF2-40B4-BE49-F238E27FC236}">
                <a16:creationId xmlns:a16="http://schemas.microsoft.com/office/drawing/2014/main" id="{D1A83ADF-1B4E-7FBD-CF96-6195B7831018}"/>
              </a:ext>
            </a:extLst>
          </p:cNvPr>
          <p:cNvGrpSpPr/>
          <p:nvPr/>
        </p:nvGrpSpPr>
        <p:grpSpPr>
          <a:xfrm>
            <a:off x="1674610" y="2608203"/>
            <a:ext cx="2909292" cy="538170"/>
            <a:chOff x="1674610" y="2608203"/>
            <a:chExt cx="2909292" cy="538170"/>
          </a:xfrm>
        </p:grpSpPr>
        <p:grpSp>
          <p:nvGrpSpPr>
            <p:cNvPr id="12" name="Group 11">
              <a:extLst>
                <a:ext uri="{FF2B5EF4-FFF2-40B4-BE49-F238E27FC236}">
                  <a16:creationId xmlns:a16="http://schemas.microsoft.com/office/drawing/2014/main" id="{9F9041C7-5FF0-4522-4CD0-2069EC1FAC98}"/>
                </a:ext>
              </a:extLst>
            </p:cNvPr>
            <p:cNvGrpSpPr/>
            <p:nvPr/>
          </p:nvGrpSpPr>
          <p:grpSpPr>
            <a:xfrm>
              <a:off x="1674610" y="2729979"/>
              <a:ext cx="595611" cy="414000"/>
              <a:chOff x="4552245" y="1096952"/>
              <a:chExt cx="595611" cy="414000"/>
            </a:xfrm>
          </p:grpSpPr>
          <p:sp>
            <p:nvSpPr>
              <p:cNvPr id="13" name="Oval 12">
                <a:extLst>
                  <a:ext uri="{FF2B5EF4-FFF2-40B4-BE49-F238E27FC236}">
                    <a16:creationId xmlns:a16="http://schemas.microsoft.com/office/drawing/2014/main" id="{E5691922-DB17-15F7-3A0E-77C79AE01365}"/>
                  </a:ext>
                </a:extLst>
              </p:cNvPr>
              <p:cNvSpPr/>
              <p:nvPr/>
            </p:nvSpPr>
            <p:spPr>
              <a:xfrm>
                <a:off x="4630724" y="1096952"/>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A5C27C6-EF12-F3F4-880D-F920D5225FE4}"/>
                      </a:ext>
                    </a:extLst>
                  </p:cNvPr>
                  <p:cNvSpPr txBox="1"/>
                  <p:nvPr/>
                </p:nvSpPr>
                <p:spPr>
                  <a:xfrm>
                    <a:off x="4552245" y="1165444"/>
                    <a:ext cx="595611"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2</m:t>
                              </m:r>
                            </m:den>
                          </m:f>
                          <m:r>
                            <a:rPr lang="en-US" sz="1000" b="0" i="1" smtClean="0">
                              <a:latin typeface="Cambria Math" panose="02040503050406030204" pitchFamily="18" charset="0"/>
                            </a:rPr>
                            <m:t>)</m:t>
                          </m:r>
                        </m:oMath>
                      </m:oMathPara>
                    </a14:m>
                    <a:endParaRPr lang="en-US" sz="1000" dirty="0"/>
                  </a:p>
                </p:txBody>
              </p:sp>
            </mc:Choice>
            <mc:Fallback xmlns="">
              <p:sp>
                <p:nvSpPr>
                  <p:cNvPr id="14" name="TextBox 13">
                    <a:extLst>
                      <a:ext uri="{FF2B5EF4-FFF2-40B4-BE49-F238E27FC236}">
                        <a16:creationId xmlns:a16="http://schemas.microsoft.com/office/drawing/2014/main" id="{FA5C27C6-EF12-F3F4-880D-F920D5225FE4}"/>
                      </a:ext>
                    </a:extLst>
                  </p:cNvPr>
                  <p:cNvSpPr txBox="1">
                    <a:spLocks noRot="1" noChangeAspect="1" noMove="1" noResize="1" noEditPoints="1" noAdjustHandles="1" noChangeArrowheads="1" noChangeShapeType="1" noTextEdit="1"/>
                  </p:cNvSpPr>
                  <p:nvPr/>
                </p:nvSpPr>
                <p:spPr>
                  <a:xfrm>
                    <a:off x="4552245" y="1165444"/>
                    <a:ext cx="595611" cy="268279"/>
                  </a:xfrm>
                  <a:prstGeom prst="rect">
                    <a:avLst/>
                  </a:prstGeom>
                  <a:blipFill>
                    <a:blip r:embed="rId5"/>
                    <a:stretch>
                      <a:fillRect t="-95455" b="-159091"/>
                    </a:stretch>
                  </a:blipFill>
                </p:spPr>
                <p:txBody>
                  <a:bodyPr/>
                  <a:lstStyle/>
                  <a:p>
                    <a:r>
                      <a:rPr lang="en-US">
                        <a:noFill/>
                      </a:rPr>
                      <a:t> </a:t>
                    </a:r>
                  </a:p>
                </p:txBody>
              </p:sp>
            </mc:Fallback>
          </mc:AlternateContent>
        </p:grpSp>
        <p:grpSp>
          <p:nvGrpSpPr>
            <p:cNvPr id="21" name="Group 20">
              <a:extLst>
                <a:ext uri="{FF2B5EF4-FFF2-40B4-BE49-F238E27FC236}">
                  <a16:creationId xmlns:a16="http://schemas.microsoft.com/office/drawing/2014/main" id="{36A77C36-9D0F-4139-A0D6-B535184C1DCD}"/>
                </a:ext>
              </a:extLst>
            </p:cNvPr>
            <p:cNvGrpSpPr/>
            <p:nvPr/>
          </p:nvGrpSpPr>
          <p:grpSpPr>
            <a:xfrm>
              <a:off x="2998586" y="2732373"/>
              <a:ext cx="595611" cy="414000"/>
              <a:chOff x="4552245" y="1096952"/>
              <a:chExt cx="595611" cy="414000"/>
            </a:xfrm>
          </p:grpSpPr>
          <p:sp>
            <p:nvSpPr>
              <p:cNvPr id="22" name="Oval 21">
                <a:extLst>
                  <a:ext uri="{FF2B5EF4-FFF2-40B4-BE49-F238E27FC236}">
                    <a16:creationId xmlns:a16="http://schemas.microsoft.com/office/drawing/2014/main" id="{7820C5B0-AA7A-43C7-64CA-F8352F78EB2F}"/>
                  </a:ext>
                </a:extLst>
              </p:cNvPr>
              <p:cNvSpPr/>
              <p:nvPr/>
            </p:nvSpPr>
            <p:spPr>
              <a:xfrm>
                <a:off x="4630724" y="1096952"/>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E57B23A-6832-0503-49F6-6FAD1CBB6ACA}"/>
                      </a:ext>
                    </a:extLst>
                  </p:cNvPr>
                  <p:cNvSpPr txBox="1"/>
                  <p:nvPr/>
                </p:nvSpPr>
                <p:spPr>
                  <a:xfrm>
                    <a:off x="4552245" y="1165444"/>
                    <a:ext cx="595611"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2</m:t>
                              </m:r>
                            </m:den>
                          </m:f>
                          <m:r>
                            <a:rPr lang="en-US" sz="1000" b="0" i="1" smtClean="0">
                              <a:latin typeface="Cambria Math" panose="02040503050406030204" pitchFamily="18" charset="0"/>
                            </a:rPr>
                            <m:t>)</m:t>
                          </m:r>
                        </m:oMath>
                      </m:oMathPara>
                    </a14:m>
                    <a:endParaRPr lang="en-US" sz="1000" dirty="0"/>
                  </a:p>
                </p:txBody>
              </p:sp>
            </mc:Choice>
            <mc:Fallback xmlns="">
              <p:sp>
                <p:nvSpPr>
                  <p:cNvPr id="23" name="TextBox 22">
                    <a:extLst>
                      <a:ext uri="{FF2B5EF4-FFF2-40B4-BE49-F238E27FC236}">
                        <a16:creationId xmlns:a16="http://schemas.microsoft.com/office/drawing/2014/main" id="{4E57B23A-6832-0503-49F6-6FAD1CBB6ACA}"/>
                      </a:ext>
                    </a:extLst>
                  </p:cNvPr>
                  <p:cNvSpPr txBox="1">
                    <a:spLocks noRot="1" noChangeAspect="1" noMove="1" noResize="1" noEditPoints="1" noAdjustHandles="1" noChangeArrowheads="1" noChangeShapeType="1" noTextEdit="1"/>
                  </p:cNvSpPr>
                  <p:nvPr/>
                </p:nvSpPr>
                <p:spPr>
                  <a:xfrm>
                    <a:off x="4552245" y="1165444"/>
                    <a:ext cx="595611" cy="268279"/>
                  </a:xfrm>
                  <a:prstGeom prst="rect">
                    <a:avLst/>
                  </a:prstGeom>
                  <a:blipFill>
                    <a:blip r:embed="rId6"/>
                    <a:stretch>
                      <a:fillRect t="-95455" b="-163636"/>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CF27C805-8740-80C0-81F0-204F39F3C895}"/>
                </a:ext>
              </a:extLst>
            </p:cNvPr>
            <p:cNvGrpSpPr/>
            <p:nvPr/>
          </p:nvGrpSpPr>
          <p:grpSpPr>
            <a:xfrm>
              <a:off x="4169902" y="2728813"/>
              <a:ext cx="414000" cy="414000"/>
              <a:chOff x="4630724" y="1096952"/>
              <a:chExt cx="414000" cy="414000"/>
            </a:xfrm>
          </p:grpSpPr>
          <p:sp>
            <p:nvSpPr>
              <p:cNvPr id="25" name="Oval 24">
                <a:extLst>
                  <a:ext uri="{FF2B5EF4-FFF2-40B4-BE49-F238E27FC236}">
                    <a16:creationId xmlns:a16="http://schemas.microsoft.com/office/drawing/2014/main" id="{9395F76B-C6B7-1C19-45DD-24D982868A60}"/>
                  </a:ext>
                </a:extLst>
              </p:cNvPr>
              <p:cNvSpPr/>
              <p:nvPr/>
            </p:nvSpPr>
            <p:spPr>
              <a:xfrm>
                <a:off x="4630724" y="1096952"/>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55CB1CF-54A8-108D-82F9-226699EFB271}"/>
                      </a:ext>
                    </a:extLst>
                  </p:cNvPr>
                  <p:cNvSpPr txBox="1"/>
                  <p:nvPr/>
                </p:nvSpPr>
                <p:spPr>
                  <a:xfrm>
                    <a:off x="4647095" y="1155638"/>
                    <a:ext cx="38125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𝑐𝑛</m:t>
                          </m:r>
                        </m:oMath>
                      </m:oMathPara>
                    </a14:m>
                    <a:endParaRPr lang="en-US" sz="1200" dirty="0"/>
                  </a:p>
                </p:txBody>
              </p:sp>
            </mc:Choice>
            <mc:Fallback xmlns="">
              <p:sp>
                <p:nvSpPr>
                  <p:cNvPr id="26" name="TextBox 25">
                    <a:extLst>
                      <a:ext uri="{FF2B5EF4-FFF2-40B4-BE49-F238E27FC236}">
                        <a16:creationId xmlns:a16="http://schemas.microsoft.com/office/drawing/2014/main" id="{155CB1CF-54A8-108D-82F9-226699EFB271}"/>
                      </a:ext>
                    </a:extLst>
                  </p:cNvPr>
                  <p:cNvSpPr txBox="1">
                    <a:spLocks noRot="1" noChangeAspect="1" noMove="1" noResize="1" noEditPoints="1" noAdjustHandles="1" noChangeArrowheads="1" noChangeShapeType="1" noTextEdit="1"/>
                  </p:cNvSpPr>
                  <p:nvPr/>
                </p:nvSpPr>
                <p:spPr>
                  <a:xfrm>
                    <a:off x="4647095" y="1155638"/>
                    <a:ext cx="381258" cy="276999"/>
                  </a:xfrm>
                  <a:prstGeom prst="rect">
                    <a:avLst/>
                  </a:prstGeom>
                  <a:blipFill>
                    <a:blip r:embed="rId7"/>
                    <a:stretch>
                      <a:fillRect/>
                    </a:stretch>
                  </a:blipFill>
                </p:spPr>
                <p:txBody>
                  <a:bodyPr/>
                  <a:lstStyle/>
                  <a:p>
                    <a:r>
                      <a:rPr lang="en-US">
                        <a:noFill/>
                      </a:rPr>
                      <a:t> </a:t>
                    </a:r>
                  </a:p>
                </p:txBody>
              </p:sp>
            </mc:Fallback>
          </mc:AlternateContent>
        </p:grpSp>
        <p:cxnSp>
          <p:nvCxnSpPr>
            <p:cNvPr id="46" name="Straight Arrow Connector 45">
              <a:extLst>
                <a:ext uri="{FF2B5EF4-FFF2-40B4-BE49-F238E27FC236}">
                  <a16:creationId xmlns:a16="http://schemas.microsoft.com/office/drawing/2014/main" id="{1E50EC20-92A3-62F5-FDE4-FB436E6FCC17}"/>
                </a:ext>
              </a:extLst>
            </p:cNvPr>
            <p:cNvCxnSpPr>
              <a:stCxn id="3" idx="4"/>
              <a:endCxn id="13" idx="0"/>
            </p:cNvCxnSpPr>
            <p:nvPr/>
          </p:nvCxnSpPr>
          <p:spPr>
            <a:xfrm flipH="1">
              <a:off x="1960089" y="2608203"/>
              <a:ext cx="2006288" cy="12177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E6152D0-6030-DFAC-138C-0B8D43AD1EC8}"/>
                </a:ext>
              </a:extLst>
            </p:cNvPr>
            <p:cNvCxnSpPr>
              <a:cxnSpLocks/>
              <a:stCxn id="3" idx="4"/>
              <a:endCxn id="22" idx="0"/>
            </p:cNvCxnSpPr>
            <p:nvPr/>
          </p:nvCxnSpPr>
          <p:spPr>
            <a:xfrm flipH="1">
              <a:off x="3284065" y="2608203"/>
              <a:ext cx="682312" cy="12417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6E4D4CC-0CF9-C122-7B4F-31F27292131D}"/>
                </a:ext>
              </a:extLst>
            </p:cNvPr>
            <p:cNvCxnSpPr>
              <a:cxnSpLocks/>
              <a:stCxn id="3" idx="4"/>
              <a:endCxn id="25" idx="0"/>
            </p:cNvCxnSpPr>
            <p:nvPr/>
          </p:nvCxnSpPr>
          <p:spPr>
            <a:xfrm>
              <a:off x="3966377" y="2608203"/>
              <a:ext cx="410525" cy="1206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grpSp>
        <p:nvGrpSpPr>
          <p:cNvPr id="89" name="Group 88">
            <a:extLst>
              <a:ext uri="{FF2B5EF4-FFF2-40B4-BE49-F238E27FC236}">
                <a16:creationId xmlns:a16="http://schemas.microsoft.com/office/drawing/2014/main" id="{D5774EA5-1CBA-A636-CBE0-250832E3A329}"/>
              </a:ext>
            </a:extLst>
          </p:cNvPr>
          <p:cNvGrpSpPr/>
          <p:nvPr/>
        </p:nvGrpSpPr>
        <p:grpSpPr>
          <a:xfrm>
            <a:off x="1723659" y="3164573"/>
            <a:ext cx="1965187" cy="653562"/>
            <a:chOff x="1723659" y="3164573"/>
            <a:chExt cx="1965187" cy="653562"/>
          </a:xfrm>
        </p:grpSpPr>
        <p:grpSp>
          <p:nvGrpSpPr>
            <p:cNvPr id="36" name="Group 35">
              <a:extLst>
                <a:ext uri="{FF2B5EF4-FFF2-40B4-BE49-F238E27FC236}">
                  <a16:creationId xmlns:a16="http://schemas.microsoft.com/office/drawing/2014/main" id="{60988C29-78BD-BB5D-A780-F57F277AD513}"/>
                </a:ext>
              </a:extLst>
            </p:cNvPr>
            <p:cNvGrpSpPr/>
            <p:nvPr/>
          </p:nvGrpSpPr>
          <p:grpSpPr>
            <a:xfrm>
              <a:off x="1723659" y="3404135"/>
              <a:ext cx="595612" cy="414000"/>
              <a:chOff x="4552245" y="1096952"/>
              <a:chExt cx="595612" cy="414000"/>
            </a:xfrm>
          </p:grpSpPr>
          <p:sp>
            <p:nvSpPr>
              <p:cNvPr id="37" name="Oval 36">
                <a:extLst>
                  <a:ext uri="{FF2B5EF4-FFF2-40B4-BE49-F238E27FC236}">
                    <a16:creationId xmlns:a16="http://schemas.microsoft.com/office/drawing/2014/main" id="{D9BA77B1-FB00-6F02-8821-13AA828642BD}"/>
                  </a:ext>
                </a:extLst>
              </p:cNvPr>
              <p:cNvSpPr/>
              <p:nvPr/>
            </p:nvSpPr>
            <p:spPr>
              <a:xfrm>
                <a:off x="4630724" y="1096952"/>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3D6A080-3FA3-54C3-4409-7FE155F60CC5}"/>
                      </a:ext>
                    </a:extLst>
                  </p:cNvPr>
                  <p:cNvSpPr txBox="1"/>
                  <p:nvPr/>
                </p:nvSpPr>
                <p:spPr>
                  <a:xfrm>
                    <a:off x="4552245" y="1165444"/>
                    <a:ext cx="595612"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r>
                            <a:rPr lang="en-US" sz="1000" b="0" i="1" smtClean="0">
                              <a:latin typeface="Cambria Math" panose="02040503050406030204" pitchFamily="18" charset="0"/>
                            </a:rPr>
                            <m:t>)</m:t>
                          </m:r>
                        </m:oMath>
                      </m:oMathPara>
                    </a14:m>
                    <a:endParaRPr lang="en-US" sz="1000" dirty="0"/>
                  </a:p>
                </p:txBody>
              </p:sp>
            </mc:Choice>
            <mc:Fallback xmlns="">
              <p:sp>
                <p:nvSpPr>
                  <p:cNvPr id="38" name="TextBox 37">
                    <a:extLst>
                      <a:ext uri="{FF2B5EF4-FFF2-40B4-BE49-F238E27FC236}">
                        <a16:creationId xmlns:a16="http://schemas.microsoft.com/office/drawing/2014/main" id="{43D6A080-3FA3-54C3-4409-7FE155F60CC5}"/>
                      </a:ext>
                    </a:extLst>
                  </p:cNvPr>
                  <p:cNvSpPr txBox="1">
                    <a:spLocks noRot="1" noChangeAspect="1" noMove="1" noResize="1" noEditPoints="1" noAdjustHandles="1" noChangeArrowheads="1" noChangeShapeType="1" noTextEdit="1"/>
                  </p:cNvSpPr>
                  <p:nvPr/>
                </p:nvSpPr>
                <p:spPr>
                  <a:xfrm>
                    <a:off x="4552245" y="1165444"/>
                    <a:ext cx="595612" cy="267702"/>
                  </a:xfrm>
                  <a:prstGeom prst="rect">
                    <a:avLst/>
                  </a:prstGeom>
                  <a:blipFill>
                    <a:blip r:embed="rId8"/>
                    <a:stretch>
                      <a:fillRect t="-95455" b="-163636"/>
                    </a:stretch>
                  </a:blipFill>
                </p:spPr>
                <p:txBody>
                  <a:bodyPr/>
                  <a:lstStyle/>
                  <a:p>
                    <a:r>
                      <a:rPr lang="en-US">
                        <a:noFill/>
                      </a:rPr>
                      <a:t> </a:t>
                    </a:r>
                  </a:p>
                </p:txBody>
              </p:sp>
            </mc:Fallback>
          </mc:AlternateContent>
        </p:grpSp>
        <p:grpSp>
          <p:nvGrpSpPr>
            <p:cNvPr id="39" name="Group 38">
              <a:extLst>
                <a:ext uri="{FF2B5EF4-FFF2-40B4-BE49-F238E27FC236}">
                  <a16:creationId xmlns:a16="http://schemas.microsoft.com/office/drawing/2014/main" id="{334C5990-8079-4DF8-74B4-4FEA3180068C}"/>
                </a:ext>
              </a:extLst>
            </p:cNvPr>
            <p:cNvGrpSpPr/>
            <p:nvPr/>
          </p:nvGrpSpPr>
          <p:grpSpPr>
            <a:xfrm>
              <a:off x="2422402" y="3399314"/>
              <a:ext cx="595612" cy="414000"/>
              <a:chOff x="4552245" y="1096952"/>
              <a:chExt cx="595612" cy="414000"/>
            </a:xfrm>
          </p:grpSpPr>
          <p:sp>
            <p:nvSpPr>
              <p:cNvPr id="40" name="Oval 39">
                <a:extLst>
                  <a:ext uri="{FF2B5EF4-FFF2-40B4-BE49-F238E27FC236}">
                    <a16:creationId xmlns:a16="http://schemas.microsoft.com/office/drawing/2014/main" id="{1310F05E-D5CB-11D1-76CC-C62E5D669730}"/>
                  </a:ext>
                </a:extLst>
              </p:cNvPr>
              <p:cNvSpPr/>
              <p:nvPr/>
            </p:nvSpPr>
            <p:spPr>
              <a:xfrm>
                <a:off x="4630724" y="1096952"/>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2E1E20A-FD2E-42A5-9E96-0C6829E66F53}"/>
                      </a:ext>
                    </a:extLst>
                  </p:cNvPr>
                  <p:cNvSpPr txBox="1"/>
                  <p:nvPr/>
                </p:nvSpPr>
                <p:spPr>
                  <a:xfrm>
                    <a:off x="4552245" y="1165444"/>
                    <a:ext cx="595612"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r>
                            <a:rPr lang="en-US" sz="1000" b="0" i="1" smtClean="0">
                              <a:latin typeface="Cambria Math" panose="02040503050406030204" pitchFamily="18" charset="0"/>
                            </a:rPr>
                            <m:t>)</m:t>
                          </m:r>
                        </m:oMath>
                      </m:oMathPara>
                    </a14:m>
                    <a:endParaRPr lang="en-US" sz="1000" dirty="0"/>
                  </a:p>
                </p:txBody>
              </p:sp>
            </mc:Choice>
            <mc:Fallback xmlns="">
              <p:sp>
                <p:nvSpPr>
                  <p:cNvPr id="41" name="TextBox 40">
                    <a:extLst>
                      <a:ext uri="{FF2B5EF4-FFF2-40B4-BE49-F238E27FC236}">
                        <a16:creationId xmlns:a16="http://schemas.microsoft.com/office/drawing/2014/main" id="{62E1E20A-FD2E-42A5-9E96-0C6829E66F53}"/>
                      </a:ext>
                    </a:extLst>
                  </p:cNvPr>
                  <p:cNvSpPr txBox="1">
                    <a:spLocks noRot="1" noChangeAspect="1" noMove="1" noResize="1" noEditPoints="1" noAdjustHandles="1" noChangeArrowheads="1" noChangeShapeType="1" noTextEdit="1"/>
                  </p:cNvSpPr>
                  <p:nvPr/>
                </p:nvSpPr>
                <p:spPr>
                  <a:xfrm>
                    <a:off x="4552245" y="1165444"/>
                    <a:ext cx="595612" cy="267702"/>
                  </a:xfrm>
                  <a:prstGeom prst="rect">
                    <a:avLst/>
                  </a:prstGeom>
                  <a:blipFill>
                    <a:blip r:embed="rId9"/>
                    <a:stretch>
                      <a:fillRect t="-95455" b="-159091"/>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CD9DD78D-D02D-9496-A4CA-3842CD88D282}"/>
                </a:ext>
              </a:extLst>
            </p:cNvPr>
            <p:cNvGrpSpPr/>
            <p:nvPr/>
          </p:nvGrpSpPr>
          <p:grpSpPr>
            <a:xfrm>
              <a:off x="3219487" y="3399314"/>
              <a:ext cx="469359" cy="414000"/>
              <a:chOff x="4596761" y="1096952"/>
              <a:chExt cx="469359" cy="414000"/>
            </a:xfrm>
          </p:grpSpPr>
          <p:sp>
            <p:nvSpPr>
              <p:cNvPr id="43" name="Oval 42">
                <a:extLst>
                  <a:ext uri="{FF2B5EF4-FFF2-40B4-BE49-F238E27FC236}">
                    <a16:creationId xmlns:a16="http://schemas.microsoft.com/office/drawing/2014/main" id="{20C3FD52-0A92-F540-7CD7-C8BB3A3606C6}"/>
                  </a:ext>
                </a:extLst>
              </p:cNvPr>
              <p:cNvSpPr/>
              <p:nvPr/>
            </p:nvSpPr>
            <p:spPr>
              <a:xfrm>
                <a:off x="4630724" y="1096952"/>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E8B4BAC-D023-CE52-0131-FDB4641C350D}"/>
                      </a:ext>
                    </a:extLst>
                  </p:cNvPr>
                  <p:cNvSpPr txBox="1"/>
                  <p:nvPr/>
                </p:nvSpPr>
                <p:spPr>
                  <a:xfrm>
                    <a:off x="4596761" y="1164027"/>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44" name="TextBox 43">
                    <a:extLst>
                      <a:ext uri="{FF2B5EF4-FFF2-40B4-BE49-F238E27FC236}">
                        <a16:creationId xmlns:a16="http://schemas.microsoft.com/office/drawing/2014/main" id="{BE8B4BAC-D023-CE52-0131-FDB4641C350D}"/>
                      </a:ext>
                    </a:extLst>
                  </p:cNvPr>
                  <p:cNvSpPr txBox="1">
                    <a:spLocks noRot="1" noChangeAspect="1" noMove="1" noResize="1" noEditPoints="1" noAdjustHandles="1" noChangeArrowheads="1" noChangeShapeType="1" noTextEdit="1"/>
                  </p:cNvSpPr>
                  <p:nvPr/>
                </p:nvSpPr>
                <p:spPr>
                  <a:xfrm>
                    <a:off x="4596761" y="1164027"/>
                    <a:ext cx="469359" cy="268279"/>
                  </a:xfrm>
                  <a:prstGeom prst="rect">
                    <a:avLst/>
                  </a:prstGeom>
                  <a:blipFill>
                    <a:blip r:embed="rId10"/>
                    <a:stretch>
                      <a:fillRect l="-10526" t="-95455" r="-10526" b="-159091"/>
                    </a:stretch>
                  </a:blipFill>
                </p:spPr>
                <p:txBody>
                  <a:bodyPr/>
                  <a:lstStyle/>
                  <a:p>
                    <a:r>
                      <a:rPr lang="en-US">
                        <a:noFill/>
                      </a:rPr>
                      <a:t> </a:t>
                    </a:r>
                  </a:p>
                </p:txBody>
              </p:sp>
            </mc:Fallback>
          </mc:AlternateContent>
        </p:grpSp>
        <p:cxnSp>
          <p:nvCxnSpPr>
            <p:cNvPr id="53" name="Straight Arrow Connector 52">
              <a:extLst>
                <a:ext uri="{FF2B5EF4-FFF2-40B4-BE49-F238E27FC236}">
                  <a16:creationId xmlns:a16="http://schemas.microsoft.com/office/drawing/2014/main" id="{C58AB7CD-9BFB-0FEE-729C-5C90E450FAE2}"/>
                </a:ext>
              </a:extLst>
            </p:cNvPr>
            <p:cNvCxnSpPr>
              <a:cxnSpLocks/>
              <a:endCxn id="37" idx="0"/>
            </p:cNvCxnSpPr>
            <p:nvPr/>
          </p:nvCxnSpPr>
          <p:spPr>
            <a:xfrm flipH="1">
              <a:off x="2009138" y="3164573"/>
              <a:ext cx="1274669" cy="23956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33FBE912-CB07-A12B-0799-4601008B5E8A}"/>
                </a:ext>
              </a:extLst>
            </p:cNvPr>
            <p:cNvCxnSpPr>
              <a:cxnSpLocks/>
              <a:endCxn id="40" idx="0"/>
            </p:cNvCxnSpPr>
            <p:nvPr/>
          </p:nvCxnSpPr>
          <p:spPr>
            <a:xfrm flipH="1">
              <a:off x="2707881" y="3164573"/>
              <a:ext cx="575926" cy="23474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FFA0262E-E6E8-51FB-F979-5EDECDCD381F}"/>
                </a:ext>
              </a:extLst>
            </p:cNvPr>
            <p:cNvCxnSpPr>
              <a:cxnSpLocks/>
              <a:endCxn id="43" idx="0"/>
            </p:cNvCxnSpPr>
            <p:nvPr/>
          </p:nvCxnSpPr>
          <p:spPr>
            <a:xfrm>
              <a:off x="3283807" y="3164573"/>
              <a:ext cx="176643" cy="23474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grpSp>
        <p:nvGrpSpPr>
          <p:cNvPr id="62" name="Group 61">
            <a:extLst>
              <a:ext uri="{FF2B5EF4-FFF2-40B4-BE49-F238E27FC236}">
                <a16:creationId xmlns:a16="http://schemas.microsoft.com/office/drawing/2014/main" id="{E4A078F3-96B9-0C16-3C32-D5966852B5D0}"/>
              </a:ext>
            </a:extLst>
          </p:cNvPr>
          <p:cNvGrpSpPr/>
          <p:nvPr/>
        </p:nvGrpSpPr>
        <p:grpSpPr>
          <a:xfrm>
            <a:off x="2086150" y="2461508"/>
            <a:ext cx="533736" cy="414000"/>
            <a:chOff x="4560634" y="1063396"/>
            <a:chExt cx="533736" cy="414000"/>
          </a:xfrm>
        </p:grpSpPr>
        <p:sp>
          <p:nvSpPr>
            <p:cNvPr id="63" name="Oval 62">
              <a:extLst>
                <a:ext uri="{FF2B5EF4-FFF2-40B4-BE49-F238E27FC236}">
                  <a16:creationId xmlns:a16="http://schemas.microsoft.com/office/drawing/2014/main" id="{EE9866E6-491E-8A72-B61D-7D7457690B0F}"/>
                </a:ext>
              </a:extLst>
            </p:cNvPr>
            <p:cNvSpPr/>
            <p:nvPr/>
          </p:nvSpPr>
          <p:spPr>
            <a:xfrm>
              <a:off x="4605557" y="1063396"/>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213F7BA-04E6-06DA-F1AC-6FA726A46033}"/>
                    </a:ext>
                  </a:extLst>
                </p:cNvPr>
                <p:cNvSpPr txBox="1"/>
                <p:nvPr/>
              </p:nvSpPr>
              <p:spPr>
                <a:xfrm>
                  <a:off x="4560634" y="1131888"/>
                  <a:ext cx="53373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𝑇</m:t>
                        </m:r>
                        <m:r>
                          <a:rPr lang="en-US" sz="1200" b="0" i="1" smtClean="0">
                            <a:latin typeface="Cambria Math" panose="02040503050406030204" pitchFamily="18" charset="0"/>
                          </a:rPr>
                          <m:t>(</m:t>
                        </m:r>
                        <m:r>
                          <a:rPr lang="en-US" sz="1200" b="0" i="1" smtClean="0">
                            <a:latin typeface="Cambria Math" panose="02040503050406030204" pitchFamily="18" charset="0"/>
                          </a:rPr>
                          <m:t>𝑛</m:t>
                        </m:r>
                        <m:r>
                          <a:rPr lang="en-US" sz="1200" b="0" i="1" smtClean="0">
                            <a:latin typeface="Cambria Math" panose="02040503050406030204" pitchFamily="18" charset="0"/>
                          </a:rPr>
                          <m:t>)</m:t>
                        </m:r>
                      </m:oMath>
                    </m:oMathPara>
                  </a14:m>
                  <a:endParaRPr lang="en-US" sz="1200" dirty="0"/>
                </a:p>
              </p:txBody>
            </p:sp>
          </mc:Choice>
          <mc:Fallback xmlns="">
            <p:sp>
              <p:nvSpPr>
                <p:cNvPr id="64" name="TextBox 63">
                  <a:extLst>
                    <a:ext uri="{FF2B5EF4-FFF2-40B4-BE49-F238E27FC236}">
                      <a16:creationId xmlns:a16="http://schemas.microsoft.com/office/drawing/2014/main" id="{0213F7BA-04E6-06DA-F1AC-6FA726A46033}"/>
                    </a:ext>
                  </a:extLst>
                </p:cNvPr>
                <p:cNvSpPr txBox="1">
                  <a:spLocks noRot="1" noChangeAspect="1" noMove="1" noResize="1" noEditPoints="1" noAdjustHandles="1" noChangeArrowheads="1" noChangeShapeType="1" noTextEdit="1"/>
                </p:cNvSpPr>
                <p:nvPr/>
              </p:nvSpPr>
              <p:spPr>
                <a:xfrm>
                  <a:off x="4560634" y="1131888"/>
                  <a:ext cx="533736" cy="276999"/>
                </a:xfrm>
                <a:prstGeom prst="rect">
                  <a:avLst/>
                </a:prstGeom>
                <a:blipFill>
                  <a:blip r:embed="rId11"/>
                  <a:stretch>
                    <a:fillRect b="-90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134E7948-5602-50B7-5D86-1DAD64454958}"/>
                  </a:ext>
                </a:extLst>
              </p:cNvPr>
              <p:cNvSpPr txBox="1">
                <a:spLocks/>
              </p:cNvSpPr>
              <p:nvPr/>
            </p:nvSpPr>
            <p:spPr>
              <a:xfrm>
                <a:off x="2124494" y="1174252"/>
                <a:ext cx="4518013" cy="264273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500" dirty="0"/>
                  <a:t>Left hand side is </a:t>
                </a:r>
                <a14:m>
                  <m:oMath xmlns:m="http://schemas.openxmlformats.org/officeDocument/2006/math">
                    <m:r>
                      <a:rPr lang="en-US" sz="1500" i="1">
                        <a:solidFill>
                          <a:prstClr val="black"/>
                        </a:solidFill>
                        <a:latin typeface="Cambria Math" panose="02040503050406030204" pitchFamily="18" charset="0"/>
                        <a:ea typeface="+mn-ea"/>
                        <a:cs typeface="+mn-cs"/>
                      </a:rPr>
                      <m:t>𝑇</m:t>
                    </m:r>
                    <m:r>
                      <a:rPr lang="en-US" sz="1500" i="1">
                        <a:solidFill>
                          <a:prstClr val="black"/>
                        </a:solidFill>
                        <a:latin typeface="Cambria Math" panose="02040503050406030204" pitchFamily="18" charset="0"/>
                        <a:ea typeface="+mn-ea"/>
                        <a:cs typeface="+mn-cs"/>
                      </a:rPr>
                      <m:t>(</m:t>
                    </m:r>
                    <m:r>
                      <a:rPr lang="en-US" sz="1500" i="1">
                        <a:solidFill>
                          <a:prstClr val="black"/>
                        </a:solidFill>
                        <a:latin typeface="Cambria Math" panose="02040503050406030204" pitchFamily="18" charset="0"/>
                        <a:ea typeface="+mn-ea"/>
                        <a:cs typeface="+mn-cs"/>
                      </a:rPr>
                      <m:t>𝑛</m:t>
                    </m:r>
                    <m:r>
                      <a:rPr lang="en-US" sz="1500" i="1">
                        <a:solidFill>
                          <a:prstClr val="black"/>
                        </a:solidFill>
                        <a:latin typeface="Cambria Math" panose="02040503050406030204" pitchFamily="18" charset="0"/>
                        <a:ea typeface="+mn-ea"/>
                        <a:cs typeface="+mn-cs"/>
                      </a:rPr>
                      <m:t>)</m:t>
                    </m:r>
                  </m:oMath>
                </a14:m>
                <a:r>
                  <a:rPr lang="en-US" sz="1500" dirty="0">
                    <a:solidFill>
                      <a:prstClr val="black"/>
                    </a:solidFill>
                    <a:latin typeface="Calibri" panose="020F0502020204030204"/>
                    <a:ea typeface="+mn-ea"/>
                    <a:cs typeface="+mn-cs"/>
                  </a:rPr>
                  <a:t>. This is a node </a:t>
                </a:r>
              </a:p>
              <a:p>
                <a:pPr>
                  <a:lnSpc>
                    <a:spcPct val="100000"/>
                  </a:lnSpc>
                  <a:spcBef>
                    <a:spcPts val="0"/>
                  </a:spcBef>
                </a:pPr>
                <a:r>
                  <a:rPr lang="en-US" sz="1500" dirty="0">
                    <a:solidFill>
                      <a:prstClr val="black"/>
                    </a:solidFill>
                    <a:latin typeface="Calibri" panose="020F0502020204030204"/>
                    <a:ea typeface="+mn-ea"/>
                    <a:cs typeface="+mn-cs"/>
                  </a:rPr>
                  <a:t>It expands to 2, </a:t>
                </a:r>
                <a14:m>
                  <m:oMath xmlns:m="http://schemas.openxmlformats.org/officeDocument/2006/math">
                    <m:r>
                      <a:rPr lang="en-US" sz="1500" i="1">
                        <a:latin typeface="Cambria Math" panose="02040503050406030204" pitchFamily="18" charset="0"/>
                      </a:rPr>
                      <m:t>𝑇</m:t>
                    </m:r>
                    <m:r>
                      <a:rPr lang="en-US" sz="1500" i="1">
                        <a:latin typeface="Cambria Math" panose="02040503050406030204" pitchFamily="18" charset="0"/>
                      </a:rPr>
                      <m:t>(</m:t>
                    </m:r>
                    <m:f>
                      <m:fPr>
                        <m:type m:val="skw"/>
                        <m:ctrlPr>
                          <a:rPr lang="en-US" sz="1500" i="1" smtClean="0">
                            <a:latin typeface="Cambria Math" panose="02040503050406030204" pitchFamily="18" charset="0"/>
                          </a:rPr>
                        </m:ctrlPr>
                      </m:fPr>
                      <m:num>
                        <m:r>
                          <a:rPr lang="en-US" sz="1500" b="0" i="1" smtClean="0">
                            <a:latin typeface="Cambria Math" panose="02040503050406030204" pitchFamily="18" charset="0"/>
                          </a:rPr>
                          <m:t>𝑛</m:t>
                        </m:r>
                      </m:num>
                      <m:den>
                        <m:r>
                          <a:rPr lang="en-US" sz="1500" b="0" i="1" smtClean="0">
                            <a:latin typeface="Cambria Math" panose="02040503050406030204" pitchFamily="18" charset="0"/>
                          </a:rPr>
                          <m:t>2</m:t>
                        </m:r>
                      </m:den>
                    </m:f>
                    <m:r>
                      <a:rPr lang="en-US" sz="1500" i="1">
                        <a:latin typeface="Cambria Math" panose="02040503050406030204" pitchFamily="18" charset="0"/>
                      </a:rPr>
                      <m:t>)</m:t>
                    </m:r>
                  </m:oMath>
                </a14:m>
                <a:r>
                  <a:rPr lang="en-US" sz="1500" dirty="0"/>
                  <a:t> nodes and one </a:t>
                </a:r>
                <a14:m>
                  <m:oMath xmlns:m="http://schemas.openxmlformats.org/officeDocument/2006/math">
                    <m:r>
                      <a:rPr lang="en-US" sz="1500" b="0" i="1" smtClean="0">
                        <a:latin typeface="Cambria Math" panose="02040503050406030204" pitchFamily="18" charset="0"/>
                      </a:rPr>
                      <m:t>𝑐𝑛</m:t>
                    </m:r>
                  </m:oMath>
                </a14:m>
                <a:r>
                  <a:rPr lang="en-US" sz="1500" dirty="0"/>
                  <a:t> node</a:t>
                </a:r>
              </a:p>
              <a:p>
                <a:pPr>
                  <a:lnSpc>
                    <a:spcPct val="100000"/>
                  </a:lnSpc>
                  <a:spcBef>
                    <a:spcPts val="0"/>
                  </a:spcBef>
                </a:pPr>
                <a:r>
                  <a:rPr lang="en-US" sz="1500" dirty="0">
                    <a:solidFill>
                      <a:prstClr val="black"/>
                    </a:solidFill>
                    <a:latin typeface="Calibri" panose="020F0502020204030204"/>
                    <a:ea typeface="+mn-ea"/>
                    <a:cs typeface="+mn-cs"/>
                  </a:rPr>
                  <a:t>The convention is to replace </a:t>
                </a:r>
                <a14:m>
                  <m:oMath xmlns:m="http://schemas.openxmlformats.org/officeDocument/2006/math">
                    <m:r>
                      <a:rPr lang="en-US" sz="1500" i="1">
                        <a:solidFill>
                          <a:prstClr val="black"/>
                        </a:solidFill>
                        <a:latin typeface="Cambria Math" panose="02040503050406030204" pitchFamily="18" charset="0"/>
                      </a:rPr>
                      <m:t>𝑇</m:t>
                    </m:r>
                    <m:r>
                      <a:rPr lang="en-US" sz="1500" i="1">
                        <a:solidFill>
                          <a:prstClr val="black"/>
                        </a:solidFill>
                        <a:latin typeface="Cambria Math" panose="02040503050406030204" pitchFamily="18" charset="0"/>
                      </a:rPr>
                      <m:t>(</m:t>
                    </m:r>
                    <m:r>
                      <a:rPr lang="en-US" sz="1500" i="1">
                        <a:solidFill>
                          <a:prstClr val="black"/>
                        </a:solidFill>
                        <a:latin typeface="Cambria Math" panose="02040503050406030204" pitchFamily="18" charset="0"/>
                      </a:rPr>
                      <m:t>𝑛</m:t>
                    </m:r>
                    <m:r>
                      <a:rPr lang="en-US" sz="1500" i="1">
                        <a:solidFill>
                          <a:prstClr val="black"/>
                        </a:solidFill>
                        <a:latin typeface="Cambria Math" panose="02040503050406030204" pitchFamily="18" charset="0"/>
                      </a:rPr>
                      <m:t>)</m:t>
                    </m:r>
                  </m:oMath>
                </a14:m>
                <a:r>
                  <a:rPr lang="en-US" sz="1500" dirty="0">
                    <a:solidFill>
                      <a:prstClr val="black"/>
                    </a:solidFill>
                    <a:latin typeface="Calibri" panose="020F0502020204030204"/>
                    <a:ea typeface="+mn-ea"/>
                    <a:cs typeface="+mn-cs"/>
                  </a:rPr>
                  <a:t> with these nodes</a:t>
                </a:r>
              </a:p>
              <a:p>
                <a:pPr>
                  <a:lnSpc>
                    <a:spcPct val="100000"/>
                  </a:lnSpc>
                  <a:spcBef>
                    <a:spcPts val="0"/>
                  </a:spcBef>
                </a:pPr>
                <a:r>
                  <a:rPr lang="en-US" sz="1500" dirty="0">
                    <a:solidFill>
                      <a:prstClr val="black"/>
                    </a:solidFill>
                    <a:latin typeface="Calibri" panose="020F0502020204030204"/>
                    <a:ea typeface="+mn-ea"/>
                    <a:cs typeface="+mn-cs"/>
                  </a:rPr>
                  <a:t>And continue</a:t>
                </a:r>
              </a:p>
            </p:txBody>
          </p:sp>
        </mc:Choice>
        <mc:Fallback xmlns="">
          <p:sp>
            <p:nvSpPr>
              <p:cNvPr id="66" name="Content Placeholder 2">
                <a:extLst>
                  <a:ext uri="{FF2B5EF4-FFF2-40B4-BE49-F238E27FC236}">
                    <a16:creationId xmlns:a16="http://schemas.microsoft.com/office/drawing/2014/main" id="{134E7948-5602-50B7-5D86-1DAD64454958}"/>
                  </a:ext>
                </a:extLst>
              </p:cNvPr>
              <p:cNvSpPr txBox="1">
                <a:spLocks noRot="1" noChangeAspect="1" noMove="1" noResize="1" noEditPoints="1" noAdjustHandles="1" noChangeArrowheads="1" noChangeShapeType="1" noTextEdit="1"/>
              </p:cNvSpPr>
              <p:nvPr/>
            </p:nvSpPr>
            <p:spPr>
              <a:xfrm>
                <a:off x="2124494" y="1174252"/>
                <a:ext cx="4518013" cy="2642739"/>
              </a:xfrm>
              <a:prstGeom prst="rect">
                <a:avLst/>
              </a:prstGeom>
              <a:blipFill>
                <a:blip r:embed="rId12"/>
                <a:stretch>
                  <a:fillRect l="-560" t="-4306"/>
                </a:stretch>
              </a:blipFill>
            </p:spPr>
            <p:txBody>
              <a:bodyPr/>
              <a:lstStyle/>
              <a:p>
                <a:r>
                  <a:rPr lang="en-US">
                    <a:noFill/>
                  </a:rPr>
                  <a:t> </a:t>
                </a:r>
              </a:p>
            </p:txBody>
          </p:sp>
        </mc:Fallback>
      </mc:AlternateContent>
      <p:grpSp>
        <p:nvGrpSpPr>
          <p:cNvPr id="87" name="Group 86">
            <a:extLst>
              <a:ext uri="{FF2B5EF4-FFF2-40B4-BE49-F238E27FC236}">
                <a16:creationId xmlns:a16="http://schemas.microsoft.com/office/drawing/2014/main" id="{AC4D4393-69A3-6905-C67D-E35C2D99B02C}"/>
              </a:ext>
            </a:extLst>
          </p:cNvPr>
          <p:cNvGrpSpPr/>
          <p:nvPr/>
        </p:nvGrpSpPr>
        <p:grpSpPr>
          <a:xfrm>
            <a:off x="2997498" y="2195245"/>
            <a:ext cx="1685370" cy="962535"/>
            <a:chOff x="4742410" y="2195245"/>
            <a:chExt cx="1685370" cy="962535"/>
          </a:xfrm>
        </p:grpSpPr>
        <p:grpSp>
          <p:nvGrpSpPr>
            <p:cNvPr id="71" name="Group 70">
              <a:extLst>
                <a:ext uri="{FF2B5EF4-FFF2-40B4-BE49-F238E27FC236}">
                  <a16:creationId xmlns:a16="http://schemas.microsoft.com/office/drawing/2014/main" id="{BDA390D3-3E04-9B81-2BA3-85C7EE40A871}"/>
                </a:ext>
              </a:extLst>
            </p:cNvPr>
            <p:cNvGrpSpPr/>
            <p:nvPr/>
          </p:nvGrpSpPr>
          <p:grpSpPr>
            <a:xfrm>
              <a:off x="4742410" y="2743780"/>
              <a:ext cx="595611" cy="414000"/>
              <a:chOff x="4552245" y="1096952"/>
              <a:chExt cx="595611" cy="414000"/>
            </a:xfrm>
          </p:grpSpPr>
          <p:sp>
            <p:nvSpPr>
              <p:cNvPr id="78" name="Oval 77">
                <a:extLst>
                  <a:ext uri="{FF2B5EF4-FFF2-40B4-BE49-F238E27FC236}">
                    <a16:creationId xmlns:a16="http://schemas.microsoft.com/office/drawing/2014/main" id="{5E8FC4F0-D7CE-D96C-061A-177ECFE9810B}"/>
                  </a:ext>
                </a:extLst>
              </p:cNvPr>
              <p:cNvSpPr/>
              <p:nvPr/>
            </p:nvSpPr>
            <p:spPr>
              <a:xfrm>
                <a:off x="4630724" y="1096952"/>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D764D6F4-9F59-4882-94C2-4321B68BE49A}"/>
                      </a:ext>
                    </a:extLst>
                  </p:cNvPr>
                  <p:cNvSpPr txBox="1"/>
                  <p:nvPr/>
                </p:nvSpPr>
                <p:spPr>
                  <a:xfrm>
                    <a:off x="4552245" y="1165444"/>
                    <a:ext cx="595611"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2</m:t>
                              </m:r>
                            </m:den>
                          </m:f>
                          <m:r>
                            <a:rPr lang="en-US" sz="1000" b="0" i="1" smtClean="0">
                              <a:latin typeface="Cambria Math" panose="02040503050406030204" pitchFamily="18" charset="0"/>
                            </a:rPr>
                            <m:t>)</m:t>
                          </m:r>
                        </m:oMath>
                      </m:oMathPara>
                    </a14:m>
                    <a:endParaRPr lang="en-US" sz="1000" dirty="0"/>
                  </a:p>
                </p:txBody>
              </p:sp>
            </mc:Choice>
            <mc:Fallback xmlns="">
              <p:sp>
                <p:nvSpPr>
                  <p:cNvPr id="79" name="TextBox 78">
                    <a:extLst>
                      <a:ext uri="{FF2B5EF4-FFF2-40B4-BE49-F238E27FC236}">
                        <a16:creationId xmlns:a16="http://schemas.microsoft.com/office/drawing/2014/main" id="{D764D6F4-9F59-4882-94C2-4321B68BE49A}"/>
                      </a:ext>
                    </a:extLst>
                  </p:cNvPr>
                  <p:cNvSpPr txBox="1">
                    <a:spLocks noRot="1" noChangeAspect="1" noMove="1" noResize="1" noEditPoints="1" noAdjustHandles="1" noChangeArrowheads="1" noChangeShapeType="1" noTextEdit="1"/>
                  </p:cNvSpPr>
                  <p:nvPr/>
                </p:nvSpPr>
                <p:spPr>
                  <a:xfrm>
                    <a:off x="4552245" y="1165444"/>
                    <a:ext cx="595611" cy="268279"/>
                  </a:xfrm>
                  <a:prstGeom prst="rect">
                    <a:avLst/>
                  </a:prstGeom>
                  <a:blipFill>
                    <a:blip r:embed="rId13"/>
                    <a:stretch>
                      <a:fillRect t="-95455" b="-163636"/>
                    </a:stretch>
                  </a:blipFill>
                </p:spPr>
                <p:txBody>
                  <a:bodyPr/>
                  <a:lstStyle/>
                  <a:p>
                    <a:r>
                      <a:rPr lang="en-US">
                        <a:noFill/>
                      </a:rPr>
                      <a:t> </a:t>
                    </a:r>
                  </a:p>
                </p:txBody>
              </p:sp>
            </mc:Fallback>
          </mc:AlternateContent>
        </p:grpSp>
        <p:sp>
          <p:nvSpPr>
            <p:cNvPr id="76" name="Oval 75">
              <a:extLst>
                <a:ext uri="{FF2B5EF4-FFF2-40B4-BE49-F238E27FC236}">
                  <a16:creationId xmlns:a16="http://schemas.microsoft.com/office/drawing/2014/main" id="{2D7D3C7B-6713-7D06-FC56-5817156A6B7A}"/>
                </a:ext>
              </a:extLst>
            </p:cNvPr>
            <p:cNvSpPr/>
            <p:nvPr/>
          </p:nvSpPr>
          <p:spPr>
            <a:xfrm>
              <a:off x="5913726" y="2740220"/>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cxnSp>
          <p:nvCxnSpPr>
            <p:cNvPr id="74" name="Straight Arrow Connector 73">
              <a:extLst>
                <a:ext uri="{FF2B5EF4-FFF2-40B4-BE49-F238E27FC236}">
                  <a16:creationId xmlns:a16="http://schemas.microsoft.com/office/drawing/2014/main" id="{55825043-8613-27D3-7C25-5E29C5ADF77E}"/>
                </a:ext>
              </a:extLst>
            </p:cNvPr>
            <p:cNvCxnSpPr>
              <a:cxnSpLocks/>
              <a:endCxn id="78" idx="0"/>
            </p:cNvCxnSpPr>
            <p:nvPr/>
          </p:nvCxnSpPr>
          <p:spPr>
            <a:xfrm flipH="1">
              <a:off x="5027889" y="2619610"/>
              <a:ext cx="682312" cy="12417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6225E612-EDEF-C2E2-0EBE-A033AAE83A91}"/>
                </a:ext>
              </a:extLst>
            </p:cNvPr>
            <p:cNvCxnSpPr>
              <a:cxnSpLocks/>
              <a:endCxn id="76" idx="0"/>
            </p:cNvCxnSpPr>
            <p:nvPr/>
          </p:nvCxnSpPr>
          <p:spPr>
            <a:xfrm>
              <a:off x="5710201" y="2619610"/>
              <a:ext cx="410525" cy="1206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82" name="Group 81">
              <a:extLst>
                <a:ext uri="{FF2B5EF4-FFF2-40B4-BE49-F238E27FC236}">
                  <a16:creationId xmlns:a16="http://schemas.microsoft.com/office/drawing/2014/main" id="{27BE9AE4-2FE3-470C-A5D0-710EBC832D61}"/>
                </a:ext>
              </a:extLst>
            </p:cNvPr>
            <p:cNvGrpSpPr/>
            <p:nvPr/>
          </p:nvGrpSpPr>
          <p:grpSpPr>
            <a:xfrm>
              <a:off x="5505862" y="2195245"/>
              <a:ext cx="414000" cy="414000"/>
              <a:chOff x="4605557" y="1063396"/>
              <a:chExt cx="414000" cy="414000"/>
            </a:xfrm>
          </p:grpSpPr>
          <p:sp>
            <p:nvSpPr>
              <p:cNvPr id="83" name="Oval 82">
                <a:extLst>
                  <a:ext uri="{FF2B5EF4-FFF2-40B4-BE49-F238E27FC236}">
                    <a16:creationId xmlns:a16="http://schemas.microsoft.com/office/drawing/2014/main" id="{134B0705-F169-01BA-57DA-9B9CEEA0B0D2}"/>
                  </a:ext>
                </a:extLst>
              </p:cNvPr>
              <p:cNvSpPr/>
              <p:nvPr/>
            </p:nvSpPr>
            <p:spPr>
              <a:xfrm>
                <a:off x="4605557" y="1063396"/>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7D5B50EF-D2B1-89A1-FE4C-A10042CAA272}"/>
                      </a:ext>
                    </a:extLst>
                  </p:cNvPr>
                  <p:cNvSpPr txBox="1"/>
                  <p:nvPr/>
                </p:nvSpPr>
                <p:spPr>
                  <a:xfrm>
                    <a:off x="4627387" y="1125274"/>
                    <a:ext cx="38125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𝑐𝑛</m:t>
                          </m:r>
                        </m:oMath>
                      </m:oMathPara>
                    </a14:m>
                    <a:endParaRPr lang="en-US" sz="1200" dirty="0"/>
                  </a:p>
                </p:txBody>
              </p:sp>
            </mc:Choice>
            <mc:Fallback xmlns="">
              <p:sp>
                <p:nvSpPr>
                  <p:cNvPr id="84" name="TextBox 83">
                    <a:extLst>
                      <a:ext uri="{FF2B5EF4-FFF2-40B4-BE49-F238E27FC236}">
                        <a16:creationId xmlns:a16="http://schemas.microsoft.com/office/drawing/2014/main" id="{7D5B50EF-D2B1-89A1-FE4C-A10042CAA272}"/>
                      </a:ext>
                    </a:extLst>
                  </p:cNvPr>
                  <p:cNvSpPr txBox="1">
                    <a:spLocks noRot="1" noChangeAspect="1" noMove="1" noResize="1" noEditPoints="1" noAdjustHandles="1" noChangeArrowheads="1" noChangeShapeType="1" noTextEdit="1"/>
                  </p:cNvSpPr>
                  <p:nvPr/>
                </p:nvSpPr>
                <p:spPr>
                  <a:xfrm>
                    <a:off x="4627387" y="1125274"/>
                    <a:ext cx="381258" cy="276999"/>
                  </a:xfrm>
                  <a:prstGeom prst="rect">
                    <a:avLst/>
                  </a:prstGeom>
                  <a:blipFill>
                    <a:blip r:embed="rId1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0D8C0A13-1930-117F-F25D-96BE9AF2C621}"/>
                    </a:ext>
                  </a:extLst>
                </p:cNvPr>
                <p:cNvSpPr txBox="1"/>
                <p:nvPr/>
              </p:nvSpPr>
              <p:spPr>
                <a:xfrm>
                  <a:off x="5832169" y="2805233"/>
                  <a:ext cx="595611"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2</m:t>
                            </m:r>
                          </m:den>
                        </m:f>
                        <m:r>
                          <a:rPr lang="en-US" sz="1000" b="0" i="1" smtClean="0">
                            <a:latin typeface="Cambria Math" panose="02040503050406030204" pitchFamily="18" charset="0"/>
                          </a:rPr>
                          <m:t>)</m:t>
                        </m:r>
                      </m:oMath>
                    </m:oMathPara>
                  </a14:m>
                  <a:endParaRPr lang="en-US" sz="1000" dirty="0"/>
                </a:p>
              </p:txBody>
            </p:sp>
          </mc:Choice>
          <mc:Fallback xmlns="">
            <p:sp>
              <p:nvSpPr>
                <p:cNvPr id="86" name="TextBox 85">
                  <a:extLst>
                    <a:ext uri="{FF2B5EF4-FFF2-40B4-BE49-F238E27FC236}">
                      <a16:creationId xmlns:a16="http://schemas.microsoft.com/office/drawing/2014/main" id="{0D8C0A13-1930-117F-F25D-96BE9AF2C621}"/>
                    </a:ext>
                  </a:extLst>
                </p:cNvPr>
                <p:cNvSpPr txBox="1">
                  <a:spLocks noRot="1" noChangeAspect="1" noMove="1" noResize="1" noEditPoints="1" noAdjustHandles="1" noChangeArrowheads="1" noChangeShapeType="1" noTextEdit="1"/>
                </p:cNvSpPr>
                <p:nvPr/>
              </p:nvSpPr>
              <p:spPr>
                <a:xfrm>
                  <a:off x="5832169" y="2805233"/>
                  <a:ext cx="595611" cy="268279"/>
                </a:xfrm>
                <a:prstGeom prst="rect">
                  <a:avLst/>
                </a:prstGeom>
                <a:blipFill>
                  <a:blip r:embed="rId15"/>
                  <a:stretch>
                    <a:fillRect t="-90909" b="-163636"/>
                  </a:stretch>
                </a:blipFill>
              </p:spPr>
              <p:txBody>
                <a:bodyPr/>
                <a:lstStyle/>
                <a:p>
                  <a:r>
                    <a:rPr lang="en-US">
                      <a:noFill/>
                    </a:rPr>
                    <a:t> </a:t>
                  </a:r>
                </a:p>
              </p:txBody>
            </p:sp>
          </mc:Fallback>
        </mc:AlternateContent>
      </p:grpSp>
      <p:sp>
        <p:nvSpPr>
          <p:cNvPr id="88" name="Left Brace 87">
            <a:extLst>
              <a:ext uri="{FF2B5EF4-FFF2-40B4-BE49-F238E27FC236}">
                <a16:creationId xmlns:a16="http://schemas.microsoft.com/office/drawing/2014/main" id="{90101F34-A6CA-0495-6F0A-28238FCA3691}"/>
              </a:ext>
            </a:extLst>
          </p:cNvPr>
          <p:cNvSpPr/>
          <p:nvPr/>
        </p:nvSpPr>
        <p:spPr>
          <a:xfrm>
            <a:off x="2765098" y="2165974"/>
            <a:ext cx="295596" cy="10050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09" name="Group 108">
            <a:extLst>
              <a:ext uri="{FF2B5EF4-FFF2-40B4-BE49-F238E27FC236}">
                <a16:creationId xmlns:a16="http://schemas.microsoft.com/office/drawing/2014/main" id="{A99C9040-6ED0-AD16-FB86-148EAC5E62E7}"/>
              </a:ext>
            </a:extLst>
          </p:cNvPr>
          <p:cNvGrpSpPr/>
          <p:nvPr/>
        </p:nvGrpSpPr>
        <p:grpSpPr>
          <a:xfrm>
            <a:off x="3691450" y="3154381"/>
            <a:ext cx="1659893" cy="649885"/>
            <a:chOff x="4789803" y="3382382"/>
            <a:chExt cx="1659893" cy="649885"/>
          </a:xfrm>
        </p:grpSpPr>
        <p:sp>
          <p:nvSpPr>
            <p:cNvPr id="99" name="Oval 98">
              <a:extLst>
                <a:ext uri="{FF2B5EF4-FFF2-40B4-BE49-F238E27FC236}">
                  <a16:creationId xmlns:a16="http://schemas.microsoft.com/office/drawing/2014/main" id="{67703BA5-CAF2-9102-EF13-43291CED6B5F}"/>
                </a:ext>
              </a:extLst>
            </p:cNvPr>
            <p:cNvSpPr/>
            <p:nvPr/>
          </p:nvSpPr>
          <p:spPr>
            <a:xfrm>
              <a:off x="4868282" y="3618267"/>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538579F9-8F48-D517-5977-06BE980B4BC2}"/>
                    </a:ext>
                  </a:extLst>
                </p:cNvPr>
                <p:cNvSpPr txBox="1"/>
                <p:nvPr/>
              </p:nvSpPr>
              <p:spPr>
                <a:xfrm>
                  <a:off x="4789803" y="3686759"/>
                  <a:ext cx="595612"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r>
                          <a:rPr lang="en-US" sz="1000" b="0" i="1" smtClean="0">
                            <a:latin typeface="Cambria Math" panose="02040503050406030204" pitchFamily="18" charset="0"/>
                          </a:rPr>
                          <m:t>)</m:t>
                        </m:r>
                      </m:oMath>
                    </m:oMathPara>
                  </a14:m>
                  <a:endParaRPr lang="en-US" sz="1000" dirty="0"/>
                </a:p>
              </p:txBody>
            </p:sp>
          </mc:Choice>
          <mc:Fallback xmlns="">
            <p:sp>
              <p:nvSpPr>
                <p:cNvPr id="100" name="TextBox 99">
                  <a:extLst>
                    <a:ext uri="{FF2B5EF4-FFF2-40B4-BE49-F238E27FC236}">
                      <a16:creationId xmlns:a16="http://schemas.microsoft.com/office/drawing/2014/main" id="{538579F9-8F48-D517-5977-06BE980B4BC2}"/>
                    </a:ext>
                  </a:extLst>
                </p:cNvPr>
                <p:cNvSpPr txBox="1">
                  <a:spLocks noRot="1" noChangeAspect="1" noMove="1" noResize="1" noEditPoints="1" noAdjustHandles="1" noChangeArrowheads="1" noChangeShapeType="1" noTextEdit="1"/>
                </p:cNvSpPr>
                <p:nvPr/>
              </p:nvSpPr>
              <p:spPr>
                <a:xfrm>
                  <a:off x="4789803" y="3686759"/>
                  <a:ext cx="595612" cy="267702"/>
                </a:xfrm>
                <a:prstGeom prst="rect">
                  <a:avLst/>
                </a:prstGeom>
                <a:blipFill>
                  <a:blip r:embed="rId16"/>
                  <a:stretch>
                    <a:fillRect t="-95455" b="-163636"/>
                  </a:stretch>
                </a:blipFill>
              </p:spPr>
              <p:txBody>
                <a:bodyPr/>
                <a:lstStyle/>
                <a:p>
                  <a:r>
                    <a:rPr lang="en-US">
                      <a:noFill/>
                    </a:rPr>
                    <a:t> </a:t>
                  </a:r>
                </a:p>
              </p:txBody>
            </p:sp>
          </mc:Fallback>
        </mc:AlternateContent>
        <p:sp>
          <p:nvSpPr>
            <p:cNvPr id="97" name="Oval 96">
              <a:extLst>
                <a:ext uri="{FF2B5EF4-FFF2-40B4-BE49-F238E27FC236}">
                  <a16:creationId xmlns:a16="http://schemas.microsoft.com/office/drawing/2014/main" id="{0D34D4FB-4F2C-F782-76A0-15B45AE6A368}"/>
                </a:ext>
              </a:extLst>
            </p:cNvPr>
            <p:cNvSpPr/>
            <p:nvPr/>
          </p:nvSpPr>
          <p:spPr>
            <a:xfrm>
              <a:off x="5453071" y="3618267"/>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9381E783-253D-CF66-5573-7A6BC5879B28}"/>
                    </a:ext>
                  </a:extLst>
                </p:cNvPr>
                <p:cNvSpPr txBox="1"/>
                <p:nvPr/>
              </p:nvSpPr>
              <p:spPr>
                <a:xfrm>
                  <a:off x="5369150" y="3691498"/>
                  <a:ext cx="595612"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r>
                          <a:rPr lang="en-US" sz="1000" b="0" i="1" smtClean="0">
                            <a:latin typeface="Cambria Math" panose="02040503050406030204" pitchFamily="18" charset="0"/>
                          </a:rPr>
                          <m:t>)</m:t>
                        </m:r>
                      </m:oMath>
                    </m:oMathPara>
                  </a14:m>
                  <a:endParaRPr lang="en-US" sz="1000" dirty="0"/>
                </a:p>
              </p:txBody>
            </p:sp>
          </mc:Choice>
          <mc:Fallback xmlns="">
            <p:sp>
              <p:nvSpPr>
                <p:cNvPr id="98" name="TextBox 97">
                  <a:extLst>
                    <a:ext uri="{FF2B5EF4-FFF2-40B4-BE49-F238E27FC236}">
                      <a16:creationId xmlns:a16="http://schemas.microsoft.com/office/drawing/2014/main" id="{9381E783-253D-CF66-5573-7A6BC5879B28}"/>
                    </a:ext>
                  </a:extLst>
                </p:cNvPr>
                <p:cNvSpPr txBox="1">
                  <a:spLocks noRot="1" noChangeAspect="1" noMove="1" noResize="1" noEditPoints="1" noAdjustHandles="1" noChangeArrowheads="1" noChangeShapeType="1" noTextEdit="1"/>
                </p:cNvSpPr>
                <p:nvPr/>
              </p:nvSpPr>
              <p:spPr>
                <a:xfrm>
                  <a:off x="5369150" y="3691498"/>
                  <a:ext cx="595612" cy="267702"/>
                </a:xfrm>
                <a:prstGeom prst="rect">
                  <a:avLst/>
                </a:prstGeom>
                <a:blipFill>
                  <a:blip r:embed="rId17"/>
                  <a:stretch>
                    <a:fillRect t="-90909" b="-163636"/>
                  </a:stretch>
                </a:blipFill>
              </p:spPr>
              <p:txBody>
                <a:bodyPr/>
                <a:lstStyle/>
                <a:p>
                  <a:r>
                    <a:rPr lang="en-US">
                      <a:noFill/>
                    </a:rPr>
                    <a:t> </a:t>
                  </a:r>
                </a:p>
              </p:txBody>
            </p:sp>
          </mc:Fallback>
        </mc:AlternateContent>
        <p:cxnSp>
          <p:nvCxnSpPr>
            <p:cNvPr id="95" name="Straight Arrow Connector 94">
              <a:extLst>
                <a:ext uri="{FF2B5EF4-FFF2-40B4-BE49-F238E27FC236}">
                  <a16:creationId xmlns:a16="http://schemas.microsoft.com/office/drawing/2014/main" id="{BC7ACE5B-6369-08C7-7B81-E3E468AB77E1}"/>
                </a:ext>
              </a:extLst>
            </p:cNvPr>
            <p:cNvCxnSpPr>
              <a:cxnSpLocks/>
              <a:endCxn id="99" idx="0"/>
            </p:cNvCxnSpPr>
            <p:nvPr/>
          </p:nvCxnSpPr>
          <p:spPr>
            <a:xfrm flipH="1">
              <a:off x="5075282" y="3383526"/>
              <a:ext cx="414950" cy="23474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94267FE6-8EB5-39AA-D45D-48DD6CD328D9}"/>
                </a:ext>
              </a:extLst>
            </p:cNvPr>
            <p:cNvCxnSpPr>
              <a:cxnSpLocks/>
              <a:endCxn id="97" idx="0"/>
            </p:cNvCxnSpPr>
            <p:nvPr/>
          </p:nvCxnSpPr>
          <p:spPr>
            <a:xfrm>
              <a:off x="5483428" y="3383526"/>
              <a:ext cx="176643" cy="23474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sp>
          <p:nvSpPr>
            <p:cNvPr id="104" name="Oval 103">
              <a:extLst>
                <a:ext uri="{FF2B5EF4-FFF2-40B4-BE49-F238E27FC236}">
                  <a16:creationId xmlns:a16="http://schemas.microsoft.com/office/drawing/2014/main" id="{A3E87C13-1BE4-C874-9F26-40AC35D82263}"/>
                </a:ext>
              </a:extLst>
            </p:cNvPr>
            <p:cNvSpPr/>
            <p:nvPr/>
          </p:nvSpPr>
          <p:spPr>
            <a:xfrm>
              <a:off x="6014300" y="3610563"/>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EA941A69-678B-E7B7-0C97-1A66D9652856}"/>
                    </a:ext>
                  </a:extLst>
                </p:cNvPr>
                <p:cNvSpPr txBox="1"/>
                <p:nvPr/>
              </p:nvSpPr>
              <p:spPr>
                <a:xfrm>
                  <a:off x="5980337" y="3677638"/>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105" name="TextBox 104">
                  <a:extLst>
                    <a:ext uri="{FF2B5EF4-FFF2-40B4-BE49-F238E27FC236}">
                      <a16:creationId xmlns:a16="http://schemas.microsoft.com/office/drawing/2014/main" id="{EA941A69-678B-E7B7-0C97-1A66D9652856}"/>
                    </a:ext>
                  </a:extLst>
                </p:cNvPr>
                <p:cNvSpPr txBox="1">
                  <a:spLocks noRot="1" noChangeAspect="1" noMove="1" noResize="1" noEditPoints="1" noAdjustHandles="1" noChangeArrowheads="1" noChangeShapeType="1" noTextEdit="1"/>
                </p:cNvSpPr>
                <p:nvPr/>
              </p:nvSpPr>
              <p:spPr>
                <a:xfrm>
                  <a:off x="5980337" y="3677638"/>
                  <a:ext cx="469359" cy="268279"/>
                </a:xfrm>
                <a:prstGeom prst="rect">
                  <a:avLst/>
                </a:prstGeom>
                <a:blipFill>
                  <a:blip r:embed="rId18"/>
                  <a:stretch>
                    <a:fillRect l="-10526" t="-90909" r="-7895" b="-163636"/>
                  </a:stretch>
                </a:blipFill>
              </p:spPr>
              <p:txBody>
                <a:bodyPr/>
                <a:lstStyle/>
                <a:p>
                  <a:r>
                    <a:rPr lang="en-US">
                      <a:noFill/>
                    </a:rPr>
                    <a:t> </a:t>
                  </a:r>
                </a:p>
              </p:txBody>
            </p:sp>
          </mc:Fallback>
        </mc:AlternateContent>
        <p:cxnSp>
          <p:nvCxnSpPr>
            <p:cNvPr id="106" name="Straight Arrow Connector 105">
              <a:extLst>
                <a:ext uri="{FF2B5EF4-FFF2-40B4-BE49-F238E27FC236}">
                  <a16:creationId xmlns:a16="http://schemas.microsoft.com/office/drawing/2014/main" id="{C6239A66-92D9-58A4-15D1-E627C5379B62}"/>
                </a:ext>
              </a:extLst>
            </p:cNvPr>
            <p:cNvCxnSpPr>
              <a:cxnSpLocks/>
            </p:cNvCxnSpPr>
            <p:nvPr/>
          </p:nvCxnSpPr>
          <p:spPr>
            <a:xfrm>
              <a:off x="5490232" y="3382382"/>
              <a:ext cx="731068" cy="22818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3035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2" end="2"/>
                                            </p:txEl>
                                          </p:spTgt>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6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14</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Recursion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3D40C70-6A22-8D8F-3B58-51BAE7DF831C}"/>
                  </a:ext>
                </a:extLst>
              </p:cNvPr>
              <p:cNvSpPr txBox="1"/>
              <p:nvPr/>
            </p:nvSpPr>
            <p:spPr>
              <a:xfrm>
                <a:off x="-81931" y="1145417"/>
                <a:ext cx="2223203" cy="632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solidFill>
                            <a:prstClr val="black"/>
                          </a:solidFill>
                          <a:latin typeface="Cambria Math" panose="02040503050406030204" pitchFamily="18" charset="0"/>
                        </a:rPr>
                        <m:t>𝑇</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e>
                      </m:d>
                      <m:r>
                        <a:rPr lang="en-US" sz="1100" i="1">
                          <a:solidFill>
                            <a:prstClr val="black"/>
                          </a:solidFill>
                          <a:latin typeface="Cambria Math" panose="02040503050406030204" pitchFamily="18" charset="0"/>
                        </a:rPr>
                        <m:t>= </m:t>
                      </m:r>
                      <m:d>
                        <m:dPr>
                          <m:begChr m:val="{"/>
                          <m:endChr m:val=""/>
                          <m:ctrlPr>
                            <a:rPr lang="en-US" sz="1100" i="1">
                              <a:solidFill>
                                <a:prstClr val="black"/>
                              </a:solidFill>
                              <a:latin typeface="Cambria Math" panose="02040503050406030204" pitchFamily="18" charset="0"/>
                            </a:rPr>
                          </m:ctrlPr>
                        </m:dPr>
                        <m:e>
                          <m:eqArr>
                            <m:eqArrPr>
                              <m:ctrlPr>
                                <a:rPr lang="en-US" sz="1100" i="1">
                                  <a:solidFill>
                                    <a:prstClr val="black"/>
                                  </a:solidFill>
                                  <a:latin typeface="Cambria Math" panose="02040503050406030204" pitchFamily="18" charset="0"/>
                                </a:rPr>
                              </m:ctrlPr>
                            </m:eqArrPr>
                            <m:e>
                              <m:r>
                                <a:rPr lang="en-US" sz="1100" b="0" i="1" smtClean="0">
                                  <a:solidFill>
                                    <a:prstClr val="black"/>
                                  </a:solidFill>
                                  <a:latin typeface="Cambria Math" panose="02040503050406030204" pitchFamily="18" charset="0"/>
                                </a:rPr>
                                <m:t>𝑑</m:t>
                              </m:r>
                              <m:r>
                                <a:rPr lang="en-US" sz="1100" i="1">
                                  <a:solidFill>
                                    <a:prstClr val="black"/>
                                  </a:solidFill>
                                  <a:latin typeface="Cambria Math" panose="02040503050406030204" pitchFamily="18" charset="0"/>
                                </a:rPr>
                                <m:t>                        </m:t>
                              </m:r>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rPr>
                                <m:t>=1</m:t>
                              </m:r>
                            </m:e>
                            <m:e>
                              <m:r>
                                <a:rPr lang="en-US" sz="1100" i="1">
                                  <a:solidFill>
                                    <a:prstClr val="black"/>
                                  </a:solidFill>
                                  <a:latin typeface="Cambria Math" panose="02040503050406030204" pitchFamily="18" charset="0"/>
                                  <a:ea typeface="Cambria Math" panose="02040503050406030204" pitchFamily="18" charset="0"/>
                                </a:rPr>
                                <m:t>2</m:t>
                              </m:r>
                              <m:r>
                                <a:rPr lang="en-US" sz="1100" i="1">
                                  <a:solidFill>
                                    <a:prstClr val="black"/>
                                  </a:solidFill>
                                  <a:latin typeface="Cambria Math" panose="02040503050406030204" pitchFamily="18" charset="0"/>
                                  <a:ea typeface="Cambria Math" panose="02040503050406030204" pitchFamily="18" charset="0"/>
                                </a:rPr>
                                <m:t>𝑇</m:t>
                              </m:r>
                              <m:d>
                                <m:dPr>
                                  <m:ctrlPr>
                                    <a:rPr lang="en-US" sz="1100" i="1">
                                      <a:solidFill>
                                        <a:prstClr val="black"/>
                                      </a:solidFill>
                                      <a:latin typeface="Cambria Math" panose="02040503050406030204" pitchFamily="18" charset="0"/>
                                      <a:ea typeface="Cambria Math" panose="02040503050406030204" pitchFamily="18" charset="0"/>
                                    </a:rPr>
                                  </m:ctrlPr>
                                </m:dPr>
                                <m:e>
                                  <m:f>
                                    <m:fPr>
                                      <m:ctrlPr>
                                        <a:rPr lang="en-US" sz="1100" i="1">
                                          <a:solidFill>
                                            <a:prstClr val="black"/>
                                          </a:solidFill>
                                          <a:latin typeface="Cambria Math" panose="02040503050406030204" pitchFamily="18" charset="0"/>
                                          <a:ea typeface="Cambria Math" panose="02040503050406030204" pitchFamily="18" charset="0"/>
                                        </a:rPr>
                                      </m:ctrlPr>
                                    </m:fPr>
                                    <m:num>
                                      <m:r>
                                        <a:rPr lang="en-US" sz="1100" i="1">
                                          <a:solidFill>
                                            <a:prstClr val="black"/>
                                          </a:solidFill>
                                          <a:latin typeface="Cambria Math" panose="02040503050406030204" pitchFamily="18" charset="0"/>
                                          <a:ea typeface="Cambria Math" panose="02040503050406030204" pitchFamily="18" charset="0"/>
                                        </a:rPr>
                                        <m:t>𝑛</m:t>
                                      </m:r>
                                    </m:num>
                                    <m:den>
                                      <m:r>
                                        <a:rPr lang="en-US" sz="1100" i="1">
                                          <a:solidFill>
                                            <a:prstClr val="black"/>
                                          </a:solidFill>
                                          <a:latin typeface="Cambria Math" panose="02040503050406030204" pitchFamily="18" charset="0"/>
                                          <a:ea typeface="Cambria Math" panose="02040503050406030204" pitchFamily="18" charset="0"/>
                                        </a:rPr>
                                        <m:t>2</m:t>
                                      </m:r>
                                    </m:den>
                                  </m:f>
                                </m:e>
                              </m:d>
                              <m:r>
                                <a:rPr lang="en-US" sz="1100" i="1">
                                  <a:solidFill>
                                    <a:prstClr val="black"/>
                                  </a:solidFill>
                                  <a:latin typeface="Cambria Math" panose="02040503050406030204" pitchFamily="18" charset="0"/>
                                  <a:ea typeface="Cambria Math" panose="02040503050406030204" pitchFamily="18" charset="0"/>
                                </a:rPr>
                                <m:t>+</m:t>
                              </m:r>
                              <m:r>
                                <a:rPr lang="en-US" sz="1100" b="0" i="1" smtClean="0">
                                  <a:solidFill>
                                    <a:prstClr val="black"/>
                                  </a:solidFill>
                                  <a:latin typeface="Cambria Math" panose="02040503050406030204" pitchFamily="18" charset="0"/>
                                  <a:ea typeface="Cambria Math" panose="02040503050406030204" pitchFamily="18" charset="0"/>
                                </a:rPr>
                                <m:t>𝑐𝑛</m:t>
                              </m:r>
                              <m:r>
                                <a:rPr lang="en-US" sz="1100" i="1">
                                  <a:solidFill>
                                    <a:prstClr val="black"/>
                                  </a:solidFill>
                                  <a:latin typeface="Cambria Math" panose="02040503050406030204" pitchFamily="18" charset="0"/>
                                  <a:ea typeface="Cambria Math" panose="02040503050406030204" pitchFamily="18" charset="0"/>
                                </a:rPr>
                                <m:t>  </m:t>
                              </m:r>
                              <m:r>
                                <a:rPr lang="en-US" sz="1100" b="0" i="1" smtClean="0">
                                  <a:solidFill>
                                    <a:prstClr val="black"/>
                                  </a:solidFill>
                                  <a:latin typeface="Cambria Math" panose="02040503050406030204" pitchFamily="18" charset="0"/>
                                  <a:ea typeface="Cambria Math" panose="02040503050406030204" pitchFamily="18" charset="0"/>
                                </a:rPr>
                                <m:t>  </m:t>
                              </m:r>
                              <m:r>
                                <a:rPr lang="en-US" sz="1100" i="1">
                                  <a:solidFill>
                                    <a:prstClr val="black"/>
                                  </a:solidFill>
                                  <a:latin typeface="Cambria Math" panose="02040503050406030204" pitchFamily="18" charset="0"/>
                                  <a:ea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&gt;1</m:t>
                              </m:r>
                            </m:e>
                          </m:eqArr>
                        </m:e>
                      </m:d>
                    </m:oMath>
                  </m:oMathPara>
                </a14:m>
                <a:endParaRPr lang="en-US" sz="1100" dirty="0"/>
              </a:p>
            </p:txBody>
          </p:sp>
        </mc:Choice>
        <mc:Fallback xmlns="">
          <p:sp>
            <p:nvSpPr>
              <p:cNvPr id="8" name="TextBox 7">
                <a:extLst>
                  <a:ext uri="{FF2B5EF4-FFF2-40B4-BE49-F238E27FC236}">
                    <a16:creationId xmlns:a16="http://schemas.microsoft.com/office/drawing/2014/main" id="{C3D40C70-6A22-8D8F-3B58-51BAE7DF831C}"/>
                  </a:ext>
                </a:extLst>
              </p:cNvPr>
              <p:cNvSpPr txBox="1">
                <a:spLocks noRot="1" noChangeAspect="1" noMove="1" noResize="1" noEditPoints="1" noAdjustHandles="1" noChangeArrowheads="1" noChangeShapeType="1" noTextEdit="1"/>
              </p:cNvSpPr>
              <p:nvPr/>
            </p:nvSpPr>
            <p:spPr>
              <a:xfrm>
                <a:off x="-81931" y="1145417"/>
                <a:ext cx="2223203" cy="632737"/>
              </a:xfrm>
              <a:prstGeom prst="rect">
                <a:avLst/>
              </a:prstGeom>
              <a:blipFill>
                <a:blip r:embed="rId3"/>
                <a:stretch>
                  <a:fillRect l="-14205" t="-190196" b="-274510"/>
                </a:stretch>
              </a:blipFill>
            </p:spPr>
            <p:txBody>
              <a:bodyPr/>
              <a:lstStyle/>
              <a:p>
                <a:r>
                  <a:rPr lang="en-US">
                    <a:noFill/>
                  </a:rPr>
                  <a:t> </a:t>
                </a:r>
              </a:p>
            </p:txBody>
          </p:sp>
        </mc:Fallback>
      </mc:AlternateContent>
      <p:grpSp>
        <p:nvGrpSpPr>
          <p:cNvPr id="89" name="Group 88">
            <a:extLst>
              <a:ext uri="{FF2B5EF4-FFF2-40B4-BE49-F238E27FC236}">
                <a16:creationId xmlns:a16="http://schemas.microsoft.com/office/drawing/2014/main" id="{D5774EA5-1CBA-A636-CBE0-250832E3A329}"/>
              </a:ext>
            </a:extLst>
          </p:cNvPr>
          <p:cNvGrpSpPr/>
          <p:nvPr/>
        </p:nvGrpSpPr>
        <p:grpSpPr>
          <a:xfrm>
            <a:off x="2635327" y="3157780"/>
            <a:ext cx="1225367" cy="655749"/>
            <a:chOff x="2635327" y="3157780"/>
            <a:chExt cx="1225367" cy="655749"/>
          </a:xfrm>
        </p:grpSpPr>
        <p:grpSp>
          <p:nvGrpSpPr>
            <p:cNvPr id="39" name="Group 38">
              <a:extLst>
                <a:ext uri="{FF2B5EF4-FFF2-40B4-BE49-F238E27FC236}">
                  <a16:creationId xmlns:a16="http://schemas.microsoft.com/office/drawing/2014/main" id="{334C5990-8079-4DF8-74B4-4FEA3180068C}"/>
                </a:ext>
              </a:extLst>
            </p:cNvPr>
            <p:cNvGrpSpPr/>
            <p:nvPr/>
          </p:nvGrpSpPr>
          <p:grpSpPr>
            <a:xfrm>
              <a:off x="2635327" y="3399191"/>
              <a:ext cx="595612" cy="414000"/>
              <a:chOff x="4765170" y="1096829"/>
              <a:chExt cx="595612" cy="414000"/>
            </a:xfrm>
          </p:grpSpPr>
          <p:sp>
            <p:nvSpPr>
              <p:cNvPr id="40" name="Oval 39">
                <a:extLst>
                  <a:ext uri="{FF2B5EF4-FFF2-40B4-BE49-F238E27FC236}">
                    <a16:creationId xmlns:a16="http://schemas.microsoft.com/office/drawing/2014/main" id="{1310F05E-D5CB-11D1-76CC-C62E5D669730}"/>
                  </a:ext>
                </a:extLst>
              </p:cNvPr>
              <p:cNvSpPr/>
              <p:nvPr/>
            </p:nvSpPr>
            <p:spPr>
              <a:xfrm>
                <a:off x="4843649" y="1096829"/>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2E1E20A-FD2E-42A5-9E96-0C6829E66F53}"/>
                      </a:ext>
                    </a:extLst>
                  </p:cNvPr>
                  <p:cNvSpPr txBox="1"/>
                  <p:nvPr/>
                </p:nvSpPr>
                <p:spPr>
                  <a:xfrm>
                    <a:off x="4765170" y="1165321"/>
                    <a:ext cx="595612"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r>
                            <a:rPr lang="en-US" sz="1000" b="0" i="1" smtClean="0">
                              <a:latin typeface="Cambria Math" panose="02040503050406030204" pitchFamily="18" charset="0"/>
                            </a:rPr>
                            <m:t>)</m:t>
                          </m:r>
                        </m:oMath>
                      </m:oMathPara>
                    </a14:m>
                    <a:endParaRPr lang="en-US" sz="1000" dirty="0"/>
                  </a:p>
                </p:txBody>
              </p:sp>
            </mc:Choice>
            <mc:Fallback xmlns="">
              <p:sp>
                <p:nvSpPr>
                  <p:cNvPr id="41" name="TextBox 40">
                    <a:extLst>
                      <a:ext uri="{FF2B5EF4-FFF2-40B4-BE49-F238E27FC236}">
                        <a16:creationId xmlns:a16="http://schemas.microsoft.com/office/drawing/2014/main" id="{62E1E20A-FD2E-42A5-9E96-0C6829E66F53}"/>
                      </a:ext>
                    </a:extLst>
                  </p:cNvPr>
                  <p:cNvSpPr txBox="1">
                    <a:spLocks noRot="1" noChangeAspect="1" noMove="1" noResize="1" noEditPoints="1" noAdjustHandles="1" noChangeArrowheads="1" noChangeShapeType="1" noTextEdit="1"/>
                  </p:cNvSpPr>
                  <p:nvPr/>
                </p:nvSpPr>
                <p:spPr>
                  <a:xfrm>
                    <a:off x="4765170" y="1165321"/>
                    <a:ext cx="595612" cy="267702"/>
                  </a:xfrm>
                  <a:prstGeom prst="rect">
                    <a:avLst/>
                  </a:prstGeom>
                  <a:blipFill>
                    <a:blip r:embed="rId4"/>
                    <a:stretch>
                      <a:fillRect t="-95455" b="-159091"/>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CD9DD78D-D02D-9496-A4CA-3842CD88D282}"/>
                </a:ext>
              </a:extLst>
            </p:cNvPr>
            <p:cNvGrpSpPr/>
            <p:nvPr/>
          </p:nvGrpSpPr>
          <p:grpSpPr>
            <a:xfrm>
              <a:off x="3265082" y="3399529"/>
              <a:ext cx="595612" cy="414000"/>
              <a:chOff x="4642356" y="1097167"/>
              <a:chExt cx="595612" cy="414000"/>
            </a:xfrm>
          </p:grpSpPr>
          <p:sp>
            <p:nvSpPr>
              <p:cNvPr id="43" name="Oval 42">
                <a:extLst>
                  <a:ext uri="{FF2B5EF4-FFF2-40B4-BE49-F238E27FC236}">
                    <a16:creationId xmlns:a16="http://schemas.microsoft.com/office/drawing/2014/main" id="{20C3FD52-0A92-F540-7CD7-C8BB3A3606C6}"/>
                  </a:ext>
                </a:extLst>
              </p:cNvPr>
              <p:cNvSpPr/>
              <p:nvPr/>
            </p:nvSpPr>
            <p:spPr>
              <a:xfrm>
                <a:off x="4726653" y="1097167"/>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E8B4BAC-D023-CE52-0131-FDB4641C350D}"/>
                      </a:ext>
                    </a:extLst>
                  </p:cNvPr>
                  <p:cNvSpPr txBox="1"/>
                  <p:nvPr/>
                </p:nvSpPr>
                <p:spPr>
                  <a:xfrm>
                    <a:off x="4642356" y="1172631"/>
                    <a:ext cx="595612"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r>
                            <a:rPr lang="en-US" sz="1000" b="0" i="1" smtClean="0">
                              <a:latin typeface="Cambria Math" panose="02040503050406030204" pitchFamily="18" charset="0"/>
                            </a:rPr>
                            <m:t>)</m:t>
                          </m:r>
                        </m:oMath>
                      </m:oMathPara>
                    </a14:m>
                    <a:endParaRPr lang="en-US" sz="1000" dirty="0"/>
                  </a:p>
                </p:txBody>
              </p:sp>
            </mc:Choice>
            <mc:Fallback xmlns="">
              <p:sp>
                <p:nvSpPr>
                  <p:cNvPr id="44" name="TextBox 43">
                    <a:extLst>
                      <a:ext uri="{FF2B5EF4-FFF2-40B4-BE49-F238E27FC236}">
                        <a16:creationId xmlns:a16="http://schemas.microsoft.com/office/drawing/2014/main" id="{BE8B4BAC-D023-CE52-0131-FDB4641C350D}"/>
                      </a:ext>
                    </a:extLst>
                  </p:cNvPr>
                  <p:cNvSpPr txBox="1">
                    <a:spLocks noRot="1" noChangeAspect="1" noMove="1" noResize="1" noEditPoints="1" noAdjustHandles="1" noChangeArrowheads="1" noChangeShapeType="1" noTextEdit="1"/>
                  </p:cNvSpPr>
                  <p:nvPr/>
                </p:nvSpPr>
                <p:spPr>
                  <a:xfrm>
                    <a:off x="4642356" y="1172631"/>
                    <a:ext cx="595612" cy="267702"/>
                  </a:xfrm>
                  <a:prstGeom prst="rect">
                    <a:avLst/>
                  </a:prstGeom>
                  <a:blipFill>
                    <a:blip r:embed="rId5"/>
                    <a:stretch>
                      <a:fillRect t="-95455" b="-163636"/>
                    </a:stretch>
                  </a:blipFill>
                </p:spPr>
                <p:txBody>
                  <a:bodyPr/>
                  <a:lstStyle/>
                  <a:p>
                    <a:r>
                      <a:rPr lang="en-US">
                        <a:noFill/>
                      </a:rPr>
                      <a:t> </a:t>
                    </a:r>
                  </a:p>
                </p:txBody>
              </p:sp>
            </mc:Fallback>
          </mc:AlternateContent>
        </p:grpSp>
        <p:cxnSp>
          <p:nvCxnSpPr>
            <p:cNvPr id="56" name="Straight Arrow Connector 55">
              <a:extLst>
                <a:ext uri="{FF2B5EF4-FFF2-40B4-BE49-F238E27FC236}">
                  <a16:creationId xmlns:a16="http://schemas.microsoft.com/office/drawing/2014/main" id="{33FBE912-CB07-A12B-0799-4601008B5E8A}"/>
                </a:ext>
              </a:extLst>
            </p:cNvPr>
            <p:cNvCxnSpPr>
              <a:cxnSpLocks/>
              <a:stCxn id="28" idx="4"/>
              <a:endCxn id="40" idx="0"/>
            </p:cNvCxnSpPr>
            <p:nvPr/>
          </p:nvCxnSpPr>
          <p:spPr>
            <a:xfrm flipH="1">
              <a:off x="2920806" y="3157780"/>
              <a:ext cx="362171" cy="24141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FFA0262E-E6E8-51FB-F979-5EDECDCD381F}"/>
                </a:ext>
              </a:extLst>
            </p:cNvPr>
            <p:cNvCxnSpPr>
              <a:cxnSpLocks/>
              <a:stCxn id="28" idx="4"/>
              <a:endCxn id="43" idx="0"/>
            </p:cNvCxnSpPr>
            <p:nvPr/>
          </p:nvCxnSpPr>
          <p:spPr>
            <a:xfrm>
              <a:off x="3282977" y="3157780"/>
              <a:ext cx="273402" cy="24174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grpSp>
        <p:nvGrpSpPr>
          <p:cNvPr id="62" name="Group 61">
            <a:extLst>
              <a:ext uri="{FF2B5EF4-FFF2-40B4-BE49-F238E27FC236}">
                <a16:creationId xmlns:a16="http://schemas.microsoft.com/office/drawing/2014/main" id="{E4A078F3-96B9-0C16-3C32-D5966852B5D0}"/>
              </a:ext>
            </a:extLst>
          </p:cNvPr>
          <p:cNvGrpSpPr/>
          <p:nvPr/>
        </p:nvGrpSpPr>
        <p:grpSpPr>
          <a:xfrm>
            <a:off x="2086150" y="2461508"/>
            <a:ext cx="533736" cy="414000"/>
            <a:chOff x="4560634" y="1063396"/>
            <a:chExt cx="533736" cy="414000"/>
          </a:xfrm>
        </p:grpSpPr>
        <p:sp>
          <p:nvSpPr>
            <p:cNvPr id="63" name="Oval 62">
              <a:extLst>
                <a:ext uri="{FF2B5EF4-FFF2-40B4-BE49-F238E27FC236}">
                  <a16:creationId xmlns:a16="http://schemas.microsoft.com/office/drawing/2014/main" id="{EE9866E6-491E-8A72-B61D-7D7457690B0F}"/>
                </a:ext>
              </a:extLst>
            </p:cNvPr>
            <p:cNvSpPr/>
            <p:nvPr/>
          </p:nvSpPr>
          <p:spPr>
            <a:xfrm>
              <a:off x="4605557" y="1063396"/>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213F7BA-04E6-06DA-F1AC-6FA726A46033}"/>
                    </a:ext>
                  </a:extLst>
                </p:cNvPr>
                <p:cNvSpPr txBox="1"/>
                <p:nvPr/>
              </p:nvSpPr>
              <p:spPr>
                <a:xfrm>
                  <a:off x="4560634" y="1131888"/>
                  <a:ext cx="53373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𝑇</m:t>
                        </m:r>
                        <m:r>
                          <a:rPr lang="en-US" sz="1200" b="0" i="1" smtClean="0">
                            <a:latin typeface="Cambria Math" panose="02040503050406030204" pitchFamily="18" charset="0"/>
                          </a:rPr>
                          <m:t>(</m:t>
                        </m:r>
                        <m:r>
                          <a:rPr lang="en-US" sz="1200" b="0" i="1" smtClean="0">
                            <a:latin typeface="Cambria Math" panose="02040503050406030204" pitchFamily="18" charset="0"/>
                          </a:rPr>
                          <m:t>𝑛</m:t>
                        </m:r>
                        <m:r>
                          <a:rPr lang="en-US" sz="1200" b="0" i="1" smtClean="0">
                            <a:latin typeface="Cambria Math" panose="02040503050406030204" pitchFamily="18" charset="0"/>
                          </a:rPr>
                          <m:t>)</m:t>
                        </m:r>
                      </m:oMath>
                    </m:oMathPara>
                  </a14:m>
                  <a:endParaRPr lang="en-US" sz="1200" dirty="0"/>
                </a:p>
              </p:txBody>
            </p:sp>
          </mc:Choice>
          <mc:Fallback xmlns="">
            <p:sp>
              <p:nvSpPr>
                <p:cNvPr id="64" name="TextBox 63">
                  <a:extLst>
                    <a:ext uri="{FF2B5EF4-FFF2-40B4-BE49-F238E27FC236}">
                      <a16:creationId xmlns:a16="http://schemas.microsoft.com/office/drawing/2014/main" id="{0213F7BA-04E6-06DA-F1AC-6FA726A46033}"/>
                    </a:ext>
                  </a:extLst>
                </p:cNvPr>
                <p:cNvSpPr txBox="1">
                  <a:spLocks noRot="1" noChangeAspect="1" noMove="1" noResize="1" noEditPoints="1" noAdjustHandles="1" noChangeArrowheads="1" noChangeShapeType="1" noTextEdit="1"/>
                </p:cNvSpPr>
                <p:nvPr/>
              </p:nvSpPr>
              <p:spPr>
                <a:xfrm>
                  <a:off x="4560634" y="1131888"/>
                  <a:ext cx="533736" cy="276999"/>
                </a:xfrm>
                <a:prstGeom prst="rect">
                  <a:avLst/>
                </a:prstGeom>
                <a:blipFill>
                  <a:blip r:embed="rId6"/>
                  <a:stretch>
                    <a:fillRect b="-90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134E7948-5602-50B7-5D86-1DAD64454958}"/>
                  </a:ext>
                </a:extLst>
              </p:cNvPr>
              <p:cNvSpPr txBox="1">
                <a:spLocks/>
              </p:cNvSpPr>
              <p:nvPr/>
            </p:nvSpPr>
            <p:spPr>
              <a:xfrm>
                <a:off x="2124494" y="1174252"/>
                <a:ext cx="4518013" cy="100505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500" dirty="0"/>
                  <a:t>Left hand side is </a:t>
                </a:r>
                <a14:m>
                  <m:oMath xmlns:m="http://schemas.openxmlformats.org/officeDocument/2006/math">
                    <m:r>
                      <a:rPr lang="en-US" sz="1500" i="1">
                        <a:solidFill>
                          <a:prstClr val="black"/>
                        </a:solidFill>
                        <a:latin typeface="Cambria Math" panose="02040503050406030204" pitchFamily="18" charset="0"/>
                        <a:ea typeface="+mn-ea"/>
                        <a:cs typeface="+mn-cs"/>
                      </a:rPr>
                      <m:t>𝑇</m:t>
                    </m:r>
                    <m:r>
                      <a:rPr lang="en-US" sz="1500" i="1">
                        <a:solidFill>
                          <a:prstClr val="black"/>
                        </a:solidFill>
                        <a:latin typeface="Cambria Math" panose="02040503050406030204" pitchFamily="18" charset="0"/>
                        <a:ea typeface="+mn-ea"/>
                        <a:cs typeface="+mn-cs"/>
                      </a:rPr>
                      <m:t>(</m:t>
                    </m:r>
                    <m:r>
                      <a:rPr lang="en-US" sz="1500" i="1">
                        <a:solidFill>
                          <a:prstClr val="black"/>
                        </a:solidFill>
                        <a:latin typeface="Cambria Math" panose="02040503050406030204" pitchFamily="18" charset="0"/>
                        <a:ea typeface="+mn-ea"/>
                        <a:cs typeface="+mn-cs"/>
                      </a:rPr>
                      <m:t>𝑛</m:t>
                    </m:r>
                    <m:r>
                      <a:rPr lang="en-US" sz="1500" i="1">
                        <a:solidFill>
                          <a:prstClr val="black"/>
                        </a:solidFill>
                        <a:latin typeface="Cambria Math" panose="02040503050406030204" pitchFamily="18" charset="0"/>
                        <a:ea typeface="+mn-ea"/>
                        <a:cs typeface="+mn-cs"/>
                      </a:rPr>
                      <m:t>)</m:t>
                    </m:r>
                  </m:oMath>
                </a14:m>
                <a:r>
                  <a:rPr lang="en-US" sz="1500" dirty="0">
                    <a:solidFill>
                      <a:prstClr val="black"/>
                    </a:solidFill>
                    <a:latin typeface="Calibri" panose="020F0502020204030204"/>
                    <a:ea typeface="+mn-ea"/>
                    <a:cs typeface="+mn-cs"/>
                  </a:rPr>
                  <a:t>. This is a node </a:t>
                </a:r>
              </a:p>
              <a:p>
                <a:pPr>
                  <a:lnSpc>
                    <a:spcPct val="100000"/>
                  </a:lnSpc>
                  <a:spcBef>
                    <a:spcPts val="0"/>
                  </a:spcBef>
                </a:pPr>
                <a:r>
                  <a:rPr lang="en-US" sz="1500" dirty="0">
                    <a:solidFill>
                      <a:prstClr val="black"/>
                    </a:solidFill>
                    <a:latin typeface="Calibri" panose="020F0502020204030204"/>
                    <a:ea typeface="+mn-ea"/>
                    <a:cs typeface="+mn-cs"/>
                  </a:rPr>
                  <a:t>It expands to 2, </a:t>
                </a:r>
                <a14:m>
                  <m:oMath xmlns:m="http://schemas.openxmlformats.org/officeDocument/2006/math">
                    <m:r>
                      <a:rPr lang="en-US" sz="1500" i="1">
                        <a:latin typeface="Cambria Math" panose="02040503050406030204" pitchFamily="18" charset="0"/>
                      </a:rPr>
                      <m:t>𝑇</m:t>
                    </m:r>
                    <m:r>
                      <a:rPr lang="en-US" sz="1500" i="1">
                        <a:latin typeface="Cambria Math" panose="02040503050406030204" pitchFamily="18" charset="0"/>
                      </a:rPr>
                      <m:t>(</m:t>
                    </m:r>
                    <m:f>
                      <m:fPr>
                        <m:type m:val="skw"/>
                        <m:ctrlPr>
                          <a:rPr lang="en-US" sz="1500" i="1" smtClean="0">
                            <a:latin typeface="Cambria Math" panose="02040503050406030204" pitchFamily="18" charset="0"/>
                          </a:rPr>
                        </m:ctrlPr>
                      </m:fPr>
                      <m:num>
                        <m:r>
                          <a:rPr lang="en-US" sz="1500" b="0" i="1" smtClean="0">
                            <a:latin typeface="Cambria Math" panose="02040503050406030204" pitchFamily="18" charset="0"/>
                          </a:rPr>
                          <m:t>𝑛</m:t>
                        </m:r>
                      </m:num>
                      <m:den>
                        <m:r>
                          <a:rPr lang="en-US" sz="1500" b="0" i="1" smtClean="0">
                            <a:latin typeface="Cambria Math" panose="02040503050406030204" pitchFamily="18" charset="0"/>
                          </a:rPr>
                          <m:t>2</m:t>
                        </m:r>
                      </m:den>
                    </m:f>
                    <m:r>
                      <a:rPr lang="en-US" sz="1500" i="1">
                        <a:latin typeface="Cambria Math" panose="02040503050406030204" pitchFamily="18" charset="0"/>
                      </a:rPr>
                      <m:t>)</m:t>
                    </m:r>
                  </m:oMath>
                </a14:m>
                <a:r>
                  <a:rPr lang="en-US" sz="1500" dirty="0"/>
                  <a:t> nodes and one </a:t>
                </a:r>
                <a14:m>
                  <m:oMath xmlns:m="http://schemas.openxmlformats.org/officeDocument/2006/math">
                    <m:r>
                      <a:rPr lang="en-US" sz="1500" b="0" i="1" smtClean="0">
                        <a:latin typeface="Cambria Math" panose="02040503050406030204" pitchFamily="18" charset="0"/>
                      </a:rPr>
                      <m:t>𝑐𝑛</m:t>
                    </m:r>
                  </m:oMath>
                </a14:m>
                <a:r>
                  <a:rPr lang="en-US" sz="1500" dirty="0"/>
                  <a:t> node</a:t>
                </a:r>
              </a:p>
              <a:p>
                <a:pPr>
                  <a:lnSpc>
                    <a:spcPct val="100000"/>
                  </a:lnSpc>
                  <a:spcBef>
                    <a:spcPts val="0"/>
                  </a:spcBef>
                </a:pPr>
                <a:r>
                  <a:rPr lang="en-US" sz="1500" dirty="0">
                    <a:solidFill>
                      <a:prstClr val="black"/>
                    </a:solidFill>
                    <a:latin typeface="Calibri" panose="020F0502020204030204"/>
                    <a:ea typeface="+mn-ea"/>
                    <a:cs typeface="+mn-cs"/>
                  </a:rPr>
                  <a:t>The convention is to replace </a:t>
                </a:r>
                <a14:m>
                  <m:oMath xmlns:m="http://schemas.openxmlformats.org/officeDocument/2006/math">
                    <m:r>
                      <a:rPr lang="en-US" sz="1500" i="1">
                        <a:solidFill>
                          <a:prstClr val="black"/>
                        </a:solidFill>
                        <a:latin typeface="Cambria Math" panose="02040503050406030204" pitchFamily="18" charset="0"/>
                      </a:rPr>
                      <m:t>𝑇</m:t>
                    </m:r>
                    <m:r>
                      <a:rPr lang="en-US" sz="1500" i="1">
                        <a:solidFill>
                          <a:prstClr val="black"/>
                        </a:solidFill>
                        <a:latin typeface="Cambria Math" panose="02040503050406030204" pitchFamily="18" charset="0"/>
                      </a:rPr>
                      <m:t>(</m:t>
                    </m:r>
                    <m:r>
                      <a:rPr lang="en-US" sz="1500" i="1">
                        <a:solidFill>
                          <a:prstClr val="black"/>
                        </a:solidFill>
                        <a:latin typeface="Cambria Math" panose="02040503050406030204" pitchFamily="18" charset="0"/>
                      </a:rPr>
                      <m:t>𝑛</m:t>
                    </m:r>
                    <m:r>
                      <a:rPr lang="en-US" sz="1500" i="1">
                        <a:solidFill>
                          <a:prstClr val="black"/>
                        </a:solidFill>
                        <a:latin typeface="Cambria Math" panose="02040503050406030204" pitchFamily="18" charset="0"/>
                      </a:rPr>
                      <m:t>)</m:t>
                    </m:r>
                  </m:oMath>
                </a14:m>
                <a:r>
                  <a:rPr lang="en-US" sz="1500" dirty="0">
                    <a:solidFill>
                      <a:prstClr val="black"/>
                    </a:solidFill>
                    <a:latin typeface="Calibri" panose="020F0502020204030204"/>
                    <a:ea typeface="+mn-ea"/>
                    <a:cs typeface="+mn-cs"/>
                  </a:rPr>
                  <a:t> with these nodes</a:t>
                </a:r>
              </a:p>
              <a:p>
                <a:pPr>
                  <a:lnSpc>
                    <a:spcPct val="100000"/>
                  </a:lnSpc>
                  <a:spcBef>
                    <a:spcPts val="0"/>
                  </a:spcBef>
                </a:pPr>
                <a:r>
                  <a:rPr lang="en-US" sz="1500" dirty="0">
                    <a:solidFill>
                      <a:prstClr val="black"/>
                    </a:solidFill>
                    <a:latin typeface="Calibri" panose="020F0502020204030204"/>
                    <a:ea typeface="+mn-ea"/>
                    <a:cs typeface="+mn-cs"/>
                  </a:rPr>
                  <a:t>And continue</a:t>
                </a:r>
              </a:p>
            </p:txBody>
          </p:sp>
        </mc:Choice>
        <mc:Fallback xmlns="">
          <p:sp>
            <p:nvSpPr>
              <p:cNvPr id="66" name="Content Placeholder 2">
                <a:extLst>
                  <a:ext uri="{FF2B5EF4-FFF2-40B4-BE49-F238E27FC236}">
                    <a16:creationId xmlns:a16="http://schemas.microsoft.com/office/drawing/2014/main" id="{134E7948-5602-50B7-5D86-1DAD64454958}"/>
                  </a:ext>
                </a:extLst>
              </p:cNvPr>
              <p:cNvSpPr txBox="1">
                <a:spLocks noRot="1" noChangeAspect="1" noMove="1" noResize="1" noEditPoints="1" noAdjustHandles="1" noChangeArrowheads="1" noChangeShapeType="1" noTextEdit="1"/>
              </p:cNvSpPr>
              <p:nvPr/>
            </p:nvSpPr>
            <p:spPr>
              <a:xfrm>
                <a:off x="2124494" y="1174252"/>
                <a:ext cx="4518013" cy="1005051"/>
              </a:xfrm>
              <a:prstGeom prst="rect">
                <a:avLst/>
              </a:prstGeom>
              <a:blipFill>
                <a:blip r:embed="rId7"/>
                <a:stretch>
                  <a:fillRect l="-560" t="-11250" b="-12500"/>
                </a:stretch>
              </a:blipFill>
            </p:spPr>
            <p:txBody>
              <a:bodyPr/>
              <a:lstStyle/>
              <a:p>
                <a:r>
                  <a:rPr lang="en-US">
                    <a:noFill/>
                  </a:rPr>
                  <a:t> </a:t>
                </a:r>
              </a:p>
            </p:txBody>
          </p:sp>
        </mc:Fallback>
      </mc:AlternateContent>
      <p:sp>
        <p:nvSpPr>
          <p:cNvPr id="88" name="Left Brace 87">
            <a:extLst>
              <a:ext uri="{FF2B5EF4-FFF2-40B4-BE49-F238E27FC236}">
                <a16:creationId xmlns:a16="http://schemas.microsoft.com/office/drawing/2014/main" id="{90101F34-A6CA-0495-6F0A-28238FCA3691}"/>
              </a:ext>
            </a:extLst>
          </p:cNvPr>
          <p:cNvSpPr/>
          <p:nvPr/>
        </p:nvSpPr>
        <p:spPr>
          <a:xfrm>
            <a:off x="2765098" y="2165974"/>
            <a:ext cx="295596" cy="10050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2" name="Group 1">
            <a:extLst>
              <a:ext uri="{FF2B5EF4-FFF2-40B4-BE49-F238E27FC236}">
                <a16:creationId xmlns:a16="http://schemas.microsoft.com/office/drawing/2014/main" id="{A89A164D-4857-067F-5E43-F93CB998FF22}"/>
              </a:ext>
            </a:extLst>
          </p:cNvPr>
          <p:cNvGrpSpPr/>
          <p:nvPr/>
        </p:nvGrpSpPr>
        <p:grpSpPr>
          <a:xfrm>
            <a:off x="3047091" y="2195245"/>
            <a:ext cx="1535723" cy="962535"/>
            <a:chOff x="4792003" y="2195245"/>
            <a:chExt cx="1535723" cy="962535"/>
          </a:xfrm>
        </p:grpSpPr>
        <p:grpSp>
          <p:nvGrpSpPr>
            <p:cNvPr id="7" name="Group 6">
              <a:extLst>
                <a:ext uri="{FF2B5EF4-FFF2-40B4-BE49-F238E27FC236}">
                  <a16:creationId xmlns:a16="http://schemas.microsoft.com/office/drawing/2014/main" id="{1721371B-6173-5E60-C35B-2FB5A145F185}"/>
                </a:ext>
              </a:extLst>
            </p:cNvPr>
            <p:cNvGrpSpPr/>
            <p:nvPr/>
          </p:nvGrpSpPr>
          <p:grpSpPr>
            <a:xfrm>
              <a:off x="4792003" y="2743780"/>
              <a:ext cx="469359" cy="414000"/>
              <a:chOff x="4601838" y="1096952"/>
              <a:chExt cx="469359" cy="414000"/>
            </a:xfrm>
          </p:grpSpPr>
          <p:sp>
            <p:nvSpPr>
              <p:cNvPr id="28" name="Oval 27">
                <a:extLst>
                  <a:ext uri="{FF2B5EF4-FFF2-40B4-BE49-F238E27FC236}">
                    <a16:creationId xmlns:a16="http://schemas.microsoft.com/office/drawing/2014/main" id="{28EB9C82-C742-B3E6-A230-91DE27C053F6}"/>
                  </a:ext>
                </a:extLst>
              </p:cNvPr>
              <p:cNvSpPr/>
              <p:nvPr/>
            </p:nvSpPr>
            <p:spPr>
              <a:xfrm>
                <a:off x="4630724" y="1096952"/>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D8CFFD-06AB-E782-50D0-AF00F3F48AFB}"/>
                      </a:ext>
                    </a:extLst>
                  </p:cNvPr>
                  <p:cNvSpPr txBox="1"/>
                  <p:nvPr/>
                </p:nvSpPr>
                <p:spPr>
                  <a:xfrm>
                    <a:off x="4601838" y="1170820"/>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29" name="TextBox 28">
                    <a:extLst>
                      <a:ext uri="{FF2B5EF4-FFF2-40B4-BE49-F238E27FC236}">
                        <a16:creationId xmlns:a16="http://schemas.microsoft.com/office/drawing/2014/main" id="{D7D8CFFD-06AB-E782-50D0-AF00F3F48AFB}"/>
                      </a:ext>
                    </a:extLst>
                  </p:cNvPr>
                  <p:cNvSpPr txBox="1">
                    <a:spLocks noRot="1" noChangeAspect="1" noMove="1" noResize="1" noEditPoints="1" noAdjustHandles="1" noChangeArrowheads="1" noChangeShapeType="1" noTextEdit="1"/>
                  </p:cNvSpPr>
                  <p:nvPr/>
                </p:nvSpPr>
                <p:spPr>
                  <a:xfrm>
                    <a:off x="4601838" y="1170820"/>
                    <a:ext cx="469359" cy="268279"/>
                  </a:xfrm>
                  <a:prstGeom prst="rect">
                    <a:avLst/>
                  </a:prstGeom>
                  <a:blipFill>
                    <a:blip r:embed="rId8"/>
                    <a:stretch>
                      <a:fillRect l="-13514" t="-90909" r="-10811" b="-163636"/>
                    </a:stretch>
                  </a:blipFill>
                </p:spPr>
                <p:txBody>
                  <a:bodyPr/>
                  <a:lstStyle/>
                  <a:p>
                    <a:r>
                      <a:rPr lang="en-US">
                        <a:noFill/>
                      </a:rPr>
                      <a:t> </a:t>
                    </a:r>
                  </a:p>
                </p:txBody>
              </p:sp>
            </mc:Fallback>
          </mc:AlternateContent>
        </p:grpSp>
        <p:sp>
          <p:nvSpPr>
            <p:cNvPr id="15" name="Oval 14">
              <a:extLst>
                <a:ext uri="{FF2B5EF4-FFF2-40B4-BE49-F238E27FC236}">
                  <a16:creationId xmlns:a16="http://schemas.microsoft.com/office/drawing/2014/main" id="{ADE641E4-0B6A-4E17-A637-3D83128143C9}"/>
                </a:ext>
              </a:extLst>
            </p:cNvPr>
            <p:cNvSpPr/>
            <p:nvPr/>
          </p:nvSpPr>
          <p:spPr>
            <a:xfrm>
              <a:off x="5913726" y="2740220"/>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cxnSp>
          <p:nvCxnSpPr>
            <p:cNvPr id="16" name="Straight Arrow Connector 15">
              <a:extLst>
                <a:ext uri="{FF2B5EF4-FFF2-40B4-BE49-F238E27FC236}">
                  <a16:creationId xmlns:a16="http://schemas.microsoft.com/office/drawing/2014/main" id="{57631A2F-0AF1-CAE9-BC3C-CC0247D9A1DA}"/>
                </a:ext>
              </a:extLst>
            </p:cNvPr>
            <p:cNvCxnSpPr>
              <a:cxnSpLocks/>
              <a:endCxn id="28" idx="0"/>
            </p:cNvCxnSpPr>
            <p:nvPr/>
          </p:nvCxnSpPr>
          <p:spPr>
            <a:xfrm flipH="1">
              <a:off x="5027889" y="2619610"/>
              <a:ext cx="682312" cy="12417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72AD22D-4DCA-23F4-6758-C649759AFA74}"/>
                </a:ext>
              </a:extLst>
            </p:cNvPr>
            <p:cNvCxnSpPr>
              <a:cxnSpLocks/>
              <a:endCxn id="15" idx="0"/>
            </p:cNvCxnSpPr>
            <p:nvPr/>
          </p:nvCxnSpPr>
          <p:spPr>
            <a:xfrm>
              <a:off x="5710201" y="2619610"/>
              <a:ext cx="410525" cy="1206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28AA3A9A-87CB-3A76-7333-DF53E1E85F73}"/>
                </a:ext>
              </a:extLst>
            </p:cNvPr>
            <p:cNvGrpSpPr/>
            <p:nvPr/>
          </p:nvGrpSpPr>
          <p:grpSpPr>
            <a:xfrm>
              <a:off x="5505862" y="2195245"/>
              <a:ext cx="414000" cy="414000"/>
              <a:chOff x="4605557" y="1063396"/>
              <a:chExt cx="414000" cy="414000"/>
            </a:xfrm>
          </p:grpSpPr>
          <p:sp>
            <p:nvSpPr>
              <p:cNvPr id="20" name="Oval 19">
                <a:extLst>
                  <a:ext uri="{FF2B5EF4-FFF2-40B4-BE49-F238E27FC236}">
                    <a16:creationId xmlns:a16="http://schemas.microsoft.com/office/drawing/2014/main" id="{0C789E72-83D8-D737-E2AF-A9829CDB4804}"/>
                  </a:ext>
                </a:extLst>
              </p:cNvPr>
              <p:cNvSpPr/>
              <p:nvPr/>
            </p:nvSpPr>
            <p:spPr>
              <a:xfrm>
                <a:off x="4605557" y="1063396"/>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47E66CA-A200-6414-056A-544AE6BF45BC}"/>
                      </a:ext>
                    </a:extLst>
                  </p:cNvPr>
                  <p:cNvSpPr txBox="1"/>
                  <p:nvPr/>
                </p:nvSpPr>
                <p:spPr>
                  <a:xfrm>
                    <a:off x="4627387" y="1125274"/>
                    <a:ext cx="38125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𝑐𝑛</m:t>
                          </m:r>
                        </m:oMath>
                      </m:oMathPara>
                    </a14:m>
                    <a:endParaRPr lang="en-US" sz="1200" dirty="0"/>
                  </a:p>
                </p:txBody>
              </p:sp>
            </mc:Choice>
            <mc:Fallback xmlns="">
              <p:sp>
                <p:nvSpPr>
                  <p:cNvPr id="27" name="TextBox 26">
                    <a:extLst>
                      <a:ext uri="{FF2B5EF4-FFF2-40B4-BE49-F238E27FC236}">
                        <a16:creationId xmlns:a16="http://schemas.microsoft.com/office/drawing/2014/main" id="{547E66CA-A200-6414-056A-544AE6BF45BC}"/>
                      </a:ext>
                    </a:extLst>
                  </p:cNvPr>
                  <p:cNvSpPr txBox="1">
                    <a:spLocks noRot="1" noChangeAspect="1" noMove="1" noResize="1" noEditPoints="1" noAdjustHandles="1" noChangeArrowheads="1" noChangeShapeType="1" noTextEdit="1"/>
                  </p:cNvSpPr>
                  <p:nvPr/>
                </p:nvSpPr>
                <p:spPr>
                  <a:xfrm>
                    <a:off x="4627387" y="1125274"/>
                    <a:ext cx="381258" cy="276999"/>
                  </a:xfrm>
                  <a:prstGeom prst="rect">
                    <a:avLst/>
                  </a:prstGeom>
                  <a:blipFill>
                    <a:blip r:embed="rId9"/>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B3DB3D0-2991-577F-F768-D1C771A4300A}"/>
                  </a:ext>
                </a:extLst>
              </p:cNvPr>
              <p:cNvSpPr txBox="1"/>
              <p:nvPr/>
            </p:nvSpPr>
            <p:spPr>
              <a:xfrm>
                <a:off x="4141134" y="2808873"/>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30" name="TextBox 29">
                <a:extLst>
                  <a:ext uri="{FF2B5EF4-FFF2-40B4-BE49-F238E27FC236}">
                    <a16:creationId xmlns:a16="http://schemas.microsoft.com/office/drawing/2014/main" id="{0B3DB3D0-2991-577F-F768-D1C771A4300A}"/>
                  </a:ext>
                </a:extLst>
              </p:cNvPr>
              <p:cNvSpPr txBox="1">
                <a:spLocks noRot="1" noChangeAspect="1" noMove="1" noResize="1" noEditPoints="1" noAdjustHandles="1" noChangeArrowheads="1" noChangeShapeType="1" noTextEdit="1"/>
              </p:cNvSpPr>
              <p:nvPr/>
            </p:nvSpPr>
            <p:spPr>
              <a:xfrm>
                <a:off x="4141134" y="2808873"/>
                <a:ext cx="469359" cy="268279"/>
              </a:xfrm>
              <a:prstGeom prst="rect">
                <a:avLst/>
              </a:prstGeom>
              <a:blipFill>
                <a:blip r:embed="rId10"/>
                <a:stretch>
                  <a:fillRect l="-7895" t="-95455" r="-10526" b="-159091"/>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A58C04AF-A331-6312-9BFD-36873612AED7}"/>
              </a:ext>
            </a:extLst>
          </p:cNvPr>
          <p:cNvGrpSpPr/>
          <p:nvPr/>
        </p:nvGrpSpPr>
        <p:grpSpPr>
          <a:xfrm>
            <a:off x="3727424" y="3154220"/>
            <a:ext cx="1275701" cy="661713"/>
            <a:chOff x="2626938" y="3151816"/>
            <a:chExt cx="1275701" cy="661713"/>
          </a:xfrm>
        </p:grpSpPr>
        <p:grpSp>
          <p:nvGrpSpPr>
            <p:cNvPr id="34" name="Group 33">
              <a:extLst>
                <a:ext uri="{FF2B5EF4-FFF2-40B4-BE49-F238E27FC236}">
                  <a16:creationId xmlns:a16="http://schemas.microsoft.com/office/drawing/2014/main" id="{12B97052-8E25-CDD0-F142-D8C021DD033D}"/>
                </a:ext>
              </a:extLst>
            </p:cNvPr>
            <p:cNvGrpSpPr/>
            <p:nvPr/>
          </p:nvGrpSpPr>
          <p:grpSpPr>
            <a:xfrm>
              <a:off x="2626938" y="3399191"/>
              <a:ext cx="595612" cy="414000"/>
              <a:chOff x="4756781" y="1096829"/>
              <a:chExt cx="595612" cy="414000"/>
            </a:xfrm>
          </p:grpSpPr>
          <p:sp>
            <p:nvSpPr>
              <p:cNvPr id="52" name="Oval 51">
                <a:extLst>
                  <a:ext uri="{FF2B5EF4-FFF2-40B4-BE49-F238E27FC236}">
                    <a16:creationId xmlns:a16="http://schemas.microsoft.com/office/drawing/2014/main" id="{55B3831F-9E5B-22A7-D767-1F93BAFC922D}"/>
                  </a:ext>
                </a:extLst>
              </p:cNvPr>
              <p:cNvSpPr/>
              <p:nvPr/>
            </p:nvSpPr>
            <p:spPr>
              <a:xfrm>
                <a:off x="4835260" y="1096829"/>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1C3030C-DE81-A002-B893-B1D0B0C2979D}"/>
                      </a:ext>
                    </a:extLst>
                  </p:cNvPr>
                  <p:cNvSpPr txBox="1"/>
                  <p:nvPr/>
                </p:nvSpPr>
                <p:spPr>
                  <a:xfrm>
                    <a:off x="4756781" y="1165321"/>
                    <a:ext cx="595612"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r>
                            <a:rPr lang="en-US" sz="1000" b="0" i="1" smtClean="0">
                              <a:latin typeface="Cambria Math" panose="02040503050406030204" pitchFamily="18" charset="0"/>
                            </a:rPr>
                            <m:t>)</m:t>
                          </m:r>
                        </m:oMath>
                      </m:oMathPara>
                    </a14:m>
                    <a:endParaRPr lang="en-US" sz="1000" dirty="0"/>
                  </a:p>
                </p:txBody>
              </p:sp>
            </mc:Choice>
            <mc:Fallback xmlns="">
              <p:sp>
                <p:nvSpPr>
                  <p:cNvPr id="54" name="TextBox 53">
                    <a:extLst>
                      <a:ext uri="{FF2B5EF4-FFF2-40B4-BE49-F238E27FC236}">
                        <a16:creationId xmlns:a16="http://schemas.microsoft.com/office/drawing/2014/main" id="{81C3030C-DE81-A002-B893-B1D0B0C2979D}"/>
                      </a:ext>
                    </a:extLst>
                  </p:cNvPr>
                  <p:cNvSpPr txBox="1">
                    <a:spLocks noRot="1" noChangeAspect="1" noMove="1" noResize="1" noEditPoints="1" noAdjustHandles="1" noChangeArrowheads="1" noChangeShapeType="1" noTextEdit="1"/>
                  </p:cNvSpPr>
                  <p:nvPr/>
                </p:nvSpPr>
                <p:spPr>
                  <a:xfrm>
                    <a:off x="4756781" y="1165321"/>
                    <a:ext cx="595612" cy="267702"/>
                  </a:xfrm>
                  <a:prstGeom prst="rect">
                    <a:avLst/>
                  </a:prstGeom>
                  <a:blipFill>
                    <a:blip r:embed="rId11"/>
                    <a:stretch>
                      <a:fillRect t="-95455" b="-159091"/>
                    </a:stretch>
                  </a:blipFill>
                </p:spPr>
                <p:txBody>
                  <a:bodyPr/>
                  <a:lstStyle/>
                  <a:p>
                    <a:r>
                      <a:rPr lang="en-US">
                        <a:noFill/>
                      </a:rPr>
                      <a:t> </a:t>
                    </a:r>
                  </a:p>
                </p:txBody>
              </p:sp>
            </mc:Fallback>
          </mc:AlternateContent>
        </p:grpSp>
        <p:grpSp>
          <p:nvGrpSpPr>
            <p:cNvPr id="35" name="Group 34">
              <a:extLst>
                <a:ext uri="{FF2B5EF4-FFF2-40B4-BE49-F238E27FC236}">
                  <a16:creationId xmlns:a16="http://schemas.microsoft.com/office/drawing/2014/main" id="{4FA672B9-033D-1A26-F06E-6D10EFAA63F7}"/>
                </a:ext>
              </a:extLst>
            </p:cNvPr>
            <p:cNvGrpSpPr/>
            <p:nvPr/>
          </p:nvGrpSpPr>
          <p:grpSpPr>
            <a:xfrm>
              <a:off x="3307027" y="3399529"/>
              <a:ext cx="595612" cy="414000"/>
              <a:chOff x="4684301" y="1097167"/>
              <a:chExt cx="595612" cy="414000"/>
            </a:xfrm>
          </p:grpSpPr>
          <p:sp>
            <p:nvSpPr>
              <p:cNvPr id="49" name="Oval 48">
                <a:extLst>
                  <a:ext uri="{FF2B5EF4-FFF2-40B4-BE49-F238E27FC236}">
                    <a16:creationId xmlns:a16="http://schemas.microsoft.com/office/drawing/2014/main" id="{678D7AF7-B0B2-E9C4-DB50-72D58F727732}"/>
                  </a:ext>
                </a:extLst>
              </p:cNvPr>
              <p:cNvSpPr/>
              <p:nvPr/>
            </p:nvSpPr>
            <p:spPr>
              <a:xfrm>
                <a:off x="4768598" y="1097167"/>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EBB7ECF-9CD4-B2EC-2D78-91D0DFFC5C68}"/>
                      </a:ext>
                    </a:extLst>
                  </p:cNvPr>
                  <p:cNvSpPr txBox="1"/>
                  <p:nvPr/>
                </p:nvSpPr>
                <p:spPr>
                  <a:xfrm>
                    <a:off x="4684301" y="1172631"/>
                    <a:ext cx="595612"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r>
                            <a:rPr lang="en-US" sz="1000" b="0" i="1" smtClean="0">
                              <a:latin typeface="Cambria Math" panose="02040503050406030204" pitchFamily="18" charset="0"/>
                            </a:rPr>
                            <m:t>)</m:t>
                          </m:r>
                        </m:oMath>
                      </m:oMathPara>
                    </a14:m>
                    <a:endParaRPr lang="en-US" sz="1000" dirty="0"/>
                  </a:p>
                </p:txBody>
              </p:sp>
            </mc:Choice>
            <mc:Fallback xmlns="">
              <p:sp>
                <p:nvSpPr>
                  <p:cNvPr id="51" name="TextBox 50">
                    <a:extLst>
                      <a:ext uri="{FF2B5EF4-FFF2-40B4-BE49-F238E27FC236}">
                        <a16:creationId xmlns:a16="http://schemas.microsoft.com/office/drawing/2014/main" id="{DEBB7ECF-9CD4-B2EC-2D78-91D0DFFC5C68}"/>
                      </a:ext>
                    </a:extLst>
                  </p:cNvPr>
                  <p:cNvSpPr txBox="1">
                    <a:spLocks noRot="1" noChangeAspect="1" noMove="1" noResize="1" noEditPoints="1" noAdjustHandles="1" noChangeArrowheads="1" noChangeShapeType="1" noTextEdit="1"/>
                  </p:cNvSpPr>
                  <p:nvPr/>
                </p:nvSpPr>
                <p:spPr>
                  <a:xfrm>
                    <a:off x="4684301" y="1172631"/>
                    <a:ext cx="595612" cy="267702"/>
                  </a:xfrm>
                  <a:prstGeom prst="rect">
                    <a:avLst/>
                  </a:prstGeom>
                  <a:blipFill>
                    <a:blip r:embed="rId12"/>
                    <a:stretch>
                      <a:fillRect t="-95455" b="-163636"/>
                    </a:stretch>
                  </a:blipFill>
                </p:spPr>
                <p:txBody>
                  <a:bodyPr/>
                  <a:lstStyle/>
                  <a:p>
                    <a:r>
                      <a:rPr lang="en-US">
                        <a:noFill/>
                      </a:rPr>
                      <a:t> </a:t>
                    </a:r>
                  </a:p>
                </p:txBody>
              </p:sp>
            </mc:Fallback>
          </mc:AlternateContent>
        </p:grpSp>
        <p:cxnSp>
          <p:nvCxnSpPr>
            <p:cNvPr id="45" name="Straight Arrow Connector 44">
              <a:extLst>
                <a:ext uri="{FF2B5EF4-FFF2-40B4-BE49-F238E27FC236}">
                  <a16:creationId xmlns:a16="http://schemas.microsoft.com/office/drawing/2014/main" id="{CC6D933F-03DE-293B-C3B2-4ADE53BE02FB}"/>
                </a:ext>
              </a:extLst>
            </p:cNvPr>
            <p:cNvCxnSpPr>
              <a:cxnSpLocks/>
              <a:stCxn id="15" idx="4"/>
              <a:endCxn id="52" idx="0"/>
            </p:cNvCxnSpPr>
            <p:nvPr/>
          </p:nvCxnSpPr>
          <p:spPr>
            <a:xfrm flipH="1">
              <a:off x="2912417" y="3151816"/>
              <a:ext cx="362911" cy="24737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0D3B30C-D9BE-A1D1-23C5-29B6AC86A0E2}"/>
                </a:ext>
              </a:extLst>
            </p:cNvPr>
            <p:cNvCxnSpPr>
              <a:cxnSpLocks/>
              <a:stCxn id="15" idx="4"/>
              <a:endCxn id="49" idx="0"/>
            </p:cNvCxnSpPr>
            <p:nvPr/>
          </p:nvCxnSpPr>
          <p:spPr>
            <a:xfrm>
              <a:off x="3275328" y="3151816"/>
              <a:ext cx="322996" cy="247713"/>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
        <p:nvSpPr>
          <p:cNvPr id="58" name="Content Placeholder 2">
            <a:extLst>
              <a:ext uri="{FF2B5EF4-FFF2-40B4-BE49-F238E27FC236}">
                <a16:creationId xmlns:a16="http://schemas.microsoft.com/office/drawing/2014/main" id="{31E6DC17-4154-6BBC-1B1D-85E92B8EAE24}"/>
              </a:ext>
            </a:extLst>
          </p:cNvPr>
          <p:cNvSpPr txBox="1">
            <a:spLocks/>
          </p:cNvSpPr>
          <p:nvPr/>
        </p:nvSpPr>
        <p:spPr>
          <a:xfrm>
            <a:off x="231311" y="2491833"/>
            <a:ext cx="1670165" cy="76735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sz="1500" dirty="0"/>
              <a:t>The tree ends when the base case is reached</a:t>
            </a:r>
            <a:endParaRPr lang="en-US" sz="1500" dirty="0">
              <a:solidFill>
                <a:prstClr val="black"/>
              </a:solidFill>
              <a:latin typeface="Calibri" panose="020F0502020204030204"/>
              <a:ea typeface="+mn-ea"/>
              <a:cs typeface="+mn-cs"/>
            </a:endParaRPr>
          </a:p>
        </p:txBody>
      </p:sp>
      <p:grpSp>
        <p:nvGrpSpPr>
          <p:cNvPr id="67" name="Group 66">
            <a:extLst>
              <a:ext uri="{FF2B5EF4-FFF2-40B4-BE49-F238E27FC236}">
                <a16:creationId xmlns:a16="http://schemas.microsoft.com/office/drawing/2014/main" id="{CA41F99E-303A-425B-3A2C-F2B17D14C685}"/>
              </a:ext>
            </a:extLst>
          </p:cNvPr>
          <p:cNvGrpSpPr/>
          <p:nvPr/>
        </p:nvGrpSpPr>
        <p:grpSpPr>
          <a:xfrm>
            <a:off x="2885896" y="3936334"/>
            <a:ext cx="54000" cy="358800"/>
            <a:chOff x="654341" y="2461508"/>
            <a:chExt cx="54000" cy="358800"/>
          </a:xfrm>
        </p:grpSpPr>
        <p:sp>
          <p:nvSpPr>
            <p:cNvPr id="60" name="Oval 59">
              <a:extLst>
                <a:ext uri="{FF2B5EF4-FFF2-40B4-BE49-F238E27FC236}">
                  <a16:creationId xmlns:a16="http://schemas.microsoft.com/office/drawing/2014/main" id="{59873D80-2BEA-12E1-48CA-0C31435C1AFE}"/>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5CC9230-F3E2-044E-DE37-B5259A5375DF}"/>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4DD26E2-A579-136E-31A3-FE65EC7FE551}"/>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BB5F352B-927C-02E3-1AC5-7CEA5412C38A}"/>
              </a:ext>
            </a:extLst>
          </p:cNvPr>
          <p:cNvGrpSpPr/>
          <p:nvPr/>
        </p:nvGrpSpPr>
        <p:grpSpPr>
          <a:xfrm>
            <a:off x="3516450" y="3936334"/>
            <a:ext cx="54000" cy="358800"/>
            <a:chOff x="654341" y="2461508"/>
            <a:chExt cx="54000" cy="358800"/>
          </a:xfrm>
        </p:grpSpPr>
        <p:sp>
          <p:nvSpPr>
            <p:cNvPr id="70" name="Oval 69">
              <a:extLst>
                <a:ext uri="{FF2B5EF4-FFF2-40B4-BE49-F238E27FC236}">
                  <a16:creationId xmlns:a16="http://schemas.microsoft.com/office/drawing/2014/main" id="{F3FEC6A1-7894-356F-2CD0-6E44DC3FD21E}"/>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6C07F3A-0D1E-DFDE-9EEA-F3BEF36BF6AF}"/>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364FB17-EB3D-E311-D134-5EFDED516F5B}"/>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AB718897-9F6C-969B-8241-33509785DF09}"/>
              </a:ext>
            </a:extLst>
          </p:cNvPr>
          <p:cNvGrpSpPr/>
          <p:nvPr/>
        </p:nvGrpSpPr>
        <p:grpSpPr>
          <a:xfrm>
            <a:off x="4705319" y="3931240"/>
            <a:ext cx="54000" cy="358800"/>
            <a:chOff x="654341" y="2461508"/>
            <a:chExt cx="54000" cy="358800"/>
          </a:xfrm>
        </p:grpSpPr>
        <p:sp>
          <p:nvSpPr>
            <p:cNvPr id="80" name="Oval 79">
              <a:extLst>
                <a:ext uri="{FF2B5EF4-FFF2-40B4-BE49-F238E27FC236}">
                  <a16:creationId xmlns:a16="http://schemas.microsoft.com/office/drawing/2014/main" id="{E8F0C8C5-53D7-1458-3AD3-76F57742BF5E}"/>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8DB227-8F99-6CC2-B97E-7E8C474590F4}"/>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FEAF7AC8-9716-C3C9-196E-FDF55BFD4468}"/>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Content Placeholder 2">
            <a:extLst>
              <a:ext uri="{FF2B5EF4-FFF2-40B4-BE49-F238E27FC236}">
                <a16:creationId xmlns:a16="http://schemas.microsoft.com/office/drawing/2014/main" id="{562BC34B-F5D7-7A23-DF09-669A6AA7ED25}"/>
              </a:ext>
            </a:extLst>
          </p:cNvPr>
          <p:cNvSpPr txBox="1">
            <a:spLocks/>
          </p:cNvSpPr>
          <p:nvPr/>
        </p:nvSpPr>
        <p:spPr>
          <a:xfrm>
            <a:off x="2288648" y="4373112"/>
            <a:ext cx="59724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t>Base</a:t>
            </a:r>
            <a:endParaRPr lang="en-US" sz="1200" dirty="0">
              <a:solidFill>
                <a:prstClr val="black"/>
              </a:solidFill>
              <a:latin typeface="Calibri" panose="020F0502020204030204"/>
              <a:ea typeface="+mn-ea"/>
              <a:cs typeface="+mn-cs"/>
            </a:endParaRPr>
          </a:p>
        </p:txBody>
      </p:sp>
      <p:grpSp>
        <p:nvGrpSpPr>
          <p:cNvPr id="107" name="Group 106">
            <a:extLst>
              <a:ext uri="{FF2B5EF4-FFF2-40B4-BE49-F238E27FC236}">
                <a16:creationId xmlns:a16="http://schemas.microsoft.com/office/drawing/2014/main" id="{62BE03DB-39EF-290B-8681-4B1F9FD21294}"/>
              </a:ext>
            </a:extLst>
          </p:cNvPr>
          <p:cNvGrpSpPr/>
          <p:nvPr/>
        </p:nvGrpSpPr>
        <p:grpSpPr>
          <a:xfrm>
            <a:off x="2765098" y="4412609"/>
            <a:ext cx="2140712" cy="234892"/>
            <a:chOff x="2765098" y="4412609"/>
            <a:chExt cx="2140712" cy="234892"/>
          </a:xfrm>
        </p:grpSpPr>
        <p:sp>
          <p:nvSpPr>
            <p:cNvPr id="90" name="Rectangle 89">
              <a:extLst>
                <a:ext uri="{FF2B5EF4-FFF2-40B4-BE49-F238E27FC236}">
                  <a16:creationId xmlns:a16="http://schemas.microsoft.com/office/drawing/2014/main" id="{67650DBE-3230-B2C9-3BFF-96D422EBE7B4}"/>
                </a:ext>
              </a:extLst>
            </p:cNvPr>
            <p:cNvSpPr/>
            <p:nvPr/>
          </p:nvSpPr>
          <p:spPr>
            <a:xfrm>
              <a:off x="2765098" y="4412609"/>
              <a:ext cx="2140712" cy="234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537C9CB-ED9A-6963-99BE-B26B4B8B38FC}"/>
                    </a:ext>
                  </a:extLst>
                </p:cNvPr>
                <p:cNvSpPr txBox="1"/>
                <p:nvPr/>
              </p:nvSpPr>
              <p:spPr>
                <a:xfrm>
                  <a:off x="2837908" y="4422333"/>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94" name="TextBox 93">
                  <a:extLst>
                    <a:ext uri="{FF2B5EF4-FFF2-40B4-BE49-F238E27FC236}">
                      <a16:creationId xmlns:a16="http://schemas.microsoft.com/office/drawing/2014/main" id="{2537C9CB-ED9A-6963-99BE-B26B4B8B38FC}"/>
                    </a:ext>
                  </a:extLst>
                </p:cNvPr>
                <p:cNvSpPr txBox="1">
                  <a:spLocks noRot="1" noChangeAspect="1" noMove="1" noResize="1" noEditPoints="1" noAdjustHandles="1" noChangeArrowheads="1" noChangeShapeType="1" noTextEdit="1"/>
                </p:cNvSpPr>
                <p:nvPr/>
              </p:nvSpPr>
              <p:spPr>
                <a:xfrm>
                  <a:off x="2837908" y="4422333"/>
                  <a:ext cx="149976" cy="215444"/>
                </a:xfrm>
                <a:prstGeom prst="rect">
                  <a:avLst/>
                </a:prstGeom>
                <a:blipFill>
                  <a:blip r:embed="rId13"/>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D05C723-52DF-25D5-2F78-BF3D56CDA464}"/>
                    </a:ext>
                  </a:extLst>
                </p:cNvPr>
                <p:cNvSpPr txBox="1"/>
                <p:nvPr/>
              </p:nvSpPr>
              <p:spPr>
                <a:xfrm>
                  <a:off x="3080963" y="4423846"/>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1" name="TextBox 100">
                  <a:extLst>
                    <a:ext uri="{FF2B5EF4-FFF2-40B4-BE49-F238E27FC236}">
                      <a16:creationId xmlns:a16="http://schemas.microsoft.com/office/drawing/2014/main" id="{9D05C723-52DF-25D5-2F78-BF3D56CDA464}"/>
                    </a:ext>
                  </a:extLst>
                </p:cNvPr>
                <p:cNvSpPr txBox="1">
                  <a:spLocks noRot="1" noChangeAspect="1" noMove="1" noResize="1" noEditPoints="1" noAdjustHandles="1" noChangeArrowheads="1" noChangeShapeType="1" noTextEdit="1"/>
                </p:cNvSpPr>
                <p:nvPr/>
              </p:nvSpPr>
              <p:spPr>
                <a:xfrm>
                  <a:off x="3080963" y="4423846"/>
                  <a:ext cx="149976" cy="215444"/>
                </a:xfrm>
                <a:prstGeom prst="rect">
                  <a:avLst/>
                </a:prstGeom>
                <a:blipFill>
                  <a:blip r:embed="rId14"/>
                  <a:stretch>
                    <a:fillRect l="-23077"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4B4CB02-C40D-52F4-6824-AAE27FB5B6B2}"/>
                    </a:ext>
                  </a:extLst>
                </p:cNvPr>
                <p:cNvSpPr txBox="1"/>
                <p:nvPr/>
              </p:nvSpPr>
              <p:spPr>
                <a:xfrm>
                  <a:off x="4657331" y="4423152"/>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2" name="TextBox 101">
                  <a:extLst>
                    <a:ext uri="{FF2B5EF4-FFF2-40B4-BE49-F238E27FC236}">
                      <a16:creationId xmlns:a16="http://schemas.microsoft.com/office/drawing/2014/main" id="{04B4CB02-C40D-52F4-6824-AAE27FB5B6B2}"/>
                    </a:ext>
                  </a:extLst>
                </p:cNvPr>
                <p:cNvSpPr txBox="1">
                  <a:spLocks noRot="1" noChangeAspect="1" noMove="1" noResize="1" noEditPoints="1" noAdjustHandles="1" noChangeArrowheads="1" noChangeShapeType="1" noTextEdit="1"/>
                </p:cNvSpPr>
                <p:nvPr/>
              </p:nvSpPr>
              <p:spPr>
                <a:xfrm>
                  <a:off x="4657331" y="4423152"/>
                  <a:ext cx="149976" cy="215444"/>
                </a:xfrm>
                <a:prstGeom prst="rect">
                  <a:avLst/>
                </a:prstGeom>
                <a:blipFill>
                  <a:blip r:embed="rId15"/>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697CCEDF-BD0A-6CDD-4825-548D5CC7AF57}"/>
                    </a:ext>
                  </a:extLst>
                </p:cNvPr>
                <p:cNvSpPr txBox="1"/>
                <p:nvPr/>
              </p:nvSpPr>
              <p:spPr>
                <a:xfrm>
                  <a:off x="3314358" y="4417515"/>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3" name="TextBox 102">
                  <a:extLst>
                    <a:ext uri="{FF2B5EF4-FFF2-40B4-BE49-F238E27FC236}">
                      <a16:creationId xmlns:a16="http://schemas.microsoft.com/office/drawing/2014/main" id="{697CCEDF-BD0A-6CDD-4825-548D5CC7AF57}"/>
                    </a:ext>
                  </a:extLst>
                </p:cNvPr>
                <p:cNvSpPr txBox="1">
                  <a:spLocks noRot="1" noChangeAspect="1" noMove="1" noResize="1" noEditPoints="1" noAdjustHandles="1" noChangeArrowheads="1" noChangeShapeType="1" noTextEdit="1"/>
                </p:cNvSpPr>
                <p:nvPr/>
              </p:nvSpPr>
              <p:spPr>
                <a:xfrm>
                  <a:off x="3314358" y="4417515"/>
                  <a:ext cx="149976" cy="215444"/>
                </a:xfrm>
                <a:prstGeom prst="rect">
                  <a:avLst/>
                </a:prstGeom>
                <a:blipFill>
                  <a:blip r:embed="rId16"/>
                  <a:stretch>
                    <a:fillRect l="-33333" r="-25000" b="-1176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8" name="Content Placeholder 2">
                <a:extLst>
                  <a:ext uri="{FF2B5EF4-FFF2-40B4-BE49-F238E27FC236}">
                    <a16:creationId xmlns:a16="http://schemas.microsoft.com/office/drawing/2014/main" id="{38B4F4D9-D8C7-2B3F-9303-872FF2A9FBE9}"/>
                  </a:ext>
                </a:extLst>
              </p:cNvPr>
              <p:cNvSpPr txBox="1">
                <a:spLocks/>
              </p:cNvSpPr>
              <p:nvPr/>
            </p:nvSpPr>
            <p:spPr>
              <a:xfrm>
                <a:off x="296262" y="3522690"/>
                <a:ext cx="1670165" cy="31767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sz="1500" dirty="0"/>
                  <a:t>How many </a:t>
                </a:r>
                <a14:m>
                  <m:oMath xmlns:m="http://schemas.openxmlformats.org/officeDocument/2006/math">
                    <m:r>
                      <a:rPr lang="en-US" sz="1500" b="0" i="1" smtClean="0">
                        <a:latin typeface="Cambria Math" panose="02040503050406030204" pitchFamily="18" charset="0"/>
                      </a:rPr>
                      <m:t>𝑑</m:t>
                    </m:r>
                  </m:oMath>
                </a14:m>
                <a:r>
                  <a:rPr lang="en-US" sz="1500" dirty="0">
                    <a:solidFill>
                      <a:prstClr val="black"/>
                    </a:solidFill>
                    <a:latin typeface="Calibri" panose="020F0502020204030204"/>
                    <a:ea typeface="+mn-ea"/>
                    <a:cs typeface="+mn-cs"/>
                  </a:rPr>
                  <a:t> ?</a:t>
                </a:r>
              </a:p>
            </p:txBody>
          </p:sp>
        </mc:Choice>
        <mc:Fallback xmlns="">
          <p:sp>
            <p:nvSpPr>
              <p:cNvPr id="108" name="Content Placeholder 2">
                <a:extLst>
                  <a:ext uri="{FF2B5EF4-FFF2-40B4-BE49-F238E27FC236}">
                    <a16:creationId xmlns:a16="http://schemas.microsoft.com/office/drawing/2014/main" id="{38B4F4D9-D8C7-2B3F-9303-872FF2A9FBE9}"/>
                  </a:ext>
                </a:extLst>
              </p:cNvPr>
              <p:cNvSpPr txBox="1">
                <a:spLocks noRot="1" noChangeAspect="1" noMove="1" noResize="1" noEditPoints="1" noAdjustHandles="1" noChangeArrowheads="1" noChangeShapeType="1" noTextEdit="1"/>
              </p:cNvSpPr>
              <p:nvPr/>
            </p:nvSpPr>
            <p:spPr>
              <a:xfrm>
                <a:off x="296262" y="3522690"/>
                <a:ext cx="1670165" cy="317674"/>
              </a:xfrm>
              <a:prstGeom prst="rect">
                <a:avLst/>
              </a:prstGeom>
              <a:blipFill>
                <a:blip r:embed="rId17"/>
                <a:stretch>
                  <a:fillRect l="-1504" t="-7692" b="-23077"/>
                </a:stretch>
              </a:blipFill>
            </p:spPr>
            <p:txBody>
              <a:bodyPr/>
              <a:lstStyle/>
              <a:p>
                <a:r>
                  <a:rPr lang="en-US">
                    <a:noFill/>
                  </a:rPr>
                  <a:t> </a:t>
                </a:r>
              </a:p>
            </p:txBody>
          </p:sp>
        </mc:Fallback>
      </mc:AlternateContent>
    </p:spTree>
    <p:extLst>
      <p:ext uri="{BB962C8B-B14F-4D97-AF65-F5344CB8AC3E}">
        <p14:creationId xmlns:p14="http://schemas.microsoft.com/office/powerpoint/2010/main" val="105959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91" grpId="0"/>
      <p:bldP spid="10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15</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Recursion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3D40C70-6A22-8D8F-3B58-51BAE7DF831C}"/>
                  </a:ext>
                </a:extLst>
              </p:cNvPr>
              <p:cNvSpPr txBox="1"/>
              <p:nvPr/>
            </p:nvSpPr>
            <p:spPr>
              <a:xfrm>
                <a:off x="118668" y="2118005"/>
                <a:ext cx="2373565" cy="632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solidFill>
                            <a:prstClr val="black"/>
                          </a:solidFill>
                          <a:latin typeface="Cambria Math" panose="02040503050406030204" pitchFamily="18" charset="0"/>
                        </a:rPr>
                        <m:t>𝑇</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e>
                      </m:d>
                      <m:r>
                        <a:rPr lang="en-US" sz="1100" i="1">
                          <a:solidFill>
                            <a:prstClr val="black"/>
                          </a:solidFill>
                          <a:latin typeface="Cambria Math" panose="02040503050406030204" pitchFamily="18" charset="0"/>
                        </a:rPr>
                        <m:t>= </m:t>
                      </m:r>
                      <m:d>
                        <m:dPr>
                          <m:begChr m:val="{"/>
                          <m:endChr m:val=""/>
                          <m:ctrlPr>
                            <a:rPr lang="en-US" sz="1100" i="1">
                              <a:solidFill>
                                <a:prstClr val="black"/>
                              </a:solidFill>
                              <a:latin typeface="Cambria Math" panose="02040503050406030204" pitchFamily="18" charset="0"/>
                            </a:rPr>
                          </m:ctrlPr>
                        </m:dPr>
                        <m:e>
                          <m:eqArr>
                            <m:eqArrPr>
                              <m:ctrlPr>
                                <a:rPr lang="en-US" sz="1100" i="1">
                                  <a:solidFill>
                                    <a:prstClr val="black"/>
                                  </a:solidFill>
                                  <a:latin typeface="Cambria Math" panose="02040503050406030204" pitchFamily="18" charset="0"/>
                                </a:rPr>
                              </m:ctrlPr>
                            </m:eqArrPr>
                            <m:e>
                              <m:r>
                                <a:rPr lang="en-US" sz="1100" b="0" i="1" smtClean="0">
                                  <a:solidFill>
                                    <a:prstClr val="black"/>
                                  </a:solidFill>
                                  <a:latin typeface="Cambria Math" panose="02040503050406030204" pitchFamily="18" charset="0"/>
                                </a:rPr>
                                <m:t>𝑑</m:t>
                              </m:r>
                              <m:r>
                                <a:rPr lang="en-US" sz="1100" i="1">
                                  <a:solidFill>
                                    <a:prstClr val="black"/>
                                  </a:solidFill>
                                  <a:latin typeface="Cambria Math" panose="02040503050406030204" pitchFamily="18" charset="0"/>
                                </a:rPr>
                                <m:t>                        </m:t>
                              </m:r>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rPr>
                                <m:t>=1</m:t>
                              </m:r>
                            </m:e>
                            <m:e>
                              <m:r>
                                <a:rPr lang="en-US" sz="1100" i="1">
                                  <a:solidFill>
                                    <a:prstClr val="black"/>
                                  </a:solidFill>
                                  <a:latin typeface="Cambria Math" panose="02040503050406030204" pitchFamily="18" charset="0"/>
                                  <a:ea typeface="Cambria Math" panose="02040503050406030204" pitchFamily="18" charset="0"/>
                                </a:rPr>
                                <m:t>2</m:t>
                              </m:r>
                              <m:r>
                                <a:rPr lang="en-US" sz="1100" i="1">
                                  <a:solidFill>
                                    <a:prstClr val="black"/>
                                  </a:solidFill>
                                  <a:latin typeface="Cambria Math" panose="02040503050406030204" pitchFamily="18" charset="0"/>
                                  <a:ea typeface="Cambria Math" panose="02040503050406030204" pitchFamily="18" charset="0"/>
                                </a:rPr>
                                <m:t>𝑇</m:t>
                              </m:r>
                              <m:d>
                                <m:dPr>
                                  <m:ctrlPr>
                                    <a:rPr lang="en-US" sz="1100" i="1">
                                      <a:solidFill>
                                        <a:prstClr val="black"/>
                                      </a:solidFill>
                                      <a:latin typeface="Cambria Math" panose="02040503050406030204" pitchFamily="18" charset="0"/>
                                      <a:ea typeface="Cambria Math" panose="02040503050406030204" pitchFamily="18" charset="0"/>
                                    </a:rPr>
                                  </m:ctrlPr>
                                </m:dPr>
                                <m:e>
                                  <m:f>
                                    <m:fPr>
                                      <m:ctrlPr>
                                        <a:rPr lang="en-US" sz="1100" i="1">
                                          <a:solidFill>
                                            <a:prstClr val="black"/>
                                          </a:solidFill>
                                          <a:latin typeface="Cambria Math" panose="02040503050406030204" pitchFamily="18" charset="0"/>
                                          <a:ea typeface="Cambria Math" panose="02040503050406030204" pitchFamily="18" charset="0"/>
                                        </a:rPr>
                                      </m:ctrlPr>
                                    </m:fPr>
                                    <m:num>
                                      <m:r>
                                        <a:rPr lang="en-US" sz="1100" i="1">
                                          <a:solidFill>
                                            <a:prstClr val="black"/>
                                          </a:solidFill>
                                          <a:latin typeface="Cambria Math" panose="02040503050406030204" pitchFamily="18" charset="0"/>
                                          <a:ea typeface="Cambria Math" panose="02040503050406030204" pitchFamily="18" charset="0"/>
                                        </a:rPr>
                                        <m:t>𝑛</m:t>
                                      </m:r>
                                    </m:num>
                                    <m:den>
                                      <m:r>
                                        <a:rPr lang="en-US" sz="1100" i="1">
                                          <a:solidFill>
                                            <a:prstClr val="black"/>
                                          </a:solidFill>
                                          <a:latin typeface="Cambria Math" panose="02040503050406030204" pitchFamily="18" charset="0"/>
                                          <a:ea typeface="Cambria Math" panose="02040503050406030204" pitchFamily="18" charset="0"/>
                                        </a:rPr>
                                        <m:t>2</m:t>
                                      </m:r>
                                    </m:den>
                                  </m:f>
                                </m:e>
                              </m:d>
                              <m:r>
                                <a:rPr lang="en-US" sz="1100" i="1">
                                  <a:solidFill>
                                    <a:prstClr val="black"/>
                                  </a:solidFill>
                                  <a:latin typeface="Cambria Math" panose="02040503050406030204" pitchFamily="18" charset="0"/>
                                  <a:ea typeface="Cambria Math" panose="02040503050406030204" pitchFamily="18" charset="0"/>
                                </a:rPr>
                                <m:t>+</m:t>
                              </m:r>
                              <m:r>
                                <a:rPr lang="en-US" sz="1100" b="0" i="1" smtClean="0">
                                  <a:solidFill>
                                    <a:prstClr val="black"/>
                                  </a:solidFill>
                                  <a:latin typeface="Cambria Math" panose="02040503050406030204" pitchFamily="18" charset="0"/>
                                  <a:ea typeface="Cambria Math" panose="02040503050406030204" pitchFamily="18" charset="0"/>
                                </a:rPr>
                                <m:t>𝑐𝑛</m:t>
                              </m:r>
                              <m:r>
                                <a:rPr lang="en-US" sz="1100" i="1">
                                  <a:solidFill>
                                    <a:prstClr val="black"/>
                                  </a:solidFill>
                                  <a:latin typeface="Cambria Math" panose="02040503050406030204" pitchFamily="18" charset="0"/>
                                  <a:ea typeface="Cambria Math" panose="02040503050406030204" pitchFamily="18" charset="0"/>
                                </a:rPr>
                                <m:t>  </m:t>
                              </m:r>
                              <m:r>
                                <a:rPr lang="en-US" sz="1100" b="0" i="1" smtClean="0">
                                  <a:solidFill>
                                    <a:prstClr val="black"/>
                                  </a:solidFill>
                                  <a:latin typeface="Cambria Math" panose="02040503050406030204" pitchFamily="18" charset="0"/>
                                  <a:ea typeface="Cambria Math" panose="02040503050406030204" pitchFamily="18" charset="0"/>
                                </a:rPr>
                                <m:t>  </m:t>
                              </m:r>
                              <m:r>
                                <a:rPr lang="en-US" sz="1100" i="1">
                                  <a:solidFill>
                                    <a:prstClr val="black"/>
                                  </a:solidFill>
                                  <a:latin typeface="Cambria Math" panose="02040503050406030204" pitchFamily="18" charset="0"/>
                                  <a:ea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&gt;1</m:t>
                              </m:r>
                            </m:e>
                          </m:eqArr>
                        </m:e>
                      </m:d>
                    </m:oMath>
                  </m:oMathPara>
                </a14:m>
                <a:endParaRPr lang="en-US" sz="1100" dirty="0"/>
              </a:p>
            </p:txBody>
          </p:sp>
        </mc:Choice>
        <mc:Fallback xmlns="">
          <p:sp>
            <p:nvSpPr>
              <p:cNvPr id="8" name="TextBox 7">
                <a:extLst>
                  <a:ext uri="{FF2B5EF4-FFF2-40B4-BE49-F238E27FC236}">
                    <a16:creationId xmlns:a16="http://schemas.microsoft.com/office/drawing/2014/main" id="{C3D40C70-6A22-8D8F-3B58-51BAE7DF831C}"/>
                  </a:ext>
                </a:extLst>
              </p:cNvPr>
              <p:cNvSpPr txBox="1">
                <a:spLocks noRot="1" noChangeAspect="1" noMove="1" noResize="1" noEditPoints="1" noAdjustHandles="1" noChangeArrowheads="1" noChangeShapeType="1" noTextEdit="1"/>
              </p:cNvSpPr>
              <p:nvPr/>
            </p:nvSpPr>
            <p:spPr>
              <a:xfrm>
                <a:off x="118668" y="2118005"/>
                <a:ext cx="2373565" cy="632737"/>
              </a:xfrm>
              <a:prstGeom prst="rect">
                <a:avLst/>
              </a:prstGeom>
              <a:blipFill>
                <a:blip r:embed="rId3"/>
                <a:stretch>
                  <a:fillRect l="-10106" t="-188235" b="-276471"/>
                </a:stretch>
              </a:blipFill>
            </p:spPr>
            <p:txBody>
              <a:bodyPr/>
              <a:lstStyle/>
              <a:p>
                <a:r>
                  <a:rPr lang="en-US">
                    <a:noFill/>
                  </a:rPr>
                  <a:t> </a:t>
                </a:r>
              </a:p>
            </p:txBody>
          </p:sp>
        </mc:Fallback>
      </mc:AlternateContent>
      <p:grpSp>
        <p:nvGrpSpPr>
          <p:cNvPr id="89" name="Group 88">
            <a:extLst>
              <a:ext uri="{FF2B5EF4-FFF2-40B4-BE49-F238E27FC236}">
                <a16:creationId xmlns:a16="http://schemas.microsoft.com/office/drawing/2014/main" id="{D5774EA5-1CBA-A636-CBE0-250832E3A329}"/>
              </a:ext>
            </a:extLst>
          </p:cNvPr>
          <p:cNvGrpSpPr/>
          <p:nvPr/>
        </p:nvGrpSpPr>
        <p:grpSpPr>
          <a:xfrm>
            <a:off x="2698936" y="2095331"/>
            <a:ext cx="1092122" cy="655749"/>
            <a:chOff x="2698936" y="3157780"/>
            <a:chExt cx="1092122" cy="655749"/>
          </a:xfrm>
        </p:grpSpPr>
        <p:grpSp>
          <p:nvGrpSpPr>
            <p:cNvPr id="39" name="Group 38">
              <a:extLst>
                <a:ext uri="{FF2B5EF4-FFF2-40B4-BE49-F238E27FC236}">
                  <a16:creationId xmlns:a16="http://schemas.microsoft.com/office/drawing/2014/main" id="{334C5990-8079-4DF8-74B4-4FEA3180068C}"/>
                </a:ext>
              </a:extLst>
            </p:cNvPr>
            <p:cNvGrpSpPr/>
            <p:nvPr/>
          </p:nvGrpSpPr>
          <p:grpSpPr>
            <a:xfrm>
              <a:off x="2698936" y="3399191"/>
              <a:ext cx="469359" cy="414000"/>
              <a:chOff x="4828779" y="1096829"/>
              <a:chExt cx="469359" cy="414000"/>
            </a:xfrm>
          </p:grpSpPr>
          <p:sp>
            <p:nvSpPr>
              <p:cNvPr id="40" name="Oval 39">
                <a:extLst>
                  <a:ext uri="{FF2B5EF4-FFF2-40B4-BE49-F238E27FC236}">
                    <a16:creationId xmlns:a16="http://schemas.microsoft.com/office/drawing/2014/main" id="{1310F05E-D5CB-11D1-76CC-C62E5D669730}"/>
                  </a:ext>
                </a:extLst>
              </p:cNvPr>
              <p:cNvSpPr/>
              <p:nvPr/>
            </p:nvSpPr>
            <p:spPr>
              <a:xfrm>
                <a:off x="4843649" y="1096829"/>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2E1E20A-FD2E-42A5-9E96-0C6829E66F53}"/>
                      </a:ext>
                    </a:extLst>
                  </p:cNvPr>
                  <p:cNvSpPr txBox="1"/>
                  <p:nvPr/>
                </p:nvSpPr>
                <p:spPr>
                  <a:xfrm>
                    <a:off x="4828779" y="1174110"/>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41" name="TextBox 40">
                    <a:extLst>
                      <a:ext uri="{FF2B5EF4-FFF2-40B4-BE49-F238E27FC236}">
                        <a16:creationId xmlns:a16="http://schemas.microsoft.com/office/drawing/2014/main" id="{62E1E20A-FD2E-42A5-9E96-0C6829E66F53}"/>
                      </a:ext>
                    </a:extLst>
                  </p:cNvPr>
                  <p:cNvSpPr txBox="1">
                    <a:spLocks noRot="1" noChangeAspect="1" noMove="1" noResize="1" noEditPoints="1" noAdjustHandles="1" noChangeArrowheads="1" noChangeShapeType="1" noTextEdit="1"/>
                  </p:cNvSpPr>
                  <p:nvPr/>
                </p:nvSpPr>
                <p:spPr>
                  <a:xfrm>
                    <a:off x="4828779" y="1174110"/>
                    <a:ext cx="469359" cy="267702"/>
                  </a:xfrm>
                  <a:prstGeom prst="rect">
                    <a:avLst/>
                  </a:prstGeom>
                  <a:blipFill>
                    <a:blip r:embed="rId4"/>
                    <a:stretch>
                      <a:fillRect l="-10526" t="-95455" r="-7895" b="-159091"/>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CD9DD78D-D02D-9496-A4CA-3842CD88D282}"/>
                </a:ext>
              </a:extLst>
            </p:cNvPr>
            <p:cNvGrpSpPr/>
            <p:nvPr/>
          </p:nvGrpSpPr>
          <p:grpSpPr>
            <a:xfrm>
              <a:off x="3321699" y="3399529"/>
              <a:ext cx="469359" cy="414000"/>
              <a:chOff x="4698973" y="1097167"/>
              <a:chExt cx="469359" cy="414000"/>
            </a:xfrm>
          </p:grpSpPr>
          <p:sp>
            <p:nvSpPr>
              <p:cNvPr id="43" name="Oval 42">
                <a:extLst>
                  <a:ext uri="{FF2B5EF4-FFF2-40B4-BE49-F238E27FC236}">
                    <a16:creationId xmlns:a16="http://schemas.microsoft.com/office/drawing/2014/main" id="{20C3FD52-0A92-F540-7CD7-C8BB3A3606C6}"/>
                  </a:ext>
                </a:extLst>
              </p:cNvPr>
              <p:cNvSpPr/>
              <p:nvPr/>
            </p:nvSpPr>
            <p:spPr>
              <a:xfrm>
                <a:off x="4726653" y="1097167"/>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E8B4BAC-D023-CE52-0131-FDB4641C350D}"/>
                      </a:ext>
                    </a:extLst>
                  </p:cNvPr>
                  <p:cNvSpPr txBox="1"/>
                  <p:nvPr/>
                </p:nvSpPr>
                <p:spPr>
                  <a:xfrm>
                    <a:off x="4698973" y="1172788"/>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44" name="TextBox 43">
                    <a:extLst>
                      <a:ext uri="{FF2B5EF4-FFF2-40B4-BE49-F238E27FC236}">
                        <a16:creationId xmlns:a16="http://schemas.microsoft.com/office/drawing/2014/main" id="{BE8B4BAC-D023-CE52-0131-FDB4641C350D}"/>
                      </a:ext>
                    </a:extLst>
                  </p:cNvPr>
                  <p:cNvSpPr txBox="1">
                    <a:spLocks noRot="1" noChangeAspect="1" noMove="1" noResize="1" noEditPoints="1" noAdjustHandles="1" noChangeArrowheads="1" noChangeShapeType="1" noTextEdit="1"/>
                  </p:cNvSpPr>
                  <p:nvPr/>
                </p:nvSpPr>
                <p:spPr>
                  <a:xfrm>
                    <a:off x="4698973" y="1172788"/>
                    <a:ext cx="469359" cy="267702"/>
                  </a:xfrm>
                  <a:prstGeom prst="rect">
                    <a:avLst/>
                  </a:prstGeom>
                  <a:blipFill>
                    <a:blip r:embed="rId4"/>
                    <a:stretch>
                      <a:fillRect l="-10526" t="-95455" r="-7895" b="-159091"/>
                    </a:stretch>
                  </a:blipFill>
                </p:spPr>
                <p:txBody>
                  <a:bodyPr/>
                  <a:lstStyle/>
                  <a:p>
                    <a:r>
                      <a:rPr lang="en-US">
                        <a:noFill/>
                      </a:rPr>
                      <a:t> </a:t>
                    </a:r>
                  </a:p>
                </p:txBody>
              </p:sp>
            </mc:Fallback>
          </mc:AlternateContent>
        </p:grpSp>
        <p:cxnSp>
          <p:nvCxnSpPr>
            <p:cNvPr id="56" name="Straight Arrow Connector 55">
              <a:extLst>
                <a:ext uri="{FF2B5EF4-FFF2-40B4-BE49-F238E27FC236}">
                  <a16:creationId xmlns:a16="http://schemas.microsoft.com/office/drawing/2014/main" id="{33FBE912-CB07-A12B-0799-4601008B5E8A}"/>
                </a:ext>
              </a:extLst>
            </p:cNvPr>
            <p:cNvCxnSpPr>
              <a:cxnSpLocks/>
              <a:stCxn id="28" idx="4"/>
              <a:endCxn id="40" idx="0"/>
            </p:cNvCxnSpPr>
            <p:nvPr/>
          </p:nvCxnSpPr>
          <p:spPr>
            <a:xfrm flipH="1">
              <a:off x="2920806" y="3157780"/>
              <a:ext cx="362171" cy="24141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FFA0262E-E6E8-51FB-F979-5EDECDCD381F}"/>
                </a:ext>
              </a:extLst>
            </p:cNvPr>
            <p:cNvCxnSpPr>
              <a:cxnSpLocks/>
              <a:stCxn id="28" idx="4"/>
              <a:endCxn id="43" idx="0"/>
            </p:cNvCxnSpPr>
            <p:nvPr/>
          </p:nvCxnSpPr>
          <p:spPr>
            <a:xfrm>
              <a:off x="3282977" y="3157780"/>
              <a:ext cx="273402" cy="24174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
        <p:nvSpPr>
          <p:cNvPr id="66" name="Content Placeholder 2">
            <a:extLst>
              <a:ext uri="{FF2B5EF4-FFF2-40B4-BE49-F238E27FC236}">
                <a16:creationId xmlns:a16="http://schemas.microsoft.com/office/drawing/2014/main" id="{134E7948-5602-50B7-5D86-1DAD64454958}"/>
              </a:ext>
            </a:extLst>
          </p:cNvPr>
          <p:cNvSpPr txBox="1">
            <a:spLocks/>
          </p:cNvSpPr>
          <p:nvPr/>
        </p:nvSpPr>
        <p:spPr>
          <a:xfrm>
            <a:off x="263921" y="3571543"/>
            <a:ext cx="6450388" cy="100505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500" dirty="0"/>
              <a:t>Total runtime comes from counting number of operations from the internal nodes and counting them from base nodes</a:t>
            </a:r>
          </a:p>
          <a:p>
            <a:pPr>
              <a:lnSpc>
                <a:spcPct val="100000"/>
              </a:lnSpc>
              <a:spcBef>
                <a:spcPts val="0"/>
              </a:spcBef>
            </a:pPr>
            <a:r>
              <a:rPr lang="en-US" sz="1500" dirty="0">
                <a:solidFill>
                  <a:prstClr val="black"/>
                </a:solidFill>
                <a:latin typeface="Calibri" panose="020F0502020204030204"/>
                <a:ea typeface="+mn-ea"/>
                <a:cs typeface="+mn-cs"/>
              </a:rPr>
              <a:t>Lets get introduced to trees and some related terminologies as we need</a:t>
            </a:r>
          </a:p>
          <a:p>
            <a:pPr>
              <a:lnSpc>
                <a:spcPct val="100000"/>
              </a:lnSpc>
              <a:spcBef>
                <a:spcPts val="0"/>
              </a:spcBef>
            </a:pPr>
            <a:r>
              <a:rPr lang="en-US" sz="1500" dirty="0">
                <a:solidFill>
                  <a:prstClr val="black"/>
                </a:solidFill>
                <a:latin typeface="Calibri" panose="020F0502020204030204"/>
                <a:ea typeface="+mn-ea"/>
                <a:cs typeface="+mn-cs"/>
              </a:rPr>
              <a:t>More will come later</a:t>
            </a:r>
          </a:p>
        </p:txBody>
      </p:sp>
      <p:grpSp>
        <p:nvGrpSpPr>
          <p:cNvPr id="2" name="Group 1">
            <a:extLst>
              <a:ext uri="{FF2B5EF4-FFF2-40B4-BE49-F238E27FC236}">
                <a16:creationId xmlns:a16="http://schemas.microsoft.com/office/drawing/2014/main" id="{A89A164D-4857-067F-5E43-F93CB998FF22}"/>
              </a:ext>
            </a:extLst>
          </p:cNvPr>
          <p:cNvGrpSpPr/>
          <p:nvPr/>
        </p:nvGrpSpPr>
        <p:grpSpPr>
          <a:xfrm>
            <a:off x="3047091" y="1132796"/>
            <a:ext cx="1535723" cy="962535"/>
            <a:chOff x="4792003" y="2195245"/>
            <a:chExt cx="1535723" cy="962535"/>
          </a:xfrm>
        </p:grpSpPr>
        <p:grpSp>
          <p:nvGrpSpPr>
            <p:cNvPr id="7" name="Group 6">
              <a:extLst>
                <a:ext uri="{FF2B5EF4-FFF2-40B4-BE49-F238E27FC236}">
                  <a16:creationId xmlns:a16="http://schemas.microsoft.com/office/drawing/2014/main" id="{1721371B-6173-5E60-C35B-2FB5A145F185}"/>
                </a:ext>
              </a:extLst>
            </p:cNvPr>
            <p:cNvGrpSpPr/>
            <p:nvPr/>
          </p:nvGrpSpPr>
          <p:grpSpPr>
            <a:xfrm>
              <a:off x="4792003" y="2743780"/>
              <a:ext cx="469359" cy="414000"/>
              <a:chOff x="4601838" y="1096952"/>
              <a:chExt cx="469359" cy="414000"/>
            </a:xfrm>
          </p:grpSpPr>
          <p:sp>
            <p:nvSpPr>
              <p:cNvPr id="28" name="Oval 27">
                <a:extLst>
                  <a:ext uri="{FF2B5EF4-FFF2-40B4-BE49-F238E27FC236}">
                    <a16:creationId xmlns:a16="http://schemas.microsoft.com/office/drawing/2014/main" id="{28EB9C82-C742-B3E6-A230-91DE27C053F6}"/>
                  </a:ext>
                </a:extLst>
              </p:cNvPr>
              <p:cNvSpPr/>
              <p:nvPr/>
            </p:nvSpPr>
            <p:spPr>
              <a:xfrm>
                <a:off x="4630724" y="1096952"/>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D8CFFD-06AB-E782-50D0-AF00F3F48AFB}"/>
                      </a:ext>
                    </a:extLst>
                  </p:cNvPr>
                  <p:cNvSpPr txBox="1"/>
                  <p:nvPr/>
                </p:nvSpPr>
                <p:spPr>
                  <a:xfrm>
                    <a:off x="4601838" y="1170820"/>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29" name="TextBox 28">
                    <a:extLst>
                      <a:ext uri="{FF2B5EF4-FFF2-40B4-BE49-F238E27FC236}">
                        <a16:creationId xmlns:a16="http://schemas.microsoft.com/office/drawing/2014/main" id="{D7D8CFFD-06AB-E782-50D0-AF00F3F48AFB}"/>
                      </a:ext>
                    </a:extLst>
                  </p:cNvPr>
                  <p:cNvSpPr txBox="1">
                    <a:spLocks noRot="1" noChangeAspect="1" noMove="1" noResize="1" noEditPoints="1" noAdjustHandles="1" noChangeArrowheads="1" noChangeShapeType="1" noTextEdit="1"/>
                  </p:cNvSpPr>
                  <p:nvPr/>
                </p:nvSpPr>
                <p:spPr>
                  <a:xfrm>
                    <a:off x="4601838" y="1170820"/>
                    <a:ext cx="469359" cy="268279"/>
                  </a:xfrm>
                  <a:prstGeom prst="rect">
                    <a:avLst/>
                  </a:prstGeom>
                  <a:blipFill>
                    <a:blip r:embed="rId8"/>
                    <a:stretch>
                      <a:fillRect l="-13514" t="-90909" r="-10811" b="-163636"/>
                    </a:stretch>
                  </a:blipFill>
                </p:spPr>
                <p:txBody>
                  <a:bodyPr/>
                  <a:lstStyle/>
                  <a:p>
                    <a:r>
                      <a:rPr lang="en-US">
                        <a:noFill/>
                      </a:rPr>
                      <a:t> </a:t>
                    </a:r>
                  </a:p>
                </p:txBody>
              </p:sp>
            </mc:Fallback>
          </mc:AlternateContent>
        </p:grpSp>
        <p:sp>
          <p:nvSpPr>
            <p:cNvPr id="15" name="Oval 14">
              <a:extLst>
                <a:ext uri="{FF2B5EF4-FFF2-40B4-BE49-F238E27FC236}">
                  <a16:creationId xmlns:a16="http://schemas.microsoft.com/office/drawing/2014/main" id="{ADE641E4-0B6A-4E17-A637-3D83128143C9}"/>
                </a:ext>
              </a:extLst>
            </p:cNvPr>
            <p:cNvSpPr/>
            <p:nvPr/>
          </p:nvSpPr>
          <p:spPr>
            <a:xfrm>
              <a:off x="5913726" y="2740220"/>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cxnSp>
          <p:nvCxnSpPr>
            <p:cNvPr id="16" name="Straight Arrow Connector 15">
              <a:extLst>
                <a:ext uri="{FF2B5EF4-FFF2-40B4-BE49-F238E27FC236}">
                  <a16:creationId xmlns:a16="http://schemas.microsoft.com/office/drawing/2014/main" id="{57631A2F-0AF1-CAE9-BC3C-CC0247D9A1DA}"/>
                </a:ext>
              </a:extLst>
            </p:cNvPr>
            <p:cNvCxnSpPr>
              <a:cxnSpLocks/>
              <a:endCxn id="28" idx="0"/>
            </p:cNvCxnSpPr>
            <p:nvPr/>
          </p:nvCxnSpPr>
          <p:spPr>
            <a:xfrm flipH="1">
              <a:off x="5027889" y="2619610"/>
              <a:ext cx="682312" cy="12417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72AD22D-4DCA-23F4-6758-C649759AFA74}"/>
                </a:ext>
              </a:extLst>
            </p:cNvPr>
            <p:cNvCxnSpPr>
              <a:cxnSpLocks/>
              <a:endCxn id="15" idx="0"/>
            </p:cNvCxnSpPr>
            <p:nvPr/>
          </p:nvCxnSpPr>
          <p:spPr>
            <a:xfrm>
              <a:off x="5710201" y="2619610"/>
              <a:ext cx="410525" cy="1206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28AA3A9A-87CB-3A76-7333-DF53E1E85F73}"/>
                </a:ext>
              </a:extLst>
            </p:cNvPr>
            <p:cNvGrpSpPr/>
            <p:nvPr/>
          </p:nvGrpSpPr>
          <p:grpSpPr>
            <a:xfrm>
              <a:off x="5505862" y="2195245"/>
              <a:ext cx="414000" cy="414000"/>
              <a:chOff x="4605557" y="1063396"/>
              <a:chExt cx="414000" cy="414000"/>
            </a:xfrm>
          </p:grpSpPr>
          <p:sp>
            <p:nvSpPr>
              <p:cNvPr id="20" name="Oval 19">
                <a:extLst>
                  <a:ext uri="{FF2B5EF4-FFF2-40B4-BE49-F238E27FC236}">
                    <a16:creationId xmlns:a16="http://schemas.microsoft.com/office/drawing/2014/main" id="{0C789E72-83D8-D737-E2AF-A9829CDB4804}"/>
                  </a:ext>
                </a:extLst>
              </p:cNvPr>
              <p:cNvSpPr/>
              <p:nvPr/>
            </p:nvSpPr>
            <p:spPr>
              <a:xfrm>
                <a:off x="4605557" y="1063396"/>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47E66CA-A200-6414-056A-544AE6BF45BC}"/>
                      </a:ext>
                    </a:extLst>
                  </p:cNvPr>
                  <p:cNvSpPr txBox="1"/>
                  <p:nvPr/>
                </p:nvSpPr>
                <p:spPr>
                  <a:xfrm>
                    <a:off x="4627387" y="1125274"/>
                    <a:ext cx="38125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𝑐𝑛</m:t>
                          </m:r>
                        </m:oMath>
                      </m:oMathPara>
                    </a14:m>
                    <a:endParaRPr lang="en-US" sz="1200" dirty="0"/>
                  </a:p>
                </p:txBody>
              </p:sp>
            </mc:Choice>
            <mc:Fallback xmlns="">
              <p:sp>
                <p:nvSpPr>
                  <p:cNvPr id="27" name="TextBox 26">
                    <a:extLst>
                      <a:ext uri="{FF2B5EF4-FFF2-40B4-BE49-F238E27FC236}">
                        <a16:creationId xmlns:a16="http://schemas.microsoft.com/office/drawing/2014/main" id="{547E66CA-A200-6414-056A-544AE6BF45BC}"/>
                      </a:ext>
                    </a:extLst>
                  </p:cNvPr>
                  <p:cNvSpPr txBox="1">
                    <a:spLocks noRot="1" noChangeAspect="1" noMove="1" noResize="1" noEditPoints="1" noAdjustHandles="1" noChangeArrowheads="1" noChangeShapeType="1" noTextEdit="1"/>
                  </p:cNvSpPr>
                  <p:nvPr/>
                </p:nvSpPr>
                <p:spPr>
                  <a:xfrm>
                    <a:off x="4627387" y="1125274"/>
                    <a:ext cx="381258" cy="276999"/>
                  </a:xfrm>
                  <a:prstGeom prst="rect">
                    <a:avLst/>
                  </a:prstGeom>
                  <a:blipFill>
                    <a:blip r:embed="rId9"/>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B3DB3D0-2991-577F-F768-D1C771A4300A}"/>
                  </a:ext>
                </a:extLst>
              </p:cNvPr>
              <p:cNvSpPr txBox="1"/>
              <p:nvPr/>
            </p:nvSpPr>
            <p:spPr>
              <a:xfrm>
                <a:off x="4141134" y="1746424"/>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30" name="TextBox 29">
                <a:extLst>
                  <a:ext uri="{FF2B5EF4-FFF2-40B4-BE49-F238E27FC236}">
                    <a16:creationId xmlns:a16="http://schemas.microsoft.com/office/drawing/2014/main" id="{0B3DB3D0-2991-577F-F768-D1C771A4300A}"/>
                  </a:ext>
                </a:extLst>
              </p:cNvPr>
              <p:cNvSpPr txBox="1">
                <a:spLocks noRot="1" noChangeAspect="1" noMove="1" noResize="1" noEditPoints="1" noAdjustHandles="1" noChangeArrowheads="1" noChangeShapeType="1" noTextEdit="1"/>
              </p:cNvSpPr>
              <p:nvPr/>
            </p:nvSpPr>
            <p:spPr>
              <a:xfrm>
                <a:off x="4141134" y="1746424"/>
                <a:ext cx="469359" cy="268279"/>
              </a:xfrm>
              <a:prstGeom prst="rect">
                <a:avLst/>
              </a:prstGeom>
              <a:blipFill>
                <a:blip r:embed="rId10"/>
                <a:stretch>
                  <a:fillRect l="-7895" t="-95455" r="-10526" b="-163636"/>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A58C04AF-A331-6312-9BFD-36873612AED7}"/>
              </a:ext>
            </a:extLst>
          </p:cNvPr>
          <p:cNvGrpSpPr/>
          <p:nvPr/>
        </p:nvGrpSpPr>
        <p:grpSpPr>
          <a:xfrm>
            <a:off x="3805903" y="2091771"/>
            <a:ext cx="1137050" cy="661713"/>
            <a:chOff x="2705417" y="3151816"/>
            <a:chExt cx="1137050" cy="661713"/>
          </a:xfrm>
        </p:grpSpPr>
        <p:grpSp>
          <p:nvGrpSpPr>
            <p:cNvPr id="34" name="Group 33">
              <a:extLst>
                <a:ext uri="{FF2B5EF4-FFF2-40B4-BE49-F238E27FC236}">
                  <a16:creationId xmlns:a16="http://schemas.microsoft.com/office/drawing/2014/main" id="{12B97052-8E25-CDD0-F142-D8C021DD033D}"/>
                </a:ext>
              </a:extLst>
            </p:cNvPr>
            <p:cNvGrpSpPr/>
            <p:nvPr/>
          </p:nvGrpSpPr>
          <p:grpSpPr>
            <a:xfrm>
              <a:off x="2705417" y="3399191"/>
              <a:ext cx="482194" cy="414000"/>
              <a:chOff x="4835260" y="1096829"/>
              <a:chExt cx="482194" cy="414000"/>
            </a:xfrm>
          </p:grpSpPr>
          <p:sp>
            <p:nvSpPr>
              <p:cNvPr id="52" name="Oval 51">
                <a:extLst>
                  <a:ext uri="{FF2B5EF4-FFF2-40B4-BE49-F238E27FC236}">
                    <a16:creationId xmlns:a16="http://schemas.microsoft.com/office/drawing/2014/main" id="{55B3831F-9E5B-22A7-D767-1F93BAFC922D}"/>
                  </a:ext>
                </a:extLst>
              </p:cNvPr>
              <p:cNvSpPr/>
              <p:nvPr/>
            </p:nvSpPr>
            <p:spPr>
              <a:xfrm>
                <a:off x="4835260" y="1096829"/>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1C3030C-DE81-A002-B893-B1D0B0C2979D}"/>
                      </a:ext>
                    </a:extLst>
                  </p:cNvPr>
                  <p:cNvSpPr txBox="1"/>
                  <p:nvPr/>
                </p:nvSpPr>
                <p:spPr>
                  <a:xfrm>
                    <a:off x="4848095" y="1172631"/>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54" name="TextBox 53">
                    <a:extLst>
                      <a:ext uri="{FF2B5EF4-FFF2-40B4-BE49-F238E27FC236}">
                        <a16:creationId xmlns:a16="http://schemas.microsoft.com/office/drawing/2014/main" id="{81C3030C-DE81-A002-B893-B1D0B0C2979D}"/>
                      </a:ext>
                    </a:extLst>
                  </p:cNvPr>
                  <p:cNvSpPr txBox="1">
                    <a:spLocks noRot="1" noChangeAspect="1" noMove="1" noResize="1" noEditPoints="1" noAdjustHandles="1" noChangeArrowheads="1" noChangeShapeType="1" noTextEdit="1"/>
                  </p:cNvSpPr>
                  <p:nvPr/>
                </p:nvSpPr>
                <p:spPr>
                  <a:xfrm>
                    <a:off x="4848095" y="1172631"/>
                    <a:ext cx="469359" cy="267702"/>
                  </a:xfrm>
                  <a:prstGeom prst="rect">
                    <a:avLst/>
                  </a:prstGeom>
                  <a:blipFill>
                    <a:blip r:embed="rId11"/>
                    <a:stretch>
                      <a:fillRect l="-10526" t="-95455" r="-10526" b="-159091"/>
                    </a:stretch>
                  </a:blipFill>
                </p:spPr>
                <p:txBody>
                  <a:bodyPr/>
                  <a:lstStyle/>
                  <a:p>
                    <a:r>
                      <a:rPr lang="en-US">
                        <a:noFill/>
                      </a:rPr>
                      <a:t> </a:t>
                    </a:r>
                  </a:p>
                </p:txBody>
              </p:sp>
            </mc:Fallback>
          </mc:AlternateContent>
        </p:grpSp>
        <p:grpSp>
          <p:nvGrpSpPr>
            <p:cNvPr id="35" name="Group 34">
              <a:extLst>
                <a:ext uri="{FF2B5EF4-FFF2-40B4-BE49-F238E27FC236}">
                  <a16:creationId xmlns:a16="http://schemas.microsoft.com/office/drawing/2014/main" id="{4FA672B9-033D-1A26-F06E-6D10EFAA63F7}"/>
                </a:ext>
              </a:extLst>
            </p:cNvPr>
            <p:cNvGrpSpPr/>
            <p:nvPr/>
          </p:nvGrpSpPr>
          <p:grpSpPr>
            <a:xfrm>
              <a:off x="3373108" y="3399529"/>
              <a:ext cx="469359" cy="414000"/>
              <a:chOff x="4750382" y="1097167"/>
              <a:chExt cx="469359" cy="414000"/>
            </a:xfrm>
          </p:grpSpPr>
          <p:sp>
            <p:nvSpPr>
              <p:cNvPr id="49" name="Oval 48">
                <a:extLst>
                  <a:ext uri="{FF2B5EF4-FFF2-40B4-BE49-F238E27FC236}">
                    <a16:creationId xmlns:a16="http://schemas.microsoft.com/office/drawing/2014/main" id="{678D7AF7-B0B2-E9C4-DB50-72D58F727732}"/>
                  </a:ext>
                </a:extLst>
              </p:cNvPr>
              <p:cNvSpPr/>
              <p:nvPr/>
            </p:nvSpPr>
            <p:spPr>
              <a:xfrm>
                <a:off x="4768598" y="1097167"/>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EBB7ECF-9CD4-B2EC-2D78-91D0DFFC5C68}"/>
                      </a:ext>
                    </a:extLst>
                  </p:cNvPr>
                  <p:cNvSpPr txBox="1"/>
                  <p:nvPr/>
                </p:nvSpPr>
                <p:spPr>
                  <a:xfrm>
                    <a:off x="4750382" y="1170743"/>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51" name="TextBox 50">
                    <a:extLst>
                      <a:ext uri="{FF2B5EF4-FFF2-40B4-BE49-F238E27FC236}">
                        <a16:creationId xmlns:a16="http://schemas.microsoft.com/office/drawing/2014/main" id="{DEBB7ECF-9CD4-B2EC-2D78-91D0DFFC5C68}"/>
                      </a:ext>
                    </a:extLst>
                  </p:cNvPr>
                  <p:cNvSpPr txBox="1">
                    <a:spLocks noRot="1" noChangeAspect="1" noMove="1" noResize="1" noEditPoints="1" noAdjustHandles="1" noChangeArrowheads="1" noChangeShapeType="1" noTextEdit="1"/>
                  </p:cNvSpPr>
                  <p:nvPr/>
                </p:nvSpPr>
                <p:spPr>
                  <a:xfrm>
                    <a:off x="4750382" y="1170743"/>
                    <a:ext cx="469359" cy="267702"/>
                  </a:xfrm>
                  <a:prstGeom prst="rect">
                    <a:avLst/>
                  </a:prstGeom>
                  <a:blipFill>
                    <a:blip r:embed="rId12"/>
                    <a:stretch>
                      <a:fillRect l="-10526" t="-95455" r="-7895" b="-159091"/>
                    </a:stretch>
                  </a:blipFill>
                </p:spPr>
                <p:txBody>
                  <a:bodyPr/>
                  <a:lstStyle/>
                  <a:p>
                    <a:r>
                      <a:rPr lang="en-US">
                        <a:noFill/>
                      </a:rPr>
                      <a:t> </a:t>
                    </a:r>
                  </a:p>
                </p:txBody>
              </p:sp>
            </mc:Fallback>
          </mc:AlternateContent>
        </p:grpSp>
        <p:cxnSp>
          <p:nvCxnSpPr>
            <p:cNvPr id="45" name="Straight Arrow Connector 44">
              <a:extLst>
                <a:ext uri="{FF2B5EF4-FFF2-40B4-BE49-F238E27FC236}">
                  <a16:creationId xmlns:a16="http://schemas.microsoft.com/office/drawing/2014/main" id="{CC6D933F-03DE-293B-C3B2-4ADE53BE02FB}"/>
                </a:ext>
              </a:extLst>
            </p:cNvPr>
            <p:cNvCxnSpPr>
              <a:cxnSpLocks/>
              <a:stCxn id="15" idx="4"/>
              <a:endCxn id="52" idx="0"/>
            </p:cNvCxnSpPr>
            <p:nvPr/>
          </p:nvCxnSpPr>
          <p:spPr>
            <a:xfrm flipH="1">
              <a:off x="2912417" y="3151816"/>
              <a:ext cx="362911" cy="24737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0D3B30C-D9BE-A1D1-23C5-29B6AC86A0E2}"/>
                </a:ext>
              </a:extLst>
            </p:cNvPr>
            <p:cNvCxnSpPr>
              <a:cxnSpLocks/>
              <a:stCxn id="15" idx="4"/>
              <a:endCxn id="49" idx="0"/>
            </p:cNvCxnSpPr>
            <p:nvPr/>
          </p:nvCxnSpPr>
          <p:spPr>
            <a:xfrm>
              <a:off x="3275328" y="3151816"/>
              <a:ext cx="322996" cy="247713"/>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grpSp>
        <p:nvGrpSpPr>
          <p:cNvPr id="67" name="Group 66">
            <a:extLst>
              <a:ext uri="{FF2B5EF4-FFF2-40B4-BE49-F238E27FC236}">
                <a16:creationId xmlns:a16="http://schemas.microsoft.com/office/drawing/2014/main" id="{CA41F99E-303A-425B-3A2C-F2B17D14C685}"/>
              </a:ext>
            </a:extLst>
          </p:cNvPr>
          <p:cNvGrpSpPr/>
          <p:nvPr/>
        </p:nvGrpSpPr>
        <p:grpSpPr>
          <a:xfrm>
            <a:off x="2885896" y="2796382"/>
            <a:ext cx="54000" cy="358800"/>
            <a:chOff x="654341" y="2461508"/>
            <a:chExt cx="54000" cy="358800"/>
          </a:xfrm>
        </p:grpSpPr>
        <p:sp>
          <p:nvSpPr>
            <p:cNvPr id="60" name="Oval 59">
              <a:extLst>
                <a:ext uri="{FF2B5EF4-FFF2-40B4-BE49-F238E27FC236}">
                  <a16:creationId xmlns:a16="http://schemas.microsoft.com/office/drawing/2014/main" id="{59873D80-2BEA-12E1-48CA-0C31435C1AFE}"/>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5CC9230-F3E2-044E-DE37-B5259A5375DF}"/>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4DD26E2-A579-136E-31A3-FE65EC7FE551}"/>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BB5F352B-927C-02E3-1AC5-7CEA5412C38A}"/>
              </a:ext>
            </a:extLst>
          </p:cNvPr>
          <p:cNvGrpSpPr/>
          <p:nvPr/>
        </p:nvGrpSpPr>
        <p:grpSpPr>
          <a:xfrm>
            <a:off x="3516450" y="2796382"/>
            <a:ext cx="54000" cy="358800"/>
            <a:chOff x="654341" y="2461508"/>
            <a:chExt cx="54000" cy="358800"/>
          </a:xfrm>
        </p:grpSpPr>
        <p:sp>
          <p:nvSpPr>
            <p:cNvPr id="70" name="Oval 69">
              <a:extLst>
                <a:ext uri="{FF2B5EF4-FFF2-40B4-BE49-F238E27FC236}">
                  <a16:creationId xmlns:a16="http://schemas.microsoft.com/office/drawing/2014/main" id="{F3FEC6A1-7894-356F-2CD0-6E44DC3FD21E}"/>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6C07F3A-0D1E-DFDE-9EEA-F3BEF36BF6AF}"/>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364FB17-EB3D-E311-D134-5EFDED516F5B}"/>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AB718897-9F6C-969B-8241-33509785DF09}"/>
              </a:ext>
            </a:extLst>
          </p:cNvPr>
          <p:cNvGrpSpPr/>
          <p:nvPr/>
        </p:nvGrpSpPr>
        <p:grpSpPr>
          <a:xfrm>
            <a:off x="4705319" y="2791288"/>
            <a:ext cx="54000" cy="358800"/>
            <a:chOff x="654341" y="2461508"/>
            <a:chExt cx="54000" cy="358800"/>
          </a:xfrm>
        </p:grpSpPr>
        <p:sp>
          <p:nvSpPr>
            <p:cNvPr id="80" name="Oval 79">
              <a:extLst>
                <a:ext uri="{FF2B5EF4-FFF2-40B4-BE49-F238E27FC236}">
                  <a16:creationId xmlns:a16="http://schemas.microsoft.com/office/drawing/2014/main" id="{E8F0C8C5-53D7-1458-3AD3-76F57742BF5E}"/>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8DB227-8F99-6CC2-B97E-7E8C474590F4}"/>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FEAF7AC8-9716-C3C9-196E-FDF55BFD4468}"/>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Content Placeholder 2">
            <a:extLst>
              <a:ext uri="{FF2B5EF4-FFF2-40B4-BE49-F238E27FC236}">
                <a16:creationId xmlns:a16="http://schemas.microsoft.com/office/drawing/2014/main" id="{562BC34B-F5D7-7A23-DF09-669A6AA7ED25}"/>
              </a:ext>
            </a:extLst>
          </p:cNvPr>
          <p:cNvSpPr txBox="1">
            <a:spLocks/>
          </p:cNvSpPr>
          <p:nvPr/>
        </p:nvSpPr>
        <p:spPr>
          <a:xfrm>
            <a:off x="2288648" y="3172197"/>
            <a:ext cx="59724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t>Base</a:t>
            </a:r>
            <a:endParaRPr lang="en-US" sz="1200" dirty="0">
              <a:solidFill>
                <a:prstClr val="black"/>
              </a:solidFill>
              <a:latin typeface="Calibri" panose="020F0502020204030204"/>
              <a:ea typeface="+mn-ea"/>
              <a:cs typeface="+mn-cs"/>
            </a:endParaRPr>
          </a:p>
        </p:txBody>
      </p:sp>
      <p:grpSp>
        <p:nvGrpSpPr>
          <p:cNvPr id="107" name="Group 106">
            <a:extLst>
              <a:ext uri="{FF2B5EF4-FFF2-40B4-BE49-F238E27FC236}">
                <a16:creationId xmlns:a16="http://schemas.microsoft.com/office/drawing/2014/main" id="{62BE03DB-39EF-290B-8681-4B1F9FD21294}"/>
              </a:ext>
            </a:extLst>
          </p:cNvPr>
          <p:cNvGrpSpPr/>
          <p:nvPr/>
        </p:nvGrpSpPr>
        <p:grpSpPr>
          <a:xfrm>
            <a:off x="2765098" y="3202985"/>
            <a:ext cx="2140712" cy="234892"/>
            <a:chOff x="2765098" y="4412609"/>
            <a:chExt cx="2140712" cy="234892"/>
          </a:xfrm>
        </p:grpSpPr>
        <p:sp>
          <p:nvSpPr>
            <p:cNvPr id="90" name="Rectangle 89">
              <a:extLst>
                <a:ext uri="{FF2B5EF4-FFF2-40B4-BE49-F238E27FC236}">
                  <a16:creationId xmlns:a16="http://schemas.microsoft.com/office/drawing/2014/main" id="{67650DBE-3230-B2C9-3BFF-96D422EBE7B4}"/>
                </a:ext>
              </a:extLst>
            </p:cNvPr>
            <p:cNvSpPr/>
            <p:nvPr/>
          </p:nvSpPr>
          <p:spPr>
            <a:xfrm>
              <a:off x="2765098" y="4412609"/>
              <a:ext cx="2140712" cy="234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537C9CB-ED9A-6963-99BE-B26B4B8B38FC}"/>
                    </a:ext>
                  </a:extLst>
                </p:cNvPr>
                <p:cNvSpPr txBox="1"/>
                <p:nvPr/>
              </p:nvSpPr>
              <p:spPr>
                <a:xfrm>
                  <a:off x="2837908" y="4422333"/>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94" name="TextBox 93">
                  <a:extLst>
                    <a:ext uri="{FF2B5EF4-FFF2-40B4-BE49-F238E27FC236}">
                      <a16:creationId xmlns:a16="http://schemas.microsoft.com/office/drawing/2014/main" id="{2537C9CB-ED9A-6963-99BE-B26B4B8B38FC}"/>
                    </a:ext>
                  </a:extLst>
                </p:cNvPr>
                <p:cNvSpPr txBox="1">
                  <a:spLocks noRot="1" noChangeAspect="1" noMove="1" noResize="1" noEditPoints="1" noAdjustHandles="1" noChangeArrowheads="1" noChangeShapeType="1" noTextEdit="1"/>
                </p:cNvSpPr>
                <p:nvPr/>
              </p:nvSpPr>
              <p:spPr>
                <a:xfrm>
                  <a:off x="2837908" y="4422333"/>
                  <a:ext cx="149976" cy="215444"/>
                </a:xfrm>
                <a:prstGeom prst="rect">
                  <a:avLst/>
                </a:prstGeom>
                <a:blipFill>
                  <a:blip r:embed="rId13"/>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D05C723-52DF-25D5-2F78-BF3D56CDA464}"/>
                    </a:ext>
                  </a:extLst>
                </p:cNvPr>
                <p:cNvSpPr txBox="1"/>
                <p:nvPr/>
              </p:nvSpPr>
              <p:spPr>
                <a:xfrm>
                  <a:off x="3080963" y="4423846"/>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1" name="TextBox 100">
                  <a:extLst>
                    <a:ext uri="{FF2B5EF4-FFF2-40B4-BE49-F238E27FC236}">
                      <a16:creationId xmlns:a16="http://schemas.microsoft.com/office/drawing/2014/main" id="{9D05C723-52DF-25D5-2F78-BF3D56CDA464}"/>
                    </a:ext>
                  </a:extLst>
                </p:cNvPr>
                <p:cNvSpPr txBox="1">
                  <a:spLocks noRot="1" noChangeAspect="1" noMove="1" noResize="1" noEditPoints="1" noAdjustHandles="1" noChangeArrowheads="1" noChangeShapeType="1" noTextEdit="1"/>
                </p:cNvSpPr>
                <p:nvPr/>
              </p:nvSpPr>
              <p:spPr>
                <a:xfrm>
                  <a:off x="3080963" y="4423846"/>
                  <a:ext cx="149976" cy="215444"/>
                </a:xfrm>
                <a:prstGeom prst="rect">
                  <a:avLst/>
                </a:prstGeom>
                <a:blipFill>
                  <a:blip r:embed="rId14"/>
                  <a:stretch>
                    <a:fillRect l="-23077"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4B4CB02-C40D-52F4-6824-AAE27FB5B6B2}"/>
                    </a:ext>
                  </a:extLst>
                </p:cNvPr>
                <p:cNvSpPr txBox="1"/>
                <p:nvPr/>
              </p:nvSpPr>
              <p:spPr>
                <a:xfrm>
                  <a:off x="4657331" y="4423152"/>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2" name="TextBox 101">
                  <a:extLst>
                    <a:ext uri="{FF2B5EF4-FFF2-40B4-BE49-F238E27FC236}">
                      <a16:creationId xmlns:a16="http://schemas.microsoft.com/office/drawing/2014/main" id="{04B4CB02-C40D-52F4-6824-AAE27FB5B6B2}"/>
                    </a:ext>
                  </a:extLst>
                </p:cNvPr>
                <p:cNvSpPr txBox="1">
                  <a:spLocks noRot="1" noChangeAspect="1" noMove="1" noResize="1" noEditPoints="1" noAdjustHandles="1" noChangeArrowheads="1" noChangeShapeType="1" noTextEdit="1"/>
                </p:cNvSpPr>
                <p:nvPr/>
              </p:nvSpPr>
              <p:spPr>
                <a:xfrm>
                  <a:off x="4657331" y="4423152"/>
                  <a:ext cx="149976" cy="215444"/>
                </a:xfrm>
                <a:prstGeom prst="rect">
                  <a:avLst/>
                </a:prstGeom>
                <a:blipFill>
                  <a:blip r:embed="rId15"/>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697CCEDF-BD0A-6CDD-4825-548D5CC7AF57}"/>
                    </a:ext>
                  </a:extLst>
                </p:cNvPr>
                <p:cNvSpPr txBox="1"/>
                <p:nvPr/>
              </p:nvSpPr>
              <p:spPr>
                <a:xfrm>
                  <a:off x="3314358" y="4417515"/>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3" name="TextBox 102">
                  <a:extLst>
                    <a:ext uri="{FF2B5EF4-FFF2-40B4-BE49-F238E27FC236}">
                      <a16:creationId xmlns:a16="http://schemas.microsoft.com/office/drawing/2014/main" id="{697CCEDF-BD0A-6CDD-4825-548D5CC7AF57}"/>
                    </a:ext>
                  </a:extLst>
                </p:cNvPr>
                <p:cNvSpPr txBox="1">
                  <a:spLocks noRot="1" noChangeAspect="1" noMove="1" noResize="1" noEditPoints="1" noAdjustHandles="1" noChangeArrowheads="1" noChangeShapeType="1" noTextEdit="1"/>
                </p:cNvSpPr>
                <p:nvPr/>
              </p:nvSpPr>
              <p:spPr>
                <a:xfrm>
                  <a:off x="3314358" y="4417515"/>
                  <a:ext cx="149976" cy="215444"/>
                </a:xfrm>
                <a:prstGeom prst="rect">
                  <a:avLst/>
                </a:prstGeom>
                <a:blipFill>
                  <a:blip r:embed="rId16"/>
                  <a:stretch>
                    <a:fillRect l="-33333" r="-25000" b="-11765"/>
                  </a:stretch>
                </a:blipFill>
              </p:spPr>
              <p:txBody>
                <a:bodyPr/>
                <a:lstStyle/>
                <a:p>
                  <a:r>
                    <a:rPr lang="en-US">
                      <a:noFill/>
                    </a:rPr>
                    <a:t> </a:t>
                  </a:r>
                </a:p>
              </p:txBody>
            </p:sp>
          </mc:Fallback>
        </mc:AlternateContent>
      </p:grpSp>
    </p:spTree>
    <p:extLst>
      <p:ext uri="{BB962C8B-B14F-4D97-AF65-F5344CB8AC3E}">
        <p14:creationId xmlns:p14="http://schemas.microsoft.com/office/powerpoint/2010/main" val="423492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16</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Recursion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sp>
        <p:nvSpPr>
          <p:cNvPr id="66" name="Content Placeholder 2">
            <a:extLst>
              <a:ext uri="{FF2B5EF4-FFF2-40B4-BE49-F238E27FC236}">
                <a16:creationId xmlns:a16="http://schemas.microsoft.com/office/drawing/2014/main" id="{134E7948-5602-50B7-5D86-1DAD64454958}"/>
              </a:ext>
            </a:extLst>
          </p:cNvPr>
          <p:cNvSpPr txBox="1">
            <a:spLocks/>
          </p:cNvSpPr>
          <p:nvPr/>
        </p:nvSpPr>
        <p:spPr>
          <a:xfrm>
            <a:off x="218114" y="1096952"/>
            <a:ext cx="6450388" cy="108019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500" dirty="0"/>
              <a:t>Graphs are sets of nodes and edges</a:t>
            </a:r>
          </a:p>
          <a:p>
            <a:pPr>
              <a:lnSpc>
                <a:spcPct val="100000"/>
              </a:lnSpc>
              <a:spcBef>
                <a:spcPts val="0"/>
              </a:spcBef>
            </a:pPr>
            <a:r>
              <a:rPr lang="en-US" sz="1500" dirty="0"/>
              <a:t>Trees are a form of a graph with some specialties</a:t>
            </a:r>
          </a:p>
          <a:p>
            <a:pPr>
              <a:lnSpc>
                <a:spcPct val="100000"/>
              </a:lnSpc>
              <a:spcBef>
                <a:spcPts val="0"/>
              </a:spcBef>
            </a:pPr>
            <a:r>
              <a:rPr lang="en-US" sz="1500" dirty="0"/>
              <a:t>Trees have direction (parent/child relationships) and don't contain cycles</a:t>
            </a:r>
          </a:p>
          <a:p>
            <a:pPr>
              <a:lnSpc>
                <a:spcPct val="100000"/>
              </a:lnSpc>
              <a:spcBef>
                <a:spcPts val="0"/>
              </a:spcBef>
            </a:pPr>
            <a:endParaRPr lang="en-US" sz="1500" dirty="0"/>
          </a:p>
          <a:p>
            <a:pPr>
              <a:lnSpc>
                <a:spcPct val="100000"/>
              </a:lnSpc>
              <a:spcBef>
                <a:spcPts val="0"/>
              </a:spcBef>
            </a:pPr>
            <a:r>
              <a:rPr lang="en-US" sz="1500" dirty="0"/>
              <a:t>Some terminologies</a:t>
            </a:r>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r>
              <a:rPr lang="en-US" sz="1500" dirty="0"/>
              <a:t>In a Binary Tree, a node can have at most two children</a:t>
            </a:r>
          </a:p>
          <a:p>
            <a:pPr>
              <a:lnSpc>
                <a:spcPct val="100000"/>
              </a:lnSpc>
              <a:spcBef>
                <a:spcPts val="0"/>
              </a:spcBef>
            </a:pPr>
            <a:endParaRPr lang="en-US" sz="1500" dirty="0"/>
          </a:p>
        </p:txBody>
      </p:sp>
      <p:grpSp>
        <p:nvGrpSpPr>
          <p:cNvPr id="93" name="Group 92">
            <a:extLst>
              <a:ext uri="{FF2B5EF4-FFF2-40B4-BE49-F238E27FC236}">
                <a16:creationId xmlns:a16="http://schemas.microsoft.com/office/drawing/2014/main" id="{56EAD786-0C3A-F04D-CA74-41AA02C06CE7}"/>
              </a:ext>
            </a:extLst>
          </p:cNvPr>
          <p:cNvGrpSpPr/>
          <p:nvPr/>
        </p:nvGrpSpPr>
        <p:grpSpPr>
          <a:xfrm>
            <a:off x="1611992" y="2493387"/>
            <a:ext cx="3102263" cy="1509765"/>
            <a:chOff x="1611992" y="2493387"/>
            <a:chExt cx="3102263" cy="1509765"/>
          </a:xfrm>
        </p:grpSpPr>
        <p:grpSp>
          <p:nvGrpSpPr>
            <p:cNvPr id="12" name="Group 11">
              <a:extLst>
                <a:ext uri="{FF2B5EF4-FFF2-40B4-BE49-F238E27FC236}">
                  <a16:creationId xmlns:a16="http://schemas.microsoft.com/office/drawing/2014/main" id="{159510E4-C411-F3A3-7D3F-F26806A244D7}"/>
                </a:ext>
              </a:extLst>
            </p:cNvPr>
            <p:cNvGrpSpPr/>
            <p:nvPr/>
          </p:nvGrpSpPr>
          <p:grpSpPr>
            <a:xfrm>
              <a:off x="3013617" y="2493387"/>
              <a:ext cx="360000" cy="377418"/>
              <a:chOff x="3015000" y="2493387"/>
              <a:chExt cx="360000" cy="377418"/>
            </a:xfrm>
          </p:grpSpPr>
          <p:sp>
            <p:nvSpPr>
              <p:cNvPr id="3" name="Oval 2">
                <a:extLst>
                  <a:ext uri="{FF2B5EF4-FFF2-40B4-BE49-F238E27FC236}">
                    <a16:creationId xmlns:a16="http://schemas.microsoft.com/office/drawing/2014/main" id="{22C1E5F1-EFA5-179D-CDC7-88DE02B153D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6" name="TextBox 5">
                <a:extLst>
                  <a:ext uri="{FF2B5EF4-FFF2-40B4-BE49-F238E27FC236}">
                    <a16:creationId xmlns:a16="http://schemas.microsoft.com/office/drawing/2014/main" id="{CBA7DC16-7938-DFAE-3CC4-BA11EB6B4DFD}"/>
                  </a:ext>
                </a:extLst>
              </p:cNvPr>
              <p:cNvSpPr txBox="1"/>
              <p:nvPr/>
            </p:nvSpPr>
            <p:spPr>
              <a:xfrm>
                <a:off x="3045724" y="2493387"/>
                <a:ext cx="317716" cy="369332"/>
              </a:xfrm>
              <a:prstGeom prst="rect">
                <a:avLst/>
              </a:prstGeom>
              <a:noFill/>
            </p:spPr>
            <p:txBody>
              <a:bodyPr wrap="none" rtlCol="0">
                <a:spAutoFit/>
              </a:bodyPr>
              <a:lstStyle/>
              <a:p>
                <a:r>
                  <a:rPr lang="en-US" dirty="0"/>
                  <a:t>A</a:t>
                </a:r>
              </a:p>
            </p:txBody>
          </p:sp>
        </p:grpSp>
        <p:grpSp>
          <p:nvGrpSpPr>
            <p:cNvPr id="13" name="Group 12">
              <a:extLst>
                <a:ext uri="{FF2B5EF4-FFF2-40B4-BE49-F238E27FC236}">
                  <a16:creationId xmlns:a16="http://schemas.microsoft.com/office/drawing/2014/main" id="{04E70EF9-6788-A5BA-7C93-7C7B39402DCB}"/>
                </a:ext>
              </a:extLst>
            </p:cNvPr>
            <p:cNvGrpSpPr/>
            <p:nvPr/>
          </p:nvGrpSpPr>
          <p:grpSpPr>
            <a:xfrm>
              <a:off x="2183330" y="3088283"/>
              <a:ext cx="360000" cy="377418"/>
              <a:chOff x="3015000" y="2493387"/>
              <a:chExt cx="360000" cy="377418"/>
            </a:xfrm>
          </p:grpSpPr>
          <p:sp>
            <p:nvSpPr>
              <p:cNvPr id="14" name="Oval 13">
                <a:extLst>
                  <a:ext uri="{FF2B5EF4-FFF2-40B4-BE49-F238E27FC236}">
                    <a16:creationId xmlns:a16="http://schemas.microsoft.com/office/drawing/2014/main" id="{24A964CA-387A-761E-CFF2-2D9B88203980}"/>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9" name="TextBox 18">
                <a:extLst>
                  <a:ext uri="{FF2B5EF4-FFF2-40B4-BE49-F238E27FC236}">
                    <a16:creationId xmlns:a16="http://schemas.microsoft.com/office/drawing/2014/main" id="{4CBCB5E9-7A48-36CE-1362-B9783A596A1C}"/>
                  </a:ext>
                </a:extLst>
              </p:cNvPr>
              <p:cNvSpPr txBox="1"/>
              <p:nvPr/>
            </p:nvSpPr>
            <p:spPr>
              <a:xfrm>
                <a:off x="3045724" y="2493387"/>
                <a:ext cx="309700" cy="369332"/>
              </a:xfrm>
              <a:prstGeom prst="rect">
                <a:avLst/>
              </a:prstGeom>
              <a:noFill/>
            </p:spPr>
            <p:txBody>
              <a:bodyPr wrap="none" rtlCol="0">
                <a:spAutoFit/>
              </a:bodyPr>
              <a:lstStyle/>
              <a:p>
                <a:r>
                  <a:rPr lang="en-US" dirty="0"/>
                  <a:t>B</a:t>
                </a:r>
              </a:p>
            </p:txBody>
          </p:sp>
        </p:grpSp>
        <p:grpSp>
          <p:nvGrpSpPr>
            <p:cNvPr id="21" name="Group 20">
              <a:extLst>
                <a:ext uri="{FF2B5EF4-FFF2-40B4-BE49-F238E27FC236}">
                  <a16:creationId xmlns:a16="http://schemas.microsoft.com/office/drawing/2014/main" id="{B6158B9F-4EEB-2A0E-C45A-A21A3FFD6527}"/>
                </a:ext>
              </a:extLst>
            </p:cNvPr>
            <p:cNvGrpSpPr/>
            <p:nvPr/>
          </p:nvGrpSpPr>
          <p:grpSpPr>
            <a:xfrm>
              <a:off x="3800361" y="3054553"/>
              <a:ext cx="360000" cy="377418"/>
              <a:chOff x="3015000" y="2493387"/>
              <a:chExt cx="360000" cy="377418"/>
            </a:xfrm>
          </p:grpSpPr>
          <p:sp>
            <p:nvSpPr>
              <p:cNvPr id="22" name="Oval 21">
                <a:extLst>
                  <a:ext uri="{FF2B5EF4-FFF2-40B4-BE49-F238E27FC236}">
                    <a16:creationId xmlns:a16="http://schemas.microsoft.com/office/drawing/2014/main" id="{687922CF-A03E-EC18-7EF3-7F7D8958D498}"/>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3" name="TextBox 22">
                <a:extLst>
                  <a:ext uri="{FF2B5EF4-FFF2-40B4-BE49-F238E27FC236}">
                    <a16:creationId xmlns:a16="http://schemas.microsoft.com/office/drawing/2014/main" id="{9D493200-B3D2-2A12-868E-A8731D9608AC}"/>
                  </a:ext>
                </a:extLst>
              </p:cNvPr>
              <p:cNvSpPr txBox="1"/>
              <p:nvPr/>
            </p:nvSpPr>
            <p:spPr>
              <a:xfrm>
                <a:off x="3045724" y="2493387"/>
                <a:ext cx="308098" cy="369332"/>
              </a:xfrm>
              <a:prstGeom prst="rect">
                <a:avLst/>
              </a:prstGeom>
              <a:noFill/>
            </p:spPr>
            <p:txBody>
              <a:bodyPr wrap="none" rtlCol="0">
                <a:spAutoFit/>
              </a:bodyPr>
              <a:lstStyle/>
              <a:p>
                <a:r>
                  <a:rPr lang="en-US" dirty="0"/>
                  <a:t>C</a:t>
                </a:r>
              </a:p>
            </p:txBody>
          </p:sp>
        </p:grpSp>
        <p:cxnSp>
          <p:nvCxnSpPr>
            <p:cNvPr id="24" name="Straight Arrow Connector 23">
              <a:extLst>
                <a:ext uri="{FF2B5EF4-FFF2-40B4-BE49-F238E27FC236}">
                  <a16:creationId xmlns:a16="http://schemas.microsoft.com/office/drawing/2014/main" id="{DB0A510C-4357-4E0B-5EA2-8137DFF51636}"/>
                </a:ext>
              </a:extLst>
            </p:cNvPr>
            <p:cNvCxnSpPr>
              <a:cxnSpLocks/>
              <a:stCxn id="6" idx="2"/>
              <a:endCxn id="19" idx="0"/>
            </p:cNvCxnSpPr>
            <p:nvPr/>
          </p:nvCxnSpPr>
          <p:spPr>
            <a:xfrm flipH="1">
              <a:off x="2368904" y="2862719"/>
              <a:ext cx="834295" cy="22556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A4242B2F-6184-624A-D4D4-82455BE1B438}"/>
                </a:ext>
              </a:extLst>
            </p:cNvPr>
            <p:cNvCxnSpPr>
              <a:cxnSpLocks/>
              <a:stCxn id="6" idx="2"/>
              <a:endCxn id="23" idx="0"/>
            </p:cNvCxnSpPr>
            <p:nvPr/>
          </p:nvCxnSpPr>
          <p:spPr>
            <a:xfrm>
              <a:off x="3203199" y="2862719"/>
              <a:ext cx="781935" cy="19183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6AF2C71E-1584-3859-2D01-C9413588C316}"/>
                </a:ext>
              </a:extLst>
            </p:cNvPr>
            <p:cNvGrpSpPr/>
            <p:nvPr/>
          </p:nvGrpSpPr>
          <p:grpSpPr>
            <a:xfrm>
              <a:off x="1611992" y="3624631"/>
              <a:ext cx="360000" cy="377418"/>
              <a:chOff x="3015000" y="2493387"/>
              <a:chExt cx="360000" cy="377418"/>
            </a:xfrm>
          </p:grpSpPr>
          <p:sp>
            <p:nvSpPr>
              <p:cNvPr id="46" name="Oval 45">
                <a:extLst>
                  <a:ext uri="{FF2B5EF4-FFF2-40B4-BE49-F238E27FC236}">
                    <a16:creationId xmlns:a16="http://schemas.microsoft.com/office/drawing/2014/main" id="{43343FCB-6BC3-C6AF-0B77-DC93872EF98A}"/>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7" name="TextBox 46">
                <a:extLst>
                  <a:ext uri="{FF2B5EF4-FFF2-40B4-BE49-F238E27FC236}">
                    <a16:creationId xmlns:a16="http://schemas.microsoft.com/office/drawing/2014/main" id="{C7B5CD22-043D-2CAF-E7C2-A6A3B1E836E0}"/>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50" name="Group 49">
              <a:extLst>
                <a:ext uri="{FF2B5EF4-FFF2-40B4-BE49-F238E27FC236}">
                  <a16:creationId xmlns:a16="http://schemas.microsoft.com/office/drawing/2014/main" id="{EB7FA60E-9E8C-C2DE-5A52-32A21B1ECD4F}"/>
                </a:ext>
              </a:extLst>
            </p:cNvPr>
            <p:cNvGrpSpPr/>
            <p:nvPr/>
          </p:nvGrpSpPr>
          <p:grpSpPr>
            <a:xfrm>
              <a:off x="2811001" y="3625734"/>
              <a:ext cx="360000" cy="377418"/>
              <a:chOff x="3015000" y="2493387"/>
              <a:chExt cx="360000" cy="377418"/>
            </a:xfrm>
          </p:grpSpPr>
          <p:sp>
            <p:nvSpPr>
              <p:cNvPr id="53" name="Oval 52">
                <a:extLst>
                  <a:ext uri="{FF2B5EF4-FFF2-40B4-BE49-F238E27FC236}">
                    <a16:creationId xmlns:a16="http://schemas.microsoft.com/office/drawing/2014/main" id="{8706A3E1-D31D-F89F-AB45-56C745D9CB6B}"/>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55" name="TextBox 54">
                <a:extLst>
                  <a:ext uri="{FF2B5EF4-FFF2-40B4-BE49-F238E27FC236}">
                    <a16:creationId xmlns:a16="http://schemas.microsoft.com/office/drawing/2014/main" id="{5CBB0694-FB77-0C93-7A00-92BFB725FCD3}"/>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57" name="Straight Arrow Connector 56">
              <a:extLst>
                <a:ext uri="{FF2B5EF4-FFF2-40B4-BE49-F238E27FC236}">
                  <a16:creationId xmlns:a16="http://schemas.microsoft.com/office/drawing/2014/main" id="{5DC36579-73FD-6911-CC33-C5AA1FA67AA3}"/>
                </a:ext>
              </a:extLst>
            </p:cNvPr>
            <p:cNvCxnSpPr>
              <a:cxnSpLocks/>
              <a:stCxn id="19" idx="2"/>
              <a:endCxn id="47" idx="0"/>
            </p:cNvCxnSpPr>
            <p:nvPr/>
          </p:nvCxnSpPr>
          <p:spPr>
            <a:xfrm flipH="1">
              <a:off x="1806383" y="3457615"/>
              <a:ext cx="562521" cy="16701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66B95686-2725-DBCB-A003-5B23F2385F34}"/>
                </a:ext>
              </a:extLst>
            </p:cNvPr>
            <p:cNvCxnSpPr>
              <a:cxnSpLocks/>
              <a:stCxn id="19" idx="2"/>
              <a:endCxn id="55" idx="0"/>
            </p:cNvCxnSpPr>
            <p:nvPr/>
          </p:nvCxnSpPr>
          <p:spPr>
            <a:xfrm>
              <a:off x="2368904" y="3457615"/>
              <a:ext cx="621259" cy="16811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64" name="Group 63">
              <a:extLst>
                <a:ext uri="{FF2B5EF4-FFF2-40B4-BE49-F238E27FC236}">
                  <a16:creationId xmlns:a16="http://schemas.microsoft.com/office/drawing/2014/main" id="{1A4D9298-219C-672C-9AC2-DE350B614BAA}"/>
                </a:ext>
              </a:extLst>
            </p:cNvPr>
            <p:cNvGrpSpPr/>
            <p:nvPr/>
          </p:nvGrpSpPr>
          <p:grpSpPr>
            <a:xfrm>
              <a:off x="3303608" y="3616437"/>
              <a:ext cx="360000" cy="377418"/>
              <a:chOff x="3015000" y="2493387"/>
              <a:chExt cx="360000" cy="377418"/>
            </a:xfrm>
          </p:grpSpPr>
          <p:sp>
            <p:nvSpPr>
              <p:cNvPr id="68" name="Oval 67">
                <a:extLst>
                  <a:ext uri="{FF2B5EF4-FFF2-40B4-BE49-F238E27FC236}">
                    <a16:creationId xmlns:a16="http://schemas.microsoft.com/office/drawing/2014/main" id="{6F2A87FE-0617-561D-FB67-91C3D958037E}"/>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71" name="TextBox 70">
                <a:extLst>
                  <a:ext uri="{FF2B5EF4-FFF2-40B4-BE49-F238E27FC236}">
                    <a16:creationId xmlns:a16="http://schemas.microsoft.com/office/drawing/2014/main" id="{C84E83D6-FD8A-830F-833A-688200BEDA22}"/>
                  </a:ext>
                </a:extLst>
              </p:cNvPr>
              <p:cNvSpPr txBox="1"/>
              <p:nvPr/>
            </p:nvSpPr>
            <p:spPr>
              <a:xfrm>
                <a:off x="3045724" y="2493387"/>
                <a:ext cx="290464" cy="369332"/>
              </a:xfrm>
              <a:prstGeom prst="rect">
                <a:avLst/>
              </a:prstGeom>
              <a:noFill/>
            </p:spPr>
            <p:txBody>
              <a:bodyPr wrap="none" rtlCol="0">
                <a:spAutoFit/>
              </a:bodyPr>
              <a:lstStyle/>
              <a:p>
                <a:r>
                  <a:rPr lang="en-US" dirty="0"/>
                  <a:t>F</a:t>
                </a:r>
              </a:p>
            </p:txBody>
          </p:sp>
        </p:grpSp>
        <p:grpSp>
          <p:nvGrpSpPr>
            <p:cNvPr id="74" name="Group 73">
              <a:extLst>
                <a:ext uri="{FF2B5EF4-FFF2-40B4-BE49-F238E27FC236}">
                  <a16:creationId xmlns:a16="http://schemas.microsoft.com/office/drawing/2014/main" id="{7467EFF4-1AA5-01B4-FE14-4C5A888DF13A}"/>
                </a:ext>
              </a:extLst>
            </p:cNvPr>
            <p:cNvGrpSpPr/>
            <p:nvPr/>
          </p:nvGrpSpPr>
          <p:grpSpPr>
            <a:xfrm>
              <a:off x="4352991" y="3612394"/>
              <a:ext cx="361264" cy="377418"/>
              <a:chOff x="3015000" y="2493387"/>
              <a:chExt cx="361264" cy="377418"/>
            </a:xfrm>
          </p:grpSpPr>
          <p:sp>
            <p:nvSpPr>
              <p:cNvPr id="75" name="Oval 74">
                <a:extLst>
                  <a:ext uri="{FF2B5EF4-FFF2-40B4-BE49-F238E27FC236}">
                    <a16:creationId xmlns:a16="http://schemas.microsoft.com/office/drawing/2014/main" id="{E2DCB4EE-F951-DE73-A98A-883797BA8DD0}"/>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76" name="TextBox 75">
                <a:extLst>
                  <a:ext uri="{FF2B5EF4-FFF2-40B4-BE49-F238E27FC236}">
                    <a16:creationId xmlns:a16="http://schemas.microsoft.com/office/drawing/2014/main" id="{2E1499E0-99D5-ADCF-7CE6-89D4D265829C}"/>
                  </a:ext>
                </a:extLst>
              </p:cNvPr>
              <p:cNvSpPr txBox="1"/>
              <p:nvPr/>
            </p:nvSpPr>
            <p:spPr>
              <a:xfrm>
                <a:off x="3045724" y="2493387"/>
                <a:ext cx="330540" cy="369332"/>
              </a:xfrm>
              <a:prstGeom prst="rect">
                <a:avLst/>
              </a:prstGeom>
              <a:noFill/>
            </p:spPr>
            <p:txBody>
              <a:bodyPr wrap="none" rtlCol="0">
                <a:spAutoFit/>
              </a:bodyPr>
              <a:lstStyle/>
              <a:p>
                <a:r>
                  <a:rPr lang="en-US" dirty="0"/>
                  <a:t>G</a:t>
                </a:r>
              </a:p>
            </p:txBody>
          </p:sp>
        </p:grpSp>
        <p:cxnSp>
          <p:nvCxnSpPr>
            <p:cNvPr id="78" name="Straight Arrow Connector 77">
              <a:extLst>
                <a:ext uri="{FF2B5EF4-FFF2-40B4-BE49-F238E27FC236}">
                  <a16:creationId xmlns:a16="http://schemas.microsoft.com/office/drawing/2014/main" id="{E4C10B0F-0362-1893-34F4-F657ACF5B62B}"/>
                </a:ext>
              </a:extLst>
            </p:cNvPr>
            <p:cNvCxnSpPr>
              <a:cxnSpLocks/>
              <a:stCxn id="23" idx="2"/>
              <a:endCxn id="71" idx="0"/>
            </p:cNvCxnSpPr>
            <p:nvPr/>
          </p:nvCxnSpPr>
          <p:spPr>
            <a:xfrm flipH="1">
              <a:off x="3479564" y="3423885"/>
              <a:ext cx="505570"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2D98EC35-2886-AF0D-36C5-3DCE01ACF6CA}"/>
                </a:ext>
              </a:extLst>
            </p:cNvPr>
            <p:cNvCxnSpPr>
              <a:cxnSpLocks/>
              <a:stCxn id="23" idx="2"/>
              <a:endCxn id="76" idx="0"/>
            </p:cNvCxnSpPr>
            <p:nvPr/>
          </p:nvCxnSpPr>
          <p:spPr>
            <a:xfrm>
              <a:off x="3985134" y="3423885"/>
              <a:ext cx="563851" cy="18850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
        <p:nvSpPr>
          <p:cNvPr id="87" name="TextBox 86">
            <a:extLst>
              <a:ext uri="{FF2B5EF4-FFF2-40B4-BE49-F238E27FC236}">
                <a16:creationId xmlns:a16="http://schemas.microsoft.com/office/drawing/2014/main" id="{179304E9-B145-CBDC-C7C5-ECF97F82FB0B}"/>
              </a:ext>
            </a:extLst>
          </p:cNvPr>
          <p:cNvSpPr txBox="1"/>
          <p:nvPr/>
        </p:nvSpPr>
        <p:spPr>
          <a:xfrm>
            <a:off x="5299008" y="2387084"/>
            <a:ext cx="625556" cy="369332"/>
          </a:xfrm>
          <a:prstGeom prst="rect">
            <a:avLst/>
          </a:prstGeom>
          <a:noFill/>
          <a:ln w="12700">
            <a:solidFill>
              <a:srgbClr val="0432FF"/>
            </a:solidFill>
          </a:ln>
        </p:spPr>
        <p:txBody>
          <a:bodyPr wrap="none" rtlCol="0">
            <a:spAutoFit/>
          </a:bodyPr>
          <a:lstStyle/>
          <a:p>
            <a:r>
              <a:rPr lang="en-US" dirty="0"/>
              <a:t>Root</a:t>
            </a:r>
          </a:p>
        </p:txBody>
      </p:sp>
      <p:sp>
        <p:nvSpPr>
          <p:cNvPr id="88" name="TextBox 87">
            <a:extLst>
              <a:ext uri="{FF2B5EF4-FFF2-40B4-BE49-F238E27FC236}">
                <a16:creationId xmlns:a16="http://schemas.microsoft.com/office/drawing/2014/main" id="{CA482ED3-3CB0-13B6-2A90-07CE1B0446F6}"/>
              </a:ext>
            </a:extLst>
          </p:cNvPr>
          <p:cNvSpPr txBox="1"/>
          <p:nvPr/>
        </p:nvSpPr>
        <p:spPr>
          <a:xfrm>
            <a:off x="5155475" y="3009464"/>
            <a:ext cx="917431" cy="369332"/>
          </a:xfrm>
          <a:prstGeom prst="rect">
            <a:avLst/>
          </a:prstGeom>
          <a:noFill/>
          <a:ln w="12700">
            <a:solidFill>
              <a:srgbClr val="0432FF"/>
            </a:solidFill>
          </a:ln>
        </p:spPr>
        <p:txBody>
          <a:bodyPr wrap="none" rtlCol="0">
            <a:spAutoFit/>
          </a:bodyPr>
          <a:lstStyle/>
          <a:p>
            <a:r>
              <a:rPr lang="en-US" dirty="0"/>
              <a:t>Internal</a:t>
            </a:r>
          </a:p>
        </p:txBody>
      </p:sp>
      <p:sp>
        <p:nvSpPr>
          <p:cNvPr id="92" name="TextBox 91">
            <a:extLst>
              <a:ext uri="{FF2B5EF4-FFF2-40B4-BE49-F238E27FC236}">
                <a16:creationId xmlns:a16="http://schemas.microsoft.com/office/drawing/2014/main" id="{4E3A9175-386E-59FE-8E14-3C443633C812}"/>
              </a:ext>
            </a:extLst>
          </p:cNvPr>
          <p:cNvSpPr txBox="1"/>
          <p:nvPr/>
        </p:nvSpPr>
        <p:spPr>
          <a:xfrm>
            <a:off x="5322957" y="3588737"/>
            <a:ext cx="577659" cy="369332"/>
          </a:xfrm>
          <a:prstGeom prst="rect">
            <a:avLst/>
          </a:prstGeom>
          <a:noFill/>
          <a:ln w="12700">
            <a:solidFill>
              <a:srgbClr val="0432FF"/>
            </a:solidFill>
          </a:ln>
        </p:spPr>
        <p:txBody>
          <a:bodyPr wrap="none" rtlCol="0">
            <a:spAutoFit/>
          </a:bodyPr>
          <a:lstStyle/>
          <a:p>
            <a:r>
              <a:rPr lang="en-US" dirty="0"/>
              <a:t>Leaf</a:t>
            </a:r>
          </a:p>
        </p:txBody>
      </p:sp>
    </p:spTree>
    <p:extLst>
      <p:ext uri="{BB962C8B-B14F-4D97-AF65-F5344CB8AC3E}">
        <p14:creationId xmlns:p14="http://schemas.microsoft.com/office/powerpoint/2010/main" val="31984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9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17</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Some Terminologies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grpSp>
        <p:nvGrpSpPr>
          <p:cNvPr id="2" name="Group 1">
            <a:extLst>
              <a:ext uri="{FF2B5EF4-FFF2-40B4-BE49-F238E27FC236}">
                <a16:creationId xmlns:a16="http://schemas.microsoft.com/office/drawing/2014/main" id="{664E0F7E-CC1A-4BE0-F403-5176CDFE9912}"/>
              </a:ext>
            </a:extLst>
          </p:cNvPr>
          <p:cNvGrpSpPr/>
          <p:nvPr/>
        </p:nvGrpSpPr>
        <p:grpSpPr>
          <a:xfrm>
            <a:off x="1710379" y="2896836"/>
            <a:ext cx="3102263" cy="1509765"/>
            <a:chOff x="1611992" y="2493387"/>
            <a:chExt cx="3102263" cy="1509765"/>
          </a:xfrm>
        </p:grpSpPr>
        <p:grpSp>
          <p:nvGrpSpPr>
            <p:cNvPr id="12" name="Group 11">
              <a:extLst>
                <a:ext uri="{FF2B5EF4-FFF2-40B4-BE49-F238E27FC236}">
                  <a16:creationId xmlns:a16="http://schemas.microsoft.com/office/drawing/2014/main" id="{159510E4-C411-F3A3-7D3F-F26806A244D7}"/>
                </a:ext>
              </a:extLst>
            </p:cNvPr>
            <p:cNvGrpSpPr/>
            <p:nvPr/>
          </p:nvGrpSpPr>
          <p:grpSpPr>
            <a:xfrm>
              <a:off x="3013617" y="2493387"/>
              <a:ext cx="360000" cy="377418"/>
              <a:chOff x="3015000" y="2493387"/>
              <a:chExt cx="360000" cy="377418"/>
            </a:xfrm>
          </p:grpSpPr>
          <p:sp>
            <p:nvSpPr>
              <p:cNvPr id="3" name="Oval 2">
                <a:extLst>
                  <a:ext uri="{FF2B5EF4-FFF2-40B4-BE49-F238E27FC236}">
                    <a16:creationId xmlns:a16="http://schemas.microsoft.com/office/drawing/2014/main" id="{22C1E5F1-EFA5-179D-CDC7-88DE02B153D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6" name="TextBox 5">
                <a:extLst>
                  <a:ext uri="{FF2B5EF4-FFF2-40B4-BE49-F238E27FC236}">
                    <a16:creationId xmlns:a16="http://schemas.microsoft.com/office/drawing/2014/main" id="{CBA7DC16-7938-DFAE-3CC4-BA11EB6B4DFD}"/>
                  </a:ext>
                </a:extLst>
              </p:cNvPr>
              <p:cNvSpPr txBox="1"/>
              <p:nvPr/>
            </p:nvSpPr>
            <p:spPr>
              <a:xfrm>
                <a:off x="3045724" y="2493387"/>
                <a:ext cx="317716" cy="369332"/>
              </a:xfrm>
              <a:prstGeom prst="rect">
                <a:avLst/>
              </a:prstGeom>
              <a:noFill/>
            </p:spPr>
            <p:txBody>
              <a:bodyPr wrap="none" rtlCol="0">
                <a:spAutoFit/>
              </a:bodyPr>
              <a:lstStyle/>
              <a:p>
                <a:r>
                  <a:rPr lang="en-US" dirty="0"/>
                  <a:t>A</a:t>
                </a:r>
              </a:p>
            </p:txBody>
          </p:sp>
        </p:grpSp>
        <p:grpSp>
          <p:nvGrpSpPr>
            <p:cNvPr id="13" name="Group 12">
              <a:extLst>
                <a:ext uri="{FF2B5EF4-FFF2-40B4-BE49-F238E27FC236}">
                  <a16:creationId xmlns:a16="http://schemas.microsoft.com/office/drawing/2014/main" id="{04E70EF9-6788-A5BA-7C93-7C7B39402DCB}"/>
                </a:ext>
              </a:extLst>
            </p:cNvPr>
            <p:cNvGrpSpPr/>
            <p:nvPr/>
          </p:nvGrpSpPr>
          <p:grpSpPr>
            <a:xfrm>
              <a:off x="2183330" y="3088283"/>
              <a:ext cx="360000" cy="377418"/>
              <a:chOff x="3015000" y="2493387"/>
              <a:chExt cx="360000" cy="377418"/>
            </a:xfrm>
          </p:grpSpPr>
          <p:sp>
            <p:nvSpPr>
              <p:cNvPr id="14" name="Oval 13">
                <a:extLst>
                  <a:ext uri="{FF2B5EF4-FFF2-40B4-BE49-F238E27FC236}">
                    <a16:creationId xmlns:a16="http://schemas.microsoft.com/office/drawing/2014/main" id="{24A964CA-387A-761E-CFF2-2D9B88203980}"/>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9" name="TextBox 18">
                <a:extLst>
                  <a:ext uri="{FF2B5EF4-FFF2-40B4-BE49-F238E27FC236}">
                    <a16:creationId xmlns:a16="http://schemas.microsoft.com/office/drawing/2014/main" id="{4CBCB5E9-7A48-36CE-1362-B9783A596A1C}"/>
                  </a:ext>
                </a:extLst>
              </p:cNvPr>
              <p:cNvSpPr txBox="1"/>
              <p:nvPr/>
            </p:nvSpPr>
            <p:spPr>
              <a:xfrm>
                <a:off x="3045724" y="2493387"/>
                <a:ext cx="309700" cy="369332"/>
              </a:xfrm>
              <a:prstGeom prst="rect">
                <a:avLst/>
              </a:prstGeom>
              <a:noFill/>
            </p:spPr>
            <p:txBody>
              <a:bodyPr wrap="none" rtlCol="0">
                <a:spAutoFit/>
              </a:bodyPr>
              <a:lstStyle/>
              <a:p>
                <a:r>
                  <a:rPr lang="en-US" dirty="0"/>
                  <a:t>B</a:t>
                </a:r>
              </a:p>
            </p:txBody>
          </p:sp>
        </p:grpSp>
        <p:grpSp>
          <p:nvGrpSpPr>
            <p:cNvPr id="21" name="Group 20">
              <a:extLst>
                <a:ext uri="{FF2B5EF4-FFF2-40B4-BE49-F238E27FC236}">
                  <a16:creationId xmlns:a16="http://schemas.microsoft.com/office/drawing/2014/main" id="{B6158B9F-4EEB-2A0E-C45A-A21A3FFD6527}"/>
                </a:ext>
              </a:extLst>
            </p:cNvPr>
            <p:cNvGrpSpPr/>
            <p:nvPr/>
          </p:nvGrpSpPr>
          <p:grpSpPr>
            <a:xfrm>
              <a:off x="3800361" y="3054553"/>
              <a:ext cx="360000" cy="377418"/>
              <a:chOff x="3015000" y="2493387"/>
              <a:chExt cx="360000" cy="377418"/>
            </a:xfrm>
          </p:grpSpPr>
          <p:sp>
            <p:nvSpPr>
              <p:cNvPr id="22" name="Oval 21">
                <a:extLst>
                  <a:ext uri="{FF2B5EF4-FFF2-40B4-BE49-F238E27FC236}">
                    <a16:creationId xmlns:a16="http://schemas.microsoft.com/office/drawing/2014/main" id="{687922CF-A03E-EC18-7EF3-7F7D8958D498}"/>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3" name="TextBox 22">
                <a:extLst>
                  <a:ext uri="{FF2B5EF4-FFF2-40B4-BE49-F238E27FC236}">
                    <a16:creationId xmlns:a16="http://schemas.microsoft.com/office/drawing/2014/main" id="{9D493200-B3D2-2A12-868E-A8731D9608AC}"/>
                  </a:ext>
                </a:extLst>
              </p:cNvPr>
              <p:cNvSpPr txBox="1"/>
              <p:nvPr/>
            </p:nvSpPr>
            <p:spPr>
              <a:xfrm>
                <a:off x="3045724" y="2493387"/>
                <a:ext cx="308098" cy="369332"/>
              </a:xfrm>
              <a:prstGeom prst="rect">
                <a:avLst/>
              </a:prstGeom>
              <a:noFill/>
            </p:spPr>
            <p:txBody>
              <a:bodyPr wrap="none" rtlCol="0">
                <a:spAutoFit/>
              </a:bodyPr>
              <a:lstStyle/>
              <a:p>
                <a:r>
                  <a:rPr lang="en-US" dirty="0"/>
                  <a:t>C</a:t>
                </a:r>
              </a:p>
            </p:txBody>
          </p:sp>
        </p:grpSp>
        <p:cxnSp>
          <p:nvCxnSpPr>
            <p:cNvPr id="24" name="Straight Arrow Connector 23">
              <a:extLst>
                <a:ext uri="{FF2B5EF4-FFF2-40B4-BE49-F238E27FC236}">
                  <a16:creationId xmlns:a16="http://schemas.microsoft.com/office/drawing/2014/main" id="{DB0A510C-4357-4E0B-5EA2-8137DFF51636}"/>
                </a:ext>
              </a:extLst>
            </p:cNvPr>
            <p:cNvCxnSpPr>
              <a:cxnSpLocks/>
              <a:stCxn id="6" idx="2"/>
              <a:endCxn id="19" idx="0"/>
            </p:cNvCxnSpPr>
            <p:nvPr/>
          </p:nvCxnSpPr>
          <p:spPr>
            <a:xfrm flipH="1">
              <a:off x="2368904" y="2862719"/>
              <a:ext cx="834295" cy="22556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A4242B2F-6184-624A-D4D4-82455BE1B438}"/>
                </a:ext>
              </a:extLst>
            </p:cNvPr>
            <p:cNvCxnSpPr>
              <a:cxnSpLocks/>
              <a:stCxn id="6" idx="2"/>
              <a:endCxn id="23" idx="0"/>
            </p:cNvCxnSpPr>
            <p:nvPr/>
          </p:nvCxnSpPr>
          <p:spPr>
            <a:xfrm>
              <a:off x="3203199" y="2862719"/>
              <a:ext cx="781935" cy="19183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6AF2C71E-1584-3859-2D01-C9413588C316}"/>
                </a:ext>
              </a:extLst>
            </p:cNvPr>
            <p:cNvGrpSpPr/>
            <p:nvPr/>
          </p:nvGrpSpPr>
          <p:grpSpPr>
            <a:xfrm>
              <a:off x="1611992" y="3624631"/>
              <a:ext cx="360000" cy="377418"/>
              <a:chOff x="3015000" y="2493387"/>
              <a:chExt cx="360000" cy="377418"/>
            </a:xfrm>
          </p:grpSpPr>
          <p:sp>
            <p:nvSpPr>
              <p:cNvPr id="46" name="Oval 45">
                <a:extLst>
                  <a:ext uri="{FF2B5EF4-FFF2-40B4-BE49-F238E27FC236}">
                    <a16:creationId xmlns:a16="http://schemas.microsoft.com/office/drawing/2014/main" id="{43343FCB-6BC3-C6AF-0B77-DC93872EF98A}"/>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7" name="TextBox 46">
                <a:extLst>
                  <a:ext uri="{FF2B5EF4-FFF2-40B4-BE49-F238E27FC236}">
                    <a16:creationId xmlns:a16="http://schemas.microsoft.com/office/drawing/2014/main" id="{C7B5CD22-043D-2CAF-E7C2-A6A3B1E836E0}"/>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50" name="Group 49">
              <a:extLst>
                <a:ext uri="{FF2B5EF4-FFF2-40B4-BE49-F238E27FC236}">
                  <a16:creationId xmlns:a16="http://schemas.microsoft.com/office/drawing/2014/main" id="{EB7FA60E-9E8C-C2DE-5A52-32A21B1ECD4F}"/>
                </a:ext>
              </a:extLst>
            </p:cNvPr>
            <p:cNvGrpSpPr/>
            <p:nvPr/>
          </p:nvGrpSpPr>
          <p:grpSpPr>
            <a:xfrm>
              <a:off x="2811001" y="3625734"/>
              <a:ext cx="360000" cy="377418"/>
              <a:chOff x="3015000" y="2493387"/>
              <a:chExt cx="360000" cy="377418"/>
            </a:xfrm>
          </p:grpSpPr>
          <p:sp>
            <p:nvSpPr>
              <p:cNvPr id="53" name="Oval 52">
                <a:extLst>
                  <a:ext uri="{FF2B5EF4-FFF2-40B4-BE49-F238E27FC236}">
                    <a16:creationId xmlns:a16="http://schemas.microsoft.com/office/drawing/2014/main" id="{8706A3E1-D31D-F89F-AB45-56C745D9CB6B}"/>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55" name="TextBox 54">
                <a:extLst>
                  <a:ext uri="{FF2B5EF4-FFF2-40B4-BE49-F238E27FC236}">
                    <a16:creationId xmlns:a16="http://schemas.microsoft.com/office/drawing/2014/main" id="{5CBB0694-FB77-0C93-7A00-92BFB725FCD3}"/>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57" name="Straight Arrow Connector 56">
              <a:extLst>
                <a:ext uri="{FF2B5EF4-FFF2-40B4-BE49-F238E27FC236}">
                  <a16:creationId xmlns:a16="http://schemas.microsoft.com/office/drawing/2014/main" id="{5DC36579-73FD-6911-CC33-C5AA1FA67AA3}"/>
                </a:ext>
              </a:extLst>
            </p:cNvPr>
            <p:cNvCxnSpPr>
              <a:cxnSpLocks/>
              <a:stCxn id="19" idx="2"/>
              <a:endCxn id="47" idx="0"/>
            </p:cNvCxnSpPr>
            <p:nvPr/>
          </p:nvCxnSpPr>
          <p:spPr>
            <a:xfrm flipH="1">
              <a:off x="1806383" y="3457615"/>
              <a:ext cx="562521" cy="16701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66B95686-2725-DBCB-A003-5B23F2385F34}"/>
                </a:ext>
              </a:extLst>
            </p:cNvPr>
            <p:cNvCxnSpPr>
              <a:cxnSpLocks/>
              <a:stCxn id="19" idx="2"/>
              <a:endCxn id="55" idx="0"/>
            </p:cNvCxnSpPr>
            <p:nvPr/>
          </p:nvCxnSpPr>
          <p:spPr>
            <a:xfrm>
              <a:off x="2368904" y="3457615"/>
              <a:ext cx="621259" cy="16811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64" name="Group 63">
              <a:extLst>
                <a:ext uri="{FF2B5EF4-FFF2-40B4-BE49-F238E27FC236}">
                  <a16:creationId xmlns:a16="http://schemas.microsoft.com/office/drawing/2014/main" id="{1A4D9298-219C-672C-9AC2-DE350B614BAA}"/>
                </a:ext>
              </a:extLst>
            </p:cNvPr>
            <p:cNvGrpSpPr/>
            <p:nvPr/>
          </p:nvGrpSpPr>
          <p:grpSpPr>
            <a:xfrm>
              <a:off x="3303608" y="3616437"/>
              <a:ext cx="360000" cy="377418"/>
              <a:chOff x="3015000" y="2493387"/>
              <a:chExt cx="360000" cy="377418"/>
            </a:xfrm>
          </p:grpSpPr>
          <p:sp>
            <p:nvSpPr>
              <p:cNvPr id="68" name="Oval 67">
                <a:extLst>
                  <a:ext uri="{FF2B5EF4-FFF2-40B4-BE49-F238E27FC236}">
                    <a16:creationId xmlns:a16="http://schemas.microsoft.com/office/drawing/2014/main" id="{6F2A87FE-0617-561D-FB67-91C3D958037E}"/>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71" name="TextBox 70">
                <a:extLst>
                  <a:ext uri="{FF2B5EF4-FFF2-40B4-BE49-F238E27FC236}">
                    <a16:creationId xmlns:a16="http://schemas.microsoft.com/office/drawing/2014/main" id="{C84E83D6-FD8A-830F-833A-688200BEDA22}"/>
                  </a:ext>
                </a:extLst>
              </p:cNvPr>
              <p:cNvSpPr txBox="1"/>
              <p:nvPr/>
            </p:nvSpPr>
            <p:spPr>
              <a:xfrm>
                <a:off x="3045724" y="2493387"/>
                <a:ext cx="290464" cy="369332"/>
              </a:xfrm>
              <a:prstGeom prst="rect">
                <a:avLst/>
              </a:prstGeom>
              <a:noFill/>
            </p:spPr>
            <p:txBody>
              <a:bodyPr wrap="none" rtlCol="0">
                <a:spAutoFit/>
              </a:bodyPr>
              <a:lstStyle/>
              <a:p>
                <a:r>
                  <a:rPr lang="en-US" dirty="0"/>
                  <a:t>F</a:t>
                </a:r>
              </a:p>
            </p:txBody>
          </p:sp>
        </p:grpSp>
        <p:grpSp>
          <p:nvGrpSpPr>
            <p:cNvPr id="74" name="Group 73">
              <a:extLst>
                <a:ext uri="{FF2B5EF4-FFF2-40B4-BE49-F238E27FC236}">
                  <a16:creationId xmlns:a16="http://schemas.microsoft.com/office/drawing/2014/main" id="{7467EFF4-1AA5-01B4-FE14-4C5A888DF13A}"/>
                </a:ext>
              </a:extLst>
            </p:cNvPr>
            <p:cNvGrpSpPr/>
            <p:nvPr/>
          </p:nvGrpSpPr>
          <p:grpSpPr>
            <a:xfrm>
              <a:off x="4352991" y="3612394"/>
              <a:ext cx="361264" cy="377418"/>
              <a:chOff x="3015000" y="2493387"/>
              <a:chExt cx="361264" cy="377418"/>
            </a:xfrm>
          </p:grpSpPr>
          <p:sp>
            <p:nvSpPr>
              <p:cNvPr id="75" name="Oval 74">
                <a:extLst>
                  <a:ext uri="{FF2B5EF4-FFF2-40B4-BE49-F238E27FC236}">
                    <a16:creationId xmlns:a16="http://schemas.microsoft.com/office/drawing/2014/main" id="{E2DCB4EE-F951-DE73-A98A-883797BA8DD0}"/>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76" name="TextBox 75">
                <a:extLst>
                  <a:ext uri="{FF2B5EF4-FFF2-40B4-BE49-F238E27FC236}">
                    <a16:creationId xmlns:a16="http://schemas.microsoft.com/office/drawing/2014/main" id="{2E1499E0-99D5-ADCF-7CE6-89D4D265829C}"/>
                  </a:ext>
                </a:extLst>
              </p:cNvPr>
              <p:cNvSpPr txBox="1"/>
              <p:nvPr/>
            </p:nvSpPr>
            <p:spPr>
              <a:xfrm>
                <a:off x="3045724" y="2493387"/>
                <a:ext cx="330540" cy="369332"/>
              </a:xfrm>
              <a:prstGeom prst="rect">
                <a:avLst/>
              </a:prstGeom>
              <a:noFill/>
            </p:spPr>
            <p:txBody>
              <a:bodyPr wrap="none" rtlCol="0">
                <a:spAutoFit/>
              </a:bodyPr>
              <a:lstStyle/>
              <a:p>
                <a:r>
                  <a:rPr lang="en-US" dirty="0"/>
                  <a:t>G</a:t>
                </a:r>
              </a:p>
            </p:txBody>
          </p:sp>
        </p:grpSp>
        <p:cxnSp>
          <p:nvCxnSpPr>
            <p:cNvPr id="78" name="Straight Arrow Connector 77">
              <a:extLst>
                <a:ext uri="{FF2B5EF4-FFF2-40B4-BE49-F238E27FC236}">
                  <a16:creationId xmlns:a16="http://schemas.microsoft.com/office/drawing/2014/main" id="{E4C10B0F-0362-1893-34F4-F657ACF5B62B}"/>
                </a:ext>
              </a:extLst>
            </p:cNvPr>
            <p:cNvCxnSpPr>
              <a:cxnSpLocks/>
              <a:stCxn id="23" idx="2"/>
              <a:endCxn id="71" idx="0"/>
            </p:cNvCxnSpPr>
            <p:nvPr/>
          </p:nvCxnSpPr>
          <p:spPr>
            <a:xfrm flipH="1">
              <a:off x="3479564" y="3423885"/>
              <a:ext cx="505570"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2D98EC35-2886-AF0D-36C5-3DCE01ACF6CA}"/>
                </a:ext>
              </a:extLst>
            </p:cNvPr>
            <p:cNvCxnSpPr>
              <a:cxnSpLocks/>
              <a:stCxn id="23" idx="2"/>
              <a:endCxn id="76" idx="0"/>
            </p:cNvCxnSpPr>
            <p:nvPr/>
          </p:nvCxnSpPr>
          <p:spPr>
            <a:xfrm>
              <a:off x="3985134" y="3423885"/>
              <a:ext cx="563851" cy="18850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
        <p:nvSpPr>
          <p:cNvPr id="87" name="TextBox 86">
            <a:extLst>
              <a:ext uri="{FF2B5EF4-FFF2-40B4-BE49-F238E27FC236}">
                <a16:creationId xmlns:a16="http://schemas.microsoft.com/office/drawing/2014/main" id="{179304E9-B145-CBDC-C7C5-ECF97F82FB0B}"/>
              </a:ext>
            </a:extLst>
          </p:cNvPr>
          <p:cNvSpPr txBox="1"/>
          <p:nvPr/>
        </p:nvSpPr>
        <p:spPr>
          <a:xfrm>
            <a:off x="3692553" y="1115529"/>
            <a:ext cx="664093" cy="307777"/>
          </a:xfrm>
          <a:prstGeom prst="rect">
            <a:avLst/>
          </a:prstGeom>
          <a:noFill/>
          <a:ln w="12700">
            <a:solidFill>
              <a:srgbClr val="0432FF"/>
            </a:solidFill>
          </a:ln>
        </p:spPr>
        <p:txBody>
          <a:bodyPr wrap="none" rtlCol="0">
            <a:spAutoFit/>
          </a:bodyPr>
          <a:lstStyle/>
          <a:p>
            <a:r>
              <a:rPr lang="en-US" sz="1400" dirty="0"/>
              <a:t>Parent</a:t>
            </a:r>
          </a:p>
        </p:txBody>
      </p:sp>
      <p:sp>
        <p:nvSpPr>
          <p:cNvPr id="88" name="TextBox 87">
            <a:extLst>
              <a:ext uri="{FF2B5EF4-FFF2-40B4-BE49-F238E27FC236}">
                <a16:creationId xmlns:a16="http://schemas.microsoft.com/office/drawing/2014/main" id="{CA482ED3-3CB0-13B6-2A90-07CE1B0446F6}"/>
              </a:ext>
            </a:extLst>
          </p:cNvPr>
          <p:cNvSpPr txBox="1"/>
          <p:nvPr/>
        </p:nvSpPr>
        <p:spPr>
          <a:xfrm>
            <a:off x="2886708" y="1702651"/>
            <a:ext cx="736099" cy="307777"/>
          </a:xfrm>
          <a:prstGeom prst="rect">
            <a:avLst/>
          </a:prstGeom>
          <a:noFill/>
          <a:ln w="12700">
            <a:solidFill>
              <a:srgbClr val="0432FF"/>
            </a:solidFill>
          </a:ln>
        </p:spPr>
        <p:txBody>
          <a:bodyPr wrap="none" rtlCol="0">
            <a:spAutoFit/>
          </a:bodyPr>
          <a:lstStyle/>
          <a:p>
            <a:r>
              <a:rPr lang="en-US" sz="1400" dirty="0"/>
              <a:t>Siblings</a:t>
            </a:r>
          </a:p>
        </p:txBody>
      </p:sp>
      <p:sp>
        <p:nvSpPr>
          <p:cNvPr id="92" name="TextBox 91">
            <a:extLst>
              <a:ext uri="{FF2B5EF4-FFF2-40B4-BE49-F238E27FC236}">
                <a16:creationId xmlns:a16="http://schemas.microsoft.com/office/drawing/2014/main" id="{4E3A9175-386E-59FE-8E14-3C443633C812}"/>
              </a:ext>
            </a:extLst>
          </p:cNvPr>
          <p:cNvSpPr txBox="1"/>
          <p:nvPr/>
        </p:nvSpPr>
        <p:spPr>
          <a:xfrm>
            <a:off x="4018342" y="2798289"/>
            <a:ext cx="528863" cy="307777"/>
          </a:xfrm>
          <a:prstGeom prst="rect">
            <a:avLst/>
          </a:prstGeom>
          <a:noFill/>
          <a:ln w="12700">
            <a:solidFill>
              <a:srgbClr val="0432FF"/>
            </a:solidFill>
          </a:ln>
        </p:spPr>
        <p:txBody>
          <a:bodyPr wrap="none" rtlCol="0">
            <a:spAutoFit/>
          </a:bodyPr>
          <a:lstStyle/>
          <a:p>
            <a:r>
              <a:rPr lang="en-US" sz="1400" dirty="0"/>
              <a:t>Root</a:t>
            </a:r>
          </a:p>
        </p:txBody>
      </p:sp>
      <p:grpSp>
        <p:nvGrpSpPr>
          <p:cNvPr id="7" name="Group 6">
            <a:extLst>
              <a:ext uri="{FF2B5EF4-FFF2-40B4-BE49-F238E27FC236}">
                <a16:creationId xmlns:a16="http://schemas.microsoft.com/office/drawing/2014/main" id="{9398C6F9-8577-BB4D-1692-1D1659A01068}"/>
              </a:ext>
            </a:extLst>
          </p:cNvPr>
          <p:cNvGrpSpPr/>
          <p:nvPr/>
        </p:nvGrpSpPr>
        <p:grpSpPr>
          <a:xfrm>
            <a:off x="1669409" y="1123615"/>
            <a:ext cx="3102263" cy="1509765"/>
            <a:chOff x="1611992" y="2493387"/>
            <a:chExt cx="3102263" cy="1509765"/>
          </a:xfrm>
        </p:grpSpPr>
        <p:grpSp>
          <p:nvGrpSpPr>
            <p:cNvPr id="8" name="Group 7">
              <a:extLst>
                <a:ext uri="{FF2B5EF4-FFF2-40B4-BE49-F238E27FC236}">
                  <a16:creationId xmlns:a16="http://schemas.microsoft.com/office/drawing/2014/main" id="{C561A840-3879-A344-E23F-C1EF60D85E29}"/>
                </a:ext>
              </a:extLst>
            </p:cNvPr>
            <p:cNvGrpSpPr/>
            <p:nvPr/>
          </p:nvGrpSpPr>
          <p:grpSpPr>
            <a:xfrm>
              <a:off x="3013617" y="2493387"/>
              <a:ext cx="360000" cy="377418"/>
              <a:chOff x="3015000" y="2493387"/>
              <a:chExt cx="360000" cy="377418"/>
            </a:xfrm>
          </p:grpSpPr>
          <p:sp>
            <p:nvSpPr>
              <p:cNvPr id="45" name="Oval 44">
                <a:extLst>
                  <a:ext uri="{FF2B5EF4-FFF2-40B4-BE49-F238E27FC236}">
                    <a16:creationId xmlns:a16="http://schemas.microsoft.com/office/drawing/2014/main" id="{3C00BC06-9F2B-ACBE-0D01-0C14CD1CA50E}"/>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8" name="TextBox 47">
                <a:extLst>
                  <a:ext uri="{FF2B5EF4-FFF2-40B4-BE49-F238E27FC236}">
                    <a16:creationId xmlns:a16="http://schemas.microsoft.com/office/drawing/2014/main" id="{03CBBB03-4F7C-B3FE-C83C-7A9D2C9262A7}"/>
                  </a:ext>
                </a:extLst>
              </p:cNvPr>
              <p:cNvSpPr txBox="1"/>
              <p:nvPr/>
            </p:nvSpPr>
            <p:spPr>
              <a:xfrm>
                <a:off x="3045724" y="2493387"/>
                <a:ext cx="317716" cy="369332"/>
              </a:xfrm>
              <a:prstGeom prst="rect">
                <a:avLst/>
              </a:prstGeom>
              <a:noFill/>
            </p:spPr>
            <p:txBody>
              <a:bodyPr wrap="none" rtlCol="0">
                <a:spAutoFit/>
              </a:bodyPr>
              <a:lstStyle/>
              <a:p>
                <a:r>
                  <a:rPr lang="en-US" dirty="0"/>
                  <a:t>A</a:t>
                </a:r>
              </a:p>
            </p:txBody>
          </p:sp>
        </p:grpSp>
        <p:grpSp>
          <p:nvGrpSpPr>
            <p:cNvPr id="10" name="Group 9">
              <a:extLst>
                <a:ext uri="{FF2B5EF4-FFF2-40B4-BE49-F238E27FC236}">
                  <a16:creationId xmlns:a16="http://schemas.microsoft.com/office/drawing/2014/main" id="{3EA12D7E-175E-9E46-BA40-617E8DE6D418}"/>
                </a:ext>
              </a:extLst>
            </p:cNvPr>
            <p:cNvGrpSpPr/>
            <p:nvPr/>
          </p:nvGrpSpPr>
          <p:grpSpPr>
            <a:xfrm>
              <a:off x="2183330" y="3088283"/>
              <a:ext cx="360000" cy="377418"/>
              <a:chOff x="3015000" y="2493387"/>
              <a:chExt cx="360000" cy="377418"/>
            </a:xfrm>
          </p:grpSpPr>
          <p:sp>
            <p:nvSpPr>
              <p:cNvPr id="43" name="Oval 42">
                <a:extLst>
                  <a:ext uri="{FF2B5EF4-FFF2-40B4-BE49-F238E27FC236}">
                    <a16:creationId xmlns:a16="http://schemas.microsoft.com/office/drawing/2014/main" id="{7EEDE03C-A5E1-E157-B408-305B01BB660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4" name="TextBox 43">
                <a:extLst>
                  <a:ext uri="{FF2B5EF4-FFF2-40B4-BE49-F238E27FC236}">
                    <a16:creationId xmlns:a16="http://schemas.microsoft.com/office/drawing/2014/main" id="{7384D50E-BECB-8872-D5E3-3FAC494CA1F2}"/>
                  </a:ext>
                </a:extLst>
              </p:cNvPr>
              <p:cNvSpPr txBox="1"/>
              <p:nvPr/>
            </p:nvSpPr>
            <p:spPr>
              <a:xfrm>
                <a:off x="3045724" y="2493387"/>
                <a:ext cx="309700" cy="369332"/>
              </a:xfrm>
              <a:prstGeom prst="rect">
                <a:avLst/>
              </a:prstGeom>
              <a:noFill/>
            </p:spPr>
            <p:txBody>
              <a:bodyPr wrap="none" rtlCol="0">
                <a:spAutoFit/>
              </a:bodyPr>
              <a:lstStyle/>
              <a:p>
                <a:r>
                  <a:rPr lang="en-US" dirty="0"/>
                  <a:t>B</a:t>
                </a:r>
              </a:p>
            </p:txBody>
          </p:sp>
        </p:grpSp>
        <p:grpSp>
          <p:nvGrpSpPr>
            <p:cNvPr id="15" name="Group 14">
              <a:extLst>
                <a:ext uri="{FF2B5EF4-FFF2-40B4-BE49-F238E27FC236}">
                  <a16:creationId xmlns:a16="http://schemas.microsoft.com/office/drawing/2014/main" id="{C6FCF163-B277-FA9A-F1B2-69FA1CEB7381}"/>
                </a:ext>
              </a:extLst>
            </p:cNvPr>
            <p:cNvGrpSpPr/>
            <p:nvPr/>
          </p:nvGrpSpPr>
          <p:grpSpPr>
            <a:xfrm>
              <a:off x="3800361" y="3054553"/>
              <a:ext cx="360000" cy="377418"/>
              <a:chOff x="3015000" y="2493387"/>
              <a:chExt cx="360000" cy="377418"/>
            </a:xfrm>
          </p:grpSpPr>
          <p:sp>
            <p:nvSpPr>
              <p:cNvPr id="41" name="Oval 40">
                <a:extLst>
                  <a:ext uri="{FF2B5EF4-FFF2-40B4-BE49-F238E27FC236}">
                    <a16:creationId xmlns:a16="http://schemas.microsoft.com/office/drawing/2014/main" id="{1D3FCF8D-1C18-ABCC-67D3-7C99D313D88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2" name="TextBox 41">
                <a:extLst>
                  <a:ext uri="{FF2B5EF4-FFF2-40B4-BE49-F238E27FC236}">
                    <a16:creationId xmlns:a16="http://schemas.microsoft.com/office/drawing/2014/main" id="{BD70A2BF-83B4-5B74-C81F-FF4075194982}"/>
                  </a:ext>
                </a:extLst>
              </p:cNvPr>
              <p:cNvSpPr txBox="1"/>
              <p:nvPr/>
            </p:nvSpPr>
            <p:spPr>
              <a:xfrm>
                <a:off x="3045724" y="2493387"/>
                <a:ext cx="308098" cy="369332"/>
              </a:xfrm>
              <a:prstGeom prst="rect">
                <a:avLst/>
              </a:prstGeom>
              <a:noFill/>
            </p:spPr>
            <p:txBody>
              <a:bodyPr wrap="none" rtlCol="0">
                <a:spAutoFit/>
              </a:bodyPr>
              <a:lstStyle/>
              <a:p>
                <a:r>
                  <a:rPr lang="en-US" dirty="0"/>
                  <a:t>C</a:t>
                </a:r>
              </a:p>
            </p:txBody>
          </p:sp>
        </p:grpSp>
        <p:cxnSp>
          <p:nvCxnSpPr>
            <p:cNvPr id="16" name="Straight Arrow Connector 15">
              <a:extLst>
                <a:ext uri="{FF2B5EF4-FFF2-40B4-BE49-F238E27FC236}">
                  <a16:creationId xmlns:a16="http://schemas.microsoft.com/office/drawing/2014/main" id="{868BA1E8-3C1C-677F-7FA1-9A8F44E27623}"/>
                </a:ext>
              </a:extLst>
            </p:cNvPr>
            <p:cNvCxnSpPr>
              <a:cxnSpLocks/>
              <a:stCxn id="48" idx="2"/>
              <a:endCxn id="44" idx="0"/>
            </p:cNvCxnSpPr>
            <p:nvPr/>
          </p:nvCxnSpPr>
          <p:spPr>
            <a:xfrm flipH="1">
              <a:off x="2368904" y="2862719"/>
              <a:ext cx="834295" cy="22556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C545E59-AE52-FEED-FCBC-57E6DB5676BA}"/>
                </a:ext>
              </a:extLst>
            </p:cNvPr>
            <p:cNvCxnSpPr>
              <a:cxnSpLocks/>
              <a:stCxn id="48" idx="2"/>
              <a:endCxn id="42" idx="0"/>
            </p:cNvCxnSpPr>
            <p:nvPr/>
          </p:nvCxnSpPr>
          <p:spPr>
            <a:xfrm>
              <a:off x="3203199" y="2862719"/>
              <a:ext cx="781935" cy="19183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C479B2F2-158C-898B-7189-97B38088094B}"/>
                </a:ext>
              </a:extLst>
            </p:cNvPr>
            <p:cNvGrpSpPr/>
            <p:nvPr/>
          </p:nvGrpSpPr>
          <p:grpSpPr>
            <a:xfrm>
              <a:off x="1611992" y="3624631"/>
              <a:ext cx="360000" cy="377418"/>
              <a:chOff x="3015000" y="2493387"/>
              <a:chExt cx="360000" cy="377418"/>
            </a:xfrm>
          </p:grpSpPr>
          <p:sp>
            <p:nvSpPr>
              <p:cNvPr id="39" name="Oval 38">
                <a:extLst>
                  <a:ext uri="{FF2B5EF4-FFF2-40B4-BE49-F238E27FC236}">
                    <a16:creationId xmlns:a16="http://schemas.microsoft.com/office/drawing/2014/main" id="{21C3F2E4-C59E-2192-14C4-A651676FAB4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0" name="TextBox 39">
                <a:extLst>
                  <a:ext uri="{FF2B5EF4-FFF2-40B4-BE49-F238E27FC236}">
                    <a16:creationId xmlns:a16="http://schemas.microsoft.com/office/drawing/2014/main" id="{48326D9F-D7FD-1DCF-26F9-D231AE14CBB4}"/>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20" name="Group 19">
              <a:extLst>
                <a:ext uri="{FF2B5EF4-FFF2-40B4-BE49-F238E27FC236}">
                  <a16:creationId xmlns:a16="http://schemas.microsoft.com/office/drawing/2014/main" id="{0C1803EE-5F1C-6547-7BBC-3BC9B8E4DFBA}"/>
                </a:ext>
              </a:extLst>
            </p:cNvPr>
            <p:cNvGrpSpPr/>
            <p:nvPr/>
          </p:nvGrpSpPr>
          <p:grpSpPr>
            <a:xfrm>
              <a:off x="2811001" y="3625734"/>
              <a:ext cx="360000" cy="377418"/>
              <a:chOff x="3015000" y="2493387"/>
              <a:chExt cx="360000" cy="377418"/>
            </a:xfrm>
          </p:grpSpPr>
          <p:sp>
            <p:nvSpPr>
              <p:cNvPr id="36" name="Oval 35">
                <a:extLst>
                  <a:ext uri="{FF2B5EF4-FFF2-40B4-BE49-F238E27FC236}">
                    <a16:creationId xmlns:a16="http://schemas.microsoft.com/office/drawing/2014/main" id="{A27D8D7A-66E7-F917-0445-5BC607C22D23}"/>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7" name="TextBox 36">
                <a:extLst>
                  <a:ext uri="{FF2B5EF4-FFF2-40B4-BE49-F238E27FC236}">
                    <a16:creationId xmlns:a16="http://schemas.microsoft.com/office/drawing/2014/main" id="{05CBB560-92EF-7279-700B-1793400768EF}"/>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25" name="Straight Arrow Connector 24">
              <a:extLst>
                <a:ext uri="{FF2B5EF4-FFF2-40B4-BE49-F238E27FC236}">
                  <a16:creationId xmlns:a16="http://schemas.microsoft.com/office/drawing/2014/main" id="{0E314549-C4B7-0620-47C0-628C4CCC657A}"/>
                </a:ext>
              </a:extLst>
            </p:cNvPr>
            <p:cNvCxnSpPr>
              <a:cxnSpLocks/>
              <a:stCxn id="44" idx="2"/>
              <a:endCxn id="40" idx="0"/>
            </p:cNvCxnSpPr>
            <p:nvPr/>
          </p:nvCxnSpPr>
          <p:spPr>
            <a:xfrm flipH="1">
              <a:off x="1806383" y="3457615"/>
              <a:ext cx="562521" cy="16701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7338975-4BD5-F9C9-7B04-C3B1B64EB86B}"/>
                </a:ext>
              </a:extLst>
            </p:cNvPr>
            <p:cNvCxnSpPr>
              <a:cxnSpLocks/>
              <a:stCxn id="44" idx="2"/>
              <a:endCxn id="37" idx="0"/>
            </p:cNvCxnSpPr>
            <p:nvPr/>
          </p:nvCxnSpPr>
          <p:spPr>
            <a:xfrm>
              <a:off x="2368904" y="3457615"/>
              <a:ext cx="621259" cy="16811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27" name="Group 26">
              <a:extLst>
                <a:ext uri="{FF2B5EF4-FFF2-40B4-BE49-F238E27FC236}">
                  <a16:creationId xmlns:a16="http://schemas.microsoft.com/office/drawing/2014/main" id="{4F0038E6-6928-626B-2A6A-66CC684A90F3}"/>
                </a:ext>
              </a:extLst>
            </p:cNvPr>
            <p:cNvGrpSpPr/>
            <p:nvPr/>
          </p:nvGrpSpPr>
          <p:grpSpPr>
            <a:xfrm>
              <a:off x="3303608" y="3616437"/>
              <a:ext cx="360000" cy="377418"/>
              <a:chOff x="3015000" y="2493387"/>
              <a:chExt cx="360000" cy="377418"/>
            </a:xfrm>
          </p:grpSpPr>
          <p:sp>
            <p:nvSpPr>
              <p:cNvPr id="34" name="Oval 33">
                <a:extLst>
                  <a:ext uri="{FF2B5EF4-FFF2-40B4-BE49-F238E27FC236}">
                    <a16:creationId xmlns:a16="http://schemas.microsoft.com/office/drawing/2014/main" id="{1F1988DE-7065-CD85-A03D-0FBD0ED87144}"/>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5" name="TextBox 34">
                <a:extLst>
                  <a:ext uri="{FF2B5EF4-FFF2-40B4-BE49-F238E27FC236}">
                    <a16:creationId xmlns:a16="http://schemas.microsoft.com/office/drawing/2014/main" id="{A9DB5264-AD4C-4F3C-FAA2-6735C87CA84E}"/>
                  </a:ext>
                </a:extLst>
              </p:cNvPr>
              <p:cNvSpPr txBox="1"/>
              <p:nvPr/>
            </p:nvSpPr>
            <p:spPr>
              <a:xfrm>
                <a:off x="3045724" y="2493387"/>
                <a:ext cx="290464" cy="369332"/>
              </a:xfrm>
              <a:prstGeom prst="rect">
                <a:avLst/>
              </a:prstGeom>
              <a:noFill/>
            </p:spPr>
            <p:txBody>
              <a:bodyPr wrap="none" rtlCol="0">
                <a:spAutoFit/>
              </a:bodyPr>
              <a:lstStyle/>
              <a:p>
                <a:r>
                  <a:rPr lang="en-US" dirty="0"/>
                  <a:t>F</a:t>
                </a:r>
              </a:p>
            </p:txBody>
          </p:sp>
        </p:grpSp>
        <p:grpSp>
          <p:nvGrpSpPr>
            <p:cNvPr id="28" name="Group 27">
              <a:extLst>
                <a:ext uri="{FF2B5EF4-FFF2-40B4-BE49-F238E27FC236}">
                  <a16:creationId xmlns:a16="http://schemas.microsoft.com/office/drawing/2014/main" id="{1D23F4F8-C91F-0526-998A-4E9948A4A671}"/>
                </a:ext>
              </a:extLst>
            </p:cNvPr>
            <p:cNvGrpSpPr/>
            <p:nvPr/>
          </p:nvGrpSpPr>
          <p:grpSpPr>
            <a:xfrm>
              <a:off x="4352991" y="3612394"/>
              <a:ext cx="361264" cy="377418"/>
              <a:chOff x="3015000" y="2493387"/>
              <a:chExt cx="361264" cy="377418"/>
            </a:xfrm>
          </p:grpSpPr>
          <p:sp>
            <p:nvSpPr>
              <p:cNvPr id="31" name="Oval 30">
                <a:extLst>
                  <a:ext uri="{FF2B5EF4-FFF2-40B4-BE49-F238E27FC236}">
                    <a16:creationId xmlns:a16="http://schemas.microsoft.com/office/drawing/2014/main" id="{EC45A4CC-9FDD-4387-37A3-9089ED7D522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3" name="TextBox 32">
                <a:extLst>
                  <a:ext uri="{FF2B5EF4-FFF2-40B4-BE49-F238E27FC236}">
                    <a16:creationId xmlns:a16="http://schemas.microsoft.com/office/drawing/2014/main" id="{10AC44C5-E95F-6364-3918-D49FF8204F6A}"/>
                  </a:ext>
                </a:extLst>
              </p:cNvPr>
              <p:cNvSpPr txBox="1"/>
              <p:nvPr/>
            </p:nvSpPr>
            <p:spPr>
              <a:xfrm>
                <a:off x="3045724" y="2493387"/>
                <a:ext cx="330540" cy="369332"/>
              </a:xfrm>
              <a:prstGeom prst="rect">
                <a:avLst/>
              </a:prstGeom>
              <a:noFill/>
            </p:spPr>
            <p:txBody>
              <a:bodyPr wrap="none" rtlCol="0">
                <a:spAutoFit/>
              </a:bodyPr>
              <a:lstStyle/>
              <a:p>
                <a:r>
                  <a:rPr lang="en-US" dirty="0"/>
                  <a:t>G</a:t>
                </a:r>
              </a:p>
            </p:txBody>
          </p:sp>
        </p:grpSp>
        <p:cxnSp>
          <p:nvCxnSpPr>
            <p:cNvPr id="29" name="Straight Arrow Connector 28">
              <a:extLst>
                <a:ext uri="{FF2B5EF4-FFF2-40B4-BE49-F238E27FC236}">
                  <a16:creationId xmlns:a16="http://schemas.microsoft.com/office/drawing/2014/main" id="{DD46D4F7-F136-F1EB-F267-F0EF5C5DABEB}"/>
                </a:ext>
              </a:extLst>
            </p:cNvPr>
            <p:cNvCxnSpPr>
              <a:cxnSpLocks/>
              <a:stCxn id="42" idx="2"/>
              <a:endCxn id="35" idx="0"/>
            </p:cNvCxnSpPr>
            <p:nvPr/>
          </p:nvCxnSpPr>
          <p:spPr>
            <a:xfrm flipH="1">
              <a:off x="3479564" y="3423885"/>
              <a:ext cx="505570"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36F3A11-CC34-4A51-4563-962EE3C752E2}"/>
                </a:ext>
              </a:extLst>
            </p:cNvPr>
            <p:cNvCxnSpPr>
              <a:cxnSpLocks/>
              <a:stCxn id="42" idx="2"/>
              <a:endCxn id="33" idx="0"/>
            </p:cNvCxnSpPr>
            <p:nvPr/>
          </p:nvCxnSpPr>
          <p:spPr>
            <a:xfrm>
              <a:off x="3985134" y="3423885"/>
              <a:ext cx="563851" cy="18850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cxnSp>
        <p:nvCxnSpPr>
          <p:cNvPr id="49" name="Straight Arrow Connector 48">
            <a:extLst>
              <a:ext uri="{FF2B5EF4-FFF2-40B4-BE49-F238E27FC236}">
                <a16:creationId xmlns:a16="http://schemas.microsoft.com/office/drawing/2014/main" id="{D930F56B-1F0D-94D5-FD3C-6BEBD3B0AF3E}"/>
              </a:ext>
            </a:extLst>
          </p:cNvPr>
          <p:cNvCxnSpPr>
            <a:cxnSpLocks/>
            <a:stCxn id="88" idx="1"/>
          </p:cNvCxnSpPr>
          <p:nvPr/>
        </p:nvCxnSpPr>
        <p:spPr>
          <a:xfrm flipH="1">
            <a:off x="2644883" y="1856540"/>
            <a:ext cx="241825" cy="57437"/>
          </a:xfrm>
          <a:prstGeom prst="straightConnector1">
            <a:avLst/>
          </a:prstGeom>
          <a:ln w="12700">
            <a:solidFill>
              <a:srgbClr val="0432FF"/>
            </a:solidFill>
            <a:tailEnd type="stealth" w="med" len="lg"/>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DFDBDF18-C0A0-D0E1-3745-91E9329193C9}"/>
              </a:ext>
            </a:extLst>
          </p:cNvPr>
          <p:cNvCxnSpPr>
            <a:cxnSpLocks/>
            <a:stCxn id="88" idx="3"/>
          </p:cNvCxnSpPr>
          <p:nvPr/>
        </p:nvCxnSpPr>
        <p:spPr>
          <a:xfrm>
            <a:off x="3622807" y="1856540"/>
            <a:ext cx="191546" cy="15803"/>
          </a:xfrm>
          <a:prstGeom prst="straightConnector1">
            <a:avLst/>
          </a:prstGeom>
          <a:ln w="12700">
            <a:solidFill>
              <a:srgbClr val="0432FF"/>
            </a:solidFill>
            <a:tailEnd type="stealth" w="med" len="lg"/>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C5BDE37C-2C77-0A07-59DF-98BFA89EA3C8}"/>
              </a:ext>
            </a:extLst>
          </p:cNvPr>
          <p:cNvSpPr txBox="1"/>
          <p:nvPr/>
        </p:nvSpPr>
        <p:spPr>
          <a:xfrm>
            <a:off x="4910046" y="1451840"/>
            <a:ext cx="950838" cy="307777"/>
          </a:xfrm>
          <a:prstGeom prst="rect">
            <a:avLst/>
          </a:prstGeom>
          <a:noFill/>
          <a:ln w="12700">
            <a:solidFill>
              <a:srgbClr val="0432FF"/>
            </a:solidFill>
          </a:ln>
        </p:spPr>
        <p:txBody>
          <a:bodyPr wrap="none" rtlCol="0">
            <a:spAutoFit/>
          </a:bodyPr>
          <a:lstStyle/>
          <a:p>
            <a:r>
              <a:rPr lang="en-US" sz="1400" dirty="0"/>
              <a:t>Right child</a:t>
            </a:r>
          </a:p>
        </p:txBody>
      </p:sp>
      <p:cxnSp>
        <p:nvCxnSpPr>
          <p:cNvPr id="62" name="Straight Arrow Connector 61">
            <a:extLst>
              <a:ext uri="{FF2B5EF4-FFF2-40B4-BE49-F238E27FC236}">
                <a16:creationId xmlns:a16="http://schemas.microsoft.com/office/drawing/2014/main" id="{43686FE6-9B10-221D-16D5-7C15C21990FF}"/>
              </a:ext>
            </a:extLst>
          </p:cNvPr>
          <p:cNvCxnSpPr>
            <a:cxnSpLocks/>
            <a:stCxn id="61" idx="1"/>
          </p:cNvCxnSpPr>
          <p:nvPr/>
        </p:nvCxnSpPr>
        <p:spPr>
          <a:xfrm flipH="1">
            <a:off x="4306840" y="1605729"/>
            <a:ext cx="603206" cy="181970"/>
          </a:xfrm>
          <a:prstGeom prst="straightConnector1">
            <a:avLst/>
          </a:prstGeom>
          <a:ln w="12700">
            <a:solidFill>
              <a:srgbClr val="0432FF"/>
            </a:solidFill>
            <a:tailEnd type="stealth" w="med" len="lg"/>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2B1A3ABA-A570-C082-7D21-97E6B584BFCD}"/>
              </a:ext>
            </a:extLst>
          </p:cNvPr>
          <p:cNvSpPr txBox="1"/>
          <p:nvPr/>
        </p:nvSpPr>
        <p:spPr>
          <a:xfrm>
            <a:off x="633279" y="1530892"/>
            <a:ext cx="851515" cy="307777"/>
          </a:xfrm>
          <a:prstGeom prst="rect">
            <a:avLst/>
          </a:prstGeom>
          <a:noFill/>
          <a:ln w="12700">
            <a:solidFill>
              <a:srgbClr val="0432FF"/>
            </a:solidFill>
          </a:ln>
        </p:spPr>
        <p:txBody>
          <a:bodyPr wrap="none" rtlCol="0">
            <a:spAutoFit/>
          </a:bodyPr>
          <a:lstStyle/>
          <a:p>
            <a:r>
              <a:rPr lang="en-US" sz="1400" dirty="0"/>
              <a:t>Left child</a:t>
            </a:r>
          </a:p>
        </p:txBody>
      </p:sp>
      <p:cxnSp>
        <p:nvCxnSpPr>
          <p:cNvPr id="70" name="Straight Arrow Connector 69">
            <a:extLst>
              <a:ext uri="{FF2B5EF4-FFF2-40B4-BE49-F238E27FC236}">
                <a16:creationId xmlns:a16="http://schemas.microsoft.com/office/drawing/2014/main" id="{FF20284F-2AC2-A37C-B8E4-78A0E33B5BE1}"/>
              </a:ext>
            </a:extLst>
          </p:cNvPr>
          <p:cNvCxnSpPr>
            <a:cxnSpLocks/>
            <a:stCxn id="67" idx="3"/>
          </p:cNvCxnSpPr>
          <p:nvPr/>
        </p:nvCxnSpPr>
        <p:spPr>
          <a:xfrm>
            <a:off x="1484794" y="1684781"/>
            <a:ext cx="638239" cy="197418"/>
          </a:xfrm>
          <a:prstGeom prst="straightConnector1">
            <a:avLst/>
          </a:prstGeom>
          <a:ln w="12700">
            <a:solidFill>
              <a:srgbClr val="0432FF"/>
            </a:solidFill>
            <a:tailEnd type="stealth" w="med" len="lg"/>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45ADB2D6-B912-B591-CF3D-D4525D829729}"/>
              </a:ext>
            </a:extLst>
          </p:cNvPr>
          <p:cNvCxnSpPr>
            <a:cxnSpLocks/>
            <a:stCxn id="92" idx="1"/>
          </p:cNvCxnSpPr>
          <p:nvPr/>
        </p:nvCxnSpPr>
        <p:spPr>
          <a:xfrm flipH="1">
            <a:off x="3591327" y="2952178"/>
            <a:ext cx="427015" cy="100328"/>
          </a:xfrm>
          <a:prstGeom prst="straightConnector1">
            <a:avLst/>
          </a:prstGeom>
          <a:ln w="12700">
            <a:solidFill>
              <a:srgbClr val="0432FF"/>
            </a:solidFill>
            <a:tailEnd type="stealth"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F5C4D9E7-91FD-E42A-935B-2A3ECD021104}"/>
              </a:ext>
            </a:extLst>
          </p:cNvPr>
          <p:cNvSpPr/>
          <p:nvPr/>
        </p:nvSpPr>
        <p:spPr>
          <a:xfrm>
            <a:off x="3332311" y="3378500"/>
            <a:ext cx="1585506" cy="1368127"/>
          </a:xfrm>
          <a:prstGeom prst="ellipse">
            <a:avLst/>
          </a:prstGeom>
          <a:no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5D2D82B8-5B4B-6ADE-0D17-D25DC27A4BAF}"/>
              </a:ext>
            </a:extLst>
          </p:cNvPr>
          <p:cNvSpPr/>
          <p:nvPr/>
        </p:nvSpPr>
        <p:spPr>
          <a:xfrm>
            <a:off x="1673274" y="3452993"/>
            <a:ext cx="1627048" cy="1368127"/>
          </a:xfrm>
          <a:prstGeom prst="ellipse">
            <a:avLst/>
          </a:prstGeom>
          <a:no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9692FB5C-1996-2033-3668-A4658C8D8CEF}"/>
              </a:ext>
            </a:extLst>
          </p:cNvPr>
          <p:cNvSpPr txBox="1"/>
          <p:nvPr/>
        </p:nvSpPr>
        <p:spPr>
          <a:xfrm>
            <a:off x="5437937" y="3252693"/>
            <a:ext cx="1162498" cy="307777"/>
          </a:xfrm>
          <a:prstGeom prst="rect">
            <a:avLst/>
          </a:prstGeom>
          <a:noFill/>
          <a:ln w="12700">
            <a:solidFill>
              <a:srgbClr val="0432FF"/>
            </a:solidFill>
          </a:ln>
        </p:spPr>
        <p:txBody>
          <a:bodyPr wrap="none" rtlCol="0">
            <a:spAutoFit/>
          </a:bodyPr>
          <a:lstStyle/>
          <a:p>
            <a:r>
              <a:rPr lang="en-US" sz="1400" dirty="0"/>
              <a:t>Right subtree</a:t>
            </a:r>
          </a:p>
        </p:txBody>
      </p:sp>
      <p:cxnSp>
        <p:nvCxnSpPr>
          <p:cNvPr id="85" name="Straight Arrow Connector 84">
            <a:extLst>
              <a:ext uri="{FF2B5EF4-FFF2-40B4-BE49-F238E27FC236}">
                <a16:creationId xmlns:a16="http://schemas.microsoft.com/office/drawing/2014/main" id="{72EF73F2-0C98-0CEF-4002-AE50CDB09F98}"/>
              </a:ext>
            </a:extLst>
          </p:cNvPr>
          <p:cNvCxnSpPr>
            <a:cxnSpLocks/>
            <a:stCxn id="84" idx="1"/>
          </p:cNvCxnSpPr>
          <p:nvPr/>
        </p:nvCxnSpPr>
        <p:spPr>
          <a:xfrm flipH="1">
            <a:off x="4834731" y="3406582"/>
            <a:ext cx="603206" cy="181970"/>
          </a:xfrm>
          <a:prstGeom prst="straightConnector1">
            <a:avLst/>
          </a:prstGeom>
          <a:ln w="12700">
            <a:solidFill>
              <a:srgbClr val="0432FF"/>
            </a:solidFill>
            <a:tailEnd type="stealth" w="med" len="lg"/>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59F433CA-184B-5554-C474-734668570A89}"/>
              </a:ext>
            </a:extLst>
          </p:cNvPr>
          <p:cNvSpPr txBox="1"/>
          <p:nvPr/>
        </p:nvSpPr>
        <p:spPr>
          <a:xfrm>
            <a:off x="176112" y="3281251"/>
            <a:ext cx="1063176" cy="307777"/>
          </a:xfrm>
          <a:prstGeom prst="rect">
            <a:avLst/>
          </a:prstGeom>
          <a:noFill/>
          <a:ln w="12700">
            <a:solidFill>
              <a:srgbClr val="0432FF"/>
            </a:solidFill>
          </a:ln>
        </p:spPr>
        <p:txBody>
          <a:bodyPr wrap="none" rtlCol="0">
            <a:spAutoFit/>
          </a:bodyPr>
          <a:lstStyle/>
          <a:p>
            <a:r>
              <a:rPr lang="en-US" sz="1400" dirty="0"/>
              <a:t>Left subtree</a:t>
            </a:r>
          </a:p>
        </p:txBody>
      </p:sp>
      <p:cxnSp>
        <p:nvCxnSpPr>
          <p:cNvPr id="91" name="Straight Arrow Connector 90">
            <a:extLst>
              <a:ext uri="{FF2B5EF4-FFF2-40B4-BE49-F238E27FC236}">
                <a16:creationId xmlns:a16="http://schemas.microsoft.com/office/drawing/2014/main" id="{815CDCE5-9A38-E86D-E684-5A842F8C7560}"/>
              </a:ext>
            </a:extLst>
          </p:cNvPr>
          <p:cNvCxnSpPr>
            <a:cxnSpLocks/>
          </p:cNvCxnSpPr>
          <p:nvPr/>
        </p:nvCxnSpPr>
        <p:spPr>
          <a:xfrm>
            <a:off x="1240965" y="3440466"/>
            <a:ext cx="551356" cy="196651"/>
          </a:xfrm>
          <a:prstGeom prst="straightConnector1">
            <a:avLst/>
          </a:prstGeom>
          <a:ln w="12700">
            <a:solidFill>
              <a:srgbClr val="0432FF"/>
            </a:solidFill>
            <a:tailEnd type="stealth" w="med"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741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92" grpId="0" animBg="1"/>
      <p:bldP spid="61" grpId="0" animBg="1"/>
      <p:bldP spid="67" grpId="0" animBg="1"/>
      <p:bldP spid="81" grpId="0" animBg="1"/>
      <p:bldP spid="82" grpId="0" animBg="1"/>
      <p:bldP spid="84" grpId="0" animBg="1"/>
      <p:bldP spid="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18</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Some Terminologies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grpSp>
        <p:nvGrpSpPr>
          <p:cNvPr id="156" name="Group 155">
            <a:extLst>
              <a:ext uri="{FF2B5EF4-FFF2-40B4-BE49-F238E27FC236}">
                <a16:creationId xmlns:a16="http://schemas.microsoft.com/office/drawing/2014/main" id="{58066983-F1E8-2733-E92D-BCD9B1C843E3}"/>
              </a:ext>
            </a:extLst>
          </p:cNvPr>
          <p:cNvGrpSpPr/>
          <p:nvPr/>
        </p:nvGrpSpPr>
        <p:grpSpPr>
          <a:xfrm>
            <a:off x="307774" y="1108716"/>
            <a:ext cx="3561178" cy="2122173"/>
            <a:chOff x="1448597" y="1378690"/>
            <a:chExt cx="3561178" cy="2122173"/>
          </a:xfrm>
        </p:grpSpPr>
        <p:grpSp>
          <p:nvGrpSpPr>
            <p:cNvPr id="52" name="Group 51">
              <a:extLst>
                <a:ext uri="{FF2B5EF4-FFF2-40B4-BE49-F238E27FC236}">
                  <a16:creationId xmlns:a16="http://schemas.microsoft.com/office/drawing/2014/main" id="{06FD0BF5-A39F-22E3-C84A-A49AAEE653C6}"/>
                </a:ext>
              </a:extLst>
            </p:cNvPr>
            <p:cNvGrpSpPr/>
            <p:nvPr/>
          </p:nvGrpSpPr>
          <p:grpSpPr>
            <a:xfrm>
              <a:off x="3071034" y="1378690"/>
              <a:ext cx="360000" cy="377418"/>
              <a:chOff x="3015000" y="2493387"/>
              <a:chExt cx="360000" cy="377418"/>
            </a:xfrm>
          </p:grpSpPr>
          <p:sp>
            <p:nvSpPr>
              <p:cNvPr id="104" name="Oval 103">
                <a:extLst>
                  <a:ext uri="{FF2B5EF4-FFF2-40B4-BE49-F238E27FC236}">
                    <a16:creationId xmlns:a16="http://schemas.microsoft.com/office/drawing/2014/main" id="{AD552AED-24D9-A86C-F5C2-2AC6BA4E9F7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5" name="TextBox 104">
                <a:extLst>
                  <a:ext uri="{FF2B5EF4-FFF2-40B4-BE49-F238E27FC236}">
                    <a16:creationId xmlns:a16="http://schemas.microsoft.com/office/drawing/2014/main" id="{93C2FE41-6C05-EB82-93FD-B5727D7425AB}"/>
                  </a:ext>
                </a:extLst>
              </p:cNvPr>
              <p:cNvSpPr txBox="1"/>
              <p:nvPr/>
            </p:nvSpPr>
            <p:spPr>
              <a:xfrm>
                <a:off x="3045724" y="2493387"/>
                <a:ext cx="317716" cy="369332"/>
              </a:xfrm>
              <a:prstGeom prst="rect">
                <a:avLst/>
              </a:prstGeom>
              <a:noFill/>
            </p:spPr>
            <p:txBody>
              <a:bodyPr wrap="none" rtlCol="0">
                <a:spAutoFit/>
              </a:bodyPr>
              <a:lstStyle/>
              <a:p>
                <a:r>
                  <a:rPr lang="en-US" dirty="0"/>
                  <a:t>A</a:t>
                </a:r>
              </a:p>
            </p:txBody>
          </p:sp>
        </p:grpSp>
        <p:grpSp>
          <p:nvGrpSpPr>
            <p:cNvPr id="54" name="Group 53">
              <a:extLst>
                <a:ext uri="{FF2B5EF4-FFF2-40B4-BE49-F238E27FC236}">
                  <a16:creationId xmlns:a16="http://schemas.microsoft.com/office/drawing/2014/main" id="{1999A874-CE2D-346F-E539-A8354FE8741F}"/>
                </a:ext>
              </a:extLst>
            </p:cNvPr>
            <p:cNvGrpSpPr/>
            <p:nvPr/>
          </p:nvGrpSpPr>
          <p:grpSpPr>
            <a:xfrm>
              <a:off x="2266874" y="1973586"/>
              <a:ext cx="360000" cy="377418"/>
              <a:chOff x="3015000" y="2493387"/>
              <a:chExt cx="360000" cy="377418"/>
            </a:xfrm>
          </p:grpSpPr>
          <p:sp>
            <p:nvSpPr>
              <p:cNvPr id="102" name="Oval 101">
                <a:extLst>
                  <a:ext uri="{FF2B5EF4-FFF2-40B4-BE49-F238E27FC236}">
                    <a16:creationId xmlns:a16="http://schemas.microsoft.com/office/drawing/2014/main" id="{C0774D59-436C-21D8-4115-86655C1C2E0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3" name="TextBox 102">
                <a:extLst>
                  <a:ext uri="{FF2B5EF4-FFF2-40B4-BE49-F238E27FC236}">
                    <a16:creationId xmlns:a16="http://schemas.microsoft.com/office/drawing/2014/main" id="{8184D7C7-F673-C6A2-6B7C-36A5CEF916BB}"/>
                  </a:ext>
                </a:extLst>
              </p:cNvPr>
              <p:cNvSpPr txBox="1"/>
              <p:nvPr/>
            </p:nvSpPr>
            <p:spPr>
              <a:xfrm>
                <a:off x="3045724" y="2493387"/>
                <a:ext cx="309700" cy="369332"/>
              </a:xfrm>
              <a:prstGeom prst="rect">
                <a:avLst/>
              </a:prstGeom>
              <a:noFill/>
            </p:spPr>
            <p:txBody>
              <a:bodyPr wrap="none" rtlCol="0">
                <a:spAutoFit/>
              </a:bodyPr>
              <a:lstStyle/>
              <a:p>
                <a:r>
                  <a:rPr lang="en-US" dirty="0"/>
                  <a:t>B</a:t>
                </a:r>
              </a:p>
            </p:txBody>
          </p:sp>
        </p:grpSp>
        <p:grpSp>
          <p:nvGrpSpPr>
            <p:cNvPr id="59" name="Group 58">
              <a:extLst>
                <a:ext uri="{FF2B5EF4-FFF2-40B4-BE49-F238E27FC236}">
                  <a16:creationId xmlns:a16="http://schemas.microsoft.com/office/drawing/2014/main" id="{424E12D5-21DA-9DD3-AD7D-253987163CE6}"/>
                </a:ext>
              </a:extLst>
            </p:cNvPr>
            <p:cNvGrpSpPr/>
            <p:nvPr/>
          </p:nvGrpSpPr>
          <p:grpSpPr>
            <a:xfrm>
              <a:off x="3918741" y="1939856"/>
              <a:ext cx="360000" cy="377418"/>
              <a:chOff x="3015000" y="2493387"/>
              <a:chExt cx="360000" cy="377418"/>
            </a:xfrm>
          </p:grpSpPr>
          <p:sp>
            <p:nvSpPr>
              <p:cNvPr id="100" name="Oval 99">
                <a:extLst>
                  <a:ext uri="{FF2B5EF4-FFF2-40B4-BE49-F238E27FC236}">
                    <a16:creationId xmlns:a16="http://schemas.microsoft.com/office/drawing/2014/main" id="{FD294CAF-36DB-BC58-F914-D1145072133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1" name="TextBox 100">
                <a:extLst>
                  <a:ext uri="{FF2B5EF4-FFF2-40B4-BE49-F238E27FC236}">
                    <a16:creationId xmlns:a16="http://schemas.microsoft.com/office/drawing/2014/main" id="{8CEE0489-EE4D-51EA-37FC-E757651157A1}"/>
                  </a:ext>
                </a:extLst>
              </p:cNvPr>
              <p:cNvSpPr txBox="1"/>
              <p:nvPr/>
            </p:nvSpPr>
            <p:spPr>
              <a:xfrm>
                <a:off x="3045724" y="2493387"/>
                <a:ext cx="308098" cy="369332"/>
              </a:xfrm>
              <a:prstGeom prst="rect">
                <a:avLst/>
              </a:prstGeom>
              <a:noFill/>
            </p:spPr>
            <p:txBody>
              <a:bodyPr wrap="none" rtlCol="0">
                <a:spAutoFit/>
              </a:bodyPr>
              <a:lstStyle/>
              <a:p>
                <a:r>
                  <a:rPr lang="en-US" dirty="0"/>
                  <a:t>C</a:t>
                </a:r>
              </a:p>
            </p:txBody>
          </p:sp>
        </p:grpSp>
        <p:cxnSp>
          <p:nvCxnSpPr>
            <p:cNvPr id="60" name="Straight Arrow Connector 59">
              <a:extLst>
                <a:ext uri="{FF2B5EF4-FFF2-40B4-BE49-F238E27FC236}">
                  <a16:creationId xmlns:a16="http://schemas.microsoft.com/office/drawing/2014/main" id="{A18DF6A6-3536-E271-707D-5CEA0153172E}"/>
                </a:ext>
              </a:extLst>
            </p:cNvPr>
            <p:cNvCxnSpPr>
              <a:cxnSpLocks/>
              <a:stCxn id="105" idx="2"/>
              <a:endCxn id="103" idx="0"/>
            </p:cNvCxnSpPr>
            <p:nvPr/>
          </p:nvCxnSpPr>
          <p:spPr>
            <a:xfrm flipH="1">
              <a:off x="2452448" y="1748022"/>
              <a:ext cx="808168" cy="22556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0011557-A8EF-AF9A-39A5-0F7F87ABA6E6}"/>
                </a:ext>
              </a:extLst>
            </p:cNvPr>
            <p:cNvCxnSpPr>
              <a:cxnSpLocks/>
              <a:stCxn id="105" idx="2"/>
              <a:endCxn id="101" idx="0"/>
            </p:cNvCxnSpPr>
            <p:nvPr/>
          </p:nvCxnSpPr>
          <p:spPr>
            <a:xfrm>
              <a:off x="3260616" y="1748022"/>
              <a:ext cx="842898" cy="19183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65" name="Group 64">
              <a:extLst>
                <a:ext uri="{FF2B5EF4-FFF2-40B4-BE49-F238E27FC236}">
                  <a16:creationId xmlns:a16="http://schemas.microsoft.com/office/drawing/2014/main" id="{7302B0CD-DB8A-AB1C-21D4-7FF4D0CBE102}"/>
                </a:ext>
              </a:extLst>
            </p:cNvPr>
            <p:cNvGrpSpPr/>
            <p:nvPr/>
          </p:nvGrpSpPr>
          <p:grpSpPr>
            <a:xfrm>
              <a:off x="1800042" y="2509934"/>
              <a:ext cx="360000" cy="377418"/>
              <a:chOff x="3015000" y="2493387"/>
              <a:chExt cx="360000" cy="377418"/>
            </a:xfrm>
          </p:grpSpPr>
          <p:sp>
            <p:nvSpPr>
              <p:cNvPr id="98" name="Oval 97">
                <a:extLst>
                  <a:ext uri="{FF2B5EF4-FFF2-40B4-BE49-F238E27FC236}">
                    <a16:creationId xmlns:a16="http://schemas.microsoft.com/office/drawing/2014/main" id="{1F41914E-AACF-0A1F-9E6B-4DFA3D55155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9" name="TextBox 98">
                <a:extLst>
                  <a:ext uri="{FF2B5EF4-FFF2-40B4-BE49-F238E27FC236}">
                    <a16:creationId xmlns:a16="http://schemas.microsoft.com/office/drawing/2014/main" id="{17F96F01-C887-D2D3-EEDB-01D061AFA4C9}"/>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66" name="Group 65">
              <a:extLst>
                <a:ext uri="{FF2B5EF4-FFF2-40B4-BE49-F238E27FC236}">
                  <a16:creationId xmlns:a16="http://schemas.microsoft.com/office/drawing/2014/main" id="{B0387604-3DD9-1D57-FE76-59F6061535D0}"/>
                </a:ext>
              </a:extLst>
            </p:cNvPr>
            <p:cNvGrpSpPr/>
            <p:nvPr/>
          </p:nvGrpSpPr>
          <p:grpSpPr>
            <a:xfrm>
              <a:off x="2685532" y="2511037"/>
              <a:ext cx="360000" cy="377418"/>
              <a:chOff x="3015000" y="2493387"/>
              <a:chExt cx="360000" cy="377418"/>
            </a:xfrm>
          </p:grpSpPr>
          <p:sp>
            <p:nvSpPr>
              <p:cNvPr id="96" name="Oval 95">
                <a:extLst>
                  <a:ext uri="{FF2B5EF4-FFF2-40B4-BE49-F238E27FC236}">
                    <a16:creationId xmlns:a16="http://schemas.microsoft.com/office/drawing/2014/main" id="{6B97D063-CCA2-C2D8-D7AB-5766CC6CA9BF}"/>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7" name="TextBox 96">
                <a:extLst>
                  <a:ext uri="{FF2B5EF4-FFF2-40B4-BE49-F238E27FC236}">
                    <a16:creationId xmlns:a16="http://schemas.microsoft.com/office/drawing/2014/main" id="{DD9F9083-94C8-DF4B-2B4A-0EEAF27492A6}"/>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69" name="Straight Arrow Connector 68">
              <a:extLst>
                <a:ext uri="{FF2B5EF4-FFF2-40B4-BE49-F238E27FC236}">
                  <a16:creationId xmlns:a16="http://schemas.microsoft.com/office/drawing/2014/main" id="{3B86766D-0559-EA88-93B9-5B777E1E06AE}"/>
                </a:ext>
              </a:extLst>
            </p:cNvPr>
            <p:cNvCxnSpPr>
              <a:cxnSpLocks/>
              <a:stCxn id="103" idx="2"/>
              <a:endCxn id="99" idx="0"/>
            </p:cNvCxnSpPr>
            <p:nvPr/>
          </p:nvCxnSpPr>
          <p:spPr>
            <a:xfrm flipH="1">
              <a:off x="1994433" y="2342918"/>
              <a:ext cx="458015" cy="16701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B3C38D16-C66C-22CC-EE86-1F4D6FFA08EA}"/>
                </a:ext>
              </a:extLst>
            </p:cNvPr>
            <p:cNvCxnSpPr>
              <a:cxnSpLocks/>
              <a:stCxn id="103" idx="2"/>
              <a:endCxn id="97" idx="0"/>
            </p:cNvCxnSpPr>
            <p:nvPr/>
          </p:nvCxnSpPr>
          <p:spPr>
            <a:xfrm>
              <a:off x="2452448" y="2342918"/>
              <a:ext cx="412246" cy="16811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73" name="Group 72">
              <a:extLst>
                <a:ext uri="{FF2B5EF4-FFF2-40B4-BE49-F238E27FC236}">
                  <a16:creationId xmlns:a16="http://schemas.microsoft.com/office/drawing/2014/main" id="{D926DC30-1F58-83AB-9984-501AF030188D}"/>
                </a:ext>
              </a:extLst>
            </p:cNvPr>
            <p:cNvGrpSpPr/>
            <p:nvPr/>
          </p:nvGrpSpPr>
          <p:grpSpPr>
            <a:xfrm>
              <a:off x="3482951" y="2501740"/>
              <a:ext cx="360000" cy="377418"/>
              <a:chOff x="3015000" y="2493387"/>
              <a:chExt cx="360000" cy="377418"/>
            </a:xfrm>
          </p:grpSpPr>
          <p:sp>
            <p:nvSpPr>
              <p:cNvPr id="94" name="Oval 93">
                <a:extLst>
                  <a:ext uri="{FF2B5EF4-FFF2-40B4-BE49-F238E27FC236}">
                    <a16:creationId xmlns:a16="http://schemas.microsoft.com/office/drawing/2014/main" id="{65147CDA-8BB7-488B-046B-5182EEA2DD48}"/>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5" name="TextBox 94">
                <a:extLst>
                  <a:ext uri="{FF2B5EF4-FFF2-40B4-BE49-F238E27FC236}">
                    <a16:creationId xmlns:a16="http://schemas.microsoft.com/office/drawing/2014/main" id="{4B66014C-47AB-A74C-F7D2-E233F8F0453C}"/>
                  </a:ext>
                </a:extLst>
              </p:cNvPr>
              <p:cNvSpPr txBox="1"/>
              <p:nvPr/>
            </p:nvSpPr>
            <p:spPr>
              <a:xfrm>
                <a:off x="3045724" y="2493387"/>
                <a:ext cx="290464" cy="369332"/>
              </a:xfrm>
              <a:prstGeom prst="rect">
                <a:avLst/>
              </a:prstGeom>
              <a:noFill/>
            </p:spPr>
            <p:txBody>
              <a:bodyPr wrap="none" rtlCol="0">
                <a:spAutoFit/>
              </a:bodyPr>
              <a:lstStyle/>
              <a:p>
                <a:r>
                  <a:rPr lang="en-US" dirty="0"/>
                  <a:t>F</a:t>
                </a:r>
              </a:p>
            </p:txBody>
          </p:sp>
        </p:grpSp>
        <p:grpSp>
          <p:nvGrpSpPr>
            <p:cNvPr id="79" name="Group 78">
              <a:extLst>
                <a:ext uri="{FF2B5EF4-FFF2-40B4-BE49-F238E27FC236}">
                  <a16:creationId xmlns:a16="http://schemas.microsoft.com/office/drawing/2014/main" id="{E6E09AC5-3604-1134-8D5F-55A02F560395}"/>
                </a:ext>
              </a:extLst>
            </p:cNvPr>
            <p:cNvGrpSpPr/>
            <p:nvPr/>
          </p:nvGrpSpPr>
          <p:grpSpPr>
            <a:xfrm>
              <a:off x="4314607" y="2497697"/>
              <a:ext cx="361264" cy="377418"/>
              <a:chOff x="3015000" y="2493387"/>
              <a:chExt cx="361264" cy="377418"/>
            </a:xfrm>
          </p:grpSpPr>
          <p:sp>
            <p:nvSpPr>
              <p:cNvPr id="89" name="Oval 88">
                <a:extLst>
                  <a:ext uri="{FF2B5EF4-FFF2-40B4-BE49-F238E27FC236}">
                    <a16:creationId xmlns:a16="http://schemas.microsoft.com/office/drawing/2014/main" id="{5EC3D7DA-186B-66D5-58A5-00DD85DB357A}"/>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3" name="TextBox 92">
                <a:extLst>
                  <a:ext uri="{FF2B5EF4-FFF2-40B4-BE49-F238E27FC236}">
                    <a16:creationId xmlns:a16="http://schemas.microsoft.com/office/drawing/2014/main" id="{8B92BAEB-A129-01F1-808E-E043A6FBD589}"/>
                  </a:ext>
                </a:extLst>
              </p:cNvPr>
              <p:cNvSpPr txBox="1"/>
              <p:nvPr/>
            </p:nvSpPr>
            <p:spPr>
              <a:xfrm>
                <a:off x="3045724" y="2493387"/>
                <a:ext cx="330540" cy="369332"/>
              </a:xfrm>
              <a:prstGeom prst="rect">
                <a:avLst/>
              </a:prstGeom>
              <a:noFill/>
            </p:spPr>
            <p:txBody>
              <a:bodyPr wrap="none" rtlCol="0">
                <a:spAutoFit/>
              </a:bodyPr>
              <a:lstStyle/>
              <a:p>
                <a:r>
                  <a:rPr lang="en-US" dirty="0"/>
                  <a:t>G</a:t>
                </a:r>
              </a:p>
            </p:txBody>
          </p:sp>
        </p:grpSp>
        <p:cxnSp>
          <p:nvCxnSpPr>
            <p:cNvPr id="80" name="Straight Arrow Connector 79">
              <a:extLst>
                <a:ext uri="{FF2B5EF4-FFF2-40B4-BE49-F238E27FC236}">
                  <a16:creationId xmlns:a16="http://schemas.microsoft.com/office/drawing/2014/main" id="{D6F8AD8C-F2A7-3C82-D37A-15586D337685}"/>
                </a:ext>
              </a:extLst>
            </p:cNvPr>
            <p:cNvCxnSpPr>
              <a:cxnSpLocks/>
              <a:stCxn id="101" idx="2"/>
              <a:endCxn id="95" idx="0"/>
            </p:cNvCxnSpPr>
            <p:nvPr/>
          </p:nvCxnSpPr>
          <p:spPr>
            <a:xfrm flipH="1">
              <a:off x="3658907" y="2309188"/>
              <a:ext cx="444607"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B479F884-9EE8-B06F-CE79-FE73385915FF}"/>
                </a:ext>
              </a:extLst>
            </p:cNvPr>
            <p:cNvCxnSpPr>
              <a:cxnSpLocks/>
              <a:stCxn id="101" idx="2"/>
              <a:endCxn id="93" idx="0"/>
            </p:cNvCxnSpPr>
            <p:nvPr/>
          </p:nvCxnSpPr>
          <p:spPr>
            <a:xfrm>
              <a:off x="4103514" y="2309188"/>
              <a:ext cx="407087" cy="18850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06" name="Group 105">
              <a:extLst>
                <a:ext uri="{FF2B5EF4-FFF2-40B4-BE49-F238E27FC236}">
                  <a16:creationId xmlns:a16="http://schemas.microsoft.com/office/drawing/2014/main" id="{CA005099-1CD2-2A6E-60F9-10B71D2C240A}"/>
                </a:ext>
              </a:extLst>
            </p:cNvPr>
            <p:cNvGrpSpPr/>
            <p:nvPr/>
          </p:nvGrpSpPr>
          <p:grpSpPr>
            <a:xfrm>
              <a:off x="1448597" y="3122342"/>
              <a:ext cx="360000" cy="377418"/>
              <a:chOff x="3015000" y="2493387"/>
              <a:chExt cx="360000" cy="377418"/>
            </a:xfrm>
          </p:grpSpPr>
          <p:sp>
            <p:nvSpPr>
              <p:cNvPr id="107" name="Oval 106">
                <a:extLst>
                  <a:ext uri="{FF2B5EF4-FFF2-40B4-BE49-F238E27FC236}">
                    <a16:creationId xmlns:a16="http://schemas.microsoft.com/office/drawing/2014/main" id="{8C64812E-45FE-84A5-3022-0B732413A6DB}"/>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8" name="TextBox 107">
                <a:extLst>
                  <a:ext uri="{FF2B5EF4-FFF2-40B4-BE49-F238E27FC236}">
                    <a16:creationId xmlns:a16="http://schemas.microsoft.com/office/drawing/2014/main" id="{9D1F16D7-CF58-88C6-EA0C-94608CF4707D}"/>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109" name="Group 108">
              <a:extLst>
                <a:ext uri="{FF2B5EF4-FFF2-40B4-BE49-F238E27FC236}">
                  <a16:creationId xmlns:a16="http://schemas.microsoft.com/office/drawing/2014/main" id="{E4B418A7-1025-D5D0-64AD-FF34F3E0AEB2}"/>
                </a:ext>
              </a:extLst>
            </p:cNvPr>
            <p:cNvGrpSpPr/>
            <p:nvPr/>
          </p:nvGrpSpPr>
          <p:grpSpPr>
            <a:xfrm>
              <a:off x="1933473" y="3123445"/>
              <a:ext cx="360000" cy="377418"/>
              <a:chOff x="3015000" y="2493387"/>
              <a:chExt cx="360000" cy="377418"/>
            </a:xfrm>
          </p:grpSpPr>
          <p:sp>
            <p:nvSpPr>
              <p:cNvPr id="110" name="Oval 109">
                <a:extLst>
                  <a:ext uri="{FF2B5EF4-FFF2-40B4-BE49-F238E27FC236}">
                    <a16:creationId xmlns:a16="http://schemas.microsoft.com/office/drawing/2014/main" id="{1BD46976-DB57-688E-949B-9D8395FC5BCA}"/>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1" name="TextBox 110">
                <a:extLst>
                  <a:ext uri="{FF2B5EF4-FFF2-40B4-BE49-F238E27FC236}">
                    <a16:creationId xmlns:a16="http://schemas.microsoft.com/office/drawing/2014/main" id="{52F5B723-C2B4-626E-3E9F-7B856061214D}"/>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grpSp>
          <p:nvGrpSpPr>
            <p:cNvPr id="112" name="Group 111">
              <a:extLst>
                <a:ext uri="{FF2B5EF4-FFF2-40B4-BE49-F238E27FC236}">
                  <a16:creationId xmlns:a16="http://schemas.microsoft.com/office/drawing/2014/main" id="{7F7C7ABC-3A6A-A592-BA3F-312D444B0B55}"/>
                </a:ext>
              </a:extLst>
            </p:cNvPr>
            <p:cNvGrpSpPr/>
            <p:nvPr/>
          </p:nvGrpSpPr>
          <p:grpSpPr>
            <a:xfrm>
              <a:off x="2402935" y="3118390"/>
              <a:ext cx="360000" cy="377418"/>
              <a:chOff x="3015000" y="2493387"/>
              <a:chExt cx="360000" cy="377418"/>
            </a:xfrm>
          </p:grpSpPr>
          <p:sp>
            <p:nvSpPr>
              <p:cNvPr id="113" name="Oval 112">
                <a:extLst>
                  <a:ext uri="{FF2B5EF4-FFF2-40B4-BE49-F238E27FC236}">
                    <a16:creationId xmlns:a16="http://schemas.microsoft.com/office/drawing/2014/main" id="{5A53BD3C-FB4B-408A-4289-C71A574C8A77}"/>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4" name="TextBox 113">
                <a:extLst>
                  <a:ext uri="{FF2B5EF4-FFF2-40B4-BE49-F238E27FC236}">
                    <a16:creationId xmlns:a16="http://schemas.microsoft.com/office/drawing/2014/main" id="{39962668-0FF0-2CD7-A713-2E62B367397C}"/>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115" name="Group 114">
              <a:extLst>
                <a:ext uri="{FF2B5EF4-FFF2-40B4-BE49-F238E27FC236}">
                  <a16:creationId xmlns:a16="http://schemas.microsoft.com/office/drawing/2014/main" id="{4D629F9C-9D8C-C807-851E-94912A9D8B7B}"/>
                </a:ext>
              </a:extLst>
            </p:cNvPr>
            <p:cNvGrpSpPr/>
            <p:nvPr/>
          </p:nvGrpSpPr>
          <p:grpSpPr>
            <a:xfrm>
              <a:off x="2852975" y="3119493"/>
              <a:ext cx="360000" cy="377418"/>
              <a:chOff x="3015000" y="2493387"/>
              <a:chExt cx="360000" cy="377418"/>
            </a:xfrm>
          </p:grpSpPr>
          <p:sp>
            <p:nvSpPr>
              <p:cNvPr id="116" name="Oval 115">
                <a:extLst>
                  <a:ext uri="{FF2B5EF4-FFF2-40B4-BE49-F238E27FC236}">
                    <a16:creationId xmlns:a16="http://schemas.microsoft.com/office/drawing/2014/main" id="{9504C08B-F304-1488-2769-2B7E92DDEA9D}"/>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7" name="TextBox 116">
                <a:extLst>
                  <a:ext uri="{FF2B5EF4-FFF2-40B4-BE49-F238E27FC236}">
                    <a16:creationId xmlns:a16="http://schemas.microsoft.com/office/drawing/2014/main" id="{EE36AD35-D543-F7B4-63F7-D1F8C11F613A}"/>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grpSp>
          <p:nvGrpSpPr>
            <p:cNvPr id="118" name="Group 117">
              <a:extLst>
                <a:ext uri="{FF2B5EF4-FFF2-40B4-BE49-F238E27FC236}">
                  <a16:creationId xmlns:a16="http://schemas.microsoft.com/office/drawing/2014/main" id="{48D3C301-0A3A-C26D-6071-25210D6E3E15}"/>
                </a:ext>
              </a:extLst>
            </p:cNvPr>
            <p:cNvGrpSpPr/>
            <p:nvPr/>
          </p:nvGrpSpPr>
          <p:grpSpPr>
            <a:xfrm>
              <a:off x="3293298" y="3113850"/>
              <a:ext cx="360000" cy="377418"/>
              <a:chOff x="3015000" y="2493387"/>
              <a:chExt cx="360000" cy="377418"/>
            </a:xfrm>
          </p:grpSpPr>
          <p:sp>
            <p:nvSpPr>
              <p:cNvPr id="119" name="Oval 118">
                <a:extLst>
                  <a:ext uri="{FF2B5EF4-FFF2-40B4-BE49-F238E27FC236}">
                    <a16:creationId xmlns:a16="http://schemas.microsoft.com/office/drawing/2014/main" id="{BA7E9F45-BDA7-7F2A-3219-3072BFF5D992}"/>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0" name="TextBox 119">
                <a:extLst>
                  <a:ext uri="{FF2B5EF4-FFF2-40B4-BE49-F238E27FC236}">
                    <a16:creationId xmlns:a16="http://schemas.microsoft.com/office/drawing/2014/main" id="{ECBBD3E3-6847-8041-DD9E-4F93EFED62AA}"/>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121" name="Group 120">
              <a:extLst>
                <a:ext uri="{FF2B5EF4-FFF2-40B4-BE49-F238E27FC236}">
                  <a16:creationId xmlns:a16="http://schemas.microsoft.com/office/drawing/2014/main" id="{B11D2263-A8E9-7E21-BC9B-BE0302A38317}"/>
                </a:ext>
              </a:extLst>
            </p:cNvPr>
            <p:cNvGrpSpPr/>
            <p:nvPr/>
          </p:nvGrpSpPr>
          <p:grpSpPr>
            <a:xfrm>
              <a:off x="3743338" y="3114953"/>
              <a:ext cx="360000" cy="377418"/>
              <a:chOff x="3015000" y="2493387"/>
              <a:chExt cx="360000" cy="377418"/>
            </a:xfrm>
          </p:grpSpPr>
          <p:sp>
            <p:nvSpPr>
              <p:cNvPr id="122" name="Oval 121">
                <a:extLst>
                  <a:ext uri="{FF2B5EF4-FFF2-40B4-BE49-F238E27FC236}">
                    <a16:creationId xmlns:a16="http://schemas.microsoft.com/office/drawing/2014/main" id="{892CA67C-AB0E-1D04-A2A6-A5DE8C3525D2}"/>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3" name="TextBox 122">
                <a:extLst>
                  <a:ext uri="{FF2B5EF4-FFF2-40B4-BE49-F238E27FC236}">
                    <a16:creationId xmlns:a16="http://schemas.microsoft.com/office/drawing/2014/main" id="{405C58B1-891A-DF78-CA19-4FCEA0E52135}"/>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grpSp>
          <p:nvGrpSpPr>
            <p:cNvPr id="124" name="Group 123">
              <a:extLst>
                <a:ext uri="{FF2B5EF4-FFF2-40B4-BE49-F238E27FC236}">
                  <a16:creationId xmlns:a16="http://schemas.microsoft.com/office/drawing/2014/main" id="{5A3C10AF-65D2-2085-0376-22D8FD026E09}"/>
                </a:ext>
              </a:extLst>
            </p:cNvPr>
            <p:cNvGrpSpPr/>
            <p:nvPr/>
          </p:nvGrpSpPr>
          <p:grpSpPr>
            <a:xfrm>
              <a:off x="4199735" y="3112747"/>
              <a:ext cx="360000" cy="377418"/>
              <a:chOff x="3015000" y="2493387"/>
              <a:chExt cx="360000" cy="377418"/>
            </a:xfrm>
          </p:grpSpPr>
          <p:sp>
            <p:nvSpPr>
              <p:cNvPr id="125" name="Oval 124">
                <a:extLst>
                  <a:ext uri="{FF2B5EF4-FFF2-40B4-BE49-F238E27FC236}">
                    <a16:creationId xmlns:a16="http://schemas.microsoft.com/office/drawing/2014/main" id="{8CCB27B6-F0E9-FAAD-6449-4FFDC8E169DD}"/>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6" name="TextBox 125">
                <a:extLst>
                  <a:ext uri="{FF2B5EF4-FFF2-40B4-BE49-F238E27FC236}">
                    <a16:creationId xmlns:a16="http://schemas.microsoft.com/office/drawing/2014/main" id="{9C361345-91DF-875D-02F5-3EB7B6B491A8}"/>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127" name="Group 126">
              <a:extLst>
                <a:ext uri="{FF2B5EF4-FFF2-40B4-BE49-F238E27FC236}">
                  <a16:creationId xmlns:a16="http://schemas.microsoft.com/office/drawing/2014/main" id="{512F540C-E394-3A56-2C6E-46054AC6B5C3}"/>
                </a:ext>
              </a:extLst>
            </p:cNvPr>
            <p:cNvGrpSpPr/>
            <p:nvPr/>
          </p:nvGrpSpPr>
          <p:grpSpPr>
            <a:xfrm>
              <a:off x="4649775" y="3113850"/>
              <a:ext cx="360000" cy="377418"/>
              <a:chOff x="3015000" y="2493387"/>
              <a:chExt cx="360000" cy="377418"/>
            </a:xfrm>
          </p:grpSpPr>
          <p:sp>
            <p:nvSpPr>
              <p:cNvPr id="128" name="Oval 127">
                <a:extLst>
                  <a:ext uri="{FF2B5EF4-FFF2-40B4-BE49-F238E27FC236}">
                    <a16:creationId xmlns:a16="http://schemas.microsoft.com/office/drawing/2014/main" id="{4983FCDC-35B4-F0F5-C9E8-825BCB6D4B32}"/>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9" name="TextBox 128">
                <a:extLst>
                  <a:ext uri="{FF2B5EF4-FFF2-40B4-BE49-F238E27FC236}">
                    <a16:creationId xmlns:a16="http://schemas.microsoft.com/office/drawing/2014/main" id="{05297ACC-FF22-6DF6-6841-733784019E08}"/>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130" name="Straight Arrow Connector 129">
              <a:extLst>
                <a:ext uri="{FF2B5EF4-FFF2-40B4-BE49-F238E27FC236}">
                  <a16:creationId xmlns:a16="http://schemas.microsoft.com/office/drawing/2014/main" id="{A2ECDF9E-D2ED-7F13-7754-11D1B86E1D37}"/>
                </a:ext>
              </a:extLst>
            </p:cNvPr>
            <p:cNvCxnSpPr>
              <a:cxnSpLocks/>
              <a:stCxn id="99" idx="2"/>
              <a:endCxn id="108" idx="0"/>
            </p:cNvCxnSpPr>
            <p:nvPr/>
          </p:nvCxnSpPr>
          <p:spPr>
            <a:xfrm flipH="1">
              <a:off x="1642988" y="2879266"/>
              <a:ext cx="351445" cy="24307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1353CE1B-CE6D-B9BE-D7E4-449324D6B2C9}"/>
                </a:ext>
              </a:extLst>
            </p:cNvPr>
            <p:cNvCxnSpPr>
              <a:cxnSpLocks/>
              <a:stCxn id="99" idx="2"/>
              <a:endCxn id="111" idx="0"/>
            </p:cNvCxnSpPr>
            <p:nvPr/>
          </p:nvCxnSpPr>
          <p:spPr>
            <a:xfrm>
              <a:off x="1994433" y="2879266"/>
              <a:ext cx="118202" cy="24417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69F9D1B5-B334-F546-CEC0-4DEE8BEB1C5B}"/>
                </a:ext>
              </a:extLst>
            </p:cNvPr>
            <p:cNvCxnSpPr>
              <a:cxnSpLocks/>
              <a:stCxn id="96" idx="4"/>
              <a:endCxn id="114" idx="0"/>
            </p:cNvCxnSpPr>
            <p:nvPr/>
          </p:nvCxnSpPr>
          <p:spPr>
            <a:xfrm flipH="1">
              <a:off x="2597326" y="2888455"/>
              <a:ext cx="268206" cy="22993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76F6E962-5FF4-6C2D-CBDC-186DDBE3275E}"/>
                </a:ext>
              </a:extLst>
            </p:cNvPr>
            <p:cNvCxnSpPr>
              <a:cxnSpLocks/>
              <a:stCxn id="97" idx="2"/>
              <a:endCxn id="117" idx="0"/>
            </p:cNvCxnSpPr>
            <p:nvPr/>
          </p:nvCxnSpPr>
          <p:spPr>
            <a:xfrm>
              <a:off x="2864694" y="2880369"/>
              <a:ext cx="167443" cy="23912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78B9AC48-0EAA-3A1A-065F-B0CA593B9097}"/>
                </a:ext>
              </a:extLst>
            </p:cNvPr>
            <p:cNvCxnSpPr>
              <a:cxnSpLocks/>
              <a:stCxn id="95" idx="2"/>
              <a:endCxn id="120" idx="0"/>
            </p:cNvCxnSpPr>
            <p:nvPr/>
          </p:nvCxnSpPr>
          <p:spPr>
            <a:xfrm flipH="1">
              <a:off x="3487689" y="2871072"/>
              <a:ext cx="171218" cy="242778"/>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BB483BDF-6C46-293D-FDD4-35F654438DC2}"/>
                </a:ext>
              </a:extLst>
            </p:cNvPr>
            <p:cNvCxnSpPr>
              <a:cxnSpLocks/>
              <a:stCxn id="95" idx="2"/>
            </p:cNvCxnSpPr>
            <p:nvPr/>
          </p:nvCxnSpPr>
          <p:spPr>
            <a:xfrm>
              <a:off x="3658907" y="2871072"/>
              <a:ext cx="145232" cy="26583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E213D90B-ED1E-BD73-DDE4-29D4494D1603}"/>
                </a:ext>
              </a:extLst>
            </p:cNvPr>
            <p:cNvCxnSpPr>
              <a:cxnSpLocks/>
              <a:stCxn id="93" idx="2"/>
              <a:endCxn id="126" idx="0"/>
            </p:cNvCxnSpPr>
            <p:nvPr/>
          </p:nvCxnSpPr>
          <p:spPr>
            <a:xfrm flipH="1">
              <a:off x="4394126" y="2867029"/>
              <a:ext cx="116475" cy="245718"/>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0C6092BA-13D7-CC7D-561D-77187A24AADA}"/>
                </a:ext>
              </a:extLst>
            </p:cNvPr>
            <p:cNvCxnSpPr>
              <a:cxnSpLocks/>
              <a:stCxn id="89" idx="4"/>
              <a:endCxn id="129" idx="0"/>
            </p:cNvCxnSpPr>
            <p:nvPr/>
          </p:nvCxnSpPr>
          <p:spPr>
            <a:xfrm>
              <a:off x="4494607" y="2875115"/>
              <a:ext cx="334330" cy="23873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
        <p:nvSpPr>
          <p:cNvPr id="157" name="TextBox 156">
            <a:extLst>
              <a:ext uri="{FF2B5EF4-FFF2-40B4-BE49-F238E27FC236}">
                <a16:creationId xmlns:a16="http://schemas.microsoft.com/office/drawing/2014/main" id="{185304D4-E7BC-740C-283F-AA7F72339BEA}"/>
              </a:ext>
            </a:extLst>
          </p:cNvPr>
          <p:cNvSpPr txBox="1"/>
          <p:nvPr/>
        </p:nvSpPr>
        <p:spPr>
          <a:xfrm>
            <a:off x="4149343" y="1144042"/>
            <a:ext cx="763542" cy="372409"/>
          </a:xfrm>
          <a:prstGeom prst="rect">
            <a:avLst/>
          </a:prstGeom>
          <a:noFill/>
        </p:spPr>
        <p:txBody>
          <a:bodyPr wrap="none" rtlCol="0">
            <a:spAutoFit/>
          </a:bodyPr>
          <a:lstStyle/>
          <a:p>
            <a:r>
              <a:rPr lang="en-US" sz="1600" dirty="0"/>
              <a:t>Level 0</a:t>
            </a:r>
          </a:p>
        </p:txBody>
      </p:sp>
      <p:sp>
        <p:nvSpPr>
          <p:cNvPr id="158" name="TextBox 157">
            <a:extLst>
              <a:ext uri="{FF2B5EF4-FFF2-40B4-BE49-F238E27FC236}">
                <a16:creationId xmlns:a16="http://schemas.microsoft.com/office/drawing/2014/main" id="{4AC235B6-3DA9-3F1C-AC57-6CCA27592068}"/>
              </a:ext>
            </a:extLst>
          </p:cNvPr>
          <p:cNvSpPr txBox="1"/>
          <p:nvPr/>
        </p:nvSpPr>
        <p:spPr>
          <a:xfrm>
            <a:off x="4149343" y="1705208"/>
            <a:ext cx="763542" cy="372409"/>
          </a:xfrm>
          <a:prstGeom prst="rect">
            <a:avLst/>
          </a:prstGeom>
          <a:noFill/>
        </p:spPr>
        <p:txBody>
          <a:bodyPr wrap="none" rtlCol="0">
            <a:spAutoFit/>
          </a:bodyPr>
          <a:lstStyle/>
          <a:p>
            <a:r>
              <a:rPr lang="en-US" sz="1600" dirty="0"/>
              <a:t>Level 1</a:t>
            </a:r>
          </a:p>
        </p:txBody>
      </p:sp>
      <p:sp>
        <p:nvSpPr>
          <p:cNvPr id="159" name="TextBox 158">
            <a:extLst>
              <a:ext uri="{FF2B5EF4-FFF2-40B4-BE49-F238E27FC236}">
                <a16:creationId xmlns:a16="http://schemas.microsoft.com/office/drawing/2014/main" id="{677F6DE8-9AB3-4365-4551-EE6D079C945A}"/>
              </a:ext>
            </a:extLst>
          </p:cNvPr>
          <p:cNvSpPr txBox="1"/>
          <p:nvPr/>
        </p:nvSpPr>
        <p:spPr>
          <a:xfrm>
            <a:off x="4149343" y="2296732"/>
            <a:ext cx="763542" cy="372409"/>
          </a:xfrm>
          <a:prstGeom prst="rect">
            <a:avLst/>
          </a:prstGeom>
          <a:noFill/>
        </p:spPr>
        <p:txBody>
          <a:bodyPr wrap="none" rtlCol="0">
            <a:spAutoFit/>
          </a:bodyPr>
          <a:lstStyle/>
          <a:p>
            <a:r>
              <a:rPr lang="en-US" sz="1600" dirty="0"/>
              <a:t>Level 2</a:t>
            </a:r>
          </a:p>
        </p:txBody>
      </p:sp>
      <p:sp>
        <p:nvSpPr>
          <p:cNvPr id="160" name="TextBox 159">
            <a:extLst>
              <a:ext uri="{FF2B5EF4-FFF2-40B4-BE49-F238E27FC236}">
                <a16:creationId xmlns:a16="http://schemas.microsoft.com/office/drawing/2014/main" id="{8A0377DA-08C0-E7AA-D63B-933A6ADC65C6}"/>
              </a:ext>
            </a:extLst>
          </p:cNvPr>
          <p:cNvSpPr txBox="1"/>
          <p:nvPr/>
        </p:nvSpPr>
        <p:spPr>
          <a:xfrm>
            <a:off x="4143291" y="2892905"/>
            <a:ext cx="763542" cy="372409"/>
          </a:xfrm>
          <a:prstGeom prst="rect">
            <a:avLst/>
          </a:prstGeom>
          <a:noFill/>
        </p:spPr>
        <p:txBody>
          <a:bodyPr wrap="none" rtlCol="0">
            <a:spAutoFit/>
          </a:bodyPr>
          <a:lstStyle/>
          <a:p>
            <a:r>
              <a:rPr lang="en-US" sz="1600" dirty="0"/>
              <a:t>Level 3</a:t>
            </a:r>
          </a:p>
        </p:txBody>
      </p:sp>
      <p:sp>
        <p:nvSpPr>
          <p:cNvPr id="161" name="TextBox 160">
            <a:extLst>
              <a:ext uri="{FF2B5EF4-FFF2-40B4-BE49-F238E27FC236}">
                <a16:creationId xmlns:a16="http://schemas.microsoft.com/office/drawing/2014/main" id="{B8562A63-A918-EA89-6A91-17B484A46190}"/>
              </a:ext>
            </a:extLst>
          </p:cNvPr>
          <p:cNvSpPr txBox="1"/>
          <p:nvPr/>
        </p:nvSpPr>
        <p:spPr>
          <a:xfrm>
            <a:off x="5476007" y="736988"/>
            <a:ext cx="910506" cy="531389"/>
          </a:xfrm>
          <a:prstGeom prst="rect">
            <a:avLst/>
          </a:prstGeom>
          <a:noFill/>
        </p:spPr>
        <p:txBody>
          <a:bodyPr wrap="none" rtlCol="0">
            <a:spAutoFit/>
          </a:bodyPr>
          <a:lstStyle/>
          <a:p>
            <a:pPr algn="ctr">
              <a:lnSpc>
                <a:spcPts val="1500"/>
              </a:lnSpc>
            </a:pPr>
            <a:r>
              <a:rPr lang="en-US" sz="1600" dirty="0"/>
              <a:t>Max # of</a:t>
            </a:r>
          </a:p>
          <a:p>
            <a:pPr algn="ctr">
              <a:lnSpc>
                <a:spcPts val="1500"/>
              </a:lnSpc>
            </a:pPr>
            <a:r>
              <a:rPr lang="en-US" sz="1600" dirty="0"/>
              <a:t>Nodes</a:t>
            </a:r>
          </a:p>
        </p:txBody>
      </p:sp>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510F7945-77E9-4C29-3D8E-032C24567716}"/>
                  </a:ext>
                </a:extLst>
              </p:cNvPr>
              <p:cNvSpPr txBox="1"/>
              <p:nvPr/>
            </p:nvSpPr>
            <p:spPr>
              <a:xfrm>
                <a:off x="5549489" y="1142013"/>
                <a:ext cx="821763" cy="372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0</m:t>
                          </m:r>
                        </m:sup>
                      </m:sSup>
                    </m:oMath>
                  </m:oMathPara>
                </a14:m>
                <a:endParaRPr lang="en-US" sz="1600" dirty="0"/>
              </a:p>
            </p:txBody>
          </p:sp>
        </mc:Choice>
        <mc:Fallback xmlns="">
          <p:sp>
            <p:nvSpPr>
              <p:cNvPr id="162" name="TextBox 161">
                <a:extLst>
                  <a:ext uri="{FF2B5EF4-FFF2-40B4-BE49-F238E27FC236}">
                    <a16:creationId xmlns:a16="http://schemas.microsoft.com/office/drawing/2014/main" id="{510F7945-77E9-4C29-3D8E-032C24567716}"/>
                  </a:ext>
                </a:extLst>
              </p:cNvPr>
              <p:cNvSpPr txBox="1">
                <a:spLocks noRot="1" noChangeAspect="1" noMove="1" noResize="1" noEditPoints="1" noAdjustHandles="1" noChangeArrowheads="1" noChangeShapeType="1" noTextEdit="1"/>
              </p:cNvSpPr>
              <p:nvPr/>
            </p:nvSpPr>
            <p:spPr>
              <a:xfrm>
                <a:off x="5549489" y="1142013"/>
                <a:ext cx="821763" cy="3724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0E33DCC1-2150-1BA8-82DF-E5658F6B64B7}"/>
                  </a:ext>
                </a:extLst>
              </p:cNvPr>
              <p:cNvSpPr txBox="1"/>
              <p:nvPr/>
            </p:nvSpPr>
            <p:spPr>
              <a:xfrm>
                <a:off x="5546375" y="1661954"/>
                <a:ext cx="817403" cy="372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1</m:t>
                          </m:r>
                        </m:sup>
                      </m:sSup>
                    </m:oMath>
                  </m:oMathPara>
                </a14:m>
                <a:endParaRPr lang="en-US" sz="1600" dirty="0"/>
              </a:p>
            </p:txBody>
          </p:sp>
        </mc:Choice>
        <mc:Fallback xmlns="">
          <p:sp>
            <p:nvSpPr>
              <p:cNvPr id="163" name="TextBox 162">
                <a:extLst>
                  <a:ext uri="{FF2B5EF4-FFF2-40B4-BE49-F238E27FC236}">
                    <a16:creationId xmlns:a16="http://schemas.microsoft.com/office/drawing/2014/main" id="{0E33DCC1-2150-1BA8-82DF-E5658F6B64B7}"/>
                  </a:ext>
                </a:extLst>
              </p:cNvPr>
              <p:cNvSpPr txBox="1">
                <a:spLocks noRot="1" noChangeAspect="1" noMove="1" noResize="1" noEditPoints="1" noAdjustHandles="1" noChangeArrowheads="1" noChangeShapeType="1" noTextEdit="1"/>
              </p:cNvSpPr>
              <p:nvPr/>
            </p:nvSpPr>
            <p:spPr>
              <a:xfrm>
                <a:off x="5546375" y="1661954"/>
                <a:ext cx="817403" cy="372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94C4B93C-3E0C-B03F-842D-61514FE3A5B9}"/>
                  </a:ext>
                </a:extLst>
              </p:cNvPr>
              <p:cNvSpPr txBox="1"/>
              <p:nvPr/>
            </p:nvSpPr>
            <p:spPr>
              <a:xfrm>
                <a:off x="5553849" y="2275286"/>
                <a:ext cx="821763" cy="372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4</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2</m:t>
                          </m:r>
                        </m:sup>
                      </m:sSup>
                    </m:oMath>
                  </m:oMathPara>
                </a14:m>
                <a:endParaRPr lang="en-US" sz="1600" dirty="0"/>
              </a:p>
            </p:txBody>
          </p:sp>
        </mc:Choice>
        <mc:Fallback xmlns="">
          <p:sp>
            <p:nvSpPr>
              <p:cNvPr id="164" name="TextBox 163">
                <a:extLst>
                  <a:ext uri="{FF2B5EF4-FFF2-40B4-BE49-F238E27FC236}">
                    <a16:creationId xmlns:a16="http://schemas.microsoft.com/office/drawing/2014/main" id="{94C4B93C-3E0C-B03F-842D-61514FE3A5B9}"/>
                  </a:ext>
                </a:extLst>
              </p:cNvPr>
              <p:cNvSpPr txBox="1">
                <a:spLocks noRot="1" noChangeAspect="1" noMove="1" noResize="1" noEditPoints="1" noAdjustHandles="1" noChangeArrowheads="1" noChangeShapeType="1" noTextEdit="1"/>
              </p:cNvSpPr>
              <p:nvPr/>
            </p:nvSpPr>
            <p:spPr>
              <a:xfrm>
                <a:off x="5553849" y="2275286"/>
                <a:ext cx="821763" cy="372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0E6A755A-67D4-984B-6111-49F6312D7675}"/>
                  </a:ext>
                </a:extLst>
              </p:cNvPr>
              <p:cNvSpPr txBox="1"/>
              <p:nvPr/>
            </p:nvSpPr>
            <p:spPr>
              <a:xfrm>
                <a:off x="5560155" y="2873593"/>
                <a:ext cx="821763" cy="372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8</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3</m:t>
                          </m:r>
                        </m:sup>
                      </m:sSup>
                    </m:oMath>
                  </m:oMathPara>
                </a14:m>
                <a:endParaRPr lang="en-US" sz="1600" dirty="0"/>
              </a:p>
            </p:txBody>
          </p:sp>
        </mc:Choice>
        <mc:Fallback xmlns="">
          <p:sp>
            <p:nvSpPr>
              <p:cNvPr id="165" name="TextBox 164">
                <a:extLst>
                  <a:ext uri="{FF2B5EF4-FFF2-40B4-BE49-F238E27FC236}">
                    <a16:creationId xmlns:a16="http://schemas.microsoft.com/office/drawing/2014/main" id="{0E6A755A-67D4-984B-6111-49F6312D7675}"/>
                  </a:ext>
                </a:extLst>
              </p:cNvPr>
              <p:cNvSpPr txBox="1">
                <a:spLocks noRot="1" noChangeAspect="1" noMove="1" noResize="1" noEditPoints="1" noAdjustHandles="1" noChangeArrowheads="1" noChangeShapeType="1" noTextEdit="1"/>
              </p:cNvSpPr>
              <p:nvPr/>
            </p:nvSpPr>
            <p:spPr>
              <a:xfrm>
                <a:off x="5560155" y="2873593"/>
                <a:ext cx="821763" cy="37240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Content Placeholder 2">
                <a:extLst>
                  <a:ext uri="{FF2B5EF4-FFF2-40B4-BE49-F238E27FC236}">
                    <a16:creationId xmlns:a16="http://schemas.microsoft.com/office/drawing/2014/main" id="{49D268E0-2A69-6BA6-7803-8726E8E8CE1E}"/>
                  </a:ext>
                </a:extLst>
              </p:cNvPr>
              <p:cNvSpPr txBox="1">
                <a:spLocks/>
              </p:cNvSpPr>
              <p:nvPr/>
            </p:nvSpPr>
            <p:spPr>
              <a:xfrm>
                <a:off x="218114" y="3456847"/>
                <a:ext cx="6450388" cy="126566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500" dirty="0"/>
                  <a:t>Number of nodes at level </a:t>
                </a:r>
                <a14:m>
                  <m:oMath xmlns:m="http://schemas.openxmlformats.org/officeDocument/2006/math">
                    <m:r>
                      <a:rPr lang="en-US" sz="1500" b="0" i="1" smtClean="0">
                        <a:latin typeface="Cambria Math" panose="02040503050406030204" pitchFamily="18" charset="0"/>
                      </a:rPr>
                      <m:t>𝑖</m:t>
                    </m:r>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𝑖</m:t>
                        </m:r>
                      </m:sup>
                    </m:sSup>
                  </m:oMath>
                </a14:m>
                <a:endParaRPr lang="en-US" sz="1500" dirty="0"/>
              </a:p>
              <a:p>
                <a:pPr>
                  <a:lnSpc>
                    <a:spcPct val="100000"/>
                  </a:lnSpc>
                  <a:spcBef>
                    <a:spcPts val="0"/>
                  </a:spcBef>
                </a:pPr>
                <a:r>
                  <a:rPr lang="en-US" sz="1500" dirty="0"/>
                  <a:t>Number of leaves </a:t>
                </a:r>
                <a14:m>
                  <m:oMath xmlns:m="http://schemas.openxmlformats.org/officeDocument/2006/math">
                    <m:r>
                      <a:rPr lang="en-US" sz="1500" b="0" i="1" smtClean="0">
                        <a:latin typeface="Cambria Math" panose="02040503050406030204" pitchFamily="18" charset="0"/>
                      </a:rPr>
                      <m:t>𝐿</m:t>
                    </m:r>
                    <m:r>
                      <a:rPr lang="en-US" sz="1500" b="0" i="1" smtClean="0">
                        <a:latin typeface="Cambria Math" panose="02040503050406030204" pitchFamily="18" charset="0"/>
                      </a:rPr>
                      <m:t>=</m:t>
                    </m:r>
                  </m:oMath>
                </a14:m>
                <a:r>
                  <a:rPr lang="en-US" sz="1500" dirty="0"/>
                  <a:t> Number of nodes at level </a:t>
                </a:r>
                <a14:m>
                  <m:oMath xmlns:m="http://schemas.openxmlformats.org/officeDocument/2006/math">
                    <m:r>
                      <a:rPr lang="en-US" sz="1500" b="0" i="1" smtClean="0">
                        <a:latin typeface="Cambria Math" panose="02040503050406030204" pitchFamily="18" charset="0"/>
                      </a:rPr>
                      <m:t>𝐻</m:t>
                    </m:r>
                    <m:r>
                      <a:rPr lang="en-US" sz="1500" b="0" i="1" smtClean="0">
                        <a:latin typeface="Cambria Math" panose="02040503050406030204" pitchFamily="18" charset="0"/>
                      </a:rPr>
                      <m:t> </m:t>
                    </m:r>
                    <m:r>
                      <a:rPr lang="en-US" sz="1500" b="0" i="1" smtClean="0">
                        <a:latin typeface="Cambria Math" panose="02040503050406030204" pitchFamily="18" charset="0"/>
                      </a:rPr>
                      <m:t>𝑖𝑠</m:t>
                    </m:r>
                    <m:r>
                      <a:rPr lang="en-US" sz="1500" b="0" i="1" smtClean="0">
                        <a:latin typeface="Cambria Math" panose="02040503050406030204" pitchFamily="18" charset="0"/>
                      </a:rPr>
                      <m:t> </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𝐻</m:t>
                        </m:r>
                      </m:sup>
                    </m:sSup>
                  </m:oMath>
                </a14:m>
                <a:r>
                  <a:rPr lang="en-US" sz="1500" dirty="0"/>
                  <a:t> [</a:t>
                </a:r>
                <a14:m>
                  <m:oMath xmlns:m="http://schemas.openxmlformats.org/officeDocument/2006/math">
                    <m:r>
                      <a:rPr lang="en-US" sz="1500" i="1">
                        <a:latin typeface="Cambria Math" panose="02040503050406030204" pitchFamily="18" charset="0"/>
                      </a:rPr>
                      <m:t>𝐻</m:t>
                    </m:r>
                  </m:oMath>
                </a14:m>
                <a:r>
                  <a:rPr lang="en-US" sz="1500" dirty="0"/>
                  <a:t> is height]</a:t>
                </a:r>
              </a:p>
              <a:p>
                <a:pPr>
                  <a:lnSpc>
                    <a:spcPct val="100000"/>
                  </a:lnSpc>
                  <a:spcBef>
                    <a:spcPts val="0"/>
                  </a:spcBef>
                </a:pPr>
                <a:r>
                  <a:rPr lang="en-US" sz="1500" dirty="0"/>
                  <a:t>Naturally height </a:t>
                </a:r>
                <a14:m>
                  <m:oMath xmlns:m="http://schemas.openxmlformats.org/officeDocument/2006/math">
                    <m:r>
                      <a:rPr lang="en-US" sz="1500" i="1">
                        <a:latin typeface="Cambria Math" panose="02040503050406030204" pitchFamily="18" charset="0"/>
                      </a:rPr>
                      <m:t>𝐻</m:t>
                    </m:r>
                    <m:r>
                      <a:rPr lang="en-US" sz="1500" b="0" i="1" smtClean="0">
                        <a:latin typeface="Cambria Math" panose="02040503050406030204" pitchFamily="18" charset="0"/>
                      </a:rPr>
                      <m:t>=</m:t>
                    </m:r>
                    <m:func>
                      <m:funcPr>
                        <m:ctrlPr>
                          <a:rPr lang="en-US" sz="1500" b="0" i="1" smtClean="0">
                            <a:latin typeface="Cambria Math" panose="02040503050406030204" pitchFamily="18" charset="0"/>
                          </a:rPr>
                        </m:ctrlPr>
                      </m:funcPr>
                      <m:fName>
                        <m:sSub>
                          <m:sSubPr>
                            <m:ctrlPr>
                              <a:rPr lang="en-US" sz="1500" b="0" i="1" smtClean="0">
                                <a:latin typeface="Cambria Math" panose="02040503050406030204" pitchFamily="18" charset="0"/>
                              </a:rPr>
                            </m:ctrlPr>
                          </m:sSubPr>
                          <m:e>
                            <m:r>
                              <m:rPr>
                                <m:sty m:val="p"/>
                              </m:rPr>
                              <a:rPr lang="en-US" sz="1500" b="0" i="0" smtClean="0">
                                <a:latin typeface="Cambria Math" panose="02040503050406030204" pitchFamily="18" charset="0"/>
                              </a:rPr>
                              <m:t>log</m:t>
                            </m:r>
                          </m:e>
                          <m:sub>
                            <m:r>
                              <a:rPr lang="en-US" sz="1500" b="0" i="1" smtClean="0">
                                <a:latin typeface="Cambria Math" panose="02040503050406030204" pitchFamily="18" charset="0"/>
                              </a:rPr>
                              <m:t>2</m:t>
                            </m:r>
                          </m:sub>
                        </m:sSub>
                      </m:fName>
                      <m:e>
                        <m:r>
                          <a:rPr lang="en-US" sz="1500" b="0" i="1" smtClean="0">
                            <a:latin typeface="Cambria Math" panose="02040503050406030204" pitchFamily="18" charset="0"/>
                          </a:rPr>
                          <m:t>𝐿</m:t>
                        </m:r>
                      </m:e>
                    </m:func>
                  </m:oMath>
                </a14:m>
                <a:endParaRPr lang="en-US" sz="1500" dirty="0"/>
              </a:p>
              <a:p>
                <a:pPr>
                  <a:lnSpc>
                    <a:spcPct val="100000"/>
                  </a:lnSpc>
                  <a:spcBef>
                    <a:spcPts val="0"/>
                  </a:spcBef>
                </a:pPr>
                <a:r>
                  <a:rPr lang="en-US" sz="1500" dirty="0"/>
                  <a:t>Note: Number of Levels = Height (H) + 1</a:t>
                </a:r>
              </a:p>
              <a:p>
                <a:pPr>
                  <a:lnSpc>
                    <a:spcPct val="100000"/>
                  </a:lnSpc>
                  <a:spcBef>
                    <a:spcPts val="0"/>
                  </a:spcBef>
                </a:pPr>
                <a:r>
                  <a:rPr lang="en-US" sz="1500" dirty="0"/>
                  <a:t>Total number of nodes, </a:t>
                </a:r>
                <a14:m>
                  <m:oMath xmlns:m="http://schemas.openxmlformats.org/officeDocument/2006/math">
                    <m:r>
                      <a:rPr lang="en-US" sz="1500" b="0" i="1" smtClean="0">
                        <a:latin typeface="Cambria Math" panose="02040503050406030204" pitchFamily="18" charset="0"/>
                      </a:rPr>
                      <m:t>𝑁</m:t>
                    </m:r>
                    <m:r>
                      <a:rPr lang="en-US" sz="1500" b="0" i="1" smtClean="0">
                        <a:latin typeface="Cambria Math" panose="02040503050406030204" pitchFamily="18" charset="0"/>
                      </a:rPr>
                      <m:t>=</m:t>
                    </m:r>
                    <m:nary>
                      <m:naryPr>
                        <m:chr m:val="∑"/>
                        <m:ctrlPr>
                          <a:rPr lang="en-US" sz="1500" b="0" i="1" smtClean="0">
                            <a:latin typeface="Cambria Math" panose="02040503050406030204" pitchFamily="18" charset="0"/>
                          </a:rPr>
                        </m:ctrlPr>
                      </m:naryPr>
                      <m:sub>
                        <m:r>
                          <m:rPr>
                            <m:brk m:alnAt="23"/>
                          </m:rPr>
                          <a:rPr lang="en-US" sz="1500" b="0" i="1" smtClean="0">
                            <a:latin typeface="Cambria Math" panose="02040503050406030204" pitchFamily="18" charset="0"/>
                          </a:rPr>
                          <m:t>𝑖</m:t>
                        </m:r>
                        <m:r>
                          <a:rPr lang="en-US" sz="1500" b="0" i="1" smtClean="0">
                            <a:latin typeface="Cambria Math" panose="02040503050406030204" pitchFamily="18" charset="0"/>
                          </a:rPr>
                          <m:t>=0</m:t>
                        </m:r>
                      </m:sub>
                      <m:sup>
                        <m:r>
                          <a:rPr lang="en-US" sz="1500" b="0" i="1" smtClean="0">
                            <a:latin typeface="Cambria Math" panose="02040503050406030204" pitchFamily="18" charset="0"/>
                          </a:rPr>
                          <m:t>𝐻</m:t>
                        </m:r>
                      </m:sup>
                      <m:e>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𝑖</m:t>
                            </m:r>
                          </m:sup>
                        </m:sSup>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𝐻</m:t>
                            </m:r>
                            <m:r>
                              <a:rPr lang="en-US" sz="1500" b="0" i="1" smtClean="0">
                                <a:latin typeface="Cambria Math" panose="02040503050406030204" pitchFamily="18" charset="0"/>
                              </a:rPr>
                              <m:t>+1</m:t>
                            </m:r>
                          </m:sup>
                        </m:sSup>
                        <m:r>
                          <a:rPr lang="en-US" sz="1500" b="0" i="1" smtClean="0">
                            <a:latin typeface="Cambria Math" panose="02040503050406030204" pitchFamily="18" charset="0"/>
                          </a:rPr>
                          <m:t>−1</m:t>
                        </m:r>
                      </m:e>
                    </m:nary>
                  </m:oMath>
                </a14:m>
                <a:endParaRPr lang="en-US" sz="1500" dirty="0"/>
              </a:p>
            </p:txBody>
          </p:sp>
        </mc:Choice>
        <mc:Fallback xmlns="">
          <p:sp>
            <p:nvSpPr>
              <p:cNvPr id="166" name="Content Placeholder 2">
                <a:extLst>
                  <a:ext uri="{FF2B5EF4-FFF2-40B4-BE49-F238E27FC236}">
                    <a16:creationId xmlns:a16="http://schemas.microsoft.com/office/drawing/2014/main" id="{49D268E0-2A69-6BA6-7803-8726E8E8CE1E}"/>
                  </a:ext>
                </a:extLst>
              </p:cNvPr>
              <p:cNvSpPr txBox="1">
                <a:spLocks noRot="1" noChangeAspect="1" noMove="1" noResize="1" noEditPoints="1" noAdjustHandles="1" noChangeArrowheads="1" noChangeShapeType="1" noTextEdit="1"/>
              </p:cNvSpPr>
              <p:nvPr/>
            </p:nvSpPr>
            <p:spPr>
              <a:xfrm>
                <a:off x="218114" y="3456847"/>
                <a:ext cx="6450388" cy="1265669"/>
              </a:xfrm>
              <a:prstGeom prst="rect">
                <a:avLst/>
              </a:prstGeom>
              <a:blipFill>
                <a:blip r:embed="rId7"/>
                <a:stretch>
                  <a:fillRect l="-393" t="-1000" b="-45000"/>
                </a:stretch>
              </a:blipFill>
            </p:spPr>
            <p:txBody>
              <a:bodyPr/>
              <a:lstStyle/>
              <a:p>
                <a:r>
                  <a:rPr lang="en-US">
                    <a:noFill/>
                  </a:rPr>
                  <a:t> </a:t>
                </a:r>
              </a:p>
            </p:txBody>
          </p:sp>
        </mc:Fallback>
      </mc:AlternateContent>
    </p:spTree>
    <p:extLst>
      <p:ext uri="{BB962C8B-B14F-4D97-AF65-F5344CB8AC3E}">
        <p14:creationId xmlns:p14="http://schemas.microsoft.com/office/powerpoint/2010/main" val="181955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19</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Some Terminologies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grpSp>
        <p:nvGrpSpPr>
          <p:cNvPr id="156" name="Group 155">
            <a:extLst>
              <a:ext uri="{FF2B5EF4-FFF2-40B4-BE49-F238E27FC236}">
                <a16:creationId xmlns:a16="http://schemas.microsoft.com/office/drawing/2014/main" id="{58066983-F1E8-2733-E92D-BCD9B1C843E3}"/>
              </a:ext>
            </a:extLst>
          </p:cNvPr>
          <p:cNvGrpSpPr/>
          <p:nvPr/>
        </p:nvGrpSpPr>
        <p:grpSpPr>
          <a:xfrm>
            <a:off x="307774" y="1108716"/>
            <a:ext cx="3561178" cy="2122173"/>
            <a:chOff x="1448597" y="1378690"/>
            <a:chExt cx="3561178" cy="2122173"/>
          </a:xfrm>
        </p:grpSpPr>
        <p:grpSp>
          <p:nvGrpSpPr>
            <p:cNvPr id="52" name="Group 51">
              <a:extLst>
                <a:ext uri="{FF2B5EF4-FFF2-40B4-BE49-F238E27FC236}">
                  <a16:creationId xmlns:a16="http://schemas.microsoft.com/office/drawing/2014/main" id="{06FD0BF5-A39F-22E3-C84A-A49AAEE653C6}"/>
                </a:ext>
              </a:extLst>
            </p:cNvPr>
            <p:cNvGrpSpPr/>
            <p:nvPr/>
          </p:nvGrpSpPr>
          <p:grpSpPr>
            <a:xfrm>
              <a:off x="3071034" y="1378690"/>
              <a:ext cx="360000" cy="377418"/>
              <a:chOff x="3015000" y="2493387"/>
              <a:chExt cx="360000" cy="377418"/>
            </a:xfrm>
          </p:grpSpPr>
          <p:sp>
            <p:nvSpPr>
              <p:cNvPr id="104" name="Oval 103">
                <a:extLst>
                  <a:ext uri="{FF2B5EF4-FFF2-40B4-BE49-F238E27FC236}">
                    <a16:creationId xmlns:a16="http://schemas.microsoft.com/office/drawing/2014/main" id="{AD552AED-24D9-A86C-F5C2-2AC6BA4E9F7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5" name="TextBox 104">
                <a:extLst>
                  <a:ext uri="{FF2B5EF4-FFF2-40B4-BE49-F238E27FC236}">
                    <a16:creationId xmlns:a16="http://schemas.microsoft.com/office/drawing/2014/main" id="{93C2FE41-6C05-EB82-93FD-B5727D7425AB}"/>
                  </a:ext>
                </a:extLst>
              </p:cNvPr>
              <p:cNvSpPr txBox="1"/>
              <p:nvPr/>
            </p:nvSpPr>
            <p:spPr>
              <a:xfrm>
                <a:off x="3045724" y="2493387"/>
                <a:ext cx="317716" cy="369332"/>
              </a:xfrm>
              <a:prstGeom prst="rect">
                <a:avLst/>
              </a:prstGeom>
              <a:noFill/>
            </p:spPr>
            <p:txBody>
              <a:bodyPr wrap="none" rtlCol="0">
                <a:spAutoFit/>
              </a:bodyPr>
              <a:lstStyle/>
              <a:p>
                <a:r>
                  <a:rPr lang="en-US" dirty="0"/>
                  <a:t>A</a:t>
                </a:r>
              </a:p>
            </p:txBody>
          </p:sp>
        </p:grpSp>
        <p:grpSp>
          <p:nvGrpSpPr>
            <p:cNvPr id="54" name="Group 53">
              <a:extLst>
                <a:ext uri="{FF2B5EF4-FFF2-40B4-BE49-F238E27FC236}">
                  <a16:creationId xmlns:a16="http://schemas.microsoft.com/office/drawing/2014/main" id="{1999A874-CE2D-346F-E539-A8354FE8741F}"/>
                </a:ext>
              </a:extLst>
            </p:cNvPr>
            <p:cNvGrpSpPr/>
            <p:nvPr/>
          </p:nvGrpSpPr>
          <p:grpSpPr>
            <a:xfrm>
              <a:off x="2266874" y="1973586"/>
              <a:ext cx="360000" cy="377418"/>
              <a:chOff x="3015000" y="2493387"/>
              <a:chExt cx="360000" cy="377418"/>
            </a:xfrm>
          </p:grpSpPr>
          <p:sp>
            <p:nvSpPr>
              <p:cNvPr id="102" name="Oval 101">
                <a:extLst>
                  <a:ext uri="{FF2B5EF4-FFF2-40B4-BE49-F238E27FC236}">
                    <a16:creationId xmlns:a16="http://schemas.microsoft.com/office/drawing/2014/main" id="{C0774D59-436C-21D8-4115-86655C1C2E0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3" name="TextBox 102">
                <a:extLst>
                  <a:ext uri="{FF2B5EF4-FFF2-40B4-BE49-F238E27FC236}">
                    <a16:creationId xmlns:a16="http://schemas.microsoft.com/office/drawing/2014/main" id="{8184D7C7-F673-C6A2-6B7C-36A5CEF916BB}"/>
                  </a:ext>
                </a:extLst>
              </p:cNvPr>
              <p:cNvSpPr txBox="1"/>
              <p:nvPr/>
            </p:nvSpPr>
            <p:spPr>
              <a:xfrm>
                <a:off x="3045724" y="2493387"/>
                <a:ext cx="309700" cy="369332"/>
              </a:xfrm>
              <a:prstGeom prst="rect">
                <a:avLst/>
              </a:prstGeom>
              <a:noFill/>
            </p:spPr>
            <p:txBody>
              <a:bodyPr wrap="none" rtlCol="0">
                <a:spAutoFit/>
              </a:bodyPr>
              <a:lstStyle/>
              <a:p>
                <a:r>
                  <a:rPr lang="en-US" dirty="0"/>
                  <a:t>B</a:t>
                </a:r>
              </a:p>
            </p:txBody>
          </p:sp>
        </p:grpSp>
        <p:grpSp>
          <p:nvGrpSpPr>
            <p:cNvPr id="59" name="Group 58">
              <a:extLst>
                <a:ext uri="{FF2B5EF4-FFF2-40B4-BE49-F238E27FC236}">
                  <a16:creationId xmlns:a16="http://schemas.microsoft.com/office/drawing/2014/main" id="{424E12D5-21DA-9DD3-AD7D-253987163CE6}"/>
                </a:ext>
              </a:extLst>
            </p:cNvPr>
            <p:cNvGrpSpPr/>
            <p:nvPr/>
          </p:nvGrpSpPr>
          <p:grpSpPr>
            <a:xfrm>
              <a:off x="3918741" y="1939856"/>
              <a:ext cx="360000" cy="377418"/>
              <a:chOff x="3015000" y="2493387"/>
              <a:chExt cx="360000" cy="377418"/>
            </a:xfrm>
          </p:grpSpPr>
          <p:sp>
            <p:nvSpPr>
              <p:cNvPr id="100" name="Oval 99">
                <a:extLst>
                  <a:ext uri="{FF2B5EF4-FFF2-40B4-BE49-F238E27FC236}">
                    <a16:creationId xmlns:a16="http://schemas.microsoft.com/office/drawing/2014/main" id="{FD294CAF-36DB-BC58-F914-D1145072133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1" name="TextBox 100">
                <a:extLst>
                  <a:ext uri="{FF2B5EF4-FFF2-40B4-BE49-F238E27FC236}">
                    <a16:creationId xmlns:a16="http://schemas.microsoft.com/office/drawing/2014/main" id="{8CEE0489-EE4D-51EA-37FC-E757651157A1}"/>
                  </a:ext>
                </a:extLst>
              </p:cNvPr>
              <p:cNvSpPr txBox="1"/>
              <p:nvPr/>
            </p:nvSpPr>
            <p:spPr>
              <a:xfrm>
                <a:off x="3045724" y="2493387"/>
                <a:ext cx="308098" cy="369332"/>
              </a:xfrm>
              <a:prstGeom prst="rect">
                <a:avLst/>
              </a:prstGeom>
              <a:noFill/>
            </p:spPr>
            <p:txBody>
              <a:bodyPr wrap="none" rtlCol="0">
                <a:spAutoFit/>
              </a:bodyPr>
              <a:lstStyle/>
              <a:p>
                <a:r>
                  <a:rPr lang="en-US" dirty="0"/>
                  <a:t>C</a:t>
                </a:r>
              </a:p>
            </p:txBody>
          </p:sp>
        </p:grpSp>
        <p:cxnSp>
          <p:nvCxnSpPr>
            <p:cNvPr id="60" name="Straight Arrow Connector 59">
              <a:extLst>
                <a:ext uri="{FF2B5EF4-FFF2-40B4-BE49-F238E27FC236}">
                  <a16:creationId xmlns:a16="http://schemas.microsoft.com/office/drawing/2014/main" id="{A18DF6A6-3536-E271-707D-5CEA0153172E}"/>
                </a:ext>
              </a:extLst>
            </p:cNvPr>
            <p:cNvCxnSpPr>
              <a:cxnSpLocks/>
              <a:stCxn id="105" idx="2"/>
              <a:endCxn id="103" idx="0"/>
            </p:cNvCxnSpPr>
            <p:nvPr/>
          </p:nvCxnSpPr>
          <p:spPr>
            <a:xfrm flipH="1">
              <a:off x="2452448" y="1748022"/>
              <a:ext cx="808168" cy="22556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0011557-A8EF-AF9A-39A5-0F7F87ABA6E6}"/>
                </a:ext>
              </a:extLst>
            </p:cNvPr>
            <p:cNvCxnSpPr>
              <a:cxnSpLocks/>
              <a:stCxn id="105" idx="2"/>
              <a:endCxn id="101" idx="0"/>
            </p:cNvCxnSpPr>
            <p:nvPr/>
          </p:nvCxnSpPr>
          <p:spPr>
            <a:xfrm>
              <a:off x="3260616" y="1748022"/>
              <a:ext cx="842898" cy="19183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65" name="Group 64">
              <a:extLst>
                <a:ext uri="{FF2B5EF4-FFF2-40B4-BE49-F238E27FC236}">
                  <a16:creationId xmlns:a16="http://schemas.microsoft.com/office/drawing/2014/main" id="{7302B0CD-DB8A-AB1C-21D4-7FF4D0CBE102}"/>
                </a:ext>
              </a:extLst>
            </p:cNvPr>
            <p:cNvGrpSpPr/>
            <p:nvPr/>
          </p:nvGrpSpPr>
          <p:grpSpPr>
            <a:xfrm>
              <a:off x="1800042" y="2509934"/>
              <a:ext cx="360000" cy="377418"/>
              <a:chOff x="3015000" y="2493387"/>
              <a:chExt cx="360000" cy="377418"/>
            </a:xfrm>
          </p:grpSpPr>
          <p:sp>
            <p:nvSpPr>
              <p:cNvPr id="98" name="Oval 97">
                <a:extLst>
                  <a:ext uri="{FF2B5EF4-FFF2-40B4-BE49-F238E27FC236}">
                    <a16:creationId xmlns:a16="http://schemas.microsoft.com/office/drawing/2014/main" id="{1F41914E-AACF-0A1F-9E6B-4DFA3D55155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9" name="TextBox 98">
                <a:extLst>
                  <a:ext uri="{FF2B5EF4-FFF2-40B4-BE49-F238E27FC236}">
                    <a16:creationId xmlns:a16="http://schemas.microsoft.com/office/drawing/2014/main" id="{17F96F01-C887-D2D3-EEDB-01D061AFA4C9}"/>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66" name="Group 65">
              <a:extLst>
                <a:ext uri="{FF2B5EF4-FFF2-40B4-BE49-F238E27FC236}">
                  <a16:creationId xmlns:a16="http://schemas.microsoft.com/office/drawing/2014/main" id="{B0387604-3DD9-1D57-FE76-59F6061535D0}"/>
                </a:ext>
              </a:extLst>
            </p:cNvPr>
            <p:cNvGrpSpPr/>
            <p:nvPr/>
          </p:nvGrpSpPr>
          <p:grpSpPr>
            <a:xfrm>
              <a:off x="2685532" y="2511037"/>
              <a:ext cx="360000" cy="377418"/>
              <a:chOff x="3015000" y="2493387"/>
              <a:chExt cx="360000" cy="377418"/>
            </a:xfrm>
          </p:grpSpPr>
          <p:sp>
            <p:nvSpPr>
              <p:cNvPr id="96" name="Oval 95">
                <a:extLst>
                  <a:ext uri="{FF2B5EF4-FFF2-40B4-BE49-F238E27FC236}">
                    <a16:creationId xmlns:a16="http://schemas.microsoft.com/office/drawing/2014/main" id="{6B97D063-CCA2-C2D8-D7AB-5766CC6CA9BF}"/>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7" name="TextBox 96">
                <a:extLst>
                  <a:ext uri="{FF2B5EF4-FFF2-40B4-BE49-F238E27FC236}">
                    <a16:creationId xmlns:a16="http://schemas.microsoft.com/office/drawing/2014/main" id="{DD9F9083-94C8-DF4B-2B4A-0EEAF27492A6}"/>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69" name="Straight Arrow Connector 68">
              <a:extLst>
                <a:ext uri="{FF2B5EF4-FFF2-40B4-BE49-F238E27FC236}">
                  <a16:creationId xmlns:a16="http://schemas.microsoft.com/office/drawing/2014/main" id="{3B86766D-0559-EA88-93B9-5B777E1E06AE}"/>
                </a:ext>
              </a:extLst>
            </p:cNvPr>
            <p:cNvCxnSpPr>
              <a:cxnSpLocks/>
              <a:stCxn id="103" idx="2"/>
              <a:endCxn id="99" idx="0"/>
            </p:cNvCxnSpPr>
            <p:nvPr/>
          </p:nvCxnSpPr>
          <p:spPr>
            <a:xfrm flipH="1">
              <a:off x="1994433" y="2342918"/>
              <a:ext cx="458015" cy="16701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B3C38D16-C66C-22CC-EE86-1F4D6FFA08EA}"/>
                </a:ext>
              </a:extLst>
            </p:cNvPr>
            <p:cNvCxnSpPr>
              <a:cxnSpLocks/>
              <a:stCxn id="103" idx="2"/>
              <a:endCxn id="97" idx="0"/>
            </p:cNvCxnSpPr>
            <p:nvPr/>
          </p:nvCxnSpPr>
          <p:spPr>
            <a:xfrm>
              <a:off x="2452448" y="2342918"/>
              <a:ext cx="412246" cy="16811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73" name="Group 72">
              <a:extLst>
                <a:ext uri="{FF2B5EF4-FFF2-40B4-BE49-F238E27FC236}">
                  <a16:creationId xmlns:a16="http://schemas.microsoft.com/office/drawing/2014/main" id="{D926DC30-1F58-83AB-9984-501AF030188D}"/>
                </a:ext>
              </a:extLst>
            </p:cNvPr>
            <p:cNvGrpSpPr/>
            <p:nvPr/>
          </p:nvGrpSpPr>
          <p:grpSpPr>
            <a:xfrm>
              <a:off x="3482951" y="2501740"/>
              <a:ext cx="360000" cy="377418"/>
              <a:chOff x="3015000" y="2493387"/>
              <a:chExt cx="360000" cy="377418"/>
            </a:xfrm>
          </p:grpSpPr>
          <p:sp>
            <p:nvSpPr>
              <p:cNvPr id="94" name="Oval 93">
                <a:extLst>
                  <a:ext uri="{FF2B5EF4-FFF2-40B4-BE49-F238E27FC236}">
                    <a16:creationId xmlns:a16="http://schemas.microsoft.com/office/drawing/2014/main" id="{65147CDA-8BB7-488B-046B-5182EEA2DD48}"/>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5" name="TextBox 94">
                <a:extLst>
                  <a:ext uri="{FF2B5EF4-FFF2-40B4-BE49-F238E27FC236}">
                    <a16:creationId xmlns:a16="http://schemas.microsoft.com/office/drawing/2014/main" id="{4B66014C-47AB-A74C-F7D2-E233F8F0453C}"/>
                  </a:ext>
                </a:extLst>
              </p:cNvPr>
              <p:cNvSpPr txBox="1"/>
              <p:nvPr/>
            </p:nvSpPr>
            <p:spPr>
              <a:xfrm>
                <a:off x="3045724" y="2493387"/>
                <a:ext cx="290464" cy="369332"/>
              </a:xfrm>
              <a:prstGeom prst="rect">
                <a:avLst/>
              </a:prstGeom>
              <a:noFill/>
            </p:spPr>
            <p:txBody>
              <a:bodyPr wrap="none" rtlCol="0">
                <a:spAutoFit/>
              </a:bodyPr>
              <a:lstStyle/>
              <a:p>
                <a:r>
                  <a:rPr lang="en-US" dirty="0"/>
                  <a:t>F</a:t>
                </a:r>
              </a:p>
            </p:txBody>
          </p:sp>
        </p:grpSp>
        <p:grpSp>
          <p:nvGrpSpPr>
            <p:cNvPr id="79" name="Group 78">
              <a:extLst>
                <a:ext uri="{FF2B5EF4-FFF2-40B4-BE49-F238E27FC236}">
                  <a16:creationId xmlns:a16="http://schemas.microsoft.com/office/drawing/2014/main" id="{E6E09AC5-3604-1134-8D5F-55A02F560395}"/>
                </a:ext>
              </a:extLst>
            </p:cNvPr>
            <p:cNvGrpSpPr/>
            <p:nvPr/>
          </p:nvGrpSpPr>
          <p:grpSpPr>
            <a:xfrm>
              <a:off x="4314607" y="2497697"/>
              <a:ext cx="361264" cy="377418"/>
              <a:chOff x="3015000" y="2493387"/>
              <a:chExt cx="361264" cy="377418"/>
            </a:xfrm>
          </p:grpSpPr>
          <p:sp>
            <p:nvSpPr>
              <p:cNvPr id="89" name="Oval 88">
                <a:extLst>
                  <a:ext uri="{FF2B5EF4-FFF2-40B4-BE49-F238E27FC236}">
                    <a16:creationId xmlns:a16="http://schemas.microsoft.com/office/drawing/2014/main" id="{5EC3D7DA-186B-66D5-58A5-00DD85DB357A}"/>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3" name="TextBox 92">
                <a:extLst>
                  <a:ext uri="{FF2B5EF4-FFF2-40B4-BE49-F238E27FC236}">
                    <a16:creationId xmlns:a16="http://schemas.microsoft.com/office/drawing/2014/main" id="{8B92BAEB-A129-01F1-808E-E043A6FBD589}"/>
                  </a:ext>
                </a:extLst>
              </p:cNvPr>
              <p:cNvSpPr txBox="1"/>
              <p:nvPr/>
            </p:nvSpPr>
            <p:spPr>
              <a:xfrm>
                <a:off x="3045724" y="2493387"/>
                <a:ext cx="330540" cy="369332"/>
              </a:xfrm>
              <a:prstGeom prst="rect">
                <a:avLst/>
              </a:prstGeom>
              <a:noFill/>
            </p:spPr>
            <p:txBody>
              <a:bodyPr wrap="none" rtlCol="0">
                <a:spAutoFit/>
              </a:bodyPr>
              <a:lstStyle/>
              <a:p>
                <a:r>
                  <a:rPr lang="en-US" dirty="0"/>
                  <a:t>G</a:t>
                </a:r>
              </a:p>
            </p:txBody>
          </p:sp>
        </p:grpSp>
        <p:cxnSp>
          <p:nvCxnSpPr>
            <p:cNvPr id="80" name="Straight Arrow Connector 79">
              <a:extLst>
                <a:ext uri="{FF2B5EF4-FFF2-40B4-BE49-F238E27FC236}">
                  <a16:creationId xmlns:a16="http://schemas.microsoft.com/office/drawing/2014/main" id="{D6F8AD8C-F2A7-3C82-D37A-15586D337685}"/>
                </a:ext>
              </a:extLst>
            </p:cNvPr>
            <p:cNvCxnSpPr>
              <a:cxnSpLocks/>
              <a:stCxn id="101" idx="2"/>
              <a:endCxn id="95" idx="0"/>
            </p:cNvCxnSpPr>
            <p:nvPr/>
          </p:nvCxnSpPr>
          <p:spPr>
            <a:xfrm flipH="1">
              <a:off x="3658907" y="2309188"/>
              <a:ext cx="444607"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B479F884-9EE8-B06F-CE79-FE73385915FF}"/>
                </a:ext>
              </a:extLst>
            </p:cNvPr>
            <p:cNvCxnSpPr>
              <a:cxnSpLocks/>
              <a:stCxn id="101" idx="2"/>
              <a:endCxn id="93" idx="0"/>
            </p:cNvCxnSpPr>
            <p:nvPr/>
          </p:nvCxnSpPr>
          <p:spPr>
            <a:xfrm>
              <a:off x="4103514" y="2309188"/>
              <a:ext cx="407087" cy="18850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06" name="Group 105">
              <a:extLst>
                <a:ext uri="{FF2B5EF4-FFF2-40B4-BE49-F238E27FC236}">
                  <a16:creationId xmlns:a16="http://schemas.microsoft.com/office/drawing/2014/main" id="{CA005099-1CD2-2A6E-60F9-10B71D2C240A}"/>
                </a:ext>
              </a:extLst>
            </p:cNvPr>
            <p:cNvGrpSpPr/>
            <p:nvPr/>
          </p:nvGrpSpPr>
          <p:grpSpPr>
            <a:xfrm>
              <a:off x="1448597" y="3122342"/>
              <a:ext cx="360000" cy="377418"/>
              <a:chOff x="3015000" y="2493387"/>
              <a:chExt cx="360000" cy="377418"/>
            </a:xfrm>
          </p:grpSpPr>
          <p:sp>
            <p:nvSpPr>
              <p:cNvPr id="107" name="Oval 106">
                <a:extLst>
                  <a:ext uri="{FF2B5EF4-FFF2-40B4-BE49-F238E27FC236}">
                    <a16:creationId xmlns:a16="http://schemas.microsoft.com/office/drawing/2014/main" id="{8C64812E-45FE-84A5-3022-0B732413A6DB}"/>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8" name="TextBox 107">
                <a:extLst>
                  <a:ext uri="{FF2B5EF4-FFF2-40B4-BE49-F238E27FC236}">
                    <a16:creationId xmlns:a16="http://schemas.microsoft.com/office/drawing/2014/main" id="{9D1F16D7-CF58-88C6-EA0C-94608CF4707D}"/>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109" name="Group 108">
              <a:extLst>
                <a:ext uri="{FF2B5EF4-FFF2-40B4-BE49-F238E27FC236}">
                  <a16:creationId xmlns:a16="http://schemas.microsoft.com/office/drawing/2014/main" id="{E4B418A7-1025-D5D0-64AD-FF34F3E0AEB2}"/>
                </a:ext>
              </a:extLst>
            </p:cNvPr>
            <p:cNvGrpSpPr/>
            <p:nvPr/>
          </p:nvGrpSpPr>
          <p:grpSpPr>
            <a:xfrm>
              <a:off x="1933473" y="3123445"/>
              <a:ext cx="360000" cy="377418"/>
              <a:chOff x="3015000" y="2493387"/>
              <a:chExt cx="360000" cy="377418"/>
            </a:xfrm>
          </p:grpSpPr>
          <p:sp>
            <p:nvSpPr>
              <p:cNvPr id="110" name="Oval 109">
                <a:extLst>
                  <a:ext uri="{FF2B5EF4-FFF2-40B4-BE49-F238E27FC236}">
                    <a16:creationId xmlns:a16="http://schemas.microsoft.com/office/drawing/2014/main" id="{1BD46976-DB57-688E-949B-9D8395FC5BCA}"/>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1" name="TextBox 110">
                <a:extLst>
                  <a:ext uri="{FF2B5EF4-FFF2-40B4-BE49-F238E27FC236}">
                    <a16:creationId xmlns:a16="http://schemas.microsoft.com/office/drawing/2014/main" id="{52F5B723-C2B4-626E-3E9F-7B856061214D}"/>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grpSp>
          <p:nvGrpSpPr>
            <p:cNvPr id="112" name="Group 111">
              <a:extLst>
                <a:ext uri="{FF2B5EF4-FFF2-40B4-BE49-F238E27FC236}">
                  <a16:creationId xmlns:a16="http://schemas.microsoft.com/office/drawing/2014/main" id="{7F7C7ABC-3A6A-A592-BA3F-312D444B0B55}"/>
                </a:ext>
              </a:extLst>
            </p:cNvPr>
            <p:cNvGrpSpPr/>
            <p:nvPr/>
          </p:nvGrpSpPr>
          <p:grpSpPr>
            <a:xfrm>
              <a:off x="2402935" y="3118390"/>
              <a:ext cx="360000" cy="377418"/>
              <a:chOff x="3015000" y="2493387"/>
              <a:chExt cx="360000" cy="377418"/>
            </a:xfrm>
          </p:grpSpPr>
          <p:sp>
            <p:nvSpPr>
              <p:cNvPr id="113" name="Oval 112">
                <a:extLst>
                  <a:ext uri="{FF2B5EF4-FFF2-40B4-BE49-F238E27FC236}">
                    <a16:creationId xmlns:a16="http://schemas.microsoft.com/office/drawing/2014/main" id="{5A53BD3C-FB4B-408A-4289-C71A574C8A77}"/>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4" name="TextBox 113">
                <a:extLst>
                  <a:ext uri="{FF2B5EF4-FFF2-40B4-BE49-F238E27FC236}">
                    <a16:creationId xmlns:a16="http://schemas.microsoft.com/office/drawing/2014/main" id="{39962668-0FF0-2CD7-A713-2E62B367397C}"/>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115" name="Group 114">
              <a:extLst>
                <a:ext uri="{FF2B5EF4-FFF2-40B4-BE49-F238E27FC236}">
                  <a16:creationId xmlns:a16="http://schemas.microsoft.com/office/drawing/2014/main" id="{4D629F9C-9D8C-C807-851E-94912A9D8B7B}"/>
                </a:ext>
              </a:extLst>
            </p:cNvPr>
            <p:cNvGrpSpPr/>
            <p:nvPr/>
          </p:nvGrpSpPr>
          <p:grpSpPr>
            <a:xfrm>
              <a:off x="2852975" y="3119493"/>
              <a:ext cx="360000" cy="377418"/>
              <a:chOff x="3015000" y="2493387"/>
              <a:chExt cx="360000" cy="377418"/>
            </a:xfrm>
          </p:grpSpPr>
          <p:sp>
            <p:nvSpPr>
              <p:cNvPr id="116" name="Oval 115">
                <a:extLst>
                  <a:ext uri="{FF2B5EF4-FFF2-40B4-BE49-F238E27FC236}">
                    <a16:creationId xmlns:a16="http://schemas.microsoft.com/office/drawing/2014/main" id="{9504C08B-F304-1488-2769-2B7E92DDEA9D}"/>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7" name="TextBox 116">
                <a:extLst>
                  <a:ext uri="{FF2B5EF4-FFF2-40B4-BE49-F238E27FC236}">
                    <a16:creationId xmlns:a16="http://schemas.microsoft.com/office/drawing/2014/main" id="{EE36AD35-D543-F7B4-63F7-D1F8C11F613A}"/>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grpSp>
          <p:nvGrpSpPr>
            <p:cNvPr id="118" name="Group 117">
              <a:extLst>
                <a:ext uri="{FF2B5EF4-FFF2-40B4-BE49-F238E27FC236}">
                  <a16:creationId xmlns:a16="http://schemas.microsoft.com/office/drawing/2014/main" id="{48D3C301-0A3A-C26D-6071-25210D6E3E15}"/>
                </a:ext>
              </a:extLst>
            </p:cNvPr>
            <p:cNvGrpSpPr/>
            <p:nvPr/>
          </p:nvGrpSpPr>
          <p:grpSpPr>
            <a:xfrm>
              <a:off x="3293298" y="3113850"/>
              <a:ext cx="360000" cy="377418"/>
              <a:chOff x="3015000" y="2493387"/>
              <a:chExt cx="360000" cy="377418"/>
            </a:xfrm>
          </p:grpSpPr>
          <p:sp>
            <p:nvSpPr>
              <p:cNvPr id="119" name="Oval 118">
                <a:extLst>
                  <a:ext uri="{FF2B5EF4-FFF2-40B4-BE49-F238E27FC236}">
                    <a16:creationId xmlns:a16="http://schemas.microsoft.com/office/drawing/2014/main" id="{BA7E9F45-BDA7-7F2A-3219-3072BFF5D992}"/>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0" name="TextBox 119">
                <a:extLst>
                  <a:ext uri="{FF2B5EF4-FFF2-40B4-BE49-F238E27FC236}">
                    <a16:creationId xmlns:a16="http://schemas.microsoft.com/office/drawing/2014/main" id="{ECBBD3E3-6847-8041-DD9E-4F93EFED62AA}"/>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121" name="Group 120">
              <a:extLst>
                <a:ext uri="{FF2B5EF4-FFF2-40B4-BE49-F238E27FC236}">
                  <a16:creationId xmlns:a16="http://schemas.microsoft.com/office/drawing/2014/main" id="{B11D2263-A8E9-7E21-BC9B-BE0302A38317}"/>
                </a:ext>
              </a:extLst>
            </p:cNvPr>
            <p:cNvGrpSpPr/>
            <p:nvPr/>
          </p:nvGrpSpPr>
          <p:grpSpPr>
            <a:xfrm>
              <a:off x="3743338" y="3114953"/>
              <a:ext cx="360000" cy="377418"/>
              <a:chOff x="3015000" y="2493387"/>
              <a:chExt cx="360000" cy="377418"/>
            </a:xfrm>
          </p:grpSpPr>
          <p:sp>
            <p:nvSpPr>
              <p:cNvPr id="122" name="Oval 121">
                <a:extLst>
                  <a:ext uri="{FF2B5EF4-FFF2-40B4-BE49-F238E27FC236}">
                    <a16:creationId xmlns:a16="http://schemas.microsoft.com/office/drawing/2014/main" id="{892CA67C-AB0E-1D04-A2A6-A5DE8C3525D2}"/>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3" name="TextBox 122">
                <a:extLst>
                  <a:ext uri="{FF2B5EF4-FFF2-40B4-BE49-F238E27FC236}">
                    <a16:creationId xmlns:a16="http://schemas.microsoft.com/office/drawing/2014/main" id="{405C58B1-891A-DF78-CA19-4FCEA0E52135}"/>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grpSp>
          <p:nvGrpSpPr>
            <p:cNvPr id="124" name="Group 123">
              <a:extLst>
                <a:ext uri="{FF2B5EF4-FFF2-40B4-BE49-F238E27FC236}">
                  <a16:creationId xmlns:a16="http://schemas.microsoft.com/office/drawing/2014/main" id="{5A3C10AF-65D2-2085-0376-22D8FD026E09}"/>
                </a:ext>
              </a:extLst>
            </p:cNvPr>
            <p:cNvGrpSpPr/>
            <p:nvPr/>
          </p:nvGrpSpPr>
          <p:grpSpPr>
            <a:xfrm>
              <a:off x="4199735" y="3112747"/>
              <a:ext cx="360000" cy="377418"/>
              <a:chOff x="3015000" y="2493387"/>
              <a:chExt cx="360000" cy="377418"/>
            </a:xfrm>
          </p:grpSpPr>
          <p:sp>
            <p:nvSpPr>
              <p:cNvPr id="125" name="Oval 124">
                <a:extLst>
                  <a:ext uri="{FF2B5EF4-FFF2-40B4-BE49-F238E27FC236}">
                    <a16:creationId xmlns:a16="http://schemas.microsoft.com/office/drawing/2014/main" id="{8CCB27B6-F0E9-FAAD-6449-4FFDC8E169DD}"/>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6" name="TextBox 125">
                <a:extLst>
                  <a:ext uri="{FF2B5EF4-FFF2-40B4-BE49-F238E27FC236}">
                    <a16:creationId xmlns:a16="http://schemas.microsoft.com/office/drawing/2014/main" id="{9C361345-91DF-875D-02F5-3EB7B6B491A8}"/>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127" name="Group 126">
              <a:extLst>
                <a:ext uri="{FF2B5EF4-FFF2-40B4-BE49-F238E27FC236}">
                  <a16:creationId xmlns:a16="http://schemas.microsoft.com/office/drawing/2014/main" id="{512F540C-E394-3A56-2C6E-46054AC6B5C3}"/>
                </a:ext>
              </a:extLst>
            </p:cNvPr>
            <p:cNvGrpSpPr/>
            <p:nvPr/>
          </p:nvGrpSpPr>
          <p:grpSpPr>
            <a:xfrm>
              <a:off x="4649775" y="3113850"/>
              <a:ext cx="360000" cy="377418"/>
              <a:chOff x="3015000" y="2493387"/>
              <a:chExt cx="360000" cy="377418"/>
            </a:xfrm>
          </p:grpSpPr>
          <p:sp>
            <p:nvSpPr>
              <p:cNvPr id="128" name="Oval 127">
                <a:extLst>
                  <a:ext uri="{FF2B5EF4-FFF2-40B4-BE49-F238E27FC236}">
                    <a16:creationId xmlns:a16="http://schemas.microsoft.com/office/drawing/2014/main" id="{4983FCDC-35B4-F0F5-C9E8-825BCB6D4B32}"/>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9" name="TextBox 128">
                <a:extLst>
                  <a:ext uri="{FF2B5EF4-FFF2-40B4-BE49-F238E27FC236}">
                    <a16:creationId xmlns:a16="http://schemas.microsoft.com/office/drawing/2014/main" id="{05297ACC-FF22-6DF6-6841-733784019E08}"/>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130" name="Straight Arrow Connector 129">
              <a:extLst>
                <a:ext uri="{FF2B5EF4-FFF2-40B4-BE49-F238E27FC236}">
                  <a16:creationId xmlns:a16="http://schemas.microsoft.com/office/drawing/2014/main" id="{A2ECDF9E-D2ED-7F13-7754-11D1B86E1D37}"/>
                </a:ext>
              </a:extLst>
            </p:cNvPr>
            <p:cNvCxnSpPr>
              <a:cxnSpLocks/>
              <a:stCxn id="99" idx="2"/>
              <a:endCxn id="108" idx="0"/>
            </p:cNvCxnSpPr>
            <p:nvPr/>
          </p:nvCxnSpPr>
          <p:spPr>
            <a:xfrm flipH="1">
              <a:off x="1642988" y="2879266"/>
              <a:ext cx="351445" cy="24307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1353CE1B-CE6D-B9BE-D7E4-449324D6B2C9}"/>
                </a:ext>
              </a:extLst>
            </p:cNvPr>
            <p:cNvCxnSpPr>
              <a:cxnSpLocks/>
              <a:stCxn id="99" idx="2"/>
              <a:endCxn id="111" idx="0"/>
            </p:cNvCxnSpPr>
            <p:nvPr/>
          </p:nvCxnSpPr>
          <p:spPr>
            <a:xfrm>
              <a:off x="1994433" y="2879266"/>
              <a:ext cx="118202" cy="24417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69F9D1B5-B334-F546-CEC0-4DEE8BEB1C5B}"/>
                </a:ext>
              </a:extLst>
            </p:cNvPr>
            <p:cNvCxnSpPr>
              <a:cxnSpLocks/>
              <a:stCxn id="96" idx="4"/>
              <a:endCxn id="114" idx="0"/>
            </p:cNvCxnSpPr>
            <p:nvPr/>
          </p:nvCxnSpPr>
          <p:spPr>
            <a:xfrm flipH="1">
              <a:off x="2597326" y="2888455"/>
              <a:ext cx="268206" cy="22993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76F6E962-5FF4-6C2D-CBDC-186DDBE3275E}"/>
                </a:ext>
              </a:extLst>
            </p:cNvPr>
            <p:cNvCxnSpPr>
              <a:cxnSpLocks/>
              <a:stCxn id="97" idx="2"/>
              <a:endCxn id="117" idx="0"/>
            </p:cNvCxnSpPr>
            <p:nvPr/>
          </p:nvCxnSpPr>
          <p:spPr>
            <a:xfrm>
              <a:off x="2864694" y="2880369"/>
              <a:ext cx="167443" cy="23912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78B9AC48-0EAA-3A1A-065F-B0CA593B9097}"/>
                </a:ext>
              </a:extLst>
            </p:cNvPr>
            <p:cNvCxnSpPr>
              <a:cxnSpLocks/>
              <a:stCxn id="95" idx="2"/>
              <a:endCxn id="120" idx="0"/>
            </p:cNvCxnSpPr>
            <p:nvPr/>
          </p:nvCxnSpPr>
          <p:spPr>
            <a:xfrm flipH="1">
              <a:off x="3487689" y="2871072"/>
              <a:ext cx="171218" cy="242778"/>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BB483BDF-6C46-293D-FDD4-35F654438DC2}"/>
                </a:ext>
              </a:extLst>
            </p:cNvPr>
            <p:cNvCxnSpPr>
              <a:cxnSpLocks/>
              <a:stCxn id="95" idx="2"/>
            </p:cNvCxnSpPr>
            <p:nvPr/>
          </p:nvCxnSpPr>
          <p:spPr>
            <a:xfrm>
              <a:off x="3658907" y="2871072"/>
              <a:ext cx="145232" cy="26583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E213D90B-ED1E-BD73-DDE4-29D4494D1603}"/>
                </a:ext>
              </a:extLst>
            </p:cNvPr>
            <p:cNvCxnSpPr>
              <a:cxnSpLocks/>
              <a:stCxn id="93" idx="2"/>
              <a:endCxn id="126" idx="0"/>
            </p:cNvCxnSpPr>
            <p:nvPr/>
          </p:nvCxnSpPr>
          <p:spPr>
            <a:xfrm flipH="1">
              <a:off x="4394126" y="2867029"/>
              <a:ext cx="116475" cy="245718"/>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0C6092BA-13D7-CC7D-561D-77187A24AADA}"/>
                </a:ext>
              </a:extLst>
            </p:cNvPr>
            <p:cNvCxnSpPr>
              <a:cxnSpLocks/>
              <a:stCxn id="89" idx="4"/>
              <a:endCxn id="129" idx="0"/>
            </p:cNvCxnSpPr>
            <p:nvPr/>
          </p:nvCxnSpPr>
          <p:spPr>
            <a:xfrm>
              <a:off x="4494607" y="2875115"/>
              <a:ext cx="334330" cy="23873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6" name="Content Placeholder 2">
                <a:extLst>
                  <a:ext uri="{FF2B5EF4-FFF2-40B4-BE49-F238E27FC236}">
                    <a16:creationId xmlns:a16="http://schemas.microsoft.com/office/drawing/2014/main" id="{49D268E0-2A69-6BA6-7803-8726E8E8CE1E}"/>
                  </a:ext>
                </a:extLst>
              </p:cNvPr>
              <p:cNvSpPr txBox="1">
                <a:spLocks/>
              </p:cNvSpPr>
              <p:nvPr/>
            </p:nvSpPr>
            <p:spPr>
              <a:xfrm>
                <a:off x="218114" y="3456847"/>
                <a:ext cx="6450388" cy="116096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500" dirty="0"/>
                  <a:t>Number of nodes at level </a:t>
                </a:r>
                <a14:m>
                  <m:oMath xmlns:m="http://schemas.openxmlformats.org/officeDocument/2006/math">
                    <m:r>
                      <a:rPr lang="en-US" sz="1500" b="0" i="1" smtClean="0">
                        <a:latin typeface="Cambria Math" panose="02040503050406030204" pitchFamily="18" charset="0"/>
                      </a:rPr>
                      <m:t>𝑖</m:t>
                    </m:r>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solidFill>
                              <a:srgbClr val="FF0000"/>
                            </a:solidFill>
                            <a:latin typeface="Cambria Math" panose="02040503050406030204" pitchFamily="18" charset="0"/>
                          </a:rPr>
                          <m:t>𝑘</m:t>
                        </m:r>
                      </m:e>
                      <m:sup>
                        <m:r>
                          <a:rPr lang="en-US" sz="1500" b="0" i="1" smtClean="0">
                            <a:latin typeface="Cambria Math" panose="02040503050406030204" pitchFamily="18" charset="0"/>
                          </a:rPr>
                          <m:t>𝑖</m:t>
                        </m:r>
                      </m:sup>
                    </m:sSup>
                  </m:oMath>
                </a14:m>
                <a:endParaRPr lang="en-US" sz="1500" dirty="0"/>
              </a:p>
              <a:p>
                <a:pPr>
                  <a:lnSpc>
                    <a:spcPct val="100000"/>
                  </a:lnSpc>
                  <a:spcBef>
                    <a:spcPts val="0"/>
                  </a:spcBef>
                </a:pPr>
                <a:r>
                  <a:rPr lang="en-US" sz="1500" dirty="0"/>
                  <a:t>Number of leaves </a:t>
                </a:r>
                <a14:m>
                  <m:oMath xmlns:m="http://schemas.openxmlformats.org/officeDocument/2006/math">
                    <m:r>
                      <a:rPr lang="en-US" sz="1500" b="0" i="1" smtClean="0">
                        <a:latin typeface="Cambria Math" panose="02040503050406030204" pitchFamily="18" charset="0"/>
                      </a:rPr>
                      <m:t>𝐿</m:t>
                    </m:r>
                    <m:r>
                      <a:rPr lang="en-US" sz="1500" b="0" i="1" smtClean="0">
                        <a:latin typeface="Cambria Math" panose="02040503050406030204" pitchFamily="18" charset="0"/>
                      </a:rPr>
                      <m:t>=</m:t>
                    </m:r>
                  </m:oMath>
                </a14:m>
                <a:r>
                  <a:rPr lang="en-US" sz="1500" dirty="0"/>
                  <a:t> Number of nodes at level </a:t>
                </a:r>
                <a14:m>
                  <m:oMath xmlns:m="http://schemas.openxmlformats.org/officeDocument/2006/math">
                    <m:r>
                      <a:rPr lang="en-US" sz="1500" b="0" i="1" smtClean="0">
                        <a:latin typeface="Cambria Math" panose="02040503050406030204" pitchFamily="18" charset="0"/>
                      </a:rPr>
                      <m:t>𝐻</m:t>
                    </m:r>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solidFill>
                              <a:srgbClr val="FF0000"/>
                            </a:solidFill>
                            <a:latin typeface="Cambria Math" panose="02040503050406030204" pitchFamily="18" charset="0"/>
                          </a:rPr>
                          <m:t>𝑘</m:t>
                        </m:r>
                      </m:e>
                      <m:sup>
                        <m:r>
                          <a:rPr lang="en-US" sz="1500" b="0" i="1" smtClean="0">
                            <a:latin typeface="Cambria Math" panose="02040503050406030204" pitchFamily="18" charset="0"/>
                          </a:rPr>
                          <m:t>𝐻</m:t>
                        </m:r>
                      </m:sup>
                    </m:sSup>
                  </m:oMath>
                </a14:m>
                <a:r>
                  <a:rPr lang="en-US" sz="1500" dirty="0"/>
                  <a:t> [</a:t>
                </a:r>
                <a14:m>
                  <m:oMath xmlns:m="http://schemas.openxmlformats.org/officeDocument/2006/math">
                    <m:r>
                      <a:rPr lang="en-US" sz="1500" i="1">
                        <a:latin typeface="Cambria Math" panose="02040503050406030204" pitchFamily="18" charset="0"/>
                      </a:rPr>
                      <m:t>𝐻</m:t>
                    </m:r>
                  </m:oMath>
                </a14:m>
                <a:r>
                  <a:rPr lang="en-US" sz="1500" dirty="0"/>
                  <a:t> is height]</a:t>
                </a:r>
              </a:p>
              <a:p>
                <a:pPr>
                  <a:lnSpc>
                    <a:spcPct val="100000"/>
                  </a:lnSpc>
                  <a:spcBef>
                    <a:spcPts val="0"/>
                  </a:spcBef>
                </a:pPr>
                <a:r>
                  <a:rPr lang="en-US" sz="1500" dirty="0"/>
                  <a:t>Naturally height </a:t>
                </a:r>
                <a14:m>
                  <m:oMath xmlns:m="http://schemas.openxmlformats.org/officeDocument/2006/math">
                    <m:r>
                      <a:rPr lang="en-US" sz="1500" i="1">
                        <a:latin typeface="Cambria Math" panose="02040503050406030204" pitchFamily="18" charset="0"/>
                      </a:rPr>
                      <m:t>𝐻</m:t>
                    </m:r>
                    <m:r>
                      <a:rPr lang="en-US" sz="1500" b="0" i="1" smtClean="0">
                        <a:latin typeface="Cambria Math" panose="02040503050406030204" pitchFamily="18" charset="0"/>
                      </a:rPr>
                      <m:t>=</m:t>
                    </m:r>
                    <m:func>
                      <m:funcPr>
                        <m:ctrlPr>
                          <a:rPr lang="en-US" sz="1500" b="0" i="1" smtClean="0">
                            <a:latin typeface="Cambria Math" panose="02040503050406030204" pitchFamily="18" charset="0"/>
                          </a:rPr>
                        </m:ctrlPr>
                      </m:funcPr>
                      <m:fName>
                        <m:sSub>
                          <m:sSubPr>
                            <m:ctrlPr>
                              <a:rPr lang="en-US" sz="1500" b="0" i="1" smtClean="0">
                                <a:latin typeface="Cambria Math" panose="02040503050406030204" pitchFamily="18" charset="0"/>
                              </a:rPr>
                            </m:ctrlPr>
                          </m:sSubPr>
                          <m:e>
                            <m:r>
                              <m:rPr>
                                <m:sty m:val="p"/>
                              </m:rPr>
                              <a:rPr lang="en-US" sz="1500" b="0" i="0" smtClean="0">
                                <a:latin typeface="Cambria Math" panose="02040503050406030204" pitchFamily="18" charset="0"/>
                              </a:rPr>
                              <m:t>log</m:t>
                            </m:r>
                          </m:e>
                          <m:sub>
                            <m:r>
                              <a:rPr lang="en-US" sz="1500" b="0" i="1" smtClean="0">
                                <a:solidFill>
                                  <a:srgbClr val="FF0000"/>
                                </a:solidFill>
                                <a:latin typeface="Cambria Math" panose="02040503050406030204" pitchFamily="18" charset="0"/>
                              </a:rPr>
                              <m:t>𝑘</m:t>
                            </m:r>
                          </m:sub>
                        </m:sSub>
                      </m:fName>
                      <m:e>
                        <m:r>
                          <a:rPr lang="en-US" sz="1500" b="0" i="1" smtClean="0">
                            <a:latin typeface="Cambria Math" panose="02040503050406030204" pitchFamily="18" charset="0"/>
                          </a:rPr>
                          <m:t>𝐿</m:t>
                        </m:r>
                      </m:e>
                    </m:func>
                  </m:oMath>
                </a14:m>
                <a:endParaRPr lang="en-US" sz="1500" dirty="0"/>
              </a:p>
              <a:p>
                <a:pPr>
                  <a:lnSpc>
                    <a:spcPct val="100000"/>
                  </a:lnSpc>
                  <a:spcBef>
                    <a:spcPts val="0"/>
                  </a:spcBef>
                </a:pPr>
                <a:r>
                  <a:rPr lang="en-US" sz="1500" dirty="0"/>
                  <a:t>Total number of nodes, </a:t>
                </a:r>
                <a14:m>
                  <m:oMath xmlns:m="http://schemas.openxmlformats.org/officeDocument/2006/math">
                    <m:r>
                      <a:rPr lang="en-US" sz="1500" b="0" i="1" smtClean="0">
                        <a:latin typeface="Cambria Math" panose="02040503050406030204" pitchFamily="18" charset="0"/>
                      </a:rPr>
                      <m:t>𝑁</m:t>
                    </m:r>
                    <m:r>
                      <a:rPr lang="en-US" sz="1500" b="0" i="1" smtClean="0">
                        <a:latin typeface="Cambria Math" panose="02040503050406030204" pitchFamily="18" charset="0"/>
                      </a:rPr>
                      <m:t>=</m:t>
                    </m:r>
                    <m:nary>
                      <m:naryPr>
                        <m:chr m:val="∑"/>
                        <m:ctrlPr>
                          <a:rPr lang="en-US" sz="1500" b="0" i="1" smtClean="0">
                            <a:latin typeface="Cambria Math" panose="02040503050406030204" pitchFamily="18" charset="0"/>
                          </a:rPr>
                        </m:ctrlPr>
                      </m:naryPr>
                      <m:sub>
                        <m:r>
                          <m:rPr>
                            <m:brk m:alnAt="23"/>
                          </m:rPr>
                          <a:rPr lang="en-US" sz="1500" b="0" i="1" smtClean="0">
                            <a:latin typeface="Cambria Math" panose="02040503050406030204" pitchFamily="18" charset="0"/>
                          </a:rPr>
                          <m:t>𝑖</m:t>
                        </m:r>
                        <m:r>
                          <a:rPr lang="en-US" sz="1500" b="0" i="1" smtClean="0">
                            <a:latin typeface="Cambria Math" panose="02040503050406030204" pitchFamily="18" charset="0"/>
                          </a:rPr>
                          <m:t>=0</m:t>
                        </m:r>
                      </m:sub>
                      <m:sup>
                        <m:r>
                          <a:rPr lang="en-US" sz="1500" b="0" i="1" smtClean="0">
                            <a:latin typeface="Cambria Math" panose="02040503050406030204" pitchFamily="18" charset="0"/>
                          </a:rPr>
                          <m:t>𝐻</m:t>
                        </m:r>
                      </m:sup>
                      <m:e>
                        <m:sSup>
                          <m:sSupPr>
                            <m:ctrlPr>
                              <a:rPr lang="en-US" sz="1500" b="0" i="1" smtClean="0">
                                <a:latin typeface="Cambria Math" panose="02040503050406030204" pitchFamily="18" charset="0"/>
                              </a:rPr>
                            </m:ctrlPr>
                          </m:sSupPr>
                          <m:e>
                            <m:r>
                              <a:rPr lang="en-US" sz="1500" b="0" i="1" smtClean="0">
                                <a:solidFill>
                                  <a:srgbClr val="FF0000"/>
                                </a:solidFill>
                                <a:latin typeface="Cambria Math" panose="02040503050406030204" pitchFamily="18" charset="0"/>
                              </a:rPr>
                              <m:t>𝑘</m:t>
                            </m:r>
                          </m:e>
                          <m:sup>
                            <m:r>
                              <a:rPr lang="en-US" sz="1500" b="0" i="1" smtClean="0">
                                <a:latin typeface="Cambria Math" panose="02040503050406030204" pitchFamily="18" charset="0"/>
                              </a:rPr>
                              <m:t>𝑖</m:t>
                            </m:r>
                          </m:sup>
                        </m:sSup>
                        <m:r>
                          <a:rPr lang="en-US" sz="1500" b="0" i="1" smtClean="0">
                            <a:latin typeface="Cambria Math" panose="02040503050406030204" pitchFamily="18" charset="0"/>
                          </a:rPr>
                          <m:t>=</m:t>
                        </m:r>
                        <m:f>
                          <m:fPr>
                            <m:ctrlPr>
                              <a:rPr lang="en-US" sz="1500" b="0" i="1" smtClean="0">
                                <a:latin typeface="Cambria Math" panose="02040503050406030204" pitchFamily="18" charset="0"/>
                              </a:rPr>
                            </m:ctrlPr>
                          </m:fPr>
                          <m:num>
                            <m:sSup>
                              <m:sSupPr>
                                <m:ctrlPr>
                                  <a:rPr lang="en-US" sz="1500" b="0" i="1" smtClean="0">
                                    <a:latin typeface="Cambria Math" panose="02040503050406030204" pitchFamily="18" charset="0"/>
                                  </a:rPr>
                                </m:ctrlPr>
                              </m:sSupPr>
                              <m:e>
                                <m:r>
                                  <a:rPr lang="en-US" sz="1500" b="0" i="1" smtClean="0">
                                    <a:solidFill>
                                      <a:srgbClr val="FF0000"/>
                                    </a:solidFill>
                                    <a:latin typeface="Cambria Math" panose="02040503050406030204" pitchFamily="18" charset="0"/>
                                  </a:rPr>
                                  <m:t>𝑘</m:t>
                                </m:r>
                              </m:e>
                              <m:sup>
                                <m:r>
                                  <a:rPr lang="en-US" sz="1500" b="0" i="1" smtClean="0">
                                    <a:latin typeface="Cambria Math" panose="02040503050406030204" pitchFamily="18" charset="0"/>
                                  </a:rPr>
                                  <m:t>𝐻</m:t>
                                </m:r>
                                <m:r>
                                  <a:rPr lang="en-US" sz="1500" b="0" i="1" smtClean="0">
                                    <a:latin typeface="Cambria Math" panose="02040503050406030204" pitchFamily="18" charset="0"/>
                                  </a:rPr>
                                  <m:t>+1</m:t>
                                </m:r>
                              </m:sup>
                            </m:sSup>
                            <m:r>
                              <a:rPr lang="en-US" sz="1500" b="0" i="1" smtClean="0">
                                <a:latin typeface="Cambria Math" panose="02040503050406030204" pitchFamily="18" charset="0"/>
                              </a:rPr>
                              <m:t>−1</m:t>
                            </m:r>
                          </m:num>
                          <m:den>
                            <m:r>
                              <a:rPr lang="en-US" sz="1500" b="0" i="1" smtClean="0">
                                <a:solidFill>
                                  <a:srgbClr val="FF0000"/>
                                </a:solidFill>
                                <a:latin typeface="Cambria Math" panose="02040503050406030204" pitchFamily="18" charset="0"/>
                              </a:rPr>
                              <m:t>𝑘</m:t>
                            </m:r>
                            <m:r>
                              <a:rPr lang="en-US" sz="1500" b="0" i="1" smtClean="0">
                                <a:latin typeface="Cambria Math" panose="02040503050406030204" pitchFamily="18" charset="0"/>
                              </a:rPr>
                              <m:t>−1</m:t>
                            </m:r>
                          </m:den>
                        </m:f>
                      </m:e>
                    </m:nary>
                  </m:oMath>
                </a14:m>
                <a:endParaRPr lang="en-US" sz="1500" dirty="0"/>
              </a:p>
            </p:txBody>
          </p:sp>
        </mc:Choice>
        <mc:Fallback xmlns="">
          <p:sp>
            <p:nvSpPr>
              <p:cNvPr id="166" name="Content Placeholder 2">
                <a:extLst>
                  <a:ext uri="{FF2B5EF4-FFF2-40B4-BE49-F238E27FC236}">
                    <a16:creationId xmlns:a16="http://schemas.microsoft.com/office/drawing/2014/main" id="{49D268E0-2A69-6BA6-7803-8726E8E8CE1E}"/>
                  </a:ext>
                </a:extLst>
              </p:cNvPr>
              <p:cNvSpPr txBox="1">
                <a:spLocks noRot="1" noChangeAspect="1" noMove="1" noResize="1" noEditPoints="1" noAdjustHandles="1" noChangeArrowheads="1" noChangeShapeType="1" noTextEdit="1"/>
              </p:cNvSpPr>
              <p:nvPr/>
            </p:nvSpPr>
            <p:spPr>
              <a:xfrm>
                <a:off x="218114" y="3456847"/>
                <a:ext cx="6450388" cy="1160966"/>
              </a:xfrm>
              <a:prstGeom prst="rect">
                <a:avLst/>
              </a:prstGeom>
              <a:blipFill>
                <a:blip r:embed="rId3"/>
                <a:stretch>
                  <a:fillRect l="-393" t="-1087" b="-4456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90011191-FDFD-0FEA-7578-F8741BB40B03}"/>
              </a:ext>
            </a:extLst>
          </p:cNvPr>
          <p:cNvSpPr txBox="1"/>
          <p:nvPr/>
        </p:nvSpPr>
        <p:spPr>
          <a:xfrm>
            <a:off x="4179070" y="2224811"/>
            <a:ext cx="2268442" cy="338554"/>
          </a:xfrm>
          <a:prstGeom prst="rect">
            <a:avLst/>
          </a:prstGeom>
          <a:noFill/>
          <a:ln>
            <a:solidFill>
              <a:schemeClr val="tx1"/>
            </a:solidFill>
          </a:ln>
        </p:spPr>
        <p:txBody>
          <a:bodyPr wrap="none" rtlCol="0">
            <a:spAutoFit/>
          </a:bodyPr>
          <a:lstStyle/>
          <a:p>
            <a:r>
              <a:rPr lang="en-US" sz="1600" dirty="0"/>
              <a:t>For general `k’-array Tree</a:t>
            </a:r>
          </a:p>
        </p:txBody>
      </p:sp>
    </p:spTree>
    <p:extLst>
      <p:ext uri="{BB962C8B-B14F-4D97-AF65-F5344CB8AC3E}">
        <p14:creationId xmlns:p14="http://schemas.microsoft.com/office/powerpoint/2010/main" val="426019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Aug 10,11,12,17,24, 2022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a:t>
            </a:r>
            <a:r>
              <a:rPr lang="en-US" dirty="0" err="1"/>
              <a:t>COnquer</a:t>
            </a:r>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Divide and Conquer</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General techniques</a:t>
            </a:r>
          </a:p>
          <a:p>
            <a:pPr>
              <a:lnSpc>
                <a:spcPts val="1688"/>
              </a:lnSpc>
            </a:pPr>
            <a:r>
              <a:rPr lang="en-US" sz="1600" dirty="0"/>
              <a:t>Merge sort</a:t>
            </a:r>
          </a:p>
          <a:p>
            <a:pPr>
              <a:lnSpc>
                <a:spcPts val="1688"/>
              </a:lnSpc>
            </a:pPr>
            <a:r>
              <a:rPr lang="en-US" sz="1600" dirty="0"/>
              <a:t>Recursion Tree Method</a:t>
            </a:r>
          </a:p>
          <a:p>
            <a:pPr>
              <a:lnSpc>
                <a:spcPts val="1688"/>
              </a:lnSpc>
            </a:pPr>
            <a:r>
              <a:rPr lang="en-US" sz="1600" dirty="0"/>
              <a:t>Master Theorem</a:t>
            </a:r>
          </a:p>
          <a:p>
            <a:pPr>
              <a:lnSpc>
                <a:spcPts val="1688"/>
              </a:lnSpc>
            </a:pPr>
            <a:endParaRPr lang="en-US" sz="1600" dirty="0"/>
          </a:p>
          <a:p>
            <a:pPr>
              <a:lnSpc>
                <a:spcPts val="1688"/>
              </a:lnSpc>
            </a:pPr>
            <a:endParaRPr lang="en-US" sz="1575" dirty="0">
              <a:solidFill>
                <a:srgbClr val="FF0000"/>
              </a:solidFill>
            </a:endParaRPr>
          </a:p>
        </p:txBody>
      </p:sp>
    </p:spTree>
    <p:extLst>
      <p:ext uri="{BB962C8B-B14F-4D97-AF65-F5344CB8AC3E}">
        <p14:creationId xmlns:p14="http://schemas.microsoft.com/office/powerpoint/2010/main" val="647675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20</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Recursion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3D40C70-6A22-8D8F-3B58-51BAE7DF831C}"/>
                  </a:ext>
                </a:extLst>
              </p:cNvPr>
              <p:cNvSpPr txBox="1"/>
              <p:nvPr/>
            </p:nvSpPr>
            <p:spPr>
              <a:xfrm>
                <a:off x="118668" y="2118005"/>
                <a:ext cx="2373565" cy="632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solidFill>
                            <a:prstClr val="black"/>
                          </a:solidFill>
                          <a:latin typeface="Cambria Math" panose="02040503050406030204" pitchFamily="18" charset="0"/>
                        </a:rPr>
                        <m:t>𝑇</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e>
                      </m:d>
                      <m:r>
                        <a:rPr lang="en-US" sz="1100" i="1">
                          <a:solidFill>
                            <a:prstClr val="black"/>
                          </a:solidFill>
                          <a:latin typeface="Cambria Math" panose="02040503050406030204" pitchFamily="18" charset="0"/>
                        </a:rPr>
                        <m:t>= </m:t>
                      </m:r>
                      <m:d>
                        <m:dPr>
                          <m:begChr m:val="{"/>
                          <m:endChr m:val=""/>
                          <m:ctrlPr>
                            <a:rPr lang="en-US" sz="1100" i="1">
                              <a:solidFill>
                                <a:prstClr val="black"/>
                              </a:solidFill>
                              <a:latin typeface="Cambria Math" panose="02040503050406030204" pitchFamily="18" charset="0"/>
                            </a:rPr>
                          </m:ctrlPr>
                        </m:dPr>
                        <m:e>
                          <m:eqArr>
                            <m:eqArrPr>
                              <m:ctrlPr>
                                <a:rPr lang="en-US" sz="1100" i="1">
                                  <a:solidFill>
                                    <a:prstClr val="black"/>
                                  </a:solidFill>
                                  <a:latin typeface="Cambria Math" panose="02040503050406030204" pitchFamily="18" charset="0"/>
                                </a:rPr>
                              </m:ctrlPr>
                            </m:eqArrPr>
                            <m:e>
                              <m:r>
                                <a:rPr lang="en-US" sz="1100" b="0" i="1" smtClean="0">
                                  <a:solidFill>
                                    <a:prstClr val="black"/>
                                  </a:solidFill>
                                  <a:latin typeface="Cambria Math" panose="02040503050406030204" pitchFamily="18" charset="0"/>
                                </a:rPr>
                                <m:t>𝑑</m:t>
                              </m:r>
                              <m:r>
                                <a:rPr lang="en-US" sz="1100" i="1">
                                  <a:solidFill>
                                    <a:prstClr val="black"/>
                                  </a:solidFill>
                                  <a:latin typeface="Cambria Math" panose="02040503050406030204" pitchFamily="18" charset="0"/>
                                </a:rPr>
                                <m:t>                        </m:t>
                              </m:r>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rPr>
                                <m:t>=1</m:t>
                              </m:r>
                            </m:e>
                            <m:e>
                              <m:r>
                                <a:rPr lang="en-US" sz="1100" i="1">
                                  <a:solidFill>
                                    <a:prstClr val="black"/>
                                  </a:solidFill>
                                  <a:latin typeface="Cambria Math" panose="02040503050406030204" pitchFamily="18" charset="0"/>
                                  <a:ea typeface="Cambria Math" panose="02040503050406030204" pitchFamily="18" charset="0"/>
                                </a:rPr>
                                <m:t>2</m:t>
                              </m:r>
                              <m:r>
                                <a:rPr lang="en-US" sz="1100" i="1">
                                  <a:solidFill>
                                    <a:prstClr val="black"/>
                                  </a:solidFill>
                                  <a:latin typeface="Cambria Math" panose="02040503050406030204" pitchFamily="18" charset="0"/>
                                  <a:ea typeface="Cambria Math" panose="02040503050406030204" pitchFamily="18" charset="0"/>
                                </a:rPr>
                                <m:t>𝑇</m:t>
                              </m:r>
                              <m:d>
                                <m:dPr>
                                  <m:ctrlPr>
                                    <a:rPr lang="en-US" sz="1100" i="1">
                                      <a:solidFill>
                                        <a:prstClr val="black"/>
                                      </a:solidFill>
                                      <a:latin typeface="Cambria Math" panose="02040503050406030204" pitchFamily="18" charset="0"/>
                                      <a:ea typeface="Cambria Math" panose="02040503050406030204" pitchFamily="18" charset="0"/>
                                    </a:rPr>
                                  </m:ctrlPr>
                                </m:dPr>
                                <m:e>
                                  <m:f>
                                    <m:fPr>
                                      <m:ctrlPr>
                                        <a:rPr lang="en-US" sz="1100" i="1">
                                          <a:solidFill>
                                            <a:prstClr val="black"/>
                                          </a:solidFill>
                                          <a:latin typeface="Cambria Math" panose="02040503050406030204" pitchFamily="18" charset="0"/>
                                          <a:ea typeface="Cambria Math" panose="02040503050406030204" pitchFamily="18" charset="0"/>
                                        </a:rPr>
                                      </m:ctrlPr>
                                    </m:fPr>
                                    <m:num>
                                      <m:r>
                                        <a:rPr lang="en-US" sz="1100" i="1">
                                          <a:solidFill>
                                            <a:prstClr val="black"/>
                                          </a:solidFill>
                                          <a:latin typeface="Cambria Math" panose="02040503050406030204" pitchFamily="18" charset="0"/>
                                          <a:ea typeface="Cambria Math" panose="02040503050406030204" pitchFamily="18" charset="0"/>
                                        </a:rPr>
                                        <m:t>𝑛</m:t>
                                      </m:r>
                                    </m:num>
                                    <m:den>
                                      <m:r>
                                        <a:rPr lang="en-US" sz="1100" i="1">
                                          <a:solidFill>
                                            <a:prstClr val="black"/>
                                          </a:solidFill>
                                          <a:latin typeface="Cambria Math" panose="02040503050406030204" pitchFamily="18" charset="0"/>
                                          <a:ea typeface="Cambria Math" panose="02040503050406030204" pitchFamily="18" charset="0"/>
                                        </a:rPr>
                                        <m:t>2</m:t>
                                      </m:r>
                                    </m:den>
                                  </m:f>
                                </m:e>
                              </m:d>
                              <m:r>
                                <a:rPr lang="en-US" sz="1100" i="1">
                                  <a:solidFill>
                                    <a:prstClr val="black"/>
                                  </a:solidFill>
                                  <a:latin typeface="Cambria Math" panose="02040503050406030204" pitchFamily="18" charset="0"/>
                                  <a:ea typeface="Cambria Math" panose="02040503050406030204" pitchFamily="18" charset="0"/>
                                </a:rPr>
                                <m:t>+</m:t>
                              </m:r>
                              <m:r>
                                <a:rPr lang="en-US" sz="1100" b="0" i="1" smtClean="0">
                                  <a:solidFill>
                                    <a:prstClr val="black"/>
                                  </a:solidFill>
                                  <a:latin typeface="Cambria Math" panose="02040503050406030204" pitchFamily="18" charset="0"/>
                                  <a:ea typeface="Cambria Math" panose="02040503050406030204" pitchFamily="18" charset="0"/>
                                </a:rPr>
                                <m:t>𝑐𝑛</m:t>
                              </m:r>
                              <m:r>
                                <a:rPr lang="en-US" sz="1100" i="1">
                                  <a:solidFill>
                                    <a:prstClr val="black"/>
                                  </a:solidFill>
                                  <a:latin typeface="Cambria Math" panose="02040503050406030204" pitchFamily="18" charset="0"/>
                                  <a:ea typeface="Cambria Math" panose="02040503050406030204" pitchFamily="18" charset="0"/>
                                </a:rPr>
                                <m:t>  </m:t>
                              </m:r>
                              <m:r>
                                <a:rPr lang="en-US" sz="1100" b="0" i="1" smtClean="0">
                                  <a:solidFill>
                                    <a:prstClr val="black"/>
                                  </a:solidFill>
                                  <a:latin typeface="Cambria Math" panose="02040503050406030204" pitchFamily="18" charset="0"/>
                                  <a:ea typeface="Cambria Math" panose="02040503050406030204" pitchFamily="18" charset="0"/>
                                </a:rPr>
                                <m:t>  </m:t>
                              </m:r>
                              <m:r>
                                <a:rPr lang="en-US" sz="1100" i="1">
                                  <a:solidFill>
                                    <a:prstClr val="black"/>
                                  </a:solidFill>
                                  <a:latin typeface="Cambria Math" panose="02040503050406030204" pitchFamily="18" charset="0"/>
                                  <a:ea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&gt;1</m:t>
                              </m:r>
                            </m:e>
                          </m:eqArr>
                        </m:e>
                      </m:d>
                    </m:oMath>
                  </m:oMathPara>
                </a14:m>
                <a:endParaRPr lang="en-US" sz="1100" dirty="0"/>
              </a:p>
            </p:txBody>
          </p:sp>
        </mc:Choice>
        <mc:Fallback xmlns="">
          <p:sp>
            <p:nvSpPr>
              <p:cNvPr id="8" name="TextBox 7">
                <a:extLst>
                  <a:ext uri="{FF2B5EF4-FFF2-40B4-BE49-F238E27FC236}">
                    <a16:creationId xmlns:a16="http://schemas.microsoft.com/office/drawing/2014/main" id="{C3D40C70-6A22-8D8F-3B58-51BAE7DF831C}"/>
                  </a:ext>
                </a:extLst>
              </p:cNvPr>
              <p:cNvSpPr txBox="1">
                <a:spLocks noRot="1" noChangeAspect="1" noMove="1" noResize="1" noEditPoints="1" noAdjustHandles="1" noChangeArrowheads="1" noChangeShapeType="1" noTextEdit="1"/>
              </p:cNvSpPr>
              <p:nvPr/>
            </p:nvSpPr>
            <p:spPr>
              <a:xfrm>
                <a:off x="118668" y="2118005"/>
                <a:ext cx="2373565" cy="632737"/>
              </a:xfrm>
              <a:prstGeom prst="rect">
                <a:avLst/>
              </a:prstGeom>
              <a:blipFill>
                <a:blip r:embed="rId3"/>
                <a:stretch>
                  <a:fillRect l="-10106" t="-188235" b="-276471"/>
                </a:stretch>
              </a:blipFill>
            </p:spPr>
            <p:txBody>
              <a:bodyPr/>
              <a:lstStyle/>
              <a:p>
                <a:r>
                  <a:rPr lang="en-US">
                    <a:noFill/>
                  </a:rPr>
                  <a:t> </a:t>
                </a:r>
              </a:p>
            </p:txBody>
          </p:sp>
        </mc:Fallback>
      </mc:AlternateContent>
      <p:grpSp>
        <p:nvGrpSpPr>
          <p:cNvPr id="89" name="Group 88">
            <a:extLst>
              <a:ext uri="{FF2B5EF4-FFF2-40B4-BE49-F238E27FC236}">
                <a16:creationId xmlns:a16="http://schemas.microsoft.com/office/drawing/2014/main" id="{D5774EA5-1CBA-A636-CBE0-250832E3A329}"/>
              </a:ext>
            </a:extLst>
          </p:cNvPr>
          <p:cNvGrpSpPr/>
          <p:nvPr/>
        </p:nvGrpSpPr>
        <p:grpSpPr>
          <a:xfrm>
            <a:off x="2698936" y="2095331"/>
            <a:ext cx="1092122" cy="655749"/>
            <a:chOff x="2698936" y="3157780"/>
            <a:chExt cx="1092122" cy="655749"/>
          </a:xfrm>
        </p:grpSpPr>
        <p:grpSp>
          <p:nvGrpSpPr>
            <p:cNvPr id="39" name="Group 38">
              <a:extLst>
                <a:ext uri="{FF2B5EF4-FFF2-40B4-BE49-F238E27FC236}">
                  <a16:creationId xmlns:a16="http://schemas.microsoft.com/office/drawing/2014/main" id="{334C5990-8079-4DF8-74B4-4FEA3180068C}"/>
                </a:ext>
              </a:extLst>
            </p:cNvPr>
            <p:cNvGrpSpPr/>
            <p:nvPr/>
          </p:nvGrpSpPr>
          <p:grpSpPr>
            <a:xfrm>
              <a:off x="2698936" y="3399191"/>
              <a:ext cx="469359" cy="414000"/>
              <a:chOff x="4828779" y="1096829"/>
              <a:chExt cx="469359" cy="414000"/>
            </a:xfrm>
          </p:grpSpPr>
          <p:sp>
            <p:nvSpPr>
              <p:cNvPr id="40" name="Oval 39">
                <a:extLst>
                  <a:ext uri="{FF2B5EF4-FFF2-40B4-BE49-F238E27FC236}">
                    <a16:creationId xmlns:a16="http://schemas.microsoft.com/office/drawing/2014/main" id="{1310F05E-D5CB-11D1-76CC-C62E5D669730}"/>
                  </a:ext>
                </a:extLst>
              </p:cNvPr>
              <p:cNvSpPr/>
              <p:nvPr/>
            </p:nvSpPr>
            <p:spPr>
              <a:xfrm>
                <a:off x="4843649" y="1096829"/>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2E1E20A-FD2E-42A5-9E96-0C6829E66F53}"/>
                      </a:ext>
                    </a:extLst>
                  </p:cNvPr>
                  <p:cNvSpPr txBox="1"/>
                  <p:nvPr/>
                </p:nvSpPr>
                <p:spPr>
                  <a:xfrm>
                    <a:off x="4828779" y="1174110"/>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41" name="TextBox 40">
                    <a:extLst>
                      <a:ext uri="{FF2B5EF4-FFF2-40B4-BE49-F238E27FC236}">
                        <a16:creationId xmlns:a16="http://schemas.microsoft.com/office/drawing/2014/main" id="{62E1E20A-FD2E-42A5-9E96-0C6829E66F53}"/>
                      </a:ext>
                    </a:extLst>
                  </p:cNvPr>
                  <p:cNvSpPr txBox="1">
                    <a:spLocks noRot="1" noChangeAspect="1" noMove="1" noResize="1" noEditPoints="1" noAdjustHandles="1" noChangeArrowheads="1" noChangeShapeType="1" noTextEdit="1"/>
                  </p:cNvSpPr>
                  <p:nvPr/>
                </p:nvSpPr>
                <p:spPr>
                  <a:xfrm>
                    <a:off x="4828779" y="1174110"/>
                    <a:ext cx="469359" cy="267702"/>
                  </a:xfrm>
                  <a:prstGeom prst="rect">
                    <a:avLst/>
                  </a:prstGeom>
                  <a:blipFill>
                    <a:blip r:embed="rId4"/>
                    <a:stretch>
                      <a:fillRect l="-10526" t="-95455" r="-7895" b="-159091"/>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CD9DD78D-D02D-9496-A4CA-3842CD88D282}"/>
                </a:ext>
              </a:extLst>
            </p:cNvPr>
            <p:cNvGrpSpPr/>
            <p:nvPr/>
          </p:nvGrpSpPr>
          <p:grpSpPr>
            <a:xfrm>
              <a:off x="3321699" y="3399529"/>
              <a:ext cx="469359" cy="414000"/>
              <a:chOff x="4698973" y="1097167"/>
              <a:chExt cx="469359" cy="414000"/>
            </a:xfrm>
          </p:grpSpPr>
          <p:sp>
            <p:nvSpPr>
              <p:cNvPr id="43" name="Oval 42">
                <a:extLst>
                  <a:ext uri="{FF2B5EF4-FFF2-40B4-BE49-F238E27FC236}">
                    <a16:creationId xmlns:a16="http://schemas.microsoft.com/office/drawing/2014/main" id="{20C3FD52-0A92-F540-7CD7-C8BB3A3606C6}"/>
                  </a:ext>
                </a:extLst>
              </p:cNvPr>
              <p:cNvSpPr/>
              <p:nvPr/>
            </p:nvSpPr>
            <p:spPr>
              <a:xfrm>
                <a:off x="4726653" y="1097167"/>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E8B4BAC-D023-CE52-0131-FDB4641C350D}"/>
                      </a:ext>
                    </a:extLst>
                  </p:cNvPr>
                  <p:cNvSpPr txBox="1"/>
                  <p:nvPr/>
                </p:nvSpPr>
                <p:spPr>
                  <a:xfrm>
                    <a:off x="4698973" y="1172788"/>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44" name="TextBox 43">
                    <a:extLst>
                      <a:ext uri="{FF2B5EF4-FFF2-40B4-BE49-F238E27FC236}">
                        <a16:creationId xmlns:a16="http://schemas.microsoft.com/office/drawing/2014/main" id="{BE8B4BAC-D023-CE52-0131-FDB4641C350D}"/>
                      </a:ext>
                    </a:extLst>
                  </p:cNvPr>
                  <p:cNvSpPr txBox="1">
                    <a:spLocks noRot="1" noChangeAspect="1" noMove="1" noResize="1" noEditPoints="1" noAdjustHandles="1" noChangeArrowheads="1" noChangeShapeType="1" noTextEdit="1"/>
                  </p:cNvSpPr>
                  <p:nvPr/>
                </p:nvSpPr>
                <p:spPr>
                  <a:xfrm>
                    <a:off x="4698973" y="1172788"/>
                    <a:ext cx="469359" cy="267702"/>
                  </a:xfrm>
                  <a:prstGeom prst="rect">
                    <a:avLst/>
                  </a:prstGeom>
                  <a:blipFill>
                    <a:blip r:embed="rId4"/>
                    <a:stretch>
                      <a:fillRect l="-10526" t="-95455" r="-7895" b="-159091"/>
                    </a:stretch>
                  </a:blipFill>
                </p:spPr>
                <p:txBody>
                  <a:bodyPr/>
                  <a:lstStyle/>
                  <a:p>
                    <a:r>
                      <a:rPr lang="en-US">
                        <a:noFill/>
                      </a:rPr>
                      <a:t> </a:t>
                    </a:r>
                  </a:p>
                </p:txBody>
              </p:sp>
            </mc:Fallback>
          </mc:AlternateContent>
        </p:grpSp>
        <p:cxnSp>
          <p:nvCxnSpPr>
            <p:cNvPr id="56" name="Straight Arrow Connector 55">
              <a:extLst>
                <a:ext uri="{FF2B5EF4-FFF2-40B4-BE49-F238E27FC236}">
                  <a16:creationId xmlns:a16="http://schemas.microsoft.com/office/drawing/2014/main" id="{33FBE912-CB07-A12B-0799-4601008B5E8A}"/>
                </a:ext>
              </a:extLst>
            </p:cNvPr>
            <p:cNvCxnSpPr>
              <a:cxnSpLocks/>
              <a:stCxn id="28" idx="4"/>
              <a:endCxn id="40" idx="0"/>
            </p:cNvCxnSpPr>
            <p:nvPr/>
          </p:nvCxnSpPr>
          <p:spPr>
            <a:xfrm flipH="1">
              <a:off x="2920806" y="3157780"/>
              <a:ext cx="362171" cy="24141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FFA0262E-E6E8-51FB-F979-5EDECDCD381F}"/>
                </a:ext>
              </a:extLst>
            </p:cNvPr>
            <p:cNvCxnSpPr>
              <a:cxnSpLocks/>
              <a:stCxn id="28" idx="4"/>
              <a:endCxn id="43" idx="0"/>
            </p:cNvCxnSpPr>
            <p:nvPr/>
          </p:nvCxnSpPr>
          <p:spPr>
            <a:xfrm>
              <a:off x="3282977" y="3157780"/>
              <a:ext cx="273402" cy="24174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134E7948-5602-50B7-5D86-1DAD64454958}"/>
                  </a:ext>
                </a:extLst>
              </p:cNvPr>
              <p:cNvSpPr txBox="1">
                <a:spLocks/>
              </p:cNvSpPr>
              <p:nvPr/>
            </p:nvSpPr>
            <p:spPr>
              <a:xfrm>
                <a:off x="263921" y="3571543"/>
                <a:ext cx="6450388" cy="100505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500" dirty="0"/>
                  <a:t>To get the total runtime, first we need to get the height of the tree</a:t>
                </a:r>
                <a:br>
                  <a:rPr lang="en-US" sz="1500" dirty="0"/>
                </a:br>
                <a14:m>
                  <m:oMath xmlns:m="http://schemas.openxmlformats.org/officeDocument/2006/math">
                    <m:r>
                      <a:rPr lang="en-US" sz="1500" b="0" i="1" smtClean="0">
                        <a:latin typeface="Cambria Math" panose="02040503050406030204" pitchFamily="18" charset="0"/>
                      </a:rPr>
                      <m:t>𝐻</m:t>
                    </m:r>
                    <m:r>
                      <a:rPr lang="en-US" sz="1500" b="0" i="1" smtClean="0">
                        <a:latin typeface="Cambria Math" panose="02040503050406030204" pitchFamily="18" charset="0"/>
                      </a:rPr>
                      <m:t>=</m:t>
                    </m:r>
                    <m:func>
                      <m:funcPr>
                        <m:ctrlPr>
                          <a:rPr lang="en-US" sz="1500" b="0" i="1" smtClean="0">
                            <a:latin typeface="Cambria Math" panose="02040503050406030204" pitchFamily="18" charset="0"/>
                          </a:rPr>
                        </m:ctrlPr>
                      </m:funcPr>
                      <m:fName>
                        <m:sSub>
                          <m:sSubPr>
                            <m:ctrlPr>
                              <a:rPr lang="en-US" sz="1500" b="0" i="1" smtClean="0">
                                <a:latin typeface="Cambria Math" panose="02040503050406030204" pitchFamily="18" charset="0"/>
                              </a:rPr>
                            </m:ctrlPr>
                          </m:sSubPr>
                          <m:e>
                            <m:r>
                              <m:rPr>
                                <m:sty m:val="p"/>
                              </m:rPr>
                              <a:rPr lang="en-US" sz="1500" b="0" i="0" smtClean="0">
                                <a:latin typeface="Cambria Math" panose="02040503050406030204" pitchFamily="18" charset="0"/>
                              </a:rPr>
                              <m:t>log</m:t>
                            </m:r>
                          </m:e>
                          <m:sub>
                            <m:r>
                              <a:rPr lang="en-US" sz="1500" b="0" i="1" smtClean="0">
                                <a:latin typeface="Cambria Math" panose="02040503050406030204" pitchFamily="18" charset="0"/>
                              </a:rPr>
                              <m:t>2</m:t>
                            </m:r>
                          </m:sub>
                        </m:sSub>
                      </m:fName>
                      <m:e>
                        <m:r>
                          <a:rPr lang="en-US" sz="1500" b="0" i="1" smtClean="0">
                            <a:latin typeface="Cambria Math" panose="02040503050406030204" pitchFamily="18" charset="0"/>
                          </a:rPr>
                          <m:t>𝑛</m:t>
                        </m:r>
                      </m:e>
                    </m:func>
                  </m:oMath>
                </a14:m>
                <a:endParaRPr lang="en-US" sz="1500" dirty="0"/>
              </a:p>
              <a:p>
                <a:pPr>
                  <a:lnSpc>
                    <a:spcPct val="100000"/>
                  </a:lnSpc>
                  <a:spcBef>
                    <a:spcPts val="0"/>
                  </a:spcBef>
                </a:pPr>
                <a:r>
                  <a:rPr lang="en-US" sz="1500" dirty="0"/>
                  <a:t>Number of leaves </a:t>
                </a:r>
                <a14:m>
                  <m:oMath xmlns:m="http://schemas.openxmlformats.org/officeDocument/2006/math">
                    <m:r>
                      <a:rPr lang="en-US" sz="1500" b="0" i="1" smtClean="0">
                        <a:latin typeface="Cambria Math" panose="02040503050406030204" pitchFamily="18" charset="0"/>
                      </a:rPr>
                      <m:t>𝐿</m:t>
                    </m:r>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𝐻</m:t>
                        </m:r>
                      </m:sup>
                    </m:sSup>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func>
                          <m:funcPr>
                            <m:ctrlPr>
                              <a:rPr lang="en-US" sz="1500" i="1">
                                <a:latin typeface="Cambria Math" panose="02040503050406030204" pitchFamily="18" charset="0"/>
                              </a:rPr>
                            </m:ctrlPr>
                          </m:funcPr>
                          <m:fName>
                            <m:sSub>
                              <m:sSubPr>
                                <m:ctrlPr>
                                  <a:rPr lang="en-US" sz="1500" i="1">
                                    <a:latin typeface="Cambria Math" panose="02040503050406030204" pitchFamily="18" charset="0"/>
                                  </a:rPr>
                                </m:ctrlPr>
                              </m:sSubPr>
                              <m:e>
                                <m:r>
                                  <m:rPr>
                                    <m:sty m:val="p"/>
                                  </m:rPr>
                                  <a:rPr lang="en-US" sz="1500">
                                    <a:latin typeface="Cambria Math" panose="02040503050406030204" pitchFamily="18" charset="0"/>
                                  </a:rPr>
                                  <m:t>log</m:t>
                                </m:r>
                              </m:e>
                              <m:sub>
                                <m:r>
                                  <a:rPr lang="en-US" sz="1500" i="1">
                                    <a:latin typeface="Cambria Math" panose="02040503050406030204" pitchFamily="18" charset="0"/>
                                  </a:rPr>
                                  <m:t>2</m:t>
                                </m:r>
                              </m:sub>
                            </m:sSub>
                          </m:fName>
                          <m:e>
                            <m:r>
                              <a:rPr lang="en-US" sz="1500" i="1">
                                <a:latin typeface="Cambria Math" panose="02040503050406030204" pitchFamily="18" charset="0"/>
                              </a:rPr>
                              <m:t>𝑛</m:t>
                            </m:r>
                          </m:e>
                        </m:func>
                      </m:sup>
                    </m:sSup>
                    <m:r>
                      <a:rPr lang="en-US" sz="1500" b="0" i="1" smtClean="0">
                        <a:latin typeface="Cambria Math" panose="02040503050406030204" pitchFamily="18" charset="0"/>
                      </a:rPr>
                      <m:t>=</m:t>
                    </m:r>
                    <m:r>
                      <a:rPr lang="en-US" sz="1500" b="0" i="1" smtClean="0">
                        <a:latin typeface="Cambria Math" panose="02040503050406030204" pitchFamily="18" charset="0"/>
                      </a:rPr>
                      <m:t>𝑛</m:t>
                    </m:r>
                  </m:oMath>
                </a14:m>
                <a:endParaRPr lang="en-US" sz="1500" dirty="0"/>
              </a:p>
              <a:p>
                <a:pPr>
                  <a:lnSpc>
                    <a:spcPct val="100000"/>
                  </a:lnSpc>
                  <a:spcBef>
                    <a:spcPts val="0"/>
                  </a:spcBef>
                </a:pPr>
                <a:r>
                  <a:rPr lang="en-US" sz="1500" dirty="0"/>
                  <a:t>Base cost = </a:t>
                </a:r>
                <a14:m>
                  <m:oMath xmlns:m="http://schemas.openxmlformats.org/officeDocument/2006/math">
                    <m:r>
                      <a:rPr lang="en-US" sz="1500" b="0" i="1" smtClean="0">
                        <a:latin typeface="Cambria Math" panose="02040503050406030204" pitchFamily="18" charset="0"/>
                      </a:rPr>
                      <m:t>𝑑</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𝐿</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𝑑𝑛</m:t>
                    </m:r>
                    <m:r>
                      <a:rPr lang="en-US" sz="1500" b="0" i="1" smtClean="0">
                        <a:latin typeface="Cambria Math" panose="02040503050406030204" pitchFamily="18" charset="0"/>
                        <a:ea typeface="Cambria Math" panose="02040503050406030204" pitchFamily="18" charset="0"/>
                      </a:rPr>
                      <m:t>= </m:t>
                    </m:r>
                    <m:r>
                      <m:rPr>
                        <m:sty m:val="p"/>
                      </m:rPr>
                      <a:rPr lang="el-GR" sz="1500" b="0" i="1" smtClean="0">
                        <a:latin typeface="Cambria Math" panose="02040503050406030204" pitchFamily="18" charset="0"/>
                        <a:ea typeface="Cambria Math" panose="02040503050406030204" pitchFamily="18" charset="0"/>
                      </a:rPr>
                      <m:t>Θ</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𝑛</m:t>
                    </m:r>
                    <m:r>
                      <a:rPr lang="en-US" sz="1500" b="0" i="1" smtClean="0">
                        <a:latin typeface="Cambria Math" panose="02040503050406030204" pitchFamily="18" charset="0"/>
                        <a:ea typeface="Cambria Math" panose="02040503050406030204" pitchFamily="18" charset="0"/>
                      </a:rPr>
                      <m:t>)</m:t>
                    </m:r>
                  </m:oMath>
                </a14:m>
                <a:endParaRPr lang="en-US" sz="1500" dirty="0"/>
              </a:p>
            </p:txBody>
          </p:sp>
        </mc:Choice>
        <mc:Fallback xmlns="">
          <p:sp>
            <p:nvSpPr>
              <p:cNvPr id="66" name="Content Placeholder 2">
                <a:extLst>
                  <a:ext uri="{FF2B5EF4-FFF2-40B4-BE49-F238E27FC236}">
                    <a16:creationId xmlns:a16="http://schemas.microsoft.com/office/drawing/2014/main" id="{134E7948-5602-50B7-5D86-1DAD64454958}"/>
                  </a:ext>
                </a:extLst>
              </p:cNvPr>
              <p:cNvSpPr txBox="1">
                <a:spLocks noRot="1" noChangeAspect="1" noMove="1" noResize="1" noEditPoints="1" noAdjustHandles="1" noChangeArrowheads="1" noChangeShapeType="1" noTextEdit="1"/>
              </p:cNvSpPr>
              <p:nvPr/>
            </p:nvSpPr>
            <p:spPr>
              <a:xfrm>
                <a:off x="263921" y="3571543"/>
                <a:ext cx="6450388" cy="1005051"/>
              </a:xfrm>
              <a:prstGeom prst="rect">
                <a:avLst/>
              </a:prstGeom>
              <a:blipFill>
                <a:blip r:embed="rId5"/>
                <a:stretch>
                  <a:fillRect l="-196" t="-1250" b="-7500"/>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A89A164D-4857-067F-5E43-F93CB998FF22}"/>
              </a:ext>
            </a:extLst>
          </p:cNvPr>
          <p:cNvGrpSpPr/>
          <p:nvPr/>
        </p:nvGrpSpPr>
        <p:grpSpPr>
          <a:xfrm>
            <a:off x="3047091" y="1132796"/>
            <a:ext cx="1535723" cy="962535"/>
            <a:chOff x="4792003" y="2195245"/>
            <a:chExt cx="1535723" cy="962535"/>
          </a:xfrm>
        </p:grpSpPr>
        <p:grpSp>
          <p:nvGrpSpPr>
            <p:cNvPr id="7" name="Group 6">
              <a:extLst>
                <a:ext uri="{FF2B5EF4-FFF2-40B4-BE49-F238E27FC236}">
                  <a16:creationId xmlns:a16="http://schemas.microsoft.com/office/drawing/2014/main" id="{1721371B-6173-5E60-C35B-2FB5A145F185}"/>
                </a:ext>
              </a:extLst>
            </p:cNvPr>
            <p:cNvGrpSpPr/>
            <p:nvPr/>
          </p:nvGrpSpPr>
          <p:grpSpPr>
            <a:xfrm>
              <a:off x="4792003" y="2743780"/>
              <a:ext cx="469359" cy="414000"/>
              <a:chOff x="4601838" y="1096952"/>
              <a:chExt cx="469359" cy="414000"/>
            </a:xfrm>
          </p:grpSpPr>
          <p:sp>
            <p:nvSpPr>
              <p:cNvPr id="28" name="Oval 27">
                <a:extLst>
                  <a:ext uri="{FF2B5EF4-FFF2-40B4-BE49-F238E27FC236}">
                    <a16:creationId xmlns:a16="http://schemas.microsoft.com/office/drawing/2014/main" id="{28EB9C82-C742-B3E6-A230-91DE27C053F6}"/>
                  </a:ext>
                </a:extLst>
              </p:cNvPr>
              <p:cNvSpPr/>
              <p:nvPr/>
            </p:nvSpPr>
            <p:spPr>
              <a:xfrm>
                <a:off x="4630724" y="1096952"/>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D8CFFD-06AB-E782-50D0-AF00F3F48AFB}"/>
                      </a:ext>
                    </a:extLst>
                  </p:cNvPr>
                  <p:cNvSpPr txBox="1"/>
                  <p:nvPr/>
                </p:nvSpPr>
                <p:spPr>
                  <a:xfrm>
                    <a:off x="4601838" y="1170820"/>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29" name="TextBox 28">
                    <a:extLst>
                      <a:ext uri="{FF2B5EF4-FFF2-40B4-BE49-F238E27FC236}">
                        <a16:creationId xmlns:a16="http://schemas.microsoft.com/office/drawing/2014/main" id="{D7D8CFFD-06AB-E782-50D0-AF00F3F48AFB}"/>
                      </a:ext>
                    </a:extLst>
                  </p:cNvPr>
                  <p:cNvSpPr txBox="1">
                    <a:spLocks noRot="1" noChangeAspect="1" noMove="1" noResize="1" noEditPoints="1" noAdjustHandles="1" noChangeArrowheads="1" noChangeShapeType="1" noTextEdit="1"/>
                  </p:cNvSpPr>
                  <p:nvPr/>
                </p:nvSpPr>
                <p:spPr>
                  <a:xfrm>
                    <a:off x="4601838" y="1170820"/>
                    <a:ext cx="469359" cy="268279"/>
                  </a:xfrm>
                  <a:prstGeom prst="rect">
                    <a:avLst/>
                  </a:prstGeom>
                  <a:blipFill>
                    <a:blip r:embed="rId8"/>
                    <a:stretch>
                      <a:fillRect l="-13514" t="-90909" r="-10811" b="-163636"/>
                    </a:stretch>
                  </a:blipFill>
                </p:spPr>
                <p:txBody>
                  <a:bodyPr/>
                  <a:lstStyle/>
                  <a:p>
                    <a:r>
                      <a:rPr lang="en-US">
                        <a:noFill/>
                      </a:rPr>
                      <a:t> </a:t>
                    </a:r>
                  </a:p>
                </p:txBody>
              </p:sp>
            </mc:Fallback>
          </mc:AlternateContent>
        </p:grpSp>
        <p:sp>
          <p:nvSpPr>
            <p:cNvPr id="15" name="Oval 14">
              <a:extLst>
                <a:ext uri="{FF2B5EF4-FFF2-40B4-BE49-F238E27FC236}">
                  <a16:creationId xmlns:a16="http://schemas.microsoft.com/office/drawing/2014/main" id="{ADE641E4-0B6A-4E17-A637-3D83128143C9}"/>
                </a:ext>
              </a:extLst>
            </p:cNvPr>
            <p:cNvSpPr/>
            <p:nvPr/>
          </p:nvSpPr>
          <p:spPr>
            <a:xfrm>
              <a:off x="5913726" y="2740220"/>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cxnSp>
          <p:nvCxnSpPr>
            <p:cNvPr id="16" name="Straight Arrow Connector 15">
              <a:extLst>
                <a:ext uri="{FF2B5EF4-FFF2-40B4-BE49-F238E27FC236}">
                  <a16:creationId xmlns:a16="http://schemas.microsoft.com/office/drawing/2014/main" id="{57631A2F-0AF1-CAE9-BC3C-CC0247D9A1DA}"/>
                </a:ext>
              </a:extLst>
            </p:cNvPr>
            <p:cNvCxnSpPr>
              <a:cxnSpLocks/>
              <a:endCxn id="28" idx="0"/>
            </p:cNvCxnSpPr>
            <p:nvPr/>
          </p:nvCxnSpPr>
          <p:spPr>
            <a:xfrm flipH="1">
              <a:off x="5027889" y="2619610"/>
              <a:ext cx="682312" cy="12417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72AD22D-4DCA-23F4-6758-C649759AFA74}"/>
                </a:ext>
              </a:extLst>
            </p:cNvPr>
            <p:cNvCxnSpPr>
              <a:cxnSpLocks/>
              <a:endCxn id="15" idx="0"/>
            </p:cNvCxnSpPr>
            <p:nvPr/>
          </p:nvCxnSpPr>
          <p:spPr>
            <a:xfrm>
              <a:off x="5710201" y="2619610"/>
              <a:ext cx="410525" cy="1206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28AA3A9A-87CB-3A76-7333-DF53E1E85F73}"/>
                </a:ext>
              </a:extLst>
            </p:cNvPr>
            <p:cNvGrpSpPr/>
            <p:nvPr/>
          </p:nvGrpSpPr>
          <p:grpSpPr>
            <a:xfrm>
              <a:off x="5505862" y="2195245"/>
              <a:ext cx="414000" cy="414000"/>
              <a:chOff x="4605557" y="1063396"/>
              <a:chExt cx="414000" cy="414000"/>
            </a:xfrm>
          </p:grpSpPr>
          <p:sp>
            <p:nvSpPr>
              <p:cNvPr id="20" name="Oval 19">
                <a:extLst>
                  <a:ext uri="{FF2B5EF4-FFF2-40B4-BE49-F238E27FC236}">
                    <a16:creationId xmlns:a16="http://schemas.microsoft.com/office/drawing/2014/main" id="{0C789E72-83D8-D737-E2AF-A9829CDB4804}"/>
                  </a:ext>
                </a:extLst>
              </p:cNvPr>
              <p:cNvSpPr/>
              <p:nvPr/>
            </p:nvSpPr>
            <p:spPr>
              <a:xfrm>
                <a:off x="4605557" y="1063396"/>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47E66CA-A200-6414-056A-544AE6BF45BC}"/>
                      </a:ext>
                    </a:extLst>
                  </p:cNvPr>
                  <p:cNvSpPr txBox="1"/>
                  <p:nvPr/>
                </p:nvSpPr>
                <p:spPr>
                  <a:xfrm>
                    <a:off x="4627387" y="1125274"/>
                    <a:ext cx="38125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𝑐𝑛</m:t>
                          </m:r>
                        </m:oMath>
                      </m:oMathPara>
                    </a14:m>
                    <a:endParaRPr lang="en-US" sz="1200" dirty="0"/>
                  </a:p>
                </p:txBody>
              </p:sp>
            </mc:Choice>
            <mc:Fallback xmlns="">
              <p:sp>
                <p:nvSpPr>
                  <p:cNvPr id="27" name="TextBox 26">
                    <a:extLst>
                      <a:ext uri="{FF2B5EF4-FFF2-40B4-BE49-F238E27FC236}">
                        <a16:creationId xmlns:a16="http://schemas.microsoft.com/office/drawing/2014/main" id="{547E66CA-A200-6414-056A-544AE6BF45BC}"/>
                      </a:ext>
                    </a:extLst>
                  </p:cNvPr>
                  <p:cNvSpPr txBox="1">
                    <a:spLocks noRot="1" noChangeAspect="1" noMove="1" noResize="1" noEditPoints="1" noAdjustHandles="1" noChangeArrowheads="1" noChangeShapeType="1" noTextEdit="1"/>
                  </p:cNvSpPr>
                  <p:nvPr/>
                </p:nvSpPr>
                <p:spPr>
                  <a:xfrm>
                    <a:off x="4627387" y="1125274"/>
                    <a:ext cx="381258" cy="276999"/>
                  </a:xfrm>
                  <a:prstGeom prst="rect">
                    <a:avLst/>
                  </a:prstGeom>
                  <a:blipFill>
                    <a:blip r:embed="rId9"/>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B3DB3D0-2991-577F-F768-D1C771A4300A}"/>
                  </a:ext>
                </a:extLst>
              </p:cNvPr>
              <p:cNvSpPr txBox="1"/>
              <p:nvPr/>
            </p:nvSpPr>
            <p:spPr>
              <a:xfrm>
                <a:off x="4141134" y="1746424"/>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30" name="TextBox 29">
                <a:extLst>
                  <a:ext uri="{FF2B5EF4-FFF2-40B4-BE49-F238E27FC236}">
                    <a16:creationId xmlns:a16="http://schemas.microsoft.com/office/drawing/2014/main" id="{0B3DB3D0-2991-577F-F768-D1C771A4300A}"/>
                  </a:ext>
                </a:extLst>
              </p:cNvPr>
              <p:cNvSpPr txBox="1">
                <a:spLocks noRot="1" noChangeAspect="1" noMove="1" noResize="1" noEditPoints="1" noAdjustHandles="1" noChangeArrowheads="1" noChangeShapeType="1" noTextEdit="1"/>
              </p:cNvSpPr>
              <p:nvPr/>
            </p:nvSpPr>
            <p:spPr>
              <a:xfrm>
                <a:off x="4141134" y="1746424"/>
                <a:ext cx="469359" cy="268279"/>
              </a:xfrm>
              <a:prstGeom prst="rect">
                <a:avLst/>
              </a:prstGeom>
              <a:blipFill>
                <a:blip r:embed="rId10"/>
                <a:stretch>
                  <a:fillRect l="-7895" t="-95455" r="-10526" b="-163636"/>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A58C04AF-A331-6312-9BFD-36873612AED7}"/>
              </a:ext>
            </a:extLst>
          </p:cNvPr>
          <p:cNvGrpSpPr/>
          <p:nvPr/>
        </p:nvGrpSpPr>
        <p:grpSpPr>
          <a:xfrm>
            <a:off x="3805903" y="2091771"/>
            <a:ext cx="1137050" cy="661713"/>
            <a:chOff x="2705417" y="3151816"/>
            <a:chExt cx="1137050" cy="661713"/>
          </a:xfrm>
        </p:grpSpPr>
        <p:grpSp>
          <p:nvGrpSpPr>
            <p:cNvPr id="34" name="Group 33">
              <a:extLst>
                <a:ext uri="{FF2B5EF4-FFF2-40B4-BE49-F238E27FC236}">
                  <a16:creationId xmlns:a16="http://schemas.microsoft.com/office/drawing/2014/main" id="{12B97052-8E25-CDD0-F142-D8C021DD033D}"/>
                </a:ext>
              </a:extLst>
            </p:cNvPr>
            <p:cNvGrpSpPr/>
            <p:nvPr/>
          </p:nvGrpSpPr>
          <p:grpSpPr>
            <a:xfrm>
              <a:off x="2705417" y="3399191"/>
              <a:ext cx="482194" cy="414000"/>
              <a:chOff x="4835260" y="1096829"/>
              <a:chExt cx="482194" cy="414000"/>
            </a:xfrm>
          </p:grpSpPr>
          <p:sp>
            <p:nvSpPr>
              <p:cNvPr id="52" name="Oval 51">
                <a:extLst>
                  <a:ext uri="{FF2B5EF4-FFF2-40B4-BE49-F238E27FC236}">
                    <a16:creationId xmlns:a16="http://schemas.microsoft.com/office/drawing/2014/main" id="{55B3831F-9E5B-22A7-D767-1F93BAFC922D}"/>
                  </a:ext>
                </a:extLst>
              </p:cNvPr>
              <p:cNvSpPr/>
              <p:nvPr/>
            </p:nvSpPr>
            <p:spPr>
              <a:xfrm>
                <a:off x="4835260" y="1096829"/>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1C3030C-DE81-A002-B893-B1D0B0C2979D}"/>
                      </a:ext>
                    </a:extLst>
                  </p:cNvPr>
                  <p:cNvSpPr txBox="1"/>
                  <p:nvPr/>
                </p:nvSpPr>
                <p:spPr>
                  <a:xfrm>
                    <a:off x="4848095" y="1172631"/>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54" name="TextBox 53">
                    <a:extLst>
                      <a:ext uri="{FF2B5EF4-FFF2-40B4-BE49-F238E27FC236}">
                        <a16:creationId xmlns:a16="http://schemas.microsoft.com/office/drawing/2014/main" id="{81C3030C-DE81-A002-B893-B1D0B0C2979D}"/>
                      </a:ext>
                    </a:extLst>
                  </p:cNvPr>
                  <p:cNvSpPr txBox="1">
                    <a:spLocks noRot="1" noChangeAspect="1" noMove="1" noResize="1" noEditPoints="1" noAdjustHandles="1" noChangeArrowheads="1" noChangeShapeType="1" noTextEdit="1"/>
                  </p:cNvSpPr>
                  <p:nvPr/>
                </p:nvSpPr>
                <p:spPr>
                  <a:xfrm>
                    <a:off x="4848095" y="1172631"/>
                    <a:ext cx="469359" cy="267702"/>
                  </a:xfrm>
                  <a:prstGeom prst="rect">
                    <a:avLst/>
                  </a:prstGeom>
                  <a:blipFill>
                    <a:blip r:embed="rId11"/>
                    <a:stretch>
                      <a:fillRect l="-10526" t="-95455" r="-10526" b="-159091"/>
                    </a:stretch>
                  </a:blipFill>
                </p:spPr>
                <p:txBody>
                  <a:bodyPr/>
                  <a:lstStyle/>
                  <a:p>
                    <a:r>
                      <a:rPr lang="en-US">
                        <a:noFill/>
                      </a:rPr>
                      <a:t> </a:t>
                    </a:r>
                  </a:p>
                </p:txBody>
              </p:sp>
            </mc:Fallback>
          </mc:AlternateContent>
        </p:grpSp>
        <p:grpSp>
          <p:nvGrpSpPr>
            <p:cNvPr id="35" name="Group 34">
              <a:extLst>
                <a:ext uri="{FF2B5EF4-FFF2-40B4-BE49-F238E27FC236}">
                  <a16:creationId xmlns:a16="http://schemas.microsoft.com/office/drawing/2014/main" id="{4FA672B9-033D-1A26-F06E-6D10EFAA63F7}"/>
                </a:ext>
              </a:extLst>
            </p:cNvPr>
            <p:cNvGrpSpPr/>
            <p:nvPr/>
          </p:nvGrpSpPr>
          <p:grpSpPr>
            <a:xfrm>
              <a:off x="3373108" y="3399529"/>
              <a:ext cx="469359" cy="414000"/>
              <a:chOff x="4750382" y="1097167"/>
              <a:chExt cx="469359" cy="414000"/>
            </a:xfrm>
          </p:grpSpPr>
          <p:sp>
            <p:nvSpPr>
              <p:cNvPr id="49" name="Oval 48">
                <a:extLst>
                  <a:ext uri="{FF2B5EF4-FFF2-40B4-BE49-F238E27FC236}">
                    <a16:creationId xmlns:a16="http://schemas.microsoft.com/office/drawing/2014/main" id="{678D7AF7-B0B2-E9C4-DB50-72D58F727732}"/>
                  </a:ext>
                </a:extLst>
              </p:cNvPr>
              <p:cNvSpPr/>
              <p:nvPr/>
            </p:nvSpPr>
            <p:spPr>
              <a:xfrm>
                <a:off x="4768598" y="1097167"/>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EBB7ECF-9CD4-B2EC-2D78-91D0DFFC5C68}"/>
                      </a:ext>
                    </a:extLst>
                  </p:cNvPr>
                  <p:cNvSpPr txBox="1"/>
                  <p:nvPr/>
                </p:nvSpPr>
                <p:spPr>
                  <a:xfrm>
                    <a:off x="4750382" y="1170743"/>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51" name="TextBox 50">
                    <a:extLst>
                      <a:ext uri="{FF2B5EF4-FFF2-40B4-BE49-F238E27FC236}">
                        <a16:creationId xmlns:a16="http://schemas.microsoft.com/office/drawing/2014/main" id="{DEBB7ECF-9CD4-B2EC-2D78-91D0DFFC5C68}"/>
                      </a:ext>
                    </a:extLst>
                  </p:cNvPr>
                  <p:cNvSpPr txBox="1">
                    <a:spLocks noRot="1" noChangeAspect="1" noMove="1" noResize="1" noEditPoints="1" noAdjustHandles="1" noChangeArrowheads="1" noChangeShapeType="1" noTextEdit="1"/>
                  </p:cNvSpPr>
                  <p:nvPr/>
                </p:nvSpPr>
                <p:spPr>
                  <a:xfrm>
                    <a:off x="4750382" y="1170743"/>
                    <a:ext cx="469359" cy="267702"/>
                  </a:xfrm>
                  <a:prstGeom prst="rect">
                    <a:avLst/>
                  </a:prstGeom>
                  <a:blipFill>
                    <a:blip r:embed="rId12"/>
                    <a:stretch>
                      <a:fillRect l="-10526" t="-95455" r="-7895" b="-159091"/>
                    </a:stretch>
                  </a:blipFill>
                </p:spPr>
                <p:txBody>
                  <a:bodyPr/>
                  <a:lstStyle/>
                  <a:p>
                    <a:r>
                      <a:rPr lang="en-US">
                        <a:noFill/>
                      </a:rPr>
                      <a:t> </a:t>
                    </a:r>
                  </a:p>
                </p:txBody>
              </p:sp>
            </mc:Fallback>
          </mc:AlternateContent>
        </p:grpSp>
        <p:cxnSp>
          <p:nvCxnSpPr>
            <p:cNvPr id="45" name="Straight Arrow Connector 44">
              <a:extLst>
                <a:ext uri="{FF2B5EF4-FFF2-40B4-BE49-F238E27FC236}">
                  <a16:creationId xmlns:a16="http://schemas.microsoft.com/office/drawing/2014/main" id="{CC6D933F-03DE-293B-C3B2-4ADE53BE02FB}"/>
                </a:ext>
              </a:extLst>
            </p:cNvPr>
            <p:cNvCxnSpPr>
              <a:cxnSpLocks/>
              <a:stCxn id="15" idx="4"/>
              <a:endCxn id="52" idx="0"/>
            </p:cNvCxnSpPr>
            <p:nvPr/>
          </p:nvCxnSpPr>
          <p:spPr>
            <a:xfrm flipH="1">
              <a:off x="2912417" y="3151816"/>
              <a:ext cx="362911" cy="24737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0D3B30C-D9BE-A1D1-23C5-29B6AC86A0E2}"/>
                </a:ext>
              </a:extLst>
            </p:cNvPr>
            <p:cNvCxnSpPr>
              <a:cxnSpLocks/>
              <a:stCxn id="15" idx="4"/>
              <a:endCxn id="49" idx="0"/>
            </p:cNvCxnSpPr>
            <p:nvPr/>
          </p:nvCxnSpPr>
          <p:spPr>
            <a:xfrm>
              <a:off x="3275328" y="3151816"/>
              <a:ext cx="322996" cy="247713"/>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grpSp>
        <p:nvGrpSpPr>
          <p:cNvPr id="67" name="Group 66">
            <a:extLst>
              <a:ext uri="{FF2B5EF4-FFF2-40B4-BE49-F238E27FC236}">
                <a16:creationId xmlns:a16="http://schemas.microsoft.com/office/drawing/2014/main" id="{CA41F99E-303A-425B-3A2C-F2B17D14C685}"/>
              </a:ext>
            </a:extLst>
          </p:cNvPr>
          <p:cNvGrpSpPr/>
          <p:nvPr/>
        </p:nvGrpSpPr>
        <p:grpSpPr>
          <a:xfrm>
            <a:off x="2885896" y="2796382"/>
            <a:ext cx="54000" cy="358800"/>
            <a:chOff x="654341" y="2461508"/>
            <a:chExt cx="54000" cy="358800"/>
          </a:xfrm>
        </p:grpSpPr>
        <p:sp>
          <p:nvSpPr>
            <p:cNvPr id="60" name="Oval 59">
              <a:extLst>
                <a:ext uri="{FF2B5EF4-FFF2-40B4-BE49-F238E27FC236}">
                  <a16:creationId xmlns:a16="http://schemas.microsoft.com/office/drawing/2014/main" id="{59873D80-2BEA-12E1-48CA-0C31435C1AFE}"/>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5CC9230-F3E2-044E-DE37-B5259A5375DF}"/>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4DD26E2-A579-136E-31A3-FE65EC7FE551}"/>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BB5F352B-927C-02E3-1AC5-7CEA5412C38A}"/>
              </a:ext>
            </a:extLst>
          </p:cNvPr>
          <p:cNvGrpSpPr/>
          <p:nvPr/>
        </p:nvGrpSpPr>
        <p:grpSpPr>
          <a:xfrm>
            <a:off x="3516450" y="2796382"/>
            <a:ext cx="54000" cy="358800"/>
            <a:chOff x="654341" y="2461508"/>
            <a:chExt cx="54000" cy="358800"/>
          </a:xfrm>
        </p:grpSpPr>
        <p:sp>
          <p:nvSpPr>
            <p:cNvPr id="70" name="Oval 69">
              <a:extLst>
                <a:ext uri="{FF2B5EF4-FFF2-40B4-BE49-F238E27FC236}">
                  <a16:creationId xmlns:a16="http://schemas.microsoft.com/office/drawing/2014/main" id="{F3FEC6A1-7894-356F-2CD0-6E44DC3FD21E}"/>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6C07F3A-0D1E-DFDE-9EEA-F3BEF36BF6AF}"/>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364FB17-EB3D-E311-D134-5EFDED516F5B}"/>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AB718897-9F6C-969B-8241-33509785DF09}"/>
              </a:ext>
            </a:extLst>
          </p:cNvPr>
          <p:cNvGrpSpPr/>
          <p:nvPr/>
        </p:nvGrpSpPr>
        <p:grpSpPr>
          <a:xfrm>
            <a:off x="4705319" y="2791288"/>
            <a:ext cx="54000" cy="358800"/>
            <a:chOff x="654341" y="2461508"/>
            <a:chExt cx="54000" cy="358800"/>
          </a:xfrm>
        </p:grpSpPr>
        <p:sp>
          <p:nvSpPr>
            <p:cNvPr id="80" name="Oval 79">
              <a:extLst>
                <a:ext uri="{FF2B5EF4-FFF2-40B4-BE49-F238E27FC236}">
                  <a16:creationId xmlns:a16="http://schemas.microsoft.com/office/drawing/2014/main" id="{E8F0C8C5-53D7-1458-3AD3-76F57742BF5E}"/>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8DB227-8F99-6CC2-B97E-7E8C474590F4}"/>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FEAF7AC8-9716-C3C9-196E-FDF55BFD4468}"/>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Content Placeholder 2">
            <a:extLst>
              <a:ext uri="{FF2B5EF4-FFF2-40B4-BE49-F238E27FC236}">
                <a16:creationId xmlns:a16="http://schemas.microsoft.com/office/drawing/2014/main" id="{562BC34B-F5D7-7A23-DF09-669A6AA7ED25}"/>
              </a:ext>
            </a:extLst>
          </p:cNvPr>
          <p:cNvSpPr txBox="1">
            <a:spLocks/>
          </p:cNvSpPr>
          <p:nvPr/>
        </p:nvSpPr>
        <p:spPr>
          <a:xfrm>
            <a:off x="2288648" y="3172197"/>
            <a:ext cx="59724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t>Base</a:t>
            </a:r>
            <a:endParaRPr lang="en-US" sz="1200" dirty="0">
              <a:solidFill>
                <a:prstClr val="black"/>
              </a:solidFill>
              <a:latin typeface="Calibri" panose="020F0502020204030204"/>
              <a:ea typeface="+mn-ea"/>
              <a:cs typeface="+mn-cs"/>
            </a:endParaRPr>
          </a:p>
        </p:txBody>
      </p:sp>
      <p:grpSp>
        <p:nvGrpSpPr>
          <p:cNvPr id="107" name="Group 106">
            <a:extLst>
              <a:ext uri="{FF2B5EF4-FFF2-40B4-BE49-F238E27FC236}">
                <a16:creationId xmlns:a16="http://schemas.microsoft.com/office/drawing/2014/main" id="{62BE03DB-39EF-290B-8681-4B1F9FD21294}"/>
              </a:ext>
            </a:extLst>
          </p:cNvPr>
          <p:cNvGrpSpPr/>
          <p:nvPr/>
        </p:nvGrpSpPr>
        <p:grpSpPr>
          <a:xfrm>
            <a:off x="2765098" y="3202985"/>
            <a:ext cx="2140712" cy="234892"/>
            <a:chOff x="2765098" y="4412609"/>
            <a:chExt cx="2140712" cy="234892"/>
          </a:xfrm>
        </p:grpSpPr>
        <p:sp>
          <p:nvSpPr>
            <p:cNvPr id="90" name="Rectangle 89">
              <a:extLst>
                <a:ext uri="{FF2B5EF4-FFF2-40B4-BE49-F238E27FC236}">
                  <a16:creationId xmlns:a16="http://schemas.microsoft.com/office/drawing/2014/main" id="{67650DBE-3230-B2C9-3BFF-96D422EBE7B4}"/>
                </a:ext>
              </a:extLst>
            </p:cNvPr>
            <p:cNvSpPr/>
            <p:nvPr/>
          </p:nvSpPr>
          <p:spPr>
            <a:xfrm>
              <a:off x="2765098" y="4412609"/>
              <a:ext cx="2140712" cy="234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537C9CB-ED9A-6963-99BE-B26B4B8B38FC}"/>
                    </a:ext>
                  </a:extLst>
                </p:cNvPr>
                <p:cNvSpPr txBox="1"/>
                <p:nvPr/>
              </p:nvSpPr>
              <p:spPr>
                <a:xfrm>
                  <a:off x="2837908" y="4422333"/>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94" name="TextBox 93">
                  <a:extLst>
                    <a:ext uri="{FF2B5EF4-FFF2-40B4-BE49-F238E27FC236}">
                      <a16:creationId xmlns:a16="http://schemas.microsoft.com/office/drawing/2014/main" id="{2537C9CB-ED9A-6963-99BE-B26B4B8B38FC}"/>
                    </a:ext>
                  </a:extLst>
                </p:cNvPr>
                <p:cNvSpPr txBox="1">
                  <a:spLocks noRot="1" noChangeAspect="1" noMove="1" noResize="1" noEditPoints="1" noAdjustHandles="1" noChangeArrowheads="1" noChangeShapeType="1" noTextEdit="1"/>
                </p:cNvSpPr>
                <p:nvPr/>
              </p:nvSpPr>
              <p:spPr>
                <a:xfrm>
                  <a:off x="2837908" y="4422333"/>
                  <a:ext cx="149976" cy="215444"/>
                </a:xfrm>
                <a:prstGeom prst="rect">
                  <a:avLst/>
                </a:prstGeom>
                <a:blipFill>
                  <a:blip r:embed="rId13"/>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D05C723-52DF-25D5-2F78-BF3D56CDA464}"/>
                    </a:ext>
                  </a:extLst>
                </p:cNvPr>
                <p:cNvSpPr txBox="1"/>
                <p:nvPr/>
              </p:nvSpPr>
              <p:spPr>
                <a:xfrm>
                  <a:off x="3080963" y="4423846"/>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1" name="TextBox 100">
                  <a:extLst>
                    <a:ext uri="{FF2B5EF4-FFF2-40B4-BE49-F238E27FC236}">
                      <a16:creationId xmlns:a16="http://schemas.microsoft.com/office/drawing/2014/main" id="{9D05C723-52DF-25D5-2F78-BF3D56CDA464}"/>
                    </a:ext>
                  </a:extLst>
                </p:cNvPr>
                <p:cNvSpPr txBox="1">
                  <a:spLocks noRot="1" noChangeAspect="1" noMove="1" noResize="1" noEditPoints="1" noAdjustHandles="1" noChangeArrowheads="1" noChangeShapeType="1" noTextEdit="1"/>
                </p:cNvSpPr>
                <p:nvPr/>
              </p:nvSpPr>
              <p:spPr>
                <a:xfrm>
                  <a:off x="3080963" y="4423846"/>
                  <a:ext cx="149976" cy="215444"/>
                </a:xfrm>
                <a:prstGeom prst="rect">
                  <a:avLst/>
                </a:prstGeom>
                <a:blipFill>
                  <a:blip r:embed="rId14"/>
                  <a:stretch>
                    <a:fillRect l="-23077"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4B4CB02-C40D-52F4-6824-AAE27FB5B6B2}"/>
                    </a:ext>
                  </a:extLst>
                </p:cNvPr>
                <p:cNvSpPr txBox="1"/>
                <p:nvPr/>
              </p:nvSpPr>
              <p:spPr>
                <a:xfrm>
                  <a:off x="4657331" y="4423152"/>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2" name="TextBox 101">
                  <a:extLst>
                    <a:ext uri="{FF2B5EF4-FFF2-40B4-BE49-F238E27FC236}">
                      <a16:creationId xmlns:a16="http://schemas.microsoft.com/office/drawing/2014/main" id="{04B4CB02-C40D-52F4-6824-AAE27FB5B6B2}"/>
                    </a:ext>
                  </a:extLst>
                </p:cNvPr>
                <p:cNvSpPr txBox="1">
                  <a:spLocks noRot="1" noChangeAspect="1" noMove="1" noResize="1" noEditPoints="1" noAdjustHandles="1" noChangeArrowheads="1" noChangeShapeType="1" noTextEdit="1"/>
                </p:cNvSpPr>
                <p:nvPr/>
              </p:nvSpPr>
              <p:spPr>
                <a:xfrm>
                  <a:off x="4657331" y="4423152"/>
                  <a:ext cx="149976" cy="215444"/>
                </a:xfrm>
                <a:prstGeom prst="rect">
                  <a:avLst/>
                </a:prstGeom>
                <a:blipFill>
                  <a:blip r:embed="rId15"/>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697CCEDF-BD0A-6CDD-4825-548D5CC7AF57}"/>
                    </a:ext>
                  </a:extLst>
                </p:cNvPr>
                <p:cNvSpPr txBox="1"/>
                <p:nvPr/>
              </p:nvSpPr>
              <p:spPr>
                <a:xfrm>
                  <a:off x="3314358" y="4417515"/>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3" name="TextBox 102">
                  <a:extLst>
                    <a:ext uri="{FF2B5EF4-FFF2-40B4-BE49-F238E27FC236}">
                      <a16:creationId xmlns:a16="http://schemas.microsoft.com/office/drawing/2014/main" id="{697CCEDF-BD0A-6CDD-4825-548D5CC7AF57}"/>
                    </a:ext>
                  </a:extLst>
                </p:cNvPr>
                <p:cNvSpPr txBox="1">
                  <a:spLocks noRot="1" noChangeAspect="1" noMove="1" noResize="1" noEditPoints="1" noAdjustHandles="1" noChangeArrowheads="1" noChangeShapeType="1" noTextEdit="1"/>
                </p:cNvSpPr>
                <p:nvPr/>
              </p:nvSpPr>
              <p:spPr>
                <a:xfrm>
                  <a:off x="3314358" y="4417515"/>
                  <a:ext cx="149976" cy="215444"/>
                </a:xfrm>
                <a:prstGeom prst="rect">
                  <a:avLst/>
                </a:prstGeom>
                <a:blipFill>
                  <a:blip r:embed="rId16"/>
                  <a:stretch>
                    <a:fillRect l="-33333" r="-25000" b="-11765"/>
                  </a:stretch>
                </a:blipFill>
              </p:spPr>
              <p:txBody>
                <a:bodyPr/>
                <a:lstStyle/>
                <a:p>
                  <a:r>
                    <a:rPr lang="en-US">
                      <a:noFill/>
                    </a:rPr>
                    <a:t> </a:t>
                  </a:r>
                </a:p>
              </p:txBody>
            </p:sp>
          </mc:Fallback>
        </mc:AlternateContent>
      </p:grpSp>
      <p:sp>
        <p:nvSpPr>
          <p:cNvPr id="3" name="TextBox 2">
            <a:extLst>
              <a:ext uri="{FF2B5EF4-FFF2-40B4-BE49-F238E27FC236}">
                <a16:creationId xmlns:a16="http://schemas.microsoft.com/office/drawing/2014/main" id="{4F872BB8-BD27-0F9B-5DAD-815EA12D614D}"/>
              </a:ext>
            </a:extLst>
          </p:cNvPr>
          <p:cNvSpPr txBox="1"/>
          <p:nvPr/>
        </p:nvSpPr>
        <p:spPr>
          <a:xfrm>
            <a:off x="5280100" y="1080217"/>
            <a:ext cx="763542" cy="372409"/>
          </a:xfrm>
          <a:prstGeom prst="rect">
            <a:avLst/>
          </a:prstGeom>
          <a:noFill/>
        </p:spPr>
        <p:txBody>
          <a:bodyPr wrap="none" rtlCol="0">
            <a:spAutoFit/>
          </a:bodyPr>
          <a:lstStyle/>
          <a:p>
            <a:r>
              <a:rPr lang="en-US" sz="1600" dirty="0"/>
              <a:t>Level 0</a:t>
            </a:r>
          </a:p>
        </p:txBody>
      </p:sp>
      <p:sp>
        <p:nvSpPr>
          <p:cNvPr id="6" name="TextBox 5">
            <a:extLst>
              <a:ext uri="{FF2B5EF4-FFF2-40B4-BE49-F238E27FC236}">
                <a16:creationId xmlns:a16="http://schemas.microsoft.com/office/drawing/2014/main" id="{453A260A-48AD-00D6-4EDB-F2B51A6FFB5C}"/>
              </a:ext>
            </a:extLst>
          </p:cNvPr>
          <p:cNvSpPr txBox="1"/>
          <p:nvPr/>
        </p:nvSpPr>
        <p:spPr>
          <a:xfrm>
            <a:off x="5289330" y="1709744"/>
            <a:ext cx="763542" cy="372409"/>
          </a:xfrm>
          <a:prstGeom prst="rect">
            <a:avLst/>
          </a:prstGeom>
          <a:noFill/>
        </p:spPr>
        <p:txBody>
          <a:bodyPr wrap="none" rtlCol="0">
            <a:spAutoFit/>
          </a:bodyPr>
          <a:lstStyle/>
          <a:p>
            <a:r>
              <a:rPr lang="en-US" sz="1600" dirty="0"/>
              <a:t>Level 1</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BA6DAEF-0FC7-ACDD-E319-39241D681EE0}"/>
                  </a:ext>
                </a:extLst>
              </p:cNvPr>
              <p:cNvSpPr txBox="1"/>
              <p:nvPr/>
            </p:nvSpPr>
            <p:spPr>
              <a:xfrm>
                <a:off x="5289330" y="2830576"/>
                <a:ext cx="1173335" cy="338554"/>
              </a:xfrm>
              <a:prstGeom prst="rect">
                <a:avLst/>
              </a:prstGeom>
              <a:noFill/>
            </p:spPr>
            <p:txBody>
              <a:bodyPr wrap="none" rtlCol="0">
                <a:spAutoFit/>
              </a:bodyPr>
              <a:lstStyle/>
              <a:p>
                <a:r>
                  <a:rPr lang="en-US" sz="1600" dirty="0"/>
                  <a:t>Level </a:t>
                </a:r>
                <a14:m>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−1</m:t>
                    </m:r>
                  </m:oMath>
                </a14:m>
                <a:endParaRPr lang="en-US" sz="1600" dirty="0"/>
              </a:p>
            </p:txBody>
          </p:sp>
        </mc:Choice>
        <mc:Fallback xmlns="">
          <p:sp>
            <p:nvSpPr>
              <p:cNvPr id="10" name="TextBox 9">
                <a:extLst>
                  <a:ext uri="{FF2B5EF4-FFF2-40B4-BE49-F238E27FC236}">
                    <a16:creationId xmlns:a16="http://schemas.microsoft.com/office/drawing/2014/main" id="{5BA6DAEF-0FC7-ACDD-E319-39241D681EE0}"/>
                  </a:ext>
                </a:extLst>
              </p:cNvPr>
              <p:cNvSpPr txBox="1">
                <a:spLocks noRot="1" noChangeAspect="1" noMove="1" noResize="1" noEditPoints="1" noAdjustHandles="1" noChangeArrowheads="1" noChangeShapeType="1" noTextEdit="1"/>
              </p:cNvSpPr>
              <p:nvPr/>
            </p:nvSpPr>
            <p:spPr>
              <a:xfrm>
                <a:off x="5289330" y="2830576"/>
                <a:ext cx="1173335" cy="338554"/>
              </a:xfrm>
              <a:prstGeom prst="rect">
                <a:avLst/>
              </a:prstGeom>
              <a:blipFill>
                <a:blip r:embed="rId17"/>
                <a:stretch>
                  <a:fillRect l="-3226" t="-357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F9119B9-05DB-5747-8C65-C4F5973226C6}"/>
                  </a:ext>
                </a:extLst>
              </p:cNvPr>
              <p:cNvSpPr txBox="1"/>
              <p:nvPr/>
            </p:nvSpPr>
            <p:spPr>
              <a:xfrm>
                <a:off x="5289330" y="3201059"/>
                <a:ext cx="814454" cy="338554"/>
              </a:xfrm>
              <a:prstGeom prst="rect">
                <a:avLst/>
              </a:prstGeom>
              <a:noFill/>
            </p:spPr>
            <p:txBody>
              <a:bodyPr wrap="none" rtlCol="0">
                <a:spAutoFit/>
              </a:bodyPr>
              <a:lstStyle/>
              <a:p>
                <a:r>
                  <a:rPr lang="en-US" sz="1600" dirty="0"/>
                  <a:t>Level </a:t>
                </a:r>
                <a14:m>
                  <m:oMath xmlns:m="http://schemas.openxmlformats.org/officeDocument/2006/math">
                    <m:r>
                      <a:rPr lang="en-US" sz="1600" b="0" i="1" smtClean="0">
                        <a:latin typeface="Cambria Math" panose="02040503050406030204" pitchFamily="18" charset="0"/>
                      </a:rPr>
                      <m:t>𝐻</m:t>
                    </m:r>
                  </m:oMath>
                </a14:m>
                <a:endParaRPr lang="en-US" sz="1600" dirty="0"/>
              </a:p>
            </p:txBody>
          </p:sp>
        </mc:Choice>
        <mc:Fallback xmlns="">
          <p:sp>
            <p:nvSpPr>
              <p:cNvPr id="12" name="TextBox 11">
                <a:extLst>
                  <a:ext uri="{FF2B5EF4-FFF2-40B4-BE49-F238E27FC236}">
                    <a16:creationId xmlns:a16="http://schemas.microsoft.com/office/drawing/2014/main" id="{CF9119B9-05DB-5747-8C65-C4F5973226C6}"/>
                  </a:ext>
                </a:extLst>
              </p:cNvPr>
              <p:cNvSpPr txBox="1">
                <a:spLocks noRot="1" noChangeAspect="1" noMove="1" noResize="1" noEditPoints="1" noAdjustHandles="1" noChangeArrowheads="1" noChangeShapeType="1" noTextEdit="1"/>
              </p:cNvSpPr>
              <p:nvPr/>
            </p:nvSpPr>
            <p:spPr>
              <a:xfrm>
                <a:off x="5289330" y="3201059"/>
                <a:ext cx="814454" cy="338554"/>
              </a:xfrm>
              <a:prstGeom prst="rect">
                <a:avLst/>
              </a:prstGeom>
              <a:blipFill>
                <a:blip r:embed="rId18"/>
                <a:stretch>
                  <a:fillRect l="-4615" t="-7407" b="-22222"/>
                </a:stretch>
              </a:blipFill>
            </p:spPr>
            <p:txBody>
              <a:bodyPr/>
              <a:lstStyle/>
              <a:p>
                <a:r>
                  <a:rPr lang="en-US">
                    <a:noFill/>
                  </a:rPr>
                  <a:t> </a:t>
                </a:r>
              </a:p>
            </p:txBody>
          </p:sp>
        </mc:Fallback>
      </mc:AlternateContent>
    </p:spTree>
    <p:extLst>
      <p:ext uri="{BB962C8B-B14F-4D97-AF65-F5344CB8AC3E}">
        <p14:creationId xmlns:p14="http://schemas.microsoft.com/office/powerpoint/2010/main" val="413055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21</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Recursion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grpSp>
        <p:nvGrpSpPr>
          <p:cNvPr id="89" name="Group 88">
            <a:extLst>
              <a:ext uri="{FF2B5EF4-FFF2-40B4-BE49-F238E27FC236}">
                <a16:creationId xmlns:a16="http://schemas.microsoft.com/office/drawing/2014/main" id="{D5774EA5-1CBA-A636-CBE0-250832E3A329}"/>
              </a:ext>
            </a:extLst>
          </p:cNvPr>
          <p:cNvGrpSpPr/>
          <p:nvPr/>
        </p:nvGrpSpPr>
        <p:grpSpPr>
          <a:xfrm>
            <a:off x="2698936" y="2095331"/>
            <a:ext cx="1092122" cy="655749"/>
            <a:chOff x="2698936" y="3157780"/>
            <a:chExt cx="1092122" cy="655749"/>
          </a:xfrm>
        </p:grpSpPr>
        <p:grpSp>
          <p:nvGrpSpPr>
            <p:cNvPr id="39" name="Group 38">
              <a:extLst>
                <a:ext uri="{FF2B5EF4-FFF2-40B4-BE49-F238E27FC236}">
                  <a16:creationId xmlns:a16="http://schemas.microsoft.com/office/drawing/2014/main" id="{334C5990-8079-4DF8-74B4-4FEA3180068C}"/>
                </a:ext>
              </a:extLst>
            </p:cNvPr>
            <p:cNvGrpSpPr/>
            <p:nvPr/>
          </p:nvGrpSpPr>
          <p:grpSpPr>
            <a:xfrm>
              <a:off x="2698936" y="3399191"/>
              <a:ext cx="469359" cy="414000"/>
              <a:chOff x="4828779" y="1096829"/>
              <a:chExt cx="469359" cy="414000"/>
            </a:xfrm>
          </p:grpSpPr>
          <p:sp>
            <p:nvSpPr>
              <p:cNvPr id="40" name="Oval 39">
                <a:extLst>
                  <a:ext uri="{FF2B5EF4-FFF2-40B4-BE49-F238E27FC236}">
                    <a16:creationId xmlns:a16="http://schemas.microsoft.com/office/drawing/2014/main" id="{1310F05E-D5CB-11D1-76CC-C62E5D669730}"/>
                  </a:ext>
                </a:extLst>
              </p:cNvPr>
              <p:cNvSpPr/>
              <p:nvPr/>
            </p:nvSpPr>
            <p:spPr>
              <a:xfrm>
                <a:off x="4843649" y="1096829"/>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2E1E20A-FD2E-42A5-9E96-0C6829E66F53}"/>
                      </a:ext>
                    </a:extLst>
                  </p:cNvPr>
                  <p:cNvSpPr txBox="1"/>
                  <p:nvPr/>
                </p:nvSpPr>
                <p:spPr>
                  <a:xfrm>
                    <a:off x="4828779" y="1174110"/>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41" name="TextBox 40">
                    <a:extLst>
                      <a:ext uri="{FF2B5EF4-FFF2-40B4-BE49-F238E27FC236}">
                        <a16:creationId xmlns:a16="http://schemas.microsoft.com/office/drawing/2014/main" id="{62E1E20A-FD2E-42A5-9E96-0C6829E66F53}"/>
                      </a:ext>
                    </a:extLst>
                  </p:cNvPr>
                  <p:cNvSpPr txBox="1">
                    <a:spLocks noRot="1" noChangeAspect="1" noMove="1" noResize="1" noEditPoints="1" noAdjustHandles="1" noChangeArrowheads="1" noChangeShapeType="1" noTextEdit="1"/>
                  </p:cNvSpPr>
                  <p:nvPr/>
                </p:nvSpPr>
                <p:spPr>
                  <a:xfrm>
                    <a:off x="4828779" y="1174110"/>
                    <a:ext cx="469359" cy="267702"/>
                  </a:xfrm>
                  <a:prstGeom prst="rect">
                    <a:avLst/>
                  </a:prstGeom>
                  <a:blipFill>
                    <a:blip r:embed="rId3"/>
                    <a:stretch>
                      <a:fillRect l="-10526" t="-95455" r="-7895" b="-159091"/>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CD9DD78D-D02D-9496-A4CA-3842CD88D282}"/>
                </a:ext>
              </a:extLst>
            </p:cNvPr>
            <p:cNvGrpSpPr/>
            <p:nvPr/>
          </p:nvGrpSpPr>
          <p:grpSpPr>
            <a:xfrm>
              <a:off x="3321699" y="3399529"/>
              <a:ext cx="469359" cy="414000"/>
              <a:chOff x="4698973" y="1097167"/>
              <a:chExt cx="469359" cy="414000"/>
            </a:xfrm>
          </p:grpSpPr>
          <p:sp>
            <p:nvSpPr>
              <p:cNvPr id="43" name="Oval 42">
                <a:extLst>
                  <a:ext uri="{FF2B5EF4-FFF2-40B4-BE49-F238E27FC236}">
                    <a16:creationId xmlns:a16="http://schemas.microsoft.com/office/drawing/2014/main" id="{20C3FD52-0A92-F540-7CD7-C8BB3A3606C6}"/>
                  </a:ext>
                </a:extLst>
              </p:cNvPr>
              <p:cNvSpPr/>
              <p:nvPr/>
            </p:nvSpPr>
            <p:spPr>
              <a:xfrm>
                <a:off x="4726653" y="1097167"/>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E8B4BAC-D023-CE52-0131-FDB4641C350D}"/>
                      </a:ext>
                    </a:extLst>
                  </p:cNvPr>
                  <p:cNvSpPr txBox="1"/>
                  <p:nvPr/>
                </p:nvSpPr>
                <p:spPr>
                  <a:xfrm>
                    <a:off x="4698973" y="1172788"/>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44" name="TextBox 43">
                    <a:extLst>
                      <a:ext uri="{FF2B5EF4-FFF2-40B4-BE49-F238E27FC236}">
                        <a16:creationId xmlns:a16="http://schemas.microsoft.com/office/drawing/2014/main" id="{BE8B4BAC-D023-CE52-0131-FDB4641C350D}"/>
                      </a:ext>
                    </a:extLst>
                  </p:cNvPr>
                  <p:cNvSpPr txBox="1">
                    <a:spLocks noRot="1" noChangeAspect="1" noMove="1" noResize="1" noEditPoints="1" noAdjustHandles="1" noChangeArrowheads="1" noChangeShapeType="1" noTextEdit="1"/>
                  </p:cNvSpPr>
                  <p:nvPr/>
                </p:nvSpPr>
                <p:spPr>
                  <a:xfrm>
                    <a:off x="4698973" y="1172788"/>
                    <a:ext cx="469359" cy="267702"/>
                  </a:xfrm>
                  <a:prstGeom prst="rect">
                    <a:avLst/>
                  </a:prstGeom>
                  <a:blipFill>
                    <a:blip r:embed="rId3"/>
                    <a:stretch>
                      <a:fillRect l="-10526" t="-95455" r="-7895" b="-159091"/>
                    </a:stretch>
                  </a:blipFill>
                </p:spPr>
                <p:txBody>
                  <a:bodyPr/>
                  <a:lstStyle/>
                  <a:p>
                    <a:r>
                      <a:rPr lang="en-US">
                        <a:noFill/>
                      </a:rPr>
                      <a:t> </a:t>
                    </a:r>
                  </a:p>
                </p:txBody>
              </p:sp>
            </mc:Fallback>
          </mc:AlternateContent>
        </p:grpSp>
        <p:cxnSp>
          <p:nvCxnSpPr>
            <p:cNvPr id="56" name="Straight Arrow Connector 55">
              <a:extLst>
                <a:ext uri="{FF2B5EF4-FFF2-40B4-BE49-F238E27FC236}">
                  <a16:creationId xmlns:a16="http://schemas.microsoft.com/office/drawing/2014/main" id="{33FBE912-CB07-A12B-0799-4601008B5E8A}"/>
                </a:ext>
              </a:extLst>
            </p:cNvPr>
            <p:cNvCxnSpPr>
              <a:cxnSpLocks/>
              <a:stCxn id="28" idx="4"/>
              <a:endCxn id="40" idx="0"/>
            </p:cNvCxnSpPr>
            <p:nvPr/>
          </p:nvCxnSpPr>
          <p:spPr>
            <a:xfrm flipH="1">
              <a:off x="2920806" y="3157780"/>
              <a:ext cx="362171" cy="24141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FFA0262E-E6E8-51FB-F979-5EDECDCD381F}"/>
                </a:ext>
              </a:extLst>
            </p:cNvPr>
            <p:cNvCxnSpPr>
              <a:cxnSpLocks/>
              <a:stCxn id="28" idx="4"/>
              <a:endCxn id="43" idx="0"/>
            </p:cNvCxnSpPr>
            <p:nvPr/>
          </p:nvCxnSpPr>
          <p:spPr>
            <a:xfrm>
              <a:off x="3282977" y="3157780"/>
              <a:ext cx="273402" cy="24174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134E7948-5602-50B7-5D86-1DAD64454958}"/>
                  </a:ext>
                </a:extLst>
              </p:cNvPr>
              <p:cNvSpPr txBox="1">
                <a:spLocks/>
              </p:cNvSpPr>
              <p:nvPr/>
            </p:nvSpPr>
            <p:spPr>
              <a:xfrm>
                <a:off x="263921" y="3527998"/>
                <a:ext cx="6450388" cy="13185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500" dirty="0"/>
                  <a:t>What about the internal costs?</a:t>
                </a:r>
              </a:p>
              <a:p>
                <a:pPr>
                  <a:lnSpc>
                    <a:spcPct val="100000"/>
                  </a:lnSpc>
                  <a:spcBef>
                    <a:spcPts val="0"/>
                  </a:spcBef>
                </a:pPr>
                <a:r>
                  <a:rPr lang="en-US" sz="1500" dirty="0"/>
                  <a:t>We need to sum the costs at each internal node</a:t>
                </a:r>
              </a:p>
              <a:p>
                <a:pPr>
                  <a:lnSpc>
                    <a:spcPct val="100000"/>
                  </a:lnSpc>
                  <a:spcBef>
                    <a:spcPts val="0"/>
                  </a:spcBef>
                </a:pPr>
                <a:r>
                  <a:rPr lang="en-US" sz="1500" dirty="0"/>
                  <a:t>Since the costs at each level is same we can multiply by height</a:t>
                </a:r>
              </a:p>
              <a:p>
                <a:pPr>
                  <a:lnSpc>
                    <a:spcPct val="100000"/>
                  </a:lnSpc>
                  <a:spcBef>
                    <a:spcPts val="0"/>
                  </a:spcBef>
                </a:pPr>
                <a:r>
                  <a:rPr lang="en-US" sz="1500" dirty="0"/>
                  <a:t>Internal cost = </a:t>
                </a:r>
                <a14:m>
                  <m:oMath xmlns:m="http://schemas.openxmlformats.org/officeDocument/2006/math">
                    <m:r>
                      <a:rPr lang="en-US" sz="1500" b="0" i="1" smtClean="0">
                        <a:latin typeface="Cambria Math" panose="02040503050406030204" pitchFamily="18" charset="0"/>
                      </a:rPr>
                      <m:t>𝑐𝑛</m:t>
                    </m:r>
                    <m:r>
                      <a:rPr lang="en-US" sz="1500" b="0" i="1" smtClean="0">
                        <a:latin typeface="Cambria Math" panose="02040503050406030204" pitchFamily="18" charset="0"/>
                      </a:rPr>
                      <m:t>∗</m:t>
                    </m:r>
                    <m:r>
                      <a:rPr lang="en-US" sz="1500" b="0" i="1" smtClean="0">
                        <a:latin typeface="Cambria Math" panose="02040503050406030204" pitchFamily="18" charset="0"/>
                      </a:rPr>
                      <m:t>𝐻</m:t>
                    </m:r>
                    <m:r>
                      <a:rPr lang="en-US" sz="1500" b="0" i="1" smtClean="0">
                        <a:latin typeface="Cambria Math" panose="02040503050406030204" pitchFamily="18" charset="0"/>
                      </a:rPr>
                      <m:t>=</m:t>
                    </m:r>
                    <m:r>
                      <a:rPr lang="en-US" sz="1500" b="0" i="1" smtClean="0">
                        <a:latin typeface="Cambria Math" panose="02040503050406030204" pitchFamily="18" charset="0"/>
                      </a:rPr>
                      <m:t>𝑐𝑛</m:t>
                    </m:r>
                    <m:func>
                      <m:funcPr>
                        <m:ctrlPr>
                          <a:rPr lang="en-US" sz="1500" b="0" i="1" smtClean="0">
                            <a:latin typeface="Cambria Math" panose="02040503050406030204" pitchFamily="18" charset="0"/>
                          </a:rPr>
                        </m:ctrlPr>
                      </m:funcPr>
                      <m:fName>
                        <m:sSub>
                          <m:sSubPr>
                            <m:ctrlPr>
                              <a:rPr lang="en-US" sz="1500" b="0" i="1" smtClean="0">
                                <a:latin typeface="Cambria Math" panose="02040503050406030204" pitchFamily="18" charset="0"/>
                              </a:rPr>
                            </m:ctrlPr>
                          </m:sSubPr>
                          <m:e>
                            <m:r>
                              <m:rPr>
                                <m:sty m:val="p"/>
                              </m:rPr>
                              <a:rPr lang="en-US" sz="1500" b="0" i="0" smtClean="0">
                                <a:latin typeface="Cambria Math" panose="02040503050406030204" pitchFamily="18" charset="0"/>
                              </a:rPr>
                              <m:t>log</m:t>
                            </m:r>
                          </m:e>
                          <m:sub>
                            <m:r>
                              <a:rPr lang="en-US" sz="1500" b="0" i="1" smtClean="0">
                                <a:latin typeface="Cambria Math" panose="02040503050406030204" pitchFamily="18" charset="0"/>
                              </a:rPr>
                              <m:t>2</m:t>
                            </m:r>
                          </m:sub>
                        </m:sSub>
                      </m:fName>
                      <m:e>
                        <m:r>
                          <a:rPr lang="en-US" sz="1500" b="0" i="1" smtClean="0">
                            <a:latin typeface="Cambria Math" panose="02040503050406030204" pitchFamily="18" charset="0"/>
                          </a:rPr>
                          <m:t>𝑛</m:t>
                        </m:r>
                        <m:r>
                          <a:rPr lang="en-US" sz="1500" b="0" i="1" smtClean="0">
                            <a:latin typeface="Cambria Math" panose="02040503050406030204" pitchFamily="18" charset="0"/>
                          </a:rPr>
                          <m:t>=</m:t>
                        </m:r>
                        <m:r>
                          <m:rPr>
                            <m:sty m:val="p"/>
                          </m:rPr>
                          <a:rPr lang="el-GR" sz="1500" b="0" i="1" smtClean="0">
                            <a:latin typeface="Cambria Math" panose="02040503050406030204" pitchFamily="18" charset="0"/>
                            <a:ea typeface="Cambria Math" panose="02040503050406030204" pitchFamily="18" charset="0"/>
                          </a:rPr>
                          <m:t>Θ</m:t>
                        </m:r>
                      </m:e>
                    </m:func>
                    <m:r>
                      <a:rPr lang="en-US" sz="1500" b="0" i="1" smtClean="0">
                        <a:latin typeface="Cambria Math" panose="02040503050406030204" pitchFamily="18" charset="0"/>
                      </a:rPr>
                      <m:t>(</m:t>
                    </m:r>
                    <m:r>
                      <a:rPr lang="en-US" sz="1500" b="0" i="1" smtClean="0">
                        <a:latin typeface="Cambria Math" panose="02040503050406030204" pitchFamily="18" charset="0"/>
                      </a:rPr>
                      <m:t>𝑛</m:t>
                    </m:r>
                    <m:func>
                      <m:funcPr>
                        <m:ctrlPr>
                          <a:rPr lang="en-US" sz="1500" b="0" i="1" smtClean="0">
                            <a:latin typeface="Cambria Math" panose="02040503050406030204" pitchFamily="18" charset="0"/>
                          </a:rPr>
                        </m:ctrlPr>
                      </m:funcPr>
                      <m:fName>
                        <m:sSub>
                          <m:sSubPr>
                            <m:ctrlPr>
                              <a:rPr lang="en-US" sz="1500" b="0" i="1" smtClean="0">
                                <a:latin typeface="Cambria Math" panose="02040503050406030204" pitchFamily="18" charset="0"/>
                              </a:rPr>
                            </m:ctrlPr>
                          </m:sSubPr>
                          <m:e>
                            <m:r>
                              <m:rPr>
                                <m:sty m:val="p"/>
                              </m:rPr>
                              <a:rPr lang="en-US" sz="1500" b="0" i="0" smtClean="0">
                                <a:latin typeface="Cambria Math" panose="02040503050406030204" pitchFamily="18" charset="0"/>
                              </a:rPr>
                              <m:t>log</m:t>
                            </m:r>
                          </m:e>
                          <m:sub>
                            <m:r>
                              <a:rPr lang="en-US" sz="1500" b="0" i="1" smtClean="0">
                                <a:latin typeface="Cambria Math" panose="02040503050406030204" pitchFamily="18" charset="0"/>
                              </a:rPr>
                              <m:t>2</m:t>
                            </m:r>
                          </m:sub>
                        </m:sSub>
                      </m:fName>
                      <m:e>
                        <m:r>
                          <a:rPr lang="en-US" sz="1500" b="0" i="1" smtClean="0">
                            <a:latin typeface="Cambria Math" panose="02040503050406030204" pitchFamily="18" charset="0"/>
                          </a:rPr>
                          <m:t>𝑛</m:t>
                        </m:r>
                      </m:e>
                    </m:func>
                    <m:r>
                      <a:rPr lang="en-US" sz="1500" b="0" i="1" smtClean="0">
                        <a:latin typeface="Cambria Math" panose="02040503050406030204" pitchFamily="18" charset="0"/>
                      </a:rPr>
                      <m:t>)</m:t>
                    </m:r>
                  </m:oMath>
                </a14:m>
                <a:endParaRPr lang="en-US" sz="1500" dirty="0"/>
              </a:p>
              <a:p>
                <a:pPr>
                  <a:lnSpc>
                    <a:spcPct val="100000"/>
                  </a:lnSpc>
                  <a:spcBef>
                    <a:spcPts val="0"/>
                  </a:spcBef>
                </a:pPr>
                <a:r>
                  <a:rPr lang="en-US" sz="1500" dirty="0"/>
                  <a:t>Total cost =</a:t>
                </a:r>
                <a14:m>
                  <m:oMath xmlns:m="http://schemas.openxmlformats.org/officeDocument/2006/math">
                    <m:r>
                      <m:rPr>
                        <m:sty m:val="p"/>
                      </m:rPr>
                      <a:rPr lang="el-GR" sz="1500" i="1" smtClean="0">
                        <a:latin typeface="Cambria Math" panose="02040503050406030204" pitchFamily="18" charset="0"/>
                        <a:ea typeface="Cambria Math" panose="02040503050406030204" pitchFamily="18" charset="0"/>
                      </a:rPr>
                      <m:t>Θ</m:t>
                    </m:r>
                    <m:d>
                      <m:dPr>
                        <m:ctrlPr>
                          <a:rPr lang="en-US" sz="1500" b="0" i="1" smtClean="0">
                            <a:latin typeface="Cambria Math" panose="02040503050406030204" pitchFamily="18" charset="0"/>
                            <a:ea typeface="Cambria Math" panose="02040503050406030204" pitchFamily="18" charset="0"/>
                          </a:rPr>
                        </m:ctrlPr>
                      </m:dPr>
                      <m:e>
                        <m:r>
                          <a:rPr lang="en-US" sz="1500" b="0" i="1" smtClean="0">
                            <a:latin typeface="Cambria Math" panose="02040503050406030204" pitchFamily="18" charset="0"/>
                            <a:ea typeface="Cambria Math" panose="02040503050406030204" pitchFamily="18" charset="0"/>
                          </a:rPr>
                          <m:t>𝑛</m:t>
                        </m:r>
                      </m:e>
                    </m:d>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𝜃</m:t>
                    </m:r>
                    <m:d>
                      <m:dPr>
                        <m:ctrlPr>
                          <a:rPr lang="en-US" sz="1500" b="0" i="1" smtClean="0">
                            <a:latin typeface="Cambria Math" panose="02040503050406030204" pitchFamily="18" charset="0"/>
                            <a:ea typeface="Cambria Math" panose="02040503050406030204" pitchFamily="18" charset="0"/>
                          </a:rPr>
                        </m:ctrlPr>
                      </m:dPr>
                      <m:e>
                        <m:r>
                          <a:rPr lang="en-US" sz="1500" b="0" i="1" smtClean="0">
                            <a:latin typeface="Cambria Math" panose="02040503050406030204" pitchFamily="18" charset="0"/>
                            <a:ea typeface="Cambria Math" panose="02040503050406030204" pitchFamily="18" charset="0"/>
                          </a:rPr>
                          <m:t>𝑛</m:t>
                        </m:r>
                        <m:func>
                          <m:funcPr>
                            <m:ctrlPr>
                              <a:rPr lang="en-US" sz="1500" b="0" i="1" smtClean="0">
                                <a:latin typeface="Cambria Math" panose="02040503050406030204" pitchFamily="18" charset="0"/>
                                <a:ea typeface="Cambria Math" panose="02040503050406030204" pitchFamily="18" charset="0"/>
                              </a:rPr>
                            </m:ctrlPr>
                          </m:funcPr>
                          <m:fName>
                            <m:sSub>
                              <m:sSubPr>
                                <m:ctrlPr>
                                  <a:rPr lang="en-US" sz="1500" b="0" i="1" smtClean="0">
                                    <a:latin typeface="Cambria Math" panose="02040503050406030204" pitchFamily="18" charset="0"/>
                                    <a:ea typeface="Cambria Math" panose="02040503050406030204" pitchFamily="18" charset="0"/>
                                  </a:rPr>
                                </m:ctrlPr>
                              </m:sSubPr>
                              <m:e>
                                <m:r>
                                  <m:rPr>
                                    <m:sty m:val="p"/>
                                  </m:rPr>
                                  <a:rPr lang="en-US" sz="1500" b="0" i="0" smtClean="0">
                                    <a:latin typeface="Cambria Math" panose="02040503050406030204" pitchFamily="18" charset="0"/>
                                    <a:ea typeface="Cambria Math" panose="02040503050406030204" pitchFamily="18" charset="0"/>
                                  </a:rPr>
                                  <m:t>log</m:t>
                                </m:r>
                              </m:e>
                              <m:sub>
                                <m:r>
                                  <a:rPr lang="en-US" sz="1500" b="0" i="1" smtClean="0">
                                    <a:latin typeface="Cambria Math" panose="02040503050406030204" pitchFamily="18" charset="0"/>
                                    <a:ea typeface="Cambria Math" panose="02040503050406030204" pitchFamily="18" charset="0"/>
                                  </a:rPr>
                                  <m:t>2</m:t>
                                </m:r>
                              </m:sub>
                            </m:sSub>
                          </m:fName>
                          <m:e>
                            <m:r>
                              <a:rPr lang="en-US" sz="1500" b="0" i="1" smtClean="0">
                                <a:latin typeface="Cambria Math" panose="02040503050406030204" pitchFamily="18" charset="0"/>
                                <a:ea typeface="Cambria Math" panose="02040503050406030204" pitchFamily="18" charset="0"/>
                              </a:rPr>
                              <m:t>𝑛</m:t>
                            </m:r>
                          </m:e>
                        </m:func>
                      </m:e>
                    </m:d>
                    <m:r>
                      <a:rPr lang="en-US" sz="1500" b="0" i="1" smtClean="0">
                        <a:latin typeface="Cambria Math" panose="02040503050406030204" pitchFamily="18" charset="0"/>
                        <a:ea typeface="Cambria Math" panose="02040503050406030204" pitchFamily="18" charset="0"/>
                      </a:rPr>
                      <m:t>=</m:t>
                    </m:r>
                    <m:r>
                      <a:rPr lang="en-US" sz="1500" i="1">
                        <a:latin typeface="Cambria Math" panose="02040503050406030204" pitchFamily="18" charset="0"/>
                        <a:ea typeface="Cambria Math" panose="02040503050406030204" pitchFamily="18" charset="0"/>
                      </a:rPr>
                      <m:t>𝜃</m:t>
                    </m:r>
                    <m:d>
                      <m:dPr>
                        <m:ctrlPr>
                          <a:rPr lang="en-US"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𝑛</m:t>
                        </m:r>
                        <m:func>
                          <m:funcPr>
                            <m:ctrlPr>
                              <a:rPr lang="en-US" sz="1500" i="1">
                                <a:latin typeface="Cambria Math" panose="02040503050406030204" pitchFamily="18" charset="0"/>
                                <a:ea typeface="Cambria Math" panose="02040503050406030204" pitchFamily="18" charset="0"/>
                              </a:rPr>
                            </m:ctrlPr>
                          </m:funcPr>
                          <m:fName>
                            <m:sSub>
                              <m:sSubPr>
                                <m:ctrlPr>
                                  <a:rPr lang="en-US" sz="1500" i="1">
                                    <a:latin typeface="Cambria Math" panose="02040503050406030204" pitchFamily="18" charset="0"/>
                                    <a:ea typeface="Cambria Math" panose="02040503050406030204" pitchFamily="18" charset="0"/>
                                  </a:rPr>
                                </m:ctrlPr>
                              </m:sSubPr>
                              <m:e>
                                <m:r>
                                  <m:rPr>
                                    <m:sty m:val="p"/>
                                  </m:rPr>
                                  <a:rPr lang="en-US" sz="1500">
                                    <a:latin typeface="Cambria Math" panose="02040503050406030204" pitchFamily="18" charset="0"/>
                                    <a:ea typeface="Cambria Math" panose="02040503050406030204" pitchFamily="18" charset="0"/>
                                  </a:rPr>
                                  <m:t>log</m:t>
                                </m:r>
                              </m:e>
                              <m:sub>
                                <m:r>
                                  <a:rPr lang="en-US" sz="1500" i="1">
                                    <a:latin typeface="Cambria Math" panose="02040503050406030204" pitchFamily="18" charset="0"/>
                                    <a:ea typeface="Cambria Math" panose="02040503050406030204" pitchFamily="18" charset="0"/>
                                  </a:rPr>
                                  <m:t>2</m:t>
                                </m:r>
                              </m:sub>
                            </m:sSub>
                          </m:fName>
                          <m:e>
                            <m:r>
                              <a:rPr lang="en-US" sz="1500" i="1">
                                <a:latin typeface="Cambria Math" panose="02040503050406030204" pitchFamily="18" charset="0"/>
                                <a:ea typeface="Cambria Math" panose="02040503050406030204" pitchFamily="18" charset="0"/>
                              </a:rPr>
                              <m:t>𝑛</m:t>
                            </m:r>
                          </m:e>
                        </m:func>
                      </m:e>
                    </m:d>
                  </m:oMath>
                </a14:m>
                <a:endParaRPr lang="en-US" sz="1500" dirty="0"/>
              </a:p>
            </p:txBody>
          </p:sp>
        </mc:Choice>
        <mc:Fallback xmlns="">
          <p:sp>
            <p:nvSpPr>
              <p:cNvPr id="66" name="Content Placeholder 2">
                <a:extLst>
                  <a:ext uri="{FF2B5EF4-FFF2-40B4-BE49-F238E27FC236}">
                    <a16:creationId xmlns:a16="http://schemas.microsoft.com/office/drawing/2014/main" id="{134E7948-5602-50B7-5D86-1DAD64454958}"/>
                  </a:ext>
                </a:extLst>
              </p:cNvPr>
              <p:cNvSpPr txBox="1">
                <a:spLocks noRot="1" noChangeAspect="1" noMove="1" noResize="1" noEditPoints="1" noAdjustHandles="1" noChangeArrowheads="1" noChangeShapeType="1" noTextEdit="1"/>
              </p:cNvSpPr>
              <p:nvPr/>
            </p:nvSpPr>
            <p:spPr>
              <a:xfrm>
                <a:off x="263921" y="3527998"/>
                <a:ext cx="6450388" cy="1318505"/>
              </a:xfrm>
              <a:prstGeom prst="rect">
                <a:avLst/>
              </a:prstGeom>
              <a:blipFill>
                <a:blip r:embed="rId4"/>
                <a:stretch>
                  <a:fillRect l="-196" t="-952"/>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A89A164D-4857-067F-5E43-F93CB998FF22}"/>
              </a:ext>
            </a:extLst>
          </p:cNvPr>
          <p:cNvGrpSpPr/>
          <p:nvPr/>
        </p:nvGrpSpPr>
        <p:grpSpPr>
          <a:xfrm>
            <a:off x="3047091" y="1132796"/>
            <a:ext cx="1535723" cy="962535"/>
            <a:chOff x="4792003" y="2195245"/>
            <a:chExt cx="1535723" cy="962535"/>
          </a:xfrm>
        </p:grpSpPr>
        <p:grpSp>
          <p:nvGrpSpPr>
            <p:cNvPr id="7" name="Group 6">
              <a:extLst>
                <a:ext uri="{FF2B5EF4-FFF2-40B4-BE49-F238E27FC236}">
                  <a16:creationId xmlns:a16="http://schemas.microsoft.com/office/drawing/2014/main" id="{1721371B-6173-5E60-C35B-2FB5A145F185}"/>
                </a:ext>
              </a:extLst>
            </p:cNvPr>
            <p:cNvGrpSpPr/>
            <p:nvPr/>
          </p:nvGrpSpPr>
          <p:grpSpPr>
            <a:xfrm>
              <a:off x="4792003" y="2743780"/>
              <a:ext cx="469359" cy="414000"/>
              <a:chOff x="4601838" y="1096952"/>
              <a:chExt cx="469359" cy="414000"/>
            </a:xfrm>
          </p:grpSpPr>
          <p:sp>
            <p:nvSpPr>
              <p:cNvPr id="28" name="Oval 27">
                <a:extLst>
                  <a:ext uri="{FF2B5EF4-FFF2-40B4-BE49-F238E27FC236}">
                    <a16:creationId xmlns:a16="http://schemas.microsoft.com/office/drawing/2014/main" id="{28EB9C82-C742-B3E6-A230-91DE27C053F6}"/>
                  </a:ext>
                </a:extLst>
              </p:cNvPr>
              <p:cNvSpPr/>
              <p:nvPr/>
            </p:nvSpPr>
            <p:spPr>
              <a:xfrm>
                <a:off x="4630724" y="1096952"/>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D8CFFD-06AB-E782-50D0-AF00F3F48AFB}"/>
                      </a:ext>
                    </a:extLst>
                  </p:cNvPr>
                  <p:cNvSpPr txBox="1"/>
                  <p:nvPr/>
                </p:nvSpPr>
                <p:spPr>
                  <a:xfrm>
                    <a:off x="4601838" y="1170820"/>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29" name="TextBox 28">
                    <a:extLst>
                      <a:ext uri="{FF2B5EF4-FFF2-40B4-BE49-F238E27FC236}">
                        <a16:creationId xmlns:a16="http://schemas.microsoft.com/office/drawing/2014/main" id="{D7D8CFFD-06AB-E782-50D0-AF00F3F48AFB}"/>
                      </a:ext>
                    </a:extLst>
                  </p:cNvPr>
                  <p:cNvSpPr txBox="1">
                    <a:spLocks noRot="1" noChangeAspect="1" noMove="1" noResize="1" noEditPoints="1" noAdjustHandles="1" noChangeArrowheads="1" noChangeShapeType="1" noTextEdit="1"/>
                  </p:cNvSpPr>
                  <p:nvPr/>
                </p:nvSpPr>
                <p:spPr>
                  <a:xfrm>
                    <a:off x="4601838" y="1170820"/>
                    <a:ext cx="469359" cy="268279"/>
                  </a:xfrm>
                  <a:prstGeom prst="rect">
                    <a:avLst/>
                  </a:prstGeom>
                  <a:blipFill>
                    <a:blip r:embed="rId8"/>
                    <a:stretch>
                      <a:fillRect l="-13514" t="-90909" r="-10811" b="-163636"/>
                    </a:stretch>
                  </a:blipFill>
                </p:spPr>
                <p:txBody>
                  <a:bodyPr/>
                  <a:lstStyle/>
                  <a:p>
                    <a:r>
                      <a:rPr lang="en-US">
                        <a:noFill/>
                      </a:rPr>
                      <a:t> </a:t>
                    </a:r>
                  </a:p>
                </p:txBody>
              </p:sp>
            </mc:Fallback>
          </mc:AlternateContent>
        </p:grpSp>
        <p:sp>
          <p:nvSpPr>
            <p:cNvPr id="15" name="Oval 14">
              <a:extLst>
                <a:ext uri="{FF2B5EF4-FFF2-40B4-BE49-F238E27FC236}">
                  <a16:creationId xmlns:a16="http://schemas.microsoft.com/office/drawing/2014/main" id="{ADE641E4-0B6A-4E17-A637-3D83128143C9}"/>
                </a:ext>
              </a:extLst>
            </p:cNvPr>
            <p:cNvSpPr/>
            <p:nvPr/>
          </p:nvSpPr>
          <p:spPr>
            <a:xfrm>
              <a:off x="5913726" y="2740220"/>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cxnSp>
          <p:nvCxnSpPr>
            <p:cNvPr id="16" name="Straight Arrow Connector 15">
              <a:extLst>
                <a:ext uri="{FF2B5EF4-FFF2-40B4-BE49-F238E27FC236}">
                  <a16:creationId xmlns:a16="http://schemas.microsoft.com/office/drawing/2014/main" id="{57631A2F-0AF1-CAE9-BC3C-CC0247D9A1DA}"/>
                </a:ext>
              </a:extLst>
            </p:cNvPr>
            <p:cNvCxnSpPr>
              <a:cxnSpLocks/>
              <a:endCxn id="28" idx="0"/>
            </p:cNvCxnSpPr>
            <p:nvPr/>
          </p:nvCxnSpPr>
          <p:spPr>
            <a:xfrm flipH="1">
              <a:off x="5027889" y="2619610"/>
              <a:ext cx="682312" cy="12417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72AD22D-4DCA-23F4-6758-C649759AFA74}"/>
                </a:ext>
              </a:extLst>
            </p:cNvPr>
            <p:cNvCxnSpPr>
              <a:cxnSpLocks/>
              <a:endCxn id="15" idx="0"/>
            </p:cNvCxnSpPr>
            <p:nvPr/>
          </p:nvCxnSpPr>
          <p:spPr>
            <a:xfrm>
              <a:off x="5710201" y="2619610"/>
              <a:ext cx="410525" cy="1206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28AA3A9A-87CB-3A76-7333-DF53E1E85F73}"/>
                </a:ext>
              </a:extLst>
            </p:cNvPr>
            <p:cNvGrpSpPr/>
            <p:nvPr/>
          </p:nvGrpSpPr>
          <p:grpSpPr>
            <a:xfrm>
              <a:off x="5505862" y="2195245"/>
              <a:ext cx="414000" cy="414000"/>
              <a:chOff x="4605557" y="1063396"/>
              <a:chExt cx="414000" cy="414000"/>
            </a:xfrm>
          </p:grpSpPr>
          <p:sp>
            <p:nvSpPr>
              <p:cNvPr id="20" name="Oval 19">
                <a:extLst>
                  <a:ext uri="{FF2B5EF4-FFF2-40B4-BE49-F238E27FC236}">
                    <a16:creationId xmlns:a16="http://schemas.microsoft.com/office/drawing/2014/main" id="{0C789E72-83D8-D737-E2AF-A9829CDB4804}"/>
                  </a:ext>
                </a:extLst>
              </p:cNvPr>
              <p:cNvSpPr/>
              <p:nvPr/>
            </p:nvSpPr>
            <p:spPr>
              <a:xfrm>
                <a:off x="4605557" y="1063396"/>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47E66CA-A200-6414-056A-544AE6BF45BC}"/>
                      </a:ext>
                    </a:extLst>
                  </p:cNvPr>
                  <p:cNvSpPr txBox="1"/>
                  <p:nvPr/>
                </p:nvSpPr>
                <p:spPr>
                  <a:xfrm>
                    <a:off x="4627387" y="1125274"/>
                    <a:ext cx="38125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𝑐𝑛</m:t>
                          </m:r>
                        </m:oMath>
                      </m:oMathPara>
                    </a14:m>
                    <a:endParaRPr lang="en-US" sz="1200" dirty="0"/>
                  </a:p>
                </p:txBody>
              </p:sp>
            </mc:Choice>
            <mc:Fallback xmlns="">
              <p:sp>
                <p:nvSpPr>
                  <p:cNvPr id="27" name="TextBox 26">
                    <a:extLst>
                      <a:ext uri="{FF2B5EF4-FFF2-40B4-BE49-F238E27FC236}">
                        <a16:creationId xmlns:a16="http://schemas.microsoft.com/office/drawing/2014/main" id="{547E66CA-A200-6414-056A-544AE6BF45BC}"/>
                      </a:ext>
                    </a:extLst>
                  </p:cNvPr>
                  <p:cNvSpPr txBox="1">
                    <a:spLocks noRot="1" noChangeAspect="1" noMove="1" noResize="1" noEditPoints="1" noAdjustHandles="1" noChangeArrowheads="1" noChangeShapeType="1" noTextEdit="1"/>
                  </p:cNvSpPr>
                  <p:nvPr/>
                </p:nvSpPr>
                <p:spPr>
                  <a:xfrm>
                    <a:off x="4627387" y="1125274"/>
                    <a:ext cx="381258" cy="276999"/>
                  </a:xfrm>
                  <a:prstGeom prst="rect">
                    <a:avLst/>
                  </a:prstGeom>
                  <a:blipFill>
                    <a:blip r:embed="rId9"/>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B3DB3D0-2991-577F-F768-D1C771A4300A}"/>
                  </a:ext>
                </a:extLst>
              </p:cNvPr>
              <p:cNvSpPr txBox="1"/>
              <p:nvPr/>
            </p:nvSpPr>
            <p:spPr>
              <a:xfrm>
                <a:off x="4141134" y="1746424"/>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30" name="TextBox 29">
                <a:extLst>
                  <a:ext uri="{FF2B5EF4-FFF2-40B4-BE49-F238E27FC236}">
                    <a16:creationId xmlns:a16="http://schemas.microsoft.com/office/drawing/2014/main" id="{0B3DB3D0-2991-577F-F768-D1C771A4300A}"/>
                  </a:ext>
                </a:extLst>
              </p:cNvPr>
              <p:cNvSpPr txBox="1">
                <a:spLocks noRot="1" noChangeAspect="1" noMove="1" noResize="1" noEditPoints="1" noAdjustHandles="1" noChangeArrowheads="1" noChangeShapeType="1" noTextEdit="1"/>
              </p:cNvSpPr>
              <p:nvPr/>
            </p:nvSpPr>
            <p:spPr>
              <a:xfrm>
                <a:off x="4141134" y="1746424"/>
                <a:ext cx="469359" cy="268279"/>
              </a:xfrm>
              <a:prstGeom prst="rect">
                <a:avLst/>
              </a:prstGeom>
              <a:blipFill>
                <a:blip r:embed="rId10"/>
                <a:stretch>
                  <a:fillRect l="-7895" t="-95455" r="-10526" b="-163636"/>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A58C04AF-A331-6312-9BFD-36873612AED7}"/>
              </a:ext>
            </a:extLst>
          </p:cNvPr>
          <p:cNvGrpSpPr/>
          <p:nvPr/>
        </p:nvGrpSpPr>
        <p:grpSpPr>
          <a:xfrm>
            <a:off x="3805903" y="2091771"/>
            <a:ext cx="1137050" cy="661713"/>
            <a:chOff x="2705417" y="3151816"/>
            <a:chExt cx="1137050" cy="661713"/>
          </a:xfrm>
        </p:grpSpPr>
        <p:grpSp>
          <p:nvGrpSpPr>
            <p:cNvPr id="34" name="Group 33">
              <a:extLst>
                <a:ext uri="{FF2B5EF4-FFF2-40B4-BE49-F238E27FC236}">
                  <a16:creationId xmlns:a16="http://schemas.microsoft.com/office/drawing/2014/main" id="{12B97052-8E25-CDD0-F142-D8C021DD033D}"/>
                </a:ext>
              </a:extLst>
            </p:cNvPr>
            <p:cNvGrpSpPr/>
            <p:nvPr/>
          </p:nvGrpSpPr>
          <p:grpSpPr>
            <a:xfrm>
              <a:off x="2705417" y="3399191"/>
              <a:ext cx="482194" cy="414000"/>
              <a:chOff x="4835260" y="1096829"/>
              <a:chExt cx="482194" cy="414000"/>
            </a:xfrm>
          </p:grpSpPr>
          <p:sp>
            <p:nvSpPr>
              <p:cNvPr id="52" name="Oval 51">
                <a:extLst>
                  <a:ext uri="{FF2B5EF4-FFF2-40B4-BE49-F238E27FC236}">
                    <a16:creationId xmlns:a16="http://schemas.microsoft.com/office/drawing/2014/main" id="{55B3831F-9E5B-22A7-D767-1F93BAFC922D}"/>
                  </a:ext>
                </a:extLst>
              </p:cNvPr>
              <p:cNvSpPr/>
              <p:nvPr/>
            </p:nvSpPr>
            <p:spPr>
              <a:xfrm>
                <a:off x="4835260" y="1096829"/>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1C3030C-DE81-A002-B893-B1D0B0C2979D}"/>
                      </a:ext>
                    </a:extLst>
                  </p:cNvPr>
                  <p:cNvSpPr txBox="1"/>
                  <p:nvPr/>
                </p:nvSpPr>
                <p:spPr>
                  <a:xfrm>
                    <a:off x="4848095" y="1172631"/>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54" name="TextBox 53">
                    <a:extLst>
                      <a:ext uri="{FF2B5EF4-FFF2-40B4-BE49-F238E27FC236}">
                        <a16:creationId xmlns:a16="http://schemas.microsoft.com/office/drawing/2014/main" id="{81C3030C-DE81-A002-B893-B1D0B0C2979D}"/>
                      </a:ext>
                    </a:extLst>
                  </p:cNvPr>
                  <p:cNvSpPr txBox="1">
                    <a:spLocks noRot="1" noChangeAspect="1" noMove="1" noResize="1" noEditPoints="1" noAdjustHandles="1" noChangeArrowheads="1" noChangeShapeType="1" noTextEdit="1"/>
                  </p:cNvSpPr>
                  <p:nvPr/>
                </p:nvSpPr>
                <p:spPr>
                  <a:xfrm>
                    <a:off x="4848095" y="1172631"/>
                    <a:ext cx="469359" cy="267702"/>
                  </a:xfrm>
                  <a:prstGeom prst="rect">
                    <a:avLst/>
                  </a:prstGeom>
                  <a:blipFill>
                    <a:blip r:embed="rId11"/>
                    <a:stretch>
                      <a:fillRect l="-10526" t="-95455" r="-10526" b="-159091"/>
                    </a:stretch>
                  </a:blipFill>
                </p:spPr>
                <p:txBody>
                  <a:bodyPr/>
                  <a:lstStyle/>
                  <a:p>
                    <a:r>
                      <a:rPr lang="en-US">
                        <a:noFill/>
                      </a:rPr>
                      <a:t> </a:t>
                    </a:r>
                  </a:p>
                </p:txBody>
              </p:sp>
            </mc:Fallback>
          </mc:AlternateContent>
        </p:grpSp>
        <p:grpSp>
          <p:nvGrpSpPr>
            <p:cNvPr id="35" name="Group 34">
              <a:extLst>
                <a:ext uri="{FF2B5EF4-FFF2-40B4-BE49-F238E27FC236}">
                  <a16:creationId xmlns:a16="http://schemas.microsoft.com/office/drawing/2014/main" id="{4FA672B9-033D-1A26-F06E-6D10EFAA63F7}"/>
                </a:ext>
              </a:extLst>
            </p:cNvPr>
            <p:cNvGrpSpPr/>
            <p:nvPr/>
          </p:nvGrpSpPr>
          <p:grpSpPr>
            <a:xfrm>
              <a:off x="3373108" y="3399529"/>
              <a:ext cx="469359" cy="414000"/>
              <a:chOff x="4750382" y="1097167"/>
              <a:chExt cx="469359" cy="414000"/>
            </a:xfrm>
          </p:grpSpPr>
          <p:sp>
            <p:nvSpPr>
              <p:cNvPr id="49" name="Oval 48">
                <a:extLst>
                  <a:ext uri="{FF2B5EF4-FFF2-40B4-BE49-F238E27FC236}">
                    <a16:creationId xmlns:a16="http://schemas.microsoft.com/office/drawing/2014/main" id="{678D7AF7-B0B2-E9C4-DB50-72D58F727732}"/>
                  </a:ext>
                </a:extLst>
              </p:cNvPr>
              <p:cNvSpPr/>
              <p:nvPr/>
            </p:nvSpPr>
            <p:spPr>
              <a:xfrm>
                <a:off x="4768598" y="1097167"/>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EBB7ECF-9CD4-B2EC-2D78-91D0DFFC5C68}"/>
                      </a:ext>
                    </a:extLst>
                  </p:cNvPr>
                  <p:cNvSpPr txBox="1"/>
                  <p:nvPr/>
                </p:nvSpPr>
                <p:spPr>
                  <a:xfrm>
                    <a:off x="4750382" y="1170743"/>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51" name="TextBox 50">
                    <a:extLst>
                      <a:ext uri="{FF2B5EF4-FFF2-40B4-BE49-F238E27FC236}">
                        <a16:creationId xmlns:a16="http://schemas.microsoft.com/office/drawing/2014/main" id="{DEBB7ECF-9CD4-B2EC-2D78-91D0DFFC5C68}"/>
                      </a:ext>
                    </a:extLst>
                  </p:cNvPr>
                  <p:cNvSpPr txBox="1">
                    <a:spLocks noRot="1" noChangeAspect="1" noMove="1" noResize="1" noEditPoints="1" noAdjustHandles="1" noChangeArrowheads="1" noChangeShapeType="1" noTextEdit="1"/>
                  </p:cNvSpPr>
                  <p:nvPr/>
                </p:nvSpPr>
                <p:spPr>
                  <a:xfrm>
                    <a:off x="4750382" y="1170743"/>
                    <a:ext cx="469359" cy="267702"/>
                  </a:xfrm>
                  <a:prstGeom prst="rect">
                    <a:avLst/>
                  </a:prstGeom>
                  <a:blipFill>
                    <a:blip r:embed="rId12"/>
                    <a:stretch>
                      <a:fillRect l="-10526" t="-95455" r="-7895" b="-159091"/>
                    </a:stretch>
                  </a:blipFill>
                </p:spPr>
                <p:txBody>
                  <a:bodyPr/>
                  <a:lstStyle/>
                  <a:p>
                    <a:r>
                      <a:rPr lang="en-US">
                        <a:noFill/>
                      </a:rPr>
                      <a:t> </a:t>
                    </a:r>
                  </a:p>
                </p:txBody>
              </p:sp>
            </mc:Fallback>
          </mc:AlternateContent>
        </p:grpSp>
        <p:cxnSp>
          <p:nvCxnSpPr>
            <p:cNvPr id="45" name="Straight Arrow Connector 44">
              <a:extLst>
                <a:ext uri="{FF2B5EF4-FFF2-40B4-BE49-F238E27FC236}">
                  <a16:creationId xmlns:a16="http://schemas.microsoft.com/office/drawing/2014/main" id="{CC6D933F-03DE-293B-C3B2-4ADE53BE02FB}"/>
                </a:ext>
              </a:extLst>
            </p:cNvPr>
            <p:cNvCxnSpPr>
              <a:cxnSpLocks/>
              <a:stCxn id="15" idx="4"/>
              <a:endCxn id="52" idx="0"/>
            </p:cNvCxnSpPr>
            <p:nvPr/>
          </p:nvCxnSpPr>
          <p:spPr>
            <a:xfrm flipH="1">
              <a:off x="2912417" y="3151816"/>
              <a:ext cx="362911" cy="24737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0D3B30C-D9BE-A1D1-23C5-29B6AC86A0E2}"/>
                </a:ext>
              </a:extLst>
            </p:cNvPr>
            <p:cNvCxnSpPr>
              <a:cxnSpLocks/>
              <a:stCxn id="15" idx="4"/>
              <a:endCxn id="49" idx="0"/>
            </p:cNvCxnSpPr>
            <p:nvPr/>
          </p:nvCxnSpPr>
          <p:spPr>
            <a:xfrm>
              <a:off x="3275328" y="3151816"/>
              <a:ext cx="322996" cy="247713"/>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grpSp>
        <p:nvGrpSpPr>
          <p:cNvPr id="67" name="Group 66">
            <a:extLst>
              <a:ext uri="{FF2B5EF4-FFF2-40B4-BE49-F238E27FC236}">
                <a16:creationId xmlns:a16="http://schemas.microsoft.com/office/drawing/2014/main" id="{CA41F99E-303A-425B-3A2C-F2B17D14C685}"/>
              </a:ext>
            </a:extLst>
          </p:cNvPr>
          <p:cNvGrpSpPr/>
          <p:nvPr/>
        </p:nvGrpSpPr>
        <p:grpSpPr>
          <a:xfrm>
            <a:off x="2885896" y="2796382"/>
            <a:ext cx="54000" cy="358800"/>
            <a:chOff x="654341" y="2461508"/>
            <a:chExt cx="54000" cy="358800"/>
          </a:xfrm>
        </p:grpSpPr>
        <p:sp>
          <p:nvSpPr>
            <p:cNvPr id="60" name="Oval 59">
              <a:extLst>
                <a:ext uri="{FF2B5EF4-FFF2-40B4-BE49-F238E27FC236}">
                  <a16:creationId xmlns:a16="http://schemas.microsoft.com/office/drawing/2014/main" id="{59873D80-2BEA-12E1-48CA-0C31435C1AFE}"/>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5CC9230-F3E2-044E-DE37-B5259A5375DF}"/>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4DD26E2-A579-136E-31A3-FE65EC7FE551}"/>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BB5F352B-927C-02E3-1AC5-7CEA5412C38A}"/>
              </a:ext>
            </a:extLst>
          </p:cNvPr>
          <p:cNvGrpSpPr/>
          <p:nvPr/>
        </p:nvGrpSpPr>
        <p:grpSpPr>
          <a:xfrm>
            <a:off x="3516450" y="2796382"/>
            <a:ext cx="54000" cy="358800"/>
            <a:chOff x="654341" y="2461508"/>
            <a:chExt cx="54000" cy="358800"/>
          </a:xfrm>
        </p:grpSpPr>
        <p:sp>
          <p:nvSpPr>
            <p:cNvPr id="70" name="Oval 69">
              <a:extLst>
                <a:ext uri="{FF2B5EF4-FFF2-40B4-BE49-F238E27FC236}">
                  <a16:creationId xmlns:a16="http://schemas.microsoft.com/office/drawing/2014/main" id="{F3FEC6A1-7894-356F-2CD0-6E44DC3FD21E}"/>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6C07F3A-0D1E-DFDE-9EEA-F3BEF36BF6AF}"/>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364FB17-EB3D-E311-D134-5EFDED516F5B}"/>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AB718897-9F6C-969B-8241-33509785DF09}"/>
              </a:ext>
            </a:extLst>
          </p:cNvPr>
          <p:cNvGrpSpPr/>
          <p:nvPr/>
        </p:nvGrpSpPr>
        <p:grpSpPr>
          <a:xfrm>
            <a:off x="4705319" y="2791288"/>
            <a:ext cx="54000" cy="358800"/>
            <a:chOff x="654341" y="2461508"/>
            <a:chExt cx="54000" cy="358800"/>
          </a:xfrm>
        </p:grpSpPr>
        <p:sp>
          <p:nvSpPr>
            <p:cNvPr id="80" name="Oval 79">
              <a:extLst>
                <a:ext uri="{FF2B5EF4-FFF2-40B4-BE49-F238E27FC236}">
                  <a16:creationId xmlns:a16="http://schemas.microsoft.com/office/drawing/2014/main" id="{E8F0C8C5-53D7-1458-3AD3-76F57742BF5E}"/>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8DB227-8F99-6CC2-B97E-7E8C474590F4}"/>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FEAF7AC8-9716-C3C9-196E-FDF55BFD4468}"/>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Content Placeholder 2">
            <a:extLst>
              <a:ext uri="{FF2B5EF4-FFF2-40B4-BE49-F238E27FC236}">
                <a16:creationId xmlns:a16="http://schemas.microsoft.com/office/drawing/2014/main" id="{562BC34B-F5D7-7A23-DF09-669A6AA7ED25}"/>
              </a:ext>
            </a:extLst>
          </p:cNvPr>
          <p:cNvSpPr txBox="1">
            <a:spLocks/>
          </p:cNvSpPr>
          <p:nvPr/>
        </p:nvSpPr>
        <p:spPr>
          <a:xfrm>
            <a:off x="2288648" y="3172197"/>
            <a:ext cx="59724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t>Base</a:t>
            </a:r>
            <a:endParaRPr lang="en-US" sz="1200" dirty="0">
              <a:solidFill>
                <a:prstClr val="black"/>
              </a:solidFill>
              <a:latin typeface="Calibri" panose="020F0502020204030204"/>
              <a:ea typeface="+mn-ea"/>
              <a:cs typeface="+mn-cs"/>
            </a:endParaRPr>
          </a:p>
        </p:txBody>
      </p:sp>
      <p:grpSp>
        <p:nvGrpSpPr>
          <p:cNvPr id="107" name="Group 106">
            <a:extLst>
              <a:ext uri="{FF2B5EF4-FFF2-40B4-BE49-F238E27FC236}">
                <a16:creationId xmlns:a16="http://schemas.microsoft.com/office/drawing/2014/main" id="{62BE03DB-39EF-290B-8681-4B1F9FD21294}"/>
              </a:ext>
            </a:extLst>
          </p:cNvPr>
          <p:cNvGrpSpPr/>
          <p:nvPr/>
        </p:nvGrpSpPr>
        <p:grpSpPr>
          <a:xfrm>
            <a:off x="2765098" y="3202985"/>
            <a:ext cx="2140712" cy="234892"/>
            <a:chOff x="2765098" y="4412609"/>
            <a:chExt cx="2140712" cy="234892"/>
          </a:xfrm>
        </p:grpSpPr>
        <p:sp>
          <p:nvSpPr>
            <p:cNvPr id="90" name="Rectangle 89">
              <a:extLst>
                <a:ext uri="{FF2B5EF4-FFF2-40B4-BE49-F238E27FC236}">
                  <a16:creationId xmlns:a16="http://schemas.microsoft.com/office/drawing/2014/main" id="{67650DBE-3230-B2C9-3BFF-96D422EBE7B4}"/>
                </a:ext>
              </a:extLst>
            </p:cNvPr>
            <p:cNvSpPr/>
            <p:nvPr/>
          </p:nvSpPr>
          <p:spPr>
            <a:xfrm>
              <a:off x="2765098" y="4412609"/>
              <a:ext cx="2140712" cy="234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537C9CB-ED9A-6963-99BE-B26B4B8B38FC}"/>
                    </a:ext>
                  </a:extLst>
                </p:cNvPr>
                <p:cNvSpPr txBox="1"/>
                <p:nvPr/>
              </p:nvSpPr>
              <p:spPr>
                <a:xfrm>
                  <a:off x="2837908" y="4422333"/>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94" name="TextBox 93">
                  <a:extLst>
                    <a:ext uri="{FF2B5EF4-FFF2-40B4-BE49-F238E27FC236}">
                      <a16:creationId xmlns:a16="http://schemas.microsoft.com/office/drawing/2014/main" id="{2537C9CB-ED9A-6963-99BE-B26B4B8B38FC}"/>
                    </a:ext>
                  </a:extLst>
                </p:cNvPr>
                <p:cNvSpPr txBox="1">
                  <a:spLocks noRot="1" noChangeAspect="1" noMove="1" noResize="1" noEditPoints="1" noAdjustHandles="1" noChangeArrowheads="1" noChangeShapeType="1" noTextEdit="1"/>
                </p:cNvSpPr>
                <p:nvPr/>
              </p:nvSpPr>
              <p:spPr>
                <a:xfrm>
                  <a:off x="2837908" y="4422333"/>
                  <a:ext cx="149976" cy="215444"/>
                </a:xfrm>
                <a:prstGeom prst="rect">
                  <a:avLst/>
                </a:prstGeom>
                <a:blipFill>
                  <a:blip r:embed="rId13"/>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D05C723-52DF-25D5-2F78-BF3D56CDA464}"/>
                    </a:ext>
                  </a:extLst>
                </p:cNvPr>
                <p:cNvSpPr txBox="1"/>
                <p:nvPr/>
              </p:nvSpPr>
              <p:spPr>
                <a:xfrm>
                  <a:off x="3080963" y="4423846"/>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1" name="TextBox 100">
                  <a:extLst>
                    <a:ext uri="{FF2B5EF4-FFF2-40B4-BE49-F238E27FC236}">
                      <a16:creationId xmlns:a16="http://schemas.microsoft.com/office/drawing/2014/main" id="{9D05C723-52DF-25D5-2F78-BF3D56CDA464}"/>
                    </a:ext>
                  </a:extLst>
                </p:cNvPr>
                <p:cNvSpPr txBox="1">
                  <a:spLocks noRot="1" noChangeAspect="1" noMove="1" noResize="1" noEditPoints="1" noAdjustHandles="1" noChangeArrowheads="1" noChangeShapeType="1" noTextEdit="1"/>
                </p:cNvSpPr>
                <p:nvPr/>
              </p:nvSpPr>
              <p:spPr>
                <a:xfrm>
                  <a:off x="3080963" y="4423846"/>
                  <a:ext cx="149976" cy="215444"/>
                </a:xfrm>
                <a:prstGeom prst="rect">
                  <a:avLst/>
                </a:prstGeom>
                <a:blipFill>
                  <a:blip r:embed="rId14"/>
                  <a:stretch>
                    <a:fillRect l="-23077"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4B4CB02-C40D-52F4-6824-AAE27FB5B6B2}"/>
                    </a:ext>
                  </a:extLst>
                </p:cNvPr>
                <p:cNvSpPr txBox="1"/>
                <p:nvPr/>
              </p:nvSpPr>
              <p:spPr>
                <a:xfrm>
                  <a:off x="4657331" y="4423152"/>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2" name="TextBox 101">
                  <a:extLst>
                    <a:ext uri="{FF2B5EF4-FFF2-40B4-BE49-F238E27FC236}">
                      <a16:creationId xmlns:a16="http://schemas.microsoft.com/office/drawing/2014/main" id="{04B4CB02-C40D-52F4-6824-AAE27FB5B6B2}"/>
                    </a:ext>
                  </a:extLst>
                </p:cNvPr>
                <p:cNvSpPr txBox="1">
                  <a:spLocks noRot="1" noChangeAspect="1" noMove="1" noResize="1" noEditPoints="1" noAdjustHandles="1" noChangeArrowheads="1" noChangeShapeType="1" noTextEdit="1"/>
                </p:cNvSpPr>
                <p:nvPr/>
              </p:nvSpPr>
              <p:spPr>
                <a:xfrm>
                  <a:off x="4657331" y="4423152"/>
                  <a:ext cx="149976" cy="215444"/>
                </a:xfrm>
                <a:prstGeom prst="rect">
                  <a:avLst/>
                </a:prstGeom>
                <a:blipFill>
                  <a:blip r:embed="rId15"/>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697CCEDF-BD0A-6CDD-4825-548D5CC7AF57}"/>
                    </a:ext>
                  </a:extLst>
                </p:cNvPr>
                <p:cNvSpPr txBox="1"/>
                <p:nvPr/>
              </p:nvSpPr>
              <p:spPr>
                <a:xfrm>
                  <a:off x="3314358" y="4417515"/>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3" name="TextBox 102">
                  <a:extLst>
                    <a:ext uri="{FF2B5EF4-FFF2-40B4-BE49-F238E27FC236}">
                      <a16:creationId xmlns:a16="http://schemas.microsoft.com/office/drawing/2014/main" id="{697CCEDF-BD0A-6CDD-4825-548D5CC7AF57}"/>
                    </a:ext>
                  </a:extLst>
                </p:cNvPr>
                <p:cNvSpPr txBox="1">
                  <a:spLocks noRot="1" noChangeAspect="1" noMove="1" noResize="1" noEditPoints="1" noAdjustHandles="1" noChangeArrowheads="1" noChangeShapeType="1" noTextEdit="1"/>
                </p:cNvSpPr>
                <p:nvPr/>
              </p:nvSpPr>
              <p:spPr>
                <a:xfrm>
                  <a:off x="3314358" y="4417515"/>
                  <a:ext cx="149976" cy="215444"/>
                </a:xfrm>
                <a:prstGeom prst="rect">
                  <a:avLst/>
                </a:prstGeom>
                <a:blipFill>
                  <a:blip r:embed="rId16"/>
                  <a:stretch>
                    <a:fillRect l="-33333" r="-25000" b="-11765"/>
                  </a:stretch>
                </a:blipFill>
              </p:spPr>
              <p:txBody>
                <a:bodyPr/>
                <a:lstStyle/>
                <a:p>
                  <a:r>
                    <a:rPr lang="en-US">
                      <a:noFill/>
                    </a:rPr>
                    <a:t> </a:t>
                  </a:r>
                </a:p>
              </p:txBody>
            </p:sp>
          </mc:Fallback>
        </mc:AlternateContent>
      </p:grpSp>
      <p:sp>
        <p:nvSpPr>
          <p:cNvPr id="3" name="TextBox 2">
            <a:extLst>
              <a:ext uri="{FF2B5EF4-FFF2-40B4-BE49-F238E27FC236}">
                <a16:creationId xmlns:a16="http://schemas.microsoft.com/office/drawing/2014/main" id="{4F872BB8-BD27-0F9B-5DAD-815EA12D614D}"/>
              </a:ext>
            </a:extLst>
          </p:cNvPr>
          <p:cNvSpPr txBox="1"/>
          <p:nvPr/>
        </p:nvSpPr>
        <p:spPr>
          <a:xfrm>
            <a:off x="5280100" y="1080217"/>
            <a:ext cx="763542" cy="372409"/>
          </a:xfrm>
          <a:prstGeom prst="rect">
            <a:avLst/>
          </a:prstGeom>
          <a:noFill/>
        </p:spPr>
        <p:txBody>
          <a:bodyPr wrap="none" rtlCol="0">
            <a:spAutoFit/>
          </a:bodyPr>
          <a:lstStyle/>
          <a:p>
            <a:r>
              <a:rPr lang="en-US" sz="1600" dirty="0"/>
              <a:t>Level 0</a:t>
            </a:r>
          </a:p>
        </p:txBody>
      </p:sp>
      <p:sp>
        <p:nvSpPr>
          <p:cNvPr id="6" name="TextBox 5">
            <a:extLst>
              <a:ext uri="{FF2B5EF4-FFF2-40B4-BE49-F238E27FC236}">
                <a16:creationId xmlns:a16="http://schemas.microsoft.com/office/drawing/2014/main" id="{453A260A-48AD-00D6-4EDB-F2B51A6FFB5C}"/>
              </a:ext>
            </a:extLst>
          </p:cNvPr>
          <p:cNvSpPr txBox="1"/>
          <p:nvPr/>
        </p:nvSpPr>
        <p:spPr>
          <a:xfrm>
            <a:off x="5289330" y="1709744"/>
            <a:ext cx="763542" cy="372409"/>
          </a:xfrm>
          <a:prstGeom prst="rect">
            <a:avLst/>
          </a:prstGeom>
          <a:noFill/>
        </p:spPr>
        <p:txBody>
          <a:bodyPr wrap="none" rtlCol="0">
            <a:spAutoFit/>
          </a:bodyPr>
          <a:lstStyle/>
          <a:p>
            <a:r>
              <a:rPr lang="en-US" sz="1600" dirty="0"/>
              <a:t>Level 1</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BA6DAEF-0FC7-ACDD-E319-39241D681EE0}"/>
                  </a:ext>
                </a:extLst>
              </p:cNvPr>
              <p:cNvSpPr txBox="1"/>
              <p:nvPr/>
            </p:nvSpPr>
            <p:spPr>
              <a:xfrm>
                <a:off x="5289330" y="2830576"/>
                <a:ext cx="1173335" cy="338554"/>
              </a:xfrm>
              <a:prstGeom prst="rect">
                <a:avLst/>
              </a:prstGeom>
              <a:noFill/>
            </p:spPr>
            <p:txBody>
              <a:bodyPr wrap="none" rtlCol="0">
                <a:spAutoFit/>
              </a:bodyPr>
              <a:lstStyle/>
              <a:p>
                <a:r>
                  <a:rPr lang="en-US" sz="1600" dirty="0"/>
                  <a:t>Level </a:t>
                </a:r>
                <a14:m>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−1</m:t>
                    </m:r>
                  </m:oMath>
                </a14:m>
                <a:endParaRPr lang="en-US" sz="1600" dirty="0"/>
              </a:p>
            </p:txBody>
          </p:sp>
        </mc:Choice>
        <mc:Fallback xmlns="">
          <p:sp>
            <p:nvSpPr>
              <p:cNvPr id="10" name="TextBox 9">
                <a:extLst>
                  <a:ext uri="{FF2B5EF4-FFF2-40B4-BE49-F238E27FC236}">
                    <a16:creationId xmlns:a16="http://schemas.microsoft.com/office/drawing/2014/main" id="{5BA6DAEF-0FC7-ACDD-E319-39241D681EE0}"/>
                  </a:ext>
                </a:extLst>
              </p:cNvPr>
              <p:cNvSpPr txBox="1">
                <a:spLocks noRot="1" noChangeAspect="1" noMove="1" noResize="1" noEditPoints="1" noAdjustHandles="1" noChangeArrowheads="1" noChangeShapeType="1" noTextEdit="1"/>
              </p:cNvSpPr>
              <p:nvPr/>
            </p:nvSpPr>
            <p:spPr>
              <a:xfrm>
                <a:off x="5289330" y="2830576"/>
                <a:ext cx="1173335" cy="338554"/>
              </a:xfrm>
              <a:prstGeom prst="rect">
                <a:avLst/>
              </a:prstGeom>
              <a:blipFill>
                <a:blip r:embed="rId17"/>
                <a:stretch>
                  <a:fillRect l="-3226" t="-357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F9119B9-05DB-5747-8C65-C4F5973226C6}"/>
                  </a:ext>
                </a:extLst>
              </p:cNvPr>
              <p:cNvSpPr txBox="1"/>
              <p:nvPr/>
            </p:nvSpPr>
            <p:spPr>
              <a:xfrm>
                <a:off x="5289330" y="3201059"/>
                <a:ext cx="814454" cy="338554"/>
              </a:xfrm>
              <a:prstGeom prst="rect">
                <a:avLst/>
              </a:prstGeom>
              <a:noFill/>
            </p:spPr>
            <p:txBody>
              <a:bodyPr wrap="none" rtlCol="0">
                <a:spAutoFit/>
              </a:bodyPr>
              <a:lstStyle/>
              <a:p>
                <a:r>
                  <a:rPr lang="en-US" sz="1600" dirty="0"/>
                  <a:t>Level </a:t>
                </a:r>
                <a14:m>
                  <m:oMath xmlns:m="http://schemas.openxmlformats.org/officeDocument/2006/math">
                    <m:r>
                      <a:rPr lang="en-US" sz="1600" b="0" i="1" smtClean="0">
                        <a:latin typeface="Cambria Math" panose="02040503050406030204" pitchFamily="18" charset="0"/>
                      </a:rPr>
                      <m:t>𝐻</m:t>
                    </m:r>
                  </m:oMath>
                </a14:m>
                <a:endParaRPr lang="en-US" sz="1600" dirty="0"/>
              </a:p>
            </p:txBody>
          </p:sp>
        </mc:Choice>
        <mc:Fallback xmlns="">
          <p:sp>
            <p:nvSpPr>
              <p:cNvPr id="12" name="TextBox 11">
                <a:extLst>
                  <a:ext uri="{FF2B5EF4-FFF2-40B4-BE49-F238E27FC236}">
                    <a16:creationId xmlns:a16="http://schemas.microsoft.com/office/drawing/2014/main" id="{CF9119B9-05DB-5747-8C65-C4F5973226C6}"/>
                  </a:ext>
                </a:extLst>
              </p:cNvPr>
              <p:cNvSpPr txBox="1">
                <a:spLocks noRot="1" noChangeAspect="1" noMove="1" noResize="1" noEditPoints="1" noAdjustHandles="1" noChangeArrowheads="1" noChangeShapeType="1" noTextEdit="1"/>
              </p:cNvSpPr>
              <p:nvPr/>
            </p:nvSpPr>
            <p:spPr>
              <a:xfrm>
                <a:off x="5289330" y="3201059"/>
                <a:ext cx="814454" cy="338554"/>
              </a:xfrm>
              <a:prstGeom prst="rect">
                <a:avLst/>
              </a:prstGeom>
              <a:blipFill>
                <a:blip r:embed="rId18"/>
                <a:stretch>
                  <a:fillRect l="-4615" t="-740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E07D598-6FB8-A715-0FAE-5E44AB6890F2}"/>
                  </a:ext>
                </a:extLst>
              </p:cNvPr>
              <p:cNvSpPr txBox="1"/>
              <p:nvPr/>
            </p:nvSpPr>
            <p:spPr>
              <a:xfrm>
                <a:off x="1322006" y="1218682"/>
                <a:ext cx="22910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𝑐𝑛</m:t>
                      </m:r>
                    </m:oMath>
                  </m:oMathPara>
                </a14:m>
                <a:endParaRPr lang="en-US" sz="1400" dirty="0">
                  <a:solidFill>
                    <a:schemeClr val="tx1"/>
                  </a:solidFill>
                </a:endParaRPr>
              </a:p>
            </p:txBody>
          </p:sp>
        </mc:Choice>
        <mc:Fallback xmlns="">
          <p:sp>
            <p:nvSpPr>
              <p:cNvPr id="13" name="TextBox 12">
                <a:extLst>
                  <a:ext uri="{FF2B5EF4-FFF2-40B4-BE49-F238E27FC236}">
                    <a16:creationId xmlns:a16="http://schemas.microsoft.com/office/drawing/2014/main" id="{EE07D598-6FB8-A715-0FAE-5E44AB6890F2}"/>
                  </a:ext>
                </a:extLst>
              </p:cNvPr>
              <p:cNvSpPr txBox="1">
                <a:spLocks noRot="1" noChangeAspect="1" noMove="1" noResize="1" noEditPoints="1" noAdjustHandles="1" noChangeArrowheads="1" noChangeShapeType="1" noTextEdit="1"/>
              </p:cNvSpPr>
              <p:nvPr/>
            </p:nvSpPr>
            <p:spPr>
              <a:xfrm>
                <a:off x="1322006" y="1218682"/>
                <a:ext cx="229101" cy="215444"/>
              </a:xfrm>
              <a:prstGeom prst="rect">
                <a:avLst/>
              </a:prstGeom>
              <a:blipFill>
                <a:blip r:embed="rId19"/>
                <a:stretch>
                  <a:fillRect l="-16667" r="-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C6F9D7-EAFE-1EB5-F833-9501D3B601CE}"/>
                  </a:ext>
                </a:extLst>
              </p:cNvPr>
              <p:cNvSpPr txBox="1"/>
              <p:nvPr/>
            </p:nvSpPr>
            <p:spPr>
              <a:xfrm>
                <a:off x="892657" y="1772837"/>
                <a:ext cx="10877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2∗</m:t>
                      </m:r>
                      <m:f>
                        <m:fPr>
                          <m:type m:val="skw"/>
                          <m:ctrlPr>
                            <a:rPr lang="en-US" sz="140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𝑐𝑛</m:t>
                          </m:r>
                        </m:num>
                        <m:den>
                          <m:r>
                            <a:rPr lang="en-US" sz="1400" b="0" i="1" smtClean="0">
                              <a:solidFill>
                                <a:schemeClr val="tx1"/>
                              </a:solidFill>
                              <a:latin typeface="Cambria Math" panose="02040503050406030204" pitchFamily="18" charset="0"/>
                            </a:rPr>
                            <m:t>2</m:t>
                          </m:r>
                        </m:den>
                      </m:f>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𝑐𝑛</m:t>
                      </m:r>
                    </m:oMath>
                  </m:oMathPara>
                </a14:m>
                <a:endParaRPr lang="en-US" sz="1400" dirty="0">
                  <a:solidFill>
                    <a:schemeClr val="tx1"/>
                  </a:solidFill>
                </a:endParaRPr>
              </a:p>
            </p:txBody>
          </p:sp>
        </mc:Choice>
        <mc:Fallback xmlns="">
          <p:sp>
            <p:nvSpPr>
              <p:cNvPr id="14" name="TextBox 13">
                <a:extLst>
                  <a:ext uri="{FF2B5EF4-FFF2-40B4-BE49-F238E27FC236}">
                    <a16:creationId xmlns:a16="http://schemas.microsoft.com/office/drawing/2014/main" id="{67C6F9D7-EAFE-1EB5-F833-9501D3B601CE}"/>
                  </a:ext>
                </a:extLst>
              </p:cNvPr>
              <p:cNvSpPr txBox="1">
                <a:spLocks noRot="1" noChangeAspect="1" noMove="1" noResize="1" noEditPoints="1" noAdjustHandles="1" noChangeArrowheads="1" noChangeShapeType="1" noTextEdit="1"/>
              </p:cNvSpPr>
              <p:nvPr/>
            </p:nvSpPr>
            <p:spPr>
              <a:xfrm>
                <a:off x="892657" y="1772837"/>
                <a:ext cx="1087798" cy="246221"/>
              </a:xfrm>
              <a:prstGeom prst="rect">
                <a:avLst/>
              </a:prstGeom>
              <a:blipFill>
                <a:blip r:embed="rId20"/>
                <a:stretch>
                  <a:fillRect l="-3488" t="-190000" r="-2326" b="-28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2A8C9C4-8F7D-044F-5AB3-BEEB0016E1DA}"/>
                  </a:ext>
                </a:extLst>
              </p:cNvPr>
              <p:cNvSpPr txBox="1"/>
              <p:nvPr/>
            </p:nvSpPr>
            <p:spPr>
              <a:xfrm>
                <a:off x="892657" y="2427676"/>
                <a:ext cx="1087797" cy="245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4∗</m:t>
                      </m:r>
                      <m:f>
                        <m:fPr>
                          <m:type m:val="skw"/>
                          <m:ctrlPr>
                            <a:rPr lang="en-US" sz="140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𝑐𝑛</m:t>
                          </m:r>
                        </m:num>
                        <m:den>
                          <m:r>
                            <a:rPr lang="en-US" sz="1400" b="0" i="1" smtClean="0">
                              <a:solidFill>
                                <a:schemeClr val="tx1"/>
                              </a:solidFill>
                              <a:latin typeface="Cambria Math" panose="02040503050406030204" pitchFamily="18" charset="0"/>
                            </a:rPr>
                            <m:t>4</m:t>
                          </m:r>
                        </m:den>
                      </m:f>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𝑐𝑛</m:t>
                      </m:r>
                    </m:oMath>
                  </m:oMathPara>
                </a14:m>
                <a:endParaRPr lang="en-US" sz="1400" dirty="0">
                  <a:solidFill>
                    <a:schemeClr val="tx1"/>
                  </a:solidFill>
                </a:endParaRPr>
              </a:p>
            </p:txBody>
          </p:sp>
        </mc:Choice>
        <mc:Fallback xmlns="">
          <p:sp>
            <p:nvSpPr>
              <p:cNvPr id="19" name="TextBox 18">
                <a:extLst>
                  <a:ext uri="{FF2B5EF4-FFF2-40B4-BE49-F238E27FC236}">
                    <a16:creationId xmlns:a16="http://schemas.microsoft.com/office/drawing/2014/main" id="{B2A8C9C4-8F7D-044F-5AB3-BEEB0016E1DA}"/>
                  </a:ext>
                </a:extLst>
              </p:cNvPr>
              <p:cNvSpPr txBox="1">
                <a:spLocks noRot="1" noChangeAspect="1" noMove="1" noResize="1" noEditPoints="1" noAdjustHandles="1" noChangeArrowheads="1" noChangeShapeType="1" noTextEdit="1"/>
              </p:cNvSpPr>
              <p:nvPr/>
            </p:nvSpPr>
            <p:spPr>
              <a:xfrm>
                <a:off x="892657" y="2427676"/>
                <a:ext cx="1087797" cy="245452"/>
              </a:xfrm>
              <a:prstGeom prst="rect">
                <a:avLst/>
              </a:prstGeom>
              <a:blipFill>
                <a:blip r:embed="rId21"/>
                <a:stretch>
                  <a:fillRect l="-3488" t="-190000" r="-2326" b="-275000"/>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907A1C1C-5FC4-6B2C-8398-9998DF4F123C}"/>
              </a:ext>
            </a:extLst>
          </p:cNvPr>
          <p:cNvGrpSpPr/>
          <p:nvPr/>
        </p:nvGrpSpPr>
        <p:grpSpPr>
          <a:xfrm>
            <a:off x="1330996" y="2844027"/>
            <a:ext cx="54000" cy="358800"/>
            <a:chOff x="654341" y="2461508"/>
            <a:chExt cx="54000" cy="358800"/>
          </a:xfrm>
        </p:grpSpPr>
        <p:sp>
          <p:nvSpPr>
            <p:cNvPr id="22" name="Oval 21">
              <a:extLst>
                <a:ext uri="{FF2B5EF4-FFF2-40B4-BE49-F238E27FC236}">
                  <a16:creationId xmlns:a16="http://schemas.microsoft.com/office/drawing/2014/main" id="{3F413B45-E101-9A64-79E2-65755A8BEE3F}"/>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77AE90B-BD04-E920-D8A4-303FAE774583}"/>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E223B73-C328-E03B-0077-65E6C1D3D2E4}"/>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10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22</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Recursion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134E7948-5602-50B7-5D86-1DAD64454958}"/>
                  </a:ext>
                </a:extLst>
              </p:cNvPr>
              <p:cNvSpPr txBox="1">
                <a:spLocks/>
              </p:cNvSpPr>
              <p:nvPr/>
            </p:nvSpPr>
            <p:spPr>
              <a:xfrm>
                <a:off x="289420" y="1096951"/>
                <a:ext cx="6450388" cy="34227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500" dirty="0"/>
                  <a:t>Lets take another example</a:t>
                </a:r>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r>
                  <a:rPr lang="en-US" sz="1500" dirty="0"/>
                  <a:t>Does it make sense?</a:t>
                </a:r>
              </a:p>
              <a:p>
                <a:pPr>
                  <a:lnSpc>
                    <a:spcPct val="100000"/>
                  </a:lnSpc>
                  <a:spcBef>
                    <a:spcPts val="0"/>
                  </a:spcBef>
                </a:pPr>
                <a:r>
                  <a:rPr lang="en-US" sz="1500" dirty="0"/>
                  <a:t>The general form of the recurrence can be</a:t>
                </a:r>
                <a:br>
                  <a:rPr lang="en-US" sz="1500" dirty="0"/>
                </a:br>
                <a14:m>
                  <m:oMath xmlns:m="http://schemas.openxmlformats.org/officeDocument/2006/math">
                    <m:r>
                      <m:rPr>
                        <m:sty m:val="p"/>
                      </m:rPr>
                      <a:rPr lang="en-US" sz="1200" b="0" i="0" smtClean="0">
                        <a:solidFill>
                          <a:prstClr val="black"/>
                        </a:solidFill>
                        <a:latin typeface="Cambria Math" panose="02040503050406030204" pitchFamily="18" charset="0"/>
                        <a:ea typeface="+mn-ea"/>
                        <a:cs typeface="+mn-cs"/>
                      </a:rPr>
                      <m:t>T</m:t>
                    </m:r>
                    <m:d>
                      <m:dPr>
                        <m:ctrlPr>
                          <a:rPr lang="en-US" sz="1200" b="0" i="1" smtClean="0">
                            <a:solidFill>
                              <a:prstClr val="black"/>
                            </a:solidFill>
                            <a:latin typeface="Cambria Math" panose="02040503050406030204" pitchFamily="18" charset="0"/>
                            <a:ea typeface="+mn-ea"/>
                            <a:cs typeface="+mn-cs"/>
                          </a:rPr>
                        </m:ctrlPr>
                      </m:dPr>
                      <m:e>
                        <m:r>
                          <m:rPr>
                            <m:sty m:val="p"/>
                          </m:rPr>
                          <a:rPr lang="en-US" sz="1200" b="0" i="0" smtClean="0">
                            <a:solidFill>
                              <a:prstClr val="black"/>
                            </a:solidFill>
                            <a:latin typeface="Cambria Math" panose="02040503050406030204" pitchFamily="18" charset="0"/>
                            <a:ea typeface="+mn-ea"/>
                            <a:cs typeface="+mn-cs"/>
                          </a:rPr>
                          <m:t>n</m:t>
                        </m:r>
                      </m:e>
                    </m:d>
                    <m:r>
                      <a:rPr lang="en-US" sz="1200" b="0" i="0" smtClean="0">
                        <a:solidFill>
                          <a:prstClr val="black"/>
                        </a:solidFill>
                        <a:latin typeface="Cambria Math" panose="02040503050406030204" pitchFamily="18" charset="0"/>
                        <a:ea typeface="+mn-ea"/>
                        <a:cs typeface="+mn-cs"/>
                      </a:rPr>
                      <m:t>=</m:t>
                    </m:r>
                    <m:r>
                      <a:rPr lang="en-US" sz="1200" b="0" i="1" smtClean="0">
                        <a:solidFill>
                          <a:prstClr val="black"/>
                        </a:solidFill>
                        <a:latin typeface="Cambria Math" panose="02040503050406030204" pitchFamily="18" charset="0"/>
                        <a:ea typeface="+mn-ea"/>
                        <a:cs typeface="+mn-cs"/>
                      </a:rPr>
                      <m:t>𝑎</m:t>
                    </m:r>
                    <m:r>
                      <a:rPr lang="en-US" sz="1200" i="1">
                        <a:solidFill>
                          <a:prstClr val="black"/>
                        </a:solidFill>
                        <a:latin typeface="Cambria Math" panose="02040503050406030204" pitchFamily="18" charset="0"/>
                        <a:ea typeface="Cambria Math" panose="02040503050406030204" pitchFamily="18" charset="0"/>
                        <a:cs typeface="+mn-cs"/>
                      </a:rPr>
                      <m:t>𝑇</m:t>
                    </m:r>
                    <m:d>
                      <m:dPr>
                        <m:ctrlPr>
                          <a:rPr lang="en-US" sz="1200" i="1">
                            <a:solidFill>
                              <a:prstClr val="black"/>
                            </a:solidFill>
                            <a:latin typeface="Cambria Math" panose="02040503050406030204" pitchFamily="18" charset="0"/>
                            <a:ea typeface="Cambria Math" panose="02040503050406030204" pitchFamily="18" charset="0"/>
                            <a:cs typeface="+mn-cs"/>
                          </a:rPr>
                        </m:ctrlPr>
                      </m:dPr>
                      <m:e>
                        <m:f>
                          <m:fPr>
                            <m:ctrlPr>
                              <a:rPr lang="en-US" sz="1200" i="1">
                                <a:solidFill>
                                  <a:prstClr val="black"/>
                                </a:solidFill>
                                <a:latin typeface="Cambria Math" panose="02040503050406030204" pitchFamily="18" charset="0"/>
                                <a:ea typeface="Cambria Math" panose="02040503050406030204" pitchFamily="18" charset="0"/>
                                <a:cs typeface="+mn-cs"/>
                              </a:rPr>
                            </m:ctrlPr>
                          </m:fPr>
                          <m:num>
                            <m:r>
                              <a:rPr lang="en-US" sz="1200" i="1">
                                <a:solidFill>
                                  <a:prstClr val="black"/>
                                </a:solidFill>
                                <a:latin typeface="Cambria Math" panose="02040503050406030204" pitchFamily="18" charset="0"/>
                                <a:ea typeface="Cambria Math" panose="02040503050406030204" pitchFamily="18" charset="0"/>
                                <a:cs typeface="+mn-cs"/>
                              </a:rPr>
                              <m:t>𝑛</m:t>
                            </m:r>
                          </m:num>
                          <m:den>
                            <m:r>
                              <a:rPr lang="en-US" sz="1200" b="0" i="1" smtClean="0">
                                <a:solidFill>
                                  <a:prstClr val="black"/>
                                </a:solidFill>
                                <a:latin typeface="Cambria Math" panose="02040503050406030204" pitchFamily="18" charset="0"/>
                                <a:ea typeface="Cambria Math" panose="02040503050406030204" pitchFamily="18" charset="0"/>
                                <a:cs typeface="+mn-cs"/>
                              </a:rPr>
                              <m:t>𝑏</m:t>
                            </m:r>
                          </m:den>
                        </m:f>
                      </m:e>
                    </m:d>
                    <m:r>
                      <a:rPr lang="en-US" sz="1200" i="1">
                        <a:solidFill>
                          <a:prstClr val="black"/>
                        </a:solidFill>
                        <a:latin typeface="Cambria Math" panose="02040503050406030204" pitchFamily="18" charset="0"/>
                        <a:ea typeface="Cambria Math" panose="02040503050406030204" pitchFamily="18" charset="0"/>
                        <a:cs typeface="+mn-cs"/>
                      </a:rPr>
                      <m:t>+</m:t>
                    </m:r>
                    <m:r>
                      <a:rPr lang="en-US" sz="1200" b="0" i="1" smtClean="0">
                        <a:solidFill>
                          <a:prstClr val="black"/>
                        </a:solidFill>
                        <a:latin typeface="Cambria Math" panose="02040503050406030204" pitchFamily="18" charset="0"/>
                        <a:ea typeface="Cambria Math" panose="02040503050406030204" pitchFamily="18" charset="0"/>
                        <a:cs typeface="+mn-cs"/>
                      </a:rPr>
                      <m:t>𝑓</m:t>
                    </m:r>
                    <m:r>
                      <a:rPr lang="en-US" sz="1200" b="0" i="1" smtClean="0">
                        <a:solidFill>
                          <a:prstClr val="black"/>
                        </a:solidFill>
                        <a:latin typeface="Cambria Math" panose="02040503050406030204" pitchFamily="18" charset="0"/>
                        <a:ea typeface="Cambria Math" panose="02040503050406030204" pitchFamily="18" charset="0"/>
                        <a:cs typeface="+mn-cs"/>
                      </a:rPr>
                      <m:t>(</m:t>
                    </m:r>
                    <m:r>
                      <a:rPr lang="en-US" sz="1200" i="1">
                        <a:solidFill>
                          <a:prstClr val="black"/>
                        </a:solidFill>
                        <a:latin typeface="Cambria Math" panose="02040503050406030204" pitchFamily="18" charset="0"/>
                        <a:ea typeface="Cambria Math" panose="02040503050406030204" pitchFamily="18" charset="0"/>
                        <a:cs typeface="+mn-cs"/>
                      </a:rPr>
                      <m:t>𝑛</m:t>
                    </m:r>
                    <m:r>
                      <a:rPr lang="en-US" sz="1200" b="0" i="1" smtClean="0">
                        <a:solidFill>
                          <a:prstClr val="black"/>
                        </a:solidFill>
                        <a:latin typeface="Cambria Math" panose="02040503050406030204" pitchFamily="18" charset="0"/>
                        <a:ea typeface="Cambria Math" panose="02040503050406030204" pitchFamily="18" charset="0"/>
                        <a:cs typeface="+mn-cs"/>
                      </a:rPr>
                      <m:t>)</m:t>
                    </m:r>
                  </m:oMath>
                </a14:m>
                <a:endParaRPr lang="en-US" sz="1500" dirty="0"/>
              </a:p>
              <a:p>
                <a:pPr lvl="1">
                  <a:lnSpc>
                    <a:spcPct val="100000"/>
                  </a:lnSpc>
                  <a:spcBef>
                    <a:spcPts val="0"/>
                  </a:spcBef>
                </a:pPr>
                <a:r>
                  <a:rPr lang="en-US" sz="1100" dirty="0"/>
                  <a:t>Where, </a:t>
                </a:r>
                <a14:m>
                  <m:oMath xmlns:m="http://schemas.openxmlformats.org/officeDocument/2006/math">
                    <m:r>
                      <a:rPr lang="en-US" sz="1200" i="1">
                        <a:solidFill>
                          <a:prstClr val="black"/>
                        </a:solidFill>
                        <a:latin typeface="Cambria Math" panose="02040503050406030204" pitchFamily="18" charset="0"/>
                        <a:ea typeface="+mn-ea"/>
                        <a:cs typeface="+mn-cs"/>
                      </a:rPr>
                      <m:t>𝑎</m:t>
                    </m:r>
                  </m:oMath>
                </a14:m>
                <a:r>
                  <a:rPr lang="en-US" sz="1100" dirty="0"/>
                  <a:t> is number of subproblems (branching factor)</a:t>
                </a:r>
              </a:p>
              <a:p>
                <a:pPr lvl="1">
                  <a:lnSpc>
                    <a:spcPct val="100000"/>
                  </a:lnSpc>
                  <a:spcBef>
                    <a:spcPts val="0"/>
                  </a:spcBef>
                </a:pPr>
                <a14:m>
                  <m:oMath xmlns:m="http://schemas.openxmlformats.org/officeDocument/2006/math">
                    <m:r>
                      <a:rPr lang="en-US" sz="1200" b="0" i="1" smtClean="0">
                        <a:solidFill>
                          <a:prstClr val="black"/>
                        </a:solidFill>
                        <a:latin typeface="Cambria Math" panose="02040503050406030204" pitchFamily="18" charset="0"/>
                        <a:ea typeface="+mn-ea"/>
                        <a:cs typeface="+mn-cs"/>
                      </a:rPr>
                      <m:t>𝑏</m:t>
                    </m:r>
                  </m:oMath>
                </a14:m>
                <a:r>
                  <a:rPr lang="en-US" sz="1100" dirty="0"/>
                  <a:t> is the size of each subproblem (division ratio)</a:t>
                </a:r>
              </a:p>
              <a:p>
                <a:pPr lvl="1">
                  <a:lnSpc>
                    <a:spcPct val="100000"/>
                  </a:lnSpc>
                  <a:spcBef>
                    <a:spcPts val="0"/>
                  </a:spcBef>
                </a:pPr>
                <a14:m>
                  <m:oMath xmlns:m="http://schemas.openxmlformats.org/officeDocument/2006/math">
                    <m:r>
                      <a:rPr lang="en-US" sz="1200" b="0" i="1" smtClean="0">
                        <a:solidFill>
                          <a:prstClr val="black"/>
                        </a:solidFill>
                        <a:latin typeface="Cambria Math" panose="02040503050406030204" pitchFamily="18" charset="0"/>
                        <a:ea typeface="+mn-ea"/>
                        <a:cs typeface="+mn-cs"/>
                      </a:rPr>
                      <m:t>𝑓</m:t>
                    </m:r>
                    <m:r>
                      <a:rPr lang="en-US" sz="1200" b="0" i="1" smtClean="0">
                        <a:solidFill>
                          <a:prstClr val="black"/>
                        </a:solidFill>
                        <a:latin typeface="Cambria Math" panose="02040503050406030204" pitchFamily="18" charset="0"/>
                        <a:ea typeface="+mn-ea"/>
                        <a:cs typeface="+mn-cs"/>
                      </a:rPr>
                      <m:t>(</m:t>
                    </m:r>
                    <m:r>
                      <a:rPr lang="en-US" sz="1200" b="0" i="1" smtClean="0">
                        <a:solidFill>
                          <a:prstClr val="black"/>
                        </a:solidFill>
                        <a:latin typeface="Cambria Math" panose="02040503050406030204" pitchFamily="18" charset="0"/>
                        <a:ea typeface="+mn-ea"/>
                        <a:cs typeface="+mn-cs"/>
                      </a:rPr>
                      <m:t>𝑛</m:t>
                    </m:r>
                    <m:r>
                      <a:rPr lang="en-US" sz="1200" b="0" i="1" smtClean="0">
                        <a:solidFill>
                          <a:prstClr val="black"/>
                        </a:solidFill>
                        <a:latin typeface="Cambria Math" panose="02040503050406030204" pitchFamily="18" charset="0"/>
                        <a:ea typeface="+mn-ea"/>
                        <a:cs typeface="+mn-cs"/>
                      </a:rPr>
                      <m:t>)</m:t>
                    </m:r>
                  </m:oMath>
                </a14:m>
                <a:r>
                  <a:rPr lang="en-US" sz="1100" dirty="0"/>
                  <a:t> total time for divide and combine operations</a:t>
                </a:r>
              </a:p>
              <a:p>
                <a:pPr>
                  <a:lnSpc>
                    <a:spcPct val="100000"/>
                  </a:lnSpc>
                  <a:spcBef>
                    <a:spcPts val="0"/>
                  </a:spcBef>
                </a:pPr>
                <a:endParaRPr lang="en-US" sz="1500" dirty="0"/>
              </a:p>
              <a:p>
                <a:pPr>
                  <a:lnSpc>
                    <a:spcPct val="100000"/>
                  </a:lnSpc>
                  <a:spcBef>
                    <a:spcPts val="0"/>
                  </a:spcBef>
                </a:pPr>
                <a:r>
                  <a:rPr lang="en-US" sz="1500" dirty="0"/>
                  <a:t>What are these values for binary search?</a:t>
                </a:r>
              </a:p>
              <a:p>
                <a:pPr marL="0" lvl="0" indent="0">
                  <a:lnSpc>
                    <a:spcPct val="100000"/>
                  </a:lnSpc>
                  <a:spcBef>
                    <a:spcPts val="0"/>
                  </a:spcBef>
                  <a:buNone/>
                </a:pPr>
                <a14:m>
                  <m:oMathPara xmlns:m="http://schemas.openxmlformats.org/officeDocument/2006/math">
                    <m:oMathParaPr>
                      <m:jc m:val="centerGroup"/>
                    </m:oMathParaPr>
                    <m:oMath xmlns:m="http://schemas.openxmlformats.org/officeDocument/2006/math">
                      <m:r>
                        <m:rPr>
                          <m:sty m:val="p"/>
                        </m:rPr>
                        <a:rPr lang="en-US" sz="1200">
                          <a:solidFill>
                            <a:prstClr val="black"/>
                          </a:solidFill>
                          <a:latin typeface="Cambria Math" panose="02040503050406030204" pitchFamily="18" charset="0"/>
                          <a:ea typeface="+mn-ea"/>
                          <a:cs typeface="+mn-cs"/>
                        </a:rPr>
                        <m:t>T</m:t>
                      </m:r>
                      <m:d>
                        <m:dPr>
                          <m:ctrlPr>
                            <a:rPr lang="en-US" sz="1200" i="1">
                              <a:solidFill>
                                <a:prstClr val="black"/>
                              </a:solidFill>
                              <a:latin typeface="Cambria Math" panose="02040503050406030204" pitchFamily="18" charset="0"/>
                              <a:ea typeface="+mn-ea"/>
                              <a:cs typeface="+mn-cs"/>
                            </a:rPr>
                          </m:ctrlPr>
                        </m:dPr>
                        <m:e>
                          <m:r>
                            <m:rPr>
                              <m:sty m:val="p"/>
                            </m:rPr>
                            <a:rPr lang="en-US" sz="1200">
                              <a:solidFill>
                                <a:prstClr val="black"/>
                              </a:solidFill>
                              <a:latin typeface="Cambria Math" panose="02040503050406030204" pitchFamily="18" charset="0"/>
                              <a:ea typeface="+mn-ea"/>
                              <a:cs typeface="+mn-cs"/>
                            </a:rPr>
                            <m:t>n</m:t>
                          </m:r>
                        </m:e>
                      </m:d>
                      <m:r>
                        <a:rPr lang="en-US" sz="1200">
                          <a:solidFill>
                            <a:prstClr val="black"/>
                          </a:solidFill>
                          <a:latin typeface="Cambria Math" panose="02040503050406030204" pitchFamily="18" charset="0"/>
                          <a:ea typeface="+mn-ea"/>
                          <a:cs typeface="+mn-cs"/>
                        </a:rPr>
                        <m:t>=</m:t>
                      </m:r>
                      <m:r>
                        <a:rPr lang="en-US" sz="1200" i="1">
                          <a:solidFill>
                            <a:prstClr val="black"/>
                          </a:solidFill>
                          <a:latin typeface="Cambria Math" panose="02040503050406030204" pitchFamily="18" charset="0"/>
                          <a:ea typeface="Cambria Math" panose="02040503050406030204" pitchFamily="18" charset="0"/>
                          <a:cs typeface="+mn-cs"/>
                        </a:rPr>
                        <m:t>𝑇</m:t>
                      </m:r>
                      <m:d>
                        <m:dPr>
                          <m:ctrlPr>
                            <a:rPr lang="en-US" sz="1200" i="1">
                              <a:solidFill>
                                <a:prstClr val="black"/>
                              </a:solidFill>
                              <a:latin typeface="Cambria Math" panose="02040503050406030204" pitchFamily="18" charset="0"/>
                              <a:ea typeface="Cambria Math" panose="02040503050406030204" pitchFamily="18" charset="0"/>
                              <a:cs typeface="+mn-cs"/>
                            </a:rPr>
                          </m:ctrlPr>
                        </m:dPr>
                        <m:e>
                          <m:f>
                            <m:fPr>
                              <m:ctrlPr>
                                <a:rPr lang="en-US" sz="1200" i="1">
                                  <a:solidFill>
                                    <a:prstClr val="black"/>
                                  </a:solidFill>
                                  <a:latin typeface="Cambria Math" panose="02040503050406030204" pitchFamily="18" charset="0"/>
                                  <a:ea typeface="Cambria Math" panose="02040503050406030204" pitchFamily="18" charset="0"/>
                                  <a:cs typeface="+mn-cs"/>
                                </a:rPr>
                              </m:ctrlPr>
                            </m:fPr>
                            <m:num>
                              <m:r>
                                <a:rPr lang="en-US" sz="1200" i="1">
                                  <a:solidFill>
                                    <a:prstClr val="black"/>
                                  </a:solidFill>
                                  <a:latin typeface="Cambria Math" panose="02040503050406030204" pitchFamily="18" charset="0"/>
                                  <a:ea typeface="Cambria Math" panose="02040503050406030204" pitchFamily="18" charset="0"/>
                                  <a:cs typeface="+mn-cs"/>
                                </a:rPr>
                                <m:t>𝑛</m:t>
                              </m:r>
                            </m:num>
                            <m:den>
                              <m:r>
                                <a:rPr lang="en-US" sz="1200" b="0" i="1" smtClean="0">
                                  <a:solidFill>
                                    <a:prstClr val="black"/>
                                  </a:solidFill>
                                  <a:latin typeface="Cambria Math" panose="02040503050406030204" pitchFamily="18" charset="0"/>
                                  <a:ea typeface="Cambria Math" panose="02040503050406030204" pitchFamily="18" charset="0"/>
                                  <a:cs typeface="+mn-cs"/>
                                </a:rPr>
                                <m:t>2</m:t>
                              </m:r>
                            </m:den>
                          </m:f>
                        </m:e>
                      </m:d>
                      <m:r>
                        <a:rPr lang="en-US" sz="1200" i="1">
                          <a:solidFill>
                            <a:prstClr val="black"/>
                          </a:solidFill>
                          <a:latin typeface="Cambria Math" panose="02040503050406030204" pitchFamily="18" charset="0"/>
                          <a:ea typeface="Cambria Math" panose="02040503050406030204" pitchFamily="18" charset="0"/>
                          <a:cs typeface="+mn-cs"/>
                        </a:rPr>
                        <m:t>+</m:t>
                      </m:r>
                      <m:r>
                        <a:rPr lang="en-US" sz="1200" b="0" i="1" smtClean="0">
                          <a:solidFill>
                            <a:prstClr val="black"/>
                          </a:solidFill>
                          <a:latin typeface="Cambria Math" panose="02040503050406030204" pitchFamily="18" charset="0"/>
                          <a:ea typeface="Cambria Math" panose="02040503050406030204" pitchFamily="18" charset="0"/>
                          <a:cs typeface="+mn-cs"/>
                        </a:rPr>
                        <m:t>𝑐</m:t>
                      </m:r>
                    </m:oMath>
                  </m:oMathPara>
                </a14:m>
                <a:endParaRPr lang="en-US" sz="1500" dirty="0">
                  <a:solidFill>
                    <a:prstClr val="black"/>
                  </a:solidFill>
                  <a:latin typeface="Calibri" panose="020F0502020204030204"/>
                  <a:ea typeface="+mn-ea"/>
                  <a:cs typeface="+mn-cs"/>
                </a:endParaRPr>
              </a:p>
              <a:p>
                <a:pPr>
                  <a:lnSpc>
                    <a:spcPct val="100000"/>
                  </a:lnSpc>
                  <a:spcBef>
                    <a:spcPts val="0"/>
                  </a:spcBef>
                </a:pPr>
                <a:r>
                  <a:rPr lang="en-US" sz="1500" dirty="0"/>
                  <a:t>with base case time - constant</a:t>
                </a:r>
              </a:p>
            </p:txBody>
          </p:sp>
        </mc:Choice>
        <mc:Fallback xmlns="">
          <p:sp>
            <p:nvSpPr>
              <p:cNvPr id="66" name="Content Placeholder 2">
                <a:extLst>
                  <a:ext uri="{FF2B5EF4-FFF2-40B4-BE49-F238E27FC236}">
                    <a16:creationId xmlns:a16="http://schemas.microsoft.com/office/drawing/2014/main" id="{134E7948-5602-50B7-5D86-1DAD64454958}"/>
                  </a:ext>
                </a:extLst>
              </p:cNvPr>
              <p:cNvSpPr txBox="1">
                <a:spLocks noRot="1" noChangeAspect="1" noMove="1" noResize="1" noEditPoints="1" noAdjustHandles="1" noChangeArrowheads="1" noChangeShapeType="1" noTextEdit="1"/>
              </p:cNvSpPr>
              <p:nvPr/>
            </p:nvSpPr>
            <p:spPr>
              <a:xfrm>
                <a:off x="289420" y="1096951"/>
                <a:ext cx="6450388" cy="3422797"/>
              </a:xfrm>
              <a:prstGeom prst="rect">
                <a:avLst/>
              </a:prstGeom>
              <a:blipFill>
                <a:blip r:embed="rId3"/>
                <a:stretch>
                  <a:fillRect l="-196" t="-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160B95-CFE8-F01B-1D12-64E18EF49E13}"/>
                  </a:ext>
                </a:extLst>
              </p:cNvPr>
              <p:cNvSpPr txBox="1"/>
              <p:nvPr/>
            </p:nvSpPr>
            <p:spPr>
              <a:xfrm>
                <a:off x="2043262" y="1439836"/>
                <a:ext cx="2373565" cy="6819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solidFill>
                            <a:prstClr val="black"/>
                          </a:solidFill>
                          <a:latin typeface="Cambria Math" panose="02040503050406030204" pitchFamily="18" charset="0"/>
                        </a:rPr>
                        <m:t>𝑇</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𝑛</m:t>
                          </m:r>
                        </m:e>
                      </m:d>
                      <m:r>
                        <a:rPr lang="en-US" sz="1200" i="1">
                          <a:solidFill>
                            <a:prstClr val="black"/>
                          </a:solidFill>
                          <a:latin typeface="Cambria Math" panose="02040503050406030204" pitchFamily="18" charset="0"/>
                        </a:rPr>
                        <m:t>= </m:t>
                      </m:r>
                      <m:d>
                        <m:dPr>
                          <m:begChr m:val="{"/>
                          <m:endChr m:val=""/>
                          <m:ctrlPr>
                            <a:rPr lang="en-US" sz="1200" i="1">
                              <a:solidFill>
                                <a:prstClr val="black"/>
                              </a:solidFill>
                              <a:latin typeface="Cambria Math" panose="02040503050406030204" pitchFamily="18" charset="0"/>
                            </a:rPr>
                          </m:ctrlPr>
                        </m:dPr>
                        <m:e>
                          <m:eqArr>
                            <m:eqArrPr>
                              <m:ctrlPr>
                                <a:rPr lang="en-US" sz="1200" i="1">
                                  <a:solidFill>
                                    <a:prstClr val="black"/>
                                  </a:solidFill>
                                  <a:latin typeface="Cambria Math" panose="02040503050406030204" pitchFamily="18" charset="0"/>
                                </a:rPr>
                              </m:ctrlPr>
                            </m:eqArrPr>
                            <m:e>
                              <m:r>
                                <a:rPr lang="en-US" sz="1200" b="0" i="1" smtClean="0">
                                  <a:solidFill>
                                    <a:prstClr val="black"/>
                                  </a:solidFill>
                                  <a:latin typeface="Cambria Math" panose="02040503050406030204" pitchFamily="18" charset="0"/>
                                </a:rPr>
                                <m:t>𝑑</m:t>
                              </m:r>
                              <m:r>
                                <a:rPr lang="en-US" sz="1200" i="1">
                                  <a:solidFill>
                                    <a:prstClr val="black"/>
                                  </a:solidFill>
                                  <a:latin typeface="Cambria Math" panose="02040503050406030204" pitchFamily="18" charset="0"/>
                                </a:rPr>
                                <m:t>                        </m:t>
                              </m:r>
                              <m:r>
                                <a:rPr lang="en-US" sz="1200" i="1">
                                  <a:solidFill>
                                    <a:prstClr val="black"/>
                                  </a:solidFill>
                                  <a:latin typeface="Cambria Math" panose="02040503050406030204" pitchFamily="18" charset="0"/>
                                </a:rPr>
                                <m:t>𝑛</m:t>
                              </m:r>
                              <m:r>
                                <a:rPr lang="en-US" sz="1200" i="1">
                                  <a:solidFill>
                                    <a:prstClr val="black"/>
                                  </a:solidFill>
                                  <a:latin typeface="Cambria Math" panose="02040503050406030204" pitchFamily="18" charset="0"/>
                                </a:rPr>
                                <m:t>=1</m:t>
                              </m:r>
                            </m:e>
                            <m:e>
                              <m:r>
                                <a:rPr lang="en-US" sz="1200" b="0" i="1" smtClean="0">
                                  <a:solidFill>
                                    <a:prstClr val="black"/>
                                  </a:solidFill>
                                  <a:latin typeface="Cambria Math" panose="02040503050406030204" pitchFamily="18" charset="0"/>
                                </a:rPr>
                                <m:t>4</m:t>
                              </m:r>
                              <m:r>
                                <a:rPr lang="en-US" sz="1200" i="1">
                                  <a:solidFill>
                                    <a:prstClr val="black"/>
                                  </a:solidFill>
                                  <a:latin typeface="Cambria Math" panose="02040503050406030204" pitchFamily="18" charset="0"/>
                                  <a:ea typeface="Cambria Math" panose="02040503050406030204" pitchFamily="18" charset="0"/>
                                </a:rPr>
                                <m:t>𝑇</m:t>
                              </m:r>
                              <m:d>
                                <m:dPr>
                                  <m:ctrlPr>
                                    <a:rPr lang="en-US" sz="1200" i="1">
                                      <a:solidFill>
                                        <a:prstClr val="black"/>
                                      </a:solidFill>
                                      <a:latin typeface="Cambria Math" panose="02040503050406030204" pitchFamily="18" charset="0"/>
                                      <a:ea typeface="Cambria Math" panose="02040503050406030204" pitchFamily="18" charset="0"/>
                                    </a:rPr>
                                  </m:ctrlPr>
                                </m:dPr>
                                <m:e>
                                  <m:f>
                                    <m:fPr>
                                      <m:ctrlPr>
                                        <a:rPr lang="en-US" sz="1200" i="1">
                                          <a:solidFill>
                                            <a:prstClr val="black"/>
                                          </a:solidFill>
                                          <a:latin typeface="Cambria Math" panose="02040503050406030204" pitchFamily="18" charset="0"/>
                                          <a:ea typeface="Cambria Math" panose="02040503050406030204" pitchFamily="18" charset="0"/>
                                        </a:rPr>
                                      </m:ctrlPr>
                                    </m:fPr>
                                    <m:num>
                                      <m:r>
                                        <a:rPr lang="en-US" sz="1200" i="1">
                                          <a:solidFill>
                                            <a:prstClr val="black"/>
                                          </a:solidFill>
                                          <a:latin typeface="Cambria Math" panose="02040503050406030204" pitchFamily="18" charset="0"/>
                                          <a:ea typeface="Cambria Math" panose="02040503050406030204" pitchFamily="18" charset="0"/>
                                        </a:rPr>
                                        <m:t>𝑛</m:t>
                                      </m:r>
                                    </m:num>
                                    <m:den>
                                      <m:r>
                                        <a:rPr lang="en-US" sz="1200" i="1">
                                          <a:solidFill>
                                            <a:prstClr val="black"/>
                                          </a:solidFill>
                                          <a:latin typeface="Cambria Math" panose="02040503050406030204" pitchFamily="18" charset="0"/>
                                          <a:ea typeface="Cambria Math" panose="02040503050406030204" pitchFamily="18" charset="0"/>
                                        </a:rPr>
                                        <m:t>2</m:t>
                                      </m:r>
                                    </m:den>
                                  </m:f>
                                </m:e>
                              </m:d>
                              <m:r>
                                <a:rPr lang="en-US" sz="1200" i="1">
                                  <a:solidFill>
                                    <a:prstClr val="black"/>
                                  </a:solidFill>
                                  <a:latin typeface="Cambria Math" panose="02040503050406030204" pitchFamily="18" charset="0"/>
                                  <a:ea typeface="Cambria Math" panose="02040503050406030204" pitchFamily="18" charset="0"/>
                                </a:rPr>
                                <m:t>+</m:t>
                              </m:r>
                              <m:r>
                                <a:rPr lang="en-US" sz="1200" b="0" i="1" smtClean="0">
                                  <a:solidFill>
                                    <a:prstClr val="black"/>
                                  </a:solidFill>
                                  <a:latin typeface="Cambria Math" panose="02040503050406030204" pitchFamily="18" charset="0"/>
                                  <a:ea typeface="Cambria Math" panose="02040503050406030204" pitchFamily="18" charset="0"/>
                                </a:rPr>
                                <m:t>𝑐𝑛</m:t>
                              </m:r>
                              <m:r>
                                <a:rPr lang="en-US" sz="1200" i="1">
                                  <a:solidFill>
                                    <a:prstClr val="black"/>
                                  </a:solidFill>
                                  <a:latin typeface="Cambria Math" panose="02040503050406030204" pitchFamily="18" charset="0"/>
                                  <a:ea typeface="Cambria Math" panose="02040503050406030204" pitchFamily="18" charset="0"/>
                                </a:rPr>
                                <m:t>  </m:t>
                              </m:r>
                              <m:r>
                                <a:rPr lang="en-US" sz="1200" b="0" i="1" smtClean="0">
                                  <a:solidFill>
                                    <a:prstClr val="black"/>
                                  </a:solidFill>
                                  <a:latin typeface="Cambria Math" panose="02040503050406030204" pitchFamily="18" charset="0"/>
                                  <a:ea typeface="Cambria Math" panose="02040503050406030204" pitchFamily="18" charset="0"/>
                                </a:rPr>
                                <m:t>  </m:t>
                              </m:r>
                              <m:r>
                                <a:rPr lang="en-US" sz="1200" i="1">
                                  <a:solidFill>
                                    <a:prstClr val="black"/>
                                  </a:solidFill>
                                  <a:latin typeface="Cambria Math" panose="02040503050406030204" pitchFamily="18" charset="0"/>
                                  <a:ea typeface="Cambria Math" panose="02040503050406030204" pitchFamily="18" charset="0"/>
                                </a:rPr>
                                <m:t>𝑛</m:t>
                              </m:r>
                              <m:r>
                                <a:rPr lang="en-US" sz="1200" i="1">
                                  <a:solidFill>
                                    <a:prstClr val="black"/>
                                  </a:solidFill>
                                  <a:latin typeface="Cambria Math" panose="02040503050406030204" pitchFamily="18" charset="0"/>
                                  <a:ea typeface="Cambria Math" panose="02040503050406030204" pitchFamily="18" charset="0"/>
                                </a:rPr>
                                <m:t>&gt;1</m:t>
                              </m:r>
                            </m:e>
                          </m:eqArr>
                        </m:e>
                      </m:d>
                    </m:oMath>
                  </m:oMathPara>
                </a14:m>
                <a:endParaRPr lang="en-US" sz="1200" dirty="0"/>
              </a:p>
            </p:txBody>
          </p:sp>
        </mc:Choice>
        <mc:Fallback xmlns="">
          <p:sp>
            <p:nvSpPr>
              <p:cNvPr id="8" name="TextBox 7">
                <a:extLst>
                  <a:ext uri="{FF2B5EF4-FFF2-40B4-BE49-F238E27FC236}">
                    <a16:creationId xmlns:a16="http://schemas.microsoft.com/office/drawing/2014/main" id="{89160B95-CFE8-F01B-1D12-64E18EF49E13}"/>
                  </a:ext>
                </a:extLst>
              </p:cNvPr>
              <p:cNvSpPr txBox="1">
                <a:spLocks noRot="1" noChangeAspect="1" noMove="1" noResize="1" noEditPoints="1" noAdjustHandles="1" noChangeArrowheads="1" noChangeShapeType="1" noTextEdit="1"/>
              </p:cNvSpPr>
              <p:nvPr/>
            </p:nvSpPr>
            <p:spPr>
              <a:xfrm>
                <a:off x="2043262" y="1439836"/>
                <a:ext cx="2373565" cy="681918"/>
              </a:xfrm>
              <a:prstGeom prst="rect">
                <a:avLst/>
              </a:prstGeom>
              <a:blipFill>
                <a:blip r:embed="rId4"/>
                <a:stretch>
                  <a:fillRect l="-14894" t="-192727" b="-270909"/>
                </a:stretch>
              </a:blipFill>
            </p:spPr>
            <p:txBody>
              <a:bodyPr/>
              <a:lstStyle/>
              <a:p>
                <a:r>
                  <a:rPr lang="en-US">
                    <a:noFill/>
                  </a:rPr>
                  <a:t> </a:t>
                </a:r>
              </a:p>
            </p:txBody>
          </p:sp>
        </mc:Fallback>
      </mc:AlternateContent>
    </p:spTree>
    <p:extLst>
      <p:ext uri="{BB962C8B-B14F-4D97-AF65-F5344CB8AC3E}">
        <p14:creationId xmlns:p14="http://schemas.microsoft.com/office/powerpoint/2010/main" val="220864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23</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Recursion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3D40C70-6A22-8D8F-3B58-51BAE7DF831C}"/>
                  </a:ext>
                </a:extLst>
              </p:cNvPr>
              <p:cNvSpPr txBox="1"/>
              <p:nvPr/>
            </p:nvSpPr>
            <p:spPr>
              <a:xfrm>
                <a:off x="-81931" y="1075745"/>
                <a:ext cx="2223203" cy="632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solidFill>
                            <a:prstClr val="black"/>
                          </a:solidFill>
                          <a:latin typeface="Cambria Math" panose="02040503050406030204" pitchFamily="18" charset="0"/>
                        </a:rPr>
                        <m:t>𝑇</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e>
                      </m:d>
                      <m:r>
                        <a:rPr lang="en-US" sz="1100" i="1">
                          <a:solidFill>
                            <a:prstClr val="black"/>
                          </a:solidFill>
                          <a:latin typeface="Cambria Math" panose="02040503050406030204" pitchFamily="18" charset="0"/>
                        </a:rPr>
                        <m:t>= </m:t>
                      </m:r>
                      <m:d>
                        <m:dPr>
                          <m:begChr m:val="{"/>
                          <m:endChr m:val=""/>
                          <m:ctrlPr>
                            <a:rPr lang="en-US" sz="1100" i="1">
                              <a:solidFill>
                                <a:prstClr val="black"/>
                              </a:solidFill>
                              <a:latin typeface="Cambria Math" panose="02040503050406030204" pitchFamily="18" charset="0"/>
                            </a:rPr>
                          </m:ctrlPr>
                        </m:dPr>
                        <m:e>
                          <m:eqArr>
                            <m:eqArrPr>
                              <m:ctrlPr>
                                <a:rPr lang="en-US" sz="1100" i="1">
                                  <a:solidFill>
                                    <a:prstClr val="black"/>
                                  </a:solidFill>
                                  <a:latin typeface="Cambria Math" panose="02040503050406030204" pitchFamily="18" charset="0"/>
                                </a:rPr>
                              </m:ctrlPr>
                            </m:eqArrPr>
                            <m:e>
                              <m:r>
                                <a:rPr lang="en-US" sz="1100" b="0" i="1" smtClean="0">
                                  <a:solidFill>
                                    <a:prstClr val="black"/>
                                  </a:solidFill>
                                  <a:latin typeface="Cambria Math" panose="02040503050406030204" pitchFamily="18" charset="0"/>
                                </a:rPr>
                                <m:t>𝑑</m:t>
                              </m:r>
                              <m:r>
                                <a:rPr lang="en-US" sz="1100" i="1">
                                  <a:solidFill>
                                    <a:prstClr val="black"/>
                                  </a:solidFill>
                                  <a:latin typeface="Cambria Math" panose="02040503050406030204" pitchFamily="18" charset="0"/>
                                </a:rPr>
                                <m:t>                        </m:t>
                              </m:r>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rPr>
                                <m:t>=1</m:t>
                              </m:r>
                            </m:e>
                            <m:e>
                              <m:r>
                                <a:rPr lang="en-US" sz="1100" b="0" i="1" smtClean="0">
                                  <a:solidFill>
                                    <a:prstClr val="black"/>
                                  </a:solidFill>
                                  <a:latin typeface="Cambria Math" panose="02040503050406030204" pitchFamily="18" charset="0"/>
                                </a:rPr>
                                <m:t>4</m:t>
                              </m:r>
                              <m:r>
                                <a:rPr lang="en-US" sz="1100" i="1">
                                  <a:solidFill>
                                    <a:prstClr val="black"/>
                                  </a:solidFill>
                                  <a:latin typeface="Cambria Math" panose="02040503050406030204" pitchFamily="18" charset="0"/>
                                  <a:ea typeface="Cambria Math" panose="02040503050406030204" pitchFamily="18" charset="0"/>
                                </a:rPr>
                                <m:t>𝑇</m:t>
                              </m:r>
                              <m:d>
                                <m:dPr>
                                  <m:ctrlPr>
                                    <a:rPr lang="en-US" sz="1100" i="1">
                                      <a:solidFill>
                                        <a:prstClr val="black"/>
                                      </a:solidFill>
                                      <a:latin typeface="Cambria Math" panose="02040503050406030204" pitchFamily="18" charset="0"/>
                                      <a:ea typeface="Cambria Math" panose="02040503050406030204" pitchFamily="18" charset="0"/>
                                    </a:rPr>
                                  </m:ctrlPr>
                                </m:dPr>
                                <m:e>
                                  <m:f>
                                    <m:fPr>
                                      <m:ctrlPr>
                                        <a:rPr lang="en-US" sz="1100" i="1">
                                          <a:solidFill>
                                            <a:prstClr val="black"/>
                                          </a:solidFill>
                                          <a:latin typeface="Cambria Math" panose="02040503050406030204" pitchFamily="18" charset="0"/>
                                          <a:ea typeface="Cambria Math" panose="02040503050406030204" pitchFamily="18" charset="0"/>
                                        </a:rPr>
                                      </m:ctrlPr>
                                    </m:fPr>
                                    <m:num>
                                      <m:r>
                                        <a:rPr lang="en-US" sz="1100" i="1">
                                          <a:solidFill>
                                            <a:prstClr val="black"/>
                                          </a:solidFill>
                                          <a:latin typeface="Cambria Math" panose="02040503050406030204" pitchFamily="18" charset="0"/>
                                          <a:ea typeface="Cambria Math" panose="02040503050406030204" pitchFamily="18" charset="0"/>
                                        </a:rPr>
                                        <m:t>𝑛</m:t>
                                      </m:r>
                                    </m:num>
                                    <m:den>
                                      <m:r>
                                        <a:rPr lang="en-US" sz="1100" i="1">
                                          <a:solidFill>
                                            <a:prstClr val="black"/>
                                          </a:solidFill>
                                          <a:latin typeface="Cambria Math" panose="02040503050406030204" pitchFamily="18" charset="0"/>
                                          <a:ea typeface="Cambria Math" panose="02040503050406030204" pitchFamily="18" charset="0"/>
                                        </a:rPr>
                                        <m:t>2</m:t>
                                      </m:r>
                                    </m:den>
                                  </m:f>
                                </m:e>
                              </m:d>
                              <m:r>
                                <a:rPr lang="en-US" sz="1100" i="1">
                                  <a:solidFill>
                                    <a:prstClr val="black"/>
                                  </a:solidFill>
                                  <a:latin typeface="Cambria Math" panose="02040503050406030204" pitchFamily="18" charset="0"/>
                                  <a:ea typeface="Cambria Math" panose="02040503050406030204" pitchFamily="18" charset="0"/>
                                </a:rPr>
                                <m:t>+</m:t>
                              </m:r>
                              <m:r>
                                <a:rPr lang="en-US" sz="1100" b="0" i="1" smtClean="0">
                                  <a:solidFill>
                                    <a:prstClr val="black"/>
                                  </a:solidFill>
                                  <a:latin typeface="Cambria Math" panose="02040503050406030204" pitchFamily="18" charset="0"/>
                                  <a:ea typeface="Cambria Math" panose="02040503050406030204" pitchFamily="18" charset="0"/>
                                </a:rPr>
                                <m:t>𝑐𝑛</m:t>
                              </m:r>
                              <m:r>
                                <a:rPr lang="en-US" sz="1100" i="1">
                                  <a:solidFill>
                                    <a:prstClr val="black"/>
                                  </a:solidFill>
                                  <a:latin typeface="Cambria Math" panose="02040503050406030204" pitchFamily="18" charset="0"/>
                                  <a:ea typeface="Cambria Math" panose="02040503050406030204" pitchFamily="18" charset="0"/>
                                </a:rPr>
                                <m:t>  </m:t>
                              </m:r>
                              <m:r>
                                <a:rPr lang="en-US" sz="1100" b="0" i="1" smtClean="0">
                                  <a:solidFill>
                                    <a:prstClr val="black"/>
                                  </a:solidFill>
                                  <a:latin typeface="Cambria Math" panose="02040503050406030204" pitchFamily="18" charset="0"/>
                                  <a:ea typeface="Cambria Math" panose="02040503050406030204" pitchFamily="18" charset="0"/>
                                </a:rPr>
                                <m:t>  </m:t>
                              </m:r>
                              <m:r>
                                <a:rPr lang="en-US" sz="1100" i="1">
                                  <a:solidFill>
                                    <a:prstClr val="black"/>
                                  </a:solidFill>
                                  <a:latin typeface="Cambria Math" panose="02040503050406030204" pitchFamily="18" charset="0"/>
                                  <a:ea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&gt;1</m:t>
                              </m:r>
                            </m:e>
                          </m:eqArr>
                        </m:e>
                      </m:d>
                    </m:oMath>
                  </m:oMathPara>
                </a14:m>
                <a:endParaRPr lang="en-US" sz="1100" dirty="0"/>
              </a:p>
            </p:txBody>
          </p:sp>
        </mc:Choice>
        <mc:Fallback xmlns="">
          <p:sp>
            <p:nvSpPr>
              <p:cNvPr id="8" name="TextBox 7">
                <a:extLst>
                  <a:ext uri="{FF2B5EF4-FFF2-40B4-BE49-F238E27FC236}">
                    <a16:creationId xmlns:a16="http://schemas.microsoft.com/office/drawing/2014/main" id="{C3D40C70-6A22-8D8F-3B58-51BAE7DF831C}"/>
                  </a:ext>
                </a:extLst>
              </p:cNvPr>
              <p:cNvSpPr txBox="1">
                <a:spLocks noRot="1" noChangeAspect="1" noMove="1" noResize="1" noEditPoints="1" noAdjustHandles="1" noChangeArrowheads="1" noChangeShapeType="1" noTextEdit="1"/>
              </p:cNvSpPr>
              <p:nvPr/>
            </p:nvSpPr>
            <p:spPr>
              <a:xfrm>
                <a:off x="-81931" y="1075745"/>
                <a:ext cx="2223203" cy="632737"/>
              </a:xfrm>
              <a:prstGeom prst="rect">
                <a:avLst/>
              </a:prstGeom>
              <a:blipFill>
                <a:blip r:embed="rId3"/>
                <a:stretch>
                  <a:fillRect l="-14205" t="-188235" b="-276471"/>
                </a:stretch>
              </a:blipFill>
            </p:spPr>
            <p:txBody>
              <a:bodyPr/>
              <a:lstStyle/>
              <a:p>
                <a:r>
                  <a:rPr lang="en-US">
                    <a:noFill/>
                  </a:rPr>
                  <a:t> </a:t>
                </a:r>
              </a:p>
            </p:txBody>
          </p:sp>
        </mc:Fallback>
      </mc:AlternateContent>
      <p:grpSp>
        <p:nvGrpSpPr>
          <p:cNvPr id="65" name="Group 64">
            <a:extLst>
              <a:ext uri="{FF2B5EF4-FFF2-40B4-BE49-F238E27FC236}">
                <a16:creationId xmlns:a16="http://schemas.microsoft.com/office/drawing/2014/main" id="{728ECA74-FAFD-5A94-275F-B1F63D7560E2}"/>
              </a:ext>
            </a:extLst>
          </p:cNvPr>
          <p:cNvGrpSpPr/>
          <p:nvPr/>
        </p:nvGrpSpPr>
        <p:grpSpPr>
          <a:xfrm>
            <a:off x="1939616" y="1108617"/>
            <a:ext cx="2607509" cy="954210"/>
            <a:chOff x="1417102" y="1171168"/>
            <a:chExt cx="2607509" cy="954210"/>
          </a:xfrm>
        </p:grpSpPr>
        <p:grpSp>
          <p:nvGrpSpPr>
            <p:cNvPr id="2" name="Group 1">
              <a:extLst>
                <a:ext uri="{FF2B5EF4-FFF2-40B4-BE49-F238E27FC236}">
                  <a16:creationId xmlns:a16="http://schemas.microsoft.com/office/drawing/2014/main" id="{62F66F46-DA3F-2428-D8DD-95B214AE5369}"/>
                </a:ext>
              </a:extLst>
            </p:cNvPr>
            <p:cNvGrpSpPr/>
            <p:nvPr/>
          </p:nvGrpSpPr>
          <p:grpSpPr>
            <a:xfrm>
              <a:off x="2883315" y="1171168"/>
              <a:ext cx="360000" cy="360000"/>
              <a:chOff x="4605557" y="1063396"/>
              <a:chExt cx="360000" cy="360000"/>
            </a:xfrm>
          </p:grpSpPr>
          <p:sp>
            <p:nvSpPr>
              <p:cNvPr id="7" name="Oval 6">
                <a:extLst>
                  <a:ext uri="{FF2B5EF4-FFF2-40B4-BE49-F238E27FC236}">
                    <a16:creationId xmlns:a16="http://schemas.microsoft.com/office/drawing/2014/main" id="{30C50D76-1261-C3AA-38F9-33CBD4752AD7}"/>
                  </a:ext>
                </a:extLst>
              </p:cNvPr>
              <p:cNvSpPr/>
              <p:nvPr/>
            </p:nvSpPr>
            <p:spPr>
              <a:xfrm>
                <a:off x="4605557" y="106339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6B8823C-E26D-F9A1-3737-E32E70A4C15E}"/>
                      </a:ext>
                    </a:extLst>
                  </p:cNvPr>
                  <p:cNvSpPr txBox="1"/>
                  <p:nvPr/>
                </p:nvSpPr>
                <p:spPr>
                  <a:xfrm>
                    <a:off x="4624373" y="1098475"/>
                    <a:ext cx="341184" cy="276999"/>
                  </a:xfrm>
                  <a:prstGeom prst="rect">
                    <a:avLst/>
                  </a:prstGeom>
                  <a:noFill/>
                </p:spPr>
                <p:txBody>
                  <a:bodyPr wrap="none" rtlCol="0">
                    <a:spAutoFit/>
                  </a:bodyPr>
                  <a:lstStyle/>
                  <a:p>
                    <a:r>
                      <a:rPr lang="en-US" sz="1200" b="0" dirty="0"/>
                      <a:t>c</a:t>
                    </a:r>
                    <a14:m>
                      <m:oMath xmlns:m="http://schemas.openxmlformats.org/officeDocument/2006/math">
                        <m:r>
                          <a:rPr lang="en-US" sz="1200" b="0" i="1" smtClean="0">
                            <a:latin typeface="Cambria Math" panose="02040503050406030204" pitchFamily="18" charset="0"/>
                          </a:rPr>
                          <m:t>𝑛</m:t>
                        </m:r>
                      </m:oMath>
                    </a14:m>
                    <a:endParaRPr lang="en-US" sz="1200" dirty="0"/>
                  </a:p>
                </p:txBody>
              </p:sp>
            </mc:Choice>
            <mc:Fallback xmlns="">
              <p:sp>
                <p:nvSpPr>
                  <p:cNvPr id="15" name="TextBox 14">
                    <a:extLst>
                      <a:ext uri="{FF2B5EF4-FFF2-40B4-BE49-F238E27FC236}">
                        <a16:creationId xmlns:a16="http://schemas.microsoft.com/office/drawing/2014/main" id="{36B8823C-E26D-F9A1-3737-E32E70A4C15E}"/>
                      </a:ext>
                    </a:extLst>
                  </p:cNvPr>
                  <p:cNvSpPr txBox="1">
                    <a:spLocks noRot="1" noChangeAspect="1" noMove="1" noResize="1" noEditPoints="1" noAdjustHandles="1" noChangeArrowheads="1" noChangeShapeType="1" noTextEdit="1"/>
                  </p:cNvSpPr>
                  <p:nvPr/>
                </p:nvSpPr>
                <p:spPr>
                  <a:xfrm>
                    <a:off x="4624373" y="1098475"/>
                    <a:ext cx="341184" cy="276999"/>
                  </a:xfrm>
                  <a:prstGeom prst="rect">
                    <a:avLst/>
                  </a:prstGeom>
                  <a:blipFill>
                    <a:blip r:embed="rId4"/>
                    <a:stretch>
                      <a:fillRect t="-4545" b="-13636"/>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0026E336-ECEA-1C22-2157-6AFEA9C57ABB}"/>
                </a:ext>
              </a:extLst>
            </p:cNvPr>
            <p:cNvGrpSpPr/>
            <p:nvPr/>
          </p:nvGrpSpPr>
          <p:grpSpPr>
            <a:xfrm>
              <a:off x="1417102" y="1711378"/>
              <a:ext cx="595611" cy="414000"/>
              <a:chOff x="1417102" y="1769515"/>
              <a:chExt cx="595611" cy="414000"/>
            </a:xfrm>
          </p:grpSpPr>
          <p:sp>
            <p:nvSpPr>
              <p:cNvPr id="16" name="Oval 15">
                <a:extLst>
                  <a:ext uri="{FF2B5EF4-FFF2-40B4-BE49-F238E27FC236}">
                    <a16:creationId xmlns:a16="http://schemas.microsoft.com/office/drawing/2014/main" id="{0438E605-864E-8A27-C01A-CE9B49810918}"/>
                  </a:ext>
                </a:extLst>
              </p:cNvPr>
              <p:cNvSpPr/>
              <p:nvPr/>
            </p:nvSpPr>
            <p:spPr>
              <a:xfrm>
                <a:off x="1495581"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96266A6-0AA4-ED54-DC73-D8B6A9F67945}"/>
                      </a:ext>
                    </a:extLst>
                  </p:cNvPr>
                  <p:cNvSpPr txBox="1"/>
                  <p:nvPr/>
                </p:nvSpPr>
                <p:spPr>
                  <a:xfrm>
                    <a:off x="1417102" y="1838007"/>
                    <a:ext cx="595611"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2</m:t>
                              </m:r>
                            </m:den>
                          </m:f>
                          <m:r>
                            <a:rPr lang="en-US" sz="1000" b="0" i="1" smtClean="0">
                              <a:latin typeface="Cambria Math" panose="02040503050406030204" pitchFamily="18" charset="0"/>
                            </a:rPr>
                            <m:t>)</m:t>
                          </m:r>
                        </m:oMath>
                      </m:oMathPara>
                    </a14:m>
                    <a:endParaRPr lang="en-US" sz="1000" dirty="0"/>
                  </a:p>
                </p:txBody>
              </p:sp>
            </mc:Choice>
            <mc:Fallback xmlns="">
              <p:sp>
                <p:nvSpPr>
                  <p:cNvPr id="17" name="TextBox 16">
                    <a:extLst>
                      <a:ext uri="{FF2B5EF4-FFF2-40B4-BE49-F238E27FC236}">
                        <a16:creationId xmlns:a16="http://schemas.microsoft.com/office/drawing/2014/main" id="{F96266A6-0AA4-ED54-DC73-D8B6A9F67945}"/>
                      </a:ext>
                    </a:extLst>
                  </p:cNvPr>
                  <p:cNvSpPr txBox="1">
                    <a:spLocks noRot="1" noChangeAspect="1" noMove="1" noResize="1" noEditPoints="1" noAdjustHandles="1" noChangeArrowheads="1" noChangeShapeType="1" noTextEdit="1"/>
                  </p:cNvSpPr>
                  <p:nvPr/>
                </p:nvSpPr>
                <p:spPr>
                  <a:xfrm>
                    <a:off x="1417102" y="1838007"/>
                    <a:ext cx="595611" cy="268279"/>
                  </a:xfrm>
                  <a:prstGeom prst="rect">
                    <a:avLst/>
                  </a:prstGeom>
                  <a:blipFill>
                    <a:blip r:embed="rId5"/>
                    <a:stretch>
                      <a:fillRect t="-95455" b="-159091"/>
                    </a:stretch>
                  </a:blipFill>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C1E63EB3-00CF-AC34-66F4-A8D56F78CE6D}"/>
                </a:ext>
              </a:extLst>
            </p:cNvPr>
            <p:cNvGrpSpPr/>
            <p:nvPr/>
          </p:nvGrpSpPr>
          <p:grpSpPr>
            <a:xfrm>
              <a:off x="2087735" y="1711378"/>
              <a:ext cx="595611" cy="414000"/>
              <a:chOff x="1417102" y="1769515"/>
              <a:chExt cx="595611" cy="414000"/>
            </a:xfrm>
          </p:grpSpPr>
          <p:sp>
            <p:nvSpPr>
              <p:cNvPr id="20" name="Oval 19">
                <a:extLst>
                  <a:ext uri="{FF2B5EF4-FFF2-40B4-BE49-F238E27FC236}">
                    <a16:creationId xmlns:a16="http://schemas.microsoft.com/office/drawing/2014/main" id="{2A7AC204-6D0E-E425-98B5-849AFA09E2FD}"/>
                  </a:ext>
                </a:extLst>
              </p:cNvPr>
              <p:cNvSpPr/>
              <p:nvPr/>
            </p:nvSpPr>
            <p:spPr>
              <a:xfrm>
                <a:off x="1495581"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613F962-9143-6AE6-636C-493E1C376101}"/>
                      </a:ext>
                    </a:extLst>
                  </p:cNvPr>
                  <p:cNvSpPr txBox="1"/>
                  <p:nvPr/>
                </p:nvSpPr>
                <p:spPr>
                  <a:xfrm>
                    <a:off x="1417102" y="1838007"/>
                    <a:ext cx="595611"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2</m:t>
                              </m:r>
                            </m:den>
                          </m:f>
                          <m:r>
                            <a:rPr lang="en-US" sz="1000" b="0" i="1" smtClean="0">
                              <a:latin typeface="Cambria Math" panose="02040503050406030204" pitchFamily="18" charset="0"/>
                            </a:rPr>
                            <m:t>)</m:t>
                          </m:r>
                        </m:oMath>
                      </m:oMathPara>
                    </a14:m>
                    <a:endParaRPr lang="en-US" sz="1000" dirty="0"/>
                  </a:p>
                </p:txBody>
              </p:sp>
            </mc:Choice>
            <mc:Fallback xmlns="">
              <p:sp>
                <p:nvSpPr>
                  <p:cNvPr id="27" name="TextBox 26">
                    <a:extLst>
                      <a:ext uri="{FF2B5EF4-FFF2-40B4-BE49-F238E27FC236}">
                        <a16:creationId xmlns:a16="http://schemas.microsoft.com/office/drawing/2014/main" id="{6613F962-9143-6AE6-636C-493E1C376101}"/>
                      </a:ext>
                    </a:extLst>
                  </p:cNvPr>
                  <p:cNvSpPr txBox="1">
                    <a:spLocks noRot="1" noChangeAspect="1" noMove="1" noResize="1" noEditPoints="1" noAdjustHandles="1" noChangeArrowheads="1" noChangeShapeType="1" noTextEdit="1"/>
                  </p:cNvSpPr>
                  <p:nvPr/>
                </p:nvSpPr>
                <p:spPr>
                  <a:xfrm>
                    <a:off x="1417102" y="1838007"/>
                    <a:ext cx="595611" cy="268279"/>
                  </a:xfrm>
                  <a:prstGeom prst="rect">
                    <a:avLst/>
                  </a:prstGeom>
                  <a:blipFill>
                    <a:blip r:embed="rId6"/>
                    <a:stretch>
                      <a:fillRect t="-95455" b="-159091"/>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58F757E2-9F8E-B069-79B1-EE8E5FBA1F36}"/>
                </a:ext>
              </a:extLst>
            </p:cNvPr>
            <p:cNvGrpSpPr/>
            <p:nvPr/>
          </p:nvGrpSpPr>
          <p:grpSpPr>
            <a:xfrm>
              <a:off x="2758368" y="1711378"/>
              <a:ext cx="595611" cy="414000"/>
              <a:chOff x="1417102" y="1769515"/>
              <a:chExt cx="595611" cy="414000"/>
            </a:xfrm>
          </p:grpSpPr>
          <p:sp>
            <p:nvSpPr>
              <p:cNvPr id="29" name="Oval 28">
                <a:extLst>
                  <a:ext uri="{FF2B5EF4-FFF2-40B4-BE49-F238E27FC236}">
                    <a16:creationId xmlns:a16="http://schemas.microsoft.com/office/drawing/2014/main" id="{F542FF0E-FCA1-B23F-1170-2FD0FF5B9F29}"/>
                  </a:ext>
                </a:extLst>
              </p:cNvPr>
              <p:cNvSpPr/>
              <p:nvPr/>
            </p:nvSpPr>
            <p:spPr>
              <a:xfrm>
                <a:off x="1495581"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F294929-FD12-CF2F-C6FA-EC4EB22A66CD}"/>
                      </a:ext>
                    </a:extLst>
                  </p:cNvPr>
                  <p:cNvSpPr txBox="1"/>
                  <p:nvPr/>
                </p:nvSpPr>
                <p:spPr>
                  <a:xfrm>
                    <a:off x="1417102" y="1838007"/>
                    <a:ext cx="595611"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2</m:t>
                              </m:r>
                            </m:den>
                          </m:f>
                          <m:r>
                            <a:rPr lang="en-US" sz="1000" b="0" i="1" smtClean="0">
                              <a:latin typeface="Cambria Math" panose="02040503050406030204" pitchFamily="18" charset="0"/>
                            </a:rPr>
                            <m:t>)</m:t>
                          </m:r>
                        </m:oMath>
                      </m:oMathPara>
                    </a14:m>
                    <a:endParaRPr lang="en-US" sz="1000" dirty="0"/>
                  </a:p>
                </p:txBody>
              </p:sp>
            </mc:Choice>
            <mc:Fallback xmlns="">
              <p:sp>
                <p:nvSpPr>
                  <p:cNvPr id="30" name="TextBox 29">
                    <a:extLst>
                      <a:ext uri="{FF2B5EF4-FFF2-40B4-BE49-F238E27FC236}">
                        <a16:creationId xmlns:a16="http://schemas.microsoft.com/office/drawing/2014/main" id="{6F294929-FD12-CF2F-C6FA-EC4EB22A66CD}"/>
                      </a:ext>
                    </a:extLst>
                  </p:cNvPr>
                  <p:cNvSpPr txBox="1">
                    <a:spLocks noRot="1" noChangeAspect="1" noMove="1" noResize="1" noEditPoints="1" noAdjustHandles="1" noChangeArrowheads="1" noChangeShapeType="1" noTextEdit="1"/>
                  </p:cNvSpPr>
                  <p:nvPr/>
                </p:nvSpPr>
                <p:spPr>
                  <a:xfrm>
                    <a:off x="1417102" y="1838007"/>
                    <a:ext cx="595611" cy="268279"/>
                  </a:xfrm>
                  <a:prstGeom prst="rect">
                    <a:avLst/>
                  </a:prstGeom>
                  <a:blipFill>
                    <a:blip r:embed="rId7"/>
                    <a:stretch>
                      <a:fillRect t="-95455" b="-159091"/>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B4B02919-374D-68CD-EB63-8D8A1457CAB5}"/>
                </a:ext>
              </a:extLst>
            </p:cNvPr>
            <p:cNvGrpSpPr/>
            <p:nvPr/>
          </p:nvGrpSpPr>
          <p:grpSpPr>
            <a:xfrm>
              <a:off x="3429000" y="1711378"/>
              <a:ext cx="595611" cy="414000"/>
              <a:chOff x="1417102" y="1769515"/>
              <a:chExt cx="595611" cy="414000"/>
            </a:xfrm>
          </p:grpSpPr>
          <p:sp>
            <p:nvSpPr>
              <p:cNvPr id="32" name="Oval 31">
                <a:extLst>
                  <a:ext uri="{FF2B5EF4-FFF2-40B4-BE49-F238E27FC236}">
                    <a16:creationId xmlns:a16="http://schemas.microsoft.com/office/drawing/2014/main" id="{E208E7C8-23C4-0FF3-7EFA-2C81CABC40E9}"/>
                  </a:ext>
                </a:extLst>
              </p:cNvPr>
              <p:cNvSpPr/>
              <p:nvPr/>
            </p:nvSpPr>
            <p:spPr>
              <a:xfrm>
                <a:off x="1495581"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11976FE-2348-68D3-736D-C945D7E9ADCB}"/>
                      </a:ext>
                    </a:extLst>
                  </p:cNvPr>
                  <p:cNvSpPr txBox="1"/>
                  <p:nvPr/>
                </p:nvSpPr>
                <p:spPr>
                  <a:xfrm>
                    <a:off x="1417102" y="1838007"/>
                    <a:ext cx="595611"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r>
                            <a:rPr lang="en-US" sz="1000" b="0" i="1" smtClean="0">
                              <a:latin typeface="Cambria Math" panose="02040503050406030204" pitchFamily="18" charset="0"/>
                            </a:rPr>
                            <m:t>(</m:t>
                          </m:r>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2</m:t>
                              </m:r>
                            </m:den>
                          </m:f>
                          <m:r>
                            <a:rPr lang="en-US" sz="1000" b="0" i="1" smtClean="0">
                              <a:latin typeface="Cambria Math" panose="02040503050406030204" pitchFamily="18" charset="0"/>
                            </a:rPr>
                            <m:t>)</m:t>
                          </m:r>
                        </m:oMath>
                      </m:oMathPara>
                    </a14:m>
                    <a:endParaRPr lang="en-US" sz="1000" dirty="0"/>
                  </a:p>
                </p:txBody>
              </p:sp>
            </mc:Choice>
            <mc:Fallback xmlns="">
              <p:sp>
                <p:nvSpPr>
                  <p:cNvPr id="33" name="TextBox 32">
                    <a:extLst>
                      <a:ext uri="{FF2B5EF4-FFF2-40B4-BE49-F238E27FC236}">
                        <a16:creationId xmlns:a16="http://schemas.microsoft.com/office/drawing/2014/main" id="{C11976FE-2348-68D3-736D-C945D7E9ADCB}"/>
                      </a:ext>
                    </a:extLst>
                  </p:cNvPr>
                  <p:cNvSpPr txBox="1">
                    <a:spLocks noRot="1" noChangeAspect="1" noMove="1" noResize="1" noEditPoints="1" noAdjustHandles="1" noChangeArrowheads="1" noChangeShapeType="1" noTextEdit="1"/>
                  </p:cNvSpPr>
                  <p:nvPr/>
                </p:nvSpPr>
                <p:spPr>
                  <a:xfrm>
                    <a:off x="1417102" y="1838007"/>
                    <a:ext cx="595611" cy="268279"/>
                  </a:xfrm>
                  <a:prstGeom prst="rect">
                    <a:avLst/>
                  </a:prstGeom>
                  <a:blipFill>
                    <a:blip r:embed="rId8"/>
                    <a:stretch>
                      <a:fillRect t="-95455" b="-159091"/>
                    </a:stretch>
                  </a:blipFill>
                </p:spPr>
                <p:txBody>
                  <a:bodyPr/>
                  <a:lstStyle/>
                  <a:p>
                    <a:r>
                      <a:rPr lang="en-US">
                        <a:noFill/>
                      </a:rPr>
                      <a:t> </a:t>
                    </a:r>
                  </a:p>
                </p:txBody>
              </p:sp>
            </mc:Fallback>
          </mc:AlternateContent>
        </p:grpSp>
        <p:cxnSp>
          <p:nvCxnSpPr>
            <p:cNvPr id="34" name="Straight Arrow Connector 33">
              <a:extLst>
                <a:ext uri="{FF2B5EF4-FFF2-40B4-BE49-F238E27FC236}">
                  <a16:creationId xmlns:a16="http://schemas.microsoft.com/office/drawing/2014/main" id="{E15B198D-6BC1-7ECE-2B8A-133177DE1038}"/>
                </a:ext>
              </a:extLst>
            </p:cNvPr>
            <p:cNvCxnSpPr>
              <a:cxnSpLocks/>
              <a:stCxn id="7" idx="4"/>
              <a:endCxn id="16" idx="0"/>
            </p:cNvCxnSpPr>
            <p:nvPr/>
          </p:nvCxnSpPr>
          <p:spPr>
            <a:xfrm flipH="1">
              <a:off x="1702581" y="1531168"/>
              <a:ext cx="1360734"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2D96306-DC95-9086-30D3-642F1A37C4E5}"/>
                </a:ext>
              </a:extLst>
            </p:cNvPr>
            <p:cNvCxnSpPr>
              <a:cxnSpLocks/>
              <a:stCxn id="7" idx="4"/>
              <a:endCxn id="20" idx="0"/>
            </p:cNvCxnSpPr>
            <p:nvPr/>
          </p:nvCxnSpPr>
          <p:spPr>
            <a:xfrm flipH="1">
              <a:off x="2373214" y="1531168"/>
              <a:ext cx="690101"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FD38BDD-6C4B-89C9-9659-3947A2F5111B}"/>
                </a:ext>
              </a:extLst>
            </p:cNvPr>
            <p:cNvCxnSpPr>
              <a:cxnSpLocks/>
              <a:stCxn id="7" idx="4"/>
              <a:endCxn id="29" idx="0"/>
            </p:cNvCxnSpPr>
            <p:nvPr/>
          </p:nvCxnSpPr>
          <p:spPr>
            <a:xfrm flipH="1">
              <a:off x="3043847" y="1531168"/>
              <a:ext cx="19468"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970232EC-929B-B839-01BE-DF879644CFE2}"/>
                </a:ext>
              </a:extLst>
            </p:cNvPr>
            <p:cNvCxnSpPr>
              <a:cxnSpLocks/>
              <a:stCxn id="7" idx="4"/>
              <a:endCxn id="32" idx="0"/>
            </p:cNvCxnSpPr>
            <p:nvPr/>
          </p:nvCxnSpPr>
          <p:spPr>
            <a:xfrm>
              <a:off x="3063315" y="1531168"/>
              <a:ext cx="651164"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grpSp>
        <p:nvGrpSpPr>
          <p:cNvPr id="150" name="Group 149">
            <a:extLst>
              <a:ext uri="{FF2B5EF4-FFF2-40B4-BE49-F238E27FC236}">
                <a16:creationId xmlns:a16="http://schemas.microsoft.com/office/drawing/2014/main" id="{9B46D48D-48C4-A7DA-7763-3E58B6062C9F}"/>
              </a:ext>
            </a:extLst>
          </p:cNvPr>
          <p:cNvGrpSpPr/>
          <p:nvPr/>
        </p:nvGrpSpPr>
        <p:grpSpPr>
          <a:xfrm>
            <a:off x="523602" y="1104937"/>
            <a:ext cx="3989796" cy="1552305"/>
            <a:chOff x="489812" y="2304808"/>
            <a:chExt cx="3989796" cy="1552305"/>
          </a:xfrm>
        </p:grpSpPr>
        <p:grpSp>
          <p:nvGrpSpPr>
            <p:cNvPr id="67" name="Group 66">
              <a:extLst>
                <a:ext uri="{FF2B5EF4-FFF2-40B4-BE49-F238E27FC236}">
                  <a16:creationId xmlns:a16="http://schemas.microsoft.com/office/drawing/2014/main" id="{6C501214-9D5E-2B73-38CC-7BD893C4B7E8}"/>
                </a:ext>
              </a:extLst>
            </p:cNvPr>
            <p:cNvGrpSpPr/>
            <p:nvPr/>
          </p:nvGrpSpPr>
          <p:grpSpPr>
            <a:xfrm>
              <a:off x="1913665" y="2304808"/>
              <a:ext cx="2565943" cy="954210"/>
              <a:chOff x="1428662" y="1171168"/>
              <a:chExt cx="2565943" cy="954210"/>
            </a:xfrm>
          </p:grpSpPr>
          <p:grpSp>
            <p:nvGrpSpPr>
              <p:cNvPr id="69" name="Group 68">
                <a:extLst>
                  <a:ext uri="{FF2B5EF4-FFF2-40B4-BE49-F238E27FC236}">
                    <a16:creationId xmlns:a16="http://schemas.microsoft.com/office/drawing/2014/main" id="{BF9207FE-E56A-B8C7-2580-1F1C0209497E}"/>
                  </a:ext>
                </a:extLst>
              </p:cNvPr>
              <p:cNvGrpSpPr/>
              <p:nvPr/>
            </p:nvGrpSpPr>
            <p:grpSpPr>
              <a:xfrm>
                <a:off x="2883315" y="1171168"/>
                <a:ext cx="360000" cy="360000"/>
                <a:chOff x="4605557" y="1063396"/>
                <a:chExt cx="360000" cy="360000"/>
              </a:xfrm>
            </p:grpSpPr>
            <p:sp>
              <p:nvSpPr>
                <p:cNvPr id="108" name="Oval 107">
                  <a:extLst>
                    <a:ext uri="{FF2B5EF4-FFF2-40B4-BE49-F238E27FC236}">
                      <a16:creationId xmlns:a16="http://schemas.microsoft.com/office/drawing/2014/main" id="{4EF05C36-4607-7EC8-2972-97B7400849D1}"/>
                    </a:ext>
                  </a:extLst>
                </p:cNvPr>
                <p:cNvSpPr/>
                <p:nvPr/>
              </p:nvSpPr>
              <p:spPr>
                <a:xfrm>
                  <a:off x="4605557" y="106339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1FA056EC-A7A8-77E0-32A3-0EDD4F894F0A}"/>
                        </a:ext>
                      </a:extLst>
                    </p:cNvPr>
                    <p:cNvSpPr txBox="1"/>
                    <p:nvPr/>
                  </p:nvSpPr>
                  <p:spPr>
                    <a:xfrm>
                      <a:off x="4624373" y="1098475"/>
                      <a:ext cx="341184" cy="276999"/>
                    </a:xfrm>
                    <a:prstGeom prst="rect">
                      <a:avLst/>
                    </a:prstGeom>
                    <a:noFill/>
                  </p:spPr>
                  <p:txBody>
                    <a:bodyPr wrap="none" rtlCol="0">
                      <a:spAutoFit/>
                    </a:bodyPr>
                    <a:lstStyle/>
                    <a:p>
                      <a:r>
                        <a:rPr lang="en-US" sz="1200" b="0" dirty="0"/>
                        <a:t>c</a:t>
                      </a:r>
                      <a14:m>
                        <m:oMath xmlns:m="http://schemas.openxmlformats.org/officeDocument/2006/math">
                          <m:r>
                            <a:rPr lang="en-US" sz="1200" b="0" i="1" smtClean="0">
                              <a:latin typeface="Cambria Math" panose="02040503050406030204" pitchFamily="18" charset="0"/>
                            </a:rPr>
                            <m:t>𝑛</m:t>
                          </m:r>
                        </m:oMath>
                      </a14:m>
                      <a:endParaRPr lang="en-US" sz="1200" dirty="0"/>
                    </a:p>
                  </p:txBody>
                </p:sp>
              </mc:Choice>
              <mc:Fallback xmlns="">
                <p:sp>
                  <p:nvSpPr>
                    <p:cNvPr id="110" name="TextBox 109">
                      <a:extLst>
                        <a:ext uri="{FF2B5EF4-FFF2-40B4-BE49-F238E27FC236}">
                          <a16:creationId xmlns:a16="http://schemas.microsoft.com/office/drawing/2014/main" id="{1FA056EC-A7A8-77E0-32A3-0EDD4F894F0A}"/>
                        </a:ext>
                      </a:extLst>
                    </p:cNvPr>
                    <p:cNvSpPr txBox="1">
                      <a:spLocks noRot="1" noChangeAspect="1" noMove="1" noResize="1" noEditPoints="1" noAdjustHandles="1" noChangeArrowheads="1" noChangeShapeType="1" noTextEdit="1"/>
                    </p:cNvSpPr>
                    <p:nvPr/>
                  </p:nvSpPr>
                  <p:spPr>
                    <a:xfrm>
                      <a:off x="4624373" y="1098475"/>
                      <a:ext cx="341184" cy="276999"/>
                    </a:xfrm>
                    <a:prstGeom prst="rect">
                      <a:avLst/>
                    </a:prstGeom>
                    <a:blipFill>
                      <a:blip r:embed="rId9"/>
                      <a:stretch>
                        <a:fillRect b="-13043"/>
                      </a:stretch>
                    </a:blipFill>
                  </p:spPr>
                  <p:txBody>
                    <a:bodyPr/>
                    <a:lstStyle/>
                    <a:p>
                      <a:r>
                        <a:rPr lang="en-US">
                          <a:noFill/>
                        </a:rPr>
                        <a:t> </a:t>
                      </a:r>
                    </a:p>
                  </p:txBody>
                </p:sp>
              </mc:Fallback>
            </mc:AlternateContent>
          </p:grpSp>
          <p:grpSp>
            <p:nvGrpSpPr>
              <p:cNvPr id="70" name="Group 69">
                <a:extLst>
                  <a:ext uri="{FF2B5EF4-FFF2-40B4-BE49-F238E27FC236}">
                    <a16:creationId xmlns:a16="http://schemas.microsoft.com/office/drawing/2014/main" id="{D49B0873-1E2D-C5D3-B8AF-BCD6FED16C89}"/>
                  </a:ext>
                </a:extLst>
              </p:cNvPr>
              <p:cNvGrpSpPr/>
              <p:nvPr/>
            </p:nvGrpSpPr>
            <p:grpSpPr>
              <a:xfrm>
                <a:off x="1428662" y="1711378"/>
                <a:ext cx="469359" cy="414000"/>
                <a:chOff x="1428662" y="1769515"/>
                <a:chExt cx="469359" cy="414000"/>
              </a:xfrm>
            </p:grpSpPr>
            <p:sp>
              <p:nvSpPr>
                <p:cNvPr id="103" name="Oval 102">
                  <a:extLst>
                    <a:ext uri="{FF2B5EF4-FFF2-40B4-BE49-F238E27FC236}">
                      <a16:creationId xmlns:a16="http://schemas.microsoft.com/office/drawing/2014/main" id="{29677477-21CD-2D5F-27AD-3E17F20E9467}"/>
                    </a:ext>
                  </a:extLst>
                </p:cNvPr>
                <p:cNvSpPr/>
                <p:nvPr/>
              </p:nvSpPr>
              <p:spPr>
                <a:xfrm>
                  <a:off x="1456341"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2ACD3200-35FB-8DA8-F609-FEB87DA030CB}"/>
                        </a:ext>
                      </a:extLst>
                    </p:cNvPr>
                    <p:cNvSpPr txBox="1"/>
                    <p:nvPr/>
                  </p:nvSpPr>
                  <p:spPr>
                    <a:xfrm>
                      <a:off x="1428662" y="1842376"/>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107" name="TextBox 106">
                      <a:extLst>
                        <a:ext uri="{FF2B5EF4-FFF2-40B4-BE49-F238E27FC236}">
                          <a16:creationId xmlns:a16="http://schemas.microsoft.com/office/drawing/2014/main" id="{2ACD3200-35FB-8DA8-F609-FEB87DA030CB}"/>
                        </a:ext>
                      </a:extLst>
                    </p:cNvPr>
                    <p:cNvSpPr txBox="1">
                      <a:spLocks noRot="1" noChangeAspect="1" noMove="1" noResize="1" noEditPoints="1" noAdjustHandles="1" noChangeArrowheads="1" noChangeShapeType="1" noTextEdit="1"/>
                    </p:cNvSpPr>
                    <p:nvPr/>
                  </p:nvSpPr>
                  <p:spPr>
                    <a:xfrm>
                      <a:off x="1428662" y="1842376"/>
                      <a:ext cx="469359" cy="268279"/>
                    </a:xfrm>
                    <a:prstGeom prst="rect">
                      <a:avLst/>
                    </a:prstGeom>
                    <a:blipFill>
                      <a:blip r:embed="rId10"/>
                      <a:stretch>
                        <a:fillRect l="-10526" t="-95455" r="-7895" b="-159091"/>
                      </a:stretch>
                    </a:blipFill>
                  </p:spPr>
                  <p:txBody>
                    <a:bodyPr/>
                    <a:lstStyle/>
                    <a:p>
                      <a:r>
                        <a:rPr lang="en-US">
                          <a:noFill/>
                        </a:rPr>
                        <a:t> </a:t>
                      </a:r>
                    </a:p>
                  </p:txBody>
                </p:sp>
              </mc:Fallback>
            </mc:AlternateContent>
          </p:grpSp>
          <p:grpSp>
            <p:nvGrpSpPr>
              <p:cNvPr id="72" name="Group 71">
                <a:extLst>
                  <a:ext uri="{FF2B5EF4-FFF2-40B4-BE49-F238E27FC236}">
                    <a16:creationId xmlns:a16="http://schemas.microsoft.com/office/drawing/2014/main" id="{1FAEC5E3-E2DC-E4EB-F246-887937FF310A}"/>
                  </a:ext>
                </a:extLst>
              </p:cNvPr>
              <p:cNvGrpSpPr/>
              <p:nvPr/>
            </p:nvGrpSpPr>
            <p:grpSpPr>
              <a:xfrm>
                <a:off x="2099295" y="1711378"/>
                <a:ext cx="469359" cy="414000"/>
                <a:chOff x="1428662" y="1769515"/>
                <a:chExt cx="469359" cy="414000"/>
              </a:xfrm>
            </p:grpSpPr>
            <p:sp>
              <p:nvSpPr>
                <p:cNvPr id="101" name="Oval 100">
                  <a:extLst>
                    <a:ext uri="{FF2B5EF4-FFF2-40B4-BE49-F238E27FC236}">
                      <a16:creationId xmlns:a16="http://schemas.microsoft.com/office/drawing/2014/main" id="{386E89A5-81CC-C3D4-808D-D2BE1AE92B0C}"/>
                    </a:ext>
                  </a:extLst>
                </p:cNvPr>
                <p:cNvSpPr/>
                <p:nvPr/>
              </p:nvSpPr>
              <p:spPr>
                <a:xfrm>
                  <a:off x="1456341"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DB0658C5-63BF-603A-DB45-0595BFB98E23}"/>
                        </a:ext>
                      </a:extLst>
                    </p:cNvPr>
                    <p:cNvSpPr txBox="1"/>
                    <p:nvPr/>
                  </p:nvSpPr>
                  <p:spPr>
                    <a:xfrm>
                      <a:off x="1428662" y="1842376"/>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102" name="TextBox 101">
                      <a:extLst>
                        <a:ext uri="{FF2B5EF4-FFF2-40B4-BE49-F238E27FC236}">
                          <a16:creationId xmlns:a16="http://schemas.microsoft.com/office/drawing/2014/main" id="{DB0658C5-63BF-603A-DB45-0595BFB98E23}"/>
                        </a:ext>
                      </a:extLst>
                    </p:cNvPr>
                    <p:cNvSpPr txBox="1">
                      <a:spLocks noRot="1" noChangeAspect="1" noMove="1" noResize="1" noEditPoints="1" noAdjustHandles="1" noChangeArrowheads="1" noChangeShapeType="1" noTextEdit="1"/>
                    </p:cNvSpPr>
                    <p:nvPr/>
                  </p:nvSpPr>
                  <p:spPr>
                    <a:xfrm>
                      <a:off x="1428662" y="1842376"/>
                      <a:ext cx="469359" cy="268279"/>
                    </a:xfrm>
                    <a:prstGeom prst="rect">
                      <a:avLst/>
                    </a:prstGeom>
                    <a:blipFill>
                      <a:blip r:embed="rId11"/>
                      <a:stretch>
                        <a:fillRect l="-7895" t="-95455" r="-10526" b="-159091"/>
                      </a:stretch>
                    </a:blipFill>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A4FB858B-A37E-3CAC-B26B-9940E44F6C4B}"/>
                  </a:ext>
                </a:extLst>
              </p:cNvPr>
              <p:cNvGrpSpPr/>
              <p:nvPr/>
            </p:nvGrpSpPr>
            <p:grpSpPr>
              <a:xfrm>
                <a:off x="2798595" y="1711378"/>
                <a:ext cx="469359" cy="414000"/>
                <a:chOff x="1457329" y="1769515"/>
                <a:chExt cx="469359" cy="414000"/>
              </a:xfrm>
            </p:grpSpPr>
            <p:sp>
              <p:nvSpPr>
                <p:cNvPr id="93" name="Oval 92">
                  <a:extLst>
                    <a:ext uri="{FF2B5EF4-FFF2-40B4-BE49-F238E27FC236}">
                      <a16:creationId xmlns:a16="http://schemas.microsoft.com/office/drawing/2014/main" id="{52FCD299-E83C-450E-0BA7-9986ED16556D}"/>
                    </a:ext>
                  </a:extLst>
                </p:cNvPr>
                <p:cNvSpPr/>
                <p:nvPr/>
              </p:nvSpPr>
              <p:spPr>
                <a:xfrm>
                  <a:off x="1485008"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1CB01974-1573-31B1-B1A0-50F2C7A78F76}"/>
                        </a:ext>
                      </a:extLst>
                    </p:cNvPr>
                    <p:cNvSpPr txBox="1"/>
                    <p:nvPr/>
                  </p:nvSpPr>
                  <p:spPr>
                    <a:xfrm>
                      <a:off x="1457329" y="1842376"/>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94" name="TextBox 93">
                      <a:extLst>
                        <a:ext uri="{FF2B5EF4-FFF2-40B4-BE49-F238E27FC236}">
                          <a16:creationId xmlns:a16="http://schemas.microsoft.com/office/drawing/2014/main" id="{1CB01974-1573-31B1-B1A0-50F2C7A78F76}"/>
                        </a:ext>
                      </a:extLst>
                    </p:cNvPr>
                    <p:cNvSpPr txBox="1">
                      <a:spLocks noRot="1" noChangeAspect="1" noMove="1" noResize="1" noEditPoints="1" noAdjustHandles="1" noChangeArrowheads="1" noChangeShapeType="1" noTextEdit="1"/>
                    </p:cNvSpPr>
                    <p:nvPr/>
                  </p:nvSpPr>
                  <p:spPr>
                    <a:xfrm>
                      <a:off x="1457329" y="1842376"/>
                      <a:ext cx="469359" cy="268279"/>
                    </a:xfrm>
                    <a:prstGeom prst="rect">
                      <a:avLst/>
                    </a:prstGeom>
                    <a:blipFill>
                      <a:blip r:embed="rId12"/>
                      <a:stretch>
                        <a:fillRect l="-10526" t="-95455" r="-7895" b="-159091"/>
                      </a:stretch>
                    </a:blipFill>
                  </p:spPr>
                  <p:txBody>
                    <a:bodyPr/>
                    <a:lstStyle/>
                    <a:p>
                      <a:r>
                        <a:rPr lang="en-US">
                          <a:noFill/>
                        </a:rPr>
                        <a:t> </a:t>
                      </a:r>
                    </a:p>
                  </p:txBody>
                </p:sp>
              </mc:Fallback>
            </mc:AlternateContent>
          </p:grpSp>
          <p:grpSp>
            <p:nvGrpSpPr>
              <p:cNvPr id="77" name="Group 76">
                <a:extLst>
                  <a:ext uri="{FF2B5EF4-FFF2-40B4-BE49-F238E27FC236}">
                    <a16:creationId xmlns:a16="http://schemas.microsoft.com/office/drawing/2014/main" id="{CE24245D-D456-2878-68DF-59EBA70791CB}"/>
                  </a:ext>
                </a:extLst>
              </p:cNvPr>
              <p:cNvGrpSpPr/>
              <p:nvPr/>
            </p:nvGrpSpPr>
            <p:grpSpPr>
              <a:xfrm>
                <a:off x="3525246" y="1711378"/>
                <a:ext cx="469359" cy="414000"/>
                <a:chOff x="1513348" y="1769515"/>
                <a:chExt cx="469359" cy="414000"/>
              </a:xfrm>
            </p:grpSpPr>
            <p:sp>
              <p:nvSpPr>
                <p:cNvPr id="91" name="Oval 90">
                  <a:extLst>
                    <a:ext uri="{FF2B5EF4-FFF2-40B4-BE49-F238E27FC236}">
                      <a16:creationId xmlns:a16="http://schemas.microsoft.com/office/drawing/2014/main" id="{A7E5E4B2-A2BF-A7C0-8900-DE4E1F1413DB}"/>
                    </a:ext>
                  </a:extLst>
                </p:cNvPr>
                <p:cNvSpPr/>
                <p:nvPr/>
              </p:nvSpPr>
              <p:spPr>
                <a:xfrm>
                  <a:off x="1541027"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C3B7C08A-5686-DFA5-0CC8-4B22287D930C}"/>
                        </a:ext>
                      </a:extLst>
                    </p:cNvPr>
                    <p:cNvSpPr txBox="1"/>
                    <p:nvPr/>
                  </p:nvSpPr>
                  <p:spPr>
                    <a:xfrm>
                      <a:off x="1513348" y="1842376"/>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92" name="TextBox 91">
                      <a:extLst>
                        <a:ext uri="{FF2B5EF4-FFF2-40B4-BE49-F238E27FC236}">
                          <a16:creationId xmlns:a16="http://schemas.microsoft.com/office/drawing/2014/main" id="{C3B7C08A-5686-DFA5-0CC8-4B22287D930C}"/>
                        </a:ext>
                      </a:extLst>
                    </p:cNvPr>
                    <p:cNvSpPr txBox="1">
                      <a:spLocks noRot="1" noChangeAspect="1" noMove="1" noResize="1" noEditPoints="1" noAdjustHandles="1" noChangeArrowheads="1" noChangeShapeType="1" noTextEdit="1"/>
                    </p:cNvSpPr>
                    <p:nvPr/>
                  </p:nvSpPr>
                  <p:spPr>
                    <a:xfrm>
                      <a:off x="1513348" y="1842376"/>
                      <a:ext cx="469359" cy="268279"/>
                    </a:xfrm>
                    <a:prstGeom prst="rect">
                      <a:avLst/>
                    </a:prstGeom>
                    <a:blipFill>
                      <a:blip r:embed="rId13"/>
                      <a:stretch>
                        <a:fillRect l="-10526" t="-95455" r="-10526" b="-159091"/>
                      </a:stretch>
                    </a:blipFill>
                  </p:spPr>
                  <p:txBody>
                    <a:bodyPr/>
                    <a:lstStyle/>
                    <a:p>
                      <a:r>
                        <a:rPr lang="en-US">
                          <a:noFill/>
                        </a:rPr>
                        <a:t> </a:t>
                      </a:r>
                    </a:p>
                  </p:txBody>
                </p:sp>
              </mc:Fallback>
            </mc:AlternateContent>
          </p:grpSp>
          <p:cxnSp>
            <p:nvCxnSpPr>
              <p:cNvPr id="80" name="Straight Arrow Connector 79">
                <a:extLst>
                  <a:ext uri="{FF2B5EF4-FFF2-40B4-BE49-F238E27FC236}">
                    <a16:creationId xmlns:a16="http://schemas.microsoft.com/office/drawing/2014/main" id="{208DFED3-2A8C-2D9A-1BD0-81C9632E82AE}"/>
                  </a:ext>
                </a:extLst>
              </p:cNvPr>
              <p:cNvCxnSpPr>
                <a:cxnSpLocks/>
                <a:stCxn id="108" idx="4"/>
                <a:endCxn id="103" idx="0"/>
              </p:cNvCxnSpPr>
              <p:nvPr/>
            </p:nvCxnSpPr>
            <p:spPr>
              <a:xfrm flipH="1">
                <a:off x="1663341" y="1531168"/>
                <a:ext cx="1399974"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055E3431-FB80-5B82-9E77-C8988D9C0356}"/>
                  </a:ext>
                </a:extLst>
              </p:cNvPr>
              <p:cNvCxnSpPr>
                <a:cxnSpLocks/>
                <a:stCxn id="108" idx="4"/>
                <a:endCxn id="101" idx="0"/>
              </p:cNvCxnSpPr>
              <p:nvPr/>
            </p:nvCxnSpPr>
            <p:spPr>
              <a:xfrm flipH="1">
                <a:off x="2333974" y="1531168"/>
                <a:ext cx="729341"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65E11A1C-A025-B61C-01F8-A0204D8C956D}"/>
                  </a:ext>
                </a:extLst>
              </p:cNvPr>
              <p:cNvCxnSpPr>
                <a:cxnSpLocks/>
                <a:stCxn id="108" idx="4"/>
                <a:endCxn id="93" idx="0"/>
              </p:cNvCxnSpPr>
              <p:nvPr/>
            </p:nvCxnSpPr>
            <p:spPr>
              <a:xfrm flipH="1">
                <a:off x="3033274" y="1531168"/>
                <a:ext cx="30041"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EE4F4AD5-706E-09E1-D4F0-EDF508393B6B}"/>
                  </a:ext>
                </a:extLst>
              </p:cNvPr>
              <p:cNvCxnSpPr>
                <a:cxnSpLocks/>
                <a:stCxn id="108" idx="4"/>
                <a:endCxn id="91" idx="0"/>
              </p:cNvCxnSpPr>
              <p:nvPr/>
            </p:nvCxnSpPr>
            <p:spPr>
              <a:xfrm>
                <a:off x="3063315" y="1531168"/>
                <a:ext cx="696610"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
          <p:nvSpPr>
            <p:cNvPr id="112" name="Oval 111">
              <a:extLst>
                <a:ext uri="{FF2B5EF4-FFF2-40B4-BE49-F238E27FC236}">
                  <a16:creationId xmlns:a16="http://schemas.microsoft.com/office/drawing/2014/main" id="{07291C32-657A-2F3E-A1AD-5D81636A2553}"/>
                </a:ext>
              </a:extLst>
            </p:cNvPr>
            <p:cNvSpPr/>
            <p:nvPr/>
          </p:nvSpPr>
          <p:spPr>
            <a:xfrm>
              <a:off x="517491" y="3435019"/>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D08A2DDB-7357-C76A-51AF-1CB1D67FE647}"/>
                    </a:ext>
                  </a:extLst>
                </p:cNvPr>
                <p:cNvSpPr txBox="1"/>
                <p:nvPr/>
              </p:nvSpPr>
              <p:spPr>
                <a:xfrm>
                  <a:off x="489812" y="3507880"/>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3" name="TextBox 112">
                  <a:extLst>
                    <a:ext uri="{FF2B5EF4-FFF2-40B4-BE49-F238E27FC236}">
                      <a16:creationId xmlns:a16="http://schemas.microsoft.com/office/drawing/2014/main" id="{D08A2DDB-7357-C76A-51AF-1CB1D67FE647}"/>
                    </a:ext>
                  </a:extLst>
                </p:cNvPr>
                <p:cNvSpPr txBox="1">
                  <a:spLocks noRot="1" noChangeAspect="1" noMove="1" noResize="1" noEditPoints="1" noAdjustHandles="1" noChangeArrowheads="1" noChangeShapeType="1" noTextEdit="1"/>
                </p:cNvSpPr>
                <p:nvPr/>
              </p:nvSpPr>
              <p:spPr>
                <a:xfrm>
                  <a:off x="489812" y="3507880"/>
                  <a:ext cx="469359" cy="267702"/>
                </a:xfrm>
                <a:prstGeom prst="rect">
                  <a:avLst/>
                </a:prstGeom>
                <a:blipFill>
                  <a:blip r:embed="rId14"/>
                  <a:stretch>
                    <a:fillRect l="-10526" t="-91304" r="-7895" b="-152174"/>
                  </a:stretch>
                </a:blipFill>
              </p:spPr>
              <p:txBody>
                <a:bodyPr/>
                <a:lstStyle/>
                <a:p>
                  <a:r>
                    <a:rPr lang="en-US">
                      <a:noFill/>
                    </a:rPr>
                    <a:t> </a:t>
                  </a:r>
                </a:p>
              </p:txBody>
            </p:sp>
          </mc:Fallback>
        </mc:AlternateContent>
        <p:sp>
          <p:nvSpPr>
            <p:cNvPr id="114" name="Oval 113">
              <a:extLst>
                <a:ext uri="{FF2B5EF4-FFF2-40B4-BE49-F238E27FC236}">
                  <a16:creationId xmlns:a16="http://schemas.microsoft.com/office/drawing/2014/main" id="{998AD0CE-4404-E5D0-D6DC-5CA42459ACF5}"/>
                </a:ext>
              </a:extLst>
            </p:cNvPr>
            <p:cNvSpPr/>
            <p:nvPr/>
          </p:nvSpPr>
          <p:spPr>
            <a:xfrm>
              <a:off x="1055110" y="3438983"/>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0A32D7BA-A781-C03D-2C47-A4E457B692E5}"/>
                    </a:ext>
                  </a:extLst>
                </p:cNvPr>
                <p:cNvSpPr txBox="1"/>
                <p:nvPr/>
              </p:nvSpPr>
              <p:spPr>
                <a:xfrm>
                  <a:off x="1027431" y="3511844"/>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5" name="TextBox 114">
                  <a:extLst>
                    <a:ext uri="{FF2B5EF4-FFF2-40B4-BE49-F238E27FC236}">
                      <a16:creationId xmlns:a16="http://schemas.microsoft.com/office/drawing/2014/main" id="{0A32D7BA-A781-C03D-2C47-A4E457B692E5}"/>
                    </a:ext>
                  </a:extLst>
                </p:cNvPr>
                <p:cNvSpPr txBox="1">
                  <a:spLocks noRot="1" noChangeAspect="1" noMove="1" noResize="1" noEditPoints="1" noAdjustHandles="1" noChangeArrowheads="1" noChangeShapeType="1" noTextEdit="1"/>
                </p:cNvSpPr>
                <p:nvPr/>
              </p:nvSpPr>
              <p:spPr>
                <a:xfrm>
                  <a:off x="1027431" y="3511844"/>
                  <a:ext cx="469359" cy="267702"/>
                </a:xfrm>
                <a:prstGeom prst="rect">
                  <a:avLst/>
                </a:prstGeom>
                <a:blipFill>
                  <a:blip r:embed="rId15"/>
                  <a:stretch>
                    <a:fillRect l="-10526" t="-86957" r="-10526" b="-152174"/>
                  </a:stretch>
                </a:blipFill>
              </p:spPr>
              <p:txBody>
                <a:bodyPr/>
                <a:lstStyle/>
                <a:p>
                  <a:r>
                    <a:rPr lang="en-US">
                      <a:noFill/>
                    </a:rPr>
                    <a:t> </a:t>
                  </a:r>
                </a:p>
              </p:txBody>
            </p:sp>
          </mc:Fallback>
        </mc:AlternateContent>
        <p:sp>
          <p:nvSpPr>
            <p:cNvPr id="116" name="Oval 115">
              <a:extLst>
                <a:ext uri="{FF2B5EF4-FFF2-40B4-BE49-F238E27FC236}">
                  <a16:creationId xmlns:a16="http://schemas.microsoft.com/office/drawing/2014/main" id="{8BE99CC1-ACC6-1113-685A-DF9ABF71DD9C}"/>
                </a:ext>
              </a:extLst>
            </p:cNvPr>
            <p:cNvSpPr/>
            <p:nvPr/>
          </p:nvSpPr>
          <p:spPr>
            <a:xfrm>
              <a:off x="1534045" y="3443113"/>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3C8090AE-741C-F248-877F-809CD6482441}"/>
                    </a:ext>
                  </a:extLst>
                </p:cNvPr>
                <p:cNvSpPr txBox="1"/>
                <p:nvPr/>
              </p:nvSpPr>
              <p:spPr>
                <a:xfrm>
                  <a:off x="1506366" y="3515974"/>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7" name="TextBox 116">
                  <a:extLst>
                    <a:ext uri="{FF2B5EF4-FFF2-40B4-BE49-F238E27FC236}">
                      <a16:creationId xmlns:a16="http://schemas.microsoft.com/office/drawing/2014/main" id="{3C8090AE-741C-F248-877F-809CD6482441}"/>
                    </a:ext>
                  </a:extLst>
                </p:cNvPr>
                <p:cNvSpPr txBox="1">
                  <a:spLocks noRot="1" noChangeAspect="1" noMove="1" noResize="1" noEditPoints="1" noAdjustHandles="1" noChangeArrowheads="1" noChangeShapeType="1" noTextEdit="1"/>
                </p:cNvSpPr>
                <p:nvPr/>
              </p:nvSpPr>
              <p:spPr>
                <a:xfrm>
                  <a:off x="1506366" y="3515974"/>
                  <a:ext cx="469359" cy="267702"/>
                </a:xfrm>
                <a:prstGeom prst="rect">
                  <a:avLst/>
                </a:prstGeom>
                <a:blipFill>
                  <a:blip r:embed="rId16"/>
                  <a:stretch>
                    <a:fillRect l="-10526" t="-95455" r="-7895" b="-163636"/>
                  </a:stretch>
                </a:blipFill>
              </p:spPr>
              <p:txBody>
                <a:bodyPr/>
                <a:lstStyle/>
                <a:p>
                  <a:r>
                    <a:rPr lang="en-US">
                      <a:noFill/>
                    </a:rPr>
                    <a:t> </a:t>
                  </a:r>
                </a:p>
              </p:txBody>
            </p:sp>
          </mc:Fallback>
        </mc:AlternateContent>
        <p:sp>
          <p:nvSpPr>
            <p:cNvPr id="118" name="Oval 117">
              <a:extLst>
                <a:ext uri="{FF2B5EF4-FFF2-40B4-BE49-F238E27FC236}">
                  <a16:creationId xmlns:a16="http://schemas.microsoft.com/office/drawing/2014/main" id="{00298EB7-AF14-D3D5-94EA-F7D2B9BF9A69}"/>
                </a:ext>
              </a:extLst>
            </p:cNvPr>
            <p:cNvSpPr/>
            <p:nvPr/>
          </p:nvSpPr>
          <p:spPr>
            <a:xfrm>
              <a:off x="2024796" y="3443113"/>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8FDBBC8F-D1FF-34D6-7C78-466B47F8E70E}"/>
                    </a:ext>
                  </a:extLst>
                </p:cNvPr>
                <p:cNvSpPr txBox="1"/>
                <p:nvPr/>
              </p:nvSpPr>
              <p:spPr>
                <a:xfrm>
                  <a:off x="1997117" y="3515974"/>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9" name="TextBox 118">
                  <a:extLst>
                    <a:ext uri="{FF2B5EF4-FFF2-40B4-BE49-F238E27FC236}">
                      <a16:creationId xmlns:a16="http://schemas.microsoft.com/office/drawing/2014/main" id="{8FDBBC8F-D1FF-34D6-7C78-466B47F8E70E}"/>
                    </a:ext>
                  </a:extLst>
                </p:cNvPr>
                <p:cNvSpPr txBox="1">
                  <a:spLocks noRot="1" noChangeAspect="1" noMove="1" noResize="1" noEditPoints="1" noAdjustHandles="1" noChangeArrowheads="1" noChangeShapeType="1" noTextEdit="1"/>
                </p:cNvSpPr>
                <p:nvPr/>
              </p:nvSpPr>
              <p:spPr>
                <a:xfrm>
                  <a:off x="1997117" y="3515974"/>
                  <a:ext cx="469359" cy="267702"/>
                </a:xfrm>
                <a:prstGeom prst="rect">
                  <a:avLst/>
                </a:prstGeom>
                <a:blipFill>
                  <a:blip r:embed="rId17"/>
                  <a:stretch>
                    <a:fillRect l="-7895" t="-95455" r="-10526" b="-163636"/>
                  </a:stretch>
                </a:blipFill>
              </p:spPr>
              <p:txBody>
                <a:bodyPr/>
                <a:lstStyle/>
                <a:p>
                  <a:r>
                    <a:rPr lang="en-US">
                      <a:noFill/>
                    </a:rPr>
                    <a:t> </a:t>
                  </a:r>
                </a:p>
              </p:txBody>
            </p:sp>
          </mc:Fallback>
        </mc:AlternateContent>
        <p:cxnSp>
          <p:nvCxnSpPr>
            <p:cNvPr id="120" name="Straight Arrow Connector 119">
              <a:extLst>
                <a:ext uri="{FF2B5EF4-FFF2-40B4-BE49-F238E27FC236}">
                  <a16:creationId xmlns:a16="http://schemas.microsoft.com/office/drawing/2014/main" id="{98257A79-9B17-15F4-DED5-42985E3E15E8}"/>
                </a:ext>
              </a:extLst>
            </p:cNvPr>
            <p:cNvCxnSpPr>
              <a:cxnSpLocks/>
              <a:stCxn id="103" idx="4"/>
              <a:endCxn id="112" idx="0"/>
            </p:cNvCxnSpPr>
            <p:nvPr/>
          </p:nvCxnSpPr>
          <p:spPr>
            <a:xfrm flipH="1">
              <a:off x="724491" y="3259018"/>
              <a:ext cx="1423853" cy="17600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0367F478-B51E-94DD-9A8B-3FC49B28A810}"/>
                </a:ext>
              </a:extLst>
            </p:cNvPr>
            <p:cNvCxnSpPr>
              <a:cxnSpLocks/>
              <a:stCxn id="103" idx="4"/>
              <a:endCxn id="114" idx="0"/>
            </p:cNvCxnSpPr>
            <p:nvPr/>
          </p:nvCxnSpPr>
          <p:spPr>
            <a:xfrm flipH="1">
              <a:off x="1262110" y="3259018"/>
              <a:ext cx="886234" cy="17996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ABD1E48A-1AF0-BF51-6A67-0F8619758F6D}"/>
                </a:ext>
              </a:extLst>
            </p:cNvPr>
            <p:cNvCxnSpPr>
              <a:cxnSpLocks/>
              <a:stCxn id="103" idx="4"/>
              <a:endCxn id="116" idx="0"/>
            </p:cNvCxnSpPr>
            <p:nvPr/>
          </p:nvCxnSpPr>
          <p:spPr>
            <a:xfrm flipH="1">
              <a:off x="1741045" y="3259018"/>
              <a:ext cx="407299"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9573A952-9D2F-6323-A74E-8D57B5D6FE10}"/>
                </a:ext>
              </a:extLst>
            </p:cNvPr>
            <p:cNvCxnSpPr>
              <a:cxnSpLocks/>
              <a:stCxn id="103" idx="4"/>
              <a:endCxn id="118" idx="0"/>
            </p:cNvCxnSpPr>
            <p:nvPr/>
          </p:nvCxnSpPr>
          <p:spPr>
            <a:xfrm>
              <a:off x="2148344" y="3259018"/>
              <a:ext cx="83452"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13E01F5C-9A90-C9D2-6AD8-DCF0796E38AC}"/>
                </a:ext>
              </a:extLst>
            </p:cNvPr>
            <p:cNvCxnSpPr>
              <a:cxnSpLocks/>
            </p:cNvCxnSpPr>
            <p:nvPr/>
          </p:nvCxnSpPr>
          <p:spPr>
            <a:xfrm flipH="1">
              <a:off x="2432095" y="3272224"/>
              <a:ext cx="381803" cy="7471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4E326B4F-D03C-AC73-F1AD-3EA930B57E20}"/>
                </a:ext>
              </a:extLst>
            </p:cNvPr>
            <p:cNvCxnSpPr>
              <a:cxnSpLocks/>
            </p:cNvCxnSpPr>
            <p:nvPr/>
          </p:nvCxnSpPr>
          <p:spPr>
            <a:xfrm flipH="1">
              <a:off x="2515547" y="3272224"/>
              <a:ext cx="298351" cy="1627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049096AC-78AA-F359-205F-65517F2D843C}"/>
                </a:ext>
              </a:extLst>
            </p:cNvPr>
            <p:cNvCxnSpPr>
              <a:cxnSpLocks/>
            </p:cNvCxnSpPr>
            <p:nvPr/>
          </p:nvCxnSpPr>
          <p:spPr>
            <a:xfrm flipH="1">
              <a:off x="2685963" y="3272224"/>
              <a:ext cx="127935"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202B436D-3B0A-5C4D-44D1-F7AAAC574B79}"/>
                </a:ext>
              </a:extLst>
            </p:cNvPr>
            <p:cNvCxnSpPr>
              <a:cxnSpLocks/>
            </p:cNvCxnSpPr>
            <p:nvPr/>
          </p:nvCxnSpPr>
          <p:spPr>
            <a:xfrm>
              <a:off x="2813898" y="3272224"/>
              <a:ext cx="83452"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6387A9A2-3687-F3D9-628E-8D0AB7B78C00}"/>
                </a:ext>
              </a:extLst>
            </p:cNvPr>
            <p:cNvCxnSpPr>
              <a:cxnSpLocks/>
            </p:cNvCxnSpPr>
            <p:nvPr/>
          </p:nvCxnSpPr>
          <p:spPr>
            <a:xfrm flipH="1">
              <a:off x="3136474" y="3259018"/>
              <a:ext cx="381803" cy="7471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D7EBD6EB-710F-F387-0E20-8B5EF98412DC}"/>
                </a:ext>
              </a:extLst>
            </p:cNvPr>
            <p:cNvCxnSpPr>
              <a:cxnSpLocks/>
            </p:cNvCxnSpPr>
            <p:nvPr/>
          </p:nvCxnSpPr>
          <p:spPr>
            <a:xfrm flipH="1">
              <a:off x="3219926" y="3259018"/>
              <a:ext cx="298351" cy="1627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373C041E-241F-1936-466B-65614A57BF01}"/>
                </a:ext>
              </a:extLst>
            </p:cNvPr>
            <p:cNvCxnSpPr>
              <a:cxnSpLocks/>
            </p:cNvCxnSpPr>
            <p:nvPr/>
          </p:nvCxnSpPr>
          <p:spPr>
            <a:xfrm flipH="1">
              <a:off x="3390342" y="3259018"/>
              <a:ext cx="127935"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4DE8D542-7B4E-3347-E303-5819A50DE1E0}"/>
                </a:ext>
              </a:extLst>
            </p:cNvPr>
            <p:cNvCxnSpPr>
              <a:cxnSpLocks/>
            </p:cNvCxnSpPr>
            <p:nvPr/>
          </p:nvCxnSpPr>
          <p:spPr>
            <a:xfrm>
              <a:off x="3518277" y="3259018"/>
              <a:ext cx="83452"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2503977F-FFDA-F542-8791-04C32AD4F60C}"/>
                </a:ext>
              </a:extLst>
            </p:cNvPr>
            <p:cNvCxnSpPr>
              <a:cxnSpLocks/>
            </p:cNvCxnSpPr>
            <p:nvPr/>
          </p:nvCxnSpPr>
          <p:spPr>
            <a:xfrm flipH="1">
              <a:off x="3866177" y="3268395"/>
              <a:ext cx="381803" cy="7471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D0B6D94F-7980-B222-5C5C-1142BA413138}"/>
                </a:ext>
              </a:extLst>
            </p:cNvPr>
            <p:cNvCxnSpPr>
              <a:cxnSpLocks/>
            </p:cNvCxnSpPr>
            <p:nvPr/>
          </p:nvCxnSpPr>
          <p:spPr>
            <a:xfrm flipH="1">
              <a:off x="3949629" y="3268395"/>
              <a:ext cx="298351" cy="1627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8" name="Straight Arrow Connector 147">
              <a:extLst>
                <a:ext uri="{FF2B5EF4-FFF2-40B4-BE49-F238E27FC236}">
                  <a16:creationId xmlns:a16="http://schemas.microsoft.com/office/drawing/2014/main" id="{42C8023C-E693-FD41-2B30-CDC26990166C}"/>
                </a:ext>
              </a:extLst>
            </p:cNvPr>
            <p:cNvCxnSpPr>
              <a:cxnSpLocks/>
            </p:cNvCxnSpPr>
            <p:nvPr/>
          </p:nvCxnSpPr>
          <p:spPr>
            <a:xfrm flipH="1">
              <a:off x="4120045" y="3268395"/>
              <a:ext cx="127935"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9" name="Straight Arrow Connector 148">
              <a:extLst>
                <a:ext uri="{FF2B5EF4-FFF2-40B4-BE49-F238E27FC236}">
                  <a16:creationId xmlns:a16="http://schemas.microsoft.com/office/drawing/2014/main" id="{FD591BC5-4E8E-D1EA-CB92-BBF7366DE85D}"/>
                </a:ext>
              </a:extLst>
            </p:cNvPr>
            <p:cNvCxnSpPr>
              <a:cxnSpLocks/>
            </p:cNvCxnSpPr>
            <p:nvPr/>
          </p:nvCxnSpPr>
          <p:spPr>
            <a:xfrm>
              <a:off x="4247980" y="3268395"/>
              <a:ext cx="83452"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grpSp>
        <p:nvGrpSpPr>
          <p:cNvPr id="170" name="Group 169">
            <a:extLst>
              <a:ext uri="{FF2B5EF4-FFF2-40B4-BE49-F238E27FC236}">
                <a16:creationId xmlns:a16="http://schemas.microsoft.com/office/drawing/2014/main" id="{BD3F35CD-D666-54A3-340C-2084EEFD0644}"/>
              </a:ext>
            </a:extLst>
          </p:cNvPr>
          <p:cNvGrpSpPr/>
          <p:nvPr/>
        </p:nvGrpSpPr>
        <p:grpSpPr>
          <a:xfrm>
            <a:off x="1644206" y="2730325"/>
            <a:ext cx="2902918" cy="654753"/>
            <a:chOff x="1644206" y="2730325"/>
            <a:chExt cx="2902918" cy="654753"/>
          </a:xfrm>
        </p:grpSpPr>
        <p:grpSp>
          <p:nvGrpSpPr>
            <p:cNvPr id="151" name="Group 150">
              <a:extLst>
                <a:ext uri="{FF2B5EF4-FFF2-40B4-BE49-F238E27FC236}">
                  <a16:creationId xmlns:a16="http://schemas.microsoft.com/office/drawing/2014/main" id="{DA0F5DCD-7984-7777-9FD6-66513F62050E}"/>
                </a:ext>
              </a:extLst>
            </p:cNvPr>
            <p:cNvGrpSpPr/>
            <p:nvPr/>
          </p:nvGrpSpPr>
          <p:grpSpPr>
            <a:xfrm>
              <a:off x="2241454" y="2735419"/>
              <a:ext cx="54000" cy="358800"/>
              <a:chOff x="654341" y="2461508"/>
              <a:chExt cx="54000" cy="358800"/>
            </a:xfrm>
          </p:grpSpPr>
          <p:sp>
            <p:nvSpPr>
              <p:cNvPr id="152" name="Oval 151">
                <a:extLst>
                  <a:ext uri="{FF2B5EF4-FFF2-40B4-BE49-F238E27FC236}">
                    <a16:creationId xmlns:a16="http://schemas.microsoft.com/office/drawing/2014/main" id="{B96E523D-3953-23A8-7A19-3AC3EE8DC47B}"/>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A4BCE1B5-6E97-87C2-F65C-67CBB90952C9}"/>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C92EEACB-8727-14E5-FC85-4C90984E7694}"/>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E68F6018-B816-73F0-7B42-58526DA926D3}"/>
                </a:ext>
              </a:extLst>
            </p:cNvPr>
            <p:cNvGrpSpPr/>
            <p:nvPr/>
          </p:nvGrpSpPr>
          <p:grpSpPr>
            <a:xfrm>
              <a:off x="2872008" y="2735419"/>
              <a:ext cx="54000" cy="358800"/>
              <a:chOff x="654341" y="2461508"/>
              <a:chExt cx="54000" cy="358800"/>
            </a:xfrm>
          </p:grpSpPr>
          <p:sp>
            <p:nvSpPr>
              <p:cNvPr id="156" name="Oval 155">
                <a:extLst>
                  <a:ext uri="{FF2B5EF4-FFF2-40B4-BE49-F238E27FC236}">
                    <a16:creationId xmlns:a16="http://schemas.microsoft.com/office/drawing/2014/main" id="{342B5D14-7238-273C-80B9-701E63A14571}"/>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8FE17E9B-8CF3-9BF8-7C94-73356A9E80F2}"/>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C21F400-2C83-8F59-0B95-433BBE2132EC}"/>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a:extLst>
                <a:ext uri="{FF2B5EF4-FFF2-40B4-BE49-F238E27FC236}">
                  <a16:creationId xmlns:a16="http://schemas.microsoft.com/office/drawing/2014/main" id="{29DAC19D-E0EC-E658-D658-C35B088F2917}"/>
                </a:ext>
              </a:extLst>
            </p:cNvPr>
            <p:cNvGrpSpPr/>
            <p:nvPr/>
          </p:nvGrpSpPr>
          <p:grpSpPr>
            <a:xfrm>
              <a:off x="4313428" y="2730325"/>
              <a:ext cx="54000" cy="358800"/>
              <a:chOff x="654341" y="2461508"/>
              <a:chExt cx="54000" cy="358800"/>
            </a:xfrm>
          </p:grpSpPr>
          <p:sp>
            <p:nvSpPr>
              <p:cNvPr id="160" name="Oval 159">
                <a:extLst>
                  <a:ext uri="{FF2B5EF4-FFF2-40B4-BE49-F238E27FC236}">
                    <a16:creationId xmlns:a16="http://schemas.microsoft.com/office/drawing/2014/main" id="{FB898E22-9B5D-F1AD-1045-2036E6D7E8BC}"/>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D91DFFC-3EC4-EDDD-F475-CA3A05DC0DCB}"/>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5E14F6B2-7277-E258-C9C7-F2EDBEC26730}"/>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Content Placeholder 2">
              <a:extLst>
                <a:ext uri="{FF2B5EF4-FFF2-40B4-BE49-F238E27FC236}">
                  <a16:creationId xmlns:a16="http://schemas.microsoft.com/office/drawing/2014/main" id="{6C9E7EAD-D05A-66E4-B952-3CACF3DA13B3}"/>
                </a:ext>
              </a:extLst>
            </p:cNvPr>
            <p:cNvSpPr txBox="1">
              <a:spLocks/>
            </p:cNvSpPr>
            <p:nvPr/>
          </p:nvSpPr>
          <p:spPr>
            <a:xfrm>
              <a:off x="1644206" y="3111234"/>
              <a:ext cx="59724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t>Base</a:t>
              </a:r>
              <a:endParaRPr lang="en-US" sz="1200" dirty="0">
                <a:solidFill>
                  <a:prstClr val="black"/>
                </a:solidFill>
                <a:latin typeface="Calibri" panose="020F0502020204030204"/>
                <a:ea typeface="+mn-ea"/>
                <a:cs typeface="+mn-cs"/>
              </a:endParaRPr>
            </a:p>
          </p:txBody>
        </p:sp>
        <p:grpSp>
          <p:nvGrpSpPr>
            <p:cNvPr id="164" name="Group 163">
              <a:extLst>
                <a:ext uri="{FF2B5EF4-FFF2-40B4-BE49-F238E27FC236}">
                  <a16:creationId xmlns:a16="http://schemas.microsoft.com/office/drawing/2014/main" id="{D81C885C-169D-201A-B89E-F07C6EA886B0}"/>
                </a:ext>
              </a:extLst>
            </p:cNvPr>
            <p:cNvGrpSpPr/>
            <p:nvPr/>
          </p:nvGrpSpPr>
          <p:grpSpPr>
            <a:xfrm>
              <a:off x="2120655" y="3142022"/>
              <a:ext cx="2426469" cy="234892"/>
              <a:chOff x="2765098" y="4412609"/>
              <a:chExt cx="2140712" cy="234892"/>
            </a:xfrm>
          </p:grpSpPr>
          <p:sp>
            <p:nvSpPr>
              <p:cNvPr id="165" name="Rectangle 164">
                <a:extLst>
                  <a:ext uri="{FF2B5EF4-FFF2-40B4-BE49-F238E27FC236}">
                    <a16:creationId xmlns:a16="http://schemas.microsoft.com/office/drawing/2014/main" id="{668EFB91-8617-E092-FA62-D15024FF7459}"/>
                  </a:ext>
                </a:extLst>
              </p:cNvPr>
              <p:cNvSpPr/>
              <p:nvPr/>
            </p:nvSpPr>
            <p:spPr>
              <a:xfrm>
                <a:off x="2765098" y="4412609"/>
                <a:ext cx="2140712" cy="234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30CF04DC-F657-617E-96C1-72E60AFEA105}"/>
                      </a:ext>
                    </a:extLst>
                  </p:cNvPr>
                  <p:cNvSpPr txBox="1"/>
                  <p:nvPr/>
                </p:nvSpPr>
                <p:spPr>
                  <a:xfrm>
                    <a:off x="2837908" y="4422333"/>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94" name="TextBox 93">
                    <a:extLst>
                      <a:ext uri="{FF2B5EF4-FFF2-40B4-BE49-F238E27FC236}">
                        <a16:creationId xmlns:a16="http://schemas.microsoft.com/office/drawing/2014/main" id="{2537C9CB-ED9A-6963-99BE-B26B4B8B38FC}"/>
                      </a:ext>
                    </a:extLst>
                  </p:cNvPr>
                  <p:cNvSpPr txBox="1">
                    <a:spLocks noRot="1" noChangeAspect="1" noMove="1" noResize="1" noEditPoints="1" noAdjustHandles="1" noChangeArrowheads="1" noChangeShapeType="1" noTextEdit="1"/>
                  </p:cNvSpPr>
                  <p:nvPr/>
                </p:nvSpPr>
                <p:spPr>
                  <a:xfrm>
                    <a:off x="2837908" y="4422333"/>
                    <a:ext cx="149976" cy="215444"/>
                  </a:xfrm>
                  <a:prstGeom prst="rect">
                    <a:avLst/>
                  </a:prstGeom>
                  <a:blipFill>
                    <a:blip r:embed="rId18"/>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E45DAF3B-DA25-054F-260E-2B283BB2D824}"/>
                      </a:ext>
                    </a:extLst>
                  </p:cNvPr>
                  <p:cNvSpPr txBox="1"/>
                  <p:nvPr/>
                </p:nvSpPr>
                <p:spPr>
                  <a:xfrm>
                    <a:off x="3080963" y="4423846"/>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1" name="TextBox 100">
                    <a:extLst>
                      <a:ext uri="{FF2B5EF4-FFF2-40B4-BE49-F238E27FC236}">
                        <a16:creationId xmlns:a16="http://schemas.microsoft.com/office/drawing/2014/main" id="{9D05C723-52DF-25D5-2F78-BF3D56CDA464}"/>
                      </a:ext>
                    </a:extLst>
                  </p:cNvPr>
                  <p:cNvSpPr txBox="1">
                    <a:spLocks noRot="1" noChangeAspect="1" noMove="1" noResize="1" noEditPoints="1" noAdjustHandles="1" noChangeArrowheads="1" noChangeShapeType="1" noTextEdit="1"/>
                  </p:cNvSpPr>
                  <p:nvPr/>
                </p:nvSpPr>
                <p:spPr>
                  <a:xfrm>
                    <a:off x="3080963" y="4423846"/>
                    <a:ext cx="149976" cy="215444"/>
                  </a:xfrm>
                  <a:prstGeom prst="rect">
                    <a:avLst/>
                  </a:prstGeom>
                  <a:blipFill>
                    <a:blip r:embed="rId19"/>
                    <a:stretch>
                      <a:fillRect l="-23077"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50885229-85EC-EDB1-92C5-BA223BE94291}"/>
                      </a:ext>
                    </a:extLst>
                  </p:cNvPr>
                  <p:cNvSpPr txBox="1"/>
                  <p:nvPr/>
                </p:nvSpPr>
                <p:spPr>
                  <a:xfrm>
                    <a:off x="4657331" y="4423152"/>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2" name="TextBox 101">
                    <a:extLst>
                      <a:ext uri="{FF2B5EF4-FFF2-40B4-BE49-F238E27FC236}">
                        <a16:creationId xmlns:a16="http://schemas.microsoft.com/office/drawing/2014/main" id="{04B4CB02-C40D-52F4-6824-AAE27FB5B6B2}"/>
                      </a:ext>
                    </a:extLst>
                  </p:cNvPr>
                  <p:cNvSpPr txBox="1">
                    <a:spLocks noRot="1" noChangeAspect="1" noMove="1" noResize="1" noEditPoints="1" noAdjustHandles="1" noChangeArrowheads="1" noChangeShapeType="1" noTextEdit="1"/>
                  </p:cNvSpPr>
                  <p:nvPr/>
                </p:nvSpPr>
                <p:spPr>
                  <a:xfrm>
                    <a:off x="4657331" y="4423152"/>
                    <a:ext cx="149976" cy="215444"/>
                  </a:xfrm>
                  <a:prstGeom prst="rect">
                    <a:avLst/>
                  </a:prstGeom>
                  <a:blipFill>
                    <a:blip r:embed="rId20"/>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DF18B5BB-2D75-482F-D55B-0381D00474F0}"/>
                      </a:ext>
                    </a:extLst>
                  </p:cNvPr>
                  <p:cNvSpPr txBox="1"/>
                  <p:nvPr/>
                </p:nvSpPr>
                <p:spPr>
                  <a:xfrm>
                    <a:off x="3314358" y="4417515"/>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3" name="TextBox 102">
                    <a:extLst>
                      <a:ext uri="{FF2B5EF4-FFF2-40B4-BE49-F238E27FC236}">
                        <a16:creationId xmlns:a16="http://schemas.microsoft.com/office/drawing/2014/main" id="{697CCEDF-BD0A-6CDD-4825-548D5CC7AF57}"/>
                      </a:ext>
                    </a:extLst>
                  </p:cNvPr>
                  <p:cNvSpPr txBox="1">
                    <a:spLocks noRot="1" noChangeAspect="1" noMove="1" noResize="1" noEditPoints="1" noAdjustHandles="1" noChangeArrowheads="1" noChangeShapeType="1" noTextEdit="1"/>
                  </p:cNvSpPr>
                  <p:nvPr/>
                </p:nvSpPr>
                <p:spPr>
                  <a:xfrm>
                    <a:off x="3314358" y="4417515"/>
                    <a:ext cx="149976" cy="215444"/>
                  </a:xfrm>
                  <a:prstGeom prst="rect">
                    <a:avLst/>
                  </a:prstGeom>
                  <a:blipFill>
                    <a:blip r:embed="rId21"/>
                    <a:stretch>
                      <a:fillRect l="-33333" r="-25000" b="-11765"/>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171" name="Content Placeholder 2">
                <a:extLst>
                  <a:ext uri="{FF2B5EF4-FFF2-40B4-BE49-F238E27FC236}">
                    <a16:creationId xmlns:a16="http://schemas.microsoft.com/office/drawing/2014/main" id="{309A410C-2085-FC75-7959-08863C2541D8}"/>
                  </a:ext>
                </a:extLst>
              </p:cNvPr>
              <p:cNvSpPr txBox="1">
                <a:spLocks/>
              </p:cNvSpPr>
              <p:nvPr/>
            </p:nvSpPr>
            <p:spPr>
              <a:xfrm>
                <a:off x="144187" y="3441728"/>
                <a:ext cx="6424393" cy="119490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500"/>
                  </a:lnSpc>
                </a:pPr>
                <a:r>
                  <a:rPr lang="en-US" sz="1500" dirty="0"/>
                  <a:t>What will be the number of leaves? More than or less than previous?</a:t>
                </a:r>
              </a:p>
              <a:p>
                <a:pPr>
                  <a:lnSpc>
                    <a:spcPts val="1500"/>
                  </a:lnSpc>
                </a:pPr>
                <a:r>
                  <a:rPr lang="en-US" sz="1500" dirty="0"/>
                  <a:t>What about the height? </a:t>
                </a:r>
                <a:r>
                  <a:rPr lang="en-US" sz="1600" dirty="0"/>
                  <a:t>More than or less than previous?</a:t>
                </a:r>
              </a:p>
              <a:p>
                <a:pPr>
                  <a:lnSpc>
                    <a:spcPts val="1500"/>
                  </a:lnSpc>
                </a:pPr>
                <a:r>
                  <a:rPr lang="en-US" sz="1600" dirty="0"/>
                  <a:t>Height </a:t>
                </a:r>
                <a14:m>
                  <m:oMath xmlns:m="http://schemas.openxmlformats.org/officeDocument/2006/math">
                    <m:r>
                      <a:rPr lang="en-US" sz="1600" i="1">
                        <a:latin typeface="Cambria Math" panose="02040503050406030204" pitchFamily="18" charset="0"/>
                      </a:rPr>
                      <m:t>𝐻</m:t>
                    </m:r>
                    <m:r>
                      <a:rPr lang="en-US" sz="1600" i="1">
                        <a:latin typeface="Cambria Math" panose="02040503050406030204" pitchFamily="18" charset="0"/>
                      </a:rPr>
                      <m:t>=</m:t>
                    </m:r>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b="0" i="1" smtClean="0">
                                <a:latin typeface="Cambria Math" panose="02040503050406030204" pitchFamily="18" charset="0"/>
                              </a:rPr>
                              <m:t>𝑏</m:t>
                            </m:r>
                          </m:sub>
                        </m:sSub>
                      </m:fName>
                      <m:e>
                        <m:r>
                          <a:rPr lang="en-US" sz="1600" i="1">
                            <a:latin typeface="Cambria Math" panose="02040503050406030204" pitchFamily="18" charset="0"/>
                          </a:rPr>
                          <m:t>𝑛</m:t>
                        </m:r>
                      </m:e>
                    </m:func>
                    <m:r>
                      <a:rPr lang="en-US" sz="1600" i="1">
                        <a:latin typeface="Cambria Math" panose="02040503050406030204" pitchFamily="18" charset="0"/>
                      </a:rPr>
                      <m:t>=</m:t>
                    </m:r>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r>
                          <a:rPr lang="en-US" sz="1600" i="1">
                            <a:latin typeface="Cambria Math" panose="02040503050406030204" pitchFamily="18" charset="0"/>
                          </a:rPr>
                          <m:t>𝑛</m:t>
                        </m:r>
                      </m:e>
                    </m:func>
                  </m:oMath>
                </a14:m>
                <a:endParaRPr lang="en-US" sz="1600" dirty="0"/>
              </a:p>
              <a:p>
                <a:pPr>
                  <a:lnSpc>
                    <a:spcPts val="1500"/>
                  </a:lnSpc>
                </a:pPr>
                <a:r>
                  <a:rPr lang="en-US" sz="1600" dirty="0"/>
                  <a:t>Number of leaves </a:t>
                </a:r>
                <a14:m>
                  <m:oMath xmlns:m="http://schemas.openxmlformats.org/officeDocument/2006/math">
                    <m:r>
                      <a:rPr lang="en-US" sz="1600" i="1">
                        <a:latin typeface="Cambria Math" panose="02040503050406030204" pitchFamily="18" charset="0"/>
                      </a:rPr>
                      <m:t>𝐿</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b="0" i="1" smtClean="0">
                            <a:latin typeface="Cambria Math" panose="02040503050406030204" pitchFamily="18" charset="0"/>
                          </a:rPr>
                          <m:t>𝑎</m:t>
                        </m:r>
                      </m:e>
                      <m:sup>
                        <m:r>
                          <a:rPr lang="en-US" sz="1600" i="1">
                            <a:latin typeface="Cambria Math" panose="02040503050406030204" pitchFamily="18" charset="0"/>
                          </a:rPr>
                          <m:t>𝐻</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b="0" i="1" smtClean="0">
                            <a:latin typeface="Cambria Math" panose="02040503050406030204" pitchFamily="18" charset="0"/>
                          </a:rPr>
                          <m:t>4</m:t>
                        </m:r>
                      </m:e>
                      <m:sup>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r>
                              <a:rPr lang="en-US" sz="1600" i="1">
                                <a:latin typeface="Cambria Math" panose="02040503050406030204" pitchFamily="18" charset="0"/>
                              </a:rPr>
                              <m:t>𝑛</m:t>
                            </m:r>
                          </m:e>
                        </m:func>
                      </m:sup>
                    </m:sSup>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i="1">
                            <a:latin typeface="Cambria Math" panose="02040503050406030204" pitchFamily="18" charset="0"/>
                          </a:rPr>
                          <m:t>𝑛</m:t>
                        </m:r>
                      </m:e>
                      <m:sup>
                        <m:r>
                          <a:rPr lang="en-US" sz="1600" b="0" i="1" smtClean="0">
                            <a:latin typeface="Cambria Math" panose="02040503050406030204" pitchFamily="18" charset="0"/>
                          </a:rPr>
                          <m:t>2</m:t>
                        </m:r>
                      </m:sup>
                    </m:sSup>
                  </m:oMath>
                </a14:m>
                <a:endParaRPr lang="en-US" sz="1600" dirty="0"/>
              </a:p>
            </p:txBody>
          </p:sp>
        </mc:Choice>
        <mc:Fallback xmlns="">
          <p:sp>
            <p:nvSpPr>
              <p:cNvPr id="171" name="Content Placeholder 2">
                <a:extLst>
                  <a:ext uri="{FF2B5EF4-FFF2-40B4-BE49-F238E27FC236}">
                    <a16:creationId xmlns:a16="http://schemas.microsoft.com/office/drawing/2014/main" id="{309A410C-2085-FC75-7959-08863C2541D8}"/>
                  </a:ext>
                </a:extLst>
              </p:cNvPr>
              <p:cNvSpPr txBox="1">
                <a:spLocks noRot="1" noChangeAspect="1" noMove="1" noResize="1" noEditPoints="1" noAdjustHandles="1" noChangeArrowheads="1" noChangeShapeType="1" noTextEdit="1"/>
              </p:cNvSpPr>
              <p:nvPr/>
            </p:nvSpPr>
            <p:spPr>
              <a:xfrm>
                <a:off x="144187" y="3441728"/>
                <a:ext cx="6424393" cy="1194902"/>
              </a:xfrm>
              <a:prstGeom prst="rect">
                <a:avLst/>
              </a:prstGeom>
              <a:blipFill>
                <a:blip r:embed="rId22"/>
                <a:stretch>
                  <a:fillRect l="-394" t="-5263" b="-9474"/>
                </a:stretch>
              </a:blipFill>
            </p:spPr>
            <p:txBody>
              <a:bodyPr/>
              <a:lstStyle/>
              <a:p>
                <a:r>
                  <a:rPr lang="en-US">
                    <a:noFill/>
                  </a:rPr>
                  <a:t> </a:t>
                </a:r>
              </a:p>
            </p:txBody>
          </p:sp>
        </mc:Fallback>
      </mc:AlternateContent>
    </p:spTree>
    <p:extLst>
      <p:ext uri="{BB962C8B-B14F-4D97-AF65-F5344CB8AC3E}">
        <p14:creationId xmlns:p14="http://schemas.microsoft.com/office/powerpoint/2010/main" val="250197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24</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Recursion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3D40C70-6A22-8D8F-3B58-51BAE7DF831C}"/>
                  </a:ext>
                </a:extLst>
              </p:cNvPr>
              <p:cNvSpPr txBox="1"/>
              <p:nvPr/>
            </p:nvSpPr>
            <p:spPr>
              <a:xfrm>
                <a:off x="-81931" y="1075745"/>
                <a:ext cx="2223203" cy="632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solidFill>
                            <a:prstClr val="black"/>
                          </a:solidFill>
                          <a:latin typeface="Cambria Math" panose="02040503050406030204" pitchFamily="18" charset="0"/>
                        </a:rPr>
                        <m:t>𝑇</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e>
                      </m:d>
                      <m:r>
                        <a:rPr lang="en-US" sz="1100" i="1">
                          <a:solidFill>
                            <a:prstClr val="black"/>
                          </a:solidFill>
                          <a:latin typeface="Cambria Math" panose="02040503050406030204" pitchFamily="18" charset="0"/>
                        </a:rPr>
                        <m:t>= </m:t>
                      </m:r>
                      <m:d>
                        <m:dPr>
                          <m:begChr m:val="{"/>
                          <m:endChr m:val=""/>
                          <m:ctrlPr>
                            <a:rPr lang="en-US" sz="1100" i="1">
                              <a:solidFill>
                                <a:prstClr val="black"/>
                              </a:solidFill>
                              <a:latin typeface="Cambria Math" panose="02040503050406030204" pitchFamily="18" charset="0"/>
                            </a:rPr>
                          </m:ctrlPr>
                        </m:dPr>
                        <m:e>
                          <m:eqArr>
                            <m:eqArrPr>
                              <m:ctrlPr>
                                <a:rPr lang="en-US" sz="1100" i="1">
                                  <a:solidFill>
                                    <a:prstClr val="black"/>
                                  </a:solidFill>
                                  <a:latin typeface="Cambria Math" panose="02040503050406030204" pitchFamily="18" charset="0"/>
                                </a:rPr>
                              </m:ctrlPr>
                            </m:eqArrPr>
                            <m:e>
                              <m:r>
                                <a:rPr lang="en-US" sz="1100" b="0" i="1" smtClean="0">
                                  <a:solidFill>
                                    <a:prstClr val="black"/>
                                  </a:solidFill>
                                  <a:latin typeface="Cambria Math" panose="02040503050406030204" pitchFamily="18" charset="0"/>
                                </a:rPr>
                                <m:t>𝑑</m:t>
                              </m:r>
                              <m:r>
                                <a:rPr lang="en-US" sz="1100" i="1">
                                  <a:solidFill>
                                    <a:prstClr val="black"/>
                                  </a:solidFill>
                                  <a:latin typeface="Cambria Math" panose="02040503050406030204" pitchFamily="18" charset="0"/>
                                </a:rPr>
                                <m:t>                        </m:t>
                              </m:r>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rPr>
                                <m:t>=1</m:t>
                              </m:r>
                            </m:e>
                            <m:e>
                              <m:r>
                                <a:rPr lang="en-US" sz="1100" b="0" i="1" smtClean="0">
                                  <a:solidFill>
                                    <a:prstClr val="black"/>
                                  </a:solidFill>
                                  <a:latin typeface="Cambria Math" panose="02040503050406030204" pitchFamily="18" charset="0"/>
                                </a:rPr>
                                <m:t>4</m:t>
                              </m:r>
                              <m:r>
                                <a:rPr lang="en-US" sz="1100" i="1">
                                  <a:solidFill>
                                    <a:prstClr val="black"/>
                                  </a:solidFill>
                                  <a:latin typeface="Cambria Math" panose="02040503050406030204" pitchFamily="18" charset="0"/>
                                  <a:ea typeface="Cambria Math" panose="02040503050406030204" pitchFamily="18" charset="0"/>
                                </a:rPr>
                                <m:t>𝑇</m:t>
                              </m:r>
                              <m:d>
                                <m:dPr>
                                  <m:ctrlPr>
                                    <a:rPr lang="en-US" sz="1100" i="1">
                                      <a:solidFill>
                                        <a:prstClr val="black"/>
                                      </a:solidFill>
                                      <a:latin typeface="Cambria Math" panose="02040503050406030204" pitchFamily="18" charset="0"/>
                                      <a:ea typeface="Cambria Math" panose="02040503050406030204" pitchFamily="18" charset="0"/>
                                    </a:rPr>
                                  </m:ctrlPr>
                                </m:dPr>
                                <m:e>
                                  <m:f>
                                    <m:fPr>
                                      <m:ctrlPr>
                                        <a:rPr lang="en-US" sz="1100" i="1">
                                          <a:solidFill>
                                            <a:prstClr val="black"/>
                                          </a:solidFill>
                                          <a:latin typeface="Cambria Math" panose="02040503050406030204" pitchFamily="18" charset="0"/>
                                          <a:ea typeface="Cambria Math" panose="02040503050406030204" pitchFamily="18" charset="0"/>
                                        </a:rPr>
                                      </m:ctrlPr>
                                    </m:fPr>
                                    <m:num>
                                      <m:r>
                                        <a:rPr lang="en-US" sz="1100" i="1">
                                          <a:solidFill>
                                            <a:prstClr val="black"/>
                                          </a:solidFill>
                                          <a:latin typeface="Cambria Math" panose="02040503050406030204" pitchFamily="18" charset="0"/>
                                          <a:ea typeface="Cambria Math" panose="02040503050406030204" pitchFamily="18" charset="0"/>
                                        </a:rPr>
                                        <m:t>𝑛</m:t>
                                      </m:r>
                                    </m:num>
                                    <m:den>
                                      <m:r>
                                        <a:rPr lang="en-US" sz="1100" i="1">
                                          <a:solidFill>
                                            <a:prstClr val="black"/>
                                          </a:solidFill>
                                          <a:latin typeface="Cambria Math" panose="02040503050406030204" pitchFamily="18" charset="0"/>
                                          <a:ea typeface="Cambria Math" panose="02040503050406030204" pitchFamily="18" charset="0"/>
                                        </a:rPr>
                                        <m:t>2</m:t>
                                      </m:r>
                                    </m:den>
                                  </m:f>
                                </m:e>
                              </m:d>
                              <m:r>
                                <a:rPr lang="en-US" sz="1100" i="1">
                                  <a:solidFill>
                                    <a:prstClr val="black"/>
                                  </a:solidFill>
                                  <a:latin typeface="Cambria Math" panose="02040503050406030204" pitchFamily="18" charset="0"/>
                                  <a:ea typeface="Cambria Math" panose="02040503050406030204" pitchFamily="18" charset="0"/>
                                </a:rPr>
                                <m:t>+</m:t>
                              </m:r>
                              <m:r>
                                <a:rPr lang="en-US" sz="1100" b="0" i="1" smtClean="0">
                                  <a:solidFill>
                                    <a:prstClr val="black"/>
                                  </a:solidFill>
                                  <a:latin typeface="Cambria Math" panose="02040503050406030204" pitchFamily="18" charset="0"/>
                                  <a:ea typeface="Cambria Math" panose="02040503050406030204" pitchFamily="18" charset="0"/>
                                </a:rPr>
                                <m:t>𝑐𝑛</m:t>
                              </m:r>
                              <m:r>
                                <a:rPr lang="en-US" sz="1100" i="1">
                                  <a:solidFill>
                                    <a:prstClr val="black"/>
                                  </a:solidFill>
                                  <a:latin typeface="Cambria Math" panose="02040503050406030204" pitchFamily="18" charset="0"/>
                                  <a:ea typeface="Cambria Math" panose="02040503050406030204" pitchFamily="18" charset="0"/>
                                </a:rPr>
                                <m:t>  </m:t>
                              </m:r>
                              <m:r>
                                <a:rPr lang="en-US" sz="1100" b="0" i="1" smtClean="0">
                                  <a:solidFill>
                                    <a:prstClr val="black"/>
                                  </a:solidFill>
                                  <a:latin typeface="Cambria Math" panose="02040503050406030204" pitchFamily="18" charset="0"/>
                                  <a:ea typeface="Cambria Math" panose="02040503050406030204" pitchFamily="18" charset="0"/>
                                </a:rPr>
                                <m:t>  </m:t>
                              </m:r>
                              <m:r>
                                <a:rPr lang="en-US" sz="1100" i="1">
                                  <a:solidFill>
                                    <a:prstClr val="black"/>
                                  </a:solidFill>
                                  <a:latin typeface="Cambria Math" panose="02040503050406030204" pitchFamily="18" charset="0"/>
                                  <a:ea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&gt;1</m:t>
                              </m:r>
                            </m:e>
                          </m:eqArr>
                        </m:e>
                      </m:d>
                    </m:oMath>
                  </m:oMathPara>
                </a14:m>
                <a:endParaRPr lang="en-US" sz="1100" dirty="0"/>
              </a:p>
            </p:txBody>
          </p:sp>
        </mc:Choice>
        <mc:Fallback xmlns="">
          <p:sp>
            <p:nvSpPr>
              <p:cNvPr id="8" name="TextBox 7">
                <a:extLst>
                  <a:ext uri="{FF2B5EF4-FFF2-40B4-BE49-F238E27FC236}">
                    <a16:creationId xmlns:a16="http://schemas.microsoft.com/office/drawing/2014/main" id="{C3D40C70-6A22-8D8F-3B58-51BAE7DF831C}"/>
                  </a:ext>
                </a:extLst>
              </p:cNvPr>
              <p:cNvSpPr txBox="1">
                <a:spLocks noRot="1" noChangeAspect="1" noMove="1" noResize="1" noEditPoints="1" noAdjustHandles="1" noChangeArrowheads="1" noChangeShapeType="1" noTextEdit="1"/>
              </p:cNvSpPr>
              <p:nvPr/>
            </p:nvSpPr>
            <p:spPr>
              <a:xfrm>
                <a:off x="-81931" y="1075745"/>
                <a:ext cx="2223203" cy="632737"/>
              </a:xfrm>
              <a:prstGeom prst="rect">
                <a:avLst/>
              </a:prstGeom>
              <a:blipFill>
                <a:blip r:embed="rId3"/>
                <a:stretch>
                  <a:fillRect l="-14205" t="-188235" b="-276471"/>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9B46D48D-48C4-A7DA-7763-3E58B6062C9F}"/>
              </a:ext>
            </a:extLst>
          </p:cNvPr>
          <p:cNvGrpSpPr/>
          <p:nvPr/>
        </p:nvGrpSpPr>
        <p:grpSpPr>
          <a:xfrm>
            <a:off x="523602" y="1104937"/>
            <a:ext cx="3989796" cy="1552305"/>
            <a:chOff x="489812" y="2304808"/>
            <a:chExt cx="3989796" cy="1552305"/>
          </a:xfrm>
        </p:grpSpPr>
        <p:grpSp>
          <p:nvGrpSpPr>
            <p:cNvPr id="67" name="Group 66">
              <a:extLst>
                <a:ext uri="{FF2B5EF4-FFF2-40B4-BE49-F238E27FC236}">
                  <a16:creationId xmlns:a16="http://schemas.microsoft.com/office/drawing/2014/main" id="{6C501214-9D5E-2B73-38CC-7BD893C4B7E8}"/>
                </a:ext>
              </a:extLst>
            </p:cNvPr>
            <p:cNvGrpSpPr/>
            <p:nvPr/>
          </p:nvGrpSpPr>
          <p:grpSpPr>
            <a:xfrm>
              <a:off x="1913665" y="2304808"/>
              <a:ext cx="2565943" cy="954210"/>
              <a:chOff x="1428662" y="1171168"/>
              <a:chExt cx="2565943" cy="954210"/>
            </a:xfrm>
          </p:grpSpPr>
          <p:grpSp>
            <p:nvGrpSpPr>
              <p:cNvPr id="69" name="Group 68">
                <a:extLst>
                  <a:ext uri="{FF2B5EF4-FFF2-40B4-BE49-F238E27FC236}">
                    <a16:creationId xmlns:a16="http://schemas.microsoft.com/office/drawing/2014/main" id="{BF9207FE-E56A-B8C7-2580-1F1C0209497E}"/>
                  </a:ext>
                </a:extLst>
              </p:cNvPr>
              <p:cNvGrpSpPr/>
              <p:nvPr/>
            </p:nvGrpSpPr>
            <p:grpSpPr>
              <a:xfrm>
                <a:off x="2883315" y="1171168"/>
                <a:ext cx="360000" cy="360000"/>
                <a:chOff x="4605557" y="1063396"/>
                <a:chExt cx="360000" cy="360000"/>
              </a:xfrm>
            </p:grpSpPr>
            <p:sp>
              <p:nvSpPr>
                <p:cNvPr id="108" name="Oval 107">
                  <a:extLst>
                    <a:ext uri="{FF2B5EF4-FFF2-40B4-BE49-F238E27FC236}">
                      <a16:creationId xmlns:a16="http://schemas.microsoft.com/office/drawing/2014/main" id="{4EF05C36-4607-7EC8-2972-97B7400849D1}"/>
                    </a:ext>
                  </a:extLst>
                </p:cNvPr>
                <p:cNvSpPr/>
                <p:nvPr/>
              </p:nvSpPr>
              <p:spPr>
                <a:xfrm>
                  <a:off x="4605557" y="106339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1FA056EC-A7A8-77E0-32A3-0EDD4F894F0A}"/>
                        </a:ext>
                      </a:extLst>
                    </p:cNvPr>
                    <p:cNvSpPr txBox="1"/>
                    <p:nvPr/>
                  </p:nvSpPr>
                  <p:spPr>
                    <a:xfrm>
                      <a:off x="4624373" y="1098475"/>
                      <a:ext cx="341184" cy="276999"/>
                    </a:xfrm>
                    <a:prstGeom prst="rect">
                      <a:avLst/>
                    </a:prstGeom>
                    <a:noFill/>
                  </p:spPr>
                  <p:txBody>
                    <a:bodyPr wrap="none" rtlCol="0">
                      <a:spAutoFit/>
                    </a:bodyPr>
                    <a:lstStyle/>
                    <a:p>
                      <a:r>
                        <a:rPr lang="en-US" sz="1200" b="0" dirty="0"/>
                        <a:t>c</a:t>
                      </a:r>
                      <a14:m>
                        <m:oMath xmlns:m="http://schemas.openxmlformats.org/officeDocument/2006/math">
                          <m:r>
                            <a:rPr lang="en-US" sz="1200" b="0" i="1" smtClean="0">
                              <a:latin typeface="Cambria Math" panose="02040503050406030204" pitchFamily="18" charset="0"/>
                            </a:rPr>
                            <m:t>𝑛</m:t>
                          </m:r>
                        </m:oMath>
                      </a14:m>
                      <a:endParaRPr lang="en-US" sz="1200" dirty="0"/>
                    </a:p>
                  </p:txBody>
                </p:sp>
              </mc:Choice>
              <mc:Fallback xmlns="">
                <p:sp>
                  <p:nvSpPr>
                    <p:cNvPr id="110" name="TextBox 109">
                      <a:extLst>
                        <a:ext uri="{FF2B5EF4-FFF2-40B4-BE49-F238E27FC236}">
                          <a16:creationId xmlns:a16="http://schemas.microsoft.com/office/drawing/2014/main" id="{1FA056EC-A7A8-77E0-32A3-0EDD4F894F0A}"/>
                        </a:ext>
                      </a:extLst>
                    </p:cNvPr>
                    <p:cNvSpPr txBox="1">
                      <a:spLocks noRot="1" noChangeAspect="1" noMove="1" noResize="1" noEditPoints="1" noAdjustHandles="1" noChangeArrowheads="1" noChangeShapeType="1" noTextEdit="1"/>
                    </p:cNvSpPr>
                    <p:nvPr/>
                  </p:nvSpPr>
                  <p:spPr>
                    <a:xfrm>
                      <a:off x="4624373" y="1098475"/>
                      <a:ext cx="341184" cy="276999"/>
                    </a:xfrm>
                    <a:prstGeom prst="rect">
                      <a:avLst/>
                    </a:prstGeom>
                    <a:blipFill>
                      <a:blip r:embed="rId9"/>
                      <a:stretch>
                        <a:fillRect b="-13043"/>
                      </a:stretch>
                    </a:blipFill>
                  </p:spPr>
                  <p:txBody>
                    <a:bodyPr/>
                    <a:lstStyle/>
                    <a:p>
                      <a:r>
                        <a:rPr lang="en-US">
                          <a:noFill/>
                        </a:rPr>
                        <a:t> </a:t>
                      </a:r>
                    </a:p>
                  </p:txBody>
                </p:sp>
              </mc:Fallback>
            </mc:AlternateContent>
          </p:grpSp>
          <p:grpSp>
            <p:nvGrpSpPr>
              <p:cNvPr id="70" name="Group 69">
                <a:extLst>
                  <a:ext uri="{FF2B5EF4-FFF2-40B4-BE49-F238E27FC236}">
                    <a16:creationId xmlns:a16="http://schemas.microsoft.com/office/drawing/2014/main" id="{D49B0873-1E2D-C5D3-B8AF-BCD6FED16C89}"/>
                  </a:ext>
                </a:extLst>
              </p:cNvPr>
              <p:cNvGrpSpPr/>
              <p:nvPr/>
            </p:nvGrpSpPr>
            <p:grpSpPr>
              <a:xfrm>
                <a:off x="1428662" y="1711378"/>
                <a:ext cx="469359" cy="414000"/>
                <a:chOff x="1428662" y="1769515"/>
                <a:chExt cx="469359" cy="414000"/>
              </a:xfrm>
            </p:grpSpPr>
            <p:sp>
              <p:nvSpPr>
                <p:cNvPr id="103" name="Oval 102">
                  <a:extLst>
                    <a:ext uri="{FF2B5EF4-FFF2-40B4-BE49-F238E27FC236}">
                      <a16:creationId xmlns:a16="http://schemas.microsoft.com/office/drawing/2014/main" id="{29677477-21CD-2D5F-27AD-3E17F20E9467}"/>
                    </a:ext>
                  </a:extLst>
                </p:cNvPr>
                <p:cNvSpPr/>
                <p:nvPr/>
              </p:nvSpPr>
              <p:spPr>
                <a:xfrm>
                  <a:off x="1456341"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2ACD3200-35FB-8DA8-F609-FEB87DA030CB}"/>
                        </a:ext>
                      </a:extLst>
                    </p:cNvPr>
                    <p:cNvSpPr txBox="1"/>
                    <p:nvPr/>
                  </p:nvSpPr>
                  <p:spPr>
                    <a:xfrm>
                      <a:off x="1428662" y="1842376"/>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107" name="TextBox 106">
                      <a:extLst>
                        <a:ext uri="{FF2B5EF4-FFF2-40B4-BE49-F238E27FC236}">
                          <a16:creationId xmlns:a16="http://schemas.microsoft.com/office/drawing/2014/main" id="{2ACD3200-35FB-8DA8-F609-FEB87DA030CB}"/>
                        </a:ext>
                      </a:extLst>
                    </p:cNvPr>
                    <p:cNvSpPr txBox="1">
                      <a:spLocks noRot="1" noChangeAspect="1" noMove="1" noResize="1" noEditPoints="1" noAdjustHandles="1" noChangeArrowheads="1" noChangeShapeType="1" noTextEdit="1"/>
                    </p:cNvSpPr>
                    <p:nvPr/>
                  </p:nvSpPr>
                  <p:spPr>
                    <a:xfrm>
                      <a:off x="1428662" y="1842376"/>
                      <a:ext cx="469359" cy="268279"/>
                    </a:xfrm>
                    <a:prstGeom prst="rect">
                      <a:avLst/>
                    </a:prstGeom>
                    <a:blipFill>
                      <a:blip r:embed="rId10"/>
                      <a:stretch>
                        <a:fillRect l="-10526" t="-95455" r="-7895" b="-159091"/>
                      </a:stretch>
                    </a:blipFill>
                  </p:spPr>
                  <p:txBody>
                    <a:bodyPr/>
                    <a:lstStyle/>
                    <a:p>
                      <a:r>
                        <a:rPr lang="en-US">
                          <a:noFill/>
                        </a:rPr>
                        <a:t> </a:t>
                      </a:r>
                    </a:p>
                  </p:txBody>
                </p:sp>
              </mc:Fallback>
            </mc:AlternateContent>
          </p:grpSp>
          <p:grpSp>
            <p:nvGrpSpPr>
              <p:cNvPr id="72" name="Group 71">
                <a:extLst>
                  <a:ext uri="{FF2B5EF4-FFF2-40B4-BE49-F238E27FC236}">
                    <a16:creationId xmlns:a16="http://schemas.microsoft.com/office/drawing/2014/main" id="{1FAEC5E3-E2DC-E4EB-F246-887937FF310A}"/>
                  </a:ext>
                </a:extLst>
              </p:cNvPr>
              <p:cNvGrpSpPr/>
              <p:nvPr/>
            </p:nvGrpSpPr>
            <p:grpSpPr>
              <a:xfrm>
                <a:off x="2099295" y="1711378"/>
                <a:ext cx="469359" cy="414000"/>
                <a:chOff x="1428662" y="1769515"/>
                <a:chExt cx="469359" cy="414000"/>
              </a:xfrm>
            </p:grpSpPr>
            <p:sp>
              <p:nvSpPr>
                <p:cNvPr id="101" name="Oval 100">
                  <a:extLst>
                    <a:ext uri="{FF2B5EF4-FFF2-40B4-BE49-F238E27FC236}">
                      <a16:creationId xmlns:a16="http://schemas.microsoft.com/office/drawing/2014/main" id="{386E89A5-81CC-C3D4-808D-D2BE1AE92B0C}"/>
                    </a:ext>
                  </a:extLst>
                </p:cNvPr>
                <p:cNvSpPr/>
                <p:nvPr/>
              </p:nvSpPr>
              <p:spPr>
                <a:xfrm>
                  <a:off x="1456341"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DB0658C5-63BF-603A-DB45-0595BFB98E23}"/>
                        </a:ext>
                      </a:extLst>
                    </p:cNvPr>
                    <p:cNvSpPr txBox="1"/>
                    <p:nvPr/>
                  </p:nvSpPr>
                  <p:spPr>
                    <a:xfrm>
                      <a:off x="1428662" y="1842376"/>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102" name="TextBox 101">
                      <a:extLst>
                        <a:ext uri="{FF2B5EF4-FFF2-40B4-BE49-F238E27FC236}">
                          <a16:creationId xmlns:a16="http://schemas.microsoft.com/office/drawing/2014/main" id="{DB0658C5-63BF-603A-DB45-0595BFB98E23}"/>
                        </a:ext>
                      </a:extLst>
                    </p:cNvPr>
                    <p:cNvSpPr txBox="1">
                      <a:spLocks noRot="1" noChangeAspect="1" noMove="1" noResize="1" noEditPoints="1" noAdjustHandles="1" noChangeArrowheads="1" noChangeShapeType="1" noTextEdit="1"/>
                    </p:cNvSpPr>
                    <p:nvPr/>
                  </p:nvSpPr>
                  <p:spPr>
                    <a:xfrm>
                      <a:off x="1428662" y="1842376"/>
                      <a:ext cx="469359" cy="268279"/>
                    </a:xfrm>
                    <a:prstGeom prst="rect">
                      <a:avLst/>
                    </a:prstGeom>
                    <a:blipFill>
                      <a:blip r:embed="rId11"/>
                      <a:stretch>
                        <a:fillRect l="-7895" t="-95455" r="-10526" b="-159091"/>
                      </a:stretch>
                    </a:blipFill>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A4FB858B-A37E-3CAC-B26B-9940E44F6C4B}"/>
                  </a:ext>
                </a:extLst>
              </p:cNvPr>
              <p:cNvGrpSpPr/>
              <p:nvPr/>
            </p:nvGrpSpPr>
            <p:grpSpPr>
              <a:xfrm>
                <a:off x="2798595" y="1711378"/>
                <a:ext cx="469359" cy="414000"/>
                <a:chOff x="1457329" y="1769515"/>
                <a:chExt cx="469359" cy="414000"/>
              </a:xfrm>
            </p:grpSpPr>
            <p:sp>
              <p:nvSpPr>
                <p:cNvPr id="93" name="Oval 92">
                  <a:extLst>
                    <a:ext uri="{FF2B5EF4-FFF2-40B4-BE49-F238E27FC236}">
                      <a16:creationId xmlns:a16="http://schemas.microsoft.com/office/drawing/2014/main" id="{52FCD299-E83C-450E-0BA7-9986ED16556D}"/>
                    </a:ext>
                  </a:extLst>
                </p:cNvPr>
                <p:cNvSpPr/>
                <p:nvPr/>
              </p:nvSpPr>
              <p:spPr>
                <a:xfrm>
                  <a:off x="1485008"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1CB01974-1573-31B1-B1A0-50F2C7A78F76}"/>
                        </a:ext>
                      </a:extLst>
                    </p:cNvPr>
                    <p:cNvSpPr txBox="1"/>
                    <p:nvPr/>
                  </p:nvSpPr>
                  <p:spPr>
                    <a:xfrm>
                      <a:off x="1457329" y="1842376"/>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94" name="TextBox 93">
                      <a:extLst>
                        <a:ext uri="{FF2B5EF4-FFF2-40B4-BE49-F238E27FC236}">
                          <a16:creationId xmlns:a16="http://schemas.microsoft.com/office/drawing/2014/main" id="{1CB01974-1573-31B1-B1A0-50F2C7A78F76}"/>
                        </a:ext>
                      </a:extLst>
                    </p:cNvPr>
                    <p:cNvSpPr txBox="1">
                      <a:spLocks noRot="1" noChangeAspect="1" noMove="1" noResize="1" noEditPoints="1" noAdjustHandles="1" noChangeArrowheads="1" noChangeShapeType="1" noTextEdit="1"/>
                    </p:cNvSpPr>
                    <p:nvPr/>
                  </p:nvSpPr>
                  <p:spPr>
                    <a:xfrm>
                      <a:off x="1457329" y="1842376"/>
                      <a:ext cx="469359" cy="268279"/>
                    </a:xfrm>
                    <a:prstGeom prst="rect">
                      <a:avLst/>
                    </a:prstGeom>
                    <a:blipFill>
                      <a:blip r:embed="rId12"/>
                      <a:stretch>
                        <a:fillRect l="-10526" t="-95455" r="-7895" b="-159091"/>
                      </a:stretch>
                    </a:blipFill>
                  </p:spPr>
                  <p:txBody>
                    <a:bodyPr/>
                    <a:lstStyle/>
                    <a:p>
                      <a:r>
                        <a:rPr lang="en-US">
                          <a:noFill/>
                        </a:rPr>
                        <a:t> </a:t>
                      </a:r>
                    </a:p>
                  </p:txBody>
                </p:sp>
              </mc:Fallback>
            </mc:AlternateContent>
          </p:grpSp>
          <p:grpSp>
            <p:nvGrpSpPr>
              <p:cNvPr id="77" name="Group 76">
                <a:extLst>
                  <a:ext uri="{FF2B5EF4-FFF2-40B4-BE49-F238E27FC236}">
                    <a16:creationId xmlns:a16="http://schemas.microsoft.com/office/drawing/2014/main" id="{CE24245D-D456-2878-68DF-59EBA70791CB}"/>
                  </a:ext>
                </a:extLst>
              </p:cNvPr>
              <p:cNvGrpSpPr/>
              <p:nvPr/>
            </p:nvGrpSpPr>
            <p:grpSpPr>
              <a:xfrm>
                <a:off x="3525246" y="1711378"/>
                <a:ext cx="469359" cy="414000"/>
                <a:chOff x="1513348" y="1769515"/>
                <a:chExt cx="469359" cy="414000"/>
              </a:xfrm>
            </p:grpSpPr>
            <p:sp>
              <p:nvSpPr>
                <p:cNvPr id="91" name="Oval 90">
                  <a:extLst>
                    <a:ext uri="{FF2B5EF4-FFF2-40B4-BE49-F238E27FC236}">
                      <a16:creationId xmlns:a16="http://schemas.microsoft.com/office/drawing/2014/main" id="{A7E5E4B2-A2BF-A7C0-8900-DE4E1F1413DB}"/>
                    </a:ext>
                  </a:extLst>
                </p:cNvPr>
                <p:cNvSpPr/>
                <p:nvPr/>
              </p:nvSpPr>
              <p:spPr>
                <a:xfrm>
                  <a:off x="1541027"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C3B7C08A-5686-DFA5-0CC8-4B22287D930C}"/>
                        </a:ext>
                      </a:extLst>
                    </p:cNvPr>
                    <p:cNvSpPr txBox="1"/>
                    <p:nvPr/>
                  </p:nvSpPr>
                  <p:spPr>
                    <a:xfrm>
                      <a:off x="1513348" y="1842376"/>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92" name="TextBox 91">
                      <a:extLst>
                        <a:ext uri="{FF2B5EF4-FFF2-40B4-BE49-F238E27FC236}">
                          <a16:creationId xmlns:a16="http://schemas.microsoft.com/office/drawing/2014/main" id="{C3B7C08A-5686-DFA5-0CC8-4B22287D930C}"/>
                        </a:ext>
                      </a:extLst>
                    </p:cNvPr>
                    <p:cNvSpPr txBox="1">
                      <a:spLocks noRot="1" noChangeAspect="1" noMove="1" noResize="1" noEditPoints="1" noAdjustHandles="1" noChangeArrowheads="1" noChangeShapeType="1" noTextEdit="1"/>
                    </p:cNvSpPr>
                    <p:nvPr/>
                  </p:nvSpPr>
                  <p:spPr>
                    <a:xfrm>
                      <a:off x="1513348" y="1842376"/>
                      <a:ext cx="469359" cy="268279"/>
                    </a:xfrm>
                    <a:prstGeom prst="rect">
                      <a:avLst/>
                    </a:prstGeom>
                    <a:blipFill>
                      <a:blip r:embed="rId13"/>
                      <a:stretch>
                        <a:fillRect l="-10526" t="-95455" r="-10526" b="-159091"/>
                      </a:stretch>
                    </a:blipFill>
                  </p:spPr>
                  <p:txBody>
                    <a:bodyPr/>
                    <a:lstStyle/>
                    <a:p>
                      <a:r>
                        <a:rPr lang="en-US">
                          <a:noFill/>
                        </a:rPr>
                        <a:t> </a:t>
                      </a:r>
                    </a:p>
                  </p:txBody>
                </p:sp>
              </mc:Fallback>
            </mc:AlternateContent>
          </p:grpSp>
          <p:cxnSp>
            <p:nvCxnSpPr>
              <p:cNvPr id="80" name="Straight Arrow Connector 79">
                <a:extLst>
                  <a:ext uri="{FF2B5EF4-FFF2-40B4-BE49-F238E27FC236}">
                    <a16:creationId xmlns:a16="http://schemas.microsoft.com/office/drawing/2014/main" id="{208DFED3-2A8C-2D9A-1BD0-81C9632E82AE}"/>
                  </a:ext>
                </a:extLst>
              </p:cNvPr>
              <p:cNvCxnSpPr>
                <a:cxnSpLocks/>
                <a:stCxn id="108" idx="4"/>
                <a:endCxn id="103" idx="0"/>
              </p:cNvCxnSpPr>
              <p:nvPr/>
            </p:nvCxnSpPr>
            <p:spPr>
              <a:xfrm flipH="1">
                <a:off x="1663341" y="1531168"/>
                <a:ext cx="1399974"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055E3431-FB80-5B82-9E77-C8988D9C0356}"/>
                  </a:ext>
                </a:extLst>
              </p:cNvPr>
              <p:cNvCxnSpPr>
                <a:cxnSpLocks/>
                <a:stCxn id="108" idx="4"/>
                <a:endCxn id="101" idx="0"/>
              </p:cNvCxnSpPr>
              <p:nvPr/>
            </p:nvCxnSpPr>
            <p:spPr>
              <a:xfrm flipH="1">
                <a:off x="2333974" y="1531168"/>
                <a:ext cx="729341"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65E11A1C-A025-B61C-01F8-A0204D8C956D}"/>
                  </a:ext>
                </a:extLst>
              </p:cNvPr>
              <p:cNvCxnSpPr>
                <a:cxnSpLocks/>
                <a:stCxn id="108" idx="4"/>
                <a:endCxn id="93" idx="0"/>
              </p:cNvCxnSpPr>
              <p:nvPr/>
            </p:nvCxnSpPr>
            <p:spPr>
              <a:xfrm flipH="1">
                <a:off x="3033274" y="1531168"/>
                <a:ext cx="30041"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EE4F4AD5-706E-09E1-D4F0-EDF508393B6B}"/>
                  </a:ext>
                </a:extLst>
              </p:cNvPr>
              <p:cNvCxnSpPr>
                <a:cxnSpLocks/>
                <a:stCxn id="108" idx="4"/>
                <a:endCxn id="91" idx="0"/>
              </p:cNvCxnSpPr>
              <p:nvPr/>
            </p:nvCxnSpPr>
            <p:spPr>
              <a:xfrm>
                <a:off x="3063315" y="1531168"/>
                <a:ext cx="696610"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
          <p:nvSpPr>
            <p:cNvPr id="112" name="Oval 111">
              <a:extLst>
                <a:ext uri="{FF2B5EF4-FFF2-40B4-BE49-F238E27FC236}">
                  <a16:creationId xmlns:a16="http://schemas.microsoft.com/office/drawing/2014/main" id="{07291C32-657A-2F3E-A1AD-5D81636A2553}"/>
                </a:ext>
              </a:extLst>
            </p:cNvPr>
            <p:cNvSpPr/>
            <p:nvPr/>
          </p:nvSpPr>
          <p:spPr>
            <a:xfrm>
              <a:off x="517491" y="3435019"/>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D08A2DDB-7357-C76A-51AF-1CB1D67FE647}"/>
                    </a:ext>
                  </a:extLst>
                </p:cNvPr>
                <p:cNvSpPr txBox="1"/>
                <p:nvPr/>
              </p:nvSpPr>
              <p:spPr>
                <a:xfrm>
                  <a:off x="489812" y="3507880"/>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3" name="TextBox 112">
                  <a:extLst>
                    <a:ext uri="{FF2B5EF4-FFF2-40B4-BE49-F238E27FC236}">
                      <a16:creationId xmlns:a16="http://schemas.microsoft.com/office/drawing/2014/main" id="{D08A2DDB-7357-C76A-51AF-1CB1D67FE647}"/>
                    </a:ext>
                  </a:extLst>
                </p:cNvPr>
                <p:cNvSpPr txBox="1">
                  <a:spLocks noRot="1" noChangeAspect="1" noMove="1" noResize="1" noEditPoints="1" noAdjustHandles="1" noChangeArrowheads="1" noChangeShapeType="1" noTextEdit="1"/>
                </p:cNvSpPr>
                <p:nvPr/>
              </p:nvSpPr>
              <p:spPr>
                <a:xfrm>
                  <a:off x="489812" y="3507880"/>
                  <a:ext cx="469359" cy="267702"/>
                </a:xfrm>
                <a:prstGeom prst="rect">
                  <a:avLst/>
                </a:prstGeom>
                <a:blipFill>
                  <a:blip r:embed="rId14"/>
                  <a:stretch>
                    <a:fillRect l="-10526" t="-91304" r="-7895" b="-152174"/>
                  </a:stretch>
                </a:blipFill>
              </p:spPr>
              <p:txBody>
                <a:bodyPr/>
                <a:lstStyle/>
                <a:p>
                  <a:r>
                    <a:rPr lang="en-US">
                      <a:noFill/>
                    </a:rPr>
                    <a:t> </a:t>
                  </a:r>
                </a:p>
              </p:txBody>
            </p:sp>
          </mc:Fallback>
        </mc:AlternateContent>
        <p:sp>
          <p:nvSpPr>
            <p:cNvPr id="114" name="Oval 113">
              <a:extLst>
                <a:ext uri="{FF2B5EF4-FFF2-40B4-BE49-F238E27FC236}">
                  <a16:creationId xmlns:a16="http://schemas.microsoft.com/office/drawing/2014/main" id="{998AD0CE-4404-E5D0-D6DC-5CA42459ACF5}"/>
                </a:ext>
              </a:extLst>
            </p:cNvPr>
            <p:cNvSpPr/>
            <p:nvPr/>
          </p:nvSpPr>
          <p:spPr>
            <a:xfrm>
              <a:off x="1055110" y="3438983"/>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0A32D7BA-A781-C03D-2C47-A4E457B692E5}"/>
                    </a:ext>
                  </a:extLst>
                </p:cNvPr>
                <p:cNvSpPr txBox="1"/>
                <p:nvPr/>
              </p:nvSpPr>
              <p:spPr>
                <a:xfrm>
                  <a:off x="1027431" y="3511844"/>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5" name="TextBox 114">
                  <a:extLst>
                    <a:ext uri="{FF2B5EF4-FFF2-40B4-BE49-F238E27FC236}">
                      <a16:creationId xmlns:a16="http://schemas.microsoft.com/office/drawing/2014/main" id="{0A32D7BA-A781-C03D-2C47-A4E457B692E5}"/>
                    </a:ext>
                  </a:extLst>
                </p:cNvPr>
                <p:cNvSpPr txBox="1">
                  <a:spLocks noRot="1" noChangeAspect="1" noMove="1" noResize="1" noEditPoints="1" noAdjustHandles="1" noChangeArrowheads="1" noChangeShapeType="1" noTextEdit="1"/>
                </p:cNvSpPr>
                <p:nvPr/>
              </p:nvSpPr>
              <p:spPr>
                <a:xfrm>
                  <a:off x="1027431" y="3511844"/>
                  <a:ext cx="469359" cy="267702"/>
                </a:xfrm>
                <a:prstGeom prst="rect">
                  <a:avLst/>
                </a:prstGeom>
                <a:blipFill>
                  <a:blip r:embed="rId15"/>
                  <a:stretch>
                    <a:fillRect l="-10526" t="-86957" r="-10526" b="-152174"/>
                  </a:stretch>
                </a:blipFill>
              </p:spPr>
              <p:txBody>
                <a:bodyPr/>
                <a:lstStyle/>
                <a:p>
                  <a:r>
                    <a:rPr lang="en-US">
                      <a:noFill/>
                    </a:rPr>
                    <a:t> </a:t>
                  </a:r>
                </a:p>
              </p:txBody>
            </p:sp>
          </mc:Fallback>
        </mc:AlternateContent>
        <p:sp>
          <p:nvSpPr>
            <p:cNvPr id="116" name="Oval 115">
              <a:extLst>
                <a:ext uri="{FF2B5EF4-FFF2-40B4-BE49-F238E27FC236}">
                  <a16:creationId xmlns:a16="http://schemas.microsoft.com/office/drawing/2014/main" id="{8BE99CC1-ACC6-1113-685A-DF9ABF71DD9C}"/>
                </a:ext>
              </a:extLst>
            </p:cNvPr>
            <p:cNvSpPr/>
            <p:nvPr/>
          </p:nvSpPr>
          <p:spPr>
            <a:xfrm>
              <a:off x="1534045" y="3443113"/>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3C8090AE-741C-F248-877F-809CD6482441}"/>
                    </a:ext>
                  </a:extLst>
                </p:cNvPr>
                <p:cNvSpPr txBox="1"/>
                <p:nvPr/>
              </p:nvSpPr>
              <p:spPr>
                <a:xfrm>
                  <a:off x="1506366" y="3515974"/>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7" name="TextBox 116">
                  <a:extLst>
                    <a:ext uri="{FF2B5EF4-FFF2-40B4-BE49-F238E27FC236}">
                      <a16:creationId xmlns:a16="http://schemas.microsoft.com/office/drawing/2014/main" id="{3C8090AE-741C-F248-877F-809CD6482441}"/>
                    </a:ext>
                  </a:extLst>
                </p:cNvPr>
                <p:cNvSpPr txBox="1">
                  <a:spLocks noRot="1" noChangeAspect="1" noMove="1" noResize="1" noEditPoints="1" noAdjustHandles="1" noChangeArrowheads="1" noChangeShapeType="1" noTextEdit="1"/>
                </p:cNvSpPr>
                <p:nvPr/>
              </p:nvSpPr>
              <p:spPr>
                <a:xfrm>
                  <a:off x="1506366" y="3515974"/>
                  <a:ext cx="469359" cy="267702"/>
                </a:xfrm>
                <a:prstGeom prst="rect">
                  <a:avLst/>
                </a:prstGeom>
                <a:blipFill>
                  <a:blip r:embed="rId16"/>
                  <a:stretch>
                    <a:fillRect l="-10526" t="-95455" r="-7895" b="-163636"/>
                  </a:stretch>
                </a:blipFill>
              </p:spPr>
              <p:txBody>
                <a:bodyPr/>
                <a:lstStyle/>
                <a:p>
                  <a:r>
                    <a:rPr lang="en-US">
                      <a:noFill/>
                    </a:rPr>
                    <a:t> </a:t>
                  </a:r>
                </a:p>
              </p:txBody>
            </p:sp>
          </mc:Fallback>
        </mc:AlternateContent>
        <p:sp>
          <p:nvSpPr>
            <p:cNvPr id="118" name="Oval 117">
              <a:extLst>
                <a:ext uri="{FF2B5EF4-FFF2-40B4-BE49-F238E27FC236}">
                  <a16:creationId xmlns:a16="http://schemas.microsoft.com/office/drawing/2014/main" id="{00298EB7-AF14-D3D5-94EA-F7D2B9BF9A69}"/>
                </a:ext>
              </a:extLst>
            </p:cNvPr>
            <p:cNvSpPr/>
            <p:nvPr/>
          </p:nvSpPr>
          <p:spPr>
            <a:xfrm>
              <a:off x="2024796" y="3443113"/>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8FDBBC8F-D1FF-34D6-7C78-466B47F8E70E}"/>
                    </a:ext>
                  </a:extLst>
                </p:cNvPr>
                <p:cNvSpPr txBox="1"/>
                <p:nvPr/>
              </p:nvSpPr>
              <p:spPr>
                <a:xfrm>
                  <a:off x="1997117" y="3515974"/>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9" name="TextBox 118">
                  <a:extLst>
                    <a:ext uri="{FF2B5EF4-FFF2-40B4-BE49-F238E27FC236}">
                      <a16:creationId xmlns:a16="http://schemas.microsoft.com/office/drawing/2014/main" id="{8FDBBC8F-D1FF-34D6-7C78-466B47F8E70E}"/>
                    </a:ext>
                  </a:extLst>
                </p:cNvPr>
                <p:cNvSpPr txBox="1">
                  <a:spLocks noRot="1" noChangeAspect="1" noMove="1" noResize="1" noEditPoints="1" noAdjustHandles="1" noChangeArrowheads="1" noChangeShapeType="1" noTextEdit="1"/>
                </p:cNvSpPr>
                <p:nvPr/>
              </p:nvSpPr>
              <p:spPr>
                <a:xfrm>
                  <a:off x="1997117" y="3515974"/>
                  <a:ext cx="469359" cy="267702"/>
                </a:xfrm>
                <a:prstGeom prst="rect">
                  <a:avLst/>
                </a:prstGeom>
                <a:blipFill>
                  <a:blip r:embed="rId17"/>
                  <a:stretch>
                    <a:fillRect l="-7895" t="-95455" r="-10526" b="-163636"/>
                  </a:stretch>
                </a:blipFill>
              </p:spPr>
              <p:txBody>
                <a:bodyPr/>
                <a:lstStyle/>
                <a:p>
                  <a:r>
                    <a:rPr lang="en-US">
                      <a:noFill/>
                    </a:rPr>
                    <a:t> </a:t>
                  </a:r>
                </a:p>
              </p:txBody>
            </p:sp>
          </mc:Fallback>
        </mc:AlternateContent>
        <p:cxnSp>
          <p:nvCxnSpPr>
            <p:cNvPr id="120" name="Straight Arrow Connector 119">
              <a:extLst>
                <a:ext uri="{FF2B5EF4-FFF2-40B4-BE49-F238E27FC236}">
                  <a16:creationId xmlns:a16="http://schemas.microsoft.com/office/drawing/2014/main" id="{98257A79-9B17-15F4-DED5-42985E3E15E8}"/>
                </a:ext>
              </a:extLst>
            </p:cNvPr>
            <p:cNvCxnSpPr>
              <a:cxnSpLocks/>
              <a:stCxn id="103" idx="4"/>
              <a:endCxn id="112" idx="0"/>
            </p:cNvCxnSpPr>
            <p:nvPr/>
          </p:nvCxnSpPr>
          <p:spPr>
            <a:xfrm flipH="1">
              <a:off x="724491" y="3259018"/>
              <a:ext cx="1423853" cy="17600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0367F478-B51E-94DD-9A8B-3FC49B28A810}"/>
                </a:ext>
              </a:extLst>
            </p:cNvPr>
            <p:cNvCxnSpPr>
              <a:cxnSpLocks/>
              <a:stCxn id="103" idx="4"/>
              <a:endCxn id="114" idx="0"/>
            </p:cNvCxnSpPr>
            <p:nvPr/>
          </p:nvCxnSpPr>
          <p:spPr>
            <a:xfrm flipH="1">
              <a:off x="1262110" y="3259018"/>
              <a:ext cx="886234" cy="17996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ABD1E48A-1AF0-BF51-6A67-0F8619758F6D}"/>
                </a:ext>
              </a:extLst>
            </p:cNvPr>
            <p:cNvCxnSpPr>
              <a:cxnSpLocks/>
              <a:stCxn id="103" idx="4"/>
              <a:endCxn id="116" idx="0"/>
            </p:cNvCxnSpPr>
            <p:nvPr/>
          </p:nvCxnSpPr>
          <p:spPr>
            <a:xfrm flipH="1">
              <a:off x="1741045" y="3259018"/>
              <a:ext cx="407299"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9573A952-9D2F-6323-A74E-8D57B5D6FE10}"/>
                </a:ext>
              </a:extLst>
            </p:cNvPr>
            <p:cNvCxnSpPr>
              <a:cxnSpLocks/>
              <a:stCxn id="103" idx="4"/>
              <a:endCxn id="118" idx="0"/>
            </p:cNvCxnSpPr>
            <p:nvPr/>
          </p:nvCxnSpPr>
          <p:spPr>
            <a:xfrm>
              <a:off x="2148344" y="3259018"/>
              <a:ext cx="83452"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13E01F5C-9A90-C9D2-6AD8-DCF0796E38AC}"/>
                </a:ext>
              </a:extLst>
            </p:cNvPr>
            <p:cNvCxnSpPr>
              <a:cxnSpLocks/>
            </p:cNvCxnSpPr>
            <p:nvPr/>
          </p:nvCxnSpPr>
          <p:spPr>
            <a:xfrm flipH="1">
              <a:off x="2432095" y="3272224"/>
              <a:ext cx="381803" cy="7471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4E326B4F-D03C-AC73-F1AD-3EA930B57E20}"/>
                </a:ext>
              </a:extLst>
            </p:cNvPr>
            <p:cNvCxnSpPr>
              <a:cxnSpLocks/>
            </p:cNvCxnSpPr>
            <p:nvPr/>
          </p:nvCxnSpPr>
          <p:spPr>
            <a:xfrm flipH="1">
              <a:off x="2515547" y="3272224"/>
              <a:ext cx="298351" cy="1627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049096AC-78AA-F359-205F-65517F2D843C}"/>
                </a:ext>
              </a:extLst>
            </p:cNvPr>
            <p:cNvCxnSpPr>
              <a:cxnSpLocks/>
            </p:cNvCxnSpPr>
            <p:nvPr/>
          </p:nvCxnSpPr>
          <p:spPr>
            <a:xfrm flipH="1">
              <a:off x="2685963" y="3272224"/>
              <a:ext cx="127935"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202B436D-3B0A-5C4D-44D1-F7AAAC574B79}"/>
                </a:ext>
              </a:extLst>
            </p:cNvPr>
            <p:cNvCxnSpPr>
              <a:cxnSpLocks/>
            </p:cNvCxnSpPr>
            <p:nvPr/>
          </p:nvCxnSpPr>
          <p:spPr>
            <a:xfrm>
              <a:off x="2813898" y="3272224"/>
              <a:ext cx="83452"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6387A9A2-3687-F3D9-628E-8D0AB7B78C00}"/>
                </a:ext>
              </a:extLst>
            </p:cNvPr>
            <p:cNvCxnSpPr>
              <a:cxnSpLocks/>
            </p:cNvCxnSpPr>
            <p:nvPr/>
          </p:nvCxnSpPr>
          <p:spPr>
            <a:xfrm flipH="1">
              <a:off x="3136474" y="3259018"/>
              <a:ext cx="381803" cy="7471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D7EBD6EB-710F-F387-0E20-8B5EF98412DC}"/>
                </a:ext>
              </a:extLst>
            </p:cNvPr>
            <p:cNvCxnSpPr>
              <a:cxnSpLocks/>
            </p:cNvCxnSpPr>
            <p:nvPr/>
          </p:nvCxnSpPr>
          <p:spPr>
            <a:xfrm flipH="1">
              <a:off x="3219926" y="3259018"/>
              <a:ext cx="298351" cy="1627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373C041E-241F-1936-466B-65614A57BF01}"/>
                </a:ext>
              </a:extLst>
            </p:cNvPr>
            <p:cNvCxnSpPr>
              <a:cxnSpLocks/>
            </p:cNvCxnSpPr>
            <p:nvPr/>
          </p:nvCxnSpPr>
          <p:spPr>
            <a:xfrm flipH="1">
              <a:off x="3390342" y="3259018"/>
              <a:ext cx="127935"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4DE8D542-7B4E-3347-E303-5819A50DE1E0}"/>
                </a:ext>
              </a:extLst>
            </p:cNvPr>
            <p:cNvCxnSpPr>
              <a:cxnSpLocks/>
            </p:cNvCxnSpPr>
            <p:nvPr/>
          </p:nvCxnSpPr>
          <p:spPr>
            <a:xfrm>
              <a:off x="3518277" y="3259018"/>
              <a:ext cx="83452"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2503977F-FFDA-F542-8791-04C32AD4F60C}"/>
                </a:ext>
              </a:extLst>
            </p:cNvPr>
            <p:cNvCxnSpPr>
              <a:cxnSpLocks/>
            </p:cNvCxnSpPr>
            <p:nvPr/>
          </p:nvCxnSpPr>
          <p:spPr>
            <a:xfrm flipH="1">
              <a:off x="3866177" y="3268395"/>
              <a:ext cx="381803" cy="7471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D0B6D94F-7980-B222-5C5C-1142BA413138}"/>
                </a:ext>
              </a:extLst>
            </p:cNvPr>
            <p:cNvCxnSpPr>
              <a:cxnSpLocks/>
            </p:cNvCxnSpPr>
            <p:nvPr/>
          </p:nvCxnSpPr>
          <p:spPr>
            <a:xfrm flipH="1">
              <a:off x="3949629" y="3268395"/>
              <a:ext cx="298351" cy="1627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8" name="Straight Arrow Connector 147">
              <a:extLst>
                <a:ext uri="{FF2B5EF4-FFF2-40B4-BE49-F238E27FC236}">
                  <a16:creationId xmlns:a16="http://schemas.microsoft.com/office/drawing/2014/main" id="{42C8023C-E693-FD41-2B30-CDC26990166C}"/>
                </a:ext>
              </a:extLst>
            </p:cNvPr>
            <p:cNvCxnSpPr>
              <a:cxnSpLocks/>
            </p:cNvCxnSpPr>
            <p:nvPr/>
          </p:nvCxnSpPr>
          <p:spPr>
            <a:xfrm flipH="1">
              <a:off x="4120045" y="3268395"/>
              <a:ext cx="127935"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9" name="Straight Arrow Connector 148">
              <a:extLst>
                <a:ext uri="{FF2B5EF4-FFF2-40B4-BE49-F238E27FC236}">
                  <a16:creationId xmlns:a16="http://schemas.microsoft.com/office/drawing/2014/main" id="{FD591BC5-4E8E-D1EA-CB92-BBF7366DE85D}"/>
                </a:ext>
              </a:extLst>
            </p:cNvPr>
            <p:cNvCxnSpPr>
              <a:cxnSpLocks/>
            </p:cNvCxnSpPr>
            <p:nvPr/>
          </p:nvCxnSpPr>
          <p:spPr>
            <a:xfrm>
              <a:off x="4247980" y="3268395"/>
              <a:ext cx="83452"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grpSp>
        <p:nvGrpSpPr>
          <p:cNvPr id="170" name="Group 169">
            <a:extLst>
              <a:ext uri="{FF2B5EF4-FFF2-40B4-BE49-F238E27FC236}">
                <a16:creationId xmlns:a16="http://schemas.microsoft.com/office/drawing/2014/main" id="{BD3F35CD-D666-54A3-340C-2084EEFD0644}"/>
              </a:ext>
            </a:extLst>
          </p:cNvPr>
          <p:cNvGrpSpPr/>
          <p:nvPr/>
        </p:nvGrpSpPr>
        <p:grpSpPr>
          <a:xfrm>
            <a:off x="1644206" y="2730325"/>
            <a:ext cx="2902918" cy="654753"/>
            <a:chOff x="1644206" y="2730325"/>
            <a:chExt cx="2902918" cy="654753"/>
          </a:xfrm>
        </p:grpSpPr>
        <p:grpSp>
          <p:nvGrpSpPr>
            <p:cNvPr id="151" name="Group 150">
              <a:extLst>
                <a:ext uri="{FF2B5EF4-FFF2-40B4-BE49-F238E27FC236}">
                  <a16:creationId xmlns:a16="http://schemas.microsoft.com/office/drawing/2014/main" id="{DA0F5DCD-7984-7777-9FD6-66513F62050E}"/>
                </a:ext>
              </a:extLst>
            </p:cNvPr>
            <p:cNvGrpSpPr/>
            <p:nvPr/>
          </p:nvGrpSpPr>
          <p:grpSpPr>
            <a:xfrm>
              <a:off x="2241454" y="2735419"/>
              <a:ext cx="54000" cy="358800"/>
              <a:chOff x="654341" y="2461508"/>
              <a:chExt cx="54000" cy="358800"/>
            </a:xfrm>
          </p:grpSpPr>
          <p:sp>
            <p:nvSpPr>
              <p:cNvPr id="152" name="Oval 151">
                <a:extLst>
                  <a:ext uri="{FF2B5EF4-FFF2-40B4-BE49-F238E27FC236}">
                    <a16:creationId xmlns:a16="http://schemas.microsoft.com/office/drawing/2014/main" id="{B96E523D-3953-23A8-7A19-3AC3EE8DC47B}"/>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A4BCE1B5-6E97-87C2-F65C-67CBB90952C9}"/>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C92EEACB-8727-14E5-FC85-4C90984E7694}"/>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E68F6018-B816-73F0-7B42-58526DA926D3}"/>
                </a:ext>
              </a:extLst>
            </p:cNvPr>
            <p:cNvGrpSpPr/>
            <p:nvPr/>
          </p:nvGrpSpPr>
          <p:grpSpPr>
            <a:xfrm>
              <a:off x="2872008" y="2735419"/>
              <a:ext cx="54000" cy="358800"/>
              <a:chOff x="654341" y="2461508"/>
              <a:chExt cx="54000" cy="358800"/>
            </a:xfrm>
          </p:grpSpPr>
          <p:sp>
            <p:nvSpPr>
              <p:cNvPr id="156" name="Oval 155">
                <a:extLst>
                  <a:ext uri="{FF2B5EF4-FFF2-40B4-BE49-F238E27FC236}">
                    <a16:creationId xmlns:a16="http://schemas.microsoft.com/office/drawing/2014/main" id="{342B5D14-7238-273C-80B9-701E63A14571}"/>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8FE17E9B-8CF3-9BF8-7C94-73356A9E80F2}"/>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C21F400-2C83-8F59-0B95-433BBE2132EC}"/>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a:extLst>
                <a:ext uri="{FF2B5EF4-FFF2-40B4-BE49-F238E27FC236}">
                  <a16:creationId xmlns:a16="http://schemas.microsoft.com/office/drawing/2014/main" id="{29DAC19D-E0EC-E658-D658-C35B088F2917}"/>
                </a:ext>
              </a:extLst>
            </p:cNvPr>
            <p:cNvGrpSpPr/>
            <p:nvPr/>
          </p:nvGrpSpPr>
          <p:grpSpPr>
            <a:xfrm>
              <a:off x="4313428" y="2730325"/>
              <a:ext cx="54000" cy="358800"/>
              <a:chOff x="654341" y="2461508"/>
              <a:chExt cx="54000" cy="358800"/>
            </a:xfrm>
          </p:grpSpPr>
          <p:sp>
            <p:nvSpPr>
              <p:cNvPr id="160" name="Oval 159">
                <a:extLst>
                  <a:ext uri="{FF2B5EF4-FFF2-40B4-BE49-F238E27FC236}">
                    <a16:creationId xmlns:a16="http://schemas.microsoft.com/office/drawing/2014/main" id="{FB898E22-9B5D-F1AD-1045-2036E6D7E8BC}"/>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D91DFFC-3EC4-EDDD-F475-CA3A05DC0DCB}"/>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5E14F6B2-7277-E258-C9C7-F2EDBEC26730}"/>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Content Placeholder 2">
              <a:extLst>
                <a:ext uri="{FF2B5EF4-FFF2-40B4-BE49-F238E27FC236}">
                  <a16:creationId xmlns:a16="http://schemas.microsoft.com/office/drawing/2014/main" id="{6C9E7EAD-D05A-66E4-B952-3CACF3DA13B3}"/>
                </a:ext>
              </a:extLst>
            </p:cNvPr>
            <p:cNvSpPr txBox="1">
              <a:spLocks/>
            </p:cNvSpPr>
            <p:nvPr/>
          </p:nvSpPr>
          <p:spPr>
            <a:xfrm>
              <a:off x="1644206" y="3111234"/>
              <a:ext cx="59724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t>Base</a:t>
              </a:r>
              <a:endParaRPr lang="en-US" sz="1200" dirty="0">
                <a:solidFill>
                  <a:prstClr val="black"/>
                </a:solidFill>
                <a:latin typeface="Calibri" panose="020F0502020204030204"/>
                <a:ea typeface="+mn-ea"/>
                <a:cs typeface="+mn-cs"/>
              </a:endParaRPr>
            </a:p>
          </p:txBody>
        </p:sp>
        <p:grpSp>
          <p:nvGrpSpPr>
            <p:cNvPr id="164" name="Group 163">
              <a:extLst>
                <a:ext uri="{FF2B5EF4-FFF2-40B4-BE49-F238E27FC236}">
                  <a16:creationId xmlns:a16="http://schemas.microsoft.com/office/drawing/2014/main" id="{D81C885C-169D-201A-B89E-F07C6EA886B0}"/>
                </a:ext>
              </a:extLst>
            </p:cNvPr>
            <p:cNvGrpSpPr/>
            <p:nvPr/>
          </p:nvGrpSpPr>
          <p:grpSpPr>
            <a:xfrm>
              <a:off x="2120655" y="3142022"/>
              <a:ext cx="2426469" cy="234892"/>
              <a:chOff x="2765098" y="4412609"/>
              <a:chExt cx="2140712" cy="234892"/>
            </a:xfrm>
          </p:grpSpPr>
          <p:sp>
            <p:nvSpPr>
              <p:cNvPr id="165" name="Rectangle 164">
                <a:extLst>
                  <a:ext uri="{FF2B5EF4-FFF2-40B4-BE49-F238E27FC236}">
                    <a16:creationId xmlns:a16="http://schemas.microsoft.com/office/drawing/2014/main" id="{668EFB91-8617-E092-FA62-D15024FF7459}"/>
                  </a:ext>
                </a:extLst>
              </p:cNvPr>
              <p:cNvSpPr/>
              <p:nvPr/>
            </p:nvSpPr>
            <p:spPr>
              <a:xfrm>
                <a:off x="2765098" y="4412609"/>
                <a:ext cx="2140712" cy="234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30CF04DC-F657-617E-96C1-72E60AFEA105}"/>
                      </a:ext>
                    </a:extLst>
                  </p:cNvPr>
                  <p:cNvSpPr txBox="1"/>
                  <p:nvPr/>
                </p:nvSpPr>
                <p:spPr>
                  <a:xfrm>
                    <a:off x="2837908" y="4422333"/>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94" name="TextBox 93">
                    <a:extLst>
                      <a:ext uri="{FF2B5EF4-FFF2-40B4-BE49-F238E27FC236}">
                        <a16:creationId xmlns:a16="http://schemas.microsoft.com/office/drawing/2014/main" id="{2537C9CB-ED9A-6963-99BE-B26B4B8B38FC}"/>
                      </a:ext>
                    </a:extLst>
                  </p:cNvPr>
                  <p:cNvSpPr txBox="1">
                    <a:spLocks noRot="1" noChangeAspect="1" noMove="1" noResize="1" noEditPoints="1" noAdjustHandles="1" noChangeArrowheads="1" noChangeShapeType="1" noTextEdit="1"/>
                  </p:cNvSpPr>
                  <p:nvPr/>
                </p:nvSpPr>
                <p:spPr>
                  <a:xfrm>
                    <a:off x="2837908" y="4422333"/>
                    <a:ext cx="149976" cy="215444"/>
                  </a:xfrm>
                  <a:prstGeom prst="rect">
                    <a:avLst/>
                  </a:prstGeom>
                  <a:blipFill>
                    <a:blip r:embed="rId18"/>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E45DAF3B-DA25-054F-260E-2B283BB2D824}"/>
                      </a:ext>
                    </a:extLst>
                  </p:cNvPr>
                  <p:cNvSpPr txBox="1"/>
                  <p:nvPr/>
                </p:nvSpPr>
                <p:spPr>
                  <a:xfrm>
                    <a:off x="3080963" y="4423846"/>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1" name="TextBox 100">
                    <a:extLst>
                      <a:ext uri="{FF2B5EF4-FFF2-40B4-BE49-F238E27FC236}">
                        <a16:creationId xmlns:a16="http://schemas.microsoft.com/office/drawing/2014/main" id="{9D05C723-52DF-25D5-2F78-BF3D56CDA464}"/>
                      </a:ext>
                    </a:extLst>
                  </p:cNvPr>
                  <p:cNvSpPr txBox="1">
                    <a:spLocks noRot="1" noChangeAspect="1" noMove="1" noResize="1" noEditPoints="1" noAdjustHandles="1" noChangeArrowheads="1" noChangeShapeType="1" noTextEdit="1"/>
                  </p:cNvSpPr>
                  <p:nvPr/>
                </p:nvSpPr>
                <p:spPr>
                  <a:xfrm>
                    <a:off x="3080963" y="4423846"/>
                    <a:ext cx="149976" cy="215444"/>
                  </a:xfrm>
                  <a:prstGeom prst="rect">
                    <a:avLst/>
                  </a:prstGeom>
                  <a:blipFill>
                    <a:blip r:embed="rId19"/>
                    <a:stretch>
                      <a:fillRect l="-23077"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50885229-85EC-EDB1-92C5-BA223BE94291}"/>
                      </a:ext>
                    </a:extLst>
                  </p:cNvPr>
                  <p:cNvSpPr txBox="1"/>
                  <p:nvPr/>
                </p:nvSpPr>
                <p:spPr>
                  <a:xfrm>
                    <a:off x="4657331" y="4423152"/>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2" name="TextBox 101">
                    <a:extLst>
                      <a:ext uri="{FF2B5EF4-FFF2-40B4-BE49-F238E27FC236}">
                        <a16:creationId xmlns:a16="http://schemas.microsoft.com/office/drawing/2014/main" id="{04B4CB02-C40D-52F4-6824-AAE27FB5B6B2}"/>
                      </a:ext>
                    </a:extLst>
                  </p:cNvPr>
                  <p:cNvSpPr txBox="1">
                    <a:spLocks noRot="1" noChangeAspect="1" noMove="1" noResize="1" noEditPoints="1" noAdjustHandles="1" noChangeArrowheads="1" noChangeShapeType="1" noTextEdit="1"/>
                  </p:cNvSpPr>
                  <p:nvPr/>
                </p:nvSpPr>
                <p:spPr>
                  <a:xfrm>
                    <a:off x="4657331" y="4423152"/>
                    <a:ext cx="149976" cy="215444"/>
                  </a:xfrm>
                  <a:prstGeom prst="rect">
                    <a:avLst/>
                  </a:prstGeom>
                  <a:blipFill>
                    <a:blip r:embed="rId20"/>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DF18B5BB-2D75-482F-D55B-0381D00474F0}"/>
                      </a:ext>
                    </a:extLst>
                  </p:cNvPr>
                  <p:cNvSpPr txBox="1"/>
                  <p:nvPr/>
                </p:nvSpPr>
                <p:spPr>
                  <a:xfrm>
                    <a:off x="3314358" y="4417515"/>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3" name="TextBox 102">
                    <a:extLst>
                      <a:ext uri="{FF2B5EF4-FFF2-40B4-BE49-F238E27FC236}">
                        <a16:creationId xmlns:a16="http://schemas.microsoft.com/office/drawing/2014/main" id="{697CCEDF-BD0A-6CDD-4825-548D5CC7AF57}"/>
                      </a:ext>
                    </a:extLst>
                  </p:cNvPr>
                  <p:cNvSpPr txBox="1">
                    <a:spLocks noRot="1" noChangeAspect="1" noMove="1" noResize="1" noEditPoints="1" noAdjustHandles="1" noChangeArrowheads="1" noChangeShapeType="1" noTextEdit="1"/>
                  </p:cNvSpPr>
                  <p:nvPr/>
                </p:nvSpPr>
                <p:spPr>
                  <a:xfrm>
                    <a:off x="3314358" y="4417515"/>
                    <a:ext cx="149976" cy="215444"/>
                  </a:xfrm>
                  <a:prstGeom prst="rect">
                    <a:avLst/>
                  </a:prstGeom>
                  <a:blipFill>
                    <a:blip r:embed="rId21"/>
                    <a:stretch>
                      <a:fillRect l="-33333" r="-25000" b="-11765"/>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171" name="Content Placeholder 2">
                <a:extLst>
                  <a:ext uri="{FF2B5EF4-FFF2-40B4-BE49-F238E27FC236}">
                    <a16:creationId xmlns:a16="http://schemas.microsoft.com/office/drawing/2014/main" id="{309A410C-2085-FC75-7959-08863C2541D8}"/>
                  </a:ext>
                </a:extLst>
              </p:cNvPr>
              <p:cNvSpPr txBox="1">
                <a:spLocks/>
              </p:cNvSpPr>
              <p:nvPr/>
            </p:nvSpPr>
            <p:spPr>
              <a:xfrm>
                <a:off x="144187" y="3441728"/>
                <a:ext cx="6424393" cy="119490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500"/>
                  </a:lnSpc>
                </a:pPr>
                <a:r>
                  <a:rPr lang="en-US" sz="1600" dirty="0"/>
                  <a:t>So base cost, </a:t>
                </a:r>
                <a14:m>
                  <m:oMath xmlns:m="http://schemas.openxmlformats.org/officeDocument/2006/math">
                    <m:r>
                      <a:rPr lang="en-US" sz="1600" i="1">
                        <a:latin typeface="Cambria Math" panose="02040503050406030204" pitchFamily="18" charset="0"/>
                      </a:rPr>
                      <m:t>=</m:t>
                    </m:r>
                    <m:r>
                      <a:rPr lang="en-US" sz="1600" b="0" i="1" smtClean="0">
                        <a:latin typeface="Cambria Math" panose="02040503050406030204" pitchFamily="18" charset="0"/>
                      </a:rPr>
                      <m:t>𝑑</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𝐿</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𝑑</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𝑛</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𝑛</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m:t>
                    </m:r>
                  </m:oMath>
                </a14:m>
                <a:endParaRPr lang="en-US" sz="1600" dirty="0"/>
              </a:p>
              <a:p>
                <a:pPr>
                  <a:lnSpc>
                    <a:spcPts val="1500"/>
                  </a:lnSpc>
                </a:pPr>
                <a:r>
                  <a:rPr lang="en-US" sz="1600" dirty="0"/>
                  <a:t>Now the internal cost</a:t>
                </a:r>
              </a:p>
              <a:p>
                <a:pPr>
                  <a:lnSpc>
                    <a:spcPts val="1500"/>
                  </a:lnSpc>
                </a:pPr>
                <a:r>
                  <a:rPr lang="en-US" sz="1600" dirty="0"/>
                  <a:t>So, number of operations at level </a:t>
                </a:r>
                <a14:m>
                  <m:oMath xmlns:m="http://schemas.openxmlformats.org/officeDocument/2006/math">
                    <m:r>
                      <a:rPr lang="en-US" sz="1600" b="0" i="1" smtClean="0">
                        <a:latin typeface="Cambria Math" panose="02040503050406030204" pitchFamily="18" charset="0"/>
                      </a:rPr>
                      <m:t>𝑖</m:t>
                    </m:r>
                  </m:oMath>
                </a14:m>
                <a:r>
                  <a:rPr lang="en-US" sz="1600" dirty="0"/>
                  <a:t>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𝑖</m:t>
                        </m:r>
                      </m:sup>
                    </m:sSup>
                    <m:r>
                      <a:rPr lang="en-US" sz="1600" b="0" i="1" smtClean="0">
                        <a:latin typeface="Cambria Math" panose="02040503050406030204" pitchFamily="18" charset="0"/>
                      </a:rPr>
                      <m:t>𝑐𝑛</m:t>
                    </m:r>
                  </m:oMath>
                </a14:m>
                <a:endParaRPr lang="en-US" sz="1600" dirty="0"/>
              </a:p>
              <a:p>
                <a:pPr>
                  <a:lnSpc>
                    <a:spcPts val="1500"/>
                  </a:lnSpc>
                </a:pPr>
                <a:r>
                  <a:rPr lang="en-US" sz="1500" dirty="0"/>
                  <a:t>Internal cost = </a:t>
                </a:r>
                <a14:m>
                  <m:oMath xmlns:m="http://schemas.openxmlformats.org/officeDocument/2006/math">
                    <m:nary>
                      <m:naryPr>
                        <m:chr m:val="∑"/>
                        <m:ctrlPr>
                          <a:rPr lang="en-US" sz="1500" i="1" smtClean="0">
                            <a:latin typeface="Cambria Math" panose="02040503050406030204" pitchFamily="18" charset="0"/>
                          </a:rPr>
                        </m:ctrlPr>
                      </m:naryPr>
                      <m:sub>
                        <m:r>
                          <m:rPr>
                            <m:brk m:alnAt="23"/>
                          </m:rPr>
                          <a:rPr lang="en-US" sz="1500" b="0" i="1" smtClean="0">
                            <a:latin typeface="Cambria Math" panose="02040503050406030204" pitchFamily="18" charset="0"/>
                          </a:rPr>
                          <m:t>𝑖</m:t>
                        </m:r>
                        <m:r>
                          <a:rPr lang="en-US" sz="1500" b="0" i="1" smtClean="0">
                            <a:latin typeface="Cambria Math" panose="02040503050406030204" pitchFamily="18" charset="0"/>
                          </a:rPr>
                          <m:t>=0</m:t>
                        </m:r>
                      </m:sub>
                      <m:sup>
                        <m:r>
                          <a:rPr lang="en-US" sz="1500" b="0" i="1" smtClean="0">
                            <a:latin typeface="Cambria Math" panose="02040503050406030204" pitchFamily="18" charset="0"/>
                          </a:rPr>
                          <m:t>𝐻</m:t>
                        </m:r>
                        <m:r>
                          <a:rPr lang="en-US" sz="1500" b="0" i="1" smtClean="0">
                            <a:latin typeface="Cambria Math" panose="02040503050406030204" pitchFamily="18" charset="0"/>
                          </a:rPr>
                          <m:t>−1</m:t>
                        </m:r>
                      </m:sup>
                      <m:e>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𝑖</m:t>
                            </m:r>
                          </m:sup>
                        </m:sSup>
                        <m:r>
                          <a:rPr lang="en-US" sz="1500" b="0" i="1" smtClean="0">
                            <a:latin typeface="Cambria Math" panose="02040503050406030204" pitchFamily="18" charset="0"/>
                          </a:rPr>
                          <m:t>𝑐𝑛</m:t>
                        </m:r>
                      </m:e>
                    </m:nary>
                    <m:r>
                      <a:rPr lang="en-US" sz="1500" b="0" i="1" smtClean="0">
                        <a:latin typeface="Cambria Math" panose="02040503050406030204" pitchFamily="18" charset="0"/>
                      </a:rPr>
                      <m:t>=</m:t>
                    </m:r>
                    <m:r>
                      <a:rPr lang="en-US" sz="1500" b="0" i="1" smtClean="0">
                        <a:latin typeface="Cambria Math" panose="02040503050406030204" pitchFamily="18" charset="0"/>
                      </a:rPr>
                      <m:t>𝑐𝑛</m:t>
                    </m:r>
                    <m:d>
                      <m:dPr>
                        <m:ctrlPr>
                          <a:rPr lang="en-US" sz="1500" b="0" i="1" smtClean="0">
                            <a:latin typeface="Cambria Math" panose="02040503050406030204" pitchFamily="18" charset="0"/>
                          </a:rPr>
                        </m:ctrlPr>
                      </m:dPr>
                      <m:e>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𝐻</m:t>
                            </m:r>
                          </m:sup>
                        </m:sSup>
                        <m:r>
                          <a:rPr lang="en-US" sz="1500" b="0" i="1" smtClean="0">
                            <a:latin typeface="Cambria Math" panose="02040503050406030204" pitchFamily="18" charset="0"/>
                          </a:rPr>
                          <m:t>−1</m:t>
                        </m:r>
                      </m:e>
                    </m:d>
                    <m:r>
                      <a:rPr lang="en-US" sz="1500" b="0" i="1" smtClean="0">
                        <a:latin typeface="Cambria Math" panose="02040503050406030204" pitchFamily="18" charset="0"/>
                      </a:rPr>
                      <m:t>=</m:t>
                    </m:r>
                    <m:r>
                      <a:rPr lang="en-US" sz="1500" b="0" i="1" smtClean="0">
                        <a:latin typeface="Cambria Math" panose="02040503050406030204" pitchFamily="18" charset="0"/>
                      </a:rPr>
                      <m:t>𝑐𝑛</m:t>
                    </m:r>
                    <m:d>
                      <m:dPr>
                        <m:ctrlPr>
                          <a:rPr lang="en-US" sz="1500" b="0" i="1" smtClean="0">
                            <a:latin typeface="Cambria Math" panose="02040503050406030204" pitchFamily="18" charset="0"/>
                          </a:rPr>
                        </m:ctrlPr>
                      </m:dPr>
                      <m:e>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func>
                              <m:funcPr>
                                <m:ctrlPr>
                                  <a:rPr lang="en-US" sz="1500" b="0" i="1" smtClean="0">
                                    <a:latin typeface="Cambria Math" panose="02040503050406030204" pitchFamily="18" charset="0"/>
                                  </a:rPr>
                                </m:ctrlPr>
                              </m:funcPr>
                              <m:fName>
                                <m:sSub>
                                  <m:sSubPr>
                                    <m:ctrlPr>
                                      <a:rPr lang="en-US" sz="1500" b="0" i="1" smtClean="0">
                                        <a:latin typeface="Cambria Math" panose="02040503050406030204" pitchFamily="18" charset="0"/>
                                      </a:rPr>
                                    </m:ctrlPr>
                                  </m:sSubPr>
                                  <m:e>
                                    <m:r>
                                      <m:rPr>
                                        <m:sty m:val="p"/>
                                      </m:rPr>
                                      <a:rPr lang="en-US" sz="1500" b="0" i="0" smtClean="0">
                                        <a:latin typeface="Cambria Math" panose="02040503050406030204" pitchFamily="18" charset="0"/>
                                      </a:rPr>
                                      <m:t>log</m:t>
                                    </m:r>
                                  </m:e>
                                  <m:sub>
                                    <m:r>
                                      <a:rPr lang="en-US" sz="1500" b="0" i="1" smtClean="0">
                                        <a:latin typeface="Cambria Math" panose="02040503050406030204" pitchFamily="18" charset="0"/>
                                      </a:rPr>
                                      <m:t>2</m:t>
                                    </m:r>
                                  </m:sub>
                                </m:sSub>
                              </m:fName>
                              <m:e>
                                <m:r>
                                  <a:rPr lang="en-US" sz="1500" b="0" i="1" smtClean="0">
                                    <a:latin typeface="Cambria Math" panose="02040503050406030204" pitchFamily="18" charset="0"/>
                                  </a:rPr>
                                  <m:t>𝑛</m:t>
                                </m:r>
                              </m:e>
                            </m:func>
                          </m:sup>
                        </m:sSup>
                        <m:r>
                          <a:rPr lang="en-US" sz="1500" b="0" i="1" smtClean="0">
                            <a:latin typeface="Cambria Math" panose="02040503050406030204" pitchFamily="18" charset="0"/>
                          </a:rPr>
                          <m:t>−1</m:t>
                        </m:r>
                      </m:e>
                    </m:d>
                    <m:r>
                      <a:rPr lang="en-US" sz="1500" b="0" i="1" smtClean="0">
                        <a:latin typeface="Cambria Math" panose="02040503050406030204" pitchFamily="18" charset="0"/>
                      </a:rPr>
                      <m:t>=</m:t>
                    </m:r>
                    <m:r>
                      <a:rPr lang="en-US" sz="1500" b="0" i="1" smtClean="0">
                        <a:latin typeface="Cambria Math" panose="02040503050406030204" pitchFamily="18" charset="0"/>
                      </a:rPr>
                      <m:t>𝑐𝑛</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r>
                          <a:rPr lang="en-US" sz="1500" b="0" i="1" smtClean="0">
                            <a:latin typeface="Cambria Math" panose="02040503050406030204" pitchFamily="18" charset="0"/>
                          </a:rPr>
                          <m:t>−1</m:t>
                        </m:r>
                      </m:e>
                    </m:d>
                    <m:r>
                      <a:rPr lang="en-US" sz="1500" b="0" i="1" smtClean="0">
                        <a:latin typeface="Cambria Math" panose="02040503050406030204" pitchFamily="18" charset="0"/>
                      </a:rPr>
                      <m:t>=</m:t>
                    </m:r>
                    <m:r>
                      <a:rPr lang="en-US" sz="1500" b="0" i="1" smtClean="0">
                        <a:latin typeface="Cambria Math" panose="02040503050406030204" pitchFamily="18" charset="0"/>
                      </a:rPr>
                      <m:t>𝑐</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r>
                      <a:rPr lang="en-US" sz="1500" b="0" i="1" smtClean="0">
                        <a:latin typeface="Cambria Math" panose="02040503050406030204" pitchFamily="18" charset="0"/>
                      </a:rPr>
                      <m:t>−</m:t>
                    </m:r>
                    <m:r>
                      <a:rPr lang="en-US" sz="1500" b="0" i="1" smtClean="0">
                        <a:latin typeface="Cambria Math" panose="02040503050406030204" pitchFamily="18" charset="0"/>
                      </a:rPr>
                      <m:t>𝑐𝑛</m:t>
                    </m:r>
                  </m:oMath>
                </a14:m>
                <a:endParaRPr lang="en-US" sz="1500" dirty="0"/>
              </a:p>
            </p:txBody>
          </p:sp>
        </mc:Choice>
        <mc:Fallback xmlns="">
          <p:sp>
            <p:nvSpPr>
              <p:cNvPr id="171" name="Content Placeholder 2">
                <a:extLst>
                  <a:ext uri="{FF2B5EF4-FFF2-40B4-BE49-F238E27FC236}">
                    <a16:creationId xmlns:a16="http://schemas.microsoft.com/office/drawing/2014/main" id="{309A410C-2085-FC75-7959-08863C2541D8}"/>
                  </a:ext>
                </a:extLst>
              </p:cNvPr>
              <p:cNvSpPr txBox="1">
                <a:spLocks noRot="1" noChangeAspect="1" noMove="1" noResize="1" noEditPoints="1" noAdjustHandles="1" noChangeArrowheads="1" noChangeShapeType="1" noTextEdit="1"/>
              </p:cNvSpPr>
              <p:nvPr/>
            </p:nvSpPr>
            <p:spPr>
              <a:xfrm>
                <a:off x="144187" y="3441728"/>
                <a:ext cx="6424393" cy="1194902"/>
              </a:xfrm>
              <a:prstGeom prst="rect">
                <a:avLst/>
              </a:prstGeom>
              <a:blipFill>
                <a:blip r:embed="rId22"/>
                <a:stretch>
                  <a:fillRect l="-394" t="-7368" b="-505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26DF58D-F660-D945-92FD-D5C3B96DCF88}"/>
              </a:ext>
            </a:extLst>
          </p:cNvPr>
          <p:cNvSpPr txBox="1"/>
          <p:nvPr/>
        </p:nvSpPr>
        <p:spPr>
          <a:xfrm>
            <a:off x="4547124" y="1140016"/>
            <a:ext cx="691792" cy="307777"/>
          </a:xfrm>
          <a:prstGeom prst="rect">
            <a:avLst/>
          </a:prstGeom>
          <a:noFill/>
        </p:spPr>
        <p:txBody>
          <a:bodyPr wrap="none" rtlCol="0">
            <a:spAutoFit/>
          </a:bodyPr>
          <a:lstStyle/>
          <a:p>
            <a:r>
              <a:rPr lang="en-US" sz="1400" dirty="0"/>
              <a:t>Level 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851ECD-2CAF-15BC-80DD-43BD7CB13AF4}"/>
                  </a:ext>
                </a:extLst>
              </p:cNvPr>
              <p:cNvSpPr txBox="1"/>
              <p:nvPr/>
            </p:nvSpPr>
            <p:spPr>
              <a:xfrm>
                <a:off x="5919989" y="1143794"/>
                <a:ext cx="26161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𝑐𝑛</m:t>
                      </m:r>
                    </m:oMath>
                  </m:oMathPara>
                </a14:m>
                <a:endParaRPr lang="en-US" sz="1600" dirty="0"/>
              </a:p>
            </p:txBody>
          </p:sp>
        </mc:Choice>
        <mc:Fallback xmlns="">
          <p:sp>
            <p:nvSpPr>
              <p:cNvPr id="10" name="TextBox 9">
                <a:extLst>
                  <a:ext uri="{FF2B5EF4-FFF2-40B4-BE49-F238E27FC236}">
                    <a16:creationId xmlns:a16="http://schemas.microsoft.com/office/drawing/2014/main" id="{84851ECD-2CAF-15BC-80DD-43BD7CB13AF4}"/>
                  </a:ext>
                </a:extLst>
              </p:cNvPr>
              <p:cNvSpPr txBox="1">
                <a:spLocks noRot="1" noChangeAspect="1" noMove="1" noResize="1" noEditPoints="1" noAdjustHandles="1" noChangeArrowheads="1" noChangeShapeType="1" noTextEdit="1"/>
              </p:cNvSpPr>
              <p:nvPr/>
            </p:nvSpPr>
            <p:spPr>
              <a:xfrm>
                <a:off x="5919989" y="1143794"/>
                <a:ext cx="261610" cy="246221"/>
              </a:xfrm>
              <a:prstGeom prst="rect">
                <a:avLst/>
              </a:prstGeom>
              <a:blipFill>
                <a:blip r:embed="rId23"/>
                <a:stretch>
                  <a:fillRect l="-14286" r="-9524"/>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795FBDE-5836-46A8-0951-B8EA6D717153}"/>
              </a:ext>
            </a:extLst>
          </p:cNvPr>
          <p:cNvSpPr txBox="1"/>
          <p:nvPr/>
        </p:nvSpPr>
        <p:spPr>
          <a:xfrm>
            <a:off x="4547124" y="1692221"/>
            <a:ext cx="691792" cy="307777"/>
          </a:xfrm>
          <a:prstGeom prst="rect">
            <a:avLst/>
          </a:prstGeom>
          <a:noFill/>
        </p:spPr>
        <p:txBody>
          <a:bodyPr wrap="none" rtlCol="0">
            <a:spAutoFit/>
          </a:bodyPr>
          <a:lstStyle/>
          <a:p>
            <a:r>
              <a:rPr lang="en-US" sz="1400" dirty="0"/>
              <a:t>Level 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35BC691-7A73-1330-4154-AE6BE69CA186}"/>
                  </a:ext>
                </a:extLst>
              </p:cNvPr>
              <p:cNvSpPr txBox="1"/>
              <p:nvPr/>
            </p:nvSpPr>
            <p:spPr>
              <a:xfrm>
                <a:off x="5610160" y="1662340"/>
                <a:ext cx="881267" cy="367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4</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𝑐𝑛</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=2</m:t>
                      </m:r>
                      <m:r>
                        <a:rPr lang="en-US" sz="1400" b="0" i="1" smtClean="0">
                          <a:latin typeface="Cambria Math" panose="02040503050406030204" pitchFamily="18" charset="0"/>
                        </a:rPr>
                        <m:t>𝑐𝑛</m:t>
                      </m:r>
                    </m:oMath>
                  </m:oMathPara>
                </a14:m>
                <a:endParaRPr lang="en-US" sz="1400" dirty="0"/>
              </a:p>
            </p:txBody>
          </p:sp>
        </mc:Choice>
        <mc:Fallback xmlns="">
          <p:sp>
            <p:nvSpPr>
              <p:cNvPr id="13" name="TextBox 12">
                <a:extLst>
                  <a:ext uri="{FF2B5EF4-FFF2-40B4-BE49-F238E27FC236}">
                    <a16:creationId xmlns:a16="http://schemas.microsoft.com/office/drawing/2014/main" id="{A35BC691-7A73-1330-4154-AE6BE69CA186}"/>
                  </a:ext>
                </a:extLst>
              </p:cNvPr>
              <p:cNvSpPr txBox="1">
                <a:spLocks noRot="1" noChangeAspect="1" noMove="1" noResize="1" noEditPoints="1" noAdjustHandles="1" noChangeArrowheads="1" noChangeShapeType="1" noTextEdit="1"/>
              </p:cNvSpPr>
              <p:nvPr/>
            </p:nvSpPr>
            <p:spPr>
              <a:xfrm>
                <a:off x="5610160" y="1662340"/>
                <a:ext cx="881267" cy="367537"/>
              </a:xfrm>
              <a:prstGeom prst="rect">
                <a:avLst/>
              </a:prstGeom>
              <a:blipFill>
                <a:blip r:embed="rId24"/>
                <a:stretch>
                  <a:fillRect l="-4225" t="-3448" r="-2817" b="-17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A69E226F-335A-0BA3-E2B4-5B1FF5A08B8D}"/>
              </a:ext>
            </a:extLst>
          </p:cNvPr>
          <p:cNvSpPr txBox="1"/>
          <p:nvPr/>
        </p:nvSpPr>
        <p:spPr>
          <a:xfrm>
            <a:off x="4547124" y="2256887"/>
            <a:ext cx="691792" cy="307777"/>
          </a:xfrm>
          <a:prstGeom prst="rect">
            <a:avLst/>
          </a:prstGeom>
          <a:noFill/>
        </p:spPr>
        <p:txBody>
          <a:bodyPr wrap="none" rtlCol="0">
            <a:spAutoFit/>
          </a:bodyPr>
          <a:lstStyle/>
          <a:p>
            <a:r>
              <a:rPr lang="en-US" sz="1400" dirty="0"/>
              <a:t>Level 2</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327A843-0C1C-FDAD-CE03-DCCBF13A9140}"/>
                  </a:ext>
                </a:extLst>
              </p:cNvPr>
              <p:cNvSpPr txBox="1"/>
              <p:nvPr/>
            </p:nvSpPr>
            <p:spPr>
              <a:xfrm>
                <a:off x="5610160" y="2227006"/>
                <a:ext cx="980653" cy="367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1</m:t>
                      </m:r>
                      <m:r>
                        <a:rPr lang="en-US" sz="1400" b="0" i="1" smtClean="0">
                          <a:latin typeface="Cambria Math" panose="02040503050406030204" pitchFamily="18" charset="0"/>
                        </a:rPr>
                        <m:t>6</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𝑐𝑛</m:t>
                          </m:r>
                        </m:num>
                        <m:den>
                          <m:r>
                            <a:rPr lang="en-US" sz="1400" b="0" i="1" smtClean="0">
                              <a:latin typeface="Cambria Math" panose="02040503050406030204" pitchFamily="18" charset="0"/>
                            </a:rPr>
                            <m:t>4</m:t>
                          </m:r>
                        </m:den>
                      </m:f>
                      <m:r>
                        <a:rPr lang="en-US" sz="1400" b="0" i="1" smtClean="0">
                          <a:latin typeface="Cambria Math" panose="02040503050406030204" pitchFamily="18" charset="0"/>
                        </a:rPr>
                        <m:t>=4</m:t>
                      </m:r>
                      <m:r>
                        <a:rPr lang="en-US" sz="1400" b="0" i="1" smtClean="0">
                          <a:latin typeface="Cambria Math" panose="02040503050406030204" pitchFamily="18" charset="0"/>
                        </a:rPr>
                        <m:t>𝑐𝑛</m:t>
                      </m:r>
                    </m:oMath>
                  </m:oMathPara>
                </a14:m>
                <a:endParaRPr lang="en-US" sz="1400" dirty="0"/>
              </a:p>
            </p:txBody>
          </p:sp>
        </mc:Choice>
        <mc:Fallback xmlns="">
          <p:sp>
            <p:nvSpPr>
              <p:cNvPr id="21" name="TextBox 20">
                <a:extLst>
                  <a:ext uri="{FF2B5EF4-FFF2-40B4-BE49-F238E27FC236}">
                    <a16:creationId xmlns:a16="http://schemas.microsoft.com/office/drawing/2014/main" id="{4327A843-0C1C-FDAD-CE03-DCCBF13A9140}"/>
                  </a:ext>
                </a:extLst>
              </p:cNvPr>
              <p:cNvSpPr txBox="1">
                <a:spLocks noRot="1" noChangeAspect="1" noMove="1" noResize="1" noEditPoints="1" noAdjustHandles="1" noChangeArrowheads="1" noChangeShapeType="1" noTextEdit="1"/>
              </p:cNvSpPr>
              <p:nvPr/>
            </p:nvSpPr>
            <p:spPr>
              <a:xfrm>
                <a:off x="5610160" y="2227006"/>
                <a:ext cx="980653" cy="367537"/>
              </a:xfrm>
              <a:prstGeom prst="rect">
                <a:avLst/>
              </a:prstGeom>
              <a:blipFill>
                <a:blip r:embed="rId25"/>
                <a:stretch>
                  <a:fillRect l="-3846" t="-3333" r="-3846"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BEE972E-4F97-39E4-21E8-5A901BCD4ACB}"/>
                  </a:ext>
                </a:extLst>
              </p:cNvPr>
              <p:cNvSpPr txBox="1"/>
              <p:nvPr/>
            </p:nvSpPr>
            <p:spPr>
              <a:xfrm>
                <a:off x="4558593" y="2871762"/>
                <a:ext cx="1050929" cy="307777"/>
              </a:xfrm>
              <a:prstGeom prst="rect">
                <a:avLst/>
              </a:prstGeom>
              <a:noFill/>
            </p:spPr>
            <p:txBody>
              <a:bodyPr wrap="none" rtlCol="0">
                <a:spAutoFit/>
              </a:bodyPr>
              <a:lstStyle/>
              <a:p>
                <a:r>
                  <a:rPr lang="en-US" sz="1400" dirty="0"/>
                  <a:t>Level </a:t>
                </a:r>
                <a14:m>
                  <m:oMath xmlns:m="http://schemas.openxmlformats.org/officeDocument/2006/math">
                    <m:r>
                      <a:rPr lang="en-US" sz="1400" b="0" i="1" smtClean="0">
                        <a:latin typeface="Cambria Math" panose="02040503050406030204" pitchFamily="18" charset="0"/>
                      </a:rPr>
                      <m:t>𝐻</m:t>
                    </m:r>
                    <m:r>
                      <a:rPr lang="en-US" sz="1400" b="0" i="1" smtClean="0">
                        <a:latin typeface="Cambria Math" panose="02040503050406030204" pitchFamily="18" charset="0"/>
                      </a:rPr>
                      <m:t>−1</m:t>
                    </m:r>
                  </m:oMath>
                </a14:m>
                <a:endParaRPr lang="en-US" sz="1400" dirty="0"/>
              </a:p>
            </p:txBody>
          </p:sp>
        </mc:Choice>
        <mc:Fallback xmlns="">
          <p:sp>
            <p:nvSpPr>
              <p:cNvPr id="22" name="TextBox 21">
                <a:extLst>
                  <a:ext uri="{FF2B5EF4-FFF2-40B4-BE49-F238E27FC236}">
                    <a16:creationId xmlns:a16="http://schemas.microsoft.com/office/drawing/2014/main" id="{5BEE972E-4F97-39E4-21E8-5A901BCD4ACB}"/>
                  </a:ext>
                </a:extLst>
              </p:cNvPr>
              <p:cNvSpPr txBox="1">
                <a:spLocks noRot="1" noChangeAspect="1" noMove="1" noResize="1" noEditPoints="1" noAdjustHandles="1" noChangeArrowheads="1" noChangeShapeType="1" noTextEdit="1"/>
              </p:cNvSpPr>
              <p:nvPr/>
            </p:nvSpPr>
            <p:spPr>
              <a:xfrm>
                <a:off x="4558593" y="2871762"/>
                <a:ext cx="1050929" cy="307777"/>
              </a:xfrm>
              <a:prstGeom prst="rect">
                <a:avLst/>
              </a:prstGeom>
              <a:blipFill>
                <a:blip r:embed="rId26"/>
                <a:stretch>
                  <a:fillRect l="-2410"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B9B5A3B-8B9C-49E6-4304-915CC70786E3}"/>
                  </a:ext>
                </a:extLst>
              </p:cNvPr>
              <p:cNvSpPr txBox="1"/>
              <p:nvPr/>
            </p:nvSpPr>
            <p:spPr>
              <a:xfrm>
                <a:off x="4565923" y="3138913"/>
                <a:ext cx="737125" cy="307777"/>
              </a:xfrm>
              <a:prstGeom prst="rect">
                <a:avLst/>
              </a:prstGeom>
              <a:noFill/>
            </p:spPr>
            <p:txBody>
              <a:bodyPr wrap="none" rtlCol="0">
                <a:spAutoFit/>
              </a:bodyPr>
              <a:lstStyle/>
              <a:p>
                <a:r>
                  <a:rPr lang="en-US" sz="1400" dirty="0"/>
                  <a:t>Level </a:t>
                </a:r>
                <a14:m>
                  <m:oMath xmlns:m="http://schemas.openxmlformats.org/officeDocument/2006/math">
                    <m:r>
                      <a:rPr lang="en-US" sz="1400" b="0" i="1" smtClean="0">
                        <a:latin typeface="Cambria Math" panose="02040503050406030204" pitchFamily="18" charset="0"/>
                      </a:rPr>
                      <m:t>𝐻</m:t>
                    </m:r>
                  </m:oMath>
                </a14:m>
                <a:endParaRPr lang="en-US" sz="1400" dirty="0"/>
              </a:p>
            </p:txBody>
          </p:sp>
        </mc:Choice>
        <mc:Fallback xmlns="">
          <p:sp>
            <p:nvSpPr>
              <p:cNvPr id="23" name="TextBox 22">
                <a:extLst>
                  <a:ext uri="{FF2B5EF4-FFF2-40B4-BE49-F238E27FC236}">
                    <a16:creationId xmlns:a16="http://schemas.microsoft.com/office/drawing/2014/main" id="{FB9B5A3B-8B9C-49E6-4304-915CC70786E3}"/>
                  </a:ext>
                </a:extLst>
              </p:cNvPr>
              <p:cNvSpPr txBox="1">
                <a:spLocks noRot="1" noChangeAspect="1" noMove="1" noResize="1" noEditPoints="1" noAdjustHandles="1" noChangeArrowheads="1" noChangeShapeType="1" noTextEdit="1"/>
              </p:cNvSpPr>
              <p:nvPr/>
            </p:nvSpPr>
            <p:spPr>
              <a:xfrm>
                <a:off x="4565923" y="3138913"/>
                <a:ext cx="737125" cy="307777"/>
              </a:xfrm>
              <a:prstGeom prst="rect">
                <a:avLst/>
              </a:prstGeom>
              <a:blipFill>
                <a:blip r:embed="rId27"/>
                <a:stretch>
                  <a:fillRect l="-1695"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189924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13" grpId="0"/>
      <p:bldP spid="14" grpId="0"/>
      <p:bldP spid="21" grpId="0"/>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25</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Recursion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3D40C70-6A22-8D8F-3B58-51BAE7DF831C}"/>
                  </a:ext>
                </a:extLst>
              </p:cNvPr>
              <p:cNvSpPr txBox="1"/>
              <p:nvPr/>
            </p:nvSpPr>
            <p:spPr>
              <a:xfrm>
                <a:off x="-81931" y="1075745"/>
                <a:ext cx="2223203" cy="632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solidFill>
                            <a:prstClr val="black"/>
                          </a:solidFill>
                          <a:latin typeface="Cambria Math" panose="02040503050406030204" pitchFamily="18" charset="0"/>
                        </a:rPr>
                        <m:t>𝑇</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e>
                      </m:d>
                      <m:r>
                        <a:rPr lang="en-US" sz="1100" i="1">
                          <a:solidFill>
                            <a:prstClr val="black"/>
                          </a:solidFill>
                          <a:latin typeface="Cambria Math" panose="02040503050406030204" pitchFamily="18" charset="0"/>
                        </a:rPr>
                        <m:t>= </m:t>
                      </m:r>
                      <m:d>
                        <m:dPr>
                          <m:begChr m:val="{"/>
                          <m:endChr m:val=""/>
                          <m:ctrlPr>
                            <a:rPr lang="en-US" sz="1100" i="1">
                              <a:solidFill>
                                <a:prstClr val="black"/>
                              </a:solidFill>
                              <a:latin typeface="Cambria Math" panose="02040503050406030204" pitchFamily="18" charset="0"/>
                            </a:rPr>
                          </m:ctrlPr>
                        </m:dPr>
                        <m:e>
                          <m:eqArr>
                            <m:eqArrPr>
                              <m:ctrlPr>
                                <a:rPr lang="en-US" sz="1100" i="1">
                                  <a:solidFill>
                                    <a:prstClr val="black"/>
                                  </a:solidFill>
                                  <a:latin typeface="Cambria Math" panose="02040503050406030204" pitchFamily="18" charset="0"/>
                                </a:rPr>
                              </m:ctrlPr>
                            </m:eqArrPr>
                            <m:e>
                              <m:r>
                                <a:rPr lang="en-US" sz="1100" b="0" i="1" smtClean="0">
                                  <a:solidFill>
                                    <a:prstClr val="black"/>
                                  </a:solidFill>
                                  <a:latin typeface="Cambria Math" panose="02040503050406030204" pitchFamily="18" charset="0"/>
                                </a:rPr>
                                <m:t>𝑑</m:t>
                              </m:r>
                              <m:r>
                                <a:rPr lang="en-US" sz="1100" i="1">
                                  <a:solidFill>
                                    <a:prstClr val="black"/>
                                  </a:solidFill>
                                  <a:latin typeface="Cambria Math" panose="02040503050406030204" pitchFamily="18" charset="0"/>
                                </a:rPr>
                                <m:t>                        </m:t>
                              </m:r>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rPr>
                                <m:t>=1</m:t>
                              </m:r>
                            </m:e>
                            <m:e>
                              <m:r>
                                <a:rPr lang="en-US" sz="1100" b="0" i="1" smtClean="0">
                                  <a:solidFill>
                                    <a:prstClr val="black"/>
                                  </a:solidFill>
                                  <a:latin typeface="Cambria Math" panose="02040503050406030204" pitchFamily="18" charset="0"/>
                                </a:rPr>
                                <m:t>4</m:t>
                              </m:r>
                              <m:r>
                                <a:rPr lang="en-US" sz="1100" i="1">
                                  <a:solidFill>
                                    <a:prstClr val="black"/>
                                  </a:solidFill>
                                  <a:latin typeface="Cambria Math" panose="02040503050406030204" pitchFamily="18" charset="0"/>
                                  <a:ea typeface="Cambria Math" panose="02040503050406030204" pitchFamily="18" charset="0"/>
                                </a:rPr>
                                <m:t>𝑇</m:t>
                              </m:r>
                              <m:d>
                                <m:dPr>
                                  <m:ctrlPr>
                                    <a:rPr lang="en-US" sz="1100" i="1">
                                      <a:solidFill>
                                        <a:prstClr val="black"/>
                                      </a:solidFill>
                                      <a:latin typeface="Cambria Math" panose="02040503050406030204" pitchFamily="18" charset="0"/>
                                      <a:ea typeface="Cambria Math" panose="02040503050406030204" pitchFamily="18" charset="0"/>
                                    </a:rPr>
                                  </m:ctrlPr>
                                </m:dPr>
                                <m:e>
                                  <m:f>
                                    <m:fPr>
                                      <m:ctrlPr>
                                        <a:rPr lang="en-US" sz="1100" i="1">
                                          <a:solidFill>
                                            <a:prstClr val="black"/>
                                          </a:solidFill>
                                          <a:latin typeface="Cambria Math" panose="02040503050406030204" pitchFamily="18" charset="0"/>
                                          <a:ea typeface="Cambria Math" panose="02040503050406030204" pitchFamily="18" charset="0"/>
                                        </a:rPr>
                                      </m:ctrlPr>
                                    </m:fPr>
                                    <m:num>
                                      <m:r>
                                        <a:rPr lang="en-US" sz="1100" i="1">
                                          <a:solidFill>
                                            <a:prstClr val="black"/>
                                          </a:solidFill>
                                          <a:latin typeface="Cambria Math" panose="02040503050406030204" pitchFamily="18" charset="0"/>
                                          <a:ea typeface="Cambria Math" panose="02040503050406030204" pitchFamily="18" charset="0"/>
                                        </a:rPr>
                                        <m:t>𝑛</m:t>
                                      </m:r>
                                    </m:num>
                                    <m:den>
                                      <m:r>
                                        <a:rPr lang="en-US" sz="1100" i="1">
                                          <a:solidFill>
                                            <a:prstClr val="black"/>
                                          </a:solidFill>
                                          <a:latin typeface="Cambria Math" panose="02040503050406030204" pitchFamily="18" charset="0"/>
                                          <a:ea typeface="Cambria Math" panose="02040503050406030204" pitchFamily="18" charset="0"/>
                                        </a:rPr>
                                        <m:t>2</m:t>
                                      </m:r>
                                    </m:den>
                                  </m:f>
                                </m:e>
                              </m:d>
                              <m:r>
                                <a:rPr lang="en-US" sz="1100" i="1">
                                  <a:solidFill>
                                    <a:prstClr val="black"/>
                                  </a:solidFill>
                                  <a:latin typeface="Cambria Math" panose="02040503050406030204" pitchFamily="18" charset="0"/>
                                  <a:ea typeface="Cambria Math" panose="02040503050406030204" pitchFamily="18" charset="0"/>
                                </a:rPr>
                                <m:t>+</m:t>
                              </m:r>
                              <m:r>
                                <a:rPr lang="en-US" sz="1100" b="0" i="1" smtClean="0">
                                  <a:solidFill>
                                    <a:prstClr val="black"/>
                                  </a:solidFill>
                                  <a:latin typeface="Cambria Math" panose="02040503050406030204" pitchFamily="18" charset="0"/>
                                  <a:ea typeface="Cambria Math" panose="02040503050406030204" pitchFamily="18" charset="0"/>
                                </a:rPr>
                                <m:t>𝑐𝑛</m:t>
                              </m:r>
                              <m:r>
                                <a:rPr lang="en-US" sz="1100" i="1">
                                  <a:solidFill>
                                    <a:prstClr val="black"/>
                                  </a:solidFill>
                                  <a:latin typeface="Cambria Math" panose="02040503050406030204" pitchFamily="18" charset="0"/>
                                  <a:ea typeface="Cambria Math" panose="02040503050406030204" pitchFamily="18" charset="0"/>
                                </a:rPr>
                                <m:t>  </m:t>
                              </m:r>
                              <m:r>
                                <a:rPr lang="en-US" sz="1100" b="0" i="1" smtClean="0">
                                  <a:solidFill>
                                    <a:prstClr val="black"/>
                                  </a:solidFill>
                                  <a:latin typeface="Cambria Math" panose="02040503050406030204" pitchFamily="18" charset="0"/>
                                  <a:ea typeface="Cambria Math" panose="02040503050406030204" pitchFamily="18" charset="0"/>
                                </a:rPr>
                                <m:t>  </m:t>
                              </m:r>
                              <m:r>
                                <a:rPr lang="en-US" sz="1100" i="1">
                                  <a:solidFill>
                                    <a:prstClr val="black"/>
                                  </a:solidFill>
                                  <a:latin typeface="Cambria Math" panose="02040503050406030204" pitchFamily="18" charset="0"/>
                                  <a:ea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&gt;1</m:t>
                              </m:r>
                            </m:e>
                          </m:eqArr>
                        </m:e>
                      </m:d>
                    </m:oMath>
                  </m:oMathPara>
                </a14:m>
                <a:endParaRPr lang="en-US" sz="1100" dirty="0"/>
              </a:p>
            </p:txBody>
          </p:sp>
        </mc:Choice>
        <mc:Fallback xmlns="">
          <p:sp>
            <p:nvSpPr>
              <p:cNvPr id="8" name="TextBox 7">
                <a:extLst>
                  <a:ext uri="{FF2B5EF4-FFF2-40B4-BE49-F238E27FC236}">
                    <a16:creationId xmlns:a16="http://schemas.microsoft.com/office/drawing/2014/main" id="{C3D40C70-6A22-8D8F-3B58-51BAE7DF831C}"/>
                  </a:ext>
                </a:extLst>
              </p:cNvPr>
              <p:cNvSpPr txBox="1">
                <a:spLocks noRot="1" noChangeAspect="1" noMove="1" noResize="1" noEditPoints="1" noAdjustHandles="1" noChangeArrowheads="1" noChangeShapeType="1" noTextEdit="1"/>
              </p:cNvSpPr>
              <p:nvPr/>
            </p:nvSpPr>
            <p:spPr>
              <a:xfrm>
                <a:off x="-81931" y="1075745"/>
                <a:ext cx="2223203" cy="632737"/>
              </a:xfrm>
              <a:prstGeom prst="rect">
                <a:avLst/>
              </a:prstGeom>
              <a:blipFill>
                <a:blip r:embed="rId3"/>
                <a:stretch>
                  <a:fillRect l="-14205" t="-188235" b="-276471"/>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9B46D48D-48C4-A7DA-7763-3E58B6062C9F}"/>
              </a:ext>
            </a:extLst>
          </p:cNvPr>
          <p:cNvGrpSpPr/>
          <p:nvPr/>
        </p:nvGrpSpPr>
        <p:grpSpPr>
          <a:xfrm>
            <a:off x="523602" y="1104937"/>
            <a:ext cx="3989796" cy="1552305"/>
            <a:chOff x="489812" y="2304808"/>
            <a:chExt cx="3989796" cy="1552305"/>
          </a:xfrm>
        </p:grpSpPr>
        <p:grpSp>
          <p:nvGrpSpPr>
            <p:cNvPr id="67" name="Group 66">
              <a:extLst>
                <a:ext uri="{FF2B5EF4-FFF2-40B4-BE49-F238E27FC236}">
                  <a16:creationId xmlns:a16="http://schemas.microsoft.com/office/drawing/2014/main" id="{6C501214-9D5E-2B73-38CC-7BD893C4B7E8}"/>
                </a:ext>
              </a:extLst>
            </p:cNvPr>
            <p:cNvGrpSpPr/>
            <p:nvPr/>
          </p:nvGrpSpPr>
          <p:grpSpPr>
            <a:xfrm>
              <a:off x="1913665" y="2304808"/>
              <a:ext cx="2565943" cy="954210"/>
              <a:chOff x="1428662" y="1171168"/>
              <a:chExt cx="2565943" cy="954210"/>
            </a:xfrm>
          </p:grpSpPr>
          <p:grpSp>
            <p:nvGrpSpPr>
              <p:cNvPr id="69" name="Group 68">
                <a:extLst>
                  <a:ext uri="{FF2B5EF4-FFF2-40B4-BE49-F238E27FC236}">
                    <a16:creationId xmlns:a16="http://schemas.microsoft.com/office/drawing/2014/main" id="{BF9207FE-E56A-B8C7-2580-1F1C0209497E}"/>
                  </a:ext>
                </a:extLst>
              </p:cNvPr>
              <p:cNvGrpSpPr/>
              <p:nvPr/>
            </p:nvGrpSpPr>
            <p:grpSpPr>
              <a:xfrm>
                <a:off x="2883315" y="1171168"/>
                <a:ext cx="360000" cy="360000"/>
                <a:chOff x="4605557" y="1063396"/>
                <a:chExt cx="360000" cy="360000"/>
              </a:xfrm>
            </p:grpSpPr>
            <p:sp>
              <p:nvSpPr>
                <p:cNvPr id="108" name="Oval 107">
                  <a:extLst>
                    <a:ext uri="{FF2B5EF4-FFF2-40B4-BE49-F238E27FC236}">
                      <a16:creationId xmlns:a16="http://schemas.microsoft.com/office/drawing/2014/main" id="{4EF05C36-4607-7EC8-2972-97B7400849D1}"/>
                    </a:ext>
                  </a:extLst>
                </p:cNvPr>
                <p:cNvSpPr/>
                <p:nvPr/>
              </p:nvSpPr>
              <p:spPr>
                <a:xfrm>
                  <a:off x="4605557" y="106339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1FA056EC-A7A8-77E0-32A3-0EDD4F894F0A}"/>
                        </a:ext>
                      </a:extLst>
                    </p:cNvPr>
                    <p:cNvSpPr txBox="1"/>
                    <p:nvPr/>
                  </p:nvSpPr>
                  <p:spPr>
                    <a:xfrm>
                      <a:off x="4624373" y="1098475"/>
                      <a:ext cx="341184" cy="276999"/>
                    </a:xfrm>
                    <a:prstGeom prst="rect">
                      <a:avLst/>
                    </a:prstGeom>
                    <a:noFill/>
                  </p:spPr>
                  <p:txBody>
                    <a:bodyPr wrap="none" rtlCol="0">
                      <a:spAutoFit/>
                    </a:bodyPr>
                    <a:lstStyle/>
                    <a:p>
                      <a:r>
                        <a:rPr lang="en-US" sz="1200" b="0" dirty="0"/>
                        <a:t>c</a:t>
                      </a:r>
                      <a14:m>
                        <m:oMath xmlns:m="http://schemas.openxmlformats.org/officeDocument/2006/math">
                          <m:r>
                            <a:rPr lang="en-US" sz="1200" b="0" i="1" smtClean="0">
                              <a:latin typeface="Cambria Math" panose="02040503050406030204" pitchFamily="18" charset="0"/>
                            </a:rPr>
                            <m:t>𝑛</m:t>
                          </m:r>
                        </m:oMath>
                      </a14:m>
                      <a:endParaRPr lang="en-US" sz="1200" dirty="0"/>
                    </a:p>
                  </p:txBody>
                </p:sp>
              </mc:Choice>
              <mc:Fallback xmlns="">
                <p:sp>
                  <p:nvSpPr>
                    <p:cNvPr id="110" name="TextBox 109">
                      <a:extLst>
                        <a:ext uri="{FF2B5EF4-FFF2-40B4-BE49-F238E27FC236}">
                          <a16:creationId xmlns:a16="http://schemas.microsoft.com/office/drawing/2014/main" id="{1FA056EC-A7A8-77E0-32A3-0EDD4F894F0A}"/>
                        </a:ext>
                      </a:extLst>
                    </p:cNvPr>
                    <p:cNvSpPr txBox="1">
                      <a:spLocks noRot="1" noChangeAspect="1" noMove="1" noResize="1" noEditPoints="1" noAdjustHandles="1" noChangeArrowheads="1" noChangeShapeType="1" noTextEdit="1"/>
                    </p:cNvSpPr>
                    <p:nvPr/>
                  </p:nvSpPr>
                  <p:spPr>
                    <a:xfrm>
                      <a:off x="4624373" y="1098475"/>
                      <a:ext cx="341184" cy="276999"/>
                    </a:xfrm>
                    <a:prstGeom prst="rect">
                      <a:avLst/>
                    </a:prstGeom>
                    <a:blipFill>
                      <a:blip r:embed="rId9"/>
                      <a:stretch>
                        <a:fillRect b="-13043"/>
                      </a:stretch>
                    </a:blipFill>
                  </p:spPr>
                  <p:txBody>
                    <a:bodyPr/>
                    <a:lstStyle/>
                    <a:p>
                      <a:r>
                        <a:rPr lang="en-US">
                          <a:noFill/>
                        </a:rPr>
                        <a:t> </a:t>
                      </a:r>
                    </a:p>
                  </p:txBody>
                </p:sp>
              </mc:Fallback>
            </mc:AlternateContent>
          </p:grpSp>
          <p:grpSp>
            <p:nvGrpSpPr>
              <p:cNvPr id="70" name="Group 69">
                <a:extLst>
                  <a:ext uri="{FF2B5EF4-FFF2-40B4-BE49-F238E27FC236}">
                    <a16:creationId xmlns:a16="http://schemas.microsoft.com/office/drawing/2014/main" id="{D49B0873-1E2D-C5D3-B8AF-BCD6FED16C89}"/>
                  </a:ext>
                </a:extLst>
              </p:cNvPr>
              <p:cNvGrpSpPr/>
              <p:nvPr/>
            </p:nvGrpSpPr>
            <p:grpSpPr>
              <a:xfrm>
                <a:off x="1428662" y="1711378"/>
                <a:ext cx="469359" cy="414000"/>
                <a:chOff x="1428662" y="1769515"/>
                <a:chExt cx="469359" cy="414000"/>
              </a:xfrm>
            </p:grpSpPr>
            <p:sp>
              <p:nvSpPr>
                <p:cNvPr id="103" name="Oval 102">
                  <a:extLst>
                    <a:ext uri="{FF2B5EF4-FFF2-40B4-BE49-F238E27FC236}">
                      <a16:creationId xmlns:a16="http://schemas.microsoft.com/office/drawing/2014/main" id="{29677477-21CD-2D5F-27AD-3E17F20E9467}"/>
                    </a:ext>
                  </a:extLst>
                </p:cNvPr>
                <p:cNvSpPr/>
                <p:nvPr/>
              </p:nvSpPr>
              <p:spPr>
                <a:xfrm>
                  <a:off x="1456341"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2ACD3200-35FB-8DA8-F609-FEB87DA030CB}"/>
                        </a:ext>
                      </a:extLst>
                    </p:cNvPr>
                    <p:cNvSpPr txBox="1"/>
                    <p:nvPr/>
                  </p:nvSpPr>
                  <p:spPr>
                    <a:xfrm>
                      <a:off x="1428662" y="1842376"/>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107" name="TextBox 106">
                      <a:extLst>
                        <a:ext uri="{FF2B5EF4-FFF2-40B4-BE49-F238E27FC236}">
                          <a16:creationId xmlns:a16="http://schemas.microsoft.com/office/drawing/2014/main" id="{2ACD3200-35FB-8DA8-F609-FEB87DA030CB}"/>
                        </a:ext>
                      </a:extLst>
                    </p:cNvPr>
                    <p:cNvSpPr txBox="1">
                      <a:spLocks noRot="1" noChangeAspect="1" noMove="1" noResize="1" noEditPoints="1" noAdjustHandles="1" noChangeArrowheads="1" noChangeShapeType="1" noTextEdit="1"/>
                    </p:cNvSpPr>
                    <p:nvPr/>
                  </p:nvSpPr>
                  <p:spPr>
                    <a:xfrm>
                      <a:off x="1428662" y="1842376"/>
                      <a:ext cx="469359" cy="268279"/>
                    </a:xfrm>
                    <a:prstGeom prst="rect">
                      <a:avLst/>
                    </a:prstGeom>
                    <a:blipFill>
                      <a:blip r:embed="rId10"/>
                      <a:stretch>
                        <a:fillRect l="-10526" t="-95455" r="-7895" b="-159091"/>
                      </a:stretch>
                    </a:blipFill>
                  </p:spPr>
                  <p:txBody>
                    <a:bodyPr/>
                    <a:lstStyle/>
                    <a:p>
                      <a:r>
                        <a:rPr lang="en-US">
                          <a:noFill/>
                        </a:rPr>
                        <a:t> </a:t>
                      </a:r>
                    </a:p>
                  </p:txBody>
                </p:sp>
              </mc:Fallback>
            </mc:AlternateContent>
          </p:grpSp>
          <p:grpSp>
            <p:nvGrpSpPr>
              <p:cNvPr id="72" name="Group 71">
                <a:extLst>
                  <a:ext uri="{FF2B5EF4-FFF2-40B4-BE49-F238E27FC236}">
                    <a16:creationId xmlns:a16="http://schemas.microsoft.com/office/drawing/2014/main" id="{1FAEC5E3-E2DC-E4EB-F246-887937FF310A}"/>
                  </a:ext>
                </a:extLst>
              </p:cNvPr>
              <p:cNvGrpSpPr/>
              <p:nvPr/>
            </p:nvGrpSpPr>
            <p:grpSpPr>
              <a:xfrm>
                <a:off x="2099295" y="1711378"/>
                <a:ext cx="469359" cy="414000"/>
                <a:chOff x="1428662" y="1769515"/>
                <a:chExt cx="469359" cy="414000"/>
              </a:xfrm>
            </p:grpSpPr>
            <p:sp>
              <p:nvSpPr>
                <p:cNvPr id="101" name="Oval 100">
                  <a:extLst>
                    <a:ext uri="{FF2B5EF4-FFF2-40B4-BE49-F238E27FC236}">
                      <a16:creationId xmlns:a16="http://schemas.microsoft.com/office/drawing/2014/main" id="{386E89A5-81CC-C3D4-808D-D2BE1AE92B0C}"/>
                    </a:ext>
                  </a:extLst>
                </p:cNvPr>
                <p:cNvSpPr/>
                <p:nvPr/>
              </p:nvSpPr>
              <p:spPr>
                <a:xfrm>
                  <a:off x="1456341"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DB0658C5-63BF-603A-DB45-0595BFB98E23}"/>
                        </a:ext>
                      </a:extLst>
                    </p:cNvPr>
                    <p:cNvSpPr txBox="1"/>
                    <p:nvPr/>
                  </p:nvSpPr>
                  <p:spPr>
                    <a:xfrm>
                      <a:off x="1428662" y="1842376"/>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102" name="TextBox 101">
                      <a:extLst>
                        <a:ext uri="{FF2B5EF4-FFF2-40B4-BE49-F238E27FC236}">
                          <a16:creationId xmlns:a16="http://schemas.microsoft.com/office/drawing/2014/main" id="{DB0658C5-63BF-603A-DB45-0595BFB98E23}"/>
                        </a:ext>
                      </a:extLst>
                    </p:cNvPr>
                    <p:cNvSpPr txBox="1">
                      <a:spLocks noRot="1" noChangeAspect="1" noMove="1" noResize="1" noEditPoints="1" noAdjustHandles="1" noChangeArrowheads="1" noChangeShapeType="1" noTextEdit="1"/>
                    </p:cNvSpPr>
                    <p:nvPr/>
                  </p:nvSpPr>
                  <p:spPr>
                    <a:xfrm>
                      <a:off x="1428662" y="1842376"/>
                      <a:ext cx="469359" cy="268279"/>
                    </a:xfrm>
                    <a:prstGeom prst="rect">
                      <a:avLst/>
                    </a:prstGeom>
                    <a:blipFill>
                      <a:blip r:embed="rId11"/>
                      <a:stretch>
                        <a:fillRect l="-7895" t="-95455" r="-10526" b="-159091"/>
                      </a:stretch>
                    </a:blipFill>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A4FB858B-A37E-3CAC-B26B-9940E44F6C4B}"/>
                  </a:ext>
                </a:extLst>
              </p:cNvPr>
              <p:cNvGrpSpPr/>
              <p:nvPr/>
            </p:nvGrpSpPr>
            <p:grpSpPr>
              <a:xfrm>
                <a:off x="2798595" y="1711378"/>
                <a:ext cx="469359" cy="414000"/>
                <a:chOff x="1457329" y="1769515"/>
                <a:chExt cx="469359" cy="414000"/>
              </a:xfrm>
            </p:grpSpPr>
            <p:sp>
              <p:nvSpPr>
                <p:cNvPr id="93" name="Oval 92">
                  <a:extLst>
                    <a:ext uri="{FF2B5EF4-FFF2-40B4-BE49-F238E27FC236}">
                      <a16:creationId xmlns:a16="http://schemas.microsoft.com/office/drawing/2014/main" id="{52FCD299-E83C-450E-0BA7-9986ED16556D}"/>
                    </a:ext>
                  </a:extLst>
                </p:cNvPr>
                <p:cNvSpPr/>
                <p:nvPr/>
              </p:nvSpPr>
              <p:spPr>
                <a:xfrm>
                  <a:off x="1485008"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1CB01974-1573-31B1-B1A0-50F2C7A78F76}"/>
                        </a:ext>
                      </a:extLst>
                    </p:cNvPr>
                    <p:cNvSpPr txBox="1"/>
                    <p:nvPr/>
                  </p:nvSpPr>
                  <p:spPr>
                    <a:xfrm>
                      <a:off x="1457329" y="1842376"/>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94" name="TextBox 93">
                      <a:extLst>
                        <a:ext uri="{FF2B5EF4-FFF2-40B4-BE49-F238E27FC236}">
                          <a16:creationId xmlns:a16="http://schemas.microsoft.com/office/drawing/2014/main" id="{1CB01974-1573-31B1-B1A0-50F2C7A78F76}"/>
                        </a:ext>
                      </a:extLst>
                    </p:cNvPr>
                    <p:cNvSpPr txBox="1">
                      <a:spLocks noRot="1" noChangeAspect="1" noMove="1" noResize="1" noEditPoints="1" noAdjustHandles="1" noChangeArrowheads="1" noChangeShapeType="1" noTextEdit="1"/>
                    </p:cNvSpPr>
                    <p:nvPr/>
                  </p:nvSpPr>
                  <p:spPr>
                    <a:xfrm>
                      <a:off x="1457329" y="1842376"/>
                      <a:ext cx="469359" cy="268279"/>
                    </a:xfrm>
                    <a:prstGeom prst="rect">
                      <a:avLst/>
                    </a:prstGeom>
                    <a:blipFill>
                      <a:blip r:embed="rId12"/>
                      <a:stretch>
                        <a:fillRect l="-10526" t="-95455" r="-7895" b="-159091"/>
                      </a:stretch>
                    </a:blipFill>
                  </p:spPr>
                  <p:txBody>
                    <a:bodyPr/>
                    <a:lstStyle/>
                    <a:p>
                      <a:r>
                        <a:rPr lang="en-US">
                          <a:noFill/>
                        </a:rPr>
                        <a:t> </a:t>
                      </a:r>
                    </a:p>
                  </p:txBody>
                </p:sp>
              </mc:Fallback>
            </mc:AlternateContent>
          </p:grpSp>
          <p:grpSp>
            <p:nvGrpSpPr>
              <p:cNvPr id="77" name="Group 76">
                <a:extLst>
                  <a:ext uri="{FF2B5EF4-FFF2-40B4-BE49-F238E27FC236}">
                    <a16:creationId xmlns:a16="http://schemas.microsoft.com/office/drawing/2014/main" id="{CE24245D-D456-2878-68DF-59EBA70791CB}"/>
                  </a:ext>
                </a:extLst>
              </p:cNvPr>
              <p:cNvGrpSpPr/>
              <p:nvPr/>
            </p:nvGrpSpPr>
            <p:grpSpPr>
              <a:xfrm>
                <a:off x="3525246" y="1711378"/>
                <a:ext cx="469359" cy="414000"/>
                <a:chOff x="1513348" y="1769515"/>
                <a:chExt cx="469359" cy="414000"/>
              </a:xfrm>
            </p:grpSpPr>
            <p:sp>
              <p:nvSpPr>
                <p:cNvPr id="91" name="Oval 90">
                  <a:extLst>
                    <a:ext uri="{FF2B5EF4-FFF2-40B4-BE49-F238E27FC236}">
                      <a16:creationId xmlns:a16="http://schemas.microsoft.com/office/drawing/2014/main" id="{A7E5E4B2-A2BF-A7C0-8900-DE4E1F1413DB}"/>
                    </a:ext>
                  </a:extLst>
                </p:cNvPr>
                <p:cNvSpPr/>
                <p:nvPr/>
              </p:nvSpPr>
              <p:spPr>
                <a:xfrm>
                  <a:off x="1541027" y="1769515"/>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C3B7C08A-5686-DFA5-0CC8-4B22287D930C}"/>
                        </a:ext>
                      </a:extLst>
                    </p:cNvPr>
                    <p:cNvSpPr txBox="1"/>
                    <p:nvPr/>
                  </p:nvSpPr>
                  <p:spPr>
                    <a:xfrm>
                      <a:off x="1513348" y="1842376"/>
                      <a:ext cx="469359" cy="268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2</m:t>
                                </m:r>
                              </m:den>
                            </m:f>
                          </m:oMath>
                        </m:oMathPara>
                      </a14:m>
                      <a:endParaRPr lang="en-US" sz="1000" dirty="0"/>
                    </a:p>
                  </p:txBody>
                </p:sp>
              </mc:Choice>
              <mc:Fallback xmlns="">
                <p:sp>
                  <p:nvSpPr>
                    <p:cNvPr id="92" name="TextBox 91">
                      <a:extLst>
                        <a:ext uri="{FF2B5EF4-FFF2-40B4-BE49-F238E27FC236}">
                          <a16:creationId xmlns:a16="http://schemas.microsoft.com/office/drawing/2014/main" id="{C3B7C08A-5686-DFA5-0CC8-4B22287D930C}"/>
                        </a:ext>
                      </a:extLst>
                    </p:cNvPr>
                    <p:cNvSpPr txBox="1">
                      <a:spLocks noRot="1" noChangeAspect="1" noMove="1" noResize="1" noEditPoints="1" noAdjustHandles="1" noChangeArrowheads="1" noChangeShapeType="1" noTextEdit="1"/>
                    </p:cNvSpPr>
                    <p:nvPr/>
                  </p:nvSpPr>
                  <p:spPr>
                    <a:xfrm>
                      <a:off x="1513348" y="1842376"/>
                      <a:ext cx="469359" cy="268279"/>
                    </a:xfrm>
                    <a:prstGeom prst="rect">
                      <a:avLst/>
                    </a:prstGeom>
                    <a:blipFill>
                      <a:blip r:embed="rId13"/>
                      <a:stretch>
                        <a:fillRect l="-10526" t="-95455" r="-10526" b="-159091"/>
                      </a:stretch>
                    </a:blipFill>
                  </p:spPr>
                  <p:txBody>
                    <a:bodyPr/>
                    <a:lstStyle/>
                    <a:p>
                      <a:r>
                        <a:rPr lang="en-US">
                          <a:noFill/>
                        </a:rPr>
                        <a:t> </a:t>
                      </a:r>
                    </a:p>
                  </p:txBody>
                </p:sp>
              </mc:Fallback>
            </mc:AlternateContent>
          </p:grpSp>
          <p:cxnSp>
            <p:nvCxnSpPr>
              <p:cNvPr id="80" name="Straight Arrow Connector 79">
                <a:extLst>
                  <a:ext uri="{FF2B5EF4-FFF2-40B4-BE49-F238E27FC236}">
                    <a16:creationId xmlns:a16="http://schemas.microsoft.com/office/drawing/2014/main" id="{208DFED3-2A8C-2D9A-1BD0-81C9632E82AE}"/>
                  </a:ext>
                </a:extLst>
              </p:cNvPr>
              <p:cNvCxnSpPr>
                <a:cxnSpLocks/>
                <a:stCxn id="108" idx="4"/>
                <a:endCxn id="103" idx="0"/>
              </p:cNvCxnSpPr>
              <p:nvPr/>
            </p:nvCxnSpPr>
            <p:spPr>
              <a:xfrm flipH="1">
                <a:off x="1663341" y="1531168"/>
                <a:ext cx="1399974"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055E3431-FB80-5B82-9E77-C8988D9C0356}"/>
                  </a:ext>
                </a:extLst>
              </p:cNvPr>
              <p:cNvCxnSpPr>
                <a:cxnSpLocks/>
                <a:stCxn id="108" idx="4"/>
                <a:endCxn id="101" idx="0"/>
              </p:cNvCxnSpPr>
              <p:nvPr/>
            </p:nvCxnSpPr>
            <p:spPr>
              <a:xfrm flipH="1">
                <a:off x="2333974" y="1531168"/>
                <a:ext cx="729341"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65E11A1C-A025-B61C-01F8-A0204D8C956D}"/>
                  </a:ext>
                </a:extLst>
              </p:cNvPr>
              <p:cNvCxnSpPr>
                <a:cxnSpLocks/>
                <a:stCxn id="108" idx="4"/>
                <a:endCxn id="93" idx="0"/>
              </p:cNvCxnSpPr>
              <p:nvPr/>
            </p:nvCxnSpPr>
            <p:spPr>
              <a:xfrm flipH="1">
                <a:off x="3033274" y="1531168"/>
                <a:ext cx="30041"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EE4F4AD5-706E-09E1-D4F0-EDF508393B6B}"/>
                  </a:ext>
                </a:extLst>
              </p:cNvPr>
              <p:cNvCxnSpPr>
                <a:cxnSpLocks/>
                <a:stCxn id="108" idx="4"/>
                <a:endCxn id="91" idx="0"/>
              </p:cNvCxnSpPr>
              <p:nvPr/>
            </p:nvCxnSpPr>
            <p:spPr>
              <a:xfrm>
                <a:off x="3063315" y="1531168"/>
                <a:ext cx="696610" cy="180210"/>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
          <p:nvSpPr>
            <p:cNvPr id="112" name="Oval 111">
              <a:extLst>
                <a:ext uri="{FF2B5EF4-FFF2-40B4-BE49-F238E27FC236}">
                  <a16:creationId xmlns:a16="http://schemas.microsoft.com/office/drawing/2014/main" id="{07291C32-657A-2F3E-A1AD-5D81636A2553}"/>
                </a:ext>
              </a:extLst>
            </p:cNvPr>
            <p:cNvSpPr/>
            <p:nvPr/>
          </p:nvSpPr>
          <p:spPr>
            <a:xfrm>
              <a:off x="517491" y="3435019"/>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D08A2DDB-7357-C76A-51AF-1CB1D67FE647}"/>
                    </a:ext>
                  </a:extLst>
                </p:cNvPr>
                <p:cNvSpPr txBox="1"/>
                <p:nvPr/>
              </p:nvSpPr>
              <p:spPr>
                <a:xfrm>
                  <a:off x="489812" y="3507880"/>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3" name="TextBox 112">
                  <a:extLst>
                    <a:ext uri="{FF2B5EF4-FFF2-40B4-BE49-F238E27FC236}">
                      <a16:creationId xmlns:a16="http://schemas.microsoft.com/office/drawing/2014/main" id="{D08A2DDB-7357-C76A-51AF-1CB1D67FE647}"/>
                    </a:ext>
                  </a:extLst>
                </p:cNvPr>
                <p:cNvSpPr txBox="1">
                  <a:spLocks noRot="1" noChangeAspect="1" noMove="1" noResize="1" noEditPoints="1" noAdjustHandles="1" noChangeArrowheads="1" noChangeShapeType="1" noTextEdit="1"/>
                </p:cNvSpPr>
                <p:nvPr/>
              </p:nvSpPr>
              <p:spPr>
                <a:xfrm>
                  <a:off x="489812" y="3507880"/>
                  <a:ext cx="469359" cy="267702"/>
                </a:xfrm>
                <a:prstGeom prst="rect">
                  <a:avLst/>
                </a:prstGeom>
                <a:blipFill>
                  <a:blip r:embed="rId14"/>
                  <a:stretch>
                    <a:fillRect l="-10526" t="-91304" r="-7895" b="-152174"/>
                  </a:stretch>
                </a:blipFill>
              </p:spPr>
              <p:txBody>
                <a:bodyPr/>
                <a:lstStyle/>
                <a:p>
                  <a:r>
                    <a:rPr lang="en-US">
                      <a:noFill/>
                    </a:rPr>
                    <a:t> </a:t>
                  </a:r>
                </a:p>
              </p:txBody>
            </p:sp>
          </mc:Fallback>
        </mc:AlternateContent>
        <p:sp>
          <p:nvSpPr>
            <p:cNvPr id="114" name="Oval 113">
              <a:extLst>
                <a:ext uri="{FF2B5EF4-FFF2-40B4-BE49-F238E27FC236}">
                  <a16:creationId xmlns:a16="http://schemas.microsoft.com/office/drawing/2014/main" id="{998AD0CE-4404-E5D0-D6DC-5CA42459ACF5}"/>
                </a:ext>
              </a:extLst>
            </p:cNvPr>
            <p:cNvSpPr/>
            <p:nvPr/>
          </p:nvSpPr>
          <p:spPr>
            <a:xfrm>
              <a:off x="1055110" y="3438983"/>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0A32D7BA-A781-C03D-2C47-A4E457B692E5}"/>
                    </a:ext>
                  </a:extLst>
                </p:cNvPr>
                <p:cNvSpPr txBox="1"/>
                <p:nvPr/>
              </p:nvSpPr>
              <p:spPr>
                <a:xfrm>
                  <a:off x="1027431" y="3511844"/>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5" name="TextBox 114">
                  <a:extLst>
                    <a:ext uri="{FF2B5EF4-FFF2-40B4-BE49-F238E27FC236}">
                      <a16:creationId xmlns:a16="http://schemas.microsoft.com/office/drawing/2014/main" id="{0A32D7BA-A781-C03D-2C47-A4E457B692E5}"/>
                    </a:ext>
                  </a:extLst>
                </p:cNvPr>
                <p:cNvSpPr txBox="1">
                  <a:spLocks noRot="1" noChangeAspect="1" noMove="1" noResize="1" noEditPoints="1" noAdjustHandles="1" noChangeArrowheads="1" noChangeShapeType="1" noTextEdit="1"/>
                </p:cNvSpPr>
                <p:nvPr/>
              </p:nvSpPr>
              <p:spPr>
                <a:xfrm>
                  <a:off x="1027431" y="3511844"/>
                  <a:ext cx="469359" cy="267702"/>
                </a:xfrm>
                <a:prstGeom prst="rect">
                  <a:avLst/>
                </a:prstGeom>
                <a:blipFill>
                  <a:blip r:embed="rId15"/>
                  <a:stretch>
                    <a:fillRect l="-10526" t="-86957" r="-10526" b="-152174"/>
                  </a:stretch>
                </a:blipFill>
              </p:spPr>
              <p:txBody>
                <a:bodyPr/>
                <a:lstStyle/>
                <a:p>
                  <a:r>
                    <a:rPr lang="en-US">
                      <a:noFill/>
                    </a:rPr>
                    <a:t> </a:t>
                  </a:r>
                </a:p>
              </p:txBody>
            </p:sp>
          </mc:Fallback>
        </mc:AlternateContent>
        <p:sp>
          <p:nvSpPr>
            <p:cNvPr id="116" name="Oval 115">
              <a:extLst>
                <a:ext uri="{FF2B5EF4-FFF2-40B4-BE49-F238E27FC236}">
                  <a16:creationId xmlns:a16="http://schemas.microsoft.com/office/drawing/2014/main" id="{8BE99CC1-ACC6-1113-685A-DF9ABF71DD9C}"/>
                </a:ext>
              </a:extLst>
            </p:cNvPr>
            <p:cNvSpPr/>
            <p:nvPr/>
          </p:nvSpPr>
          <p:spPr>
            <a:xfrm>
              <a:off x="1534045" y="3443113"/>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3C8090AE-741C-F248-877F-809CD6482441}"/>
                    </a:ext>
                  </a:extLst>
                </p:cNvPr>
                <p:cNvSpPr txBox="1"/>
                <p:nvPr/>
              </p:nvSpPr>
              <p:spPr>
                <a:xfrm>
                  <a:off x="1506366" y="3515974"/>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7" name="TextBox 116">
                  <a:extLst>
                    <a:ext uri="{FF2B5EF4-FFF2-40B4-BE49-F238E27FC236}">
                      <a16:creationId xmlns:a16="http://schemas.microsoft.com/office/drawing/2014/main" id="{3C8090AE-741C-F248-877F-809CD6482441}"/>
                    </a:ext>
                  </a:extLst>
                </p:cNvPr>
                <p:cNvSpPr txBox="1">
                  <a:spLocks noRot="1" noChangeAspect="1" noMove="1" noResize="1" noEditPoints="1" noAdjustHandles="1" noChangeArrowheads="1" noChangeShapeType="1" noTextEdit="1"/>
                </p:cNvSpPr>
                <p:nvPr/>
              </p:nvSpPr>
              <p:spPr>
                <a:xfrm>
                  <a:off x="1506366" y="3515974"/>
                  <a:ext cx="469359" cy="267702"/>
                </a:xfrm>
                <a:prstGeom prst="rect">
                  <a:avLst/>
                </a:prstGeom>
                <a:blipFill>
                  <a:blip r:embed="rId16"/>
                  <a:stretch>
                    <a:fillRect l="-10526" t="-95455" r="-7895" b="-163636"/>
                  </a:stretch>
                </a:blipFill>
              </p:spPr>
              <p:txBody>
                <a:bodyPr/>
                <a:lstStyle/>
                <a:p>
                  <a:r>
                    <a:rPr lang="en-US">
                      <a:noFill/>
                    </a:rPr>
                    <a:t> </a:t>
                  </a:r>
                </a:p>
              </p:txBody>
            </p:sp>
          </mc:Fallback>
        </mc:AlternateContent>
        <p:sp>
          <p:nvSpPr>
            <p:cNvPr id="118" name="Oval 117">
              <a:extLst>
                <a:ext uri="{FF2B5EF4-FFF2-40B4-BE49-F238E27FC236}">
                  <a16:creationId xmlns:a16="http://schemas.microsoft.com/office/drawing/2014/main" id="{00298EB7-AF14-D3D5-94EA-F7D2B9BF9A69}"/>
                </a:ext>
              </a:extLst>
            </p:cNvPr>
            <p:cNvSpPr/>
            <p:nvPr/>
          </p:nvSpPr>
          <p:spPr>
            <a:xfrm>
              <a:off x="2024796" y="3443113"/>
              <a:ext cx="414000" cy="41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8FDBBC8F-D1FF-34D6-7C78-466B47F8E70E}"/>
                    </a:ext>
                  </a:extLst>
                </p:cNvPr>
                <p:cNvSpPr txBox="1"/>
                <p:nvPr/>
              </p:nvSpPr>
              <p:spPr>
                <a:xfrm>
                  <a:off x="1997117" y="3515974"/>
                  <a:ext cx="46935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𝑐𝑛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9" name="TextBox 118">
                  <a:extLst>
                    <a:ext uri="{FF2B5EF4-FFF2-40B4-BE49-F238E27FC236}">
                      <a16:creationId xmlns:a16="http://schemas.microsoft.com/office/drawing/2014/main" id="{8FDBBC8F-D1FF-34D6-7C78-466B47F8E70E}"/>
                    </a:ext>
                  </a:extLst>
                </p:cNvPr>
                <p:cNvSpPr txBox="1">
                  <a:spLocks noRot="1" noChangeAspect="1" noMove="1" noResize="1" noEditPoints="1" noAdjustHandles="1" noChangeArrowheads="1" noChangeShapeType="1" noTextEdit="1"/>
                </p:cNvSpPr>
                <p:nvPr/>
              </p:nvSpPr>
              <p:spPr>
                <a:xfrm>
                  <a:off x="1997117" y="3515974"/>
                  <a:ext cx="469359" cy="267702"/>
                </a:xfrm>
                <a:prstGeom prst="rect">
                  <a:avLst/>
                </a:prstGeom>
                <a:blipFill>
                  <a:blip r:embed="rId17"/>
                  <a:stretch>
                    <a:fillRect l="-7895" t="-95455" r="-10526" b="-163636"/>
                  </a:stretch>
                </a:blipFill>
              </p:spPr>
              <p:txBody>
                <a:bodyPr/>
                <a:lstStyle/>
                <a:p>
                  <a:r>
                    <a:rPr lang="en-US">
                      <a:noFill/>
                    </a:rPr>
                    <a:t> </a:t>
                  </a:r>
                </a:p>
              </p:txBody>
            </p:sp>
          </mc:Fallback>
        </mc:AlternateContent>
        <p:cxnSp>
          <p:nvCxnSpPr>
            <p:cNvPr id="120" name="Straight Arrow Connector 119">
              <a:extLst>
                <a:ext uri="{FF2B5EF4-FFF2-40B4-BE49-F238E27FC236}">
                  <a16:creationId xmlns:a16="http://schemas.microsoft.com/office/drawing/2014/main" id="{98257A79-9B17-15F4-DED5-42985E3E15E8}"/>
                </a:ext>
              </a:extLst>
            </p:cNvPr>
            <p:cNvCxnSpPr>
              <a:cxnSpLocks/>
              <a:stCxn id="103" idx="4"/>
              <a:endCxn id="112" idx="0"/>
            </p:cNvCxnSpPr>
            <p:nvPr/>
          </p:nvCxnSpPr>
          <p:spPr>
            <a:xfrm flipH="1">
              <a:off x="724491" y="3259018"/>
              <a:ext cx="1423853" cy="17600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0367F478-B51E-94DD-9A8B-3FC49B28A810}"/>
                </a:ext>
              </a:extLst>
            </p:cNvPr>
            <p:cNvCxnSpPr>
              <a:cxnSpLocks/>
              <a:stCxn id="103" idx="4"/>
              <a:endCxn id="114" idx="0"/>
            </p:cNvCxnSpPr>
            <p:nvPr/>
          </p:nvCxnSpPr>
          <p:spPr>
            <a:xfrm flipH="1">
              <a:off x="1262110" y="3259018"/>
              <a:ext cx="886234" cy="17996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ABD1E48A-1AF0-BF51-6A67-0F8619758F6D}"/>
                </a:ext>
              </a:extLst>
            </p:cNvPr>
            <p:cNvCxnSpPr>
              <a:cxnSpLocks/>
              <a:stCxn id="103" idx="4"/>
              <a:endCxn id="116" idx="0"/>
            </p:cNvCxnSpPr>
            <p:nvPr/>
          </p:nvCxnSpPr>
          <p:spPr>
            <a:xfrm flipH="1">
              <a:off x="1741045" y="3259018"/>
              <a:ext cx="407299"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9573A952-9D2F-6323-A74E-8D57B5D6FE10}"/>
                </a:ext>
              </a:extLst>
            </p:cNvPr>
            <p:cNvCxnSpPr>
              <a:cxnSpLocks/>
              <a:stCxn id="103" idx="4"/>
              <a:endCxn id="118" idx="0"/>
            </p:cNvCxnSpPr>
            <p:nvPr/>
          </p:nvCxnSpPr>
          <p:spPr>
            <a:xfrm>
              <a:off x="2148344" y="3259018"/>
              <a:ext cx="83452"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13E01F5C-9A90-C9D2-6AD8-DCF0796E38AC}"/>
                </a:ext>
              </a:extLst>
            </p:cNvPr>
            <p:cNvCxnSpPr>
              <a:cxnSpLocks/>
            </p:cNvCxnSpPr>
            <p:nvPr/>
          </p:nvCxnSpPr>
          <p:spPr>
            <a:xfrm flipH="1">
              <a:off x="2432095" y="3272224"/>
              <a:ext cx="381803" cy="7471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4E326B4F-D03C-AC73-F1AD-3EA930B57E20}"/>
                </a:ext>
              </a:extLst>
            </p:cNvPr>
            <p:cNvCxnSpPr>
              <a:cxnSpLocks/>
            </p:cNvCxnSpPr>
            <p:nvPr/>
          </p:nvCxnSpPr>
          <p:spPr>
            <a:xfrm flipH="1">
              <a:off x="2515547" y="3272224"/>
              <a:ext cx="298351" cy="1627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049096AC-78AA-F359-205F-65517F2D843C}"/>
                </a:ext>
              </a:extLst>
            </p:cNvPr>
            <p:cNvCxnSpPr>
              <a:cxnSpLocks/>
            </p:cNvCxnSpPr>
            <p:nvPr/>
          </p:nvCxnSpPr>
          <p:spPr>
            <a:xfrm flipH="1">
              <a:off x="2685963" y="3272224"/>
              <a:ext cx="127935"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202B436D-3B0A-5C4D-44D1-F7AAAC574B79}"/>
                </a:ext>
              </a:extLst>
            </p:cNvPr>
            <p:cNvCxnSpPr>
              <a:cxnSpLocks/>
            </p:cNvCxnSpPr>
            <p:nvPr/>
          </p:nvCxnSpPr>
          <p:spPr>
            <a:xfrm>
              <a:off x="2813898" y="3272224"/>
              <a:ext cx="83452"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6387A9A2-3687-F3D9-628E-8D0AB7B78C00}"/>
                </a:ext>
              </a:extLst>
            </p:cNvPr>
            <p:cNvCxnSpPr>
              <a:cxnSpLocks/>
            </p:cNvCxnSpPr>
            <p:nvPr/>
          </p:nvCxnSpPr>
          <p:spPr>
            <a:xfrm flipH="1">
              <a:off x="3136474" y="3259018"/>
              <a:ext cx="381803" cy="7471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D7EBD6EB-710F-F387-0E20-8B5EF98412DC}"/>
                </a:ext>
              </a:extLst>
            </p:cNvPr>
            <p:cNvCxnSpPr>
              <a:cxnSpLocks/>
            </p:cNvCxnSpPr>
            <p:nvPr/>
          </p:nvCxnSpPr>
          <p:spPr>
            <a:xfrm flipH="1">
              <a:off x="3219926" y="3259018"/>
              <a:ext cx="298351" cy="1627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373C041E-241F-1936-466B-65614A57BF01}"/>
                </a:ext>
              </a:extLst>
            </p:cNvPr>
            <p:cNvCxnSpPr>
              <a:cxnSpLocks/>
            </p:cNvCxnSpPr>
            <p:nvPr/>
          </p:nvCxnSpPr>
          <p:spPr>
            <a:xfrm flipH="1">
              <a:off x="3390342" y="3259018"/>
              <a:ext cx="127935"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4DE8D542-7B4E-3347-E303-5819A50DE1E0}"/>
                </a:ext>
              </a:extLst>
            </p:cNvPr>
            <p:cNvCxnSpPr>
              <a:cxnSpLocks/>
            </p:cNvCxnSpPr>
            <p:nvPr/>
          </p:nvCxnSpPr>
          <p:spPr>
            <a:xfrm>
              <a:off x="3518277" y="3259018"/>
              <a:ext cx="83452"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2503977F-FFDA-F542-8791-04C32AD4F60C}"/>
                </a:ext>
              </a:extLst>
            </p:cNvPr>
            <p:cNvCxnSpPr>
              <a:cxnSpLocks/>
            </p:cNvCxnSpPr>
            <p:nvPr/>
          </p:nvCxnSpPr>
          <p:spPr>
            <a:xfrm flipH="1">
              <a:off x="3866177" y="3268395"/>
              <a:ext cx="381803" cy="7471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D0B6D94F-7980-B222-5C5C-1142BA413138}"/>
                </a:ext>
              </a:extLst>
            </p:cNvPr>
            <p:cNvCxnSpPr>
              <a:cxnSpLocks/>
            </p:cNvCxnSpPr>
            <p:nvPr/>
          </p:nvCxnSpPr>
          <p:spPr>
            <a:xfrm flipH="1">
              <a:off x="3949629" y="3268395"/>
              <a:ext cx="298351" cy="1627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8" name="Straight Arrow Connector 147">
              <a:extLst>
                <a:ext uri="{FF2B5EF4-FFF2-40B4-BE49-F238E27FC236}">
                  <a16:creationId xmlns:a16="http://schemas.microsoft.com/office/drawing/2014/main" id="{42C8023C-E693-FD41-2B30-CDC26990166C}"/>
                </a:ext>
              </a:extLst>
            </p:cNvPr>
            <p:cNvCxnSpPr>
              <a:cxnSpLocks/>
            </p:cNvCxnSpPr>
            <p:nvPr/>
          </p:nvCxnSpPr>
          <p:spPr>
            <a:xfrm flipH="1">
              <a:off x="4120045" y="3268395"/>
              <a:ext cx="127935"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9" name="Straight Arrow Connector 148">
              <a:extLst>
                <a:ext uri="{FF2B5EF4-FFF2-40B4-BE49-F238E27FC236}">
                  <a16:creationId xmlns:a16="http://schemas.microsoft.com/office/drawing/2014/main" id="{FD591BC5-4E8E-D1EA-CB92-BBF7366DE85D}"/>
                </a:ext>
              </a:extLst>
            </p:cNvPr>
            <p:cNvCxnSpPr>
              <a:cxnSpLocks/>
            </p:cNvCxnSpPr>
            <p:nvPr/>
          </p:nvCxnSpPr>
          <p:spPr>
            <a:xfrm>
              <a:off x="4247980" y="3268395"/>
              <a:ext cx="83452" cy="1840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grpSp>
        <p:nvGrpSpPr>
          <p:cNvPr id="170" name="Group 169">
            <a:extLst>
              <a:ext uri="{FF2B5EF4-FFF2-40B4-BE49-F238E27FC236}">
                <a16:creationId xmlns:a16="http://schemas.microsoft.com/office/drawing/2014/main" id="{BD3F35CD-D666-54A3-340C-2084EEFD0644}"/>
              </a:ext>
            </a:extLst>
          </p:cNvPr>
          <p:cNvGrpSpPr/>
          <p:nvPr/>
        </p:nvGrpSpPr>
        <p:grpSpPr>
          <a:xfrm>
            <a:off x="1644206" y="2730325"/>
            <a:ext cx="2902918" cy="654753"/>
            <a:chOff x="1644206" y="2730325"/>
            <a:chExt cx="2902918" cy="654753"/>
          </a:xfrm>
        </p:grpSpPr>
        <p:grpSp>
          <p:nvGrpSpPr>
            <p:cNvPr id="151" name="Group 150">
              <a:extLst>
                <a:ext uri="{FF2B5EF4-FFF2-40B4-BE49-F238E27FC236}">
                  <a16:creationId xmlns:a16="http://schemas.microsoft.com/office/drawing/2014/main" id="{DA0F5DCD-7984-7777-9FD6-66513F62050E}"/>
                </a:ext>
              </a:extLst>
            </p:cNvPr>
            <p:cNvGrpSpPr/>
            <p:nvPr/>
          </p:nvGrpSpPr>
          <p:grpSpPr>
            <a:xfrm>
              <a:off x="2241454" y="2735419"/>
              <a:ext cx="54000" cy="358800"/>
              <a:chOff x="654341" y="2461508"/>
              <a:chExt cx="54000" cy="358800"/>
            </a:xfrm>
          </p:grpSpPr>
          <p:sp>
            <p:nvSpPr>
              <p:cNvPr id="152" name="Oval 151">
                <a:extLst>
                  <a:ext uri="{FF2B5EF4-FFF2-40B4-BE49-F238E27FC236}">
                    <a16:creationId xmlns:a16="http://schemas.microsoft.com/office/drawing/2014/main" id="{B96E523D-3953-23A8-7A19-3AC3EE8DC47B}"/>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A4BCE1B5-6E97-87C2-F65C-67CBB90952C9}"/>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C92EEACB-8727-14E5-FC85-4C90984E7694}"/>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E68F6018-B816-73F0-7B42-58526DA926D3}"/>
                </a:ext>
              </a:extLst>
            </p:cNvPr>
            <p:cNvGrpSpPr/>
            <p:nvPr/>
          </p:nvGrpSpPr>
          <p:grpSpPr>
            <a:xfrm>
              <a:off x="2872008" y="2735419"/>
              <a:ext cx="54000" cy="358800"/>
              <a:chOff x="654341" y="2461508"/>
              <a:chExt cx="54000" cy="358800"/>
            </a:xfrm>
          </p:grpSpPr>
          <p:sp>
            <p:nvSpPr>
              <p:cNvPr id="156" name="Oval 155">
                <a:extLst>
                  <a:ext uri="{FF2B5EF4-FFF2-40B4-BE49-F238E27FC236}">
                    <a16:creationId xmlns:a16="http://schemas.microsoft.com/office/drawing/2014/main" id="{342B5D14-7238-273C-80B9-701E63A14571}"/>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8FE17E9B-8CF3-9BF8-7C94-73356A9E80F2}"/>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C21F400-2C83-8F59-0B95-433BBE2132EC}"/>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a:extLst>
                <a:ext uri="{FF2B5EF4-FFF2-40B4-BE49-F238E27FC236}">
                  <a16:creationId xmlns:a16="http://schemas.microsoft.com/office/drawing/2014/main" id="{29DAC19D-E0EC-E658-D658-C35B088F2917}"/>
                </a:ext>
              </a:extLst>
            </p:cNvPr>
            <p:cNvGrpSpPr/>
            <p:nvPr/>
          </p:nvGrpSpPr>
          <p:grpSpPr>
            <a:xfrm>
              <a:off x="4313428" y="2730325"/>
              <a:ext cx="54000" cy="358800"/>
              <a:chOff x="654341" y="2461508"/>
              <a:chExt cx="54000" cy="358800"/>
            </a:xfrm>
          </p:grpSpPr>
          <p:sp>
            <p:nvSpPr>
              <p:cNvPr id="160" name="Oval 159">
                <a:extLst>
                  <a:ext uri="{FF2B5EF4-FFF2-40B4-BE49-F238E27FC236}">
                    <a16:creationId xmlns:a16="http://schemas.microsoft.com/office/drawing/2014/main" id="{FB898E22-9B5D-F1AD-1045-2036E6D7E8BC}"/>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D91DFFC-3EC4-EDDD-F475-CA3A05DC0DCB}"/>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5E14F6B2-7277-E258-C9C7-F2EDBEC26730}"/>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Content Placeholder 2">
              <a:extLst>
                <a:ext uri="{FF2B5EF4-FFF2-40B4-BE49-F238E27FC236}">
                  <a16:creationId xmlns:a16="http://schemas.microsoft.com/office/drawing/2014/main" id="{6C9E7EAD-D05A-66E4-B952-3CACF3DA13B3}"/>
                </a:ext>
              </a:extLst>
            </p:cNvPr>
            <p:cNvSpPr txBox="1">
              <a:spLocks/>
            </p:cNvSpPr>
            <p:nvPr/>
          </p:nvSpPr>
          <p:spPr>
            <a:xfrm>
              <a:off x="1644206" y="3111234"/>
              <a:ext cx="59724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t>Base</a:t>
              </a:r>
              <a:endParaRPr lang="en-US" sz="1200" dirty="0">
                <a:solidFill>
                  <a:prstClr val="black"/>
                </a:solidFill>
                <a:latin typeface="Calibri" panose="020F0502020204030204"/>
                <a:ea typeface="+mn-ea"/>
                <a:cs typeface="+mn-cs"/>
              </a:endParaRPr>
            </a:p>
          </p:txBody>
        </p:sp>
        <p:grpSp>
          <p:nvGrpSpPr>
            <p:cNvPr id="164" name="Group 163">
              <a:extLst>
                <a:ext uri="{FF2B5EF4-FFF2-40B4-BE49-F238E27FC236}">
                  <a16:creationId xmlns:a16="http://schemas.microsoft.com/office/drawing/2014/main" id="{D81C885C-169D-201A-B89E-F07C6EA886B0}"/>
                </a:ext>
              </a:extLst>
            </p:cNvPr>
            <p:cNvGrpSpPr/>
            <p:nvPr/>
          </p:nvGrpSpPr>
          <p:grpSpPr>
            <a:xfrm>
              <a:off x="2120655" y="3142022"/>
              <a:ext cx="2426469" cy="234892"/>
              <a:chOff x="2765098" y="4412609"/>
              <a:chExt cx="2140712" cy="234892"/>
            </a:xfrm>
          </p:grpSpPr>
          <p:sp>
            <p:nvSpPr>
              <p:cNvPr id="165" name="Rectangle 164">
                <a:extLst>
                  <a:ext uri="{FF2B5EF4-FFF2-40B4-BE49-F238E27FC236}">
                    <a16:creationId xmlns:a16="http://schemas.microsoft.com/office/drawing/2014/main" id="{668EFB91-8617-E092-FA62-D15024FF7459}"/>
                  </a:ext>
                </a:extLst>
              </p:cNvPr>
              <p:cNvSpPr/>
              <p:nvPr/>
            </p:nvSpPr>
            <p:spPr>
              <a:xfrm>
                <a:off x="2765098" y="4412609"/>
                <a:ext cx="2140712" cy="234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30CF04DC-F657-617E-96C1-72E60AFEA105}"/>
                      </a:ext>
                    </a:extLst>
                  </p:cNvPr>
                  <p:cNvSpPr txBox="1"/>
                  <p:nvPr/>
                </p:nvSpPr>
                <p:spPr>
                  <a:xfrm>
                    <a:off x="2837908" y="4422333"/>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94" name="TextBox 93">
                    <a:extLst>
                      <a:ext uri="{FF2B5EF4-FFF2-40B4-BE49-F238E27FC236}">
                        <a16:creationId xmlns:a16="http://schemas.microsoft.com/office/drawing/2014/main" id="{2537C9CB-ED9A-6963-99BE-B26B4B8B38FC}"/>
                      </a:ext>
                    </a:extLst>
                  </p:cNvPr>
                  <p:cNvSpPr txBox="1">
                    <a:spLocks noRot="1" noChangeAspect="1" noMove="1" noResize="1" noEditPoints="1" noAdjustHandles="1" noChangeArrowheads="1" noChangeShapeType="1" noTextEdit="1"/>
                  </p:cNvSpPr>
                  <p:nvPr/>
                </p:nvSpPr>
                <p:spPr>
                  <a:xfrm>
                    <a:off x="2837908" y="4422333"/>
                    <a:ext cx="149976" cy="215444"/>
                  </a:xfrm>
                  <a:prstGeom prst="rect">
                    <a:avLst/>
                  </a:prstGeom>
                  <a:blipFill>
                    <a:blip r:embed="rId18"/>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E45DAF3B-DA25-054F-260E-2B283BB2D824}"/>
                      </a:ext>
                    </a:extLst>
                  </p:cNvPr>
                  <p:cNvSpPr txBox="1"/>
                  <p:nvPr/>
                </p:nvSpPr>
                <p:spPr>
                  <a:xfrm>
                    <a:off x="3080963" y="4423846"/>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1" name="TextBox 100">
                    <a:extLst>
                      <a:ext uri="{FF2B5EF4-FFF2-40B4-BE49-F238E27FC236}">
                        <a16:creationId xmlns:a16="http://schemas.microsoft.com/office/drawing/2014/main" id="{9D05C723-52DF-25D5-2F78-BF3D56CDA464}"/>
                      </a:ext>
                    </a:extLst>
                  </p:cNvPr>
                  <p:cNvSpPr txBox="1">
                    <a:spLocks noRot="1" noChangeAspect="1" noMove="1" noResize="1" noEditPoints="1" noAdjustHandles="1" noChangeArrowheads="1" noChangeShapeType="1" noTextEdit="1"/>
                  </p:cNvSpPr>
                  <p:nvPr/>
                </p:nvSpPr>
                <p:spPr>
                  <a:xfrm>
                    <a:off x="3080963" y="4423846"/>
                    <a:ext cx="149976" cy="215444"/>
                  </a:xfrm>
                  <a:prstGeom prst="rect">
                    <a:avLst/>
                  </a:prstGeom>
                  <a:blipFill>
                    <a:blip r:embed="rId19"/>
                    <a:stretch>
                      <a:fillRect l="-23077"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50885229-85EC-EDB1-92C5-BA223BE94291}"/>
                      </a:ext>
                    </a:extLst>
                  </p:cNvPr>
                  <p:cNvSpPr txBox="1"/>
                  <p:nvPr/>
                </p:nvSpPr>
                <p:spPr>
                  <a:xfrm>
                    <a:off x="4657331" y="4423152"/>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2" name="TextBox 101">
                    <a:extLst>
                      <a:ext uri="{FF2B5EF4-FFF2-40B4-BE49-F238E27FC236}">
                        <a16:creationId xmlns:a16="http://schemas.microsoft.com/office/drawing/2014/main" id="{04B4CB02-C40D-52F4-6824-AAE27FB5B6B2}"/>
                      </a:ext>
                    </a:extLst>
                  </p:cNvPr>
                  <p:cNvSpPr txBox="1">
                    <a:spLocks noRot="1" noChangeAspect="1" noMove="1" noResize="1" noEditPoints="1" noAdjustHandles="1" noChangeArrowheads="1" noChangeShapeType="1" noTextEdit="1"/>
                  </p:cNvSpPr>
                  <p:nvPr/>
                </p:nvSpPr>
                <p:spPr>
                  <a:xfrm>
                    <a:off x="4657331" y="4423152"/>
                    <a:ext cx="149976" cy="215444"/>
                  </a:xfrm>
                  <a:prstGeom prst="rect">
                    <a:avLst/>
                  </a:prstGeom>
                  <a:blipFill>
                    <a:blip r:embed="rId20"/>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DF18B5BB-2D75-482F-D55B-0381D00474F0}"/>
                      </a:ext>
                    </a:extLst>
                  </p:cNvPr>
                  <p:cNvSpPr txBox="1"/>
                  <p:nvPr/>
                </p:nvSpPr>
                <p:spPr>
                  <a:xfrm>
                    <a:off x="3314358" y="4417515"/>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3" name="TextBox 102">
                    <a:extLst>
                      <a:ext uri="{FF2B5EF4-FFF2-40B4-BE49-F238E27FC236}">
                        <a16:creationId xmlns:a16="http://schemas.microsoft.com/office/drawing/2014/main" id="{697CCEDF-BD0A-6CDD-4825-548D5CC7AF57}"/>
                      </a:ext>
                    </a:extLst>
                  </p:cNvPr>
                  <p:cNvSpPr txBox="1">
                    <a:spLocks noRot="1" noChangeAspect="1" noMove="1" noResize="1" noEditPoints="1" noAdjustHandles="1" noChangeArrowheads="1" noChangeShapeType="1" noTextEdit="1"/>
                  </p:cNvSpPr>
                  <p:nvPr/>
                </p:nvSpPr>
                <p:spPr>
                  <a:xfrm>
                    <a:off x="3314358" y="4417515"/>
                    <a:ext cx="149976" cy="215444"/>
                  </a:xfrm>
                  <a:prstGeom prst="rect">
                    <a:avLst/>
                  </a:prstGeom>
                  <a:blipFill>
                    <a:blip r:embed="rId21"/>
                    <a:stretch>
                      <a:fillRect l="-33333" r="-25000" b="-11765"/>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171" name="Content Placeholder 2">
                <a:extLst>
                  <a:ext uri="{FF2B5EF4-FFF2-40B4-BE49-F238E27FC236}">
                    <a16:creationId xmlns:a16="http://schemas.microsoft.com/office/drawing/2014/main" id="{309A410C-2085-FC75-7959-08863C2541D8}"/>
                  </a:ext>
                </a:extLst>
              </p:cNvPr>
              <p:cNvSpPr txBox="1">
                <a:spLocks/>
              </p:cNvSpPr>
              <p:nvPr/>
            </p:nvSpPr>
            <p:spPr>
              <a:xfrm>
                <a:off x="144187" y="3493982"/>
                <a:ext cx="6424393" cy="119490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500"/>
                  </a:lnSpc>
                </a:pPr>
                <a:r>
                  <a:rPr lang="en-US" sz="1600" dirty="0"/>
                  <a:t>So base cost, </a:t>
                </a:r>
                <a14:m>
                  <m:oMath xmlns:m="http://schemas.openxmlformats.org/officeDocument/2006/math">
                    <m:r>
                      <a:rPr lang="en-US" sz="1600" i="1">
                        <a:latin typeface="Cambria Math" panose="02040503050406030204" pitchFamily="18" charset="0"/>
                      </a:rPr>
                      <m:t>=</m:t>
                    </m:r>
                    <m:r>
                      <a:rPr lang="en-US" sz="1600" b="0" i="1" smtClean="0">
                        <a:latin typeface="Cambria Math" panose="02040503050406030204" pitchFamily="18" charset="0"/>
                      </a:rPr>
                      <m:t>𝑑</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𝐿</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𝑑</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𝑛</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𝑛</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m:t>
                    </m:r>
                  </m:oMath>
                </a14:m>
                <a:endParaRPr lang="en-US" sz="1600" dirty="0"/>
              </a:p>
              <a:p>
                <a:pPr>
                  <a:lnSpc>
                    <a:spcPts val="1500"/>
                  </a:lnSpc>
                </a:pPr>
                <a:r>
                  <a:rPr lang="en-US" sz="1500" dirty="0"/>
                  <a:t>Internal cost = </a:t>
                </a:r>
                <a14:m>
                  <m:oMath xmlns:m="http://schemas.openxmlformats.org/officeDocument/2006/math">
                    <m:r>
                      <a:rPr lang="en-US" sz="1500" b="0" i="1" smtClean="0">
                        <a:latin typeface="Cambria Math" panose="02040503050406030204" pitchFamily="18" charset="0"/>
                      </a:rPr>
                      <m:t>𝑐</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r>
                      <a:rPr lang="en-US" sz="1500" b="0" i="1" smtClean="0">
                        <a:latin typeface="Cambria Math" panose="02040503050406030204" pitchFamily="18" charset="0"/>
                      </a:rPr>
                      <m:t>−</m:t>
                    </m:r>
                    <m:r>
                      <a:rPr lang="en-US" sz="1500" b="0" i="1" smtClean="0">
                        <a:latin typeface="Cambria Math" panose="02040503050406030204" pitchFamily="18" charset="0"/>
                      </a:rPr>
                      <m:t>𝑐𝑛</m:t>
                    </m:r>
                  </m:oMath>
                </a14:m>
                <a:endParaRPr lang="en-US" sz="1500" dirty="0"/>
              </a:p>
              <a:p>
                <a:pPr>
                  <a:lnSpc>
                    <a:spcPts val="1500"/>
                  </a:lnSpc>
                </a:pPr>
                <a:r>
                  <a:rPr lang="en-US" sz="1500" dirty="0"/>
                  <a:t>Total cost = </a:t>
                </a:r>
                <a14:m>
                  <m:oMath xmlns:m="http://schemas.openxmlformats.org/officeDocument/2006/math">
                    <m:r>
                      <a:rPr lang="en-US" sz="1500" b="0" i="1" smtClean="0">
                        <a:latin typeface="Cambria Math" panose="02040503050406030204" pitchFamily="18" charset="0"/>
                      </a:rPr>
                      <m:t>𝑑</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r>
                      <a:rPr lang="en-US" sz="1500" b="0" i="1" smtClean="0">
                        <a:latin typeface="Cambria Math" panose="02040503050406030204" pitchFamily="18" charset="0"/>
                      </a:rPr>
                      <m:t>+</m:t>
                    </m:r>
                    <m:r>
                      <a:rPr lang="en-US" sz="1500" b="0" i="1" smtClean="0">
                        <a:latin typeface="Cambria Math" panose="02040503050406030204" pitchFamily="18" charset="0"/>
                      </a:rPr>
                      <m:t>𝑐</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𝑐𝑛</m:t>
                    </m:r>
                    <m:r>
                      <a:rPr lang="en-US" sz="1500" b="0" i="1" smtClean="0">
                        <a:latin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𝜃</m:t>
                    </m:r>
                    <m:r>
                      <a:rPr lang="en-US" sz="1500" b="0" i="1" smtClean="0">
                        <a:latin typeface="Cambria Math" panose="02040503050406030204" pitchFamily="18" charset="0"/>
                        <a:ea typeface="Cambria Math" panose="02040503050406030204" pitchFamily="18" charset="0"/>
                      </a:rPr>
                      <m:t>(</m:t>
                    </m:r>
                    <m:sSup>
                      <m:sSupPr>
                        <m:ctrlPr>
                          <a:rPr lang="en-US" sz="1500" b="0" i="1" smtClean="0">
                            <a:latin typeface="Cambria Math" panose="02040503050406030204" pitchFamily="18" charset="0"/>
                            <a:ea typeface="Cambria Math" panose="02040503050406030204" pitchFamily="18" charset="0"/>
                          </a:rPr>
                        </m:ctrlPr>
                      </m:sSupPr>
                      <m:e>
                        <m:r>
                          <a:rPr lang="en-US" sz="1500" b="0" i="1" smtClean="0">
                            <a:latin typeface="Cambria Math" panose="02040503050406030204" pitchFamily="18" charset="0"/>
                            <a:ea typeface="Cambria Math" panose="02040503050406030204" pitchFamily="18" charset="0"/>
                          </a:rPr>
                          <m:t>𝑛</m:t>
                        </m:r>
                      </m:e>
                      <m:sup>
                        <m:r>
                          <a:rPr lang="en-US" sz="1500" b="0" i="1" smtClean="0">
                            <a:latin typeface="Cambria Math" panose="02040503050406030204" pitchFamily="18" charset="0"/>
                            <a:ea typeface="Cambria Math" panose="02040503050406030204" pitchFamily="18" charset="0"/>
                          </a:rPr>
                          <m:t>2</m:t>
                        </m:r>
                      </m:sup>
                    </m:sSup>
                    <m:r>
                      <a:rPr lang="en-US" sz="1500" b="0" i="1" smtClean="0">
                        <a:latin typeface="Cambria Math" panose="02040503050406030204" pitchFamily="18" charset="0"/>
                        <a:ea typeface="Cambria Math" panose="02040503050406030204" pitchFamily="18" charset="0"/>
                      </a:rPr>
                      <m:t>)</m:t>
                    </m:r>
                  </m:oMath>
                </a14:m>
                <a:endParaRPr lang="en-US" sz="1500" dirty="0"/>
              </a:p>
            </p:txBody>
          </p:sp>
        </mc:Choice>
        <mc:Fallback xmlns="">
          <p:sp>
            <p:nvSpPr>
              <p:cNvPr id="171" name="Content Placeholder 2">
                <a:extLst>
                  <a:ext uri="{FF2B5EF4-FFF2-40B4-BE49-F238E27FC236}">
                    <a16:creationId xmlns:a16="http://schemas.microsoft.com/office/drawing/2014/main" id="{309A410C-2085-FC75-7959-08863C2541D8}"/>
                  </a:ext>
                </a:extLst>
              </p:cNvPr>
              <p:cNvSpPr txBox="1">
                <a:spLocks noRot="1" noChangeAspect="1" noMove="1" noResize="1" noEditPoints="1" noAdjustHandles="1" noChangeArrowheads="1" noChangeShapeType="1" noTextEdit="1"/>
              </p:cNvSpPr>
              <p:nvPr/>
            </p:nvSpPr>
            <p:spPr>
              <a:xfrm>
                <a:off x="144187" y="3493982"/>
                <a:ext cx="6424393" cy="1194902"/>
              </a:xfrm>
              <a:prstGeom prst="rect">
                <a:avLst/>
              </a:prstGeom>
              <a:blipFill>
                <a:blip r:embed="rId22"/>
                <a:stretch>
                  <a:fillRect l="-394" t="-736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26DF58D-F660-D945-92FD-D5C3B96DCF88}"/>
              </a:ext>
            </a:extLst>
          </p:cNvPr>
          <p:cNvSpPr txBox="1"/>
          <p:nvPr/>
        </p:nvSpPr>
        <p:spPr>
          <a:xfrm>
            <a:off x="4547124" y="1140016"/>
            <a:ext cx="691792" cy="307777"/>
          </a:xfrm>
          <a:prstGeom prst="rect">
            <a:avLst/>
          </a:prstGeom>
          <a:noFill/>
        </p:spPr>
        <p:txBody>
          <a:bodyPr wrap="none" rtlCol="0">
            <a:spAutoFit/>
          </a:bodyPr>
          <a:lstStyle/>
          <a:p>
            <a:r>
              <a:rPr lang="en-US" sz="1400" dirty="0"/>
              <a:t>Level 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851ECD-2CAF-15BC-80DD-43BD7CB13AF4}"/>
                  </a:ext>
                </a:extLst>
              </p:cNvPr>
              <p:cNvSpPr txBox="1"/>
              <p:nvPr/>
            </p:nvSpPr>
            <p:spPr>
              <a:xfrm>
                <a:off x="5919989" y="1143794"/>
                <a:ext cx="26161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𝑐𝑛</m:t>
                      </m:r>
                    </m:oMath>
                  </m:oMathPara>
                </a14:m>
                <a:endParaRPr lang="en-US" sz="1600" dirty="0"/>
              </a:p>
            </p:txBody>
          </p:sp>
        </mc:Choice>
        <mc:Fallback xmlns="">
          <p:sp>
            <p:nvSpPr>
              <p:cNvPr id="10" name="TextBox 9">
                <a:extLst>
                  <a:ext uri="{FF2B5EF4-FFF2-40B4-BE49-F238E27FC236}">
                    <a16:creationId xmlns:a16="http://schemas.microsoft.com/office/drawing/2014/main" id="{84851ECD-2CAF-15BC-80DD-43BD7CB13AF4}"/>
                  </a:ext>
                </a:extLst>
              </p:cNvPr>
              <p:cNvSpPr txBox="1">
                <a:spLocks noRot="1" noChangeAspect="1" noMove="1" noResize="1" noEditPoints="1" noAdjustHandles="1" noChangeArrowheads="1" noChangeShapeType="1" noTextEdit="1"/>
              </p:cNvSpPr>
              <p:nvPr/>
            </p:nvSpPr>
            <p:spPr>
              <a:xfrm>
                <a:off x="5919989" y="1143794"/>
                <a:ext cx="261610" cy="246221"/>
              </a:xfrm>
              <a:prstGeom prst="rect">
                <a:avLst/>
              </a:prstGeom>
              <a:blipFill>
                <a:blip r:embed="rId23"/>
                <a:stretch>
                  <a:fillRect l="-14286" r="-9524"/>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795FBDE-5836-46A8-0951-B8EA6D717153}"/>
              </a:ext>
            </a:extLst>
          </p:cNvPr>
          <p:cNvSpPr txBox="1"/>
          <p:nvPr/>
        </p:nvSpPr>
        <p:spPr>
          <a:xfrm>
            <a:off x="4547124" y="1692221"/>
            <a:ext cx="691792" cy="307777"/>
          </a:xfrm>
          <a:prstGeom prst="rect">
            <a:avLst/>
          </a:prstGeom>
          <a:noFill/>
        </p:spPr>
        <p:txBody>
          <a:bodyPr wrap="none" rtlCol="0">
            <a:spAutoFit/>
          </a:bodyPr>
          <a:lstStyle/>
          <a:p>
            <a:r>
              <a:rPr lang="en-US" sz="1400" dirty="0"/>
              <a:t>Level 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35BC691-7A73-1330-4154-AE6BE69CA186}"/>
                  </a:ext>
                </a:extLst>
              </p:cNvPr>
              <p:cNvSpPr txBox="1"/>
              <p:nvPr/>
            </p:nvSpPr>
            <p:spPr>
              <a:xfrm>
                <a:off x="5610160" y="1662340"/>
                <a:ext cx="881267" cy="367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4</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𝑐𝑛</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=2</m:t>
                      </m:r>
                      <m:r>
                        <a:rPr lang="en-US" sz="1400" b="0" i="1" smtClean="0">
                          <a:latin typeface="Cambria Math" panose="02040503050406030204" pitchFamily="18" charset="0"/>
                        </a:rPr>
                        <m:t>𝑐𝑛</m:t>
                      </m:r>
                    </m:oMath>
                  </m:oMathPara>
                </a14:m>
                <a:endParaRPr lang="en-US" sz="1400" dirty="0"/>
              </a:p>
            </p:txBody>
          </p:sp>
        </mc:Choice>
        <mc:Fallback xmlns="">
          <p:sp>
            <p:nvSpPr>
              <p:cNvPr id="13" name="TextBox 12">
                <a:extLst>
                  <a:ext uri="{FF2B5EF4-FFF2-40B4-BE49-F238E27FC236}">
                    <a16:creationId xmlns:a16="http://schemas.microsoft.com/office/drawing/2014/main" id="{A35BC691-7A73-1330-4154-AE6BE69CA186}"/>
                  </a:ext>
                </a:extLst>
              </p:cNvPr>
              <p:cNvSpPr txBox="1">
                <a:spLocks noRot="1" noChangeAspect="1" noMove="1" noResize="1" noEditPoints="1" noAdjustHandles="1" noChangeArrowheads="1" noChangeShapeType="1" noTextEdit="1"/>
              </p:cNvSpPr>
              <p:nvPr/>
            </p:nvSpPr>
            <p:spPr>
              <a:xfrm>
                <a:off x="5610160" y="1662340"/>
                <a:ext cx="881267" cy="367537"/>
              </a:xfrm>
              <a:prstGeom prst="rect">
                <a:avLst/>
              </a:prstGeom>
              <a:blipFill>
                <a:blip r:embed="rId24"/>
                <a:stretch>
                  <a:fillRect l="-4225" t="-3448" r="-2817" b="-17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A69E226F-335A-0BA3-E2B4-5B1FF5A08B8D}"/>
              </a:ext>
            </a:extLst>
          </p:cNvPr>
          <p:cNvSpPr txBox="1"/>
          <p:nvPr/>
        </p:nvSpPr>
        <p:spPr>
          <a:xfrm>
            <a:off x="4547124" y="2256887"/>
            <a:ext cx="691792" cy="307777"/>
          </a:xfrm>
          <a:prstGeom prst="rect">
            <a:avLst/>
          </a:prstGeom>
          <a:noFill/>
        </p:spPr>
        <p:txBody>
          <a:bodyPr wrap="none" rtlCol="0">
            <a:spAutoFit/>
          </a:bodyPr>
          <a:lstStyle/>
          <a:p>
            <a:r>
              <a:rPr lang="en-US" sz="1400" dirty="0"/>
              <a:t>Level 2</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327A843-0C1C-FDAD-CE03-DCCBF13A9140}"/>
                  </a:ext>
                </a:extLst>
              </p:cNvPr>
              <p:cNvSpPr txBox="1"/>
              <p:nvPr/>
            </p:nvSpPr>
            <p:spPr>
              <a:xfrm>
                <a:off x="5610160" y="2227006"/>
                <a:ext cx="980653" cy="367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1</m:t>
                      </m:r>
                      <m:r>
                        <a:rPr lang="en-US" sz="1400" b="0" i="1" smtClean="0">
                          <a:latin typeface="Cambria Math" panose="02040503050406030204" pitchFamily="18" charset="0"/>
                        </a:rPr>
                        <m:t>6</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𝑐𝑛</m:t>
                          </m:r>
                        </m:num>
                        <m:den>
                          <m:r>
                            <a:rPr lang="en-US" sz="1400" b="0" i="1" smtClean="0">
                              <a:latin typeface="Cambria Math" panose="02040503050406030204" pitchFamily="18" charset="0"/>
                            </a:rPr>
                            <m:t>4</m:t>
                          </m:r>
                        </m:den>
                      </m:f>
                      <m:r>
                        <a:rPr lang="en-US" sz="1400" b="0" i="1" smtClean="0">
                          <a:latin typeface="Cambria Math" panose="02040503050406030204" pitchFamily="18" charset="0"/>
                        </a:rPr>
                        <m:t>=4</m:t>
                      </m:r>
                      <m:r>
                        <a:rPr lang="en-US" sz="1400" b="0" i="1" smtClean="0">
                          <a:latin typeface="Cambria Math" panose="02040503050406030204" pitchFamily="18" charset="0"/>
                        </a:rPr>
                        <m:t>𝑐𝑛</m:t>
                      </m:r>
                    </m:oMath>
                  </m:oMathPara>
                </a14:m>
                <a:endParaRPr lang="en-US" sz="1400" dirty="0"/>
              </a:p>
            </p:txBody>
          </p:sp>
        </mc:Choice>
        <mc:Fallback xmlns="">
          <p:sp>
            <p:nvSpPr>
              <p:cNvPr id="21" name="TextBox 20">
                <a:extLst>
                  <a:ext uri="{FF2B5EF4-FFF2-40B4-BE49-F238E27FC236}">
                    <a16:creationId xmlns:a16="http://schemas.microsoft.com/office/drawing/2014/main" id="{4327A843-0C1C-FDAD-CE03-DCCBF13A9140}"/>
                  </a:ext>
                </a:extLst>
              </p:cNvPr>
              <p:cNvSpPr txBox="1">
                <a:spLocks noRot="1" noChangeAspect="1" noMove="1" noResize="1" noEditPoints="1" noAdjustHandles="1" noChangeArrowheads="1" noChangeShapeType="1" noTextEdit="1"/>
              </p:cNvSpPr>
              <p:nvPr/>
            </p:nvSpPr>
            <p:spPr>
              <a:xfrm>
                <a:off x="5610160" y="2227006"/>
                <a:ext cx="980653" cy="367537"/>
              </a:xfrm>
              <a:prstGeom prst="rect">
                <a:avLst/>
              </a:prstGeom>
              <a:blipFill>
                <a:blip r:embed="rId25"/>
                <a:stretch>
                  <a:fillRect l="-3846" t="-3333" r="-3846"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BEE972E-4F97-39E4-21E8-5A901BCD4ACB}"/>
                  </a:ext>
                </a:extLst>
              </p:cNvPr>
              <p:cNvSpPr txBox="1"/>
              <p:nvPr/>
            </p:nvSpPr>
            <p:spPr>
              <a:xfrm>
                <a:off x="4558593" y="2871762"/>
                <a:ext cx="1050929" cy="307777"/>
              </a:xfrm>
              <a:prstGeom prst="rect">
                <a:avLst/>
              </a:prstGeom>
              <a:noFill/>
            </p:spPr>
            <p:txBody>
              <a:bodyPr wrap="none" rtlCol="0">
                <a:spAutoFit/>
              </a:bodyPr>
              <a:lstStyle/>
              <a:p>
                <a:r>
                  <a:rPr lang="en-US" sz="1400" dirty="0"/>
                  <a:t>Level </a:t>
                </a:r>
                <a14:m>
                  <m:oMath xmlns:m="http://schemas.openxmlformats.org/officeDocument/2006/math">
                    <m:r>
                      <a:rPr lang="en-US" sz="1400" b="0" i="1" smtClean="0">
                        <a:latin typeface="Cambria Math" panose="02040503050406030204" pitchFamily="18" charset="0"/>
                      </a:rPr>
                      <m:t>𝐻</m:t>
                    </m:r>
                    <m:r>
                      <a:rPr lang="en-US" sz="1400" b="0" i="1" smtClean="0">
                        <a:latin typeface="Cambria Math" panose="02040503050406030204" pitchFamily="18" charset="0"/>
                      </a:rPr>
                      <m:t>−1</m:t>
                    </m:r>
                  </m:oMath>
                </a14:m>
                <a:endParaRPr lang="en-US" sz="1400" dirty="0"/>
              </a:p>
            </p:txBody>
          </p:sp>
        </mc:Choice>
        <mc:Fallback xmlns="">
          <p:sp>
            <p:nvSpPr>
              <p:cNvPr id="22" name="TextBox 21">
                <a:extLst>
                  <a:ext uri="{FF2B5EF4-FFF2-40B4-BE49-F238E27FC236}">
                    <a16:creationId xmlns:a16="http://schemas.microsoft.com/office/drawing/2014/main" id="{5BEE972E-4F97-39E4-21E8-5A901BCD4ACB}"/>
                  </a:ext>
                </a:extLst>
              </p:cNvPr>
              <p:cNvSpPr txBox="1">
                <a:spLocks noRot="1" noChangeAspect="1" noMove="1" noResize="1" noEditPoints="1" noAdjustHandles="1" noChangeArrowheads="1" noChangeShapeType="1" noTextEdit="1"/>
              </p:cNvSpPr>
              <p:nvPr/>
            </p:nvSpPr>
            <p:spPr>
              <a:xfrm>
                <a:off x="4558593" y="2871762"/>
                <a:ext cx="1050929" cy="307777"/>
              </a:xfrm>
              <a:prstGeom prst="rect">
                <a:avLst/>
              </a:prstGeom>
              <a:blipFill>
                <a:blip r:embed="rId26"/>
                <a:stretch>
                  <a:fillRect l="-2410"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B9B5A3B-8B9C-49E6-4304-915CC70786E3}"/>
                  </a:ext>
                </a:extLst>
              </p:cNvPr>
              <p:cNvSpPr txBox="1"/>
              <p:nvPr/>
            </p:nvSpPr>
            <p:spPr>
              <a:xfrm>
                <a:off x="4565923" y="3138913"/>
                <a:ext cx="737125" cy="307777"/>
              </a:xfrm>
              <a:prstGeom prst="rect">
                <a:avLst/>
              </a:prstGeom>
              <a:noFill/>
            </p:spPr>
            <p:txBody>
              <a:bodyPr wrap="none" rtlCol="0">
                <a:spAutoFit/>
              </a:bodyPr>
              <a:lstStyle/>
              <a:p>
                <a:r>
                  <a:rPr lang="en-US" sz="1400" dirty="0"/>
                  <a:t>Level </a:t>
                </a:r>
                <a14:m>
                  <m:oMath xmlns:m="http://schemas.openxmlformats.org/officeDocument/2006/math">
                    <m:r>
                      <a:rPr lang="en-US" sz="1400" b="0" i="1" smtClean="0">
                        <a:latin typeface="Cambria Math" panose="02040503050406030204" pitchFamily="18" charset="0"/>
                      </a:rPr>
                      <m:t>𝐻</m:t>
                    </m:r>
                  </m:oMath>
                </a14:m>
                <a:endParaRPr lang="en-US" sz="1400" dirty="0"/>
              </a:p>
            </p:txBody>
          </p:sp>
        </mc:Choice>
        <mc:Fallback xmlns="">
          <p:sp>
            <p:nvSpPr>
              <p:cNvPr id="23" name="TextBox 22">
                <a:extLst>
                  <a:ext uri="{FF2B5EF4-FFF2-40B4-BE49-F238E27FC236}">
                    <a16:creationId xmlns:a16="http://schemas.microsoft.com/office/drawing/2014/main" id="{FB9B5A3B-8B9C-49E6-4304-915CC70786E3}"/>
                  </a:ext>
                </a:extLst>
              </p:cNvPr>
              <p:cNvSpPr txBox="1">
                <a:spLocks noRot="1" noChangeAspect="1" noMove="1" noResize="1" noEditPoints="1" noAdjustHandles="1" noChangeArrowheads="1" noChangeShapeType="1" noTextEdit="1"/>
              </p:cNvSpPr>
              <p:nvPr/>
            </p:nvSpPr>
            <p:spPr>
              <a:xfrm>
                <a:off x="4565923" y="3138913"/>
                <a:ext cx="737125" cy="307777"/>
              </a:xfrm>
              <a:prstGeom prst="rect">
                <a:avLst/>
              </a:prstGeom>
              <a:blipFill>
                <a:blip r:embed="rId27"/>
                <a:stretch>
                  <a:fillRect l="-1695"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2329230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26</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Master Theorem</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23" name="Content Placeholder 2">
                <a:extLst>
                  <a:ext uri="{FF2B5EF4-FFF2-40B4-BE49-F238E27FC236}">
                    <a16:creationId xmlns:a16="http://schemas.microsoft.com/office/drawing/2014/main" id="{A63167CD-4BA8-CCE0-4624-2AE6F0F89B1E}"/>
                  </a:ext>
                </a:extLst>
              </p:cNvPr>
              <p:cNvSpPr txBox="1">
                <a:spLocks/>
              </p:cNvSpPr>
              <p:nvPr/>
            </p:nvSpPr>
            <p:spPr>
              <a:xfrm>
                <a:off x="218114" y="1174252"/>
                <a:ext cx="6424393" cy="362649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200"/>
                  </a:lnSpc>
                </a:pPr>
                <a:r>
                  <a:rPr lang="en-US" sz="1400" dirty="0"/>
                  <a:t>Review of the general procedure</a:t>
                </a:r>
              </a:p>
              <a:p>
                <a:pPr>
                  <a:lnSpc>
                    <a:spcPts val="1200"/>
                  </a:lnSpc>
                </a:pPr>
                <a:r>
                  <a:rPr lang="en-US" sz="1400" dirty="0"/>
                  <a:t>General form:</a:t>
                </a:r>
              </a:p>
              <a:p>
                <a:pPr>
                  <a:lnSpc>
                    <a:spcPts val="1200"/>
                  </a:lnSpc>
                </a:pPr>
                <a:endParaRPr lang="en-US" sz="1400" dirty="0"/>
              </a:p>
              <a:p>
                <a:pPr>
                  <a:lnSpc>
                    <a:spcPts val="1200"/>
                  </a:lnSpc>
                </a:pPr>
                <a14:m>
                  <m:oMath xmlns:m="http://schemas.openxmlformats.org/officeDocument/2006/math">
                    <m:r>
                      <a:rPr lang="en-US" sz="1400" i="1">
                        <a:solidFill>
                          <a:prstClr val="black"/>
                        </a:solidFill>
                        <a:latin typeface="Cambria Math" panose="02040503050406030204" pitchFamily="18" charset="0"/>
                      </a:rPr>
                      <m:t>𝑇</m:t>
                    </m:r>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𝑛</m:t>
                        </m:r>
                      </m:e>
                    </m:d>
                    <m:r>
                      <a:rPr lang="en-US" sz="1400" i="1">
                        <a:solidFill>
                          <a:prstClr val="black"/>
                        </a:solidFill>
                        <a:latin typeface="Cambria Math" panose="02040503050406030204" pitchFamily="18" charset="0"/>
                      </a:rPr>
                      <m:t>= </m:t>
                    </m:r>
                    <m:d>
                      <m:dPr>
                        <m:begChr m:val="{"/>
                        <m:endChr m:val=""/>
                        <m:ctrlPr>
                          <a:rPr lang="en-US" sz="1400" i="1">
                            <a:solidFill>
                              <a:prstClr val="black"/>
                            </a:solidFill>
                            <a:latin typeface="Cambria Math" panose="02040503050406030204" pitchFamily="18" charset="0"/>
                          </a:rPr>
                        </m:ctrlPr>
                      </m:dPr>
                      <m:e>
                        <m:eqArr>
                          <m:eqArrPr>
                            <m:ctrlPr>
                              <a:rPr lang="en-US" sz="1400" i="1">
                                <a:solidFill>
                                  <a:prstClr val="black"/>
                                </a:solidFill>
                                <a:latin typeface="Cambria Math" panose="02040503050406030204" pitchFamily="18" charset="0"/>
                              </a:rPr>
                            </m:ctrlPr>
                          </m:eqArrPr>
                          <m:e>
                            <m:r>
                              <a:rPr lang="en-US" sz="1400" b="0" i="1" smtClean="0">
                                <a:solidFill>
                                  <a:prstClr val="black"/>
                                </a:solidFill>
                                <a:latin typeface="Cambria Math" panose="02040503050406030204" pitchFamily="18" charset="0"/>
                              </a:rPr>
                              <m:t>𝑑</m:t>
                            </m:r>
                            <m:r>
                              <a:rPr lang="en-US" sz="1400" i="1">
                                <a:solidFill>
                                  <a:prstClr val="black"/>
                                </a:solidFill>
                                <a:latin typeface="Cambria Math" panose="02040503050406030204" pitchFamily="18" charset="0"/>
                              </a:rPr>
                              <m:t>                                 </m:t>
                            </m:r>
                            <m:r>
                              <a:rPr lang="en-US" sz="1400" i="1">
                                <a:solidFill>
                                  <a:prstClr val="black"/>
                                </a:solidFill>
                                <a:latin typeface="Cambria Math" panose="02040503050406030204" pitchFamily="18" charset="0"/>
                              </a:rPr>
                              <m:t>𝑛</m:t>
                            </m:r>
                            <m:r>
                              <a:rPr lang="en-US" sz="1400" i="1" smtClean="0">
                                <a:solidFill>
                                  <a:prstClr val="black"/>
                                </a:solidFill>
                                <a:latin typeface="Cambria Math" panose="02040503050406030204" pitchFamily="18" charset="0"/>
                                <a:ea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𝑛</m:t>
                                </m:r>
                              </m:e>
                              <m:sub>
                                <m:r>
                                  <a:rPr lang="en-US" sz="1400" b="0" i="1" smtClean="0">
                                    <a:solidFill>
                                      <a:prstClr val="black"/>
                                    </a:solidFill>
                                    <a:latin typeface="Cambria Math" panose="02040503050406030204" pitchFamily="18" charset="0"/>
                                  </a:rPr>
                                  <m:t>0</m:t>
                                </m:r>
                              </m:sub>
                            </m:sSub>
                          </m:e>
                          <m:e>
                            <m:r>
                              <a:rPr lang="en-US" sz="1400" b="0" i="1" smtClean="0">
                                <a:solidFill>
                                  <a:prstClr val="black"/>
                                </a:solidFill>
                                <a:latin typeface="Cambria Math" panose="02040503050406030204" pitchFamily="18" charset="0"/>
                                <a:ea typeface="Cambria Math" panose="02040503050406030204" pitchFamily="18" charset="0"/>
                              </a:rPr>
                              <m:t>𝑎</m:t>
                            </m:r>
                            <m:r>
                              <a:rPr lang="en-US" sz="1400" i="1">
                                <a:solidFill>
                                  <a:prstClr val="black"/>
                                </a:solidFill>
                                <a:latin typeface="Cambria Math" panose="02040503050406030204" pitchFamily="18" charset="0"/>
                                <a:ea typeface="Cambria Math" panose="02040503050406030204" pitchFamily="18" charset="0"/>
                              </a:rPr>
                              <m:t>𝑇</m:t>
                            </m:r>
                            <m:d>
                              <m:dPr>
                                <m:ctrlPr>
                                  <a:rPr lang="en-US" sz="1400" i="1">
                                    <a:solidFill>
                                      <a:prstClr val="black"/>
                                    </a:solidFill>
                                    <a:latin typeface="Cambria Math" panose="02040503050406030204" pitchFamily="18" charset="0"/>
                                    <a:ea typeface="Cambria Math" panose="02040503050406030204" pitchFamily="18" charset="0"/>
                                  </a:rPr>
                                </m:ctrlPr>
                              </m:dPr>
                              <m:e>
                                <m:f>
                                  <m:fPr>
                                    <m:ctrlPr>
                                      <a:rPr lang="en-US" sz="1400" i="1">
                                        <a:solidFill>
                                          <a:prstClr val="black"/>
                                        </a:solidFill>
                                        <a:latin typeface="Cambria Math" panose="02040503050406030204" pitchFamily="18" charset="0"/>
                                        <a:ea typeface="Cambria Math" panose="02040503050406030204" pitchFamily="18" charset="0"/>
                                      </a:rPr>
                                    </m:ctrlPr>
                                  </m:fPr>
                                  <m:num>
                                    <m:r>
                                      <a:rPr lang="en-US" sz="1400" i="1">
                                        <a:solidFill>
                                          <a:prstClr val="black"/>
                                        </a:solidFill>
                                        <a:latin typeface="Cambria Math" panose="02040503050406030204" pitchFamily="18" charset="0"/>
                                        <a:ea typeface="Cambria Math" panose="02040503050406030204" pitchFamily="18" charset="0"/>
                                      </a:rPr>
                                      <m:t>𝑛</m:t>
                                    </m:r>
                                  </m:num>
                                  <m:den>
                                    <m:r>
                                      <a:rPr lang="en-US" sz="1400" b="0" i="1" smtClean="0">
                                        <a:solidFill>
                                          <a:prstClr val="black"/>
                                        </a:solidFill>
                                        <a:latin typeface="Cambria Math" panose="02040503050406030204" pitchFamily="18" charset="0"/>
                                        <a:ea typeface="Cambria Math" panose="02040503050406030204" pitchFamily="18" charset="0"/>
                                      </a:rPr>
                                      <m:t>𝑏</m:t>
                                    </m:r>
                                  </m:den>
                                </m:f>
                              </m:e>
                            </m:d>
                            <m:r>
                              <a:rPr lang="en-US" sz="1400" i="1">
                                <a:solidFill>
                                  <a:prstClr val="black"/>
                                </a:solidFill>
                                <a:latin typeface="Cambria Math" panose="02040503050406030204" pitchFamily="18" charset="0"/>
                                <a:ea typeface="Cambria Math" panose="02040503050406030204" pitchFamily="18" charset="0"/>
                              </a:rPr>
                              <m:t>+</m:t>
                            </m:r>
                            <m:r>
                              <a:rPr lang="en-US" sz="1400" b="0" i="1" smtClean="0">
                                <a:solidFill>
                                  <a:prstClr val="black"/>
                                </a:solidFill>
                                <a:latin typeface="Cambria Math" panose="02040503050406030204" pitchFamily="18" charset="0"/>
                                <a:ea typeface="Cambria Math" panose="02040503050406030204" pitchFamily="18" charset="0"/>
                              </a:rPr>
                              <m:t>𝑓</m:t>
                            </m:r>
                            <m:r>
                              <a:rPr lang="en-US" sz="1400" b="0" i="1" smtClean="0">
                                <a:solidFill>
                                  <a:prstClr val="black"/>
                                </a:solidFill>
                                <a:latin typeface="Cambria Math" panose="02040503050406030204" pitchFamily="18" charset="0"/>
                                <a:ea typeface="Cambria Math" panose="02040503050406030204" pitchFamily="18" charset="0"/>
                              </a:rPr>
                              <m:t>(</m:t>
                            </m:r>
                            <m:r>
                              <a:rPr lang="en-US" sz="1400" b="0" i="1" smtClean="0">
                                <a:solidFill>
                                  <a:prstClr val="black"/>
                                </a:solidFill>
                                <a:latin typeface="Cambria Math" panose="02040503050406030204" pitchFamily="18" charset="0"/>
                                <a:ea typeface="Cambria Math" panose="02040503050406030204" pitchFamily="18" charset="0"/>
                              </a:rPr>
                              <m:t>𝑛</m:t>
                            </m:r>
                            <m:r>
                              <a:rPr lang="en-US" sz="1400" b="0" i="1" smtClean="0">
                                <a:solidFill>
                                  <a:prstClr val="black"/>
                                </a:solidFill>
                                <a:latin typeface="Cambria Math" panose="02040503050406030204" pitchFamily="18" charset="0"/>
                                <a:ea typeface="Cambria Math" panose="02040503050406030204" pitchFamily="18" charset="0"/>
                              </a:rPr>
                              <m:t>)            </m:t>
                            </m:r>
                            <m:r>
                              <a:rPr lang="en-US" sz="1400" i="1">
                                <a:solidFill>
                                  <a:prstClr val="black"/>
                                </a:solidFill>
                                <a:latin typeface="Cambria Math" panose="02040503050406030204" pitchFamily="18" charset="0"/>
                                <a:ea typeface="Cambria Math" panose="02040503050406030204" pitchFamily="18" charset="0"/>
                              </a:rPr>
                              <m:t>𝑛</m:t>
                            </m:r>
                            <m:r>
                              <a:rPr lang="en-US" sz="1400" i="1">
                                <a:solidFill>
                                  <a:prstClr val="black"/>
                                </a:solidFill>
                                <a:latin typeface="Cambria Math" panose="02040503050406030204" pitchFamily="18" charset="0"/>
                                <a:ea typeface="Cambria Math" panose="02040503050406030204" pitchFamily="18" charset="0"/>
                              </a:rPr>
                              <m:t>&gt;</m:t>
                            </m:r>
                            <m:sSub>
                              <m:sSubPr>
                                <m:ctrlPr>
                                  <a:rPr lang="en-US" sz="1400" b="0" i="1" smtClean="0">
                                    <a:solidFill>
                                      <a:prstClr val="black"/>
                                    </a:solidFill>
                                    <a:latin typeface="Cambria Math" panose="02040503050406030204" pitchFamily="18" charset="0"/>
                                    <a:ea typeface="Cambria Math" panose="02040503050406030204" pitchFamily="18" charset="0"/>
                                  </a:rPr>
                                </m:ctrlPr>
                              </m:sSubPr>
                              <m:e>
                                <m:r>
                                  <a:rPr lang="en-US" sz="1400" b="0" i="1" smtClean="0">
                                    <a:solidFill>
                                      <a:prstClr val="black"/>
                                    </a:solidFill>
                                    <a:latin typeface="Cambria Math" panose="02040503050406030204" pitchFamily="18" charset="0"/>
                                    <a:ea typeface="Cambria Math" panose="02040503050406030204" pitchFamily="18" charset="0"/>
                                  </a:rPr>
                                  <m:t>𝑛</m:t>
                                </m:r>
                              </m:e>
                              <m:sub>
                                <m:r>
                                  <a:rPr lang="en-US" sz="1400" b="0" i="1" smtClean="0">
                                    <a:solidFill>
                                      <a:prstClr val="black"/>
                                    </a:solidFill>
                                    <a:latin typeface="Cambria Math" panose="02040503050406030204" pitchFamily="18" charset="0"/>
                                    <a:ea typeface="Cambria Math" panose="02040503050406030204" pitchFamily="18" charset="0"/>
                                  </a:rPr>
                                  <m:t>0</m:t>
                                </m:r>
                              </m:sub>
                            </m:sSub>
                          </m:e>
                        </m:eqArr>
                      </m:e>
                    </m:d>
                  </m:oMath>
                </a14:m>
                <a:endParaRPr lang="en-US" sz="1400" dirty="0"/>
              </a:p>
              <a:p>
                <a:pPr lvl="1">
                  <a:lnSpc>
                    <a:spcPts val="1200"/>
                  </a:lnSpc>
                </a:pPr>
                <a:endParaRPr lang="en-US" sz="1400" dirty="0"/>
              </a:p>
              <a:p>
                <a:pPr lvl="1">
                  <a:lnSpc>
                    <a:spcPts val="1200"/>
                  </a:lnSpc>
                </a:pPr>
                <a:r>
                  <a:rPr lang="en-US" sz="1200" dirty="0"/>
                  <a:t>where </a:t>
                </a:r>
                <a14:m>
                  <m:oMath xmlns:m="http://schemas.openxmlformats.org/officeDocument/2006/math">
                    <m:r>
                      <a:rPr lang="en-US" sz="1200" b="0" i="1" smtClean="0">
                        <a:latin typeface="Cambria Math" panose="02040503050406030204" pitchFamily="18" charset="0"/>
                      </a:rPr>
                      <m:t>𝑑</m:t>
                    </m:r>
                  </m:oMath>
                </a14:m>
                <a:r>
                  <a:rPr lang="en-US" sz="1200" dirty="0"/>
                  <a:t> is base case runtime</a:t>
                </a:r>
              </a:p>
              <a:p>
                <a:pPr lvl="1">
                  <a:lnSpc>
                    <a:spcPts val="1200"/>
                  </a:lnSpc>
                </a:pPr>
                <a14:m>
                  <m:oMath xmlns:m="http://schemas.openxmlformats.org/officeDocument/2006/math">
                    <m:r>
                      <a:rPr lang="en-US" sz="1200" b="0" i="1" smtClean="0">
                        <a:latin typeface="Cambria Math" panose="02040503050406030204" pitchFamily="18" charset="0"/>
                      </a:rPr>
                      <m:t>𝑎</m:t>
                    </m:r>
                  </m:oMath>
                </a14:m>
                <a:r>
                  <a:rPr lang="en-US" sz="1200" dirty="0"/>
                  <a:t> is number of subproblems (branching factor)</a:t>
                </a:r>
              </a:p>
              <a:p>
                <a:pPr lvl="1">
                  <a:lnSpc>
                    <a:spcPts val="1200"/>
                  </a:lnSpc>
                </a:pPr>
                <a14:m>
                  <m:oMath xmlns:m="http://schemas.openxmlformats.org/officeDocument/2006/math">
                    <m:r>
                      <a:rPr lang="en-US" sz="1200" i="1">
                        <a:solidFill>
                          <a:prstClr val="black"/>
                        </a:solidFill>
                        <a:latin typeface="Cambria Math" panose="02040503050406030204" pitchFamily="18" charset="0"/>
                      </a:rPr>
                      <m:t>𝑏</m:t>
                    </m:r>
                  </m:oMath>
                </a14:m>
                <a:r>
                  <a:rPr lang="en-US" sz="1200" dirty="0"/>
                  <a:t> is the size of each subproblem (division ratio)</a:t>
                </a:r>
              </a:p>
              <a:p>
                <a:pPr lvl="1">
                  <a:lnSpc>
                    <a:spcPts val="1200"/>
                  </a:lnSpc>
                </a:pPr>
                <a14:m>
                  <m:oMath xmlns:m="http://schemas.openxmlformats.org/officeDocument/2006/math">
                    <m:r>
                      <a:rPr lang="en-US" sz="1200" i="1">
                        <a:solidFill>
                          <a:prstClr val="black"/>
                        </a:solidFill>
                        <a:latin typeface="Cambria Math" panose="02040503050406030204" pitchFamily="18" charset="0"/>
                      </a:rPr>
                      <m:t>𝑓</m:t>
                    </m:r>
                    <m:r>
                      <a:rPr lang="en-US" sz="1200" i="1">
                        <a:solidFill>
                          <a:prstClr val="black"/>
                        </a:solidFill>
                        <a:latin typeface="Cambria Math" panose="02040503050406030204" pitchFamily="18" charset="0"/>
                      </a:rPr>
                      <m:t>(</m:t>
                    </m:r>
                    <m:r>
                      <a:rPr lang="en-US" sz="1200" i="1">
                        <a:solidFill>
                          <a:prstClr val="black"/>
                        </a:solidFill>
                        <a:latin typeface="Cambria Math" panose="02040503050406030204" pitchFamily="18" charset="0"/>
                      </a:rPr>
                      <m:t>𝑛</m:t>
                    </m:r>
                    <m:r>
                      <a:rPr lang="en-US" sz="1200" i="1">
                        <a:solidFill>
                          <a:prstClr val="black"/>
                        </a:solidFill>
                        <a:latin typeface="Cambria Math" panose="02040503050406030204" pitchFamily="18" charset="0"/>
                      </a:rPr>
                      <m:t>)</m:t>
                    </m:r>
                  </m:oMath>
                </a14:m>
                <a:r>
                  <a:rPr lang="en-US" sz="1200" dirty="0"/>
                  <a:t> total time for divide and combine operations</a:t>
                </a:r>
              </a:p>
              <a:p>
                <a:pPr>
                  <a:lnSpc>
                    <a:spcPts val="1200"/>
                  </a:lnSpc>
                </a:pPr>
                <a:r>
                  <a:rPr lang="en-US" sz="1400" dirty="0"/>
                  <a:t>Compute Height </a:t>
                </a:r>
                <a14:m>
                  <m:oMath xmlns:m="http://schemas.openxmlformats.org/officeDocument/2006/math">
                    <m:r>
                      <a:rPr lang="en-US" sz="1400" b="0" i="1" smtClean="0">
                        <a:latin typeface="Cambria Math" panose="02040503050406030204" pitchFamily="18" charset="0"/>
                      </a:rPr>
                      <m:t>𝐻</m:t>
                    </m:r>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𝑏</m:t>
                            </m:r>
                          </m:sub>
                        </m:sSub>
                      </m:fName>
                      <m:e>
                        <m:r>
                          <a:rPr lang="en-US" sz="1400" b="0" i="1" smtClean="0">
                            <a:latin typeface="Cambria Math" panose="02040503050406030204" pitchFamily="18" charset="0"/>
                          </a:rPr>
                          <m:t>𝑛</m:t>
                        </m:r>
                      </m:e>
                    </m:func>
                  </m:oMath>
                </a14:m>
                <a:endParaRPr lang="en-US" sz="1400" dirty="0"/>
              </a:p>
              <a:p>
                <a:pPr>
                  <a:lnSpc>
                    <a:spcPts val="1200"/>
                  </a:lnSpc>
                </a:pPr>
                <a:r>
                  <a:rPr lang="en-US" sz="1400" dirty="0"/>
                  <a:t>Compute number of leaves </a:t>
                </a:r>
                <a14:m>
                  <m:oMath xmlns:m="http://schemas.openxmlformats.org/officeDocument/2006/math">
                    <m:r>
                      <a:rPr lang="en-US" sz="1400" b="0" i="1" smtClean="0">
                        <a:latin typeface="Cambria Math" panose="02040503050406030204" pitchFamily="18" charset="0"/>
                      </a:rPr>
                      <m:t>𝐿</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𝑎</m:t>
                        </m:r>
                      </m:e>
                      <m:sup>
                        <m:r>
                          <a:rPr lang="en-US" sz="1400" b="0" i="1" smtClean="0">
                            <a:latin typeface="Cambria Math" panose="02040503050406030204" pitchFamily="18" charset="0"/>
                          </a:rPr>
                          <m:t>𝐻</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𝑎</m:t>
                        </m:r>
                      </m:e>
                      <m:sup>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𝑏</m:t>
                                </m:r>
                              </m:sub>
                            </m:sSub>
                          </m:fName>
                          <m:e>
                            <m:r>
                              <a:rPr lang="en-US" sz="1400" b="0" i="1" smtClean="0">
                                <a:latin typeface="Cambria Math" panose="02040503050406030204" pitchFamily="18" charset="0"/>
                              </a:rPr>
                              <m:t>𝑛</m:t>
                            </m:r>
                          </m:e>
                        </m:func>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𝑏</m:t>
                                </m:r>
                              </m:sub>
                            </m:sSub>
                          </m:fName>
                          <m:e>
                            <m:r>
                              <a:rPr lang="en-US" sz="1400" b="0" i="1" smtClean="0">
                                <a:latin typeface="Cambria Math" panose="02040503050406030204" pitchFamily="18" charset="0"/>
                              </a:rPr>
                              <m:t>𝑎</m:t>
                            </m:r>
                          </m:e>
                        </m:func>
                      </m:sup>
                    </m:sSup>
                  </m:oMath>
                </a14:m>
                <a:endParaRPr lang="en-US" sz="1400" dirty="0"/>
              </a:p>
              <a:p>
                <a:pPr>
                  <a:lnSpc>
                    <a:spcPts val="1200"/>
                  </a:lnSpc>
                </a:pPr>
                <a:r>
                  <a:rPr lang="en-US" sz="1400" dirty="0"/>
                  <a:t>Compute base cost (Generally - </a:t>
                </a:r>
                <a14:m>
                  <m:oMath xmlns:m="http://schemas.openxmlformats.org/officeDocument/2006/math">
                    <m:r>
                      <a:rPr lang="en-US" sz="1400" b="0" i="1" smtClean="0">
                        <a:latin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𝑑</m:t>
                    </m:r>
                  </m:oMath>
                </a14:m>
                <a:r>
                  <a:rPr lang="en-US" sz="1400" dirty="0"/>
                  <a:t>)</a:t>
                </a:r>
              </a:p>
              <a:p>
                <a:pPr>
                  <a:lnSpc>
                    <a:spcPts val="1200"/>
                  </a:lnSpc>
                </a:pPr>
                <a:r>
                  <a:rPr lang="en-US" sz="1400" dirty="0"/>
                  <a:t>Compute internal cost </a:t>
                </a:r>
                <a14:m>
                  <m:oMath xmlns:m="http://schemas.openxmlformats.org/officeDocument/2006/math">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r>
                      <a:rPr lang="en-US" sz="1400" b="0" i="1" smtClean="0">
                        <a:latin typeface="Cambria Math" panose="02040503050406030204" pitchFamily="18" charset="0"/>
                      </a:rPr>
                      <m:t>+</m:t>
                    </m:r>
                    <m:r>
                      <a:rPr lang="en-US" sz="1400" b="0" i="1" smtClean="0">
                        <a:latin typeface="Cambria Math" panose="02040503050406030204" pitchFamily="18" charset="0"/>
                      </a:rPr>
                      <m:t>𝑎𝑓</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𝑛</m:t>
                            </m:r>
                          </m:num>
                          <m:den>
                            <m:r>
                              <a:rPr lang="en-US" sz="1400" b="0" i="1" smtClean="0">
                                <a:latin typeface="Cambria Math" panose="02040503050406030204" pitchFamily="18" charset="0"/>
                              </a:rPr>
                              <m:t>𝑏</m:t>
                            </m:r>
                          </m:den>
                        </m:f>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𝑎</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𝑛</m:t>
                            </m:r>
                          </m:num>
                          <m:den>
                            <m:sSup>
                              <m:sSupPr>
                                <m:ctrlPr>
                                  <a:rPr lang="en-US" sz="1400" b="0" i="1" smtClean="0">
                                    <a:latin typeface="Cambria Math" panose="02040503050406030204" pitchFamily="18" charset="0"/>
                                  </a:rPr>
                                </m:ctrlPr>
                              </m:sSupPr>
                              <m:e>
                                <m:r>
                                  <a:rPr lang="en-US" sz="1400" i="1">
                                    <a:latin typeface="Cambria Math" panose="02040503050406030204" pitchFamily="18" charset="0"/>
                                  </a:rPr>
                                  <m:t>𝑏</m:t>
                                </m:r>
                              </m:e>
                              <m:sup>
                                <m:r>
                                  <a:rPr lang="en-US" sz="1400" b="0" i="1" smtClean="0">
                                    <a:latin typeface="Cambria Math" panose="02040503050406030204" pitchFamily="18" charset="0"/>
                                  </a:rPr>
                                  <m:t>2</m:t>
                                </m:r>
                              </m:sup>
                            </m:sSup>
                          </m:den>
                        </m:f>
                      </m:e>
                    </m:d>
                    <m:r>
                      <a:rPr lang="en-US" sz="1400" b="0" i="1" smtClean="0">
                        <a:latin typeface="Cambria Math" panose="02040503050406030204" pitchFamily="18" charset="0"/>
                      </a:rPr>
                      <m:t>+…</m:t>
                    </m:r>
                  </m:oMath>
                </a14:m>
                <a:endParaRPr lang="en-US" sz="1400" dirty="0"/>
              </a:p>
              <a:p>
                <a:pPr>
                  <a:lnSpc>
                    <a:spcPts val="1200"/>
                  </a:lnSpc>
                </a:pPr>
                <a:r>
                  <a:rPr lang="en-US" sz="1400" dirty="0"/>
                  <a:t>Sum base and internal cost</a:t>
                </a:r>
              </a:p>
            </p:txBody>
          </p:sp>
        </mc:Choice>
        <mc:Fallback xmlns="">
          <p:sp>
            <p:nvSpPr>
              <p:cNvPr id="123" name="Content Placeholder 2">
                <a:extLst>
                  <a:ext uri="{FF2B5EF4-FFF2-40B4-BE49-F238E27FC236}">
                    <a16:creationId xmlns:a16="http://schemas.microsoft.com/office/drawing/2014/main" id="{A63167CD-4BA8-CCE0-4624-2AE6F0F89B1E}"/>
                  </a:ext>
                </a:extLst>
              </p:cNvPr>
              <p:cNvSpPr txBox="1">
                <a:spLocks noRot="1" noChangeAspect="1" noMove="1" noResize="1" noEditPoints="1" noAdjustHandles="1" noChangeArrowheads="1" noChangeShapeType="1" noTextEdit="1"/>
              </p:cNvSpPr>
              <p:nvPr/>
            </p:nvSpPr>
            <p:spPr>
              <a:xfrm>
                <a:off x="218114" y="1174252"/>
                <a:ext cx="6424393" cy="3626496"/>
              </a:xfrm>
              <a:prstGeom prst="rect">
                <a:avLst/>
              </a:prstGeom>
              <a:blipFill>
                <a:blip r:embed="rId3"/>
                <a:stretch>
                  <a:fillRect l="-5720" t="-31359"/>
                </a:stretch>
              </a:blipFill>
            </p:spPr>
            <p:txBody>
              <a:bodyPr/>
              <a:lstStyle/>
              <a:p>
                <a:r>
                  <a:rPr lang="en-US">
                    <a:noFill/>
                  </a:rPr>
                  <a:t> </a:t>
                </a:r>
              </a:p>
            </p:txBody>
          </p:sp>
        </mc:Fallback>
      </mc:AlternateContent>
      <p:grpSp>
        <p:nvGrpSpPr>
          <p:cNvPr id="65" name="Group 64">
            <a:extLst>
              <a:ext uri="{FF2B5EF4-FFF2-40B4-BE49-F238E27FC236}">
                <a16:creationId xmlns:a16="http://schemas.microsoft.com/office/drawing/2014/main" id="{B5940829-2D03-C4CE-0D05-EA711351B865}"/>
              </a:ext>
            </a:extLst>
          </p:cNvPr>
          <p:cNvGrpSpPr/>
          <p:nvPr/>
        </p:nvGrpSpPr>
        <p:grpSpPr>
          <a:xfrm>
            <a:off x="4208199" y="1108827"/>
            <a:ext cx="2335942" cy="1747631"/>
            <a:chOff x="4208199" y="1108827"/>
            <a:chExt cx="2335942" cy="1747631"/>
          </a:xfrm>
        </p:grpSpPr>
        <p:sp>
          <p:nvSpPr>
            <p:cNvPr id="42" name="Arc 41">
              <a:extLst>
                <a:ext uri="{FF2B5EF4-FFF2-40B4-BE49-F238E27FC236}">
                  <a16:creationId xmlns:a16="http://schemas.microsoft.com/office/drawing/2014/main" id="{5635C0EE-95E5-C938-6A93-06CAA5DA9FD2}"/>
                </a:ext>
              </a:extLst>
            </p:cNvPr>
            <p:cNvSpPr/>
            <p:nvPr/>
          </p:nvSpPr>
          <p:spPr>
            <a:xfrm rot="7948106">
              <a:off x="5201810" y="1029563"/>
              <a:ext cx="512373" cy="670902"/>
            </a:xfrm>
            <a:prstGeom prst="arc">
              <a:avLst>
                <a:gd name="adj1" fmla="val 14717964"/>
                <a:gd name="adj2" fmla="val 1086914"/>
              </a:avLst>
            </a:prstGeom>
            <a:ln w="12700">
              <a:solidFill>
                <a:srgbClr val="00B05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nvGrpSpPr>
            <p:cNvPr id="6" name="Group 5">
              <a:extLst>
                <a:ext uri="{FF2B5EF4-FFF2-40B4-BE49-F238E27FC236}">
                  <a16:creationId xmlns:a16="http://schemas.microsoft.com/office/drawing/2014/main" id="{7995BBA4-AD56-043B-D226-4CA47ADA5982}"/>
                </a:ext>
              </a:extLst>
            </p:cNvPr>
            <p:cNvGrpSpPr/>
            <p:nvPr/>
          </p:nvGrpSpPr>
          <p:grpSpPr>
            <a:xfrm>
              <a:off x="5321929" y="1185016"/>
              <a:ext cx="469552" cy="360000"/>
              <a:chOff x="5321929" y="1185016"/>
              <a:chExt cx="469552" cy="360000"/>
            </a:xfrm>
          </p:grpSpPr>
          <p:sp>
            <p:nvSpPr>
              <p:cNvPr id="2" name="Oval 1">
                <a:extLst>
                  <a:ext uri="{FF2B5EF4-FFF2-40B4-BE49-F238E27FC236}">
                    <a16:creationId xmlns:a16="http://schemas.microsoft.com/office/drawing/2014/main" id="{B2926C21-4E9B-6260-C8AE-7A8905030AC2}"/>
                  </a:ext>
                </a:extLst>
              </p:cNvPr>
              <p:cNvSpPr/>
              <p:nvPr/>
            </p:nvSpPr>
            <p:spPr>
              <a:xfrm>
                <a:off x="5367996" y="11850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3F0B309-5262-9729-9B48-DFD12E2FF177}"/>
                      </a:ext>
                    </a:extLst>
                  </p:cNvPr>
                  <p:cNvSpPr txBox="1"/>
                  <p:nvPr/>
                </p:nvSpPr>
                <p:spPr>
                  <a:xfrm>
                    <a:off x="5321929" y="1233197"/>
                    <a:ext cx="469552"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𝑓</m:t>
                          </m:r>
                          <m:r>
                            <a:rPr lang="en-US" sz="1000" b="0" i="1" smtClean="0">
                              <a:latin typeface="Cambria Math" panose="02040503050406030204" pitchFamily="18" charset="0"/>
                            </a:rPr>
                            <m:t>(</m:t>
                          </m:r>
                          <m:r>
                            <a:rPr lang="en-US" sz="1000" b="0" i="1" smtClean="0">
                              <a:latin typeface="Cambria Math" panose="02040503050406030204" pitchFamily="18" charset="0"/>
                            </a:rPr>
                            <m:t>𝑛</m:t>
                          </m:r>
                          <m:r>
                            <a:rPr lang="en-US" sz="1000" b="0" i="1" smtClean="0">
                              <a:latin typeface="Cambria Math" panose="02040503050406030204" pitchFamily="18" charset="0"/>
                            </a:rPr>
                            <m:t>)</m:t>
                          </m:r>
                        </m:oMath>
                      </m:oMathPara>
                    </a14:m>
                    <a:endParaRPr lang="en-US" sz="1000" dirty="0"/>
                  </a:p>
                </p:txBody>
              </p:sp>
            </mc:Choice>
            <mc:Fallback xmlns="">
              <p:sp>
                <p:nvSpPr>
                  <p:cNvPr id="3" name="TextBox 2">
                    <a:extLst>
                      <a:ext uri="{FF2B5EF4-FFF2-40B4-BE49-F238E27FC236}">
                        <a16:creationId xmlns:a16="http://schemas.microsoft.com/office/drawing/2014/main" id="{33F0B309-5262-9729-9B48-DFD12E2FF177}"/>
                      </a:ext>
                    </a:extLst>
                  </p:cNvPr>
                  <p:cNvSpPr txBox="1">
                    <a:spLocks noRot="1" noChangeAspect="1" noMove="1" noResize="1" noEditPoints="1" noAdjustHandles="1" noChangeArrowheads="1" noChangeShapeType="1" noTextEdit="1"/>
                  </p:cNvSpPr>
                  <p:nvPr/>
                </p:nvSpPr>
                <p:spPr>
                  <a:xfrm>
                    <a:off x="5321929" y="1233197"/>
                    <a:ext cx="469552" cy="246221"/>
                  </a:xfrm>
                  <a:prstGeom prst="rect">
                    <a:avLst/>
                  </a:prstGeom>
                  <a:blipFill>
                    <a:blip r:embed="rId4"/>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7863C78A-A591-A9F8-3A38-23802914CAEC}"/>
                </a:ext>
              </a:extLst>
            </p:cNvPr>
            <p:cNvGrpSpPr/>
            <p:nvPr/>
          </p:nvGrpSpPr>
          <p:grpSpPr>
            <a:xfrm>
              <a:off x="4551221" y="1699107"/>
              <a:ext cx="469551" cy="364073"/>
              <a:chOff x="5321929" y="1180943"/>
              <a:chExt cx="469551" cy="364073"/>
            </a:xfrm>
          </p:grpSpPr>
          <p:sp>
            <p:nvSpPr>
              <p:cNvPr id="8" name="Oval 7">
                <a:extLst>
                  <a:ext uri="{FF2B5EF4-FFF2-40B4-BE49-F238E27FC236}">
                    <a16:creationId xmlns:a16="http://schemas.microsoft.com/office/drawing/2014/main" id="{5DFA2B2A-E4A3-837C-9B51-108CF2E12029}"/>
                  </a:ext>
                </a:extLst>
              </p:cNvPr>
              <p:cNvSpPr/>
              <p:nvPr/>
            </p:nvSpPr>
            <p:spPr>
              <a:xfrm>
                <a:off x="5367996" y="11850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E0B1209-DACB-892D-FCB8-394CDEBFAC3B}"/>
                      </a:ext>
                    </a:extLst>
                  </p:cNvPr>
                  <p:cNvSpPr txBox="1"/>
                  <p:nvPr/>
                </p:nvSpPr>
                <p:spPr>
                  <a:xfrm>
                    <a:off x="5321929" y="1180943"/>
                    <a:ext cx="469551" cy="355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𝑓</m:t>
                          </m:r>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𝑏</m:t>
                              </m:r>
                            </m:den>
                          </m:f>
                          <m:r>
                            <a:rPr lang="en-US" sz="1000" b="0" i="1" smtClean="0">
                              <a:latin typeface="Cambria Math" panose="02040503050406030204" pitchFamily="18" charset="0"/>
                            </a:rPr>
                            <m:t>)</m:t>
                          </m:r>
                        </m:oMath>
                      </m:oMathPara>
                    </a14:m>
                    <a:endParaRPr lang="en-US" sz="1000" dirty="0"/>
                  </a:p>
                </p:txBody>
              </p:sp>
            </mc:Choice>
            <mc:Fallback xmlns="">
              <p:sp>
                <p:nvSpPr>
                  <p:cNvPr id="10" name="TextBox 9">
                    <a:extLst>
                      <a:ext uri="{FF2B5EF4-FFF2-40B4-BE49-F238E27FC236}">
                        <a16:creationId xmlns:a16="http://schemas.microsoft.com/office/drawing/2014/main" id="{1E0B1209-DACB-892D-FCB8-394CDEBFAC3B}"/>
                      </a:ext>
                    </a:extLst>
                  </p:cNvPr>
                  <p:cNvSpPr txBox="1">
                    <a:spLocks noRot="1" noChangeAspect="1" noMove="1" noResize="1" noEditPoints="1" noAdjustHandles="1" noChangeArrowheads="1" noChangeShapeType="1" noTextEdit="1"/>
                  </p:cNvSpPr>
                  <p:nvPr/>
                </p:nvSpPr>
                <p:spPr>
                  <a:xfrm>
                    <a:off x="5321929" y="1180943"/>
                    <a:ext cx="469551" cy="355931"/>
                  </a:xfrm>
                  <a:prstGeom prst="rect">
                    <a:avLst/>
                  </a:prstGeom>
                  <a:blipFill>
                    <a:blip r:embed="rId5"/>
                    <a:stretch>
                      <a:fillRect/>
                    </a:stretch>
                  </a:blipFill>
                </p:spPr>
                <p:txBody>
                  <a:bodyPr/>
                  <a:lstStyle/>
                  <a:p>
                    <a:r>
                      <a:rPr lang="en-US">
                        <a:noFill/>
                      </a:rPr>
                      <a:t> </a:t>
                    </a:r>
                  </a:p>
                </p:txBody>
              </p:sp>
            </mc:Fallback>
          </mc:AlternateContent>
        </p:grpSp>
        <p:grpSp>
          <p:nvGrpSpPr>
            <p:cNvPr id="21" name="Group 20">
              <a:extLst>
                <a:ext uri="{FF2B5EF4-FFF2-40B4-BE49-F238E27FC236}">
                  <a16:creationId xmlns:a16="http://schemas.microsoft.com/office/drawing/2014/main" id="{FB60E312-804D-43E5-D787-6E6DE2C84B11}"/>
                </a:ext>
              </a:extLst>
            </p:cNvPr>
            <p:cNvGrpSpPr/>
            <p:nvPr/>
          </p:nvGrpSpPr>
          <p:grpSpPr>
            <a:xfrm>
              <a:off x="5055662" y="1704411"/>
              <a:ext cx="469551" cy="364073"/>
              <a:chOff x="5321929" y="1180943"/>
              <a:chExt cx="469551" cy="364073"/>
            </a:xfrm>
          </p:grpSpPr>
          <p:sp>
            <p:nvSpPr>
              <p:cNvPr id="22" name="Oval 21">
                <a:extLst>
                  <a:ext uri="{FF2B5EF4-FFF2-40B4-BE49-F238E27FC236}">
                    <a16:creationId xmlns:a16="http://schemas.microsoft.com/office/drawing/2014/main" id="{69EAAC1D-F8DB-D717-2B0F-83D7385D70A1}"/>
                  </a:ext>
                </a:extLst>
              </p:cNvPr>
              <p:cNvSpPr/>
              <p:nvPr/>
            </p:nvSpPr>
            <p:spPr>
              <a:xfrm>
                <a:off x="5367996" y="11850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12FC776-04D1-2E58-A8FE-D716895CD490}"/>
                      </a:ext>
                    </a:extLst>
                  </p:cNvPr>
                  <p:cNvSpPr txBox="1"/>
                  <p:nvPr/>
                </p:nvSpPr>
                <p:spPr>
                  <a:xfrm>
                    <a:off x="5321929" y="1180943"/>
                    <a:ext cx="469551" cy="355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𝑓</m:t>
                          </m:r>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𝑏</m:t>
                              </m:r>
                            </m:den>
                          </m:f>
                          <m:r>
                            <a:rPr lang="en-US" sz="1000" b="0" i="1" smtClean="0">
                              <a:latin typeface="Cambria Math" panose="02040503050406030204" pitchFamily="18" charset="0"/>
                            </a:rPr>
                            <m:t>)</m:t>
                          </m:r>
                        </m:oMath>
                      </m:oMathPara>
                    </a14:m>
                    <a:endParaRPr lang="en-US" sz="1000" dirty="0"/>
                  </a:p>
                </p:txBody>
              </p:sp>
            </mc:Choice>
            <mc:Fallback xmlns="">
              <p:sp>
                <p:nvSpPr>
                  <p:cNvPr id="23" name="TextBox 22">
                    <a:extLst>
                      <a:ext uri="{FF2B5EF4-FFF2-40B4-BE49-F238E27FC236}">
                        <a16:creationId xmlns:a16="http://schemas.microsoft.com/office/drawing/2014/main" id="{912FC776-04D1-2E58-A8FE-D716895CD490}"/>
                      </a:ext>
                    </a:extLst>
                  </p:cNvPr>
                  <p:cNvSpPr txBox="1">
                    <a:spLocks noRot="1" noChangeAspect="1" noMove="1" noResize="1" noEditPoints="1" noAdjustHandles="1" noChangeArrowheads="1" noChangeShapeType="1" noTextEdit="1"/>
                  </p:cNvSpPr>
                  <p:nvPr/>
                </p:nvSpPr>
                <p:spPr>
                  <a:xfrm>
                    <a:off x="5321929" y="1180943"/>
                    <a:ext cx="469551" cy="355931"/>
                  </a:xfrm>
                  <a:prstGeom prst="rect">
                    <a:avLst/>
                  </a:prstGeom>
                  <a:blipFill>
                    <a:blip r:embed="rId6"/>
                    <a:stretch>
                      <a:fillRect/>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3974E656-7BE3-4455-2691-EB69711384B1}"/>
                </a:ext>
              </a:extLst>
            </p:cNvPr>
            <p:cNvGrpSpPr/>
            <p:nvPr/>
          </p:nvGrpSpPr>
          <p:grpSpPr>
            <a:xfrm>
              <a:off x="5560103" y="1699107"/>
              <a:ext cx="469551" cy="364073"/>
              <a:chOff x="5321929" y="1180943"/>
              <a:chExt cx="469551" cy="364073"/>
            </a:xfrm>
          </p:grpSpPr>
          <p:sp>
            <p:nvSpPr>
              <p:cNvPr id="25" name="Oval 24">
                <a:extLst>
                  <a:ext uri="{FF2B5EF4-FFF2-40B4-BE49-F238E27FC236}">
                    <a16:creationId xmlns:a16="http://schemas.microsoft.com/office/drawing/2014/main" id="{0A84B154-FAB7-AA87-D301-88D7C2F7E4A4}"/>
                  </a:ext>
                </a:extLst>
              </p:cNvPr>
              <p:cNvSpPr/>
              <p:nvPr/>
            </p:nvSpPr>
            <p:spPr>
              <a:xfrm>
                <a:off x="5367996" y="11850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3275B19-E802-2107-EA80-B489A75F5D4B}"/>
                      </a:ext>
                    </a:extLst>
                  </p:cNvPr>
                  <p:cNvSpPr txBox="1"/>
                  <p:nvPr/>
                </p:nvSpPr>
                <p:spPr>
                  <a:xfrm>
                    <a:off x="5321929" y="1180943"/>
                    <a:ext cx="469551" cy="355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𝑓</m:t>
                          </m:r>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𝑏</m:t>
                              </m:r>
                            </m:den>
                          </m:f>
                          <m:r>
                            <a:rPr lang="en-US" sz="1000" b="0" i="1" smtClean="0">
                              <a:latin typeface="Cambria Math" panose="02040503050406030204" pitchFamily="18" charset="0"/>
                            </a:rPr>
                            <m:t>)</m:t>
                          </m:r>
                        </m:oMath>
                      </m:oMathPara>
                    </a14:m>
                    <a:endParaRPr lang="en-US" sz="1000" dirty="0"/>
                  </a:p>
                </p:txBody>
              </p:sp>
            </mc:Choice>
            <mc:Fallback xmlns="">
              <p:sp>
                <p:nvSpPr>
                  <p:cNvPr id="26" name="TextBox 25">
                    <a:extLst>
                      <a:ext uri="{FF2B5EF4-FFF2-40B4-BE49-F238E27FC236}">
                        <a16:creationId xmlns:a16="http://schemas.microsoft.com/office/drawing/2014/main" id="{03275B19-E802-2107-EA80-B489A75F5D4B}"/>
                      </a:ext>
                    </a:extLst>
                  </p:cNvPr>
                  <p:cNvSpPr txBox="1">
                    <a:spLocks noRot="1" noChangeAspect="1" noMove="1" noResize="1" noEditPoints="1" noAdjustHandles="1" noChangeArrowheads="1" noChangeShapeType="1" noTextEdit="1"/>
                  </p:cNvSpPr>
                  <p:nvPr/>
                </p:nvSpPr>
                <p:spPr>
                  <a:xfrm>
                    <a:off x="5321929" y="1180943"/>
                    <a:ext cx="469551" cy="355931"/>
                  </a:xfrm>
                  <a:prstGeom prst="rect">
                    <a:avLst/>
                  </a:prstGeom>
                  <a:blipFill>
                    <a:blip r:embed="rId7"/>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360FC9E8-2B79-D456-DD5D-B3C4D155EABD}"/>
                </a:ext>
              </a:extLst>
            </p:cNvPr>
            <p:cNvGrpSpPr/>
            <p:nvPr/>
          </p:nvGrpSpPr>
          <p:grpSpPr>
            <a:xfrm>
              <a:off x="6064543" y="1699107"/>
              <a:ext cx="469551" cy="364073"/>
              <a:chOff x="5321929" y="1180943"/>
              <a:chExt cx="469551" cy="364073"/>
            </a:xfrm>
          </p:grpSpPr>
          <p:sp>
            <p:nvSpPr>
              <p:cNvPr id="28" name="Oval 27">
                <a:extLst>
                  <a:ext uri="{FF2B5EF4-FFF2-40B4-BE49-F238E27FC236}">
                    <a16:creationId xmlns:a16="http://schemas.microsoft.com/office/drawing/2014/main" id="{3E8A334C-B6FF-DAD9-AA46-45711EF7E40E}"/>
                  </a:ext>
                </a:extLst>
              </p:cNvPr>
              <p:cNvSpPr/>
              <p:nvPr/>
            </p:nvSpPr>
            <p:spPr>
              <a:xfrm>
                <a:off x="5367996" y="11850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62B0FB0-A08A-C525-6DC5-27C0E0ED4DBF}"/>
                      </a:ext>
                    </a:extLst>
                  </p:cNvPr>
                  <p:cNvSpPr txBox="1"/>
                  <p:nvPr/>
                </p:nvSpPr>
                <p:spPr>
                  <a:xfrm>
                    <a:off x="5321929" y="1180943"/>
                    <a:ext cx="469551" cy="355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𝑓</m:t>
                          </m:r>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𝑏</m:t>
                              </m:r>
                            </m:den>
                          </m:f>
                          <m:r>
                            <a:rPr lang="en-US" sz="1000" b="0" i="1" smtClean="0">
                              <a:latin typeface="Cambria Math" panose="02040503050406030204" pitchFamily="18" charset="0"/>
                            </a:rPr>
                            <m:t>)</m:t>
                          </m:r>
                        </m:oMath>
                      </m:oMathPara>
                    </a14:m>
                    <a:endParaRPr lang="en-US" sz="1000" dirty="0"/>
                  </a:p>
                </p:txBody>
              </p:sp>
            </mc:Choice>
            <mc:Fallback xmlns="">
              <p:sp>
                <p:nvSpPr>
                  <p:cNvPr id="29" name="TextBox 28">
                    <a:extLst>
                      <a:ext uri="{FF2B5EF4-FFF2-40B4-BE49-F238E27FC236}">
                        <a16:creationId xmlns:a16="http://schemas.microsoft.com/office/drawing/2014/main" id="{E62B0FB0-A08A-C525-6DC5-27C0E0ED4DBF}"/>
                      </a:ext>
                    </a:extLst>
                  </p:cNvPr>
                  <p:cNvSpPr txBox="1">
                    <a:spLocks noRot="1" noChangeAspect="1" noMove="1" noResize="1" noEditPoints="1" noAdjustHandles="1" noChangeArrowheads="1" noChangeShapeType="1" noTextEdit="1"/>
                  </p:cNvSpPr>
                  <p:nvPr/>
                </p:nvSpPr>
                <p:spPr>
                  <a:xfrm>
                    <a:off x="5321929" y="1180943"/>
                    <a:ext cx="469551" cy="355931"/>
                  </a:xfrm>
                  <a:prstGeom prst="rect">
                    <a:avLst/>
                  </a:prstGeom>
                  <a:blipFill>
                    <a:blip r:embed="rId8"/>
                    <a:stretch>
                      <a:fillRect/>
                    </a:stretch>
                  </a:blipFill>
                </p:spPr>
                <p:txBody>
                  <a:bodyPr/>
                  <a:lstStyle/>
                  <a:p>
                    <a:r>
                      <a:rPr lang="en-US">
                        <a:noFill/>
                      </a:rPr>
                      <a:t> </a:t>
                    </a:r>
                  </a:p>
                </p:txBody>
              </p:sp>
            </mc:Fallback>
          </mc:AlternateContent>
        </p:grpSp>
        <p:cxnSp>
          <p:nvCxnSpPr>
            <p:cNvPr id="30" name="Straight Arrow Connector 29">
              <a:extLst>
                <a:ext uri="{FF2B5EF4-FFF2-40B4-BE49-F238E27FC236}">
                  <a16:creationId xmlns:a16="http://schemas.microsoft.com/office/drawing/2014/main" id="{1C299E3D-BA8D-89C4-8949-9482FA91284E}"/>
                </a:ext>
              </a:extLst>
            </p:cNvPr>
            <p:cNvCxnSpPr>
              <a:cxnSpLocks/>
              <a:stCxn id="2" idx="4"/>
              <a:endCxn id="10" idx="0"/>
            </p:cNvCxnSpPr>
            <p:nvPr/>
          </p:nvCxnSpPr>
          <p:spPr>
            <a:xfrm flipH="1">
              <a:off x="4785997" y="1545016"/>
              <a:ext cx="761999" cy="15409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963BCC8-8DD7-A899-B1F4-DAEF8C101833}"/>
                </a:ext>
              </a:extLst>
            </p:cNvPr>
            <p:cNvCxnSpPr>
              <a:cxnSpLocks/>
              <a:stCxn id="2" idx="4"/>
              <a:endCxn id="23" idx="0"/>
            </p:cNvCxnSpPr>
            <p:nvPr/>
          </p:nvCxnSpPr>
          <p:spPr>
            <a:xfrm flipH="1">
              <a:off x="5290438" y="1545016"/>
              <a:ext cx="257558" cy="15939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9BBB3CD-32AA-FC73-C06F-F33E31805027}"/>
                </a:ext>
              </a:extLst>
            </p:cNvPr>
            <p:cNvCxnSpPr>
              <a:cxnSpLocks/>
              <a:stCxn id="2" idx="4"/>
              <a:endCxn id="26" idx="0"/>
            </p:cNvCxnSpPr>
            <p:nvPr/>
          </p:nvCxnSpPr>
          <p:spPr>
            <a:xfrm>
              <a:off x="5547996" y="1545016"/>
              <a:ext cx="246883" cy="15409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6F14A56-180E-6DEC-1A00-42CE0892D4BF}"/>
                </a:ext>
              </a:extLst>
            </p:cNvPr>
            <p:cNvCxnSpPr>
              <a:cxnSpLocks/>
              <a:stCxn id="2" idx="4"/>
              <a:endCxn id="29" idx="0"/>
            </p:cNvCxnSpPr>
            <p:nvPr/>
          </p:nvCxnSpPr>
          <p:spPr>
            <a:xfrm>
              <a:off x="5547996" y="1545016"/>
              <a:ext cx="751323" cy="15409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8CEE8D0-1EEF-7800-DE1F-B874BF3BFD86}"/>
                    </a:ext>
                  </a:extLst>
                </p:cNvPr>
                <p:cNvSpPr txBox="1"/>
                <p:nvPr/>
              </p:nvSpPr>
              <p:spPr>
                <a:xfrm>
                  <a:off x="5020772" y="1226514"/>
                  <a:ext cx="14382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B050"/>
                            </a:solidFill>
                            <a:latin typeface="Cambria Math" panose="02040503050406030204" pitchFamily="18" charset="0"/>
                          </a:rPr>
                          <m:t>𝑎</m:t>
                        </m:r>
                      </m:oMath>
                    </m:oMathPara>
                  </a14:m>
                  <a:endParaRPr lang="en-US" sz="1400" dirty="0">
                    <a:solidFill>
                      <a:srgbClr val="00B050"/>
                    </a:solidFill>
                  </a:endParaRPr>
                </a:p>
              </p:txBody>
            </p:sp>
          </mc:Choice>
          <mc:Fallback xmlns="">
            <p:sp>
              <p:nvSpPr>
                <p:cNvPr id="43" name="TextBox 42">
                  <a:extLst>
                    <a:ext uri="{FF2B5EF4-FFF2-40B4-BE49-F238E27FC236}">
                      <a16:creationId xmlns:a16="http://schemas.microsoft.com/office/drawing/2014/main" id="{48CEE8D0-1EEF-7800-DE1F-B874BF3BFD86}"/>
                    </a:ext>
                  </a:extLst>
                </p:cNvPr>
                <p:cNvSpPr txBox="1">
                  <a:spLocks noRot="1" noChangeAspect="1" noMove="1" noResize="1" noEditPoints="1" noAdjustHandles="1" noChangeArrowheads="1" noChangeShapeType="1" noTextEdit="1"/>
                </p:cNvSpPr>
                <p:nvPr/>
              </p:nvSpPr>
              <p:spPr>
                <a:xfrm>
                  <a:off x="5020772" y="1226514"/>
                  <a:ext cx="143821" cy="215444"/>
                </a:xfrm>
                <a:prstGeom prst="rect">
                  <a:avLst/>
                </a:prstGeom>
                <a:blipFill>
                  <a:blip r:embed="rId9"/>
                  <a:stretch>
                    <a:fillRect l="-16667" r="-16667"/>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B6449735-B0BB-7BE5-07A8-3E614158F3C3}"/>
                </a:ext>
              </a:extLst>
            </p:cNvPr>
            <p:cNvGrpSpPr/>
            <p:nvPr/>
          </p:nvGrpSpPr>
          <p:grpSpPr>
            <a:xfrm>
              <a:off x="4758996" y="2196887"/>
              <a:ext cx="54000" cy="358800"/>
              <a:chOff x="654341" y="2461508"/>
              <a:chExt cx="54000" cy="358800"/>
            </a:xfrm>
          </p:grpSpPr>
          <p:sp>
            <p:nvSpPr>
              <p:cNvPr id="61" name="Oval 60">
                <a:extLst>
                  <a:ext uri="{FF2B5EF4-FFF2-40B4-BE49-F238E27FC236}">
                    <a16:creationId xmlns:a16="http://schemas.microsoft.com/office/drawing/2014/main" id="{9DFA63D1-2AA8-6BBD-2E90-3B8294E5A1F2}"/>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8218231-9C73-3669-50EB-E5D525BE6BBF}"/>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26305C1-12CB-5B35-2233-81C8DBF361B7}"/>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052CAC44-6503-DABF-53F1-A99C05EDDACD}"/>
                </a:ext>
              </a:extLst>
            </p:cNvPr>
            <p:cNvGrpSpPr/>
            <p:nvPr/>
          </p:nvGrpSpPr>
          <p:grpSpPr>
            <a:xfrm>
              <a:off x="5252022" y="2196887"/>
              <a:ext cx="54000" cy="358800"/>
              <a:chOff x="654341" y="2461508"/>
              <a:chExt cx="54000" cy="358800"/>
            </a:xfrm>
          </p:grpSpPr>
          <p:sp>
            <p:nvSpPr>
              <p:cNvPr id="58" name="Oval 57">
                <a:extLst>
                  <a:ext uri="{FF2B5EF4-FFF2-40B4-BE49-F238E27FC236}">
                    <a16:creationId xmlns:a16="http://schemas.microsoft.com/office/drawing/2014/main" id="{1CE73433-4E79-FF32-01B3-DDD1FFD0265C}"/>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1263EB6E-601A-A240-65C0-D626A6C943A6}"/>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06A258D-48EE-079F-07E5-E2A0AECD90BC}"/>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AD22E54E-0733-7DC0-C8B5-E0DFF922E5FB}"/>
                </a:ext>
              </a:extLst>
            </p:cNvPr>
            <p:cNvGrpSpPr/>
            <p:nvPr/>
          </p:nvGrpSpPr>
          <p:grpSpPr>
            <a:xfrm>
              <a:off x="6310445" y="2184669"/>
              <a:ext cx="54000" cy="358800"/>
              <a:chOff x="654341" y="2461508"/>
              <a:chExt cx="54000" cy="358800"/>
            </a:xfrm>
          </p:grpSpPr>
          <p:sp>
            <p:nvSpPr>
              <p:cNvPr id="55" name="Oval 54">
                <a:extLst>
                  <a:ext uri="{FF2B5EF4-FFF2-40B4-BE49-F238E27FC236}">
                    <a16:creationId xmlns:a16="http://schemas.microsoft.com/office/drawing/2014/main" id="{DE4623BE-D0A7-8A31-E620-9E2BA83B63BB}"/>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0A5194A-A1BE-F9EC-F7F1-04D0096D5210}"/>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2B45062-21AA-BC53-EA12-DA1E774E8FF5}"/>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Content Placeholder 2">
              <a:extLst>
                <a:ext uri="{FF2B5EF4-FFF2-40B4-BE49-F238E27FC236}">
                  <a16:creationId xmlns:a16="http://schemas.microsoft.com/office/drawing/2014/main" id="{D6A3465A-50F8-3B5E-5B82-4EBE78FDC160}"/>
                </a:ext>
              </a:extLst>
            </p:cNvPr>
            <p:cNvSpPr txBox="1">
              <a:spLocks/>
            </p:cNvSpPr>
            <p:nvPr/>
          </p:nvSpPr>
          <p:spPr>
            <a:xfrm>
              <a:off x="4208199" y="2582614"/>
              <a:ext cx="59724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t>Base</a:t>
              </a:r>
              <a:endParaRPr lang="en-US" sz="1200" dirty="0">
                <a:solidFill>
                  <a:prstClr val="black"/>
                </a:solidFill>
                <a:latin typeface="Calibri" panose="020F0502020204030204"/>
                <a:ea typeface="+mn-ea"/>
                <a:cs typeface="+mn-cs"/>
              </a:endParaRPr>
            </a:p>
          </p:txBody>
        </p:sp>
        <p:grpSp>
          <p:nvGrpSpPr>
            <p:cNvPr id="49" name="Group 48">
              <a:extLst>
                <a:ext uri="{FF2B5EF4-FFF2-40B4-BE49-F238E27FC236}">
                  <a16:creationId xmlns:a16="http://schemas.microsoft.com/office/drawing/2014/main" id="{01CD20BB-EC93-3325-600F-9B67E276EEA4}"/>
                </a:ext>
              </a:extLst>
            </p:cNvPr>
            <p:cNvGrpSpPr/>
            <p:nvPr/>
          </p:nvGrpSpPr>
          <p:grpSpPr>
            <a:xfrm>
              <a:off x="4676503" y="2596366"/>
              <a:ext cx="1867638" cy="234892"/>
              <a:chOff x="2765098" y="4412609"/>
              <a:chExt cx="2140712" cy="234892"/>
            </a:xfrm>
          </p:grpSpPr>
          <p:sp>
            <p:nvSpPr>
              <p:cNvPr id="50" name="Rectangle 49">
                <a:extLst>
                  <a:ext uri="{FF2B5EF4-FFF2-40B4-BE49-F238E27FC236}">
                    <a16:creationId xmlns:a16="http://schemas.microsoft.com/office/drawing/2014/main" id="{FDFFE900-FA67-5A59-4B5F-AC24F528EE2B}"/>
                  </a:ext>
                </a:extLst>
              </p:cNvPr>
              <p:cNvSpPr/>
              <p:nvPr/>
            </p:nvSpPr>
            <p:spPr>
              <a:xfrm>
                <a:off x="2765098" y="4412609"/>
                <a:ext cx="2140712" cy="234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C1BD33E-1ED8-ED4B-2444-B3DA56FEA9FD}"/>
                      </a:ext>
                    </a:extLst>
                  </p:cNvPr>
                  <p:cNvSpPr txBox="1"/>
                  <p:nvPr/>
                </p:nvSpPr>
                <p:spPr>
                  <a:xfrm>
                    <a:off x="2837908" y="4422333"/>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94" name="TextBox 93">
                    <a:extLst>
                      <a:ext uri="{FF2B5EF4-FFF2-40B4-BE49-F238E27FC236}">
                        <a16:creationId xmlns:a16="http://schemas.microsoft.com/office/drawing/2014/main" id="{2537C9CB-ED9A-6963-99BE-B26B4B8B38FC}"/>
                      </a:ext>
                    </a:extLst>
                  </p:cNvPr>
                  <p:cNvSpPr txBox="1">
                    <a:spLocks noRot="1" noChangeAspect="1" noMove="1" noResize="1" noEditPoints="1" noAdjustHandles="1" noChangeArrowheads="1" noChangeShapeType="1" noTextEdit="1"/>
                  </p:cNvSpPr>
                  <p:nvPr/>
                </p:nvSpPr>
                <p:spPr>
                  <a:xfrm>
                    <a:off x="2837908" y="4422333"/>
                    <a:ext cx="149976" cy="215444"/>
                  </a:xfrm>
                  <a:prstGeom prst="rect">
                    <a:avLst/>
                  </a:prstGeom>
                  <a:blipFill>
                    <a:blip r:embed="rId18"/>
                    <a:stretch>
                      <a:fillRect l="-30769" r="-2307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6B71E9F-B0A3-1B61-EE02-8EB391A64BC7}"/>
                      </a:ext>
                    </a:extLst>
                  </p:cNvPr>
                  <p:cNvSpPr txBox="1"/>
                  <p:nvPr/>
                </p:nvSpPr>
                <p:spPr>
                  <a:xfrm>
                    <a:off x="4617402" y="4423152"/>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53" name="TextBox 52">
                    <a:extLst>
                      <a:ext uri="{FF2B5EF4-FFF2-40B4-BE49-F238E27FC236}">
                        <a16:creationId xmlns:a16="http://schemas.microsoft.com/office/drawing/2014/main" id="{46B71E9F-B0A3-1B61-EE02-8EB391A64BC7}"/>
                      </a:ext>
                    </a:extLst>
                  </p:cNvPr>
                  <p:cNvSpPr txBox="1">
                    <a:spLocks noRot="1" noChangeAspect="1" noMove="1" noResize="1" noEditPoints="1" noAdjustHandles="1" noChangeArrowheads="1" noChangeShapeType="1" noTextEdit="1"/>
                  </p:cNvSpPr>
                  <p:nvPr/>
                </p:nvSpPr>
                <p:spPr>
                  <a:xfrm>
                    <a:off x="4617402" y="4423152"/>
                    <a:ext cx="149976" cy="215444"/>
                  </a:xfrm>
                  <a:prstGeom prst="rect">
                    <a:avLst/>
                  </a:prstGeom>
                  <a:blipFill>
                    <a:blip r:embed="rId19"/>
                    <a:stretch>
                      <a:fillRect l="-36364" r="-36364"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30B7E2C6-4426-8ACC-68DF-DE5C9F14DAD4}"/>
                      </a:ext>
                    </a:extLst>
                  </p:cNvPr>
                  <p:cNvSpPr txBox="1"/>
                  <p:nvPr/>
                </p:nvSpPr>
                <p:spPr>
                  <a:xfrm>
                    <a:off x="3374252" y="4417515"/>
                    <a:ext cx="1499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54" name="TextBox 53">
                    <a:extLst>
                      <a:ext uri="{FF2B5EF4-FFF2-40B4-BE49-F238E27FC236}">
                        <a16:creationId xmlns:a16="http://schemas.microsoft.com/office/drawing/2014/main" id="{30B7E2C6-4426-8ACC-68DF-DE5C9F14DAD4}"/>
                      </a:ext>
                    </a:extLst>
                  </p:cNvPr>
                  <p:cNvSpPr txBox="1">
                    <a:spLocks noRot="1" noChangeAspect="1" noMove="1" noResize="1" noEditPoints="1" noAdjustHandles="1" noChangeArrowheads="1" noChangeShapeType="1" noTextEdit="1"/>
                  </p:cNvSpPr>
                  <p:nvPr/>
                </p:nvSpPr>
                <p:spPr>
                  <a:xfrm>
                    <a:off x="3374252" y="4417515"/>
                    <a:ext cx="149976" cy="215444"/>
                  </a:xfrm>
                  <a:prstGeom prst="rect">
                    <a:avLst/>
                  </a:prstGeom>
                  <a:blipFill>
                    <a:blip r:embed="rId20"/>
                    <a:stretch>
                      <a:fillRect l="-33333" r="-33333" b="-11111"/>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51078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27</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Master Theorem</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23" name="Content Placeholder 2">
                <a:extLst>
                  <a:ext uri="{FF2B5EF4-FFF2-40B4-BE49-F238E27FC236}">
                    <a16:creationId xmlns:a16="http://schemas.microsoft.com/office/drawing/2014/main" id="{A63167CD-4BA8-CCE0-4624-2AE6F0F89B1E}"/>
                  </a:ext>
                </a:extLst>
              </p:cNvPr>
              <p:cNvSpPr txBox="1">
                <a:spLocks/>
              </p:cNvSpPr>
              <p:nvPr/>
            </p:nvSpPr>
            <p:spPr>
              <a:xfrm>
                <a:off x="218114" y="1174252"/>
                <a:ext cx="6424393" cy="362649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00"/>
                  </a:lnSpc>
                  <a:spcBef>
                    <a:spcPts val="600"/>
                  </a:spcBef>
                </a:pPr>
                <a:r>
                  <a:rPr lang="en-US" sz="1600" dirty="0"/>
                  <a:t>Master theorem provides a consolidated set of rules</a:t>
                </a:r>
              </a:p>
              <a:p>
                <a:pPr>
                  <a:lnSpc>
                    <a:spcPts val="1600"/>
                  </a:lnSpc>
                  <a:spcBef>
                    <a:spcPts val="600"/>
                  </a:spcBef>
                </a:pPr>
                <a:r>
                  <a:rPr lang="en-US" sz="1600" dirty="0"/>
                  <a:t>It depends on the relation between the number of leaves </a:t>
                </a:r>
                <a14:m>
                  <m:oMath xmlns:m="http://schemas.openxmlformats.org/officeDocument/2006/math">
                    <m:r>
                      <a:rPr lang="en-US" sz="1600" b="0" i="0" smtClean="0">
                        <a:latin typeface="Cambria Math" panose="02040503050406030204" pitchFamily="18" charset="0"/>
                      </a:rPr>
                      <m:t>(</m:t>
                    </m:r>
                    <m:r>
                      <a:rPr lang="en-US" sz="1600" b="0" i="1" smtClean="0">
                        <a:latin typeface="Cambria Math" panose="02040503050406030204" pitchFamily="18" charset="0"/>
                      </a:rPr>
                      <m:t>𝐿</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log</m:t>
                                </m:r>
                              </m:e>
                              <m:sub>
                                <m:r>
                                  <a:rPr lang="en-US" sz="1600" b="0" i="1" smtClean="0">
                                    <a:latin typeface="Cambria Math" panose="02040503050406030204" pitchFamily="18" charset="0"/>
                                  </a:rPr>
                                  <m:t>𝑏</m:t>
                                </m:r>
                              </m:sub>
                            </m:sSub>
                          </m:fName>
                          <m:e>
                            <m:r>
                              <a:rPr lang="en-US" sz="1600" b="0" i="1" smtClean="0">
                                <a:latin typeface="Cambria Math" panose="02040503050406030204" pitchFamily="18" charset="0"/>
                              </a:rPr>
                              <m:t>𝑎</m:t>
                            </m:r>
                          </m:e>
                        </m:func>
                      </m:sup>
                    </m:sSup>
                    <m:r>
                      <a:rPr lang="en-US" sz="1600" b="0" i="1" smtClean="0">
                        <a:latin typeface="Cambria Math" panose="02040503050406030204" pitchFamily="18" charset="0"/>
                      </a:rPr>
                      <m:t>)</m:t>
                    </m:r>
                  </m:oMath>
                </a14:m>
                <a:r>
                  <a:rPr lang="en-US" sz="1600" dirty="0"/>
                  <a:t> and the function </a:t>
                </a:r>
                <a14:m>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oMath>
                </a14:m>
                <a:endParaRPr lang="en-US" sz="1600" dirty="0"/>
              </a:p>
              <a:p>
                <a:pPr>
                  <a:lnSpc>
                    <a:spcPts val="1700"/>
                  </a:lnSpc>
                  <a:spcBef>
                    <a:spcPts val="600"/>
                  </a:spcBef>
                </a:pPr>
                <a:r>
                  <a:rPr lang="en-US" sz="1600" u="sng" dirty="0"/>
                  <a:t>Case I</a:t>
                </a:r>
                <a:r>
                  <a:rPr lang="en-US" sz="1600" dirty="0"/>
                  <a:t>: If </a:t>
                </a:r>
                <a14:m>
                  <m:oMath xmlns:m="http://schemas.openxmlformats.org/officeDocument/2006/math">
                    <m:r>
                      <a:rPr lang="en-US" sz="1600" i="1">
                        <a:latin typeface="Cambria Math" panose="02040503050406030204" pitchFamily="18" charset="0"/>
                      </a:rPr>
                      <m:t>𝐿</m:t>
                    </m:r>
                  </m:oMath>
                </a14:m>
                <a:r>
                  <a:rPr lang="en-US" sz="1600" dirty="0"/>
                  <a:t> is </a:t>
                </a:r>
                <a:r>
                  <a:rPr lang="en-US" sz="1600" b="1" dirty="0" err="1"/>
                  <a:t>polynomially</a:t>
                </a:r>
                <a:r>
                  <a:rPr lang="en-US" sz="1600" dirty="0"/>
                  <a:t> larger i.e.,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log</m:t>
                                    </m:r>
                                  </m:e>
                                  <m:sub>
                                    <m:r>
                                      <a:rPr lang="en-US" sz="1600" b="0" i="1" smtClean="0">
                                        <a:latin typeface="Cambria Math" panose="02040503050406030204" pitchFamily="18" charset="0"/>
                                      </a:rPr>
                                      <m:t>𝑏</m:t>
                                    </m:r>
                                  </m:sub>
                                </m:sSub>
                              </m:fName>
                              <m:e>
                                <m:r>
                                  <a:rPr lang="en-US" sz="1600" b="0" i="1" smtClean="0">
                                    <a:latin typeface="Cambria Math" panose="02040503050406030204" pitchFamily="18" charset="0"/>
                                  </a:rPr>
                                  <m:t>𝑎</m:t>
                                </m:r>
                              </m:e>
                            </m:func>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sup>
                        </m:sSup>
                      </m:e>
                    </m:d>
                    <m:r>
                      <a:rPr lang="en-US" sz="1600" b="0" i="1" smtClean="0">
                        <a:latin typeface="Cambria Math" panose="02040503050406030204" pitchFamily="18" charset="0"/>
                      </a:rPr>
                      <m:t>,</m:t>
                    </m:r>
                  </m:oMath>
                </a14:m>
                <a:r>
                  <a:rPr lang="en-US" sz="1600" dirty="0"/>
                  <a:t> where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 is some constant </a:t>
                </a:r>
                <a14:m>
                  <m:oMath xmlns:m="http://schemas.openxmlformats.org/officeDocument/2006/math">
                    <m:r>
                      <a:rPr lang="en-US" sz="1600" b="0" i="1" smtClean="0">
                        <a:latin typeface="Cambria Math" panose="02040503050406030204" pitchFamily="18" charset="0"/>
                      </a:rPr>
                      <m:t>&gt;0</m:t>
                    </m:r>
                  </m:oMath>
                </a14:m>
                <a:r>
                  <a:rPr lang="en-US" sz="1600" b="0" dirty="0"/>
                  <a:t>, then </a:t>
                </a: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𝑛</m:t>
                        </m:r>
                      </m:e>
                      <m:sup>
                        <m:func>
                          <m:funcPr>
                            <m:ctrlPr>
                              <a:rPr lang="en-US" sz="1600" b="0" i="1" smtClean="0">
                                <a:latin typeface="Cambria Math" panose="02040503050406030204" pitchFamily="18" charset="0"/>
                                <a:ea typeface="Cambria Math" panose="02040503050406030204" pitchFamily="18" charset="0"/>
                              </a:rPr>
                            </m:ctrlPr>
                          </m:funcPr>
                          <m:fNa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log</m:t>
                                </m:r>
                              </m:e>
                              <m:sub>
                                <m:r>
                                  <a:rPr lang="en-US" sz="1600" b="0" i="1" smtClean="0">
                                    <a:latin typeface="Cambria Math" panose="02040503050406030204" pitchFamily="18" charset="0"/>
                                    <a:ea typeface="Cambria Math" panose="02040503050406030204" pitchFamily="18" charset="0"/>
                                  </a:rPr>
                                  <m:t>𝑏</m:t>
                                </m:r>
                              </m:sub>
                            </m:sSub>
                          </m:fName>
                          <m:e>
                            <m:r>
                              <a:rPr lang="en-US" sz="1600" b="0" i="1" smtClean="0">
                                <a:latin typeface="Cambria Math" panose="02040503050406030204" pitchFamily="18" charset="0"/>
                                <a:ea typeface="Cambria Math" panose="02040503050406030204" pitchFamily="18" charset="0"/>
                              </a:rPr>
                              <m:t>𝑎</m:t>
                            </m:r>
                          </m:e>
                        </m:func>
                      </m:sup>
                    </m:sSup>
                    <m:r>
                      <a:rPr lang="en-US" sz="1600" b="0" i="1" smtClean="0">
                        <a:latin typeface="Cambria Math" panose="02040503050406030204" pitchFamily="18" charset="0"/>
                        <a:ea typeface="Cambria Math" panose="02040503050406030204" pitchFamily="18" charset="0"/>
                      </a:rPr>
                      <m:t>)</m:t>
                    </m:r>
                  </m:oMath>
                </a14:m>
                <a:endParaRPr lang="en-US" sz="1600" b="0" dirty="0"/>
              </a:p>
              <a:p>
                <a:pPr>
                  <a:lnSpc>
                    <a:spcPts val="1700"/>
                  </a:lnSpc>
                  <a:spcBef>
                    <a:spcPts val="600"/>
                  </a:spcBef>
                </a:pPr>
                <a14:m>
                  <m:oMath xmlns:m="http://schemas.openxmlformats.org/officeDocument/2006/math">
                    <m:r>
                      <a:rPr lang="en-US" sz="1600" b="0" i="1" smtClean="0">
                        <a:latin typeface="Cambria Math" panose="02040503050406030204" pitchFamily="18" charset="0"/>
                        <a:ea typeface="Cambria Math" panose="02040503050406030204" pitchFamily="18" charset="0"/>
                      </a:rPr>
                      <m:t>∆</m:t>
                    </m:r>
                  </m:oMath>
                </a14:m>
                <a:r>
                  <a:rPr lang="en-US" sz="1600" b="0" dirty="0"/>
                  <a:t> is the difference in the polynomial degree between </a:t>
                </a:r>
                <a14:m>
                  <m:oMath xmlns:m="http://schemas.openxmlformats.org/officeDocument/2006/math">
                    <m:r>
                      <a:rPr lang="en-US" sz="1600" b="0" i="1" smtClean="0">
                        <a:latin typeface="Cambria Math" panose="02040503050406030204" pitchFamily="18" charset="0"/>
                      </a:rPr>
                      <m:t>𝐿</m:t>
                    </m:r>
                  </m:oMath>
                </a14:m>
                <a:r>
                  <a:rPr lang="en-US" sz="1600" b="0" dirty="0"/>
                  <a:t> and </a:t>
                </a:r>
                <a14:m>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oMath>
                </a14:m>
                <a:endParaRPr lang="en-US" sz="1600" b="0" dirty="0"/>
              </a:p>
              <a:p>
                <a:pPr>
                  <a:lnSpc>
                    <a:spcPts val="1700"/>
                  </a:lnSpc>
                  <a:spcBef>
                    <a:spcPts val="600"/>
                  </a:spcBef>
                </a:pPr>
                <a:r>
                  <a:rPr lang="en-US" sz="1600" dirty="0"/>
                  <a:t>If </a:t>
                </a:r>
                <a14:m>
                  <m:oMath xmlns:m="http://schemas.openxmlformats.org/officeDocument/2006/math">
                    <m:r>
                      <a:rPr lang="en-US" sz="1600" b="0" i="1" smtClean="0">
                        <a:latin typeface="Cambria Math" panose="02040503050406030204" pitchFamily="18" charset="0"/>
                      </a:rPr>
                      <m:t>𝐿</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oMath>
                </a14:m>
                <a:r>
                  <a:rPr lang="en-US" sz="1600" b="0" dirty="0"/>
                  <a:t> and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b="0" dirty="0"/>
                  <a:t>, then </a:t>
                </a:r>
                <a14:m>
                  <m:oMath xmlns:m="http://schemas.openxmlformats.org/officeDocument/2006/math">
                    <m:r>
                      <a:rPr lang="en-US" sz="1600" b="0" i="1" smtClean="0">
                        <a:latin typeface="Cambria Math" panose="02040503050406030204" pitchFamily="18" charset="0"/>
                        <a:ea typeface="Cambria Math" panose="02040503050406030204" pitchFamily="18" charset="0"/>
                      </a:rPr>
                      <m:t>∆=?</m:t>
                    </m:r>
                  </m:oMath>
                </a14:m>
                <a:endParaRPr lang="en-US" sz="1600" b="0" dirty="0"/>
              </a:p>
              <a:p>
                <a:pPr>
                  <a:lnSpc>
                    <a:spcPts val="1700"/>
                  </a:lnSpc>
                  <a:spcBef>
                    <a:spcPts val="600"/>
                  </a:spcBef>
                </a:pPr>
                <a:r>
                  <a:rPr lang="en-US" sz="1600" dirty="0"/>
                  <a:t>Similarly, if </a:t>
                </a:r>
                <a14:m>
                  <m:oMath xmlns:m="http://schemas.openxmlformats.org/officeDocument/2006/math">
                    <m:r>
                      <a:rPr lang="en-US" sz="1600" i="1">
                        <a:latin typeface="Cambria Math" panose="02040503050406030204" pitchFamily="18" charset="0"/>
                      </a:rPr>
                      <m:t>𝐿</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𝑛</m:t>
                        </m:r>
                      </m:e>
                      <m:sup>
                        <m:r>
                          <a:rPr lang="en-US" sz="1600" i="1">
                            <a:latin typeface="Cambria Math" panose="02040503050406030204" pitchFamily="18" charset="0"/>
                          </a:rPr>
                          <m:t>2</m:t>
                        </m:r>
                      </m:sup>
                    </m:sSup>
                  </m:oMath>
                </a14:m>
                <a:r>
                  <a:rPr lang="en-US" sz="1600" dirty="0"/>
                  <a:t> and </a:t>
                </a:r>
                <a14:m>
                  <m:oMath xmlns:m="http://schemas.openxmlformats.org/officeDocument/2006/math">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𝑛</m:t>
                        </m:r>
                      </m:e>
                    </m:d>
                    <m:r>
                      <a:rPr lang="en-US" sz="1600" i="1">
                        <a:latin typeface="Cambria Math" panose="02040503050406030204" pitchFamily="18" charset="0"/>
                      </a:rPr>
                      <m:t>=</m:t>
                    </m:r>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𝑛</m:t>
                        </m:r>
                      </m:e>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2</m:t>
                            </m:r>
                          </m:den>
                        </m:f>
                      </m:sup>
                    </m:sSup>
                  </m:oMath>
                </a14:m>
                <a:r>
                  <a:rPr lang="en-US" sz="1600" dirty="0"/>
                  <a:t>, then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endParaRPr lang="en-US" sz="1600" b="0" dirty="0"/>
              </a:p>
              <a:p>
                <a:pPr>
                  <a:lnSpc>
                    <a:spcPts val="1700"/>
                  </a:lnSpc>
                  <a:spcBef>
                    <a:spcPts val="600"/>
                  </a:spcBef>
                </a:pPr>
                <a:r>
                  <a:rPr lang="en-US" sz="1600" dirty="0"/>
                  <a:t>Another way of thinking this is – the ratio between </a:t>
                </a:r>
                <a14:m>
                  <m:oMath xmlns:m="http://schemas.openxmlformats.org/officeDocument/2006/math">
                    <m:r>
                      <a:rPr lang="en-US" sz="1600" b="0" i="1" smtClean="0">
                        <a:latin typeface="Cambria Math" panose="02040503050406030204" pitchFamily="18" charset="0"/>
                      </a:rPr>
                      <m:t>𝐿</m:t>
                    </m:r>
                  </m:oMath>
                </a14:m>
                <a:r>
                  <a:rPr lang="en-US" sz="1600" b="0" dirty="0"/>
                  <a:t> and </a:t>
                </a:r>
                <a14:m>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oMath>
                </a14:m>
                <a:r>
                  <a:rPr lang="en-US" sz="1600" b="0" dirty="0"/>
                  <a:t> must be at least a polynomial</a:t>
                </a:r>
              </a:p>
              <a:p>
                <a:pPr>
                  <a:lnSpc>
                    <a:spcPts val="1700"/>
                  </a:lnSpc>
                  <a:spcBef>
                    <a:spcPts val="600"/>
                  </a:spcBef>
                </a:pPr>
                <a:r>
                  <a:rPr lang="en-US" sz="1600" dirty="0"/>
                  <a:t>Take </a:t>
                </a:r>
                <a14:m>
                  <m:oMath xmlns:m="http://schemas.openxmlformats.org/officeDocument/2006/math">
                    <m:r>
                      <a:rPr lang="en-US" sz="1600" i="1">
                        <a:latin typeface="Cambria Math" panose="02040503050406030204" pitchFamily="18" charset="0"/>
                      </a:rPr>
                      <m:t>𝐿</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𝑛</m:t>
                        </m:r>
                      </m:e>
                      <m:sup>
                        <m:r>
                          <a:rPr lang="en-US" sz="1600" i="1">
                            <a:latin typeface="Cambria Math" panose="02040503050406030204" pitchFamily="18" charset="0"/>
                          </a:rPr>
                          <m:t>2</m:t>
                        </m:r>
                      </m:sup>
                    </m:sSup>
                  </m:oMath>
                </a14:m>
                <a:r>
                  <a:rPr lang="en-US" sz="1600" dirty="0"/>
                  <a:t> and </a:t>
                </a:r>
                <a14:m>
                  <m:oMath xmlns:m="http://schemas.openxmlformats.org/officeDocument/2006/math">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𝑛</m:t>
                        </m:r>
                      </m:e>
                    </m:d>
                    <m:r>
                      <a:rPr lang="en-US" sz="1600" i="1">
                        <a:latin typeface="Cambria Math" panose="02040503050406030204" pitchFamily="18" charset="0"/>
                      </a:rPr>
                      <m:t>=</m:t>
                    </m:r>
                    <m:f>
                      <m:fPr>
                        <m:ctrlPr>
                          <a:rPr lang="en-US" sz="160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num>
                      <m:den>
                        <m:func>
                          <m:funcPr>
                            <m:ctrlPr>
                              <a:rPr lang="en-US" sz="1600" i="1" smtClean="0">
                                <a:latin typeface="Cambria Math" panose="02040503050406030204" pitchFamily="18" charset="0"/>
                              </a:rPr>
                            </m:ctrlPr>
                          </m:funcPr>
                          <m:fName>
                            <m:r>
                              <m:rPr>
                                <m:sty m:val="p"/>
                              </m:rPr>
                              <a:rPr lang="en-US" sz="1600" i="0" smtClean="0">
                                <a:latin typeface="Cambria Math" panose="02040503050406030204" pitchFamily="18" charset="0"/>
                              </a:rPr>
                              <m:t>log</m:t>
                            </m:r>
                          </m:fName>
                          <m:e>
                            <m:r>
                              <a:rPr lang="en-US" sz="1600" b="0" i="1" smtClean="0">
                                <a:latin typeface="Cambria Math" panose="02040503050406030204" pitchFamily="18" charset="0"/>
                              </a:rPr>
                              <m:t>𝑛</m:t>
                            </m:r>
                          </m:e>
                        </m:func>
                      </m:den>
                    </m:f>
                  </m:oMath>
                </a14:m>
                <a:r>
                  <a:rPr lang="en-US" sz="1600" b="0" dirty="0"/>
                  <a:t> , Then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𝐿</m:t>
                        </m:r>
                      </m:num>
                      <m:den>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den>
                    </m:f>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log</m:t>
                        </m:r>
                      </m:fName>
                      <m:e>
                        <m:r>
                          <a:rPr lang="en-US" sz="1600" b="0" i="1" smtClean="0">
                            <a:latin typeface="Cambria Math" panose="02040503050406030204" pitchFamily="18" charset="0"/>
                          </a:rPr>
                          <m:t>𝑛</m:t>
                        </m:r>
                      </m:e>
                    </m:func>
                  </m:oMath>
                </a14:m>
                <a:r>
                  <a:rPr lang="en-US" sz="1600" b="0" dirty="0"/>
                  <a:t> and </a:t>
                </a:r>
                <a14:m>
                  <m:oMath xmlns:m="http://schemas.openxmlformats.org/officeDocument/2006/math">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log</m:t>
                        </m:r>
                      </m:fName>
                      <m:e>
                        <m:r>
                          <a:rPr lang="en-US" sz="1600" b="0" i="1" smtClean="0">
                            <a:latin typeface="Cambria Math" panose="02040503050406030204" pitchFamily="18" charset="0"/>
                          </a:rPr>
                          <m:t>𝑛</m:t>
                        </m:r>
                      </m:e>
                    </m:func>
                  </m:oMath>
                </a14:m>
                <a:r>
                  <a:rPr lang="en-US" sz="1600" b="0" dirty="0"/>
                  <a:t> is less than polynomial</a:t>
                </a:r>
              </a:p>
            </p:txBody>
          </p:sp>
        </mc:Choice>
        <mc:Fallback xmlns="">
          <p:sp>
            <p:nvSpPr>
              <p:cNvPr id="123" name="Content Placeholder 2">
                <a:extLst>
                  <a:ext uri="{FF2B5EF4-FFF2-40B4-BE49-F238E27FC236}">
                    <a16:creationId xmlns:a16="http://schemas.microsoft.com/office/drawing/2014/main" id="{A63167CD-4BA8-CCE0-4624-2AE6F0F89B1E}"/>
                  </a:ext>
                </a:extLst>
              </p:cNvPr>
              <p:cNvSpPr txBox="1">
                <a:spLocks noRot="1" noChangeAspect="1" noMove="1" noResize="1" noEditPoints="1" noAdjustHandles="1" noChangeArrowheads="1" noChangeShapeType="1" noTextEdit="1"/>
              </p:cNvSpPr>
              <p:nvPr/>
            </p:nvSpPr>
            <p:spPr>
              <a:xfrm>
                <a:off x="218114" y="1174252"/>
                <a:ext cx="6424393" cy="3626496"/>
              </a:xfrm>
              <a:prstGeom prst="rect">
                <a:avLst/>
              </a:prstGeom>
              <a:blipFill>
                <a:blip r:embed="rId3"/>
                <a:stretch>
                  <a:fillRect l="-394" t="-209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A73B55F-CD8C-F1A1-09CF-25CD2837B555}"/>
              </a:ext>
            </a:extLst>
          </p:cNvPr>
          <p:cNvSpPr txBox="1"/>
          <p:nvPr/>
        </p:nvSpPr>
        <p:spPr>
          <a:xfrm>
            <a:off x="3429000" y="2710366"/>
            <a:ext cx="635726" cy="338554"/>
          </a:xfrm>
          <a:prstGeom prst="rect">
            <a:avLst/>
          </a:prstGeom>
          <a:noFill/>
        </p:spPr>
        <p:txBody>
          <a:bodyPr wrap="square" rtlCol="0">
            <a:spAutoFit/>
          </a:bodyPr>
          <a:lstStyle/>
          <a:p>
            <a:r>
              <a:rPr lang="en-US" sz="1600" dirty="0">
                <a:sym typeface="Wingdings" pitchFamily="2" charset="2"/>
              </a:rPr>
              <a:t> </a:t>
            </a:r>
            <a:r>
              <a:rPr lang="en-US" sz="1600" dirty="0"/>
              <a:t>1</a:t>
            </a:r>
          </a:p>
        </p:txBody>
      </p:sp>
      <p:sp>
        <p:nvSpPr>
          <p:cNvPr id="15" name="TextBox 14">
            <a:extLst>
              <a:ext uri="{FF2B5EF4-FFF2-40B4-BE49-F238E27FC236}">
                <a16:creationId xmlns:a16="http://schemas.microsoft.com/office/drawing/2014/main" id="{2C51796F-7FC0-7D64-FD21-C1609764C444}"/>
              </a:ext>
            </a:extLst>
          </p:cNvPr>
          <p:cNvSpPr txBox="1"/>
          <p:nvPr/>
        </p:nvSpPr>
        <p:spPr>
          <a:xfrm>
            <a:off x="4389141" y="2987500"/>
            <a:ext cx="896961" cy="338554"/>
          </a:xfrm>
          <a:prstGeom prst="rect">
            <a:avLst/>
          </a:prstGeom>
          <a:noFill/>
        </p:spPr>
        <p:txBody>
          <a:bodyPr wrap="square" rtlCol="0">
            <a:spAutoFit/>
          </a:bodyPr>
          <a:lstStyle/>
          <a:p>
            <a:r>
              <a:rPr lang="en-US" sz="1600" dirty="0">
                <a:sym typeface="Wingdings" pitchFamily="2" charset="2"/>
              </a:rPr>
              <a:t> 0.5</a:t>
            </a:r>
            <a:endParaRPr lang="en-US" sz="1600" dirty="0"/>
          </a:p>
        </p:txBody>
      </p:sp>
    </p:spTree>
    <p:extLst>
      <p:ext uri="{BB962C8B-B14F-4D97-AF65-F5344CB8AC3E}">
        <p14:creationId xmlns:p14="http://schemas.microsoft.com/office/powerpoint/2010/main" val="274725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28</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Solving Recurrences – Master Theorem</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23" name="Content Placeholder 2">
                <a:extLst>
                  <a:ext uri="{FF2B5EF4-FFF2-40B4-BE49-F238E27FC236}">
                    <a16:creationId xmlns:a16="http://schemas.microsoft.com/office/drawing/2014/main" id="{A63167CD-4BA8-CCE0-4624-2AE6F0F89B1E}"/>
                  </a:ext>
                </a:extLst>
              </p:cNvPr>
              <p:cNvSpPr txBox="1">
                <a:spLocks/>
              </p:cNvSpPr>
              <p:nvPr/>
            </p:nvSpPr>
            <p:spPr>
              <a:xfrm>
                <a:off x="218114" y="1174252"/>
                <a:ext cx="6424393" cy="218725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800"/>
                  </a:spcBef>
                </a:pPr>
                <a:r>
                  <a:rPr lang="en-US" sz="1600" u="sng" dirty="0"/>
                  <a:t>Case I</a:t>
                </a:r>
                <a:r>
                  <a:rPr lang="en-US" sz="1600" dirty="0"/>
                  <a:t>: If </a:t>
                </a:r>
                <a14:m>
                  <m:oMath xmlns:m="http://schemas.openxmlformats.org/officeDocument/2006/math">
                    <m:r>
                      <a:rPr lang="en-US" sz="1600" i="1">
                        <a:latin typeface="Cambria Math" panose="02040503050406030204" pitchFamily="18" charset="0"/>
                      </a:rPr>
                      <m:t>𝐿</m:t>
                    </m:r>
                  </m:oMath>
                </a14:m>
                <a:r>
                  <a:rPr lang="en-US" sz="1600" dirty="0"/>
                  <a:t> is </a:t>
                </a:r>
                <a:r>
                  <a:rPr lang="en-US" sz="1600" b="1" dirty="0" err="1"/>
                  <a:t>polynomially</a:t>
                </a:r>
                <a:r>
                  <a:rPr lang="en-US" sz="1600" dirty="0"/>
                  <a:t> larger i.e.,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log</m:t>
                                    </m:r>
                                  </m:e>
                                  <m:sub>
                                    <m:r>
                                      <a:rPr lang="en-US" sz="1600" b="0" i="1" smtClean="0">
                                        <a:latin typeface="Cambria Math" panose="02040503050406030204" pitchFamily="18" charset="0"/>
                                      </a:rPr>
                                      <m:t>𝑏</m:t>
                                    </m:r>
                                  </m:sub>
                                </m:sSub>
                              </m:fName>
                              <m:e>
                                <m:r>
                                  <a:rPr lang="en-US" sz="1600" b="0" i="1" smtClean="0">
                                    <a:latin typeface="Cambria Math" panose="02040503050406030204" pitchFamily="18" charset="0"/>
                                  </a:rPr>
                                  <m:t>𝑎</m:t>
                                </m:r>
                              </m:e>
                            </m:func>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sup>
                        </m:sSup>
                      </m:e>
                    </m:d>
                    <m:r>
                      <a:rPr lang="en-US" sz="1600" b="0" i="1" smtClean="0">
                        <a:latin typeface="Cambria Math" panose="02040503050406030204" pitchFamily="18" charset="0"/>
                      </a:rPr>
                      <m:t>,</m:t>
                    </m:r>
                  </m:oMath>
                </a14:m>
                <a:r>
                  <a:rPr lang="en-US" sz="1600" dirty="0"/>
                  <a:t> where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 is some constant </a:t>
                </a:r>
                <a14:m>
                  <m:oMath xmlns:m="http://schemas.openxmlformats.org/officeDocument/2006/math">
                    <m:r>
                      <a:rPr lang="en-US" sz="1600" b="0" i="1" smtClean="0">
                        <a:latin typeface="Cambria Math" panose="02040503050406030204" pitchFamily="18" charset="0"/>
                      </a:rPr>
                      <m:t>&gt;0</m:t>
                    </m:r>
                  </m:oMath>
                </a14:m>
                <a:r>
                  <a:rPr lang="en-US" sz="1600" b="0" dirty="0"/>
                  <a:t>, then </a:t>
                </a: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𝑛</m:t>
                        </m:r>
                      </m:e>
                      <m:sup>
                        <m:func>
                          <m:funcPr>
                            <m:ctrlPr>
                              <a:rPr lang="en-US" sz="1600" b="0" i="1" smtClean="0">
                                <a:latin typeface="Cambria Math" panose="02040503050406030204" pitchFamily="18" charset="0"/>
                                <a:ea typeface="Cambria Math" panose="02040503050406030204" pitchFamily="18" charset="0"/>
                              </a:rPr>
                            </m:ctrlPr>
                          </m:funcPr>
                          <m:fNa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log</m:t>
                                </m:r>
                              </m:e>
                              <m:sub>
                                <m:r>
                                  <a:rPr lang="en-US" sz="1600" b="0" i="1" smtClean="0">
                                    <a:latin typeface="Cambria Math" panose="02040503050406030204" pitchFamily="18" charset="0"/>
                                    <a:ea typeface="Cambria Math" panose="02040503050406030204" pitchFamily="18" charset="0"/>
                                  </a:rPr>
                                  <m:t>𝑏</m:t>
                                </m:r>
                              </m:sub>
                            </m:sSub>
                          </m:fName>
                          <m:e>
                            <m:r>
                              <a:rPr lang="en-US" sz="1600" b="0" i="1" smtClean="0">
                                <a:latin typeface="Cambria Math" panose="02040503050406030204" pitchFamily="18" charset="0"/>
                                <a:ea typeface="Cambria Math" panose="02040503050406030204" pitchFamily="18" charset="0"/>
                              </a:rPr>
                              <m:t>𝑎</m:t>
                            </m:r>
                          </m:e>
                        </m:func>
                      </m:sup>
                    </m:sSup>
                    <m:r>
                      <a:rPr lang="en-US" sz="1600" b="0" i="1" smtClean="0">
                        <a:latin typeface="Cambria Math" panose="02040503050406030204" pitchFamily="18" charset="0"/>
                        <a:ea typeface="Cambria Math" panose="02040503050406030204" pitchFamily="18" charset="0"/>
                      </a:rPr>
                      <m:t>)</m:t>
                    </m:r>
                  </m:oMath>
                </a14:m>
                <a:endParaRPr lang="en-US" sz="1600" b="0" dirty="0"/>
              </a:p>
              <a:p>
                <a:pPr lvl="1">
                  <a:lnSpc>
                    <a:spcPts val="1700"/>
                  </a:lnSpc>
                  <a:spcBef>
                    <a:spcPts val="800"/>
                  </a:spcBef>
                </a:pPr>
                <a14:m>
                  <m:oMath xmlns:m="http://schemas.openxmlformats.org/officeDocument/2006/math">
                    <m:r>
                      <a:rPr lang="en-US" sz="1200" b="0" i="1" smtClean="0">
                        <a:latin typeface="Cambria Math" panose="02040503050406030204" pitchFamily="18" charset="0"/>
                        <a:ea typeface="Cambria Math" panose="02040503050406030204" pitchFamily="18" charset="0"/>
                      </a:rPr>
                      <m:t>∆</m:t>
                    </m:r>
                  </m:oMath>
                </a14:m>
                <a:r>
                  <a:rPr lang="en-US" sz="1200" b="0" dirty="0"/>
                  <a:t> is the difference in the polynomial degree between </a:t>
                </a:r>
                <a14:m>
                  <m:oMath xmlns:m="http://schemas.openxmlformats.org/officeDocument/2006/math">
                    <m:r>
                      <a:rPr lang="en-US" sz="1200" b="0" i="1" smtClean="0">
                        <a:latin typeface="Cambria Math" panose="02040503050406030204" pitchFamily="18" charset="0"/>
                      </a:rPr>
                      <m:t>𝐿</m:t>
                    </m:r>
                  </m:oMath>
                </a14:m>
                <a:r>
                  <a:rPr lang="en-US" sz="1200" b="0" dirty="0"/>
                  <a:t> and </a:t>
                </a:r>
                <a14:m>
                  <m:oMath xmlns:m="http://schemas.openxmlformats.org/officeDocument/2006/math">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𝑛</m:t>
                    </m:r>
                    <m:r>
                      <a:rPr lang="en-US" sz="1200" b="0" i="1" smtClean="0">
                        <a:latin typeface="Cambria Math" panose="02040503050406030204" pitchFamily="18" charset="0"/>
                      </a:rPr>
                      <m:t>)</m:t>
                    </m:r>
                  </m:oMath>
                </a14:m>
                <a:endParaRPr lang="en-US" sz="1200" b="0" dirty="0"/>
              </a:p>
              <a:p>
                <a:pPr>
                  <a:lnSpc>
                    <a:spcPts val="1700"/>
                  </a:lnSpc>
                  <a:spcBef>
                    <a:spcPts val="800"/>
                  </a:spcBef>
                </a:pPr>
                <a:r>
                  <a:rPr lang="en-US" sz="1600" u="sng" dirty="0"/>
                  <a:t>Case II</a:t>
                </a:r>
                <a:r>
                  <a:rPr lang="en-US" sz="1600" dirty="0"/>
                  <a:t>: If </a:t>
                </a:r>
                <a14:m>
                  <m:oMath xmlns:m="http://schemas.openxmlformats.org/officeDocument/2006/math">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𝑛</m:t>
                        </m:r>
                      </m:e>
                    </m:d>
                  </m:oMath>
                </a14:m>
                <a:r>
                  <a:rPr lang="en-US" sz="1600" dirty="0"/>
                  <a:t> and </a:t>
                </a:r>
                <a14:m>
                  <m:oMath xmlns:m="http://schemas.openxmlformats.org/officeDocument/2006/math">
                    <m:r>
                      <a:rPr lang="en-US" sz="1600" i="1">
                        <a:latin typeface="Cambria Math" panose="02040503050406030204" pitchFamily="18" charset="0"/>
                      </a:rPr>
                      <m:t>𝐿</m:t>
                    </m:r>
                  </m:oMath>
                </a14:m>
                <a:r>
                  <a:rPr lang="en-US" sz="1600" b="0" dirty="0"/>
                  <a:t> are asymptotically same, i.e., </a:t>
                </a:r>
                <a14:m>
                  <m:oMath xmlns:m="http://schemas.openxmlformats.org/officeDocument/2006/math">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𝑛</m:t>
                        </m:r>
                      </m:e>
                    </m:d>
                    <m:r>
                      <a:rPr lang="en-US" sz="1600" i="1">
                        <a:latin typeface="Cambria Math" panose="02040503050406030204" pitchFamily="18" charset="0"/>
                      </a:rPr>
                      <m:t>=</m:t>
                    </m:r>
                    <m:r>
                      <m:rPr>
                        <m:sty m:val="p"/>
                      </m:rPr>
                      <a:rPr lang="el-GR" sz="1600" i="1" smtClean="0">
                        <a:latin typeface="Cambria Math" panose="02040503050406030204" pitchFamily="18" charset="0"/>
                        <a:ea typeface="Cambria Math" panose="02040503050406030204" pitchFamily="18" charset="0"/>
                      </a:rPr>
                      <m:t>Θ</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𝑛</m:t>
                            </m:r>
                          </m:e>
                          <m:sup>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𝑏</m:t>
                                    </m:r>
                                  </m:sub>
                                </m:sSub>
                              </m:fName>
                              <m:e>
                                <m:r>
                                  <a:rPr lang="en-US" sz="1600" i="1">
                                    <a:latin typeface="Cambria Math" panose="02040503050406030204" pitchFamily="18" charset="0"/>
                                  </a:rPr>
                                  <m:t>𝑎</m:t>
                                </m:r>
                              </m:e>
                            </m:func>
                          </m:sup>
                        </m:sSup>
                      </m:e>
                    </m:d>
                  </m:oMath>
                </a14:m>
                <a:r>
                  <a:rPr lang="en-US" sz="1600" b="0" dirty="0"/>
                  <a:t> then </a:t>
                </a:r>
                <a14:m>
                  <m:oMath xmlns:m="http://schemas.openxmlformats.org/officeDocument/2006/math">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i="1">
                            <a:latin typeface="Cambria Math" panose="02040503050406030204" pitchFamily="18" charset="0"/>
                          </a:rPr>
                          <m:t>𝑛</m:t>
                        </m:r>
                      </m:e>
                    </m:d>
                    <m:r>
                      <a:rPr lang="en-US" sz="1600" i="1">
                        <a:latin typeface="Cambria Math" panose="02040503050406030204" pitchFamily="18" charset="0"/>
                      </a:rPr>
                      <m:t>=</m:t>
                    </m:r>
                    <m:r>
                      <m:rPr>
                        <m:sty m:val="p"/>
                      </m:rPr>
                      <a:rPr lang="el-GR" sz="1600" i="1">
                        <a:latin typeface="Cambria Math" panose="02040503050406030204" pitchFamily="18" charset="0"/>
                        <a:ea typeface="Cambria Math" panose="02040503050406030204" pitchFamily="18" charset="0"/>
                      </a:rPr>
                      <m:t>Θ</m:t>
                    </m:r>
                    <m:d>
                      <m:dPr>
                        <m:ctrlPr>
                          <a:rPr lang="en-US" sz="1600" i="1">
                            <a:latin typeface="Cambria Math" panose="02040503050406030204" pitchFamily="18" charset="0"/>
                            <a:ea typeface="Cambria Math" panose="02040503050406030204" pitchFamily="18" charset="0"/>
                          </a:rPr>
                        </m:ctrlPr>
                      </m:dPr>
                      <m:e>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𝑛</m:t>
                            </m:r>
                          </m:e>
                          <m:sup>
                            <m:func>
                              <m:funcPr>
                                <m:ctrlPr>
                                  <a:rPr lang="en-US" sz="1600" i="1">
                                    <a:latin typeface="Cambria Math" panose="02040503050406030204" pitchFamily="18" charset="0"/>
                                    <a:ea typeface="Cambria Math" panose="02040503050406030204" pitchFamily="18" charset="0"/>
                                  </a:rPr>
                                </m:ctrlPr>
                              </m:funcPr>
                              <m:fName>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log</m:t>
                                    </m:r>
                                  </m:e>
                                  <m:sub>
                                    <m:r>
                                      <a:rPr lang="en-US" sz="1600" i="1">
                                        <a:latin typeface="Cambria Math" panose="02040503050406030204" pitchFamily="18" charset="0"/>
                                        <a:ea typeface="Cambria Math" panose="02040503050406030204" pitchFamily="18" charset="0"/>
                                      </a:rPr>
                                      <m:t>𝑏</m:t>
                                    </m:r>
                                  </m:sub>
                                </m:sSub>
                              </m:fName>
                              <m:e>
                                <m:r>
                                  <a:rPr lang="en-US" sz="1600" i="1">
                                    <a:latin typeface="Cambria Math" panose="02040503050406030204" pitchFamily="18" charset="0"/>
                                    <a:ea typeface="Cambria Math" panose="02040503050406030204" pitchFamily="18" charset="0"/>
                                  </a:rPr>
                                  <m:t>𝑎</m:t>
                                </m:r>
                              </m:e>
                            </m:func>
                          </m:sup>
                        </m:sSup>
                        <m:func>
                          <m:funcPr>
                            <m:ctrlPr>
                              <a:rPr lang="en-US" sz="1600" i="1" smtClean="0">
                                <a:latin typeface="Cambria Math" panose="02040503050406030204" pitchFamily="18" charset="0"/>
                                <a:ea typeface="Cambria Math" panose="02040503050406030204" pitchFamily="18" charset="0"/>
                              </a:rPr>
                            </m:ctrlPr>
                          </m:funcPr>
                          <m:fName>
                            <m:r>
                              <m:rPr>
                                <m:sty m:val="p"/>
                              </m:rPr>
                              <a:rPr lang="en-US" sz="1600" i="0" smtClean="0">
                                <a:latin typeface="Cambria Math" panose="02040503050406030204" pitchFamily="18" charset="0"/>
                                <a:ea typeface="Cambria Math" panose="02040503050406030204" pitchFamily="18" charset="0"/>
                              </a:rPr>
                              <m:t>log</m:t>
                            </m:r>
                          </m:fName>
                          <m:e>
                            <m:r>
                              <a:rPr lang="en-US" sz="1600" b="0" i="1" smtClean="0">
                                <a:latin typeface="Cambria Math" panose="02040503050406030204" pitchFamily="18" charset="0"/>
                                <a:ea typeface="Cambria Math" panose="02040503050406030204" pitchFamily="18" charset="0"/>
                              </a:rPr>
                              <m:t>𝑛</m:t>
                            </m:r>
                          </m:e>
                        </m:func>
                      </m:e>
                    </m:d>
                    <m:r>
                      <a:rPr lang="en-US" sz="1600" b="0" i="1" smtClean="0">
                        <a:latin typeface="Cambria Math" panose="02040503050406030204" pitchFamily="18" charset="0"/>
                        <a:ea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func>
                      <m:funcPr>
                        <m:ctrlPr>
                          <a:rPr lang="en-US" sz="1600" b="0" i="1" smtClean="0">
                            <a:latin typeface="Cambria Math" panose="02040503050406030204" pitchFamily="18" charset="0"/>
                            <a:ea typeface="Cambria Math" panose="02040503050406030204" pitchFamily="18" charset="0"/>
                          </a:rPr>
                        </m:ctrlPr>
                      </m:funcPr>
                      <m:fName>
                        <m:r>
                          <m:rPr>
                            <m:sty m:val="p"/>
                          </m:rPr>
                          <a:rPr lang="en-US" sz="1600" b="0" i="0" smtClean="0">
                            <a:latin typeface="Cambria Math" panose="02040503050406030204" pitchFamily="18" charset="0"/>
                            <a:ea typeface="Cambria Math" panose="02040503050406030204" pitchFamily="18" charset="0"/>
                          </a:rPr>
                          <m:t>log</m:t>
                        </m:r>
                      </m:fName>
                      <m:e>
                        <m:r>
                          <a:rPr lang="en-US" sz="1600" b="0" i="1" smtClean="0">
                            <a:latin typeface="Cambria Math" panose="02040503050406030204" pitchFamily="18" charset="0"/>
                            <a:ea typeface="Cambria Math" panose="02040503050406030204" pitchFamily="18" charset="0"/>
                          </a:rPr>
                          <m:t>𝑛</m:t>
                        </m:r>
                      </m:e>
                    </m:func>
                    <m:r>
                      <a:rPr lang="en-US" sz="1600" b="0" i="1" smtClean="0">
                        <a:latin typeface="Cambria Math" panose="02040503050406030204" pitchFamily="18" charset="0"/>
                        <a:ea typeface="Cambria Math" panose="02040503050406030204" pitchFamily="18" charset="0"/>
                      </a:rPr>
                      <m:t>)</m:t>
                    </m:r>
                  </m:oMath>
                </a14:m>
                <a:endParaRPr lang="en-US" sz="1600" b="0" dirty="0"/>
              </a:p>
              <a:p>
                <a:pPr>
                  <a:lnSpc>
                    <a:spcPct val="100000"/>
                  </a:lnSpc>
                  <a:spcBef>
                    <a:spcPts val="800"/>
                  </a:spcBef>
                  <a:spcAft>
                    <a:spcPts val="300"/>
                  </a:spcAft>
                </a:pPr>
                <a:r>
                  <a:rPr lang="en-US" sz="1600" b="0" u="sng" dirty="0"/>
                  <a:t>Case III</a:t>
                </a:r>
                <a:r>
                  <a:rPr lang="en-US" sz="1600" b="0" dirty="0"/>
                  <a:t>: </a:t>
                </a:r>
                <a:r>
                  <a:rPr lang="en-US" sz="1600" dirty="0"/>
                  <a:t>If </a:t>
                </a:r>
                <a14:m>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oMath>
                </a14:m>
                <a:r>
                  <a:rPr lang="en-US" sz="1600" dirty="0"/>
                  <a:t> is </a:t>
                </a:r>
                <a:r>
                  <a:rPr lang="en-US" sz="1600" b="1" dirty="0" err="1"/>
                  <a:t>polynomially</a:t>
                </a:r>
                <a:r>
                  <a:rPr lang="en-US" sz="1600" dirty="0"/>
                  <a:t> larger i.e., </a:t>
                </a:r>
                <a14:m>
                  <m:oMath xmlns:m="http://schemas.openxmlformats.org/officeDocument/2006/math">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𝑛</m:t>
                        </m:r>
                      </m:e>
                    </m:d>
                    <m:r>
                      <a:rPr lang="en-US" sz="1600" i="1">
                        <a:latin typeface="Cambria Math" panose="02040503050406030204" pitchFamily="18" charset="0"/>
                      </a:rPr>
                      <m:t>=</m:t>
                    </m:r>
                    <m:r>
                      <m:rPr>
                        <m:sty m:val="p"/>
                      </m:rPr>
                      <a:rPr lang="el-GR" sz="1600" i="1" smtClean="0">
                        <a:latin typeface="Cambria Math" panose="02040503050406030204" pitchFamily="18" charset="0"/>
                        <a:ea typeface="Cambria Math" panose="02040503050406030204" pitchFamily="18" charset="0"/>
                      </a:rPr>
                      <m:t>Ω</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𝑛</m:t>
                            </m:r>
                          </m:e>
                          <m:sup>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𝑏</m:t>
                                    </m:r>
                                  </m:sub>
                                </m:sSub>
                              </m:fName>
                              <m:e>
                                <m:r>
                                  <a:rPr lang="en-US" sz="1600" i="1">
                                    <a:latin typeface="Cambria Math" panose="02040503050406030204" pitchFamily="18" charset="0"/>
                                  </a:rPr>
                                  <m:t>𝑎</m:t>
                                </m:r>
                              </m:e>
                            </m:func>
                            <m:r>
                              <a:rPr lang="en-US" sz="1600" b="0" i="1" smtClean="0">
                                <a:latin typeface="Cambria Math" panose="02040503050406030204" pitchFamily="18" charset="0"/>
                              </a:rPr>
                              <m:t>+</m:t>
                            </m:r>
                            <m:r>
                              <a:rPr lang="en-US" sz="1600" i="1">
                                <a:latin typeface="Cambria Math" panose="02040503050406030204" pitchFamily="18" charset="0"/>
                                <a:ea typeface="Cambria Math" panose="02040503050406030204" pitchFamily="18" charset="0"/>
                              </a:rPr>
                              <m:t>∆</m:t>
                            </m:r>
                          </m:sup>
                        </m:sSup>
                      </m:e>
                    </m:d>
                    <m:r>
                      <a:rPr lang="en-US" sz="1600" i="1">
                        <a:latin typeface="Cambria Math" panose="02040503050406030204" pitchFamily="18" charset="0"/>
                      </a:rPr>
                      <m:t>,</m:t>
                    </m:r>
                  </m:oMath>
                </a14:m>
                <a:r>
                  <a:rPr lang="en-US" sz="1600" b="0" dirty="0"/>
                  <a:t> then </a:t>
                </a:r>
                <a14:m>
                  <m:oMath xmlns:m="http://schemas.openxmlformats.org/officeDocument/2006/math">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i="1">
                            <a:latin typeface="Cambria Math" panose="02040503050406030204" pitchFamily="18" charset="0"/>
                          </a:rPr>
                          <m:t>𝑛</m:t>
                        </m:r>
                      </m:e>
                    </m:d>
                    <m:r>
                      <a:rPr lang="en-US" sz="1600" i="1">
                        <a:latin typeface="Cambria Math" panose="02040503050406030204" pitchFamily="18" charset="0"/>
                      </a:rPr>
                      <m:t>=</m:t>
                    </m:r>
                    <m:r>
                      <m:rPr>
                        <m:sty m:val="p"/>
                      </m:rPr>
                      <a:rPr lang="el-GR" sz="1600" i="1">
                        <a:latin typeface="Cambria Math" panose="02040503050406030204" pitchFamily="18" charset="0"/>
                        <a:ea typeface="Cambria Math" panose="02040503050406030204" pitchFamily="18" charset="0"/>
                      </a:rPr>
                      <m:t>Θ</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oMath>
                </a14:m>
                <a:r>
                  <a:rPr lang="en-US" sz="1600" b="0" dirty="0"/>
                  <a:t> if </a:t>
                </a:r>
                <a14:m>
                  <m:oMath xmlns:m="http://schemas.openxmlformats.org/officeDocument/2006/math">
                    <m:r>
                      <a:rPr lang="en-US" sz="1600" b="0" i="1" smtClean="0">
                        <a:latin typeface="Cambria Math" panose="02040503050406030204" pitchFamily="18" charset="0"/>
                      </a:rPr>
                      <m:t>𝑎𝑓</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𝑛</m:t>
                        </m:r>
                      </m:num>
                      <m:den>
                        <m:r>
                          <a:rPr lang="en-US" sz="1600" b="0" i="1" smtClean="0">
                            <a:latin typeface="Cambria Math" panose="02040503050406030204" pitchFamily="18" charset="0"/>
                          </a:rPr>
                          <m:t>𝑏</m:t>
                        </m:r>
                      </m:den>
                    </m:f>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oMath>
                </a14:m>
                <a:r>
                  <a:rPr lang="en-US" sz="1600" b="0" dirty="0"/>
                  <a:t> for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&lt;1</m:t>
                    </m:r>
                  </m:oMath>
                </a14:m>
                <a:endParaRPr lang="en-US" sz="1600" b="0" dirty="0"/>
              </a:p>
            </p:txBody>
          </p:sp>
        </mc:Choice>
        <mc:Fallback xmlns="">
          <p:sp>
            <p:nvSpPr>
              <p:cNvPr id="123" name="Content Placeholder 2">
                <a:extLst>
                  <a:ext uri="{FF2B5EF4-FFF2-40B4-BE49-F238E27FC236}">
                    <a16:creationId xmlns:a16="http://schemas.microsoft.com/office/drawing/2014/main" id="{A63167CD-4BA8-CCE0-4624-2AE6F0F89B1E}"/>
                  </a:ext>
                </a:extLst>
              </p:cNvPr>
              <p:cNvSpPr txBox="1">
                <a:spLocks noRot="1" noChangeAspect="1" noMove="1" noResize="1" noEditPoints="1" noAdjustHandles="1" noChangeArrowheads="1" noChangeShapeType="1" noTextEdit="1"/>
              </p:cNvSpPr>
              <p:nvPr/>
            </p:nvSpPr>
            <p:spPr>
              <a:xfrm>
                <a:off x="218114" y="1174252"/>
                <a:ext cx="6424393" cy="2187257"/>
              </a:xfrm>
              <a:prstGeom prst="rect">
                <a:avLst/>
              </a:prstGeom>
              <a:blipFill>
                <a:blip r:embed="rId3"/>
                <a:stretch>
                  <a:fillRect l="-394" t="-289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51E5C4B4-1180-8503-C4A0-9D216E8EC8D5}"/>
              </a:ext>
            </a:extLst>
          </p:cNvPr>
          <p:cNvSpPr/>
          <p:nvPr/>
        </p:nvSpPr>
        <p:spPr>
          <a:xfrm>
            <a:off x="2577735" y="2847703"/>
            <a:ext cx="2238103" cy="3744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DE5628-DD3D-EC52-01BF-315881EB7228}"/>
              </a:ext>
            </a:extLst>
          </p:cNvPr>
          <p:cNvSpPr txBox="1"/>
          <p:nvPr/>
        </p:nvSpPr>
        <p:spPr>
          <a:xfrm>
            <a:off x="5105864" y="2972668"/>
            <a:ext cx="1752136" cy="307777"/>
          </a:xfrm>
          <a:prstGeom prst="rect">
            <a:avLst/>
          </a:prstGeom>
          <a:noFill/>
          <a:ln>
            <a:solidFill>
              <a:srgbClr val="FF0000"/>
            </a:solidFill>
          </a:ln>
        </p:spPr>
        <p:txBody>
          <a:bodyPr wrap="square" rtlCol="0">
            <a:spAutoFit/>
          </a:bodyPr>
          <a:lstStyle/>
          <a:p>
            <a:r>
              <a:rPr lang="en-US" sz="1400" dirty="0"/>
              <a:t>Regularity Condition</a:t>
            </a:r>
          </a:p>
        </p:txBody>
      </p:sp>
      <p:cxnSp>
        <p:nvCxnSpPr>
          <p:cNvPr id="6" name="Straight Arrow Connector 5">
            <a:extLst>
              <a:ext uri="{FF2B5EF4-FFF2-40B4-BE49-F238E27FC236}">
                <a16:creationId xmlns:a16="http://schemas.microsoft.com/office/drawing/2014/main" id="{96EC6214-076A-641A-102D-A09C1F17BBE7}"/>
              </a:ext>
            </a:extLst>
          </p:cNvPr>
          <p:cNvCxnSpPr>
            <a:cxnSpLocks/>
            <a:stCxn id="2" idx="3"/>
            <a:endCxn id="3" idx="1"/>
          </p:cNvCxnSpPr>
          <p:nvPr/>
        </p:nvCxnSpPr>
        <p:spPr>
          <a:xfrm>
            <a:off x="4815838" y="3034937"/>
            <a:ext cx="290026" cy="91620"/>
          </a:xfrm>
          <a:prstGeom prst="straightConnector1">
            <a:avLst/>
          </a:prstGeom>
          <a:ln w="12700">
            <a:solidFill>
              <a:srgbClr val="FF0000"/>
            </a:solidFill>
            <a:tailEnd type="stealth" w="med"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179D2C5-88F8-DE08-BD79-81325DE29C21}"/>
                  </a:ext>
                </a:extLst>
              </p:cNvPr>
              <p:cNvSpPr txBox="1"/>
              <p:nvPr/>
            </p:nvSpPr>
            <p:spPr>
              <a:xfrm>
                <a:off x="471487" y="3335382"/>
                <a:ext cx="2802936" cy="150836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prstClr val="black"/>
                          </a:solidFill>
                          <a:latin typeface="Cambria Math" panose="02040503050406030204" pitchFamily="18" charset="0"/>
                          <a:ea typeface="Cambria Math" panose="02040503050406030204" pitchFamily="18" charset="0"/>
                        </a:rPr>
                        <m:t>𝑇</m:t>
                      </m:r>
                      <m:d>
                        <m:dPr>
                          <m:ctrlPr>
                            <a:rPr lang="en-US" sz="1600" b="0" i="1" smtClean="0">
                              <a:solidFill>
                                <a:prstClr val="black"/>
                              </a:solidFill>
                              <a:latin typeface="Cambria Math" panose="02040503050406030204" pitchFamily="18" charset="0"/>
                              <a:ea typeface="Cambria Math" panose="02040503050406030204" pitchFamily="18" charset="0"/>
                            </a:rPr>
                          </m:ctrlPr>
                        </m:dPr>
                        <m:e>
                          <m:r>
                            <a:rPr lang="en-US" sz="1600" b="0" i="1" smtClean="0">
                              <a:solidFill>
                                <a:prstClr val="black"/>
                              </a:solidFill>
                              <a:latin typeface="Cambria Math" panose="02040503050406030204" pitchFamily="18" charset="0"/>
                              <a:ea typeface="Cambria Math" panose="02040503050406030204" pitchFamily="18" charset="0"/>
                            </a:rPr>
                            <m:t>𝑛</m:t>
                          </m:r>
                        </m:e>
                      </m:d>
                      <m:r>
                        <a:rPr lang="en-US" sz="1600" b="0" i="1" smtClean="0">
                          <a:solidFill>
                            <a:prstClr val="black"/>
                          </a:solidFill>
                          <a:latin typeface="Cambria Math" panose="02040503050406030204" pitchFamily="18" charset="0"/>
                          <a:ea typeface="Cambria Math" panose="02040503050406030204" pitchFamily="18" charset="0"/>
                        </a:rPr>
                        <m:t>= </m:t>
                      </m:r>
                      <m:r>
                        <a:rPr lang="en-US" sz="1600" i="1">
                          <a:solidFill>
                            <a:prstClr val="black"/>
                          </a:solidFill>
                          <a:latin typeface="Cambria Math" panose="02040503050406030204" pitchFamily="18" charset="0"/>
                          <a:ea typeface="Cambria Math" panose="02040503050406030204" pitchFamily="18" charset="0"/>
                        </a:rPr>
                        <m:t>2</m:t>
                      </m:r>
                      <m:r>
                        <a:rPr lang="en-US" sz="1600" i="1">
                          <a:solidFill>
                            <a:prstClr val="black"/>
                          </a:solidFill>
                          <a:latin typeface="Cambria Math" panose="02040503050406030204" pitchFamily="18" charset="0"/>
                          <a:ea typeface="Cambria Math" panose="02040503050406030204" pitchFamily="18" charset="0"/>
                        </a:rPr>
                        <m:t>𝑇</m:t>
                      </m:r>
                      <m:d>
                        <m:dPr>
                          <m:ctrlPr>
                            <a:rPr lang="en-US" sz="1600" i="1">
                              <a:solidFill>
                                <a:prstClr val="black"/>
                              </a:solidFill>
                              <a:latin typeface="Cambria Math" panose="02040503050406030204" pitchFamily="18" charset="0"/>
                              <a:ea typeface="Cambria Math" panose="02040503050406030204" pitchFamily="18" charset="0"/>
                            </a:rPr>
                          </m:ctrlPr>
                        </m:dPr>
                        <m:e>
                          <m:f>
                            <m:fPr>
                              <m:ctrlPr>
                                <a:rPr lang="en-US" sz="1600" i="1">
                                  <a:solidFill>
                                    <a:prstClr val="black"/>
                                  </a:solidFill>
                                  <a:latin typeface="Cambria Math" panose="02040503050406030204" pitchFamily="18" charset="0"/>
                                  <a:ea typeface="Cambria Math" panose="02040503050406030204" pitchFamily="18" charset="0"/>
                                </a:rPr>
                              </m:ctrlPr>
                            </m:fPr>
                            <m:num>
                              <m:r>
                                <a:rPr lang="en-US" sz="1600" i="1">
                                  <a:solidFill>
                                    <a:prstClr val="black"/>
                                  </a:solidFill>
                                  <a:latin typeface="Cambria Math" panose="02040503050406030204" pitchFamily="18" charset="0"/>
                                  <a:ea typeface="Cambria Math" panose="02040503050406030204" pitchFamily="18" charset="0"/>
                                </a:rPr>
                                <m:t>𝑛</m:t>
                              </m:r>
                            </m:num>
                            <m:den>
                              <m:r>
                                <a:rPr lang="en-US" sz="1600" i="1">
                                  <a:solidFill>
                                    <a:prstClr val="black"/>
                                  </a:solidFill>
                                  <a:latin typeface="Cambria Math" panose="02040503050406030204" pitchFamily="18" charset="0"/>
                                  <a:ea typeface="Cambria Math" panose="02040503050406030204" pitchFamily="18" charset="0"/>
                                </a:rPr>
                                <m:t>2</m:t>
                              </m:r>
                            </m:den>
                          </m:f>
                        </m:e>
                      </m:d>
                      <m:r>
                        <a:rPr lang="en-US" sz="1600" i="1">
                          <a:solidFill>
                            <a:prstClr val="black"/>
                          </a:solidFill>
                          <a:latin typeface="Cambria Math" panose="02040503050406030204" pitchFamily="18" charset="0"/>
                          <a:ea typeface="Cambria Math" panose="02040503050406030204" pitchFamily="18" charset="0"/>
                        </a:rPr>
                        <m:t>+</m:t>
                      </m:r>
                      <m:r>
                        <a:rPr lang="en-US" sz="1600" i="1">
                          <a:solidFill>
                            <a:prstClr val="black"/>
                          </a:solidFill>
                          <a:latin typeface="Cambria Math" panose="02040503050406030204" pitchFamily="18" charset="0"/>
                          <a:ea typeface="Cambria Math" panose="02040503050406030204" pitchFamily="18" charset="0"/>
                        </a:rPr>
                        <m:t>𝑐𝑛</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𝑎</m:t>
                      </m:r>
                      <m:r>
                        <a:rPr lang="en-US" sz="1600" b="0" i="1" smtClean="0">
                          <a:latin typeface="Cambria Math" panose="02040503050406030204" pitchFamily="18" charset="0"/>
                        </a:rPr>
                        <m:t>=2,</m:t>
                      </m:r>
                      <m:r>
                        <a:rPr lang="en-US" sz="1600" b="0" i="1" smtClean="0">
                          <a:latin typeface="Cambria Math" panose="02040503050406030204" pitchFamily="18" charset="0"/>
                        </a:rPr>
                        <m:t>𝑏</m:t>
                      </m:r>
                      <m:r>
                        <a:rPr lang="en-US" sz="1600" b="0" i="1" smtClean="0">
                          <a:latin typeface="Cambria Math" panose="02040503050406030204" pitchFamily="18" charset="0"/>
                        </a:rPr>
                        <m:t>=2</m:t>
                      </m:r>
                    </m:oMath>
                  </m:oMathPara>
                </a14:m>
                <a:endParaRPr lang="en-US" sz="1600" b="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𝐿</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log</m:t>
                                  </m:r>
                                </m:e>
                                <m:sub>
                                  <m:r>
                                    <a:rPr lang="en-US" sz="1600" b="0" i="1" smtClean="0">
                                      <a:latin typeface="Cambria Math" panose="02040503050406030204" pitchFamily="18" charset="0"/>
                                    </a:rPr>
                                    <m:t>𝑏</m:t>
                                  </m:r>
                                </m:sub>
                              </m:sSub>
                            </m:fName>
                            <m:e>
                              <m:r>
                                <a:rPr lang="en-US" sz="1600" b="0" i="1" smtClean="0">
                                  <a:latin typeface="Cambria Math" panose="02040503050406030204" pitchFamily="18" charset="0"/>
                                </a:rPr>
                                <m:t>𝑎</m:t>
                              </m:r>
                            </m:e>
                          </m:func>
                        </m:sup>
                      </m:sSup>
                      <m:r>
                        <a:rPr lang="en-US" sz="1600" b="0" i="1" smtClean="0">
                          <a:latin typeface="Cambria Math" panose="02040503050406030204" pitchFamily="18" charset="0"/>
                        </a:rPr>
                        <m:t>=</m:t>
                      </m:r>
                      <m:r>
                        <a:rPr lang="en-US" sz="1600" b="0" i="1" smtClean="0">
                          <a:latin typeface="Cambria Math" panose="02040503050406030204" pitchFamily="18" charset="0"/>
                        </a:rPr>
                        <m:t>𝑛</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a:rPr lang="en-US" sz="1600" b="0" i="1" smtClean="0">
                          <a:latin typeface="Cambria Math" panose="02040503050406030204" pitchFamily="18" charset="0"/>
                        </a:rPr>
                        <m:t>𝑐𝑛</m:t>
                      </m:r>
                    </m:oMath>
                  </m:oMathPara>
                </a14:m>
                <a:endParaRPr lang="en-US" sz="1600" dirty="0"/>
              </a:p>
              <a:p>
                <a:r>
                  <a:rPr lang="en-US" sz="1600" dirty="0"/>
                  <a:t>Case II: </a:t>
                </a: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func>
                      <m:funcPr>
                        <m:ctrlPr>
                          <a:rPr lang="en-US" sz="1600" b="0" i="1" smtClean="0">
                            <a:latin typeface="Cambria Math" panose="02040503050406030204" pitchFamily="18" charset="0"/>
                            <a:ea typeface="Cambria Math" panose="02040503050406030204" pitchFamily="18" charset="0"/>
                          </a:rPr>
                        </m:ctrlPr>
                      </m:funcPr>
                      <m:fName>
                        <m:r>
                          <m:rPr>
                            <m:sty m:val="p"/>
                          </m:rPr>
                          <a:rPr lang="en-US" sz="1600" b="0" i="0" smtClean="0">
                            <a:latin typeface="Cambria Math" panose="02040503050406030204" pitchFamily="18" charset="0"/>
                            <a:ea typeface="Cambria Math" panose="02040503050406030204" pitchFamily="18" charset="0"/>
                          </a:rPr>
                          <m:t>log</m:t>
                        </m:r>
                      </m:fName>
                      <m:e>
                        <m:r>
                          <a:rPr lang="en-US" sz="1600" b="0" i="1" smtClean="0">
                            <a:latin typeface="Cambria Math" panose="02040503050406030204" pitchFamily="18" charset="0"/>
                            <a:ea typeface="Cambria Math" panose="02040503050406030204" pitchFamily="18" charset="0"/>
                          </a:rPr>
                          <m:t>𝑛</m:t>
                        </m:r>
                      </m:e>
                    </m:func>
                    <m:r>
                      <a:rPr lang="en-US" sz="1600" b="0" i="1" smtClean="0">
                        <a:latin typeface="Cambria Math" panose="02040503050406030204" pitchFamily="18" charset="0"/>
                        <a:ea typeface="Cambria Math" panose="02040503050406030204" pitchFamily="18" charset="0"/>
                      </a:rPr>
                      <m:t>)</m:t>
                    </m:r>
                  </m:oMath>
                </a14:m>
                <a:endParaRPr lang="en-US" sz="1600" dirty="0"/>
              </a:p>
            </p:txBody>
          </p:sp>
        </mc:Choice>
        <mc:Fallback xmlns="">
          <p:sp>
            <p:nvSpPr>
              <p:cNvPr id="12" name="TextBox 11">
                <a:extLst>
                  <a:ext uri="{FF2B5EF4-FFF2-40B4-BE49-F238E27FC236}">
                    <a16:creationId xmlns:a16="http://schemas.microsoft.com/office/drawing/2014/main" id="{B179D2C5-88F8-DE08-BD79-81325DE29C21}"/>
                  </a:ext>
                </a:extLst>
              </p:cNvPr>
              <p:cNvSpPr txBox="1">
                <a:spLocks noRot="1" noChangeAspect="1" noMove="1" noResize="1" noEditPoints="1" noAdjustHandles="1" noChangeArrowheads="1" noChangeShapeType="1" noTextEdit="1"/>
              </p:cNvSpPr>
              <p:nvPr/>
            </p:nvSpPr>
            <p:spPr>
              <a:xfrm>
                <a:off x="471487" y="3335382"/>
                <a:ext cx="2802936" cy="1508362"/>
              </a:xfrm>
              <a:prstGeom prst="rect">
                <a:avLst/>
              </a:prstGeom>
              <a:blipFill>
                <a:blip r:embed="rId4"/>
                <a:stretch>
                  <a:fillRect l="-897" b="-247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67F8D9D-E3B5-123A-87BA-AF7EE7B4BFF3}"/>
                  </a:ext>
                </a:extLst>
              </p:cNvPr>
              <p:cNvSpPr txBox="1"/>
              <p:nvPr/>
            </p:nvSpPr>
            <p:spPr>
              <a:xfrm>
                <a:off x="3500849" y="3339735"/>
                <a:ext cx="2802936" cy="1504009"/>
              </a:xfrm>
              <a:prstGeom prst="rect">
                <a:avLst/>
              </a:prstGeom>
              <a:noFill/>
              <a:ln>
                <a:solidFill>
                  <a:schemeClr val="tx1"/>
                </a:solidFill>
              </a:ln>
            </p:spPr>
            <p:txBody>
              <a:bodyPr wrap="square" rtlCol="0">
                <a:noAutofit/>
              </a:bodyPr>
              <a:lstStyle/>
              <a:p>
                <a:pPr/>
                <a14:m>
                  <m:oMathPara xmlns:m="http://schemas.openxmlformats.org/officeDocument/2006/math">
                    <m:oMathParaPr>
                      <m:jc m:val="centerGroup"/>
                    </m:oMathParaPr>
                    <m:oMath xmlns:m="http://schemas.openxmlformats.org/officeDocument/2006/math">
                      <m:r>
                        <a:rPr lang="en-US" sz="1600" b="0" i="1" smtClean="0">
                          <a:solidFill>
                            <a:prstClr val="black"/>
                          </a:solidFill>
                          <a:latin typeface="Cambria Math" panose="02040503050406030204" pitchFamily="18" charset="0"/>
                          <a:ea typeface="Cambria Math" panose="02040503050406030204" pitchFamily="18" charset="0"/>
                        </a:rPr>
                        <m:t>𝑇</m:t>
                      </m:r>
                      <m:d>
                        <m:dPr>
                          <m:ctrlPr>
                            <a:rPr lang="en-US" sz="1600" b="0" i="1" smtClean="0">
                              <a:solidFill>
                                <a:prstClr val="black"/>
                              </a:solidFill>
                              <a:latin typeface="Cambria Math" panose="02040503050406030204" pitchFamily="18" charset="0"/>
                              <a:ea typeface="Cambria Math" panose="02040503050406030204" pitchFamily="18" charset="0"/>
                            </a:rPr>
                          </m:ctrlPr>
                        </m:dPr>
                        <m:e>
                          <m:r>
                            <a:rPr lang="en-US" sz="1600" b="0" i="1" smtClean="0">
                              <a:solidFill>
                                <a:prstClr val="black"/>
                              </a:solidFill>
                              <a:latin typeface="Cambria Math" panose="02040503050406030204" pitchFamily="18" charset="0"/>
                              <a:ea typeface="Cambria Math" panose="02040503050406030204" pitchFamily="18" charset="0"/>
                            </a:rPr>
                            <m:t>𝑛</m:t>
                          </m:r>
                        </m:e>
                      </m:d>
                      <m:r>
                        <a:rPr lang="en-US" sz="1600" b="0" i="1" smtClean="0">
                          <a:solidFill>
                            <a:prstClr val="black"/>
                          </a:solidFill>
                          <a:latin typeface="Cambria Math" panose="02040503050406030204" pitchFamily="18" charset="0"/>
                          <a:ea typeface="Cambria Math" panose="02040503050406030204" pitchFamily="18" charset="0"/>
                        </a:rPr>
                        <m:t>= 4</m:t>
                      </m:r>
                      <m:r>
                        <a:rPr lang="en-US" sz="1600" i="1">
                          <a:solidFill>
                            <a:prstClr val="black"/>
                          </a:solidFill>
                          <a:latin typeface="Cambria Math" panose="02040503050406030204" pitchFamily="18" charset="0"/>
                          <a:ea typeface="Cambria Math" panose="02040503050406030204" pitchFamily="18" charset="0"/>
                        </a:rPr>
                        <m:t>𝑇</m:t>
                      </m:r>
                      <m:d>
                        <m:dPr>
                          <m:ctrlPr>
                            <a:rPr lang="en-US" sz="1600" i="1">
                              <a:solidFill>
                                <a:prstClr val="black"/>
                              </a:solidFill>
                              <a:latin typeface="Cambria Math" panose="02040503050406030204" pitchFamily="18" charset="0"/>
                              <a:ea typeface="Cambria Math" panose="02040503050406030204" pitchFamily="18" charset="0"/>
                            </a:rPr>
                          </m:ctrlPr>
                        </m:dPr>
                        <m:e>
                          <m:f>
                            <m:fPr>
                              <m:ctrlPr>
                                <a:rPr lang="en-US" sz="1600" i="1">
                                  <a:solidFill>
                                    <a:prstClr val="black"/>
                                  </a:solidFill>
                                  <a:latin typeface="Cambria Math" panose="02040503050406030204" pitchFamily="18" charset="0"/>
                                  <a:ea typeface="Cambria Math" panose="02040503050406030204" pitchFamily="18" charset="0"/>
                                </a:rPr>
                              </m:ctrlPr>
                            </m:fPr>
                            <m:num>
                              <m:r>
                                <a:rPr lang="en-US" sz="1600" i="1">
                                  <a:solidFill>
                                    <a:prstClr val="black"/>
                                  </a:solidFill>
                                  <a:latin typeface="Cambria Math" panose="02040503050406030204" pitchFamily="18" charset="0"/>
                                  <a:ea typeface="Cambria Math" panose="02040503050406030204" pitchFamily="18" charset="0"/>
                                </a:rPr>
                                <m:t>𝑛</m:t>
                              </m:r>
                            </m:num>
                            <m:den>
                              <m:r>
                                <a:rPr lang="en-US" sz="1600" i="1">
                                  <a:solidFill>
                                    <a:prstClr val="black"/>
                                  </a:solidFill>
                                  <a:latin typeface="Cambria Math" panose="02040503050406030204" pitchFamily="18" charset="0"/>
                                  <a:ea typeface="Cambria Math" panose="02040503050406030204" pitchFamily="18" charset="0"/>
                                </a:rPr>
                                <m:t>2</m:t>
                              </m:r>
                            </m:den>
                          </m:f>
                        </m:e>
                      </m:d>
                      <m:r>
                        <a:rPr lang="en-US" sz="1600" i="1">
                          <a:solidFill>
                            <a:prstClr val="black"/>
                          </a:solidFill>
                          <a:latin typeface="Cambria Math" panose="02040503050406030204" pitchFamily="18" charset="0"/>
                          <a:ea typeface="Cambria Math" panose="02040503050406030204" pitchFamily="18" charset="0"/>
                        </a:rPr>
                        <m:t>+</m:t>
                      </m:r>
                      <m:r>
                        <a:rPr lang="en-US" sz="1600" i="1">
                          <a:solidFill>
                            <a:prstClr val="black"/>
                          </a:solidFill>
                          <a:latin typeface="Cambria Math" panose="02040503050406030204" pitchFamily="18" charset="0"/>
                          <a:ea typeface="Cambria Math" panose="02040503050406030204" pitchFamily="18" charset="0"/>
                        </a:rPr>
                        <m:t>𝑐𝑛</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𝑎</m:t>
                      </m:r>
                      <m:r>
                        <a:rPr lang="en-US" sz="1600" b="0" i="1" smtClean="0">
                          <a:latin typeface="Cambria Math" panose="02040503050406030204" pitchFamily="18" charset="0"/>
                        </a:rPr>
                        <m:t>=4,</m:t>
                      </m:r>
                      <m:r>
                        <a:rPr lang="en-US" sz="1600" b="0" i="1" smtClean="0">
                          <a:latin typeface="Cambria Math" panose="02040503050406030204" pitchFamily="18" charset="0"/>
                        </a:rPr>
                        <m:t>𝑏</m:t>
                      </m:r>
                      <m:r>
                        <a:rPr lang="en-US" sz="1600" b="0" i="1" smtClean="0">
                          <a:latin typeface="Cambria Math" panose="02040503050406030204" pitchFamily="18" charset="0"/>
                        </a:rPr>
                        <m:t>=2</m:t>
                      </m:r>
                    </m:oMath>
                  </m:oMathPara>
                </a14:m>
                <a:endParaRPr lang="en-US" sz="1600" b="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𝐿</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log</m:t>
                                  </m:r>
                                </m:e>
                                <m:sub>
                                  <m:r>
                                    <a:rPr lang="en-US" sz="1600" b="0" i="1" smtClean="0">
                                      <a:latin typeface="Cambria Math" panose="02040503050406030204" pitchFamily="18" charset="0"/>
                                    </a:rPr>
                                    <m:t>𝑏</m:t>
                                  </m:r>
                                </m:sub>
                              </m:sSub>
                            </m:fName>
                            <m:e>
                              <m:r>
                                <a:rPr lang="en-US" sz="1600" b="0" i="1" smtClean="0">
                                  <a:latin typeface="Cambria Math" panose="02040503050406030204" pitchFamily="18" charset="0"/>
                                </a:rPr>
                                <m:t>𝑎</m:t>
                              </m:r>
                            </m:e>
                          </m:func>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oMath>
                  </m:oMathPara>
                </a14:m>
                <a:endParaRPr lang="en-US" sz="160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a:rPr lang="en-US" sz="1600" b="0" i="1" smtClean="0">
                          <a:latin typeface="Cambria Math" panose="02040503050406030204" pitchFamily="18" charset="0"/>
                        </a:rPr>
                        <m:t>𝑐𝑛</m:t>
                      </m:r>
                    </m:oMath>
                  </m:oMathPara>
                </a14:m>
                <a:endParaRPr lang="en-US" sz="1600" dirty="0"/>
              </a:p>
              <a:p>
                <a:r>
                  <a:rPr lang="en-US" sz="1400" dirty="0"/>
                  <a:t>Case I: </a:t>
                </a:r>
                <a14:m>
                  <m:oMath xmlns:m="http://schemas.openxmlformats.org/officeDocument/2006/math">
                    <m:r>
                      <a:rPr lang="en-US" sz="1400" b="0" i="1" smtClean="0">
                        <a:latin typeface="Cambria Math" panose="02040503050406030204" pitchFamily="18" charset="0"/>
                      </a:rPr>
                      <m:t>𝑇</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r>
                      <a:rPr lang="en-US" sz="1400" b="0" i="1" smtClean="0">
                        <a:latin typeface="Cambria Math" panose="02040503050406030204" pitchFamily="18" charset="0"/>
                      </a:rPr>
                      <m:t>= </m:t>
                    </m:r>
                    <m:r>
                      <m:rPr>
                        <m:sty m:val="p"/>
                      </m:rPr>
                      <a:rPr lang="el-GR" sz="1400" b="0" i="1" smtClean="0">
                        <a:latin typeface="Cambria Math" panose="02040503050406030204" pitchFamily="18" charset="0"/>
                        <a:ea typeface="Cambria Math" panose="02040503050406030204" pitchFamily="18" charset="0"/>
                      </a:rPr>
                      <m:t>Θ</m:t>
                    </m:r>
                    <m:d>
                      <m:dPr>
                        <m:ctrlPr>
                          <a:rPr lang="en-US" sz="1400" b="0" i="1" smtClean="0">
                            <a:latin typeface="Cambria Math" panose="02040503050406030204" pitchFamily="18" charset="0"/>
                            <a:ea typeface="Cambria Math" panose="02040503050406030204" pitchFamily="18" charset="0"/>
                          </a:rPr>
                        </m:ctrlPr>
                      </m:dPr>
                      <m:e>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𝑛</m:t>
                            </m:r>
                          </m:e>
                          <m:sup>
                            <m:func>
                              <m:funcPr>
                                <m:ctrlPr>
                                  <a:rPr lang="en-US" sz="1400" b="0" i="1" smtClean="0">
                                    <a:latin typeface="Cambria Math" panose="02040503050406030204" pitchFamily="18" charset="0"/>
                                    <a:ea typeface="Cambria Math" panose="02040503050406030204" pitchFamily="18" charset="0"/>
                                  </a:rPr>
                                </m:ctrlPr>
                              </m:funcPr>
                              <m:fName>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0" smtClean="0">
                                        <a:latin typeface="Cambria Math" panose="02040503050406030204" pitchFamily="18" charset="0"/>
                                        <a:ea typeface="Cambria Math" panose="02040503050406030204" pitchFamily="18" charset="0"/>
                                      </a:rPr>
                                      <m:t>log</m:t>
                                    </m:r>
                                  </m:e>
                                  <m:sub>
                                    <m:r>
                                      <a:rPr lang="en-US" sz="1400" b="0" i="1" smtClean="0">
                                        <a:latin typeface="Cambria Math" panose="02040503050406030204" pitchFamily="18" charset="0"/>
                                        <a:ea typeface="Cambria Math" panose="02040503050406030204" pitchFamily="18" charset="0"/>
                                      </a:rPr>
                                      <m:t>𝑏</m:t>
                                    </m:r>
                                  </m:sub>
                                </m:sSub>
                              </m:fName>
                              <m:e>
                                <m:r>
                                  <a:rPr lang="en-US" sz="1400" b="0" i="1" smtClean="0">
                                    <a:latin typeface="Cambria Math" panose="02040503050406030204" pitchFamily="18" charset="0"/>
                                    <a:ea typeface="Cambria Math" panose="02040503050406030204" pitchFamily="18" charset="0"/>
                                  </a:rPr>
                                  <m:t>𝑎</m:t>
                                </m:r>
                              </m:e>
                            </m:func>
                          </m:sup>
                        </m:sSup>
                      </m:e>
                    </m:d>
                    <m:r>
                      <a:rPr lang="en-US" sz="1400" b="0" i="1" smtClean="0">
                        <a:latin typeface="Cambria Math" panose="02040503050406030204" pitchFamily="18" charset="0"/>
                        <a:ea typeface="Cambria Math" panose="02040503050406030204" pitchFamily="18" charset="0"/>
                      </a:rPr>
                      <m:t>=</m:t>
                    </m:r>
                    <m:r>
                      <m:rPr>
                        <m:sty m:val="p"/>
                      </m:rPr>
                      <a:rPr lang="el-GR" sz="1400" i="1">
                        <a:latin typeface="Cambria Math" panose="02040503050406030204" pitchFamily="18" charset="0"/>
                        <a:ea typeface="Cambria Math" panose="02040503050406030204" pitchFamily="18" charset="0"/>
                      </a:rPr>
                      <m:t>Θ</m:t>
                    </m:r>
                    <m:r>
                      <a:rPr lang="en-US" sz="1400" i="1">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𝑛</m:t>
                        </m:r>
                      </m:e>
                      <m:sup>
                        <m:r>
                          <a:rPr lang="en-US" sz="1400" b="0" i="1" smtClean="0">
                            <a:latin typeface="Cambria Math" panose="02040503050406030204" pitchFamily="18" charset="0"/>
                            <a:ea typeface="Cambria Math" panose="02040503050406030204" pitchFamily="18" charset="0"/>
                          </a:rPr>
                          <m:t>2</m:t>
                        </m:r>
                      </m:sup>
                    </m:sSup>
                    <m:r>
                      <a:rPr lang="en-US" sz="1400" i="1">
                        <a:latin typeface="Cambria Math" panose="02040503050406030204" pitchFamily="18" charset="0"/>
                        <a:ea typeface="Cambria Math" panose="02040503050406030204" pitchFamily="18" charset="0"/>
                      </a:rPr>
                      <m:t>)</m:t>
                    </m:r>
                  </m:oMath>
                </a14:m>
                <a:endParaRPr lang="en-US" sz="1400" dirty="0"/>
              </a:p>
            </p:txBody>
          </p:sp>
        </mc:Choice>
        <mc:Fallback xmlns="">
          <p:sp>
            <p:nvSpPr>
              <p:cNvPr id="13" name="TextBox 12">
                <a:extLst>
                  <a:ext uri="{FF2B5EF4-FFF2-40B4-BE49-F238E27FC236}">
                    <a16:creationId xmlns:a16="http://schemas.microsoft.com/office/drawing/2014/main" id="{E67F8D9D-E3B5-123A-87BA-AF7EE7B4BFF3}"/>
                  </a:ext>
                </a:extLst>
              </p:cNvPr>
              <p:cNvSpPr txBox="1">
                <a:spLocks noRot="1" noChangeAspect="1" noMove="1" noResize="1" noEditPoints="1" noAdjustHandles="1" noChangeArrowheads="1" noChangeShapeType="1" noTextEdit="1"/>
              </p:cNvSpPr>
              <p:nvPr/>
            </p:nvSpPr>
            <p:spPr>
              <a:xfrm>
                <a:off x="3500849" y="3339735"/>
                <a:ext cx="2802936" cy="1504009"/>
              </a:xfrm>
              <a:prstGeom prst="rect">
                <a:avLst/>
              </a:prstGeom>
              <a:blipFill>
                <a:blip r:embed="rId5"/>
                <a:stretch>
                  <a:fillRect l="-450" b="-2479"/>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00167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29</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sp>
        <p:nvSpPr>
          <p:cNvPr id="7" name="Content Placeholder 2">
            <a:extLst>
              <a:ext uri="{FF2B5EF4-FFF2-40B4-BE49-F238E27FC236}">
                <a16:creationId xmlns:a16="http://schemas.microsoft.com/office/drawing/2014/main" id="{334646BB-AA6A-9ACE-CFFE-68C5B609A264}"/>
              </a:ext>
            </a:extLst>
          </p:cNvPr>
          <p:cNvSpPr txBox="1">
            <a:spLocks/>
          </p:cNvSpPr>
          <p:nvPr/>
        </p:nvSpPr>
        <p:spPr>
          <a:xfrm>
            <a:off x="218114" y="1174252"/>
            <a:ext cx="6424393" cy="218725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800"/>
              </a:spcBef>
            </a:pPr>
            <a:r>
              <a:rPr lang="en-US" sz="1600" dirty="0"/>
              <a:t>Quicksort is a sorting algorithm which puts elements in the right places one by one</a:t>
            </a:r>
          </a:p>
          <a:p>
            <a:pPr>
              <a:lnSpc>
                <a:spcPts val="1700"/>
              </a:lnSpc>
              <a:spcBef>
                <a:spcPts val="800"/>
              </a:spcBef>
            </a:pPr>
            <a:r>
              <a:rPr lang="en-US" sz="1600" b="0" dirty="0"/>
              <a:t>What is a “right place”?</a:t>
            </a:r>
          </a:p>
          <a:p>
            <a:pPr>
              <a:lnSpc>
                <a:spcPts val="1700"/>
              </a:lnSpc>
              <a:spcBef>
                <a:spcPts val="800"/>
              </a:spcBef>
            </a:pPr>
            <a:r>
              <a:rPr lang="en-US" sz="1600" dirty="0"/>
              <a:t>Is there any element which is at the right place?</a:t>
            </a:r>
          </a:p>
          <a:p>
            <a:pPr>
              <a:lnSpc>
                <a:spcPts val="1700"/>
              </a:lnSpc>
              <a:spcBef>
                <a:spcPts val="800"/>
              </a:spcBef>
            </a:pPr>
            <a:endParaRPr lang="en-US" sz="1600" b="0" dirty="0"/>
          </a:p>
        </p:txBody>
      </p:sp>
      <p:grpSp>
        <p:nvGrpSpPr>
          <p:cNvPr id="29" name="Group 28">
            <a:extLst>
              <a:ext uri="{FF2B5EF4-FFF2-40B4-BE49-F238E27FC236}">
                <a16:creationId xmlns:a16="http://schemas.microsoft.com/office/drawing/2014/main" id="{530448A3-D2FF-E610-4855-54B597560CAD}"/>
              </a:ext>
            </a:extLst>
          </p:cNvPr>
          <p:cNvGrpSpPr/>
          <p:nvPr/>
        </p:nvGrpSpPr>
        <p:grpSpPr>
          <a:xfrm>
            <a:off x="581024" y="2428875"/>
            <a:ext cx="2933707" cy="369332"/>
            <a:chOff x="581024" y="2428875"/>
            <a:chExt cx="2933707" cy="369332"/>
          </a:xfrm>
        </p:grpSpPr>
        <p:sp>
          <p:nvSpPr>
            <p:cNvPr id="22" name="TextBox 21">
              <a:extLst>
                <a:ext uri="{FF2B5EF4-FFF2-40B4-BE49-F238E27FC236}">
                  <a16:creationId xmlns:a16="http://schemas.microsoft.com/office/drawing/2014/main" id="{A22C7DCB-D0D8-F2BE-E7A2-5500438CA884}"/>
                </a:ext>
              </a:extLst>
            </p:cNvPr>
            <p:cNvSpPr txBox="1"/>
            <p:nvPr/>
          </p:nvSpPr>
          <p:spPr>
            <a:xfrm>
              <a:off x="581024" y="2428875"/>
              <a:ext cx="419101" cy="369332"/>
            </a:xfrm>
            <a:prstGeom prst="rect">
              <a:avLst/>
            </a:prstGeom>
            <a:noFill/>
            <a:ln w="12700">
              <a:solidFill>
                <a:schemeClr val="tx1"/>
              </a:solidFill>
            </a:ln>
          </p:spPr>
          <p:txBody>
            <a:bodyPr wrap="square" rtlCol="0">
              <a:spAutoFit/>
            </a:bodyPr>
            <a:lstStyle/>
            <a:p>
              <a:pPr algn="ctr"/>
              <a:r>
                <a:rPr lang="en-US" dirty="0"/>
                <a:t>3</a:t>
              </a:r>
            </a:p>
          </p:txBody>
        </p:sp>
        <p:sp>
          <p:nvSpPr>
            <p:cNvPr id="23" name="TextBox 22">
              <a:extLst>
                <a:ext uri="{FF2B5EF4-FFF2-40B4-BE49-F238E27FC236}">
                  <a16:creationId xmlns:a16="http://schemas.microsoft.com/office/drawing/2014/main" id="{AC1F2BE3-B25F-8193-5300-DB75D458B16D}"/>
                </a:ext>
              </a:extLst>
            </p:cNvPr>
            <p:cNvSpPr txBox="1"/>
            <p:nvPr/>
          </p:nvSpPr>
          <p:spPr>
            <a:xfrm>
              <a:off x="1000125" y="2428875"/>
              <a:ext cx="419101" cy="369332"/>
            </a:xfrm>
            <a:prstGeom prst="rect">
              <a:avLst/>
            </a:prstGeom>
            <a:noFill/>
            <a:ln w="12700">
              <a:solidFill>
                <a:schemeClr val="tx1"/>
              </a:solidFill>
            </a:ln>
          </p:spPr>
          <p:txBody>
            <a:bodyPr wrap="square" rtlCol="0">
              <a:spAutoFit/>
            </a:bodyPr>
            <a:lstStyle/>
            <a:p>
              <a:pPr algn="ctr"/>
              <a:r>
                <a:rPr lang="en-US" dirty="0"/>
                <a:t>7</a:t>
              </a:r>
            </a:p>
          </p:txBody>
        </p:sp>
        <p:sp>
          <p:nvSpPr>
            <p:cNvPr id="24" name="TextBox 23">
              <a:extLst>
                <a:ext uri="{FF2B5EF4-FFF2-40B4-BE49-F238E27FC236}">
                  <a16:creationId xmlns:a16="http://schemas.microsoft.com/office/drawing/2014/main" id="{3041E2B2-2646-C855-AAFC-6D2B1FB548DE}"/>
                </a:ext>
              </a:extLst>
            </p:cNvPr>
            <p:cNvSpPr txBox="1"/>
            <p:nvPr/>
          </p:nvSpPr>
          <p:spPr>
            <a:xfrm>
              <a:off x="1419226" y="2428875"/>
              <a:ext cx="419101" cy="369332"/>
            </a:xfrm>
            <a:prstGeom prst="rect">
              <a:avLst/>
            </a:prstGeom>
            <a:noFill/>
            <a:ln w="12700">
              <a:solidFill>
                <a:schemeClr val="tx1"/>
              </a:solidFill>
            </a:ln>
          </p:spPr>
          <p:txBody>
            <a:bodyPr wrap="square" rtlCol="0">
              <a:spAutoFit/>
            </a:bodyPr>
            <a:lstStyle/>
            <a:p>
              <a:pPr algn="ctr"/>
              <a:r>
                <a:rPr lang="en-US" dirty="0"/>
                <a:t>9</a:t>
              </a:r>
            </a:p>
          </p:txBody>
        </p:sp>
        <p:sp>
          <p:nvSpPr>
            <p:cNvPr id="25" name="TextBox 24">
              <a:extLst>
                <a:ext uri="{FF2B5EF4-FFF2-40B4-BE49-F238E27FC236}">
                  <a16:creationId xmlns:a16="http://schemas.microsoft.com/office/drawing/2014/main" id="{13B875C2-2098-04FF-B6BB-EDA9A5EDC173}"/>
                </a:ext>
              </a:extLst>
            </p:cNvPr>
            <p:cNvSpPr txBox="1"/>
            <p:nvPr/>
          </p:nvSpPr>
          <p:spPr>
            <a:xfrm>
              <a:off x="1838327" y="2428875"/>
              <a:ext cx="419101" cy="369332"/>
            </a:xfrm>
            <a:prstGeom prst="rect">
              <a:avLst/>
            </a:prstGeom>
            <a:noFill/>
            <a:ln w="12700">
              <a:solidFill>
                <a:schemeClr val="tx1"/>
              </a:solidFill>
            </a:ln>
          </p:spPr>
          <p:txBody>
            <a:bodyPr wrap="square" rtlCol="0">
              <a:spAutoFit/>
            </a:bodyPr>
            <a:lstStyle/>
            <a:p>
              <a:pPr algn="ctr"/>
              <a:r>
                <a:rPr lang="en-US" dirty="0"/>
                <a:t>5</a:t>
              </a:r>
            </a:p>
          </p:txBody>
        </p:sp>
        <p:sp>
          <p:nvSpPr>
            <p:cNvPr id="26" name="TextBox 25">
              <a:extLst>
                <a:ext uri="{FF2B5EF4-FFF2-40B4-BE49-F238E27FC236}">
                  <a16:creationId xmlns:a16="http://schemas.microsoft.com/office/drawing/2014/main" id="{3F7A5571-BDED-B4D4-6D62-2702FE533EB1}"/>
                </a:ext>
              </a:extLst>
            </p:cNvPr>
            <p:cNvSpPr txBox="1"/>
            <p:nvPr/>
          </p:nvSpPr>
          <p:spPr>
            <a:xfrm>
              <a:off x="2257428" y="2428875"/>
              <a:ext cx="419101" cy="369332"/>
            </a:xfrm>
            <a:prstGeom prst="rect">
              <a:avLst/>
            </a:prstGeom>
            <a:noFill/>
            <a:ln w="12700">
              <a:solidFill>
                <a:schemeClr val="tx1"/>
              </a:solidFill>
            </a:ln>
          </p:spPr>
          <p:txBody>
            <a:bodyPr wrap="square" rtlCol="0">
              <a:spAutoFit/>
            </a:bodyPr>
            <a:lstStyle/>
            <a:p>
              <a:pPr algn="ctr"/>
              <a:r>
                <a:rPr lang="en-US" dirty="0"/>
                <a:t>15</a:t>
              </a:r>
            </a:p>
          </p:txBody>
        </p:sp>
        <p:sp>
          <p:nvSpPr>
            <p:cNvPr id="27" name="TextBox 26">
              <a:extLst>
                <a:ext uri="{FF2B5EF4-FFF2-40B4-BE49-F238E27FC236}">
                  <a16:creationId xmlns:a16="http://schemas.microsoft.com/office/drawing/2014/main" id="{6C3B4C78-B179-41F8-F68C-C5F0AF4F2D64}"/>
                </a:ext>
              </a:extLst>
            </p:cNvPr>
            <p:cNvSpPr txBox="1"/>
            <p:nvPr/>
          </p:nvSpPr>
          <p:spPr>
            <a:xfrm>
              <a:off x="2676529" y="2428875"/>
              <a:ext cx="419101" cy="369332"/>
            </a:xfrm>
            <a:prstGeom prst="rect">
              <a:avLst/>
            </a:prstGeom>
            <a:noFill/>
            <a:ln w="12700">
              <a:solidFill>
                <a:schemeClr val="tx1"/>
              </a:solidFill>
            </a:ln>
          </p:spPr>
          <p:txBody>
            <a:bodyPr wrap="square" rtlCol="0">
              <a:spAutoFit/>
            </a:bodyPr>
            <a:lstStyle/>
            <a:p>
              <a:pPr algn="ctr"/>
              <a:r>
                <a:rPr lang="en-US" dirty="0"/>
                <a:t>11</a:t>
              </a:r>
            </a:p>
          </p:txBody>
        </p:sp>
        <p:sp>
          <p:nvSpPr>
            <p:cNvPr id="28" name="TextBox 27">
              <a:extLst>
                <a:ext uri="{FF2B5EF4-FFF2-40B4-BE49-F238E27FC236}">
                  <a16:creationId xmlns:a16="http://schemas.microsoft.com/office/drawing/2014/main" id="{97576364-7650-BE0F-F94B-68FF7302035C}"/>
                </a:ext>
              </a:extLst>
            </p:cNvPr>
            <p:cNvSpPr txBox="1"/>
            <p:nvPr/>
          </p:nvSpPr>
          <p:spPr>
            <a:xfrm>
              <a:off x="3095630" y="2428875"/>
              <a:ext cx="419101" cy="369332"/>
            </a:xfrm>
            <a:prstGeom prst="rect">
              <a:avLst/>
            </a:prstGeom>
            <a:noFill/>
            <a:ln w="12700">
              <a:solidFill>
                <a:schemeClr val="tx1"/>
              </a:solidFill>
            </a:ln>
          </p:spPr>
          <p:txBody>
            <a:bodyPr wrap="square" rtlCol="0">
              <a:spAutoFit/>
            </a:bodyPr>
            <a:lstStyle/>
            <a:p>
              <a:pPr algn="ctr"/>
              <a:r>
                <a:rPr lang="en-US" dirty="0"/>
                <a:t>4</a:t>
              </a:r>
            </a:p>
          </p:txBody>
        </p:sp>
      </p:grpSp>
      <p:grpSp>
        <p:nvGrpSpPr>
          <p:cNvPr id="30" name="Group 29">
            <a:extLst>
              <a:ext uri="{FF2B5EF4-FFF2-40B4-BE49-F238E27FC236}">
                <a16:creationId xmlns:a16="http://schemas.microsoft.com/office/drawing/2014/main" id="{B0E85AD0-CEA3-6BC5-5745-C903193CB917}"/>
              </a:ext>
            </a:extLst>
          </p:cNvPr>
          <p:cNvGrpSpPr/>
          <p:nvPr/>
        </p:nvGrpSpPr>
        <p:grpSpPr>
          <a:xfrm>
            <a:off x="581023" y="3211074"/>
            <a:ext cx="2933707" cy="369332"/>
            <a:chOff x="581024" y="2428875"/>
            <a:chExt cx="2933707" cy="369332"/>
          </a:xfrm>
        </p:grpSpPr>
        <p:sp>
          <p:nvSpPr>
            <p:cNvPr id="31" name="TextBox 30">
              <a:extLst>
                <a:ext uri="{FF2B5EF4-FFF2-40B4-BE49-F238E27FC236}">
                  <a16:creationId xmlns:a16="http://schemas.microsoft.com/office/drawing/2014/main" id="{B6CFEED3-AE01-C6C4-7ACA-18FF69B765FC}"/>
                </a:ext>
              </a:extLst>
            </p:cNvPr>
            <p:cNvSpPr txBox="1"/>
            <p:nvPr/>
          </p:nvSpPr>
          <p:spPr>
            <a:xfrm>
              <a:off x="581024" y="2428875"/>
              <a:ext cx="419101" cy="369332"/>
            </a:xfrm>
            <a:prstGeom prst="rect">
              <a:avLst/>
            </a:prstGeom>
            <a:noFill/>
            <a:ln w="12700">
              <a:solidFill>
                <a:schemeClr val="tx1"/>
              </a:solidFill>
            </a:ln>
          </p:spPr>
          <p:txBody>
            <a:bodyPr wrap="square" rtlCol="0">
              <a:spAutoFit/>
            </a:bodyPr>
            <a:lstStyle/>
            <a:p>
              <a:pPr algn="ctr"/>
              <a:r>
                <a:rPr lang="en-US" dirty="0"/>
                <a:t>4</a:t>
              </a:r>
            </a:p>
          </p:txBody>
        </p:sp>
        <p:sp>
          <p:nvSpPr>
            <p:cNvPr id="32" name="TextBox 31">
              <a:extLst>
                <a:ext uri="{FF2B5EF4-FFF2-40B4-BE49-F238E27FC236}">
                  <a16:creationId xmlns:a16="http://schemas.microsoft.com/office/drawing/2014/main" id="{23298275-4D97-0125-AC77-81D0E2E9E278}"/>
                </a:ext>
              </a:extLst>
            </p:cNvPr>
            <p:cNvSpPr txBox="1"/>
            <p:nvPr/>
          </p:nvSpPr>
          <p:spPr>
            <a:xfrm>
              <a:off x="1000125" y="2428875"/>
              <a:ext cx="419101" cy="369332"/>
            </a:xfrm>
            <a:prstGeom prst="rect">
              <a:avLst/>
            </a:prstGeom>
            <a:noFill/>
            <a:ln w="12700">
              <a:solidFill>
                <a:schemeClr val="tx1"/>
              </a:solidFill>
            </a:ln>
          </p:spPr>
          <p:txBody>
            <a:bodyPr wrap="square" rtlCol="0">
              <a:spAutoFit/>
            </a:bodyPr>
            <a:lstStyle/>
            <a:p>
              <a:pPr algn="ctr"/>
              <a:r>
                <a:rPr lang="en-US" dirty="0"/>
                <a:t>7</a:t>
              </a:r>
            </a:p>
          </p:txBody>
        </p:sp>
        <p:sp>
          <p:nvSpPr>
            <p:cNvPr id="33" name="TextBox 32">
              <a:extLst>
                <a:ext uri="{FF2B5EF4-FFF2-40B4-BE49-F238E27FC236}">
                  <a16:creationId xmlns:a16="http://schemas.microsoft.com/office/drawing/2014/main" id="{8E3596DA-2790-31DF-AE2C-6E1C0F9243A3}"/>
                </a:ext>
              </a:extLst>
            </p:cNvPr>
            <p:cNvSpPr txBox="1"/>
            <p:nvPr/>
          </p:nvSpPr>
          <p:spPr>
            <a:xfrm>
              <a:off x="1419226" y="2428875"/>
              <a:ext cx="419101" cy="369332"/>
            </a:xfrm>
            <a:prstGeom prst="rect">
              <a:avLst/>
            </a:prstGeom>
            <a:noFill/>
            <a:ln w="12700">
              <a:solidFill>
                <a:schemeClr val="tx1"/>
              </a:solidFill>
            </a:ln>
          </p:spPr>
          <p:txBody>
            <a:bodyPr wrap="square" rtlCol="0">
              <a:spAutoFit/>
            </a:bodyPr>
            <a:lstStyle/>
            <a:p>
              <a:pPr algn="ctr"/>
              <a:r>
                <a:rPr lang="en-US" dirty="0"/>
                <a:t>9</a:t>
              </a:r>
            </a:p>
          </p:txBody>
        </p:sp>
        <p:sp>
          <p:nvSpPr>
            <p:cNvPr id="34" name="TextBox 33">
              <a:extLst>
                <a:ext uri="{FF2B5EF4-FFF2-40B4-BE49-F238E27FC236}">
                  <a16:creationId xmlns:a16="http://schemas.microsoft.com/office/drawing/2014/main" id="{561DE538-D96B-CEFE-7CA5-948AC5F52B5D}"/>
                </a:ext>
              </a:extLst>
            </p:cNvPr>
            <p:cNvSpPr txBox="1"/>
            <p:nvPr/>
          </p:nvSpPr>
          <p:spPr>
            <a:xfrm>
              <a:off x="1838327" y="2428875"/>
              <a:ext cx="419101" cy="369332"/>
            </a:xfrm>
            <a:prstGeom prst="rect">
              <a:avLst/>
            </a:prstGeom>
            <a:noFill/>
            <a:ln w="12700">
              <a:solidFill>
                <a:schemeClr val="tx1"/>
              </a:solidFill>
            </a:ln>
          </p:spPr>
          <p:txBody>
            <a:bodyPr wrap="square" rtlCol="0">
              <a:spAutoFit/>
            </a:bodyPr>
            <a:lstStyle/>
            <a:p>
              <a:pPr algn="ctr"/>
              <a:r>
                <a:rPr lang="en-US" dirty="0"/>
                <a:t>5</a:t>
              </a:r>
            </a:p>
          </p:txBody>
        </p:sp>
        <p:sp>
          <p:nvSpPr>
            <p:cNvPr id="35" name="TextBox 34">
              <a:extLst>
                <a:ext uri="{FF2B5EF4-FFF2-40B4-BE49-F238E27FC236}">
                  <a16:creationId xmlns:a16="http://schemas.microsoft.com/office/drawing/2014/main" id="{A890B1B5-7D8F-822A-3413-D755CBDE4582}"/>
                </a:ext>
              </a:extLst>
            </p:cNvPr>
            <p:cNvSpPr txBox="1"/>
            <p:nvPr/>
          </p:nvSpPr>
          <p:spPr>
            <a:xfrm>
              <a:off x="2257428" y="2428875"/>
              <a:ext cx="419101" cy="369332"/>
            </a:xfrm>
            <a:prstGeom prst="rect">
              <a:avLst/>
            </a:prstGeom>
            <a:noFill/>
            <a:ln w="12700">
              <a:solidFill>
                <a:schemeClr val="tx1"/>
              </a:solidFill>
            </a:ln>
          </p:spPr>
          <p:txBody>
            <a:bodyPr wrap="square" rtlCol="0">
              <a:spAutoFit/>
            </a:bodyPr>
            <a:lstStyle/>
            <a:p>
              <a:pPr algn="ctr"/>
              <a:r>
                <a:rPr lang="en-US" dirty="0"/>
                <a:t>15</a:t>
              </a:r>
            </a:p>
          </p:txBody>
        </p:sp>
        <p:sp>
          <p:nvSpPr>
            <p:cNvPr id="36" name="TextBox 35">
              <a:extLst>
                <a:ext uri="{FF2B5EF4-FFF2-40B4-BE49-F238E27FC236}">
                  <a16:creationId xmlns:a16="http://schemas.microsoft.com/office/drawing/2014/main" id="{7875B791-5D49-FBA2-F489-B2E9732DF58E}"/>
                </a:ext>
              </a:extLst>
            </p:cNvPr>
            <p:cNvSpPr txBox="1"/>
            <p:nvPr/>
          </p:nvSpPr>
          <p:spPr>
            <a:xfrm>
              <a:off x="2676529" y="2428875"/>
              <a:ext cx="419101" cy="369332"/>
            </a:xfrm>
            <a:prstGeom prst="rect">
              <a:avLst/>
            </a:prstGeom>
            <a:noFill/>
            <a:ln w="12700">
              <a:solidFill>
                <a:schemeClr val="tx1"/>
              </a:solidFill>
            </a:ln>
          </p:spPr>
          <p:txBody>
            <a:bodyPr wrap="square" rtlCol="0">
              <a:spAutoFit/>
            </a:bodyPr>
            <a:lstStyle/>
            <a:p>
              <a:pPr algn="ctr"/>
              <a:r>
                <a:rPr lang="en-US" dirty="0"/>
                <a:t>11</a:t>
              </a:r>
            </a:p>
          </p:txBody>
        </p:sp>
        <p:sp>
          <p:nvSpPr>
            <p:cNvPr id="37" name="TextBox 36">
              <a:extLst>
                <a:ext uri="{FF2B5EF4-FFF2-40B4-BE49-F238E27FC236}">
                  <a16:creationId xmlns:a16="http://schemas.microsoft.com/office/drawing/2014/main" id="{6C97AE2E-9A0B-D7C3-123C-6F5F234268E3}"/>
                </a:ext>
              </a:extLst>
            </p:cNvPr>
            <p:cNvSpPr txBox="1"/>
            <p:nvPr/>
          </p:nvSpPr>
          <p:spPr>
            <a:xfrm>
              <a:off x="3095630" y="2428875"/>
              <a:ext cx="419101" cy="369332"/>
            </a:xfrm>
            <a:prstGeom prst="rect">
              <a:avLst/>
            </a:prstGeom>
            <a:noFill/>
            <a:ln w="12700">
              <a:solidFill>
                <a:schemeClr val="tx1"/>
              </a:solidFill>
            </a:ln>
          </p:spPr>
          <p:txBody>
            <a:bodyPr wrap="square" rtlCol="0">
              <a:spAutoFit/>
            </a:bodyPr>
            <a:lstStyle/>
            <a:p>
              <a:pPr algn="ctr"/>
              <a:r>
                <a:rPr lang="en-US" dirty="0"/>
                <a:t>17</a:t>
              </a:r>
            </a:p>
          </p:txBody>
        </p:sp>
      </p:grpSp>
      <p:grpSp>
        <p:nvGrpSpPr>
          <p:cNvPr id="38" name="Group 37">
            <a:extLst>
              <a:ext uri="{FF2B5EF4-FFF2-40B4-BE49-F238E27FC236}">
                <a16:creationId xmlns:a16="http://schemas.microsoft.com/office/drawing/2014/main" id="{9F13B0DF-7C19-6877-7168-CBEAC6D55DD9}"/>
              </a:ext>
            </a:extLst>
          </p:cNvPr>
          <p:cNvGrpSpPr/>
          <p:nvPr/>
        </p:nvGrpSpPr>
        <p:grpSpPr>
          <a:xfrm>
            <a:off x="581023" y="4004196"/>
            <a:ext cx="2933707" cy="369332"/>
            <a:chOff x="581024" y="2428875"/>
            <a:chExt cx="2933707" cy="369332"/>
          </a:xfrm>
        </p:grpSpPr>
        <p:sp>
          <p:nvSpPr>
            <p:cNvPr id="39" name="TextBox 38">
              <a:extLst>
                <a:ext uri="{FF2B5EF4-FFF2-40B4-BE49-F238E27FC236}">
                  <a16:creationId xmlns:a16="http://schemas.microsoft.com/office/drawing/2014/main" id="{A1743C6F-1CDB-6B46-F152-9AD574FEBEA2}"/>
                </a:ext>
              </a:extLst>
            </p:cNvPr>
            <p:cNvSpPr txBox="1"/>
            <p:nvPr/>
          </p:nvSpPr>
          <p:spPr>
            <a:xfrm>
              <a:off x="581024" y="2428875"/>
              <a:ext cx="419101" cy="369332"/>
            </a:xfrm>
            <a:prstGeom prst="rect">
              <a:avLst/>
            </a:prstGeom>
            <a:noFill/>
            <a:ln w="12700">
              <a:solidFill>
                <a:schemeClr val="tx1"/>
              </a:solidFill>
            </a:ln>
          </p:spPr>
          <p:txBody>
            <a:bodyPr wrap="square" rtlCol="0">
              <a:spAutoFit/>
            </a:bodyPr>
            <a:lstStyle/>
            <a:p>
              <a:pPr algn="ctr"/>
              <a:r>
                <a:rPr lang="en-US" dirty="0"/>
                <a:t>4</a:t>
              </a:r>
            </a:p>
          </p:txBody>
        </p:sp>
        <p:sp>
          <p:nvSpPr>
            <p:cNvPr id="40" name="TextBox 39">
              <a:extLst>
                <a:ext uri="{FF2B5EF4-FFF2-40B4-BE49-F238E27FC236}">
                  <a16:creationId xmlns:a16="http://schemas.microsoft.com/office/drawing/2014/main" id="{1520939A-5B40-D5CC-2932-EC2EB7A6AAAF}"/>
                </a:ext>
              </a:extLst>
            </p:cNvPr>
            <p:cNvSpPr txBox="1"/>
            <p:nvPr/>
          </p:nvSpPr>
          <p:spPr>
            <a:xfrm>
              <a:off x="1000125" y="2428875"/>
              <a:ext cx="419101" cy="369332"/>
            </a:xfrm>
            <a:prstGeom prst="rect">
              <a:avLst/>
            </a:prstGeom>
            <a:noFill/>
            <a:ln w="12700">
              <a:solidFill>
                <a:schemeClr val="tx1"/>
              </a:solidFill>
            </a:ln>
          </p:spPr>
          <p:txBody>
            <a:bodyPr wrap="square" rtlCol="0">
              <a:spAutoFit/>
            </a:bodyPr>
            <a:lstStyle/>
            <a:p>
              <a:pPr algn="ctr"/>
              <a:r>
                <a:rPr lang="en-US" dirty="0"/>
                <a:t>7</a:t>
              </a:r>
            </a:p>
          </p:txBody>
        </p:sp>
        <p:sp>
          <p:nvSpPr>
            <p:cNvPr id="41" name="TextBox 40">
              <a:extLst>
                <a:ext uri="{FF2B5EF4-FFF2-40B4-BE49-F238E27FC236}">
                  <a16:creationId xmlns:a16="http://schemas.microsoft.com/office/drawing/2014/main" id="{7BBB0A8B-98B5-E4E7-4F14-8D05E7567181}"/>
                </a:ext>
              </a:extLst>
            </p:cNvPr>
            <p:cNvSpPr txBox="1"/>
            <p:nvPr/>
          </p:nvSpPr>
          <p:spPr>
            <a:xfrm>
              <a:off x="1419226" y="2428875"/>
              <a:ext cx="419101" cy="369332"/>
            </a:xfrm>
            <a:prstGeom prst="rect">
              <a:avLst/>
            </a:prstGeom>
            <a:noFill/>
            <a:ln w="12700">
              <a:solidFill>
                <a:schemeClr val="tx1"/>
              </a:solidFill>
            </a:ln>
          </p:spPr>
          <p:txBody>
            <a:bodyPr wrap="square" rtlCol="0">
              <a:spAutoFit/>
            </a:bodyPr>
            <a:lstStyle/>
            <a:p>
              <a:pPr algn="ctr"/>
              <a:r>
                <a:rPr lang="en-US" dirty="0"/>
                <a:t>5</a:t>
              </a:r>
            </a:p>
          </p:txBody>
        </p:sp>
        <p:sp>
          <p:nvSpPr>
            <p:cNvPr id="42" name="TextBox 41">
              <a:extLst>
                <a:ext uri="{FF2B5EF4-FFF2-40B4-BE49-F238E27FC236}">
                  <a16:creationId xmlns:a16="http://schemas.microsoft.com/office/drawing/2014/main" id="{B86485C0-072D-689D-0EAE-5C775F3BD6EF}"/>
                </a:ext>
              </a:extLst>
            </p:cNvPr>
            <p:cNvSpPr txBox="1"/>
            <p:nvPr/>
          </p:nvSpPr>
          <p:spPr>
            <a:xfrm>
              <a:off x="1838327" y="2428875"/>
              <a:ext cx="419101" cy="369332"/>
            </a:xfrm>
            <a:prstGeom prst="rect">
              <a:avLst/>
            </a:prstGeom>
            <a:noFill/>
            <a:ln w="12700">
              <a:solidFill>
                <a:schemeClr val="tx1"/>
              </a:solidFill>
            </a:ln>
          </p:spPr>
          <p:txBody>
            <a:bodyPr wrap="square" rtlCol="0">
              <a:spAutoFit/>
            </a:bodyPr>
            <a:lstStyle/>
            <a:p>
              <a:pPr algn="ctr"/>
              <a:r>
                <a:rPr lang="en-US" dirty="0"/>
                <a:t>9</a:t>
              </a:r>
            </a:p>
          </p:txBody>
        </p:sp>
        <p:sp>
          <p:nvSpPr>
            <p:cNvPr id="43" name="TextBox 42">
              <a:extLst>
                <a:ext uri="{FF2B5EF4-FFF2-40B4-BE49-F238E27FC236}">
                  <a16:creationId xmlns:a16="http://schemas.microsoft.com/office/drawing/2014/main" id="{8C1D8E77-9E09-0FDD-09FB-CCBE075FAD92}"/>
                </a:ext>
              </a:extLst>
            </p:cNvPr>
            <p:cNvSpPr txBox="1"/>
            <p:nvPr/>
          </p:nvSpPr>
          <p:spPr>
            <a:xfrm>
              <a:off x="2257428" y="2428875"/>
              <a:ext cx="419101" cy="369332"/>
            </a:xfrm>
            <a:prstGeom prst="rect">
              <a:avLst/>
            </a:prstGeom>
            <a:noFill/>
            <a:ln w="12700">
              <a:solidFill>
                <a:schemeClr val="tx1"/>
              </a:solidFill>
            </a:ln>
          </p:spPr>
          <p:txBody>
            <a:bodyPr wrap="square" rtlCol="0">
              <a:spAutoFit/>
            </a:bodyPr>
            <a:lstStyle/>
            <a:p>
              <a:pPr algn="ctr"/>
              <a:r>
                <a:rPr lang="en-US" dirty="0"/>
                <a:t>15</a:t>
              </a:r>
            </a:p>
          </p:txBody>
        </p:sp>
        <p:sp>
          <p:nvSpPr>
            <p:cNvPr id="44" name="TextBox 43">
              <a:extLst>
                <a:ext uri="{FF2B5EF4-FFF2-40B4-BE49-F238E27FC236}">
                  <a16:creationId xmlns:a16="http://schemas.microsoft.com/office/drawing/2014/main" id="{30983DC6-9C91-6768-25C0-6283B7062B84}"/>
                </a:ext>
              </a:extLst>
            </p:cNvPr>
            <p:cNvSpPr txBox="1"/>
            <p:nvPr/>
          </p:nvSpPr>
          <p:spPr>
            <a:xfrm>
              <a:off x="2676529" y="2428875"/>
              <a:ext cx="419101" cy="369332"/>
            </a:xfrm>
            <a:prstGeom prst="rect">
              <a:avLst/>
            </a:prstGeom>
            <a:noFill/>
            <a:ln w="12700">
              <a:solidFill>
                <a:schemeClr val="tx1"/>
              </a:solidFill>
            </a:ln>
          </p:spPr>
          <p:txBody>
            <a:bodyPr wrap="square" rtlCol="0">
              <a:spAutoFit/>
            </a:bodyPr>
            <a:lstStyle/>
            <a:p>
              <a:pPr algn="ctr"/>
              <a:r>
                <a:rPr lang="en-US" dirty="0"/>
                <a:t>11</a:t>
              </a:r>
            </a:p>
          </p:txBody>
        </p:sp>
        <p:sp>
          <p:nvSpPr>
            <p:cNvPr id="45" name="TextBox 44">
              <a:extLst>
                <a:ext uri="{FF2B5EF4-FFF2-40B4-BE49-F238E27FC236}">
                  <a16:creationId xmlns:a16="http://schemas.microsoft.com/office/drawing/2014/main" id="{CAA1AC6D-EDA9-52FC-FA2F-0396E80BEF47}"/>
                </a:ext>
              </a:extLst>
            </p:cNvPr>
            <p:cNvSpPr txBox="1"/>
            <p:nvPr/>
          </p:nvSpPr>
          <p:spPr>
            <a:xfrm>
              <a:off x="3095630" y="2428875"/>
              <a:ext cx="419101" cy="369332"/>
            </a:xfrm>
            <a:prstGeom prst="rect">
              <a:avLst/>
            </a:prstGeom>
            <a:noFill/>
            <a:ln w="12700">
              <a:solidFill>
                <a:schemeClr val="tx1"/>
              </a:solidFill>
            </a:ln>
          </p:spPr>
          <p:txBody>
            <a:bodyPr wrap="square" rtlCol="0">
              <a:spAutoFit/>
            </a:bodyPr>
            <a:lstStyle/>
            <a:p>
              <a:pPr algn="ctr"/>
              <a:r>
                <a:rPr lang="en-US" dirty="0"/>
                <a:t>12</a:t>
              </a:r>
            </a:p>
          </p:txBody>
        </p:sp>
      </p:grpSp>
    </p:spTree>
    <p:extLst>
      <p:ext uri="{BB962C8B-B14F-4D97-AF65-F5344CB8AC3E}">
        <p14:creationId xmlns:p14="http://schemas.microsoft.com/office/powerpoint/2010/main" val="387106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Divide and Conquer</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500"/>
              </a:lnSpc>
            </a:pPr>
            <a:r>
              <a:rPr lang="en-US" sz="1600" dirty="0"/>
              <a:t>Divide and conquer involves three steps</a:t>
            </a:r>
          </a:p>
          <a:p>
            <a:pPr>
              <a:lnSpc>
                <a:spcPts val="1500"/>
              </a:lnSpc>
            </a:pPr>
            <a:endParaRPr lang="en-US" sz="1600" dirty="0"/>
          </a:p>
          <a:p>
            <a:pPr>
              <a:lnSpc>
                <a:spcPts val="1500"/>
              </a:lnSpc>
            </a:pPr>
            <a:r>
              <a:rPr lang="en-US" sz="1600" b="1" dirty="0"/>
              <a:t>Divide</a:t>
            </a:r>
            <a:r>
              <a:rPr lang="en-US" sz="1600" dirty="0"/>
              <a:t> a problem into pieces (smaller instances of same problem)</a:t>
            </a:r>
          </a:p>
          <a:p>
            <a:pPr lvl="1">
              <a:lnSpc>
                <a:spcPts val="1500"/>
              </a:lnSpc>
            </a:pPr>
            <a:r>
              <a:rPr lang="en-US" sz="1200" dirty="0"/>
              <a:t>E.g., divide into halves</a:t>
            </a:r>
          </a:p>
          <a:p>
            <a:pPr>
              <a:lnSpc>
                <a:spcPts val="1500"/>
              </a:lnSpc>
            </a:pPr>
            <a:r>
              <a:rPr lang="en-US" sz="1600" b="1" dirty="0"/>
              <a:t>Conquer</a:t>
            </a:r>
            <a:r>
              <a:rPr lang="en-US" sz="1600" dirty="0"/>
              <a:t> the subproblems by solving them recursively</a:t>
            </a:r>
          </a:p>
          <a:p>
            <a:pPr lvl="1">
              <a:lnSpc>
                <a:spcPts val="1500"/>
              </a:lnSpc>
            </a:pPr>
            <a:r>
              <a:rPr lang="en-US" sz="1200" dirty="0"/>
              <a:t>Can just call the same algorithm on the subproblems (recursively solving)</a:t>
            </a:r>
          </a:p>
          <a:p>
            <a:pPr lvl="1">
              <a:lnSpc>
                <a:spcPts val="1500"/>
              </a:lnSpc>
            </a:pPr>
            <a:r>
              <a:rPr lang="en-US" sz="1200" dirty="0"/>
              <a:t>Base case: when n=1 (or is small)</a:t>
            </a:r>
          </a:p>
          <a:p>
            <a:pPr>
              <a:lnSpc>
                <a:spcPts val="1500"/>
              </a:lnSpc>
            </a:pPr>
            <a:r>
              <a:rPr lang="en-US" sz="1600" b="1" dirty="0"/>
              <a:t>Combine</a:t>
            </a:r>
            <a:r>
              <a:rPr lang="en-US" sz="1600" dirty="0"/>
              <a:t> solutions to pieces to get answer to original problem</a:t>
            </a:r>
          </a:p>
          <a:p>
            <a:pPr lvl="1">
              <a:lnSpc>
                <a:spcPts val="1500"/>
              </a:lnSpc>
            </a:pPr>
            <a:r>
              <a:rPr lang="en-IN" sz="1200" dirty="0"/>
              <a:t>Combining results from recursive calls.</a:t>
            </a:r>
          </a:p>
          <a:p>
            <a:pPr lvl="1">
              <a:lnSpc>
                <a:spcPts val="1500"/>
              </a:lnSpc>
            </a:pPr>
            <a:r>
              <a:rPr lang="en-IN" sz="1200" dirty="0"/>
              <a:t>Usually the hardest part in the algorithm design</a:t>
            </a:r>
            <a:endParaRPr lang="en-US" sz="12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spTree>
    <p:extLst>
      <p:ext uri="{BB962C8B-B14F-4D97-AF65-F5344CB8AC3E}">
        <p14:creationId xmlns:p14="http://schemas.microsoft.com/office/powerpoint/2010/main" val="2599108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30</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sp>
        <p:nvSpPr>
          <p:cNvPr id="7" name="Content Placeholder 2">
            <a:extLst>
              <a:ext uri="{FF2B5EF4-FFF2-40B4-BE49-F238E27FC236}">
                <a16:creationId xmlns:a16="http://schemas.microsoft.com/office/drawing/2014/main" id="{334646BB-AA6A-9ACE-CFFE-68C5B609A264}"/>
              </a:ext>
            </a:extLst>
          </p:cNvPr>
          <p:cNvSpPr txBox="1">
            <a:spLocks/>
          </p:cNvSpPr>
          <p:nvPr/>
        </p:nvSpPr>
        <p:spPr>
          <a:xfrm>
            <a:off x="218114" y="1174252"/>
            <a:ext cx="6424393" cy="218725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800"/>
              </a:spcBef>
            </a:pPr>
            <a:r>
              <a:rPr lang="en-US" sz="1600" dirty="0"/>
              <a:t>Lets walkthrough an example to understand how quicksort works</a:t>
            </a:r>
          </a:p>
          <a:p>
            <a:pPr>
              <a:lnSpc>
                <a:spcPts val="1700"/>
              </a:lnSpc>
              <a:spcBef>
                <a:spcPts val="800"/>
              </a:spcBef>
            </a:pPr>
            <a:endParaRPr lang="en-US" sz="1600" b="0" dirty="0"/>
          </a:p>
          <a:p>
            <a:pPr>
              <a:lnSpc>
                <a:spcPts val="1700"/>
              </a:lnSpc>
              <a:spcBef>
                <a:spcPts val="800"/>
              </a:spcBef>
            </a:pPr>
            <a:endParaRPr lang="en-US" sz="1600" dirty="0"/>
          </a:p>
          <a:p>
            <a:pPr>
              <a:lnSpc>
                <a:spcPts val="1700"/>
              </a:lnSpc>
              <a:spcBef>
                <a:spcPts val="800"/>
              </a:spcBef>
            </a:pPr>
            <a:r>
              <a:rPr lang="en-US" sz="1600" b="0" dirty="0"/>
              <a:t>The crucial step in quicksort is </a:t>
            </a:r>
            <a:r>
              <a:rPr lang="en-US" sz="1600" b="0" dirty="0" err="1"/>
              <a:t>partioning</a:t>
            </a:r>
            <a:r>
              <a:rPr lang="en-US" sz="1600" dirty="0"/>
              <a:t> (divide into two parts such that left of </a:t>
            </a:r>
            <a:r>
              <a:rPr lang="en-US" sz="1600" b="1" dirty="0"/>
              <a:t>pivot</a:t>
            </a:r>
            <a:r>
              <a:rPr lang="en-US" sz="1600" dirty="0"/>
              <a:t> is less and right of pivot id more)</a:t>
            </a:r>
            <a:endParaRPr lang="en-US" sz="1600" b="0" dirty="0"/>
          </a:p>
        </p:txBody>
      </p:sp>
      <p:grpSp>
        <p:nvGrpSpPr>
          <p:cNvPr id="6" name="Group 5">
            <a:extLst>
              <a:ext uri="{FF2B5EF4-FFF2-40B4-BE49-F238E27FC236}">
                <a16:creationId xmlns:a16="http://schemas.microsoft.com/office/drawing/2014/main" id="{3FB5F0F8-9361-30BF-B0FF-CE78E5B30E25}"/>
              </a:ext>
            </a:extLst>
          </p:cNvPr>
          <p:cNvGrpSpPr/>
          <p:nvPr/>
        </p:nvGrpSpPr>
        <p:grpSpPr>
          <a:xfrm>
            <a:off x="1400171" y="1666136"/>
            <a:ext cx="3771909" cy="369332"/>
            <a:chOff x="1962146" y="1592633"/>
            <a:chExt cx="3771909" cy="369332"/>
          </a:xfrm>
        </p:grpSpPr>
        <p:sp>
          <p:nvSpPr>
            <p:cNvPr id="22" name="TextBox 21">
              <a:extLst>
                <a:ext uri="{FF2B5EF4-FFF2-40B4-BE49-F238E27FC236}">
                  <a16:creationId xmlns:a16="http://schemas.microsoft.com/office/drawing/2014/main" id="{A22C7DCB-D0D8-F2BE-E7A2-5500438CA884}"/>
                </a:ext>
              </a:extLst>
            </p:cNvPr>
            <p:cNvSpPr txBox="1"/>
            <p:nvPr/>
          </p:nvSpPr>
          <p:spPr>
            <a:xfrm>
              <a:off x="1962146" y="1592633"/>
              <a:ext cx="419101" cy="369332"/>
            </a:xfrm>
            <a:prstGeom prst="rect">
              <a:avLst/>
            </a:prstGeom>
            <a:noFill/>
            <a:ln w="12700">
              <a:solidFill>
                <a:schemeClr val="tx1"/>
              </a:solidFill>
            </a:ln>
          </p:spPr>
          <p:txBody>
            <a:bodyPr wrap="square" rtlCol="0">
              <a:spAutoFit/>
            </a:bodyPr>
            <a:lstStyle/>
            <a:p>
              <a:pPr algn="ctr"/>
              <a:r>
                <a:rPr lang="en-US" dirty="0"/>
                <a:t>7</a:t>
              </a:r>
            </a:p>
          </p:txBody>
        </p:sp>
        <p:sp>
          <p:nvSpPr>
            <p:cNvPr id="23" name="TextBox 22">
              <a:extLst>
                <a:ext uri="{FF2B5EF4-FFF2-40B4-BE49-F238E27FC236}">
                  <a16:creationId xmlns:a16="http://schemas.microsoft.com/office/drawing/2014/main" id="{AC1F2BE3-B25F-8193-5300-DB75D458B16D}"/>
                </a:ext>
              </a:extLst>
            </p:cNvPr>
            <p:cNvSpPr txBox="1"/>
            <p:nvPr/>
          </p:nvSpPr>
          <p:spPr>
            <a:xfrm>
              <a:off x="2381247" y="1592633"/>
              <a:ext cx="419101" cy="369332"/>
            </a:xfrm>
            <a:prstGeom prst="rect">
              <a:avLst/>
            </a:prstGeom>
            <a:noFill/>
            <a:ln w="12700">
              <a:solidFill>
                <a:schemeClr val="tx1"/>
              </a:solidFill>
            </a:ln>
          </p:spPr>
          <p:txBody>
            <a:bodyPr wrap="square" rtlCol="0">
              <a:spAutoFit/>
            </a:bodyPr>
            <a:lstStyle/>
            <a:p>
              <a:pPr algn="ctr"/>
              <a:r>
                <a:rPr lang="en-US" dirty="0"/>
                <a:t>6</a:t>
              </a:r>
            </a:p>
          </p:txBody>
        </p:sp>
        <p:sp>
          <p:nvSpPr>
            <p:cNvPr id="24" name="TextBox 23">
              <a:extLst>
                <a:ext uri="{FF2B5EF4-FFF2-40B4-BE49-F238E27FC236}">
                  <a16:creationId xmlns:a16="http://schemas.microsoft.com/office/drawing/2014/main" id="{3041E2B2-2646-C855-AAFC-6D2B1FB548DE}"/>
                </a:ext>
              </a:extLst>
            </p:cNvPr>
            <p:cNvSpPr txBox="1"/>
            <p:nvPr/>
          </p:nvSpPr>
          <p:spPr>
            <a:xfrm>
              <a:off x="2800348" y="1592633"/>
              <a:ext cx="419101" cy="369332"/>
            </a:xfrm>
            <a:prstGeom prst="rect">
              <a:avLst/>
            </a:prstGeom>
            <a:noFill/>
            <a:ln w="12700">
              <a:solidFill>
                <a:schemeClr val="tx1"/>
              </a:solidFill>
            </a:ln>
          </p:spPr>
          <p:txBody>
            <a:bodyPr wrap="square" rtlCol="0">
              <a:spAutoFit/>
            </a:bodyPr>
            <a:lstStyle/>
            <a:p>
              <a:pPr algn="ctr"/>
              <a:r>
                <a:rPr lang="en-US" dirty="0"/>
                <a:t>10</a:t>
              </a:r>
            </a:p>
          </p:txBody>
        </p:sp>
        <p:sp>
          <p:nvSpPr>
            <p:cNvPr id="25" name="TextBox 24">
              <a:extLst>
                <a:ext uri="{FF2B5EF4-FFF2-40B4-BE49-F238E27FC236}">
                  <a16:creationId xmlns:a16="http://schemas.microsoft.com/office/drawing/2014/main" id="{13B875C2-2098-04FF-B6BB-EDA9A5EDC173}"/>
                </a:ext>
              </a:extLst>
            </p:cNvPr>
            <p:cNvSpPr txBox="1"/>
            <p:nvPr/>
          </p:nvSpPr>
          <p:spPr>
            <a:xfrm>
              <a:off x="3219449" y="1592633"/>
              <a:ext cx="419101" cy="369332"/>
            </a:xfrm>
            <a:prstGeom prst="rect">
              <a:avLst/>
            </a:prstGeom>
            <a:noFill/>
            <a:ln w="12700">
              <a:solidFill>
                <a:schemeClr val="tx1"/>
              </a:solidFill>
            </a:ln>
          </p:spPr>
          <p:txBody>
            <a:bodyPr wrap="square" rtlCol="0">
              <a:spAutoFit/>
            </a:bodyPr>
            <a:lstStyle/>
            <a:p>
              <a:pPr algn="ctr"/>
              <a:r>
                <a:rPr lang="en-US" dirty="0"/>
                <a:t>5</a:t>
              </a:r>
            </a:p>
          </p:txBody>
        </p:sp>
        <p:sp>
          <p:nvSpPr>
            <p:cNvPr id="26" name="TextBox 25">
              <a:extLst>
                <a:ext uri="{FF2B5EF4-FFF2-40B4-BE49-F238E27FC236}">
                  <a16:creationId xmlns:a16="http://schemas.microsoft.com/office/drawing/2014/main" id="{3F7A5571-BDED-B4D4-6D62-2702FE533EB1}"/>
                </a:ext>
              </a:extLst>
            </p:cNvPr>
            <p:cNvSpPr txBox="1"/>
            <p:nvPr/>
          </p:nvSpPr>
          <p:spPr>
            <a:xfrm>
              <a:off x="3638550" y="1592633"/>
              <a:ext cx="419101" cy="369332"/>
            </a:xfrm>
            <a:prstGeom prst="rect">
              <a:avLst/>
            </a:prstGeom>
            <a:noFill/>
            <a:ln w="12700">
              <a:solidFill>
                <a:schemeClr val="tx1"/>
              </a:solidFill>
            </a:ln>
          </p:spPr>
          <p:txBody>
            <a:bodyPr wrap="square" rtlCol="0">
              <a:spAutoFit/>
            </a:bodyPr>
            <a:lstStyle/>
            <a:p>
              <a:pPr algn="ctr"/>
              <a:r>
                <a:rPr lang="en-US" dirty="0"/>
                <a:t>9</a:t>
              </a:r>
            </a:p>
          </p:txBody>
        </p:sp>
        <p:sp>
          <p:nvSpPr>
            <p:cNvPr id="27" name="TextBox 26">
              <a:extLst>
                <a:ext uri="{FF2B5EF4-FFF2-40B4-BE49-F238E27FC236}">
                  <a16:creationId xmlns:a16="http://schemas.microsoft.com/office/drawing/2014/main" id="{6C3B4C78-B179-41F8-F68C-C5F0AF4F2D64}"/>
                </a:ext>
              </a:extLst>
            </p:cNvPr>
            <p:cNvSpPr txBox="1"/>
            <p:nvPr/>
          </p:nvSpPr>
          <p:spPr>
            <a:xfrm>
              <a:off x="4057651" y="1592633"/>
              <a:ext cx="419101" cy="369332"/>
            </a:xfrm>
            <a:prstGeom prst="rect">
              <a:avLst/>
            </a:prstGeom>
            <a:noFill/>
            <a:ln w="12700">
              <a:solidFill>
                <a:schemeClr val="tx1"/>
              </a:solidFill>
            </a:ln>
          </p:spPr>
          <p:txBody>
            <a:bodyPr wrap="square" rtlCol="0">
              <a:spAutoFit/>
            </a:bodyPr>
            <a:lstStyle/>
            <a:p>
              <a:pPr algn="ctr"/>
              <a:r>
                <a:rPr lang="en-US" dirty="0"/>
                <a:t>2</a:t>
              </a:r>
            </a:p>
          </p:txBody>
        </p:sp>
        <p:sp>
          <p:nvSpPr>
            <p:cNvPr id="28" name="TextBox 27">
              <a:extLst>
                <a:ext uri="{FF2B5EF4-FFF2-40B4-BE49-F238E27FC236}">
                  <a16:creationId xmlns:a16="http://schemas.microsoft.com/office/drawing/2014/main" id="{97576364-7650-BE0F-F94B-68FF7302035C}"/>
                </a:ext>
              </a:extLst>
            </p:cNvPr>
            <p:cNvSpPr txBox="1"/>
            <p:nvPr/>
          </p:nvSpPr>
          <p:spPr>
            <a:xfrm>
              <a:off x="4476752" y="1592633"/>
              <a:ext cx="419101" cy="369332"/>
            </a:xfrm>
            <a:prstGeom prst="rect">
              <a:avLst/>
            </a:prstGeom>
            <a:noFill/>
            <a:ln w="12700">
              <a:solidFill>
                <a:schemeClr val="tx1"/>
              </a:solidFill>
            </a:ln>
          </p:spPr>
          <p:txBody>
            <a:bodyPr wrap="square" rtlCol="0">
              <a:spAutoFit/>
            </a:bodyPr>
            <a:lstStyle/>
            <a:p>
              <a:pPr algn="ctr"/>
              <a:r>
                <a:rPr lang="en-US" dirty="0"/>
                <a:t>1</a:t>
              </a:r>
            </a:p>
          </p:txBody>
        </p:sp>
        <p:sp>
          <p:nvSpPr>
            <p:cNvPr id="2" name="TextBox 1">
              <a:extLst>
                <a:ext uri="{FF2B5EF4-FFF2-40B4-BE49-F238E27FC236}">
                  <a16:creationId xmlns:a16="http://schemas.microsoft.com/office/drawing/2014/main" id="{3F131FD4-BC33-775E-AC13-BBE7DDDEBA95}"/>
                </a:ext>
              </a:extLst>
            </p:cNvPr>
            <p:cNvSpPr txBox="1"/>
            <p:nvPr/>
          </p:nvSpPr>
          <p:spPr>
            <a:xfrm>
              <a:off x="4895853" y="1592633"/>
              <a:ext cx="419101" cy="369332"/>
            </a:xfrm>
            <a:prstGeom prst="rect">
              <a:avLst/>
            </a:prstGeom>
            <a:noFill/>
            <a:ln w="12700">
              <a:solidFill>
                <a:schemeClr val="tx1"/>
              </a:solidFill>
            </a:ln>
          </p:spPr>
          <p:txBody>
            <a:bodyPr wrap="square" rtlCol="0">
              <a:spAutoFit/>
            </a:bodyPr>
            <a:lstStyle/>
            <a:p>
              <a:pPr algn="ctr"/>
              <a:r>
                <a:rPr lang="en-US" dirty="0"/>
                <a:t>15</a:t>
              </a:r>
            </a:p>
          </p:txBody>
        </p:sp>
        <p:sp>
          <p:nvSpPr>
            <p:cNvPr id="3" name="TextBox 2">
              <a:extLst>
                <a:ext uri="{FF2B5EF4-FFF2-40B4-BE49-F238E27FC236}">
                  <a16:creationId xmlns:a16="http://schemas.microsoft.com/office/drawing/2014/main" id="{A8551C1C-DD75-8EB5-E296-A6858A95B097}"/>
                </a:ext>
              </a:extLst>
            </p:cNvPr>
            <p:cNvSpPr txBox="1"/>
            <p:nvPr/>
          </p:nvSpPr>
          <p:spPr>
            <a:xfrm>
              <a:off x="5314954" y="1592633"/>
              <a:ext cx="419101" cy="369332"/>
            </a:xfrm>
            <a:prstGeom prst="rect">
              <a:avLst/>
            </a:prstGeom>
            <a:noFill/>
            <a:ln w="12700">
              <a:solidFill>
                <a:schemeClr val="tx1"/>
              </a:solidFill>
            </a:ln>
          </p:spPr>
          <p:txBody>
            <a:bodyPr wrap="square" rtlCol="0">
              <a:spAutoFit/>
            </a:bodyPr>
            <a:lstStyle/>
            <a:p>
              <a:pPr algn="ctr"/>
              <a:r>
                <a:rPr lang="en-US" dirty="0"/>
                <a:t>7</a:t>
              </a:r>
            </a:p>
          </p:txBody>
        </p:sp>
      </p:grpSp>
    </p:spTree>
    <p:extLst>
      <p:ext uri="{BB962C8B-B14F-4D97-AF65-F5344CB8AC3E}">
        <p14:creationId xmlns:p14="http://schemas.microsoft.com/office/powerpoint/2010/main" val="2235117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31</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pic>
        <p:nvPicPr>
          <p:cNvPr id="10" name="Picture 9">
            <a:extLst>
              <a:ext uri="{FF2B5EF4-FFF2-40B4-BE49-F238E27FC236}">
                <a16:creationId xmlns:a16="http://schemas.microsoft.com/office/drawing/2014/main" id="{C783259D-30F5-B224-5A0E-BAE39B37F76A}"/>
              </a:ext>
            </a:extLst>
          </p:cNvPr>
          <p:cNvPicPr>
            <a:picLocks noChangeAspect="1"/>
          </p:cNvPicPr>
          <p:nvPr/>
        </p:nvPicPr>
        <p:blipFill>
          <a:blip r:embed="rId3"/>
          <a:stretch>
            <a:fillRect/>
          </a:stretch>
        </p:blipFill>
        <p:spPr>
          <a:xfrm>
            <a:off x="4050251" y="1096951"/>
            <a:ext cx="2475032" cy="1352634"/>
          </a:xfrm>
          <a:prstGeom prst="rect">
            <a:avLst/>
          </a:prstGeom>
        </p:spPr>
      </p:pic>
      <p:pic>
        <p:nvPicPr>
          <p:cNvPr id="2" name="Picture 1">
            <a:extLst>
              <a:ext uri="{FF2B5EF4-FFF2-40B4-BE49-F238E27FC236}">
                <a16:creationId xmlns:a16="http://schemas.microsoft.com/office/drawing/2014/main" id="{C70163C1-887F-23D2-5BB8-7153539EAA00}"/>
              </a:ext>
            </a:extLst>
          </p:cNvPr>
          <p:cNvPicPr>
            <a:picLocks noChangeAspect="1"/>
          </p:cNvPicPr>
          <p:nvPr/>
        </p:nvPicPr>
        <p:blipFill>
          <a:blip r:embed="rId4"/>
          <a:stretch>
            <a:fillRect/>
          </a:stretch>
        </p:blipFill>
        <p:spPr>
          <a:xfrm>
            <a:off x="127790" y="1065506"/>
            <a:ext cx="3486743" cy="3752334"/>
          </a:xfrm>
          <a:prstGeom prst="rect">
            <a:avLst/>
          </a:prstGeom>
        </p:spPr>
      </p:pic>
    </p:spTree>
    <p:extLst>
      <p:ext uri="{BB962C8B-B14F-4D97-AF65-F5344CB8AC3E}">
        <p14:creationId xmlns:p14="http://schemas.microsoft.com/office/powerpoint/2010/main" val="8441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32</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2BA0D3D-5416-F9D1-663B-197FE94221E0}"/>
                  </a:ext>
                </a:extLst>
              </p:cNvPr>
              <p:cNvSpPr txBox="1"/>
              <p:nvPr/>
            </p:nvSpPr>
            <p:spPr>
              <a:xfrm>
                <a:off x="4523482" y="1531160"/>
                <a:ext cx="378822" cy="200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1</m:t>
                          </m:r>
                        </m:e>
                      </m:d>
                    </m:oMath>
                  </m:oMathPara>
                </a14:m>
                <a:endParaRPr lang="en-US" sz="1300" dirty="0"/>
              </a:p>
            </p:txBody>
          </p:sp>
        </mc:Choice>
        <mc:Fallback xmlns="">
          <p:sp>
            <p:nvSpPr>
              <p:cNvPr id="2" name="TextBox 1">
                <a:extLst>
                  <a:ext uri="{FF2B5EF4-FFF2-40B4-BE49-F238E27FC236}">
                    <a16:creationId xmlns:a16="http://schemas.microsoft.com/office/drawing/2014/main" id="{F2BA0D3D-5416-F9D1-663B-197FE94221E0}"/>
                  </a:ext>
                </a:extLst>
              </p:cNvPr>
              <p:cNvSpPr txBox="1">
                <a:spLocks noRot="1" noChangeAspect="1" noMove="1" noResize="1" noEditPoints="1" noAdjustHandles="1" noChangeArrowheads="1" noChangeShapeType="1" noTextEdit="1"/>
              </p:cNvSpPr>
              <p:nvPr/>
            </p:nvSpPr>
            <p:spPr>
              <a:xfrm>
                <a:off x="4523482" y="1531160"/>
                <a:ext cx="378822" cy="200055"/>
              </a:xfrm>
              <a:prstGeom prst="rect">
                <a:avLst/>
              </a:prstGeom>
              <a:blipFill>
                <a:blip r:embed="rId3"/>
                <a:stretch>
                  <a:fillRect l="-10000" b="-5882"/>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3121DA51-5883-2BEE-F904-46CACAFEAE2F}"/>
              </a:ext>
            </a:extLst>
          </p:cNvPr>
          <p:cNvGrpSpPr/>
          <p:nvPr/>
        </p:nvGrpSpPr>
        <p:grpSpPr>
          <a:xfrm>
            <a:off x="3804405" y="1433578"/>
            <a:ext cx="703487" cy="395222"/>
            <a:chOff x="2887840" y="1667591"/>
            <a:chExt cx="703487" cy="274825"/>
          </a:xfrm>
        </p:grpSpPr>
        <p:sp>
          <p:nvSpPr>
            <p:cNvPr id="6" name="Right Brace 5">
              <a:extLst>
                <a:ext uri="{FF2B5EF4-FFF2-40B4-BE49-F238E27FC236}">
                  <a16:creationId xmlns:a16="http://schemas.microsoft.com/office/drawing/2014/main" id="{ABEDE6B0-4A43-6601-62AC-B8C7CF37BF53}"/>
                </a:ext>
              </a:extLst>
            </p:cNvPr>
            <p:cNvSpPr/>
            <p:nvPr/>
          </p:nvSpPr>
          <p:spPr>
            <a:xfrm>
              <a:off x="2887840" y="1667591"/>
              <a:ext cx="190919" cy="274825"/>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4C5E6A69-6A51-36DA-74D8-4E99F962E124}"/>
                </a:ext>
              </a:extLst>
            </p:cNvPr>
            <p:cNvCxnSpPr/>
            <p:nvPr/>
          </p:nvCxnSpPr>
          <p:spPr>
            <a:xfrm>
              <a:off x="3071210" y="1805003"/>
              <a:ext cx="520117"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0423E8B-27A5-1C4B-DBA3-034902C6B4D0}"/>
                  </a:ext>
                </a:extLst>
              </p:cNvPr>
              <p:cNvSpPr txBox="1"/>
              <p:nvPr/>
            </p:nvSpPr>
            <p:spPr>
              <a:xfrm>
                <a:off x="4567074" y="2635840"/>
                <a:ext cx="384849" cy="200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𝑛</m:t>
                          </m:r>
                        </m:e>
                      </m:d>
                    </m:oMath>
                  </m:oMathPara>
                </a14:m>
                <a:endParaRPr lang="en-US" sz="1300" dirty="0"/>
              </a:p>
            </p:txBody>
          </p:sp>
        </mc:Choice>
        <mc:Fallback xmlns="">
          <p:sp>
            <p:nvSpPr>
              <p:cNvPr id="12" name="TextBox 11">
                <a:extLst>
                  <a:ext uri="{FF2B5EF4-FFF2-40B4-BE49-F238E27FC236}">
                    <a16:creationId xmlns:a16="http://schemas.microsoft.com/office/drawing/2014/main" id="{90423E8B-27A5-1C4B-DBA3-034902C6B4D0}"/>
                  </a:ext>
                </a:extLst>
              </p:cNvPr>
              <p:cNvSpPr txBox="1">
                <a:spLocks noRot="1" noChangeAspect="1" noMove="1" noResize="1" noEditPoints="1" noAdjustHandles="1" noChangeArrowheads="1" noChangeShapeType="1" noTextEdit="1"/>
              </p:cNvSpPr>
              <p:nvPr/>
            </p:nvSpPr>
            <p:spPr>
              <a:xfrm>
                <a:off x="4567074" y="2635840"/>
                <a:ext cx="384849" cy="200055"/>
              </a:xfrm>
              <a:prstGeom prst="rect">
                <a:avLst/>
              </a:prstGeom>
              <a:blipFill>
                <a:blip r:embed="rId4"/>
                <a:stretch>
                  <a:fillRect l="-9677" b="-5882"/>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776F9685-71D8-FE35-DAA6-B25220FC576C}"/>
              </a:ext>
            </a:extLst>
          </p:cNvPr>
          <p:cNvGrpSpPr/>
          <p:nvPr/>
        </p:nvGrpSpPr>
        <p:grpSpPr>
          <a:xfrm>
            <a:off x="3787627" y="1959721"/>
            <a:ext cx="762210" cy="1552581"/>
            <a:chOff x="1948469" y="1624904"/>
            <a:chExt cx="762210" cy="1552581"/>
          </a:xfrm>
        </p:grpSpPr>
        <p:sp>
          <p:nvSpPr>
            <p:cNvPr id="14" name="Right Brace 13">
              <a:extLst>
                <a:ext uri="{FF2B5EF4-FFF2-40B4-BE49-F238E27FC236}">
                  <a16:creationId xmlns:a16="http://schemas.microsoft.com/office/drawing/2014/main" id="{A45EB6BA-D3A5-20A8-9A7F-904A2D9A0D00}"/>
                </a:ext>
              </a:extLst>
            </p:cNvPr>
            <p:cNvSpPr/>
            <p:nvPr/>
          </p:nvSpPr>
          <p:spPr>
            <a:xfrm>
              <a:off x="1948469" y="1624904"/>
              <a:ext cx="242093" cy="1552581"/>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647144C8-C528-7DDF-CF09-B4BCB2C928FE}"/>
                </a:ext>
              </a:extLst>
            </p:cNvPr>
            <p:cNvCxnSpPr>
              <a:cxnSpLocks/>
            </p:cNvCxnSpPr>
            <p:nvPr/>
          </p:nvCxnSpPr>
          <p:spPr>
            <a:xfrm flipV="1">
              <a:off x="2190562" y="2401051"/>
              <a:ext cx="520117"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58A456A-C928-D614-570C-B8699B0C88E4}"/>
                  </a:ext>
                </a:extLst>
              </p:cNvPr>
              <p:cNvSpPr txBox="1"/>
              <p:nvPr/>
            </p:nvSpPr>
            <p:spPr>
              <a:xfrm>
                <a:off x="4573101" y="4100827"/>
                <a:ext cx="378822" cy="200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1</m:t>
                          </m:r>
                        </m:e>
                      </m:d>
                    </m:oMath>
                  </m:oMathPara>
                </a14:m>
                <a:endParaRPr lang="en-US" sz="1300" dirty="0"/>
              </a:p>
            </p:txBody>
          </p:sp>
        </mc:Choice>
        <mc:Fallback xmlns="">
          <p:sp>
            <p:nvSpPr>
              <p:cNvPr id="18" name="TextBox 17">
                <a:extLst>
                  <a:ext uri="{FF2B5EF4-FFF2-40B4-BE49-F238E27FC236}">
                    <a16:creationId xmlns:a16="http://schemas.microsoft.com/office/drawing/2014/main" id="{858A456A-C928-D614-570C-B8699B0C88E4}"/>
                  </a:ext>
                </a:extLst>
              </p:cNvPr>
              <p:cNvSpPr txBox="1">
                <a:spLocks noRot="1" noChangeAspect="1" noMove="1" noResize="1" noEditPoints="1" noAdjustHandles="1" noChangeArrowheads="1" noChangeShapeType="1" noTextEdit="1"/>
              </p:cNvSpPr>
              <p:nvPr/>
            </p:nvSpPr>
            <p:spPr>
              <a:xfrm>
                <a:off x="4573101" y="4100827"/>
                <a:ext cx="378822" cy="200055"/>
              </a:xfrm>
              <a:prstGeom prst="rect">
                <a:avLst/>
              </a:prstGeom>
              <a:blipFill>
                <a:blip r:embed="rId5"/>
                <a:stretch>
                  <a:fillRect l="-10000" b="-625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40B76BC8-E2B4-1835-A0D4-67E4DF96D445}"/>
              </a:ext>
            </a:extLst>
          </p:cNvPr>
          <p:cNvGrpSpPr/>
          <p:nvPr/>
        </p:nvGrpSpPr>
        <p:grpSpPr>
          <a:xfrm>
            <a:off x="3787627" y="3650909"/>
            <a:ext cx="762210" cy="1100510"/>
            <a:chOff x="2871062" y="1667591"/>
            <a:chExt cx="762210" cy="765260"/>
          </a:xfrm>
        </p:grpSpPr>
        <p:sp>
          <p:nvSpPr>
            <p:cNvPr id="20" name="Right Brace 19">
              <a:extLst>
                <a:ext uri="{FF2B5EF4-FFF2-40B4-BE49-F238E27FC236}">
                  <a16:creationId xmlns:a16="http://schemas.microsoft.com/office/drawing/2014/main" id="{1140F160-6CA7-3FC1-BAA2-9B77398CE60A}"/>
                </a:ext>
              </a:extLst>
            </p:cNvPr>
            <p:cNvSpPr/>
            <p:nvPr/>
          </p:nvSpPr>
          <p:spPr>
            <a:xfrm>
              <a:off x="2871062" y="1667591"/>
              <a:ext cx="242093" cy="765260"/>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953F853-2E0E-0948-EBEC-4413980105B1}"/>
                </a:ext>
              </a:extLst>
            </p:cNvPr>
            <p:cNvCxnSpPr/>
            <p:nvPr/>
          </p:nvCxnSpPr>
          <p:spPr>
            <a:xfrm>
              <a:off x="3113155" y="2050006"/>
              <a:ext cx="520117"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3D95107E-FF31-40D4-CD9D-C8DAFA309B63}"/>
                  </a:ext>
                </a:extLst>
              </p:cNvPr>
              <p:cNvSpPr txBox="1">
                <a:spLocks/>
              </p:cNvSpPr>
              <p:nvPr/>
            </p:nvSpPr>
            <p:spPr>
              <a:xfrm>
                <a:off x="4202112" y="3154734"/>
                <a:ext cx="2366468" cy="55548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r>
                  <a:rPr lang="en-US" sz="1200" dirty="0"/>
                  <a:t>Overall runtime of “PARTITION” subroutine is </a:t>
                </a:r>
                <a14:m>
                  <m:oMath xmlns:m="http://schemas.openxmlformats.org/officeDocument/2006/math">
                    <m:r>
                      <m:rPr>
                        <m:sty m:val="p"/>
                      </m:rPr>
                      <a:rPr lang="el-GR" sz="1200" i="1" smtClean="0">
                        <a:latin typeface="Cambria Math" panose="02040503050406030204" pitchFamily="18" charset="0"/>
                        <a:ea typeface="Cambria Math" panose="02040503050406030204" pitchFamily="18" charset="0"/>
                      </a:rPr>
                      <m:t>Θ</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22" name="Content Placeholder 2">
                <a:extLst>
                  <a:ext uri="{FF2B5EF4-FFF2-40B4-BE49-F238E27FC236}">
                    <a16:creationId xmlns:a16="http://schemas.microsoft.com/office/drawing/2014/main" id="{3D95107E-FF31-40D4-CD9D-C8DAFA309B63}"/>
                  </a:ext>
                </a:extLst>
              </p:cNvPr>
              <p:cNvSpPr txBox="1">
                <a:spLocks noRot="1" noChangeAspect="1" noMove="1" noResize="1" noEditPoints="1" noAdjustHandles="1" noChangeArrowheads="1" noChangeShapeType="1" noTextEdit="1"/>
              </p:cNvSpPr>
              <p:nvPr/>
            </p:nvSpPr>
            <p:spPr>
              <a:xfrm>
                <a:off x="4202112" y="3154734"/>
                <a:ext cx="2366468" cy="555480"/>
              </a:xfrm>
              <a:prstGeom prst="rect">
                <a:avLst/>
              </a:prstGeom>
              <a:blipFill>
                <a:blip r:embed="rId6"/>
                <a:stretch>
                  <a:fillRect/>
                </a:stretch>
              </a:blipFill>
            </p:spPr>
            <p:txBody>
              <a:bodyPr/>
              <a:lstStyle/>
              <a:p>
                <a:r>
                  <a:rPr lang="en-US">
                    <a:noFill/>
                  </a:rPr>
                  <a:t> </a:t>
                </a:r>
              </a:p>
            </p:txBody>
          </p:sp>
        </mc:Fallback>
      </mc:AlternateContent>
      <p:pic>
        <p:nvPicPr>
          <p:cNvPr id="23" name="Picture 22">
            <a:extLst>
              <a:ext uri="{FF2B5EF4-FFF2-40B4-BE49-F238E27FC236}">
                <a16:creationId xmlns:a16="http://schemas.microsoft.com/office/drawing/2014/main" id="{97D83E5D-5E0A-3B6F-C2A6-5E5AA038EFFA}"/>
              </a:ext>
            </a:extLst>
          </p:cNvPr>
          <p:cNvPicPr>
            <a:picLocks noChangeAspect="1"/>
          </p:cNvPicPr>
          <p:nvPr/>
        </p:nvPicPr>
        <p:blipFill>
          <a:blip r:embed="rId7"/>
          <a:stretch>
            <a:fillRect/>
          </a:stretch>
        </p:blipFill>
        <p:spPr>
          <a:xfrm>
            <a:off x="127790" y="1065506"/>
            <a:ext cx="3486743" cy="3752334"/>
          </a:xfrm>
          <a:prstGeom prst="rect">
            <a:avLst/>
          </a:prstGeom>
        </p:spPr>
      </p:pic>
    </p:spTree>
    <p:extLst>
      <p:ext uri="{BB962C8B-B14F-4D97-AF65-F5344CB8AC3E}">
        <p14:creationId xmlns:p14="http://schemas.microsoft.com/office/powerpoint/2010/main" val="310862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8"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33</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2BA0D3D-5416-F9D1-663B-197FE94221E0}"/>
                  </a:ext>
                </a:extLst>
              </p:cNvPr>
              <p:cNvSpPr txBox="1"/>
              <p:nvPr/>
            </p:nvSpPr>
            <p:spPr>
              <a:xfrm>
                <a:off x="3568246" y="1779234"/>
                <a:ext cx="384849" cy="200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𝑛</m:t>
                          </m:r>
                        </m:e>
                      </m:d>
                    </m:oMath>
                  </m:oMathPara>
                </a14:m>
                <a:endParaRPr lang="en-US" sz="1300" dirty="0"/>
              </a:p>
            </p:txBody>
          </p:sp>
        </mc:Choice>
        <mc:Fallback xmlns="">
          <p:sp>
            <p:nvSpPr>
              <p:cNvPr id="2" name="TextBox 1">
                <a:extLst>
                  <a:ext uri="{FF2B5EF4-FFF2-40B4-BE49-F238E27FC236}">
                    <a16:creationId xmlns:a16="http://schemas.microsoft.com/office/drawing/2014/main" id="{F2BA0D3D-5416-F9D1-663B-197FE94221E0}"/>
                  </a:ext>
                </a:extLst>
              </p:cNvPr>
              <p:cNvSpPr txBox="1">
                <a:spLocks noRot="1" noChangeAspect="1" noMove="1" noResize="1" noEditPoints="1" noAdjustHandles="1" noChangeArrowheads="1" noChangeShapeType="1" noTextEdit="1"/>
              </p:cNvSpPr>
              <p:nvPr/>
            </p:nvSpPr>
            <p:spPr>
              <a:xfrm>
                <a:off x="3568246" y="1779234"/>
                <a:ext cx="384849" cy="200055"/>
              </a:xfrm>
              <a:prstGeom prst="rect">
                <a:avLst/>
              </a:prstGeom>
              <a:blipFill>
                <a:blip r:embed="rId3"/>
                <a:stretch>
                  <a:fillRect l="-9375" b="-625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3121DA51-5883-2BEE-F904-46CACAFEAE2F}"/>
              </a:ext>
            </a:extLst>
          </p:cNvPr>
          <p:cNvGrpSpPr/>
          <p:nvPr/>
        </p:nvGrpSpPr>
        <p:grpSpPr>
          <a:xfrm>
            <a:off x="2826877" y="1735262"/>
            <a:ext cx="664117" cy="288000"/>
            <a:chOff x="2887840" y="1732962"/>
            <a:chExt cx="664117" cy="200267"/>
          </a:xfrm>
        </p:grpSpPr>
        <p:sp>
          <p:nvSpPr>
            <p:cNvPr id="6" name="Right Brace 5">
              <a:extLst>
                <a:ext uri="{FF2B5EF4-FFF2-40B4-BE49-F238E27FC236}">
                  <a16:creationId xmlns:a16="http://schemas.microsoft.com/office/drawing/2014/main" id="{ABEDE6B0-4A43-6601-62AC-B8C7CF37BF53}"/>
                </a:ext>
              </a:extLst>
            </p:cNvPr>
            <p:cNvSpPr/>
            <p:nvPr/>
          </p:nvSpPr>
          <p:spPr>
            <a:xfrm>
              <a:off x="2887840" y="1732962"/>
              <a:ext cx="144000" cy="200267"/>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4C5E6A69-6A51-36DA-74D8-4E99F962E124}"/>
                </a:ext>
              </a:extLst>
            </p:cNvPr>
            <p:cNvCxnSpPr/>
            <p:nvPr/>
          </p:nvCxnSpPr>
          <p:spPr>
            <a:xfrm>
              <a:off x="3031840" y="1834716"/>
              <a:ext cx="520117"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p:pic>
        <p:nvPicPr>
          <p:cNvPr id="10" name="Picture 9">
            <a:extLst>
              <a:ext uri="{FF2B5EF4-FFF2-40B4-BE49-F238E27FC236}">
                <a16:creationId xmlns:a16="http://schemas.microsoft.com/office/drawing/2014/main" id="{5438E34A-F45C-FEDB-8C97-EEEC43A20B3E}"/>
              </a:ext>
            </a:extLst>
          </p:cNvPr>
          <p:cNvPicPr>
            <a:picLocks noChangeAspect="1"/>
          </p:cNvPicPr>
          <p:nvPr/>
        </p:nvPicPr>
        <p:blipFill>
          <a:blip r:embed="rId4"/>
          <a:stretch>
            <a:fillRect/>
          </a:stretch>
        </p:blipFill>
        <p:spPr>
          <a:xfrm>
            <a:off x="351845" y="1161063"/>
            <a:ext cx="2475032" cy="1352634"/>
          </a:xfrm>
          <a:prstGeom prst="rect">
            <a:avLst/>
          </a:prstGeom>
        </p:spPr>
      </p:pic>
      <p:sp>
        <p:nvSpPr>
          <p:cNvPr id="16" name="Content Placeholder 2">
            <a:extLst>
              <a:ext uri="{FF2B5EF4-FFF2-40B4-BE49-F238E27FC236}">
                <a16:creationId xmlns:a16="http://schemas.microsoft.com/office/drawing/2014/main" id="{A43AFE72-E6E1-FD79-78EF-5690A5B5A1AE}"/>
              </a:ext>
            </a:extLst>
          </p:cNvPr>
          <p:cNvSpPr txBox="1">
            <a:spLocks/>
          </p:cNvSpPr>
          <p:nvPr/>
        </p:nvSpPr>
        <p:spPr>
          <a:xfrm>
            <a:off x="3099064" y="2112262"/>
            <a:ext cx="2366468" cy="287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r>
              <a:rPr lang="en-US" sz="1200" dirty="0"/>
              <a:t>Hard to tell about these.</a:t>
            </a:r>
          </a:p>
        </p:txBody>
      </p:sp>
      <p:sp>
        <p:nvSpPr>
          <p:cNvPr id="17" name="Right Brace 16">
            <a:extLst>
              <a:ext uri="{FF2B5EF4-FFF2-40B4-BE49-F238E27FC236}">
                <a16:creationId xmlns:a16="http://schemas.microsoft.com/office/drawing/2014/main" id="{87CA9BB9-8E1C-28EC-43CD-0985599EE8C3}"/>
              </a:ext>
            </a:extLst>
          </p:cNvPr>
          <p:cNvSpPr/>
          <p:nvPr/>
        </p:nvSpPr>
        <p:spPr>
          <a:xfrm>
            <a:off x="2826877" y="2089986"/>
            <a:ext cx="180000" cy="360000"/>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399460AD-8474-473A-E0CC-69B87BDA62F3}"/>
              </a:ext>
            </a:extLst>
          </p:cNvPr>
          <p:cNvSpPr txBox="1">
            <a:spLocks/>
          </p:cNvSpPr>
          <p:nvPr/>
        </p:nvSpPr>
        <p:spPr>
          <a:xfrm>
            <a:off x="181150" y="2524836"/>
            <a:ext cx="6450385" cy="33302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800"/>
              </a:spcBef>
            </a:pPr>
            <a:r>
              <a:rPr lang="en-US" sz="1600" dirty="0"/>
              <a:t>Lets take two extreme cases</a:t>
            </a:r>
          </a:p>
        </p:txBody>
      </p:sp>
      <p:sp>
        <p:nvSpPr>
          <p:cNvPr id="24" name="Content Placeholder 2">
            <a:extLst>
              <a:ext uri="{FF2B5EF4-FFF2-40B4-BE49-F238E27FC236}">
                <a16:creationId xmlns:a16="http://schemas.microsoft.com/office/drawing/2014/main" id="{AC8D11BE-3E04-E669-48D7-153570BBA1E3}"/>
              </a:ext>
            </a:extLst>
          </p:cNvPr>
          <p:cNvSpPr txBox="1">
            <a:spLocks/>
          </p:cNvSpPr>
          <p:nvPr/>
        </p:nvSpPr>
        <p:spPr>
          <a:xfrm>
            <a:off x="181150" y="2820925"/>
            <a:ext cx="3619545" cy="33302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800"/>
              </a:spcBef>
              <a:buNone/>
            </a:pPr>
            <a:r>
              <a:rPr lang="en-US" sz="1400" dirty="0"/>
              <a:t>P</a:t>
            </a:r>
            <a:r>
              <a:rPr lang="en-US" sz="1400" b="0" dirty="0"/>
              <a:t>artitions are perfectly balanced </a:t>
            </a:r>
            <a:r>
              <a:rPr lang="en-US" sz="1400" b="0" dirty="0" err="1"/>
              <a:t>everytime</a:t>
            </a:r>
            <a:endParaRPr lang="en-US" sz="1400" b="0" dirty="0"/>
          </a:p>
        </p:txBody>
      </p:sp>
      <p:sp>
        <p:nvSpPr>
          <p:cNvPr id="25" name="Rectangle 24">
            <a:extLst>
              <a:ext uri="{FF2B5EF4-FFF2-40B4-BE49-F238E27FC236}">
                <a16:creationId xmlns:a16="http://schemas.microsoft.com/office/drawing/2014/main" id="{2AAB5624-0C6A-A8D8-D9AB-0E82C56C2627}"/>
              </a:ext>
            </a:extLst>
          </p:cNvPr>
          <p:cNvSpPr/>
          <p:nvPr/>
        </p:nvSpPr>
        <p:spPr>
          <a:xfrm>
            <a:off x="218114" y="3207024"/>
            <a:ext cx="2952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3972ADA-E8A9-0200-F086-19761F3D0230}"/>
              </a:ext>
            </a:extLst>
          </p:cNvPr>
          <p:cNvSpPr/>
          <p:nvPr/>
        </p:nvSpPr>
        <p:spPr>
          <a:xfrm>
            <a:off x="1566314" y="3205224"/>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6F15252-D347-89D5-7B68-26C42182F195}"/>
              </a:ext>
            </a:extLst>
          </p:cNvPr>
          <p:cNvSpPr/>
          <p:nvPr/>
        </p:nvSpPr>
        <p:spPr>
          <a:xfrm>
            <a:off x="218114" y="3535706"/>
            <a:ext cx="1440000" cy="25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5B55D0B-55C0-9B0B-1263-FD81B47C3CFE}"/>
              </a:ext>
            </a:extLst>
          </p:cNvPr>
          <p:cNvSpPr/>
          <p:nvPr/>
        </p:nvSpPr>
        <p:spPr>
          <a:xfrm>
            <a:off x="810314" y="3535706"/>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FBFFA10-03ED-7464-1550-28B783C22899}"/>
              </a:ext>
            </a:extLst>
          </p:cNvPr>
          <p:cNvSpPr/>
          <p:nvPr/>
        </p:nvSpPr>
        <p:spPr>
          <a:xfrm>
            <a:off x="1730114" y="3535706"/>
            <a:ext cx="1440000" cy="25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CC43F9C-DF07-0EA0-3BE2-0130255BDDE6}"/>
              </a:ext>
            </a:extLst>
          </p:cNvPr>
          <p:cNvSpPr/>
          <p:nvPr/>
        </p:nvSpPr>
        <p:spPr>
          <a:xfrm>
            <a:off x="2322314" y="3535706"/>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405F52-B5B7-BF22-8AD1-1948F5C609F6}"/>
              </a:ext>
            </a:extLst>
          </p:cNvPr>
          <p:cNvSpPr/>
          <p:nvPr/>
        </p:nvSpPr>
        <p:spPr>
          <a:xfrm>
            <a:off x="218114" y="3857782"/>
            <a:ext cx="684000" cy="25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9CC5C6D-8812-70BC-840E-B150E89C0580}"/>
              </a:ext>
            </a:extLst>
          </p:cNvPr>
          <p:cNvSpPr/>
          <p:nvPr/>
        </p:nvSpPr>
        <p:spPr>
          <a:xfrm>
            <a:off x="974114" y="3857782"/>
            <a:ext cx="684000" cy="25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DE191AC-FE62-D218-1807-2CACF586DE1B}"/>
              </a:ext>
            </a:extLst>
          </p:cNvPr>
          <p:cNvSpPr/>
          <p:nvPr/>
        </p:nvSpPr>
        <p:spPr>
          <a:xfrm>
            <a:off x="432314" y="3857782"/>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4F034CD-3F48-D96F-07D6-C248B5E268DA}"/>
              </a:ext>
            </a:extLst>
          </p:cNvPr>
          <p:cNvSpPr/>
          <p:nvPr/>
        </p:nvSpPr>
        <p:spPr>
          <a:xfrm>
            <a:off x="1188314" y="3857782"/>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EBAED7D-BE91-C6AB-841A-6EAD849D4FD2}"/>
              </a:ext>
            </a:extLst>
          </p:cNvPr>
          <p:cNvSpPr/>
          <p:nvPr/>
        </p:nvSpPr>
        <p:spPr>
          <a:xfrm>
            <a:off x="1728877" y="3857782"/>
            <a:ext cx="684000" cy="25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23709D1-46E0-5BC7-D30D-4EC85DEF7794}"/>
              </a:ext>
            </a:extLst>
          </p:cNvPr>
          <p:cNvSpPr/>
          <p:nvPr/>
        </p:nvSpPr>
        <p:spPr>
          <a:xfrm>
            <a:off x="2484877" y="3857782"/>
            <a:ext cx="684000" cy="25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A838237-C885-38B5-83D1-F69AD041115E}"/>
              </a:ext>
            </a:extLst>
          </p:cNvPr>
          <p:cNvSpPr/>
          <p:nvPr/>
        </p:nvSpPr>
        <p:spPr>
          <a:xfrm>
            <a:off x="1943077" y="3857782"/>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96BB68E-CCE1-F3D6-B8C6-B3063A8AC20E}"/>
              </a:ext>
            </a:extLst>
          </p:cNvPr>
          <p:cNvSpPr/>
          <p:nvPr/>
        </p:nvSpPr>
        <p:spPr>
          <a:xfrm>
            <a:off x="2699077" y="3857782"/>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EEA81D6E-EC97-E46F-A760-C18BC7B6ABA1}"/>
              </a:ext>
            </a:extLst>
          </p:cNvPr>
          <p:cNvGrpSpPr/>
          <p:nvPr/>
        </p:nvGrpSpPr>
        <p:grpSpPr>
          <a:xfrm>
            <a:off x="506114" y="4255998"/>
            <a:ext cx="54000" cy="358800"/>
            <a:chOff x="654341" y="2461508"/>
            <a:chExt cx="54000" cy="358800"/>
          </a:xfrm>
        </p:grpSpPr>
        <p:sp>
          <p:nvSpPr>
            <p:cNvPr id="40" name="Oval 39">
              <a:extLst>
                <a:ext uri="{FF2B5EF4-FFF2-40B4-BE49-F238E27FC236}">
                  <a16:creationId xmlns:a16="http://schemas.microsoft.com/office/drawing/2014/main" id="{B07FD9F3-40F9-310D-06A7-084D4BCAAA11}"/>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AD7AE7-C27E-F906-822A-3262D1B8EFD2}"/>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FB256FC-49FA-5C57-12D3-9980BB3D1D24}"/>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172E15F6-020F-B217-236D-2BF61565AC5C}"/>
              </a:ext>
            </a:extLst>
          </p:cNvPr>
          <p:cNvGrpSpPr/>
          <p:nvPr/>
        </p:nvGrpSpPr>
        <p:grpSpPr>
          <a:xfrm>
            <a:off x="2799877" y="4255998"/>
            <a:ext cx="54000" cy="358800"/>
            <a:chOff x="654341" y="2461508"/>
            <a:chExt cx="54000" cy="358800"/>
          </a:xfrm>
        </p:grpSpPr>
        <p:sp>
          <p:nvSpPr>
            <p:cNvPr id="44" name="Oval 43">
              <a:extLst>
                <a:ext uri="{FF2B5EF4-FFF2-40B4-BE49-F238E27FC236}">
                  <a16:creationId xmlns:a16="http://schemas.microsoft.com/office/drawing/2014/main" id="{AB10F8CA-6424-7F7D-EC7F-914BBB0CBE94}"/>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DB3701D-FAA2-4A13-DF1B-640131211C01}"/>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A7A3076-E7A5-6D64-239D-315AEDC06E3E}"/>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A4F32D2E-C485-EF09-1BBA-FA4D6CC6F0D6}"/>
                  </a:ext>
                </a:extLst>
              </p:cNvPr>
              <p:cNvSpPr txBox="1">
                <a:spLocks/>
              </p:cNvSpPr>
              <p:nvPr/>
            </p:nvSpPr>
            <p:spPr>
              <a:xfrm>
                <a:off x="3314653" y="3017107"/>
                <a:ext cx="3253927" cy="185210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800"/>
                  </a:spcBef>
                </a:pPr>
                <a:r>
                  <a:rPr lang="en-US" sz="1400" dirty="0"/>
                  <a:t>Number of levels = </a:t>
                </a:r>
                <a14:m>
                  <m:oMath xmlns:m="http://schemas.openxmlformats.org/officeDocument/2006/math">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𝑛</m:t>
                        </m:r>
                      </m:e>
                    </m:func>
                  </m:oMath>
                </a14:m>
                <a:endParaRPr lang="en-US" sz="1400" dirty="0"/>
              </a:p>
              <a:p>
                <a:pPr>
                  <a:lnSpc>
                    <a:spcPts val="1700"/>
                  </a:lnSpc>
                  <a:spcBef>
                    <a:spcPts val="800"/>
                  </a:spcBef>
                </a:pPr>
                <a:r>
                  <a:rPr lang="en-US" sz="1400" dirty="0"/>
                  <a:t>Recurrence relation</a:t>
                </a:r>
                <a:br>
                  <a:rPr lang="en-US" sz="1400" dirty="0"/>
                </a:br>
                <a:br>
                  <a:rPr lang="en-US" sz="1400" dirty="0"/>
                </a:br>
                <a14:m>
                  <m:oMath xmlns:m="http://schemas.openxmlformats.org/officeDocument/2006/math">
                    <m:r>
                      <a:rPr lang="en-US" sz="1400" i="1">
                        <a:solidFill>
                          <a:prstClr val="black"/>
                        </a:solidFill>
                        <a:latin typeface="Cambria Math" panose="02040503050406030204" pitchFamily="18" charset="0"/>
                        <a:ea typeface="Cambria Math" panose="02040503050406030204" pitchFamily="18" charset="0"/>
                      </a:rPr>
                      <m:t>𝑇</m:t>
                    </m:r>
                    <m:d>
                      <m:dPr>
                        <m:ctrlPr>
                          <a:rPr lang="en-US" sz="1400" i="1">
                            <a:solidFill>
                              <a:prstClr val="black"/>
                            </a:solidFill>
                            <a:latin typeface="Cambria Math" panose="02040503050406030204" pitchFamily="18" charset="0"/>
                            <a:ea typeface="Cambria Math" panose="02040503050406030204" pitchFamily="18" charset="0"/>
                          </a:rPr>
                        </m:ctrlPr>
                      </m:dPr>
                      <m:e>
                        <m:r>
                          <a:rPr lang="en-US" sz="1400" i="1">
                            <a:solidFill>
                              <a:prstClr val="black"/>
                            </a:solidFill>
                            <a:latin typeface="Cambria Math" panose="02040503050406030204" pitchFamily="18" charset="0"/>
                            <a:ea typeface="Cambria Math" panose="02040503050406030204" pitchFamily="18" charset="0"/>
                          </a:rPr>
                          <m:t>𝑛</m:t>
                        </m:r>
                      </m:e>
                    </m:d>
                    <m:r>
                      <a:rPr lang="en-US" sz="1400" i="1">
                        <a:solidFill>
                          <a:prstClr val="black"/>
                        </a:solidFill>
                        <a:latin typeface="Cambria Math" panose="02040503050406030204" pitchFamily="18" charset="0"/>
                        <a:ea typeface="Cambria Math" panose="02040503050406030204" pitchFamily="18" charset="0"/>
                      </a:rPr>
                      <m:t>= 2</m:t>
                    </m:r>
                    <m:r>
                      <a:rPr lang="en-US" sz="1400" i="1">
                        <a:solidFill>
                          <a:prstClr val="black"/>
                        </a:solidFill>
                        <a:latin typeface="Cambria Math" panose="02040503050406030204" pitchFamily="18" charset="0"/>
                        <a:ea typeface="Cambria Math" panose="02040503050406030204" pitchFamily="18" charset="0"/>
                      </a:rPr>
                      <m:t>𝑇</m:t>
                    </m:r>
                    <m:d>
                      <m:dPr>
                        <m:ctrlPr>
                          <a:rPr lang="en-US" sz="1400" i="1">
                            <a:solidFill>
                              <a:prstClr val="black"/>
                            </a:solidFill>
                            <a:latin typeface="Cambria Math" panose="02040503050406030204" pitchFamily="18" charset="0"/>
                            <a:ea typeface="Cambria Math" panose="02040503050406030204" pitchFamily="18" charset="0"/>
                          </a:rPr>
                        </m:ctrlPr>
                      </m:dPr>
                      <m:e>
                        <m:f>
                          <m:fPr>
                            <m:ctrlPr>
                              <a:rPr lang="en-US" sz="1400" i="1">
                                <a:solidFill>
                                  <a:prstClr val="black"/>
                                </a:solidFill>
                                <a:latin typeface="Cambria Math" panose="02040503050406030204" pitchFamily="18" charset="0"/>
                                <a:ea typeface="Cambria Math" panose="02040503050406030204" pitchFamily="18" charset="0"/>
                              </a:rPr>
                            </m:ctrlPr>
                          </m:fPr>
                          <m:num>
                            <m:r>
                              <a:rPr lang="en-US" sz="1400" i="1">
                                <a:solidFill>
                                  <a:prstClr val="black"/>
                                </a:solidFill>
                                <a:latin typeface="Cambria Math" panose="02040503050406030204" pitchFamily="18" charset="0"/>
                                <a:ea typeface="Cambria Math" panose="02040503050406030204" pitchFamily="18" charset="0"/>
                              </a:rPr>
                              <m:t>𝑛</m:t>
                            </m:r>
                          </m:num>
                          <m:den>
                            <m:r>
                              <a:rPr lang="en-US" sz="1400" i="1">
                                <a:solidFill>
                                  <a:prstClr val="black"/>
                                </a:solidFill>
                                <a:latin typeface="Cambria Math" panose="02040503050406030204" pitchFamily="18" charset="0"/>
                                <a:ea typeface="Cambria Math" panose="02040503050406030204" pitchFamily="18" charset="0"/>
                              </a:rPr>
                              <m:t>2</m:t>
                            </m:r>
                          </m:den>
                        </m:f>
                      </m:e>
                    </m:d>
                    <m:r>
                      <a:rPr lang="en-US" sz="1400" i="1">
                        <a:solidFill>
                          <a:prstClr val="black"/>
                        </a:solidFill>
                        <a:latin typeface="Cambria Math" panose="02040503050406030204" pitchFamily="18" charset="0"/>
                        <a:ea typeface="Cambria Math" panose="02040503050406030204" pitchFamily="18" charset="0"/>
                      </a:rPr>
                      <m:t>+</m:t>
                    </m:r>
                    <m:r>
                      <a:rPr lang="en-US" sz="1400" i="1">
                        <a:solidFill>
                          <a:prstClr val="black"/>
                        </a:solidFill>
                        <a:latin typeface="Cambria Math" panose="02040503050406030204" pitchFamily="18" charset="0"/>
                        <a:ea typeface="Cambria Math" panose="02040503050406030204" pitchFamily="18" charset="0"/>
                      </a:rPr>
                      <m:t>𝑐𝑛</m:t>
                    </m:r>
                  </m:oMath>
                </a14:m>
                <a:endParaRPr lang="en-US" sz="1400" dirty="0"/>
              </a:p>
              <a:p>
                <a:pPr>
                  <a:lnSpc>
                    <a:spcPts val="1700"/>
                  </a:lnSpc>
                  <a:spcBef>
                    <a:spcPts val="800"/>
                  </a:spcBef>
                </a:pPr>
                <a:r>
                  <a:rPr lang="en-US" sz="1400" dirty="0"/>
                  <a:t>Same as </a:t>
                </a:r>
                <a:r>
                  <a:rPr lang="en-US" sz="1400" dirty="0" err="1"/>
                  <a:t>mergesort</a:t>
                </a:r>
                <a:r>
                  <a:rPr lang="en-US" sz="1400" dirty="0"/>
                  <a:t> –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Θ</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r>
                          <a:rPr lang="en-US" sz="1400" b="0" i="1" smtClean="0">
                            <a:latin typeface="Cambria Math" panose="02040503050406030204" pitchFamily="18" charset="0"/>
                            <a:ea typeface="Cambria Math" panose="02040503050406030204" pitchFamily="18" charset="0"/>
                          </a:rPr>
                          <m:t>𝑛</m:t>
                        </m:r>
                      </m:e>
                    </m:func>
                    <m:r>
                      <a:rPr lang="en-US" sz="1400" b="0" i="1" smtClean="0">
                        <a:latin typeface="Cambria Math" panose="02040503050406030204" pitchFamily="18" charset="0"/>
                        <a:ea typeface="Cambria Math" panose="02040503050406030204" pitchFamily="18" charset="0"/>
                      </a:rPr>
                      <m:t>)</m:t>
                    </m:r>
                  </m:oMath>
                </a14:m>
                <a:endParaRPr lang="en-US" sz="1400" dirty="0"/>
              </a:p>
              <a:p>
                <a:pPr>
                  <a:lnSpc>
                    <a:spcPts val="1700"/>
                  </a:lnSpc>
                  <a:spcBef>
                    <a:spcPts val="800"/>
                  </a:spcBef>
                </a:pPr>
                <a:r>
                  <a:rPr lang="en-US" sz="1300" dirty="0"/>
                  <a:t>However, this is the best case scenario</a:t>
                </a:r>
              </a:p>
            </p:txBody>
          </p:sp>
        </mc:Choice>
        <mc:Fallback xmlns="">
          <p:sp>
            <p:nvSpPr>
              <p:cNvPr id="47" name="Content Placeholder 2">
                <a:extLst>
                  <a:ext uri="{FF2B5EF4-FFF2-40B4-BE49-F238E27FC236}">
                    <a16:creationId xmlns:a16="http://schemas.microsoft.com/office/drawing/2014/main" id="{A4F32D2E-C485-EF09-1BBA-FA4D6CC6F0D6}"/>
                  </a:ext>
                </a:extLst>
              </p:cNvPr>
              <p:cNvSpPr txBox="1">
                <a:spLocks noRot="1" noChangeAspect="1" noMove="1" noResize="1" noEditPoints="1" noAdjustHandles="1" noChangeArrowheads="1" noChangeShapeType="1" noTextEdit="1"/>
              </p:cNvSpPr>
              <p:nvPr/>
            </p:nvSpPr>
            <p:spPr>
              <a:xfrm>
                <a:off x="3314653" y="3017107"/>
                <a:ext cx="3253927" cy="1852102"/>
              </a:xfrm>
              <a:prstGeom prst="rect">
                <a:avLst/>
              </a:prstGeom>
              <a:blipFill>
                <a:blip r:embed="rId5"/>
                <a:stretch>
                  <a:fillRect l="-389" t="-1361"/>
                </a:stretch>
              </a:blipFill>
            </p:spPr>
            <p:txBody>
              <a:bodyPr/>
              <a:lstStyle/>
              <a:p>
                <a:r>
                  <a:rPr lang="en-US">
                    <a:noFill/>
                  </a:rPr>
                  <a:t> </a:t>
                </a:r>
              </a:p>
            </p:txBody>
          </p:sp>
        </mc:Fallback>
      </mc:AlternateContent>
    </p:spTree>
    <p:extLst>
      <p:ext uri="{BB962C8B-B14F-4D97-AF65-F5344CB8AC3E}">
        <p14:creationId xmlns:p14="http://schemas.microsoft.com/office/powerpoint/2010/main" val="56298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7">
                                            <p:txEl>
                                              <p:pRg st="1" end="1"/>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animBg="1"/>
      <p:bldP spid="23" grpId="0"/>
      <p:bldP spid="24" grpId="0"/>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34</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2BA0D3D-5416-F9D1-663B-197FE94221E0}"/>
                  </a:ext>
                </a:extLst>
              </p:cNvPr>
              <p:cNvSpPr txBox="1"/>
              <p:nvPr/>
            </p:nvSpPr>
            <p:spPr>
              <a:xfrm>
                <a:off x="3568246" y="1779234"/>
                <a:ext cx="384849" cy="200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𝑛</m:t>
                          </m:r>
                        </m:e>
                      </m:d>
                    </m:oMath>
                  </m:oMathPara>
                </a14:m>
                <a:endParaRPr lang="en-US" sz="1300" dirty="0"/>
              </a:p>
            </p:txBody>
          </p:sp>
        </mc:Choice>
        <mc:Fallback xmlns="">
          <p:sp>
            <p:nvSpPr>
              <p:cNvPr id="2" name="TextBox 1">
                <a:extLst>
                  <a:ext uri="{FF2B5EF4-FFF2-40B4-BE49-F238E27FC236}">
                    <a16:creationId xmlns:a16="http://schemas.microsoft.com/office/drawing/2014/main" id="{F2BA0D3D-5416-F9D1-663B-197FE94221E0}"/>
                  </a:ext>
                </a:extLst>
              </p:cNvPr>
              <p:cNvSpPr txBox="1">
                <a:spLocks noRot="1" noChangeAspect="1" noMove="1" noResize="1" noEditPoints="1" noAdjustHandles="1" noChangeArrowheads="1" noChangeShapeType="1" noTextEdit="1"/>
              </p:cNvSpPr>
              <p:nvPr/>
            </p:nvSpPr>
            <p:spPr>
              <a:xfrm>
                <a:off x="3568246" y="1779234"/>
                <a:ext cx="384849" cy="200055"/>
              </a:xfrm>
              <a:prstGeom prst="rect">
                <a:avLst/>
              </a:prstGeom>
              <a:blipFill>
                <a:blip r:embed="rId3"/>
                <a:stretch>
                  <a:fillRect l="-9375" b="-625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3121DA51-5883-2BEE-F904-46CACAFEAE2F}"/>
              </a:ext>
            </a:extLst>
          </p:cNvPr>
          <p:cNvGrpSpPr/>
          <p:nvPr/>
        </p:nvGrpSpPr>
        <p:grpSpPr>
          <a:xfrm>
            <a:off x="2826877" y="1735262"/>
            <a:ext cx="664117" cy="288000"/>
            <a:chOff x="2887840" y="1732962"/>
            <a:chExt cx="664117" cy="200267"/>
          </a:xfrm>
        </p:grpSpPr>
        <p:sp>
          <p:nvSpPr>
            <p:cNvPr id="6" name="Right Brace 5">
              <a:extLst>
                <a:ext uri="{FF2B5EF4-FFF2-40B4-BE49-F238E27FC236}">
                  <a16:creationId xmlns:a16="http://schemas.microsoft.com/office/drawing/2014/main" id="{ABEDE6B0-4A43-6601-62AC-B8C7CF37BF53}"/>
                </a:ext>
              </a:extLst>
            </p:cNvPr>
            <p:cNvSpPr/>
            <p:nvPr/>
          </p:nvSpPr>
          <p:spPr>
            <a:xfrm>
              <a:off x="2887840" y="1732962"/>
              <a:ext cx="144000" cy="200267"/>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4C5E6A69-6A51-36DA-74D8-4E99F962E124}"/>
                </a:ext>
              </a:extLst>
            </p:cNvPr>
            <p:cNvCxnSpPr/>
            <p:nvPr/>
          </p:nvCxnSpPr>
          <p:spPr>
            <a:xfrm>
              <a:off x="3031840" y="1834716"/>
              <a:ext cx="520117"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p:pic>
        <p:nvPicPr>
          <p:cNvPr id="10" name="Picture 9">
            <a:extLst>
              <a:ext uri="{FF2B5EF4-FFF2-40B4-BE49-F238E27FC236}">
                <a16:creationId xmlns:a16="http://schemas.microsoft.com/office/drawing/2014/main" id="{5438E34A-F45C-FEDB-8C97-EEEC43A20B3E}"/>
              </a:ext>
            </a:extLst>
          </p:cNvPr>
          <p:cNvPicPr>
            <a:picLocks noChangeAspect="1"/>
          </p:cNvPicPr>
          <p:nvPr/>
        </p:nvPicPr>
        <p:blipFill>
          <a:blip r:embed="rId4"/>
          <a:stretch>
            <a:fillRect/>
          </a:stretch>
        </p:blipFill>
        <p:spPr>
          <a:xfrm>
            <a:off x="351845" y="1161063"/>
            <a:ext cx="2475032" cy="1352634"/>
          </a:xfrm>
          <a:prstGeom prst="rect">
            <a:avLst/>
          </a:prstGeom>
        </p:spPr>
      </p:pic>
      <p:sp>
        <p:nvSpPr>
          <p:cNvPr id="16" name="Content Placeholder 2">
            <a:extLst>
              <a:ext uri="{FF2B5EF4-FFF2-40B4-BE49-F238E27FC236}">
                <a16:creationId xmlns:a16="http://schemas.microsoft.com/office/drawing/2014/main" id="{A43AFE72-E6E1-FD79-78EF-5690A5B5A1AE}"/>
              </a:ext>
            </a:extLst>
          </p:cNvPr>
          <p:cNvSpPr txBox="1">
            <a:spLocks/>
          </p:cNvSpPr>
          <p:nvPr/>
        </p:nvSpPr>
        <p:spPr>
          <a:xfrm>
            <a:off x="3099064" y="2112262"/>
            <a:ext cx="2366468" cy="287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r>
              <a:rPr lang="en-US" sz="1200" dirty="0"/>
              <a:t>Hard to tell about these.</a:t>
            </a:r>
          </a:p>
        </p:txBody>
      </p:sp>
      <p:sp>
        <p:nvSpPr>
          <p:cNvPr id="17" name="Right Brace 16">
            <a:extLst>
              <a:ext uri="{FF2B5EF4-FFF2-40B4-BE49-F238E27FC236}">
                <a16:creationId xmlns:a16="http://schemas.microsoft.com/office/drawing/2014/main" id="{87CA9BB9-8E1C-28EC-43CD-0985599EE8C3}"/>
              </a:ext>
            </a:extLst>
          </p:cNvPr>
          <p:cNvSpPr/>
          <p:nvPr/>
        </p:nvSpPr>
        <p:spPr>
          <a:xfrm>
            <a:off x="2826877" y="2089986"/>
            <a:ext cx="180000" cy="360000"/>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399460AD-8474-473A-E0CC-69B87BDA62F3}"/>
              </a:ext>
            </a:extLst>
          </p:cNvPr>
          <p:cNvSpPr txBox="1">
            <a:spLocks/>
          </p:cNvSpPr>
          <p:nvPr/>
        </p:nvSpPr>
        <p:spPr>
          <a:xfrm>
            <a:off x="181150" y="2524836"/>
            <a:ext cx="6450385" cy="33302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800"/>
              </a:spcBef>
            </a:pPr>
            <a:r>
              <a:rPr lang="en-US" sz="1600" dirty="0"/>
              <a:t>Lets take two extreme cases</a:t>
            </a:r>
          </a:p>
        </p:txBody>
      </p:sp>
      <p:sp>
        <p:nvSpPr>
          <p:cNvPr id="24" name="Content Placeholder 2">
            <a:extLst>
              <a:ext uri="{FF2B5EF4-FFF2-40B4-BE49-F238E27FC236}">
                <a16:creationId xmlns:a16="http://schemas.microsoft.com/office/drawing/2014/main" id="{AC8D11BE-3E04-E669-48D7-153570BBA1E3}"/>
              </a:ext>
            </a:extLst>
          </p:cNvPr>
          <p:cNvSpPr txBox="1">
            <a:spLocks/>
          </p:cNvSpPr>
          <p:nvPr/>
        </p:nvSpPr>
        <p:spPr>
          <a:xfrm>
            <a:off x="181150" y="2820925"/>
            <a:ext cx="3619545" cy="33302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800"/>
              </a:spcBef>
              <a:buNone/>
            </a:pPr>
            <a:r>
              <a:rPr lang="en-US" sz="1400" dirty="0"/>
              <a:t>P</a:t>
            </a:r>
            <a:r>
              <a:rPr lang="en-US" sz="1400" b="0" dirty="0"/>
              <a:t>artitions are most unbalanced </a:t>
            </a:r>
            <a:r>
              <a:rPr lang="en-US" sz="1400" b="0" dirty="0" err="1"/>
              <a:t>everytime</a:t>
            </a:r>
            <a:endParaRPr lang="en-US" sz="1400" b="0" dirty="0"/>
          </a:p>
        </p:txBody>
      </p:sp>
      <p:sp>
        <p:nvSpPr>
          <p:cNvPr id="25" name="Rectangle 24">
            <a:extLst>
              <a:ext uri="{FF2B5EF4-FFF2-40B4-BE49-F238E27FC236}">
                <a16:creationId xmlns:a16="http://schemas.microsoft.com/office/drawing/2014/main" id="{2AAB5624-0C6A-A8D8-D9AB-0E82C56C2627}"/>
              </a:ext>
            </a:extLst>
          </p:cNvPr>
          <p:cNvSpPr/>
          <p:nvPr/>
        </p:nvSpPr>
        <p:spPr>
          <a:xfrm>
            <a:off x="218114" y="3207024"/>
            <a:ext cx="2952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3972ADA-E8A9-0200-F086-19761F3D0230}"/>
              </a:ext>
            </a:extLst>
          </p:cNvPr>
          <p:cNvSpPr/>
          <p:nvPr/>
        </p:nvSpPr>
        <p:spPr>
          <a:xfrm>
            <a:off x="218114" y="3205224"/>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6F15252-D347-89D5-7B68-26C42182F195}"/>
              </a:ext>
            </a:extLst>
          </p:cNvPr>
          <p:cNvSpPr/>
          <p:nvPr/>
        </p:nvSpPr>
        <p:spPr>
          <a:xfrm>
            <a:off x="470114" y="3535706"/>
            <a:ext cx="2700000" cy="25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5B55D0B-55C0-9B0B-1263-FD81B47C3CFE}"/>
              </a:ext>
            </a:extLst>
          </p:cNvPr>
          <p:cNvSpPr/>
          <p:nvPr/>
        </p:nvSpPr>
        <p:spPr>
          <a:xfrm>
            <a:off x="470114" y="3535706"/>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EEA81D6E-EC97-E46F-A760-C18BC7B6ABA1}"/>
              </a:ext>
            </a:extLst>
          </p:cNvPr>
          <p:cNvGrpSpPr/>
          <p:nvPr/>
        </p:nvGrpSpPr>
        <p:grpSpPr>
          <a:xfrm>
            <a:off x="822914" y="4261641"/>
            <a:ext cx="54000" cy="358800"/>
            <a:chOff x="654341" y="2461508"/>
            <a:chExt cx="54000" cy="358800"/>
          </a:xfrm>
        </p:grpSpPr>
        <p:sp>
          <p:nvSpPr>
            <p:cNvPr id="40" name="Oval 39">
              <a:extLst>
                <a:ext uri="{FF2B5EF4-FFF2-40B4-BE49-F238E27FC236}">
                  <a16:creationId xmlns:a16="http://schemas.microsoft.com/office/drawing/2014/main" id="{B07FD9F3-40F9-310D-06A7-084D4BCAAA11}"/>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AD7AE7-C27E-F906-822A-3262D1B8EFD2}"/>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FB256FC-49FA-5C57-12D3-9980BB3D1D24}"/>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172E15F6-020F-B217-236D-2BF61565AC5C}"/>
              </a:ext>
            </a:extLst>
          </p:cNvPr>
          <p:cNvGrpSpPr/>
          <p:nvPr/>
        </p:nvGrpSpPr>
        <p:grpSpPr>
          <a:xfrm>
            <a:off x="3116114" y="4261641"/>
            <a:ext cx="54000" cy="358800"/>
            <a:chOff x="654341" y="2461508"/>
            <a:chExt cx="54000" cy="358800"/>
          </a:xfrm>
        </p:grpSpPr>
        <p:sp>
          <p:nvSpPr>
            <p:cNvPr id="44" name="Oval 43">
              <a:extLst>
                <a:ext uri="{FF2B5EF4-FFF2-40B4-BE49-F238E27FC236}">
                  <a16:creationId xmlns:a16="http://schemas.microsoft.com/office/drawing/2014/main" id="{AB10F8CA-6424-7F7D-EC7F-914BBB0CBE94}"/>
                </a:ext>
              </a:extLst>
            </p:cNvPr>
            <p:cNvSpPr/>
            <p:nvPr/>
          </p:nvSpPr>
          <p:spPr>
            <a:xfrm>
              <a:off x="654341" y="24615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DB3701D-FAA2-4A13-DF1B-640131211C01}"/>
                </a:ext>
              </a:extLst>
            </p:cNvPr>
            <p:cNvSpPr/>
            <p:nvPr/>
          </p:nvSpPr>
          <p:spPr>
            <a:xfrm>
              <a:off x="654341" y="26139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A7A3076-E7A5-6D64-239D-315AEDC06E3E}"/>
                </a:ext>
              </a:extLst>
            </p:cNvPr>
            <p:cNvSpPr/>
            <p:nvPr/>
          </p:nvSpPr>
          <p:spPr>
            <a:xfrm>
              <a:off x="654341" y="2766308"/>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A4F32D2E-C485-EF09-1BBA-FA4D6CC6F0D6}"/>
                  </a:ext>
                </a:extLst>
              </p:cNvPr>
              <p:cNvSpPr txBox="1">
                <a:spLocks/>
              </p:cNvSpPr>
              <p:nvPr/>
            </p:nvSpPr>
            <p:spPr>
              <a:xfrm>
                <a:off x="3314653" y="3017107"/>
                <a:ext cx="3253927" cy="185210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800"/>
                  </a:spcBef>
                </a:pPr>
                <a:r>
                  <a:rPr lang="en-US" sz="1400" dirty="0"/>
                  <a:t>Number of levels = </a:t>
                </a:r>
                <a14:m>
                  <m:oMath xmlns:m="http://schemas.openxmlformats.org/officeDocument/2006/math">
                    <m:r>
                      <m:rPr>
                        <m:sty m:val="p"/>
                      </m:rPr>
                      <a:rPr lang="el-GR" sz="1400" b="0" i="1" smtClean="0">
                        <a:latin typeface="Cambria Math" panose="02040503050406030204" pitchFamily="18" charset="0"/>
                        <a:ea typeface="Cambria Math" panose="02040503050406030204" pitchFamily="18" charset="0"/>
                      </a:rPr>
                      <m:t>Θ</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oMath>
                </a14:m>
                <a:endParaRPr lang="en-US" sz="1400" dirty="0"/>
              </a:p>
              <a:p>
                <a:pPr>
                  <a:lnSpc>
                    <a:spcPts val="1700"/>
                  </a:lnSpc>
                  <a:spcBef>
                    <a:spcPts val="800"/>
                  </a:spcBef>
                </a:pPr>
                <a:r>
                  <a:rPr lang="en-US" sz="1400" dirty="0"/>
                  <a:t>Recurrence relation</a:t>
                </a:r>
                <a:br>
                  <a:rPr lang="en-US" sz="1400" dirty="0"/>
                </a:br>
                <a:br>
                  <a:rPr lang="en-US" sz="1400" dirty="0"/>
                </a:br>
                <a14:m>
                  <m:oMath xmlns:m="http://schemas.openxmlformats.org/officeDocument/2006/math">
                    <m:r>
                      <a:rPr lang="en-US" sz="1400" i="1">
                        <a:solidFill>
                          <a:prstClr val="black"/>
                        </a:solidFill>
                        <a:latin typeface="Cambria Math" panose="02040503050406030204" pitchFamily="18" charset="0"/>
                        <a:ea typeface="Cambria Math" panose="02040503050406030204" pitchFamily="18" charset="0"/>
                      </a:rPr>
                      <m:t>𝑇</m:t>
                    </m:r>
                    <m:d>
                      <m:dPr>
                        <m:ctrlPr>
                          <a:rPr lang="en-US" sz="1400" i="1">
                            <a:solidFill>
                              <a:prstClr val="black"/>
                            </a:solidFill>
                            <a:latin typeface="Cambria Math" panose="02040503050406030204" pitchFamily="18" charset="0"/>
                            <a:ea typeface="Cambria Math" panose="02040503050406030204" pitchFamily="18" charset="0"/>
                          </a:rPr>
                        </m:ctrlPr>
                      </m:dPr>
                      <m:e>
                        <m:r>
                          <a:rPr lang="en-US" sz="1400" i="1">
                            <a:solidFill>
                              <a:prstClr val="black"/>
                            </a:solidFill>
                            <a:latin typeface="Cambria Math" panose="02040503050406030204" pitchFamily="18" charset="0"/>
                            <a:ea typeface="Cambria Math" panose="02040503050406030204" pitchFamily="18" charset="0"/>
                          </a:rPr>
                          <m:t>𝑛</m:t>
                        </m:r>
                      </m:e>
                    </m:d>
                    <m:r>
                      <a:rPr lang="en-US" sz="1400" i="1">
                        <a:solidFill>
                          <a:prstClr val="black"/>
                        </a:solidFill>
                        <a:latin typeface="Cambria Math" panose="02040503050406030204" pitchFamily="18" charset="0"/>
                        <a:ea typeface="Cambria Math" panose="02040503050406030204" pitchFamily="18" charset="0"/>
                      </a:rPr>
                      <m:t>= </m:t>
                    </m:r>
                    <m:r>
                      <a:rPr lang="en-US" sz="1400" i="1">
                        <a:solidFill>
                          <a:prstClr val="black"/>
                        </a:solidFill>
                        <a:latin typeface="Cambria Math" panose="02040503050406030204" pitchFamily="18" charset="0"/>
                        <a:ea typeface="Cambria Math" panose="02040503050406030204" pitchFamily="18" charset="0"/>
                      </a:rPr>
                      <m:t>𝑇</m:t>
                    </m:r>
                    <m:d>
                      <m:dPr>
                        <m:ctrlPr>
                          <a:rPr lang="en-US" sz="1400" i="1">
                            <a:solidFill>
                              <a:prstClr val="black"/>
                            </a:solidFill>
                            <a:latin typeface="Cambria Math" panose="02040503050406030204" pitchFamily="18" charset="0"/>
                            <a:ea typeface="Cambria Math" panose="02040503050406030204" pitchFamily="18" charset="0"/>
                          </a:rPr>
                        </m:ctrlPr>
                      </m:dPr>
                      <m:e>
                        <m:r>
                          <a:rPr lang="en-US" sz="1400" b="0" i="1" smtClean="0">
                            <a:solidFill>
                              <a:prstClr val="black"/>
                            </a:solidFill>
                            <a:latin typeface="Cambria Math" panose="02040503050406030204" pitchFamily="18" charset="0"/>
                            <a:ea typeface="Cambria Math" panose="02040503050406030204" pitchFamily="18" charset="0"/>
                          </a:rPr>
                          <m:t>𝑛</m:t>
                        </m:r>
                        <m:r>
                          <a:rPr lang="en-US" sz="1400" b="0" i="1" smtClean="0">
                            <a:solidFill>
                              <a:prstClr val="black"/>
                            </a:solidFill>
                            <a:latin typeface="Cambria Math" panose="02040503050406030204" pitchFamily="18" charset="0"/>
                            <a:ea typeface="Cambria Math" panose="02040503050406030204" pitchFamily="18" charset="0"/>
                          </a:rPr>
                          <m:t>−1</m:t>
                        </m:r>
                      </m:e>
                    </m:d>
                    <m:r>
                      <a:rPr lang="en-US" sz="1400" b="0" i="1" smtClean="0">
                        <a:solidFill>
                          <a:prstClr val="black"/>
                        </a:solidFill>
                        <a:latin typeface="Cambria Math" panose="02040503050406030204" pitchFamily="18" charset="0"/>
                        <a:ea typeface="Cambria Math" panose="02040503050406030204" pitchFamily="18" charset="0"/>
                      </a:rPr>
                      <m:t>+</m:t>
                    </m:r>
                    <m:r>
                      <a:rPr lang="en-US" sz="1400" b="0" i="1" smtClean="0">
                        <a:solidFill>
                          <a:prstClr val="black"/>
                        </a:solidFill>
                        <a:latin typeface="Cambria Math" panose="02040503050406030204" pitchFamily="18" charset="0"/>
                        <a:ea typeface="Cambria Math" panose="02040503050406030204" pitchFamily="18" charset="0"/>
                      </a:rPr>
                      <m:t>𝑇</m:t>
                    </m:r>
                    <m:r>
                      <a:rPr lang="en-US" sz="1400" b="0" i="1" smtClean="0">
                        <a:solidFill>
                          <a:prstClr val="black"/>
                        </a:solidFill>
                        <a:latin typeface="Cambria Math" panose="02040503050406030204" pitchFamily="18" charset="0"/>
                        <a:ea typeface="Cambria Math" panose="02040503050406030204" pitchFamily="18" charset="0"/>
                      </a:rPr>
                      <m:t>(0)+</m:t>
                    </m:r>
                    <m:r>
                      <a:rPr lang="en-US" sz="1400" i="1">
                        <a:solidFill>
                          <a:prstClr val="black"/>
                        </a:solidFill>
                        <a:latin typeface="Cambria Math" panose="02040503050406030204" pitchFamily="18" charset="0"/>
                        <a:ea typeface="Cambria Math" panose="02040503050406030204" pitchFamily="18" charset="0"/>
                      </a:rPr>
                      <m:t>𝑐𝑛</m:t>
                    </m:r>
                  </m:oMath>
                </a14:m>
                <a:endParaRPr lang="en-US" sz="1400" dirty="0"/>
              </a:p>
              <a:p>
                <a:pPr>
                  <a:lnSpc>
                    <a:spcPts val="1700"/>
                  </a:lnSpc>
                  <a:spcBef>
                    <a:spcPts val="800"/>
                  </a:spcBef>
                </a:pPr>
                <a:r>
                  <a:rPr lang="en-US" sz="1400" dirty="0"/>
                  <a:t>Lets try to solve this </a:t>
                </a:r>
                <a:r>
                  <a:rPr lang="en-US" sz="1400" dirty="0" err="1"/>
                  <a:t>recusrsive</a:t>
                </a:r>
                <a:r>
                  <a:rPr lang="en-US" sz="1400" dirty="0"/>
                  <a:t> eqn.</a:t>
                </a:r>
              </a:p>
            </p:txBody>
          </p:sp>
        </mc:Choice>
        <mc:Fallback xmlns="">
          <p:sp>
            <p:nvSpPr>
              <p:cNvPr id="47" name="Content Placeholder 2">
                <a:extLst>
                  <a:ext uri="{FF2B5EF4-FFF2-40B4-BE49-F238E27FC236}">
                    <a16:creationId xmlns:a16="http://schemas.microsoft.com/office/drawing/2014/main" id="{A4F32D2E-C485-EF09-1BBA-FA4D6CC6F0D6}"/>
                  </a:ext>
                </a:extLst>
              </p:cNvPr>
              <p:cNvSpPr txBox="1">
                <a:spLocks noRot="1" noChangeAspect="1" noMove="1" noResize="1" noEditPoints="1" noAdjustHandles="1" noChangeArrowheads="1" noChangeShapeType="1" noTextEdit="1"/>
              </p:cNvSpPr>
              <p:nvPr/>
            </p:nvSpPr>
            <p:spPr>
              <a:xfrm>
                <a:off x="3314653" y="3017107"/>
                <a:ext cx="3253927" cy="1852102"/>
              </a:xfrm>
              <a:prstGeom prst="rect">
                <a:avLst/>
              </a:prstGeom>
              <a:blipFill>
                <a:blip r:embed="rId5"/>
                <a:stretch>
                  <a:fillRect l="-389" t="-1361"/>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DC72D51C-3390-6564-3ED2-346ADC5DC9DD}"/>
              </a:ext>
            </a:extLst>
          </p:cNvPr>
          <p:cNvSpPr/>
          <p:nvPr/>
        </p:nvSpPr>
        <p:spPr>
          <a:xfrm>
            <a:off x="722114" y="3867570"/>
            <a:ext cx="2448000" cy="25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05C9954-18F7-C723-6B55-4DBB96472260}"/>
              </a:ext>
            </a:extLst>
          </p:cNvPr>
          <p:cNvSpPr/>
          <p:nvPr/>
        </p:nvSpPr>
        <p:spPr>
          <a:xfrm>
            <a:off x="722114" y="3867570"/>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6EE6E0A-8F2D-C234-F66B-FC900FB6913A}"/>
              </a:ext>
            </a:extLst>
          </p:cNvPr>
          <p:cNvCxnSpPr/>
          <p:nvPr/>
        </p:nvCxnSpPr>
        <p:spPr>
          <a:xfrm flipV="1">
            <a:off x="5198065" y="3756743"/>
            <a:ext cx="461479" cy="324206"/>
          </a:xfrm>
          <a:prstGeom prst="straightConnector1">
            <a:avLst/>
          </a:prstGeom>
          <a:ln w="12700">
            <a:solidFill>
              <a:srgbClr val="FF000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D5A07-DFE9-022F-777F-C57DA3A4E9EB}"/>
                  </a:ext>
                </a:extLst>
              </p:cNvPr>
              <p:cNvSpPr txBox="1"/>
              <p:nvPr/>
            </p:nvSpPr>
            <p:spPr>
              <a:xfrm>
                <a:off x="5465532" y="3553786"/>
                <a:ext cx="46384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𝐶𝑜𝑛𝑠𝑡</m:t>
                      </m:r>
                      <m:r>
                        <a:rPr lang="en-US" sz="1200" b="0" i="1" smtClean="0">
                          <a:solidFill>
                            <a:srgbClr val="FF0000"/>
                          </a:solidFill>
                          <a:latin typeface="Cambria Math" panose="02040503050406030204" pitchFamily="18" charset="0"/>
                        </a:rPr>
                        <m:t>.</m:t>
                      </m:r>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06DD5A07-DFE9-022F-777F-C57DA3A4E9EB}"/>
                  </a:ext>
                </a:extLst>
              </p:cNvPr>
              <p:cNvSpPr txBox="1">
                <a:spLocks noRot="1" noChangeAspect="1" noMove="1" noResize="1" noEditPoints="1" noAdjustHandles="1" noChangeArrowheads="1" noChangeShapeType="1" noTextEdit="1"/>
              </p:cNvSpPr>
              <p:nvPr/>
            </p:nvSpPr>
            <p:spPr>
              <a:xfrm>
                <a:off x="5465532" y="3553786"/>
                <a:ext cx="463845" cy="184666"/>
              </a:xfrm>
              <a:prstGeom prst="rect">
                <a:avLst/>
              </a:prstGeom>
              <a:blipFill>
                <a:blip r:embed="rId6"/>
                <a:stretch>
                  <a:fillRect l="-7895" b="-6250"/>
                </a:stretch>
              </a:blipFill>
            </p:spPr>
            <p:txBody>
              <a:bodyPr/>
              <a:lstStyle/>
              <a:p>
                <a:r>
                  <a:rPr lang="en-US">
                    <a:noFill/>
                  </a:rPr>
                  <a:t> </a:t>
                </a:r>
              </a:p>
            </p:txBody>
          </p:sp>
        </mc:Fallback>
      </mc:AlternateContent>
    </p:spTree>
    <p:extLst>
      <p:ext uri="{BB962C8B-B14F-4D97-AF65-F5344CB8AC3E}">
        <p14:creationId xmlns:p14="http://schemas.microsoft.com/office/powerpoint/2010/main" val="285185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8" grpId="0" animBg="1"/>
      <p:bldP spid="12" grpId="1" animBg="1"/>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35</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A4F32D2E-C485-EF09-1BBA-FA4D6CC6F0D6}"/>
                  </a:ext>
                </a:extLst>
              </p:cNvPr>
              <p:cNvSpPr txBox="1">
                <a:spLocks/>
              </p:cNvSpPr>
              <p:nvPr/>
            </p:nvSpPr>
            <p:spPr>
              <a:xfrm>
                <a:off x="3314653" y="3017107"/>
                <a:ext cx="3253927" cy="185210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800"/>
                  </a:spcBef>
                </a:pPr>
                <a:r>
                  <a:rPr lang="en-US" sz="1400" dirty="0"/>
                  <a:t>Number of levels = </a:t>
                </a:r>
                <a14:m>
                  <m:oMath xmlns:m="http://schemas.openxmlformats.org/officeDocument/2006/math">
                    <m:r>
                      <m:rPr>
                        <m:sty m:val="p"/>
                      </m:rPr>
                      <a:rPr lang="el-GR" sz="1400" b="0" i="1" smtClean="0">
                        <a:latin typeface="Cambria Math" panose="02040503050406030204" pitchFamily="18" charset="0"/>
                        <a:ea typeface="Cambria Math" panose="02040503050406030204" pitchFamily="18" charset="0"/>
                      </a:rPr>
                      <m:t>Θ</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oMath>
                </a14:m>
                <a:endParaRPr lang="en-US" sz="1400" dirty="0"/>
              </a:p>
              <a:p>
                <a:pPr>
                  <a:lnSpc>
                    <a:spcPts val="1700"/>
                  </a:lnSpc>
                  <a:spcBef>
                    <a:spcPts val="800"/>
                  </a:spcBef>
                </a:pPr>
                <a:r>
                  <a:rPr lang="en-US" sz="1400" dirty="0"/>
                  <a:t>Recurrence relation</a:t>
                </a:r>
                <a:br>
                  <a:rPr lang="en-US" sz="1400" dirty="0"/>
                </a:br>
                <a:br>
                  <a:rPr lang="en-US" sz="1400" dirty="0"/>
                </a:br>
                <a14:m>
                  <m:oMath xmlns:m="http://schemas.openxmlformats.org/officeDocument/2006/math">
                    <m:r>
                      <a:rPr lang="en-US" sz="1400" i="1">
                        <a:solidFill>
                          <a:prstClr val="black"/>
                        </a:solidFill>
                        <a:latin typeface="Cambria Math" panose="02040503050406030204" pitchFamily="18" charset="0"/>
                        <a:ea typeface="Cambria Math" panose="02040503050406030204" pitchFamily="18" charset="0"/>
                      </a:rPr>
                      <m:t>𝑇</m:t>
                    </m:r>
                    <m:d>
                      <m:dPr>
                        <m:ctrlPr>
                          <a:rPr lang="en-US" sz="1400" i="1">
                            <a:solidFill>
                              <a:prstClr val="black"/>
                            </a:solidFill>
                            <a:latin typeface="Cambria Math" panose="02040503050406030204" pitchFamily="18" charset="0"/>
                            <a:ea typeface="Cambria Math" panose="02040503050406030204" pitchFamily="18" charset="0"/>
                          </a:rPr>
                        </m:ctrlPr>
                      </m:dPr>
                      <m:e>
                        <m:r>
                          <a:rPr lang="en-US" sz="1400" i="1">
                            <a:solidFill>
                              <a:prstClr val="black"/>
                            </a:solidFill>
                            <a:latin typeface="Cambria Math" panose="02040503050406030204" pitchFamily="18" charset="0"/>
                            <a:ea typeface="Cambria Math" panose="02040503050406030204" pitchFamily="18" charset="0"/>
                          </a:rPr>
                          <m:t>𝑛</m:t>
                        </m:r>
                      </m:e>
                    </m:d>
                    <m:r>
                      <a:rPr lang="en-US" sz="1400" i="1">
                        <a:solidFill>
                          <a:prstClr val="black"/>
                        </a:solidFill>
                        <a:latin typeface="Cambria Math" panose="02040503050406030204" pitchFamily="18" charset="0"/>
                        <a:ea typeface="Cambria Math" panose="02040503050406030204" pitchFamily="18" charset="0"/>
                      </a:rPr>
                      <m:t>= </m:t>
                    </m:r>
                    <m:r>
                      <a:rPr lang="en-US" sz="1400" i="1">
                        <a:solidFill>
                          <a:prstClr val="black"/>
                        </a:solidFill>
                        <a:latin typeface="Cambria Math" panose="02040503050406030204" pitchFamily="18" charset="0"/>
                        <a:ea typeface="Cambria Math" panose="02040503050406030204" pitchFamily="18" charset="0"/>
                      </a:rPr>
                      <m:t>𝑇</m:t>
                    </m:r>
                    <m:d>
                      <m:dPr>
                        <m:ctrlPr>
                          <a:rPr lang="en-US" sz="1400" i="1">
                            <a:solidFill>
                              <a:prstClr val="black"/>
                            </a:solidFill>
                            <a:latin typeface="Cambria Math" panose="02040503050406030204" pitchFamily="18" charset="0"/>
                            <a:ea typeface="Cambria Math" panose="02040503050406030204" pitchFamily="18" charset="0"/>
                          </a:rPr>
                        </m:ctrlPr>
                      </m:dPr>
                      <m:e>
                        <m:r>
                          <a:rPr lang="en-US" sz="1400" b="0" i="1" smtClean="0">
                            <a:solidFill>
                              <a:prstClr val="black"/>
                            </a:solidFill>
                            <a:latin typeface="Cambria Math" panose="02040503050406030204" pitchFamily="18" charset="0"/>
                            <a:ea typeface="Cambria Math" panose="02040503050406030204" pitchFamily="18" charset="0"/>
                          </a:rPr>
                          <m:t>𝑛</m:t>
                        </m:r>
                        <m:r>
                          <a:rPr lang="en-US" sz="1400" b="0" i="1" smtClean="0">
                            <a:solidFill>
                              <a:prstClr val="black"/>
                            </a:solidFill>
                            <a:latin typeface="Cambria Math" panose="02040503050406030204" pitchFamily="18" charset="0"/>
                            <a:ea typeface="Cambria Math" panose="02040503050406030204" pitchFamily="18" charset="0"/>
                          </a:rPr>
                          <m:t>−1</m:t>
                        </m:r>
                      </m:e>
                    </m:d>
                    <m:r>
                      <a:rPr lang="en-US" sz="1400" b="0" i="1" smtClean="0">
                        <a:solidFill>
                          <a:prstClr val="black"/>
                        </a:solidFill>
                        <a:latin typeface="Cambria Math" panose="02040503050406030204" pitchFamily="18" charset="0"/>
                        <a:ea typeface="Cambria Math" panose="02040503050406030204" pitchFamily="18" charset="0"/>
                      </a:rPr>
                      <m:t>+</m:t>
                    </m:r>
                    <m:r>
                      <a:rPr lang="en-US" sz="1400" b="0" i="1" smtClean="0">
                        <a:solidFill>
                          <a:prstClr val="black"/>
                        </a:solidFill>
                        <a:latin typeface="Cambria Math" panose="02040503050406030204" pitchFamily="18" charset="0"/>
                        <a:ea typeface="Cambria Math" panose="02040503050406030204" pitchFamily="18" charset="0"/>
                      </a:rPr>
                      <m:t>𝑇</m:t>
                    </m:r>
                    <m:d>
                      <m:dPr>
                        <m:ctrlPr>
                          <a:rPr lang="en-US" sz="1400" b="0" i="1" smtClean="0">
                            <a:solidFill>
                              <a:prstClr val="black"/>
                            </a:solidFill>
                            <a:latin typeface="Cambria Math" panose="02040503050406030204" pitchFamily="18" charset="0"/>
                            <a:ea typeface="Cambria Math" panose="02040503050406030204" pitchFamily="18" charset="0"/>
                          </a:rPr>
                        </m:ctrlPr>
                      </m:dPr>
                      <m:e>
                        <m:r>
                          <a:rPr lang="en-US" sz="1400" b="0" i="1" smtClean="0">
                            <a:solidFill>
                              <a:prstClr val="black"/>
                            </a:solidFill>
                            <a:latin typeface="Cambria Math" panose="02040503050406030204" pitchFamily="18" charset="0"/>
                            <a:ea typeface="Cambria Math" panose="02040503050406030204" pitchFamily="18" charset="0"/>
                          </a:rPr>
                          <m:t>0</m:t>
                        </m:r>
                      </m:e>
                    </m:d>
                    <m:r>
                      <a:rPr lang="en-US" sz="1400" i="1">
                        <a:solidFill>
                          <a:prstClr val="black"/>
                        </a:solidFill>
                        <a:latin typeface="Cambria Math" panose="02040503050406030204" pitchFamily="18" charset="0"/>
                        <a:ea typeface="Cambria Math" panose="02040503050406030204" pitchFamily="18" charset="0"/>
                      </a:rPr>
                      <m:t>+</m:t>
                    </m:r>
                    <m:r>
                      <a:rPr lang="en-US" sz="1400" i="1">
                        <a:solidFill>
                          <a:prstClr val="black"/>
                        </a:solidFill>
                        <a:latin typeface="Cambria Math" panose="02040503050406030204" pitchFamily="18" charset="0"/>
                        <a:ea typeface="Cambria Math" panose="02040503050406030204" pitchFamily="18" charset="0"/>
                      </a:rPr>
                      <m:t>𝑐𝑛</m:t>
                    </m:r>
                  </m:oMath>
                </a14:m>
                <a:endParaRPr lang="en-US" sz="1400" dirty="0">
                  <a:solidFill>
                    <a:prstClr val="black"/>
                  </a:solidFill>
                  <a:ea typeface="Cambria Math" panose="02040503050406030204" pitchFamily="18" charset="0"/>
                </a:endParaRPr>
              </a:p>
              <a:p>
                <a:pPr>
                  <a:lnSpc>
                    <a:spcPts val="1700"/>
                  </a:lnSpc>
                  <a:spcBef>
                    <a:spcPts val="800"/>
                  </a:spcBef>
                </a:pPr>
                <a:r>
                  <a:rPr lang="en-US" sz="1400" dirty="0">
                    <a:solidFill>
                      <a:prstClr val="black"/>
                    </a:solidFill>
                    <a:latin typeface="Calibri" panose="020F0502020204030204"/>
                    <a:ea typeface="+mn-ea"/>
                    <a:cs typeface="+mn-cs"/>
                  </a:rPr>
                  <a:t>Same as insertion sort – </a:t>
                </a:r>
                <a14:m>
                  <m:oMath xmlns:m="http://schemas.openxmlformats.org/officeDocument/2006/math">
                    <m:r>
                      <m:rPr>
                        <m:sty m:val="p"/>
                      </m:rPr>
                      <a:rPr lang="el-GR" sz="1400" i="1">
                        <a:solidFill>
                          <a:prstClr val="black"/>
                        </a:solidFill>
                        <a:latin typeface="Cambria Math" panose="02040503050406030204" pitchFamily="18" charset="0"/>
                        <a:ea typeface="Cambria Math" panose="02040503050406030204" pitchFamily="18" charset="0"/>
                        <a:cs typeface="+mn-cs"/>
                      </a:rPr>
                      <m:t>Θ</m:t>
                    </m:r>
                    <m:d>
                      <m:dPr>
                        <m:ctrlPr>
                          <a:rPr lang="en-US" sz="1400" i="1">
                            <a:solidFill>
                              <a:prstClr val="black"/>
                            </a:solidFill>
                            <a:latin typeface="Cambria Math" panose="02040503050406030204" pitchFamily="18" charset="0"/>
                            <a:ea typeface="Cambria Math" panose="02040503050406030204" pitchFamily="18" charset="0"/>
                            <a:cs typeface="+mn-cs"/>
                          </a:rPr>
                        </m:ctrlPr>
                      </m:dPr>
                      <m:e>
                        <m:sSup>
                          <m:sSupPr>
                            <m:ctrlPr>
                              <a:rPr lang="en-US" sz="1400" b="0" i="1" smtClean="0">
                                <a:solidFill>
                                  <a:prstClr val="black"/>
                                </a:solidFill>
                                <a:latin typeface="Cambria Math" panose="02040503050406030204" pitchFamily="18" charset="0"/>
                                <a:ea typeface="Cambria Math" panose="02040503050406030204" pitchFamily="18" charset="0"/>
                                <a:cs typeface="+mn-cs"/>
                              </a:rPr>
                            </m:ctrlPr>
                          </m:sSupPr>
                          <m:e>
                            <m:r>
                              <a:rPr lang="en-US" sz="1400" i="1">
                                <a:solidFill>
                                  <a:prstClr val="black"/>
                                </a:solidFill>
                                <a:latin typeface="Cambria Math" panose="02040503050406030204" pitchFamily="18" charset="0"/>
                                <a:ea typeface="Cambria Math" panose="02040503050406030204" pitchFamily="18" charset="0"/>
                                <a:cs typeface="+mn-cs"/>
                              </a:rPr>
                              <m:t>𝑛</m:t>
                            </m:r>
                          </m:e>
                          <m:sup>
                            <m:r>
                              <a:rPr lang="en-US" sz="1400" b="0" i="1" smtClean="0">
                                <a:solidFill>
                                  <a:prstClr val="black"/>
                                </a:solidFill>
                                <a:latin typeface="Cambria Math" panose="02040503050406030204" pitchFamily="18" charset="0"/>
                                <a:ea typeface="Cambria Math" panose="02040503050406030204" pitchFamily="18" charset="0"/>
                                <a:cs typeface="+mn-cs"/>
                              </a:rPr>
                              <m:t>2</m:t>
                            </m:r>
                          </m:sup>
                        </m:sSup>
                      </m:e>
                    </m:d>
                  </m:oMath>
                </a14:m>
                <a:endParaRPr lang="en-US" sz="1400" dirty="0">
                  <a:solidFill>
                    <a:prstClr val="black"/>
                  </a:solidFill>
                  <a:latin typeface="Calibri" panose="020F0502020204030204"/>
                  <a:ea typeface="Cambria Math" panose="02040503050406030204" pitchFamily="18" charset="0"/>
                  <a:cs typeface="+mn-cs"/>
                </a:endParaRPr>
              </a:p>
              <a:p>
                <a:pPr>
                  <a:lnSpc>
                    <a:spcPts val="1700"/>
                  </a:lnSpc>
                  <a:spcBef>
                    <a:spcPts val="800"/>
                  </a:spcBef>
                </a:pPr>
                <a:r>
                  <a:rPr lang="en-US" sz="1300" dirty="0">
                    <a:solidFill>
                      <a:prstClr val="black"/>
                    </a:solidFill>
                    <a:latin typeface="Calibri" panose="020F0502020204030204"/>
                    <a:ea typeface="+mn-ea"/>
                    <a:cs typeface="+mn-cs"/>
                  </a:rPr>
                  <a:t>This is the worst case scenario</a:t>
                </a:r>
              </a:p>
            </p:txBody>
          </p:sp>
        </mc:Choice>
        <mc:Fallback xmlns="">
          <p:sp>
            <p:nvSpPr>
              <p:cNvPr id="47" name="Content Placeholder 2">
                <a:extLst>
                  <a:ext uri="{FF2B5EF4-FFF2-40B4-BE49-F238E27FC236}">
                    <a16:creationId xmlns:a16="http://schemas.microsoft.com/office/drawing/2014/main" id="{A4F32D2E-C485-EF09-1BBA-FA4D6CC6F0D6}"/>
                  </a:ext>
                </a:extLst>
              </p:cNvPr>
              <p:cNvSpPr txBox="1">
                <a:spLocks noRot="1" noChangeAspect="1" noMove="1" noResize="1" noEditPoints="1" noAdjustHandles="1" noChangeArrowheads="1" noChangeShapeType="1" noTextEdit="1"/>
              </p:cNvSpPr>
              <p:nvPr/>
            </p:nvSpPr>
            <p:spPr>
              <a:xfrm>
                <a:off x="3314653" y="3017107"/>
                <a:ext cx="3253927" cy="1852102"/>
              </a:xfrm>
              <a:prstGeom prst="rect">
                <a:avLst/>
              </a:prstGeom>
              <a:blipFill>
                <a:blip r:embed="rId3"/>
                <a:stretch>
                  <a:fillRect l="-389" t="-1361"/>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66EE6E0A-8F2D-C234-F66B-FC900FB6913A}"/>
              </a:ext>
            </a:extLst>
          </p:cNvPr>
          <p:cNvCxnSpPr/>
          <p:nvPr/>
        </p:nvCxnSpPr>
        <p:spPr>
          <a:xfrm flipV="1">
            <a:off x="5198065" y="3756743"/>
            <a:ext cx="461479" cy="324206"/>
          </a:xfrm>
          <a:prstGeom prst="straightConnector1">
            <a:avLst/>
          </a:prstGeom>
          <a:ln w="12700">
            <a:solidFill>
              <a:srgbClr val="FF000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D5A07-DFE9-022F-777F-C57DA3A4E9EB}"/>
                  </a:ext>
                </a:extLst>
              </p:cNvPr>
              <p:cNvSpPr txBox="1"/>
              <p:nvPr/>
            </p:nvSpPr>
            <p:spPr>
              <a:xfrm>
                <a:off x="5465532" y="3553786"/>
                <a:ext cx="46384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𝐶𝑜𝑛𝑠𝑡</m:t>
                      </m:r>
                      <m:r>
                        <a:rPr lang="en-US" sz="1200" b="0" i="1" smtClean="0">
                          <a:solidFill>
                            <a:srgbClr val="FF0000"/>
                          </a:solidFill>
                          <a:latin typeface="Cambria Math" panose="02040503050406030204" pitchFamily="18" charset="0"/>
                        </a:rPr>
                        <m:t>.</m:t>
                      </m:r>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06DD5A07-DFE9-022F-777F-C57DA3A4E9EB}"/>
                  </a:ext>
                </a:extLst>
              </p:cNvPr>
              <p:cNvSpPr txBox="1">
                <a:spLocks noRot="1" noChangeAspect="1" noMove="1" noResize="1" noEditPoints="1" noAdjustHandles="1" noChangeArrowheads="1" noChangeShapeType="1" noTextEdit="1"/>
              </p:cNvSpPr>
              <p:nvPr/>
            </p:nvSpPr>
            <p:spPr>
              <a:xfrm>
                <a:off x="5465532" y="3553786"/>
                <a:ext cx="463845" cy="184666"/>
              </a:xfrm>
              <a:prstGeom prst="rect">
                <a:avLst/>
              </a:prstGeom>
              <a:blipFill>
                <a:blip r:embed="rId4"/>
                <a:stretch>
                  <a:fillRect l="-7895" b="-625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56B64A5C-9F95-8E19-3688-CD79A10B9E80}"/>
              </a:ext>
            </a:extLst>
          </p:cNvPr>
          <p:cNvGrpSpPr/>
          <p:nvPr/>
        </p:nvGrpSpPr>
        <p:grpSpPr>
          <a:xfrm>
            <a:off x="280706" y="1095903"/>
            <a:ext cx="432000" cy="432000"/>
            <a:chOff x="280706" y="1095903"/>
            <a:chExt cx="432000" cy="432000"/>
          </a:xfrm>
        </p:grpSpPr>
        <p:sp>
          <p:nvSpPr>
            <p:cNvPr id="13" name="Oval 12">
              <a:extLst>
                <a:ext uri="{FF2B5EF4-FFF2-40B4-BE49-F238E27FC236}">
                  <a16:creationId xmlns:a16="http://schemas.microsoft.com/office/drawing/2014/main" id="{30AF9C18-8E68-F700-158D-FA8E3662A5FE}"/>
                </a:ext>
              </a:extLst>
            </p:cNvPr>
            <p:cNvSpPr/>
            <p:nvPr/>
          </p:nvSpPr>
          <p:spPr>
            <a:xfrm>
              <a:off x="280706" y="1095903"/>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4C834B1-E7BA-9E0F-2D58-EAA51BAC9C19}"/>
                    </a:ext>
                  </a:extLst>
                </p:cNvPr>
                <p:cNvSpPr txBox="1"/>
                <p:nvPr/>
              </p:nvSpPr>
              <p:spPr>
                <a:xfrm>
                  <a:off x="339163" y="1188792"/>
                  <a:ext cx="315086" cy="246221"/>
                </a:xfrm>
                <a:prstGeom prst="rect">
                  <a:avLst/>
                </a:prstGeom>
                <a:noFill/>
              </p:spPr>
              <p:txBody>
                <a:bodyPr wrap="none" rtlCol="0">
                  <a:spAutoFit/>
                </a:bodyPr>
                <a:lstStyle/>
                <a:p>
                  <a:r>
                    <a:rPr lang="en-US" sz="1000" b="0" dirty="0"/>
                    <a:t>c</a:t>
                  </a:r>
                  <a14:m>
                    <m:oMath xmlns:m="http://schemas.openxmlformats.org/officeDocument/2006/math">
                      <m:r>
                        <a:rPr lang="en-US" sz="1000" b="0" i="1" smtClean="0">
                          <a:latin typeface="Cambria Math" panose="02040503050406030204" pitchFamily="18" charset="0"/>
                        </a:rPr>
                        <m:t>𝑛</m:t>
                      </m:r>
                    </m:oMath>
                  </a14:m>
                  <a:endParaRPr lang="en-US" sz="1000" dirty="0"/>
                </a:p>
              </p:txBody>
            </p:sp>
          </mc:Choice>
          <mc:Fallback xmlns="">
            <p:sp>
              <p:nvSpPr>
                <p:cNvPr id="18" name="TextBox 17">
                  <a:extLst>
                    <a:ext uri="{FF2B5EF4-FFF2-40B4-BE49-F238E27FC236}">
                      <a16:creationId xmlns:a16="http://schemas.microsoft.com/office/drawing/2014/main" id="{54C834B1-E7BA-9E0F-2D58-EAA51BAC9C19}"/>
                    </a:ext>
                  </a:extLst>
                </p:cNvPr>
                <p:cNvSpPr txBox="1">
                  <a:spLocks noRot="1" noChangeAspect="1" noMove="1" noResize="1" noEditPoints="1" noAdjustHandles="1" noChangeArrowheads="1" noChangeShapeType="1" noTextEdit="1"/>
                </p:cNvSpPr>
                <p:nvPr/>
              </p:nvSpPr>
              <p:spPr>
                <a:xfrm>
                  <a:off x="339163" y="1188792"/>
                  <a:ext cx="315086" cy="246221"/>
                </a:xfrm>
                <a:prstGeom prst="rect">
                  <a:avLst/>
                </a:prstGeom>
                <a:blipFill>
                  <a:blip r:embed="rId5"/>
                  <a:stretch>
                    <a:fillRect b="-15000"/>
                  </a:stretch>
                </a:blipFill>
              </p:spPr>
              <p:txBody>
                <a:bodyPr/>
                <a:lstStyle/>
                <a:p>
                  <a:r>
                    <a:rPr lang="en-US">
                      <a:noFill/>
                    </a:rPr>
                    <a:t> </a:t>
                  </a:r>
                </a:p>
              </p:txBody>
            </p:sp>
          </mc:Fallback>
        </mc:AlternateContent>
      </p:grpSp>
      <p:grpSp>
        <p:nvGrpSpPr>
          <p:cNvPr id="20" name="Group 19">
            <a:extLst>
              <a:ext uri="{FF2B5EF4-FFF2-40B4-BE49-F238E27FC236}">
                <a16:creationId xmlns:a16="http://schemas.microsoft.com/office/drawing/2014/main" id="{F7174461-1591-6370-9E74-0FAAF3AACF36}"/>
              </a:ext>
            </a:extLst>
          </p:cNvPr>
          <p:cNvGrpSpPr/>
          <p:nvPr/>
        </p:nvGrpSpPr>
        <p:grpSpPr>
          <a:xfrm>
            <a:off x="606479" y="1561282"/>
            <a:ext cx="565476" cy="432000"/>
            <a:chOff x="223372" y="1095903"/>
            <a:chExt cx="565476" cy="432000"/>
          </a:xfrm>
        </p:grpSpPr>
        <p:sp>
          <p:nvSpPr>
            <p:cNvPr id="21" name="Oval 20">
              <a:extLst>
                <a:ext uri="{FF2B5EF4-FFF2-40B4-BE49-F238E27FC236}">
                  <a16:creationId xmlns:a16="http://schemas.microsoft.com/office/drawing/2014/main" id="{5DB407F8-F992-BDD6-CD19-BF0FDABCDC13}"/>
                </a:ext>
              </a:extLst>
            </p:cNvPr>
            <p:cNvSpPr/>
            <p:nvPr/>
          </p:nvSpPr>
          <p:spPr>
            <a:xfrm>
              <a:off x="280706" y="1095903"/>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E2A9AA8-1D8A-0D73-EEED-0645EFC25121}"/>
                    </a:ext>
                  </a:extLst>
                </p:cNvPr>
                <p:cNvSpPr txBox="1"/>
                <p:nvPr/>
              </p:nvSpPr>
              <p:spPr>
                <a:xfrm>
                  <a:off x="223372" y="1199593"/>
                  <a:ext cx="565476" cy="215444"/>
                </a:xfrm>
                <a:prstGeom prst="rect">
                  <a:avLst/>
                </a:prstGeom>
                <a:noFill/>
              </p:spPr>
              <p:txBody>
                <a:bodyPr wrap="none" rtlCol="0">
                  <a:spAutoFit/>
                </a:bodyPr>
                <a:lstStyle/>
                <a:p>
                  <a:r>
                    <a:rPr lang="en-US" sz="800" b="0" dirty="0"/>
                    <a:t>C</a:t>
                  </a:r>
                  <a14:m>
                    <m:oMath xmlns:m="http://schemas.openxmlformats.org/officeDocument/2006/math">
                      <m:r>
                        <a:rPr lang="en-US" sz="800" b="0" i="0" smtClean="0">
                          <a:latin typeface="Cambria Math" panose="02040503050406030204" pitchFamily="18" charset="0"/>
                        </a:rPr>
                        <m:t>(</m:t>
                      </m:r>
                      <m:r>
                        <a:rPr lang="en-US" sz="800" b="0" i="1" smtClean="0">
                          <a:latin typeface="Cambria Math" panose="02040503050406030204" pitchFamily="18" charset="0"/>
                        </a:rPr>
                        <m:t>𝑛</m:t>
                      </m:r>
                      <m:r>
                        <a:rPr lang="en-US" sz="800" b="0" i="1" smtClean="0">
                          <a:latin typeface="Cambria Math" panose="02040503050406030204" pitchFamily="18" charset="0"/>
                        </a:rPr>
                        <m:t>−1)</m:t>
                      </m:r>
                    </m:oMath>
                  </a14:m>
                  <a:endParaRPr lang="en-US" sz="800" dirty="0"/>
                </a:p>
              </p:txBody>
            </p:sp>
          </mc:Choice>
          <mc:Fallback xmlns="">
            <p:sp>
              <p:nvSpPr>
                <p:cNvPr id="22" name="TextBox 21">
                  <a:extLst>
                    <a:ext uri="{FF2B5EF4-FFF2-40B4-BE49-F238E27FC236}">
                      <a16:creationId xmlns:a16="http://schemas.microsoft.com/office/drawing/2014/main" id="{0E2A9AA8-1D8A-0D73-EEED-0645EFC25121}"/>
                    </a:ext>
                  </a:extLst>
                </p:cNvPr>
                <p:cNvSpPr txBox="1">
                  <a:spLocks noRot="1" noChangeAspect="1" noMove="1" noResize="1" noEditPoints="1" noAdjustHandles="1" noChangeArrowheads="1" noChangeShapeType="1" noTextEdit="1"/>
                </p:cNvSpPr>
                <p:nvPr/>
              </p:nvSpPr>
              <p:spPr>
                <a:xfrm>
                  <a:off x="223372" y="1199593"/>
                  <a:ext cx="565476" cy="215444"/>
                </a:xfrm>
                <a:prstGeom prst="rect">
                  <a:avLst/>
                </a:prstGeom>
                <a:blipFill>
                  <a:blip r:embed="rId6"/>
                  <a:stretch>
                    <a:fillRect b="-11765"/>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90F330C5-85F2-D42B-7493-0FBBD2BDB1FF}"/>
              </a:ext>
            </a:extLst>
          </p:cNvPr>
          <p:cNvGrpSpPr/>
          <p:nvPr/>
        </p:nvGrpSpPr>
        <p:grpSpPr>
          <a:xfrm>
            <a:off x="1065728" y="2026662"/>
            <a:ext cx="565476" cy="432000"/>
            <a:chOff x="213968" y="1095903"/>
            <a:chExt cx="565476" cy="432000"/>
          </a:xfrm>
        </p:grpSpPr>
        <p:sp>
          <p:nvSpPr>
            <p:cNvPr id="30" name="Oval 29">
              <a:extLst>
                <a:ext uri="{FF2B5EF4-FFF2-40B4-BE49-F238E27FC236}">
                  <a16:creationId xmlns:a16="http://schemas.microsoft.com/office/drawing/2014/main" id="{65C3B334-0313-4400-2939-AF0ED6D337F4}"/>
                </a:ext>
              </a:extLst>
            </p:cNvPr>
            <p:cNvSpPr/>
            <p:nvPr/>
          </p:nvSpPr>
          <p:spPr>
            <a:xfrm>
              <a:off x="280706" y="1095903"/>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D35ED56-4E91-1120-A850-1A01BB458416}"/>
                    </a:ext>
                  </a:extLst>
                </p:cNvPr>
                <p:cNvSpPr txBox="1"/>
                <p:nvPr/>
              </p:nvSpPr>
              <p:spPr>
                <a:xfrm>
                  <a:off x="213968" y="1207079"/>
                  <a:ext cx="565476" cy="215444"/>
                </a:xfrm>
                <a:prstGeom prst="rect">
                  <a:avLst/>
                </a:prstGeom>
                <a:noFill/>
              </p:spPr>
              <p:txBody>
                <a:bodyPr wrap="none" rtlCol="0">
                  <a:spAutoFit/>
                </a:bodyPr>
                <a:lstStyle/>
                <a:p>
                  <a:r>
                    <a:rPr lang="en-US" sz="800" b="0" dirty="0"/>
                    <a:t>C</a:t>
                  </a:r>
                  <a14:m>
                    <m:oMath xmlns:m="http://schemas.openxmlformats.org/officeDocument/2006/math">
                      <m:r>
                        <a:rPr lang="en-US" sz="800" b="0" i="0" smtClean="0">
                          <a:latin typeface="Cambria Math" panose="02040503050406030204" pitchFamily="18" charset="0"/>
                        </a:rPr>
                        <m:t>(</m:t>
                      </m:r>
                      <m:r>
                        <a:rPr lang="en-US" sz="800" b="0" i="1" smtClean="0">
                          <a:latin typeface="Cambria Math" panose="02040503050406030204" pitchFamily="18" charset="0"/>
                        </a:rPr>
                        <m:t>𝑛</m:t>
                      </m:r>
                      <m:r>
                        <a:rPr lang="en-US" sz="800" b="0" i="1" smtClean="0">
                          <a:latin typeface="Cambria Math" panose="02040503050406030204" pitchFamily="18" charset="0"/>
                        </a:rPr>
                        <m:t>−2)</m:t>
                      </m:r>
                    </m:oMath>
                  </a14:m>
                  <a:endParaRPr lang="en-US" sz="800" dirty="0"/>
                </a:p>
              </p:txBody>
            </p:sp>
          </mc:Choice>
          <mc:Fallback xmlns="">
            <p:sp>
              <p:nvSpPr>
                <p:cNvPr id="31" name="TextBox 30">
                  <a:extLst>
                    <a:ext uri="{FF2B5EF4-FFF2-40B4-BE49-F238E27FC236}">
                      <a16:creationId xmlns:a16="http://schemas.microsoft.com/office/drawing/2014/main" id="{DD35ED56-4E91-1120-A850-1A01BB458416}"/>
                    </a:ext>
                  </a:extLst>
                </p:cNvPr>
                <p:cNvSpPr txBox="1">
                  <a:spLocks noRot="1" noChangeAspect="1" noMove="1" noResize="1" noEditPoints="1" noAdjustHandles="1" noChangeArrowheads="1" noChangeShapeType="1" noTextEdit="1"/>
                </p:cNvSpPr>
                <p:nvPr/>
              </p:nvSpPr>
              <p:spPr>
                <a:xfrm>
                  <a:off x="213968" y="1207079"/>
                  <a:ext cx="565476" cy="215444"/>
                </a:xfrm>
                <a:prstGeom prst="rect">
                  <a:avLst/>
                </a:prstGeom>
                <a:blipFill>
                  <a:blip r:embed="rId7"/>
                  <a:stretch>
                    <a:fillRect b="-11111"/>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2BA6DA97-4AD9-A5A1-5843-27DE56400220}"/>
              </a:ext>
            </a:extLst>
          </p:cNvPr>
          <p:cNvGrpSpPr/>
          <p:nvPr/>
        </p:nvGrpSpPr>
        <p:grpSpPr>
          <a:xfrm>
            <a:off x="1564466" y="2536684"/>
            <a:ext cx="301829" cy="358800"/>
            <a:chOff x="1389914" y="2327737"/>
            <a:chExt cx="301829" cy="358800"/>
          </a:xfrm>
        </p:grpSpPr>
        <p:sp>
          <p:nvSpPr>
            <p:cNvPr id="33" name="Oval 32">
              <a:extLst>
                <a:ext uri="{FF2B5EF4-FFF2-40B4-BE49-F238E27FC236}">
                  <a16:creationId xmlns:a16="http://schemas.microsoft.com/office/drawing/2014/main" id="{52BB4255-947A-C193-32B9-35182EC49E3F}"/>
                </a:ext>
              </a:extLst>
            </p:cNvPr>
            <p:cNvSpPr/>
            <p:nvPr/>
          </p:nvSpPr>
          <p:spPr>
            <a:xfrm>
              <a:off x="1389914" y="2327737"/>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ED3E7F4-A858-104A-F31A-1AF5CD080870}"/>
                </a:ext>
              </a:extLst>
            </p:cNvPr>
            <p:cNvSpPr/>
            <p:nvPr/>
          </p:nvSpPr>
          <p:spPr>
            <a:xfrm>
              <a:off x="1513829" y="2480137"/>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41E4B8D-7E82-5538-13BA-DDA7F683ECA9}"/>
                </a:ext>
              </a:extLst>
            </p:cNvPr>
            <p:cNvSpPr/>
            <p:nvPr/>
          </p:nvSpPr>
          <p:spPr>
            <a:xfrm>
              <a:off x="1637743" y="2632537"/>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3DA77391-7F08-52B5-E804-27C0E51F9AAC}"/>
              </a:ext>
            </a:extLst>
          </p:cNvPr>
          <p:cNvGrpSpPr/>
          <p:nvPr/>
        </p:nvGrpSpPr>
        <p:grpSpPr>
          <a:xfrm>
            <a:off x="1872421" y="2949054"/>
            <a:ext cx="432000" cy="432000"/>
            <a:chOff x="280706" y="1095903"/>
            <a:chExt cx="432000" cy="432000"/>
          </a:xfrm>
        </p:grpSpPr>
        <p:sp>
          <p:nvSpPr>
            <p:cNvPr id="50" name="Oval 49">
              <a:extLst>
                <a:ext uri="{FF2B5EF4-FFF2-40B4-BE49-F238E27FC236}">
                  <a16:creationId xmlns:a16="http://schemas.microsoft.com/office/drawing/2014/main" id="{DF58BDEF-6A38-1690-A832-DF32722EDD20}"/>
                </a:ext>
              </a:extLst>
            </p:cNvPr>
            <p:cNvSpPr/>
            <p:nvPr/>
          </p:nvSpPr>
          <p:spPr>
            <a:xfrm>
              <a:off x="280706" y="1095903"/>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51" name="TextBox 50">
              <a:extLst>
                <a:ext uri="{FF2B5EF4-FFF2-40B4-BE49-F238E27FC236}">
                  <a16:creationId xmlns:a16="http://schemas.microsoft.com/office/drawing/2014/main" id="{2716D1A7-B1B6-A758-6C9B-37A45F30A41F}"/>
                </a:ext>
              </a:extLst>
            </p:cNvPr>
            <p:cNvSpPr txBox="1"/>
            <p:nvPr/>
          </p:nvSpPr>
          <p:spPr>
            <a:xfrm>
              <a:off x="339163" y="1188792"/>
              <a:ext cx="304892" cy="246221"/>
            </a:xfrm>
            <a:prstGeom prst="rect">
              <a:avLst/>
            </a:prstGeom>
            <a:noFill/>
          </p:spPr>
          <p:txBody>
            <a:bodyPr wrap="none" rtlCol="0">
              <a:spAutoFit/>
            </a:bodyPr>
            <a:lstStyle/>
            <a:p>
              <a:r>
                <a:rPr lang="en-US" sz="1000" b="0" dirty="0"/>
                <a:t>2c</a:t>
              </a:r>
              <a:endParaRPr lang="en-US" sz="1000" dirty="0"/>
            </a:p>
          </p:txBody>
        </p:sp>
      </p:grpSp>
      <p:cxnSp>
        <p:nvCxnSpPr>
          <p:cNvPr id="52" name="Straight Arrow Connector 51">
            <a:extLst>
              <a:ext uri="{FF2B5EF4-FFF2-40B4-BE49-F238E27FC236}">
                <a16:creationId xmlns:a16="http://schemas.microsoft.com/office/drawing/2014/main" id="{2783E406-A68C-0173-4AE9-DC9F10186DA1}"/>
              </a:ext>
            </a:extLst>
          </p:cNvPr>
          <p:cNvCxnSpPr>
            <a:cxnSpLocks/>
            <a:stCxn id="13" idx="5"/>
          </p:cNvCxnSpPr>
          <p:nvPr/>
        </p:nvCxnSpPr>
        <p:spPr>
          <a:xfrm>
            <a:off x="649441" y="1464638"/>
            <a:ext cx="128226" cy="14197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BD6A7576-3A5F-7257-2E80-6E6DD93153D4}"/>
              </a:ext>
            </a:extLst>
          </p:cNvPr>
          <p:cNvCxnSpPr>
            <a:cxnSpLocks/>
          </p:cNvCxnSpPr>
          <p:nvPr/>
        </p:nvCxnSpPr>
        <p:spPr>
          <a:xfrm>
            <a:off x="1031700" y="1917845"/>
            <a:ext cx="156165" cy="19296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845131B-45D8-9492-7E62-25B21214112B}"/>
              </a:ext>
            </a:extLst>
          </p:cNvPr>
          <p:cNvCxnSpPr>
            <a:cxnSpLocks/>
          </p:cNvCxnSpPr>
          <p:nvPr/>
        </p:nvCxnSpPr>
        <p:spPr>
          <a:xfrm>
            <a:off x="2235770" y="3338141"/>
            <a:ext cx="156165" cy="19296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0D5112F9-A61C-39AB-BCFA-DD6E38B9D493}"/>
              </a:ext>
            </a:extLst>
          </p:cNvPr>
          <p:cNvSpPr txBox="1"/>
          <p:nvPr/>
        </p:nvSpPr>
        <p:spPr>
          <a:xfrm>
            <a:off x="2019205" y="3518005"/>
            <a:ext cx="737702" cy="261610"/>
          </a:xfrm>
          <a:prstGeom prst="rect">
            <a:avLst/>
          </a:prstGeom>
          <a:noFill/>
          <a:ln>
            <a:solidFill>
              <a:schemeClr val="tx1"/>
            </a:solidFill>
          </a:ln>
        </p:spPr>
        <p:txBody>
          <a:bodyPr wrap="none" rtlCol="0">
            <a:spAutoFit/>
          </a:bodyPr>
          <a:lstStyle/>
          <a:p>
            <a:r>
              <a:rPr lang="en-US" sz="1100" dirty="0"/>
              <a:t>Base case</a:t>
            </a:r>
          </a:p>
        </p:txBody>
      </p:sp>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F46A1379-9C83-A0B6-F08A-CAB812EAF77B}"/>
                  </a:ext>
                </a:extLst>
              </p:cNvPr>
              <p:cNvSpPr txBox="1">
                <a:spLocks/>
              </p:cNvSpPr>
              <p:nvPr/>
            </p:nvSpPr>
            <p:spPr>
              <a:xfrm>
                <a:off x="3314652" y="1116381"/>
                <a:ext cx="3253927" cy="185210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800"/>
                  </a:spcBef>
                </a:pPr>
                <a:r>
                  <a:rPr lang="en-US" sz="1400" dirty="0"/>
                  <a:t>Base case = </a:t>
                </a:r>
                <a14:m>
                  <m:oMath xmlns:m="http://schemas.openxmlformats.org/officeDocument/2006/math">
                    <m:r>
                      <a:rPr lang="en-US" sz="1400" b="0" i="1" smtClean="0">
                        <a:latin typeface="Cambria Math" panose="02040503050406030204" pitchFamily="18" charset="0"/>
                        <a:ea typeface="Cambria Math" panose="02040503050406030204" pitchFamily="18" charset="0"/>
                      </a:rPr>
                      <m:t>𝑐𝑜𝑛𝑠𝑡</m:t>
                    </m:r>
                    <m:r>
                      <a:rPr lang="en-US" sz="1400" b="0" i="1" smtClean="0">
                        <a:latin typeface="Cambria Math" panose="02040503050406030204" pitchFamily="18" charset="0"/>
                        <a:ea typeface="Cambria Math" panose="02040503050406030204" pitchFamily="18" charset="0"/>
                      </a:rPr>
                      <m:t>.</m:t>
                    </m:r>
                  </m:oMath>
                </a14:m>
                <a:endParaRPr lang="en-US" sz="1400" dirty="0"/>
              </a:p>
              <a:p>
                <a:pPr>
                  <a:lnSpc>
                    <a:spcPts val="1700"/>
                  </a:lnSpc>
                  <a:spcBef>
                    <a:spcPts val="800"/>
                  </a:spcBef>
                </a:pPr>
                <a:r>
                  <a:rPr lang="en-US" sz="1400" dirty="0"/>
                  <a:t>Internal cost at level </a:t>
                </a:r>
                <a14:m>
                  <m:oMath xmlns:m="http://schemas.openxmlformats.org/officeDocument/2006/math">
                    <m:r>
                      <a:rPr lang="en-US" sz="1400" b="0" i="1" smtClean="0">
                        <a:latin typeface="Cambria Math" panose="02040503050406030204" pitchFamily="18" charset="0"/>
                      </a:rPr>
                      <m:t>𝑖</m:t>
                    </m:r>
                  </m:oMath>
                </a14:m>
                <a:r>
                  <a:rPr lang="en-US" sz="1400" dirty="0"/>
                  <a:t> is </a:t>
                </a:r>
                <a14:m>
                  <m:oMath xmlns:m="http://schemas.openxmlformats.org/officeDocument/2006/math">
                    <m:r>
                      <a:rPr lang="en-US" sz="1400" b="0" i="1" smtClean="0">
                        <a:latin typeface="Cambria Math" panose="02040503050406030204" pitchFamily="18" charset="0"/>
                      </a:rPr>
                      <m:t>𝑐</m:t>
                    </m:r>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oMath>
                </a14:m>
                <a:endParaRPr lang="en-US" sz="1400" dirty="0"/>
              </a:p>
              <a:p>
                <a:pPr>
                  <a:lnSpc>
                    <a:spcPts val="1700"/>
                  </a:lnSpc>
                  <a:spcBef>
                    <a:spcPts val="800"/>
                  </a:spcBef>
                  <a:spcAft>
                    <a:spcPts val="600"/>
                  </a:spcAft>
                </a:pPr>
                <a:r>
                  <a:rPr lang="en-US" sz="1400" dirty="0"/>
                  <a:t>Total internal cost</a:t>
                </a:r>
                <a:br>
                  <a:rPr lang="en-US" sz="1400" dirty="0"/>
                </a:br>
                <a14:m>
                  <m:oMath xmlns:m="http://schemas.openxmlformats.org/officeDocument/2006/math">
                    <m:r>
                      <a:rPr lang="en-US" sz="1400" b="0" i="1" smtClean="0">
                        <a:latin typeface="Cambria Math" panose="02040503050406030204" pitchFamily="18" charset="0"/>
                      </a:rPr>
                      <m:t>𝑐</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2+3+…</m:t>
                        </m:r>
                        <m:r>
                          <a:rPr lang="en-US" sz="1400" b="0" i="1" smtClean="0">
                            <a:latin typeface="Cambria Math" panose="02040503050406030204" pitchFamily="18" charset="0"/>
                          </a:rPr>
                          <m:t>𝑛</m:t>
                        </m:r>
                      </m:e>
                    </m:d>
                  </m:oMath>
                </a14:m>
                <a:br>
                  <a:rPr lang="en-US" sz="1400" b="0" dirty="0"/>
                </a:br>
                <a:br>
                  <a:rPr lang="en-US" sz="1400" b="0" dirty="0"/>
                </a:b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m:t>
                    </m:r>
                    <m:d>
                      <m:dPr>
                        <m:begChr m:val="["/>
                        <m:endChr m:val="]"/>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𝑛</m:t>
                            </m:r>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−1</m:t>
                        </m:r>
                      </m:e>
                    </m:d>
                  </m:oMath>
                </a14:m>
                <a:br>
                  <a:rPr lang="en-US" sz="1400" dirty="0"/>
                </a:br>
                <a14:m>
                  <m:oMath xmlns:m="http://schemas.openxmlformats.org/officeDocument/2006/math">
                    <m:r>
                      <a:rPr lang="en-US" sz="1400" b="0" i="1" smtClean="0">
                        <a:latin typeface="Cambria Math" panose="02040503050406030204" pitchFamily="18" charset="0"/>
                      </a:rPr>
                      <m:t>=</m:t>
                    </m:r>
                    <m:r>
                      <m:rPr>
                        <m:sty m:val="p"/>
                      </m:rPr>
                      <a:rPr lang="el-GR" sz="1400" b="0" i="1" smtClean="0">
                        <a:latin typeface="Cambria Math" panose="02040503050406030204" pitchFamily="18" charset="0"/>
                        <a:ea typeface="Cambria Math" panose="02040503050406030204" pitchFamily="18" charset="0"/>
                      </a:rPr>
                      <m:t>Θ</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𝑛</m:t>
                        </m:r>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m:t>
                    </m:r>
                  </m:oMath>
                </a14:m>
                <a:endParaRPr lang="en-US" sz="1400" dirty="0"/>
              </a:p>
            </p:txBody>
          </p:sp>
        </mc:Choice>
        <mc:Fallback xmlns="">
          <p:sp>
            <p:nvSpPr>
              <p:cNvPr id="67" name="Content Placeholder 2">
                <a:extLst>
                  <a:ext uri="{FF2B5EF4-FFF2-40B4-BE49-F238E27FC236}">
                    <a16:creationId xmlns:a16="http://schemas.microsoft.com/office/drawing/2014/main" id="{F46A1379-9C83-A0B6-F08A-CAB812EAF77B}"/>
                  </a:ext>
                </a:extLst>
              </p:cNvPr>
              <p:cNvSpPr txBox="1">
                <a:spLocks noRot="1" noChangeAspect="1" noMove="1" noResize="1" noEditPoints="1" noAdjustHandles="1" noChangeArrowheads="1" noChangeShapeType="1" noTextEdit="1"/>
              </p:cNvSpPr>
              <p:nvPr/>
            </p:nvSpPr>
            <p:spPr>
              <a:xfrm>
                <a:off x="3314652" y="1116381"/>
                <a:ext cx="3253927" cy="1852102"/>
              </a:xfrm>
              <a:prstGeom prst="rect">
                <a:avLst/>
              </a:prstGeom>
              <a:blipFill>
                <a:blip r:embed="rId8"/>
                <a:stretch>
                  <a:fillRect l="-389" t="-1361"/>
                </a:stretch>
              </a:blipFill>
            </p:spPr>
            <p:txBody>
              <a:bodyPr/>
              <a:lstStyle/>
              <a:p>
                <a:r>
                  <a:rPr lang="en-US">
                    <a:noFill/>
                  </a:rPr>
                  <a:t> </a:t>
                </a:r>
              </a:p>
            </p:txBody>
          </p:sp>
        </mc:Fallback>
      </mc:AlternateContent>
    </p:spTree>
    <p:extLst>
      <p:ext uri="{BB962C8B-B14F-4D97-AF65-F5344CB8AC3E}">
        <p14:creationId xmlns:p14="http://schemas.microsoft.com/office/powerpoint/2010/main" val="181096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36</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218114" y="1097338"/>
                <a:ext cx="6424393" cy="364686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400"/>
                  </a:spcBef>
                </a:pPr>
                <a:r>
                  <a:rPr lang="en-US" sz="1600" dirty="0"/>
                  <a:t>What should the input look like for the best case?</a:t>
                </a:r>
              </a:p>
              <a:p>
                <a:pPr lvl="1">
                  <a:lnSpc>
                    <a:spcPts val="1700"/>
                  </a:lnSpc>
                  <a:spcBef>
                    <a:spcPts val="400"/>
                  </a:spcBef>
                </a:pPr>
                <a:r>
                  <a:rPr lang="en-US" sz="1200" dirty="0"/>
                  <a:t>The medians are chosen as pivots always</a:t>
                </a:r>
              </a:p>
              <a:p>
                <a:pPr>
                  <a:lnSpc>
                    <a:spcPts val="1700"/>
                  </a:lnSpc>
                  <a:spcBef>
                    <a:spcPts val="400"/>
                  </a:spcBef>
                </a:pPr>
                <a:r>
                  <a:rPr lang="en-US" sz="1600" dirty="0"/>
                  <a:t>What should the input look like for the worst case?</a:t>
                </a:r>
              </a:p>
              <a:p>
                <a:pPr lvl="1">
                  <a:lnSpc>
                    <a:spcPts val="1700"/>
                  </a:lnSpc>
                  <a:spcBef>
                    <a:spcPts val="400"/>
                  </a:spcBef>
                </a:pPr>
                <a:r>
                  <a:rPr lang="en-US" sz="1200" dirty="0"/>
                  <a:t>The input array is already sorted</a:t>
                </a:r>
              </a:p>
              <a:p>
                <a:pPr>
                  <a:lnSpc>
                    <a:spcPts val="1700"/>
                  </a:lnSpc>
                  <a:spcBef>
                    <a:spcPts val="400"/>
                  </a:spcBef>
                </a:pPr>
                <a:r>
                  <a:rPr lang="en-US" sz="1600" dirty="0"/>
                  <a:t>Probability of getting an already sorted array is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r>
                          <a:rPr lang="en-US" sz="1600" b="0" i="1" smtClean="0">
                            <a:latin typeface="Cambria Math" panose="02040503050406030204" pitchFamily="18" charset="0"/>
                          </a:rPr>
                          <m:t>!</m:t>
                        </m:r>
                      </m:den>
                    </m:f>
                  </m:oMath>
                </a14:m>
                <a:endParaRPr lang="en-US" sz="1600" dirty="0"/>
              </a:p>
              <a:p>
                <a:pPr>
                  <a:lnSpc>
                    <a:spcPts val="1700"/>
                  </a:lnSpc>
                  <a:spcBef>
                    <a:spcPts val="400"/>
                  </a:spcBef>
                </a:pPr>
                <a:endParaRPr lang="en-US" sz="1600" dirty="0"/>
              </a:p>
              <a:p>
                <a:pPr>
                  <a:lnSpc>
                    <a:spcPts val="1700"/>
                  </a:lnSpc>
                  <a:spcBef>
                    <a:spcPts val="600"/>
                  </a:spcBef>
                </a:pPr>
                <a:r>
                  <a:rPr lang="en-US" sz="1600" dirty="0"/>
                  <a:t>However, the problem can be tackled if instead of always taking the first element as pivot, we take any element as pivot in random</a:t>
                </a:r>
              </a:p>
              <a:p>
                <a:pPr>
                  <a:lnSpc>
                    <a:spcPts val="1700"/>
                  </a:lnSpc>
                  <a:spcBef>
                    <a:spcPts val="600"/>
                  </a:spcBef>
                </a:pPr>
                <a:r>
                  <a:rPr lang="en-US" sz="1600" dirty="0"/>
                  <a:t>The average-case time complexity of the randomized version of quicksort is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func>
                      <m:funcPr>
                        <m:ctrlPr>
                          <a:rPr lang="en-US" sz="1600" b="0" i="1" smtClean="0">
                            <a:latin typeface="Cambria Math" panose="02040503050406030204" pitchFamily="18" charset="0"/>
                            <a:ea typeface="Cambria Math" panose="02040503050406030204" pitchFamily="18" charset="0"/>
                          </a:rPr>
                        </m:ctrlPr>
                      </m:funcPr>
                      <m:fName>
                        <m:r>
                          <m:rPr>
                            <m:sty m:val="p"/>
                          </m:rPr>
                          <a:rPr lang="en-US" sz="1600" b="0" i="0" smtClean="0">
                            <a:latin typeface="Cambria Math" panose="02040503050406030204" pitchFamily="18" charset="0"/>
                            <a:ea typeface="Cambria Math" panose="02040503050406030204" pitchFamily="18" charset="0"/>
                          </a:rPr>
                          <m:t>log</m:t>
                        </m:r>
                      </m:fName>
                      <m:e>
                        <m:r>
                          <a:rPr lang="en-US" sz="1600" b="0" i="1" smtClean="0">
                            <a:latin typeface="Cambria Math" panose="02040503050406030204" pitchFamily="18" charset="0"/>
                            <a:ea typeface="Cambria Math" panose="02040503050406030204" pitchFamily="18" charset="0"/>
                          </a:rPr>
                          <m:t>𝑛</m:t>
                        </m:r>
                      </m:e>
                    </m:func>
                    <m:r>
                      <a:rPr lang="en-US" sz="1600" b="0" i="1" smtClean="0">
                        <a:latin typeface="Cambria Math" panose="02040503050406030204" pitchFamily="18" charset="0"/>
                        <a:ea typeface="Cambria Math" panose="02040503050406030204" pitchFamily="18" charset="0"/>
                      </a:rPr>
                      <m:t>)</m:t>
                    </m:r>
                  </m:oMath>
                </a14:m>
                <a:endParaRPr lang="en-US" sz="1600" dirty="0"/>
              </a:p>
              <a:p>
                <a:pPr>
                  <a:lnSpc>
                    <a:spcPts val="1700"/>
                  </a:lnSpc>
                  <a:spcBef>
                    <a:spcPts val="600"/>
                  </a:spcBef>
                </a:pPr>
                <a:r>
                  <a:rPr lang="en-US" sz="1600" dirty="0"/>
                  <a:t>The proof of this involves a more complicated recurrence than we have seen so far.</a:t>
                </a:r>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218114" y="1097338"/>
                <a:ext cx="6424393" cy="3646868"/>
              </a:xfrm>
              <a:prstGeom prst="rect">
                <a:avLst/>
              </a:prstGeom>
              <a:blipFill>
                <a:blip r:embed="rId3"/>
                <a:stretch>
                  <a:fillRect l="-394" t="-1389"/>
                </a:stretch>
              </a:blipFill>
            </p:spPr>
            <p:txBody>
              <a:bodyPr/>
              <a:lstStyle/>
              <a:p>
                <a:r>
                  <a:rPr lang="en-US">
                    <a:noFill/>
                  </a:rPr>
                  <a:t> </a:t>
                </a:r>
              </a:p>
            </p:txBody>
          </p:sp>
        </mc:Fallback>
      </mc:AlternateContent>
    </p:spTree>
    <p:extLst>
      <p:ext uri="{BB962C8B-B14F-4D97-AF65-F5344CB8AC3E}">
        <p14:creationId xmlns:p14="http://schemas.microsoft.com/office/powerpoint/2010/main" val="192064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37</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218114" y="1097338"/>
                <a:ext cx="6424393" cy="364686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400"/>
                  </a:spcBef>
                </a:pPr>
                <a:r>
                  <a:rPr lang="en-US" sz="1600" dirty="0"/>
                  <a:t>We will follow “Introduction to Algorithms and Data Structures” by M. J. </a:t>
                </a:r>
                <a:r>
                  <a:rPr lang="en-US" sz="1600" dirty="0" err="1"/>
                  <a:t>Dinneen</a:t>
                </a:r>
                <a:r>
                  <a:rPr lang="en-US" sz="1600" dirty="0"/>
                  <a:t>, G. </a:t>
                </a:r>
                <a:r>
                  <a:rPr lang="en-US" sz="1600" dirty="0" err="1"/>
                  <a:t>Gimelfarb</a:t>
                </a:r>
                <a:r>
                  <a:rPr lang="en-US" sz="1600" dirty="0"/>
                  <a:t>, M. C. Wilson for the proof</a:t>
                </a:r>
              </a:p>
              <a:p>
                <a:pPr>
                  <a:lnSpc>
                    <a:spcPts val="1700"/>
                  </a:lnSpc>
                  <a:spcBef>
                    <a:spcPts val="400"/>
                  </a:spcBef>
                </a:pPr>
                <a:r>
                  <a:rPr lang="en-US" sz="1600" dirty="0"/>
                  <a:t>Let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oMath>
                </a14:m>
                <a:r>
                  <a:rPr lang="en-US" sz="1600" dirty="0"/>
                  <a:t> denote the average-case running time for size </a:t>
                </a:r>
                <a14:m>
                  <m:oMath xmlns:m="http://schemas.openxmlformats.org/officeDocument/2006/math">
                    <m:r>
                      <a:rPr lang="en-US" sz="1600" b="0" i="1" smtClean="0">
                        <a:latin typeface="Cambria Math" panose="02040503050406030204" pitchFamily="18" charset="0"/>
                      </a:rPr>
                      <m:t>𝑛</m:t>
                    </m:r>
                  </m:oMath>
                </a14:m>
                <a:r>
                  <a:rPr lang="en-US" sz="1600" dirty="0"/>
                  <a:t> list</a:t>
                </a:r>
              </a:p>
              <a:p>
                <a:pPr>
                  <a:lnSpc>
                    <a:spcPts val="1700"/>
                  </a:lnSpc>
                  <a:spcBef>
                    <a:spcPts val="400"/>
                  </a:spcBef>
                </a:pPr>
                <a:r>
                  <a:rPr lang="en-US" sz="1600" dirty="0"/>
                  <a:t>In the first step, the time taken to compare all the elements with the pivot is </a:t>
                </a:r>
                <a14:m>
                  <m:oMath xmlns:m="http://schemas.openxmlformats.org/officeDocument/2006/math">
                    <m:r>
                      <a:rPr lang="en-US" sz="1600" b="0" i="1" smtClean="0">
                        <a:latin typeface="Cambria Math" panose="02040503050406030204" pitchFamily="18" charset="0"/>
                      </a:rPr>
                      <m:t>𝑐𝑛</m:t>
                    </m:r>
                  </m:oMath>
                </a14:m>
                <a:endParaRPr lang="en-US" sz="1600" dirty="0"/>
              </a:p>
              <a:p>
                <a:pPr>
                  <a:lnSpc>
                    <a:spcPts val="1700"/>
                  </a:lnSpc>
                  <a:spcBef>
                    <a:spcPts val="400"/>
                  </a:spcBef>
                </a:pPr>
                <a:r>
                  <a:rPr lang="en-US" sz="1600" dirty="0"/>
                  <a:t>Let </a:t>
                </a:r>
                <a14:m>
                  <m:oMath xmlns:m="http://schemas.openxmlformats.org/officeDocument/2006/math">
                    <m:r>
                      <a:rPr lang="en-US" sz="1600" b="0" i="0" smtClean="0">
                        <a:latin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−1</m:t>
                    </m:r>
                  </m:oMath>
                </a14:m>
                <a:r>
                  <a:rPr lang="en-US" sz="1600" dirty="0"/>
                  <a:t> is the final position of the pivot. So, the two </a:t>
                </a:r>
                <a:r>
                  <a:rPr lang="en-US" sz="1600" dirty="0" err="1"/>
                  <a:t>sublists</a:t>
                </a:r>
                <a:r>
                  <a:rPr lang="en-US" sz="1600" dirty="0"/>
                  <a:t> are of size </a:t>
                </a:r>
                <a14:m>
                  <m:oMath xmlns:m="http://schemas.openxmlformats.org/officeDocument/2006/math">
                    <m:r>
                      <a:rPr lang="en-US" sz="1600" b="0" i="1" smtClean="0">
                        <a:latin typeface="Cambria Math" panose="02040503050406030204" pitchFamily="18" charset="0"/>
                      </a:rPr>
                      <m:t>𝑖</m:t>
                    </m:r>
                  </m:oMath>
                </a14:m>
                <a:r>
                  <a:rPr lang="en-US" sz="1600" dirty="0"/>
                  <a:t> and </a:t>
                </a:r>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a14:m>
                <a:r>
                  <a:rPr lang="en-US" sz="1600" dirty="0"/>
                  <a:t> respectively</a:t>
                </a:r>
              </a:p>
              <a:p>
                <a:pPr>
                  <a:lnSpc>
                    <a:spcPts val="1700"/>
                  </a:lnSpc>
                  <a:spcBef>
                    <a:spcPts val="400"/>
                  </a:spcBef>
                </a:pPr>
                <a:endParaRPr lang="en-US" sz="1600" dirty="0"/>
              </a:p>
              <a:p>
                <a:pPr>
                  <a:lnSpc>
                    <a:spcPts val="1700"/>
                  </a:lnSpc>
                  <a:spcBef>
                    <a:spcPts val="400"/>
                  </a:spcBef>
                </a:pPr>
                <a:endParaRPr lang="en-US" sz="1600" dirty="0"/>
              </a:p>
              <a:p>
                <a:pPr>
                  <a:lnSpc>
                    <a:spcPts val="1700"/>
                  </a:lnSpc>
                  <a:spcBef>
                    <a:spcPts val="400"/>
                  </a:spcBef>
                </a:pPr>
                <a:endParaRPr lang="en-US" sz="1600" dirty="0"/>
              </a:p>
              <a:p>
                <a:pPr>
                  <a:lnSpc>
                    <a:spcPts val="1700"/>
                  </a:lnSpc>
                  <a:spcBef>
                    <a:spcPts val="400"/>
                  </a:spcBef>
                </a:pPr>
                <a:r>
                  <a:rPr lang="en-US" sz="1600" dirty="0"/>
                  <a:t>The recurrence relation for this </a:t>
                </a:r>
                <a14:m>
                  <m:oMath xmlns:m="http://schemas.openxmlformats.org/officeDocument/2006/math">
                    <m:r>
                      <a:rPr lang="en-US" sz="1600" b="0" i="1" smtClean="0">
                        <a:latin typeface="Cambria Math" panose="02040503050406030204" pitchFamily="18" charset="0"/>
                      </a:rPr>
                      <m:t>𝑖</m:t>
                    </m:r>
                  </m:oMath>
                </a14:m>
                <a:r>
                  <a:rPr lang="en-US" sz="1600" dirty="0"/>
                  <a:t> is </a:t>
                </a: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𝑐𝑛</m:t>
                    </m:r>
                  </m:oMath>
                </a14:m>
                <a:endParaRPr lang="en-US" sz="1600" dirty="0"/>
              </a:p>
              <a:p>
                <a:pPr lvl="1">
                  <a:lnSpc>
                    <a:spcPts val="1700"/>
                  </a:lnSpc>
                  <a:spcBef>
                    <a:spcPts val="400"/>
                  </a:spcBef>
                </a:pPr>
                <a:r>
                  <a:rPr lang="en-US" sz="1200" dirty="0"/>
                  <a:t>Small detail: Last term should be </a:t>
                </a:r>
                <a14:m>
                  <m:oMath xmlns:m="http://schemas.openxmlformats.org/officeDocument/2006/math">
                    <m:r>
                      <m:rPr>
                        <m:sty m:val="p"/>
                      </m:rPr>
                      <a:rPr lang="el-GR" sz="1200" i="1" smtClean="0">
                        <a:latin typeface="Cambria Math" panose="02040503050406030204" pitchFamily="18" charset="0"/>
                        <a:ea typeface="Cambria Math" panose="02040503050406030204" pitchFamily="18" charset="0"/>
                      </a:rPr>
                      <m:t>Θ</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𝑛</m:t>
                        </m:r>
                      </m:e>
                    </m:d>
                    <m:r>
                      <a:rPr lang="en-US" sz="1200" b="0" i="0" smtClean="0">
                        <a:latin typeface="Cambria Math" panose="02040503050406030204" pitchFamily="18" charset="0"/>
                        <a:ea typeface="Cambria Math" panose="02040503050406030204" pitchFamily="18" charset="0"/>
                      </a:rPr>
                      <m:t>,</m:t>
                    </m:r>
                  </m:oMath>
                </a14:m>
                <a:r>
                  <a:rPr lang="en-US" sz="1200" dirty="0"/>
                  <a:t> as it depends on the exact </a:t>
                </a:r>
                <a:r>
                  <a:rPr lang="en-US" sz="1200" dirty="0" err="1"/>
                  <a:t>implementaiton</a:t>
                </a:r>
                <a:r>
                  <a:rPr lang="en-US" sz="1200" dirty="0"/>
                  <a:t> (e.g., whether comparison starts from pivot or one element after, etc.)</a:t>
                </a:r>
              </a:p>
              <a:p>
                <a:pPr marL="0" indent="0">
                  <a:lnSpc>
                    <a:spcPts val="1700"/>
                  </a:lnSpc>
                  <a:spcBef>
                    <a:spcPts val="400"/>
                  </a:spcBef>
                  <a:buNone/>
                </a:pPr>
                <a:endParaRPr lang="en-US" sz="1600" dirty="0"/>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218114" y="1097338"/>
                <a:ext cx="6424393" cy="3646868"/>
              </a:xfrm>
              <a:prstGeom prst="rect">
                <a:avLst/>
              </a:prstGeom>
              <a:blipFill>
                <a:blip r:embed="rId3"/>
                <a:stretch>
                  <a:fillRect l="-394" t="-1389"/>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B7C1DF77-5078-9A32-1DB8-E4521E88A5AE}"/>
              </a:ext>
            </a:extLst>
          </p:cNvPr>
          <p:cNvGrpSpPr/>
          <p:nvPr/>
        </p:nvGrpSpPr>
        <p:grpSpPr>
          <a:xfrm>
            <a:off x="1730719" y="2880483"/>
            <a:ext cx="2952000" cy="763523"/>
            <a:chOff x="1730719" y="2923213"/>
            <a:chExt cx="2952000" cy="763523"/>
          </a:xfrm>
        </p:grpSpPr>
        <p:sp>
          <p:nvSpPr>
            <p:cNvPr id="2" name="Rectangle 1">
              <a:extLst>
                <a:ext uri="{FF2B5EF4-FFF2-40B4-BE49-F238E27FC236}">
                  <a16:creationId xmlns:a16="http://schemas.microsoft.com/office/drawing/2014/main" id="{0AC93A4F-978B-82FB-B874-E85EFF02A16B}"/>
                </a:ext>
              </a:extLst>
            </p:cNvPr>
            <p:cNvSpPr/>
            <p:nvPr/>
          </p:nvSpPr>
          <p:spPr>
            <a:xfrm>
              <a:off x="1730719" y="2925013"/>
              <a:ext cx="2952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D4A65D6-E83A-B8CA-4306-B8218E2A81C4}"/>
                </a:ext>
              </a:extLst>
            </p:cNvPr>
            <p:cNvSpPr/>
            <p:nvPr/>
          </p:nvSpPr>
          <p:spPr>
            <a:xfrm>
              <a:off x="2361070" y="2923213"/>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AA63A1-E6D2-3F00-A7D3-0799CA63F5B5}"/>
                    </a:ext>
                  </a:extLst>
                </p:cNvPr>
                <p:cNvSpPr txBox="1"/>
                <p:nvPr/>
              </p:nvSpPr>
              <p:spPr>
                <a:xfrm>
                  <a:off x="2421896" y="3177012"/>
                  <a:ext cx="1187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oMath>
                    </m:oMathPara>
                  </a14:m>
                  <a:endParaRPr lang="en-US" sz="1600" dirty="0"/>
                </a:p>
              </p:txBody>
            </p:sp>
          </mc:Choice>
          <mc:Fallback xmlns="">
            <p:sp>
              <p:nvSpPr>
                <p:cNvPr id="6" name="TextBox 5">
                  <a:extLst>
                    <a:ext uri="{FF2B5EF4-FFF2-40B4-BE49-F238E27FC236}">
                      <a16:creationId xmlns:a16="http://schemas.microsoft.com/office/drawing/2014/main" id="{33AA63A1-E6D2-3F00-A7D3-0799CA63F5B5}"/>
                    </a:ext>
                  </a:extLst>
                </p:cNvPr>
                <p:cNvSpPr txBox="1">
                  <a:spLocks noRot="1" noChangeAspect="1" noMove="1" noResize="1" noEditPoints="1" noAdjustHandles="1" noChangeArrowheads="1" noChangeShapeType="1" noTextEdit="1"/>
                </p:cNvSpPr>
                <p:nvPr/>
              </p:nvSpPr>
              <p:spPr>
                <a:xfrm>
                  <a:off x="2421896" y="3177012"/>
                  <a:ext cx="118750" cy="246221"/>
                </a:xfrm>
                <a:prstGeom prst="rect">
                  <a:avLst/>
                </a:prstGeom>
                <a:blipFill>
                  <a:blip r:embed="rId4"/>
                  <a:stretch>
                    <a:fillRect l="-36364" r="-27273" b="-4762"/>
                  </a:stretch>
                </a:blipFill>
              </p:spPr>
              <p:txBody>
                <a:bodyPr/>
                <a:lstStyle/>
                <a:p>
                  <a:r>
                    <a:rPr lang="en-US">
                      <a:noFill/>
                    </a:rPr>
                    <a:t> </a:t>
                  </a:r>
                </a:p>
              </p:txBody>
            </p:sp>
          </mc:Fallback>
        </mc:AlternateContent>
        <p:sp>
          <p:nvSpPr>
            <p:cNvPr id="7" name="Left Brace 6">
              <a:extLst>
                <a:ext uri="{FF2B5EF4-FFF2-40B4-BE49-F238E27FC236}">
                  <a16:creationId xmlns:a16="http://schemas.microsoft.com/office/drawing/2014/main" id="{69170530-71B7-A5EF-D64C-21B41010217F}"/>
                </a:ext>
              </a:extLst>
            </p:cNvPr>
            <p:cNvSpPr/>
            <p:nvPr/>
          </p:nvSpPr>
          <p:spPr>
            <a:xfrm rot="16200000">
              <a:off x="1941951" y="3034891"/>
              <a:ext cx="207890" cy="630350"/>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60F4C8D5-9610-2918-1894-CF55A94E9886}"/>
                </a:ext>
              </a:extLst>
            </p:cNvPr>
            <p:cNvSpPr/>
            <p:nvPr/>
          </p:nvSpPr>
          <p:spPr>
            <a:xfrm rot="16200000">
              <a:off x="3545975" y="2317269"/>
              <a:ext cx="207437" cy="2066049"/>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FD0E73-B9AF-2715-97D2-1B7A44B23AD2}"/>
                    </a:ext>
                  </a:extLst>
                </p:cNvPr>
                <p:cNvSpPr txBox="1"/>
                <p:nvPr/>
              </p:nvSpPr>
              <p:spPr>
                <a:xfrm>
                  <a:off x="1978922" y="3440515"/>
                  <a:ext cx="1187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oMath>
                    </m:oMathPara>
                  </a14:m>
                  <a:endParaRPr lang="en-US" sz="1600" dirty="0"/>
                </a:p>
              </p:txBody>
            </p:sp>
          </mc:Choice>
          <mc:Fallback xmlns="">
            <p:sp>
              <p:nvSpPr>
                <p:cNvPr id="12" name="TextBox 11">
                  <a:extLst>
                    <a:ext uri="{FF2B5EF4-FFF2-40B4-BE49-F238E27FC236}">
                      <a16:creationId xmlns:a16="http://schemas.microsoft.com/office/drawing/2014/main" id="{5DFD0E73-B9AF-2715-97D2-1B7A44B23AD2}"/>
                    </a:ext>
                  </a:extLst>
                </p:cNvPr>
                <p:cNvSpPr txBox="1">
                  <a:spLocks noRot="1" noChangeAspect="1" noMove="1" noResize="1" noEditPoints="1" noAdjustHandles="1" noChangeArrowheads="1" noChangeShapeType="1" noTextEdit="1"/>
                </p:cNvSpPr>
                <p:nvPr/>
              </p:nvSpPr>
              <p:spPr>
                <a:xfrm>
                  <a:off x="1978922" y="3440515"/>
                  <a:ext cx="118750" cy="246221"/>
                </a:xfrm>
                <a:prstGeom prst="rect">
                  <a:avLst/>
                </a:prstGeom>
                <a:blipFill>
                  <a:blip r:embed="rId5"/>
                  <a:stretch>
                    <a:fillRect l="-50000" r="-30000"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8E4070D-90C0-9B38-6A42-D11F8C3C2979}"/>
                    </a:ext>
                  </a:extLst>
                </p:cNvPr>
                <p:cNvSpPr txBox="1"/>
                <p:nvPr/>
              </p:nvSpPr>
              <p:spPr>
                <a:xfrm>
                  <a:off x="3222067" y="3440514"/>
                  <a:ext cx="84324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m:oMathPara>
                  </a14:m>
                  <a:endParaRPr lang="en-US" sz="1600" dirty="0"/>
                </a:p>
              </p:txBody>
            </p:sp>
          </mc:Choice>
          <mc:Fallback xmlns="">
            <p:sp>
              <p:nvSpPr>
                <p:cNvPr id="13" name="TextBox 12">
                  <a:extLst>
                    <a:ext uri="{FF2B5EF4-FFF2-40B4-BE49-F238E27FC236}">
                      <a16:creationId xmlns:a16="http://schemas.microsoft.com/office/drawing/2014/main" id="{A8E4070D-90C0-9B38-6A42-D11F8C3C2979}"/>
                    </a:ext>
                  </a:extLst>
                </p:cNvPr>
                <p:cNvSpPr txBox="1">
                  <a:spLocks noRot="1" noChangeAspect="1" noMove="1" noResize="1" noEditPoints="1" noAdjustHandles="1" noChangeArrowheads="1" noChangeShapeType="1" noTextEdit="1"/>
                </p:cNvSpPr>
                <p:nvPr/>
              </p:nvSpPr>
              <p:spPr>
                <a:xfrm>
                  <a:off x="3222067" y="3440514"/>
                  <a:ext cx="843244" cy="246221"/>
                </a:xfrm>
                <a:prstGeom prst="rect">
                  <a:avLst/>
                </a:prstGeom>
                <a:blipFill>
                  <a:blip r:embed="rId6"/>
                  <a:stretch>
                    <a:fillRect l="-2941" r="-4412" b="-4762"/>
                  </a:stretch>
                </a:blipFill>
              </p:spPr>
              <p:txBody>
                <a:bodyPr/>
                <a:lstStyle/>
                <a:p>
                  <a:r>
                    <a:rPr lang="en-US">
                      <a:noFill/>
                    </a:rPr>
                    <a:t> </a:t>
                  </a:r>
                </a:p>
              </p:txBody>
            </p:sp>
          </mc:Fallback>
        </mc:AlternateContent>
      </p:grpSp>
    </p:spTree>
    <p:extLst>
      <p:ext uri="{BB962C8B-B14F-4D97-AF65-F5344CB8AC3E}">
        <p14:creationId xmlns:p14="http://schemas.microsoft.com/office/powerpoint/2010/main" val="35690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38</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218114" y="1097338"/>
                <a:ext cx="6424393" cy="364686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400"/>
                  </a:spcBef>
                </a:pPr>
                <a:endParaRPr lang="en-US" sz="1600" dirty="0"/>
              </a:p>
              <a:p>
                <a:pPr>
                  <a:lnSpc>
                    <a:spcPts val="1700"/>
                  </a:lnSpc>
                  <a:spcBef>
                    <a:spcPts val="400"/>
                  </a:spcBef>
                </a:pPr>
                <a:endParaRPr lang="en-US" sz="1600" dirty="0"/>
              </a:p>
              <a:p>
                <a:pPr>
                  <a:lnSpc>
                    <a:spcPts val="1700"/>
                  </a:lnSpc>
                  <a:spcBef>
                    <a:spcPts val="400"/>
                  </a:spcBef>
                </a:pPr>
                <a:endParaRPr lang="en-US" sz="1600" dirty="0"/>
              </a:p>
              <a:p>
                <a:pPr>
                  <a:lnSpc>
                    <a:spcPts val="1700"/>
                  </a:lnSpc>
                  <a:spcBef>
                    <a:spcPts val="400"/>
                  </a:spcBef>
                </a:pPr>
                <a:r>
                  <a:rPr lang="en-US" sz="1600" dirty="0"/>
                  <a:t>The recurrence relation for this </a:t>
                </a:r>
                <a14:m>
                  <m:oMath xmlns:m="http://schemas.openxmlformats.org/officeDocument/2006/math">
                    <m:r>
                      <a:rPr lang="en-US" sz="1600" b="0" i="1" smtClean="0">
                        <a:latin typeface="Cambria Math" panose="02040503050406030204" pitchFamily="18" charset="0"/>
                      </a:rPr>
                      <m:t>𝑖</m:t>
                    </m:r>
                  </m:oMath>
                </a14:m>
                <a:r>
                  <a:rPr lang="en-US" sz="1600" dirty="0"/>
                  <a:t> is </a:t>
                </a: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𝑐𝑛</m:t>
                    </m:r>
                  </m:oMath>
                </a14:m>
                <a:endParaRPr lang="en-US" sz="1600" dirty="0"/>
              </a:p>
              <a:p>
                <a:pPr>
                  <a:lnSpc>
                    <a:spcPts val="1700"/>
                  </a:lnSpc>
                  <a:spcBef>
                    <a:spcPts val="400"/>
                  </a:spcBef>
                </a:pPr>
                <a:r>
                  <a:rPr lang="en-US" sz="1600" dirty="0"/>
                  <a:t>The final pivot position </a:t>
                </a:r>
                <a14:m>
                  <m:oMath xmlns:m="http://schemas.openxmlformats.org/officeDocument/2006/math">
                    <m:r>
                      <a:rPr lang="en-US" sz="1600" b="0" i="1" smtClean="0">
                        <a:latin typeface="Cambria Math" panose="02040503050406030204" pitchFamily="18" charset="0"/>
                      </a:rPr>
                      <m:t>𝑖</m:t>
                    </m:r>
                  </m:oMath>
                </a14:m>
                <a:r>
                  <a:rPr lang="en-US" sz="1600" dirty="0"/>
                  <a:t> can be any of the </a:t>
                </a:r>
                <a14:m>
                  <m:oMath xmlns:m="http://schemas.openxmlformats.org/officeDocument/2006/math">
                    <m:r>
                      <a:rPr lang="en-US" sz="1600" b="0" i="1" smtClean="0">
                        <a:latin typeface="Cambria Math" panose="02040503050406030204" pitchFamily="18" charset="0"/>
                      </a:rPr>
                      <m:t>𝑛</m:t>
                    </m:r>
                  </m:oMath>
                </a14:m>
                <a:r>
                  <a:rPr lang="en-US" sz="1600" dirty="0"/>
                  <a:t> positions with equal probability</a:t>
                </a:r>
              </a:p>
              <a:p>
                <a:pPr>
                  <a:lnSpc>
                    <a:spcPct val="100000"/>
                  </a:lnSpc>
                  <a:spcBef>
                    <a:spcPts val="400"/>
                  </a:spcBef>
                </a:pPr>
                <a:r>
                  <a:rPr lang="en-US" sz="1600" dirty="0"/>
                  <a:t>So, the value of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oMath>
                </a14:m>
                <a:r>
                  <a:rPr lang="en-US" sz="1600" dirty="0"/>
                  <a:t> to be </a:t>
                </a: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r>
                      <a:rPr lang="en-US" sz="1600" b="0" i="1" smtClean="0">
                        <a:latin typeface="Cambria Math" panose="02040503050406030204" pitchFamily="18" charset="0"/>
                      </a:rPr>
                      <m:t>+</m:t>
                    </m:r>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m:t>
                    </m:r>
                    <m:r>
                      <a:rPr lang="en-US" sz="1600" b="0" i="1" smtClean="0">
                        <a:latin typeface="Cambria Math" panose="02040503050406030204" pitchFamily="18" charset="0"/>
                      </a:rPr>
                      <m:t>𝑐𝑛</m:t>
                    </m:r>
                  </m:oMath>
                </a14:m>
                <a:r>
                  <a:rPr lang="en-US" sz="1600" dirty="0"/>
                  <a:t> (i.e.,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=0</m:t>
                    </m:r>
                  </m:oMath>
                </a14:m>
                <a:r>
                  <a:rPr lang="en-US" sz="1600" dirty="0"/>
                  <a:t>) has probability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oMath>
                </a14:m>
                <a:endParaRPr lang="en-US" sz="1600" dirty="0"/>
              </a:p>
              <a:p>
                <a:pPr>
                  <a:lnSpc>
                    <a:spcPct val="100000"/>
                  </a:lnSpc>
                  <a:spcBef>
                    <a:spcPts val="0"/>
                  </a:spcBef>
                </a:pPr>
                <a:r>
                  <a:rPr lang="en-US" sz="1600" dirty="0"/>
                  <a:t>Similarly, the value of </a:t>
                </a:r>
                <a14:m>
                  <m:oMath xmlns:m="http://schemas.openxmlformats.org/officeDocument/2006/math">
                    <m:r>
                      <a:rPr lang="en-US" sz="1600" i="1">
                        <a:latin typeface="Cambria Math" panose="02040503050406030204" pitchFamily="18" charset="0"/>
                      </a:rPr>
                      <m:t>𝑇</m:t>
                    </m:r>
                    <m:r>
                      <a:rPr lang="en-US" sz="1600" i="1">
                        <a:latin typeface="Cambria Math" panose="02040503050406030204" pitchFamily="18" charset="0"/>
                      </a:rPr>
                      <m:t>(</m:t>
                    </m:r>
                    <m:r>
                      <a:rPr lang="en-US" sz="1600" i="1">
                        <a:latin typeface="Cambria Math" panose="02040503050406030204" pitchFamily="18" charset="0"/>
                      </a:rPr>
                      <m:t>𝑛</m:t>
                    </m:r>
                    <m:r>
                      <a:rPr lang="en-US" sz="1600" i="1">
                        <a:latin typeface="Cambria Math" panose="02040503050406030204" pitchFamily="18" charset="0"/>
                      </a:rPr>
                      <m:t>)</m:t>
                    </m:r>
                  </m:oMath>
                </a14:m>
                <a:r>
                  <a:rPr lang="en-US" sz="1600" dirty="0"/>
                  <a:t> to be </a:t>
                </a:r>
                <a14:m>
                  <m:oMath xmlns:m="http://schemas.openxmlformats.org/officeDocument/2006/math">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b="0" i="1" smtClean="0">
                            <a:latin typeface="Cambria Math" panose="02040503050406030204" pitchFamily="18" charset="0"/>
                          </a:rPr>
                          <m:t>1</m:t>
                        </m:r>
                      </m:e>
                    </m:d>
                    <m:r>
                      <a:rPr lang="en-US" sz="1600" i="1">
                        <a:latin typeface="Cambria Math" panose="02040503050406030204" pitchFamily="18" charset="0"/>
                      </a:rPr>
                      <m:t>+</m:t>
                    </m:r>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i="1">
                            <a:latin typeface="Cambria Math" panose="02040503050406030204" pitchFamily="18" charset="0"/>
                          </a:rPr>
                          <m:t>𝑛</m:t>
                        </m:r>
                        <m:r>
                          <a:rPr lang="en-US" sz="1600" i="1">
                            <a:latin typeface="Cambria Math" panose="02040503050406030204" pitchFamily="18" charset="0"/>
                          </a:rPr>
                          <m:t>−2</m:t>
                        </m:r>
                      </m:e>
                    </m:d>
                    <m:r>
                      <a:rPr lang="en-US" sz="1600" i="1">
                        <a:latin typeface="Cambria Math" panose="02040503050406030204" pitchFamily="18" charset="0"/>
                      </a:rPr>
                      <m:t>+</m:t>
                    </m:r>
                    <m:r>
                      <a:rPr lang="en-US" sz="1600" i="1">
                        <a:latin typeface="Cambria Math" panose="02040503050406030204" pitchFamily="18" charset="0"/>
                      </a:rPr>
                      <m:t>𝑐𝑛</m:t>
                    </m:r>
                  </m:oMath>
                </a14:m>
                <a:r>
                  <a:rPr lang="en-US" sz="1600" dirty="0"/>
                  <a:t> (i.e., </a:t>
                </a:r>
                <a14:m>
                  <m:oMath xmlns:m="http://schemas.openxmlformats.org/officeDocument/2006/math">
                    <m:r>
                      <a:rPr lang="en-US" sz="1600" i="1">
                        <a:latin typeface="Cambria Math" panose="02040503050406030204" pitchFamily="18" charset="0"/>
                      </a:rPr>
                      <m:t>𝑖</m:t>
                    </m:r>
                    <m:r>
                      <a:rPr lang="en-US" sz="1600" i="1">
                        <a:latin typeface="Cambria Math" panose="02040503050406030204" pitchFamily="18" charset="0"/>
                      </a:rPr>
                      <m:t>=1</m:t>
                    </m:r>
                  </m:oMath>
                </a14:m>
                <a:r>
                  <a:rPr lang="en-US" sz="1600" dirty="0"/>
                  <a:t>) has probability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oMath>
                </a14:m>
                <a:r>
                  <a:rPr lang="en-US" sz="1600" dirty="0"/>
                  <a:t> and so on</a:t>
                </a:r>
              </a:p>
              <a:p>
                <a:pPr>
                  <a:lnSpc>
                    <a:spcPct val="100000"/>
                  </a:lnSpc>
                  <a:spcBef>
                    <a:spcPts val="0"/>
                  </a:spcBef>
                </a:pPr>
                <a:r>
                  <a:rPr lang="en-US" sz="1600" dirty="0"/>
                  <a:t>So the expected value of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oMath>
                </a14:m>
                <a:r>
                  <a:rPr lang="en-US" sz="1600" dirty="0"/>
                  <a:t> is given by,</a:t>
                </a:r>
              </a:p>
              <a:p>
                <a:pPr marL="0" indent="0">
                  <a:lnSpc>
                    <a:spcPct val="100000"/>
                  </a:lnSpc>
                  <a:spcBef>
                    <a:spcPts val="0"/>
                  </a:spcBef>
                  <a:buNone/>
                </a:pPr>
                <a14:m>
                  <m:oMathPara xmlns:m="http://schemas.openxmlformats.org/officeDocument/2006/math">
                    <m:oMathParaPr>
                      <m:jc m:val="center"/>
                    </m:oMathParaPr>
                    <m:oMath xmlns:m="http://schemas.openxmlformats.org/officeDocument/2006/math">
                      <m:r>
                        <a:rPr lang="en-US" sz="1500" b="0" i="1" smtClean="0">
                          <a:latin typeface="Cambria Math" panose="02040503050406030204" pitchFamily="18" charset="0"/>
                        </a:rPr>
                        <m:t>𝑇</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e>
                      </m:d>
                      <m:r>
                        <a:rPr lang="en-US" sz="1500" b="0" i="1" smtClean="0">
                          <a:latin typeface="Cambria Math" panose="02040503050406030204" pitchFamily="18" charset="0"/>
                        </a:rPr>
                        <m:t>= </m:t>
                      </m:r>
                      <m:f>
                        <m:fPr>
                          <m:ctrlPr>
                            <a:rPr lang="en-US" sz="1500" b="0" i="1" smtClean="0">
                              <a:latin typeface="Cambria Math" panose="02040503050406030204" pitchFamily="18" charset="0"/>
                            </a:rPr>
                          </m:ctrlPr>
                        </m:fPr>
                        <m:num>
                          <m:r>
                            <a:rPr lang="en-US" sz="1500" b="0" i="1" smtClean="0">
                              <a:latin typeface="Cambria Math" panose="02040503050406030204" pitchFamily="18" charset="0"/>
                            </a:rPr>
                            <m:t>1</m:t>
                          </m:r>
                        </m:num>
                        <m:den>
                          <m:r>
                            <a:rPr lang="en-US" sz="1500" b="0" i="1" smtClean="0">
                              <a:latin typeface="Cambria Math" panose="02040503050406030204" pitchFamily="18" charset="0"/>
                            </a:rPr>
                            <m:t>𝑛</m:t>
                          </m:r>
                        </m:den>
                      </m:f>
                      <m:nary>
                        <m:naryPr>
                          <m:chr m:val="∑"/>
                          <m:ctrlPr>
                            <a:rPr lang="en-US" sz="1500" b="0" i="1" smtClean="0">
                              <a:latin typeface="Cambria Math" panose="02040503050406030204" pitchFamily="18" charset="0"/>
                            </a:rPr>
                          </m:ctrlPr>
                        </m:naryPr>
                        <m:sub>
                          <m:r>
                            <m:rPr>
                              <m:brk m:alnAt="23"/>
                            </m:rPr>
                            <a:rPr lang="en-US" sz="1500" b="0" i="1" smtClean="0">
                              <a:latin typeface="Cambria Math" panose="02040503050406030204" pitchFamily="18" charset="0"/>
                            </a:rPr>
                            <m:t>𝑖</m:t>
                          </m:r>
                          <m:r>
                            <a:rPr lang="en-US" sz="1500" b="0" i="1" smtClean="0">
                              <a:latin typeface="Cambria Math" panose="02040503050406030204" pitchFamily="18" charset="0"/>
                            </a:rPr>
                            <m:t>=0</m:t>
                          </m:r>
                        </m:sub>
                        <m:sup>
                          <m:r>
                            <a:rPr lang="en-US" sz="1500" b="0" i="1" smtClean="0">
                              <a:latin typeface="Cambria Math" panose="02040503050406030204" pitchFamily="18" charset="0"/>
                            </a:rPr>
                            <m:t>𝑛</m:t>
                          </m:r>
                          <m:r>
                            <a:rPr lang="en-US" sz="1500" b="0" i="1" smtClean="0">
                              <a:latin typeface="Cambria Math" panose="02040503050406030204" pitchFamily="18" charset="0"/>
                            </a:rPr>
                            <m:t>−1</m:t>
                          </m:r>
                        </m:sup>
                        <m:e>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𝑇</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𝑖</m:t>
                                  </m:r>
                                </m:e>
                              </m:d>
                              <m:r>
                                <a:rPr lang="en-US" sz="1500" b="0" i="1" smtClean="0">
                                  <a:latin typeface="Cambria Math" panose="02040503050406030204" pitchFamily="18" charset="0"/>
                                </a:rPr>
                                <m:t>+</m:t>
                              </m:r>
                              <m:r>
                                <a:rPr lang="en-US" sz="1500" b="0" i="1" smtClean="0">
                                  <a:latin typeface="Cambria Math" panose="02040503050406030204" pitchFamily="18" charset="0"/>
                                </a:rPr>
                                <m:t>𝑇</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r>
                                    <a:rPr lang="en-US" sz="1500" b="0" i="1" smtClean="0">
                                      <a:latin typeface="Cambria Math" panose="02040503050406030204" pitchFamily="18" charset="0"/>
                                    </a:rPr>
                                    <m:t>−1−</m:t>
                                  </m:r>
                                  <m:r>
                                    <a:rPr lang="en-US" sz="1500" b="0" i="1" smtClean="0">
                                      <a:latin typeface="Cambria Math" panose="02040503050406030204" pitchFamily="18" charset="0"/>
                                    </a:rPr>
                                    <m:t>𝑖</m:t>
                                  </m:r>
                                </m:e>
                              </m:d>
                              <m:r>
                                <a:rPr lang="en-US" sz="1500" b="0" i="1" smtClean="0">
                                  <a:latin typeface="Cambria Math" panose="02040503050406030204" pitchFamily="18" charset="0"/>
                                </a:rPr>
                                <m:t>+</m:t>
                              </m:r>
                              <m:r>
                                <a:rPr lang="en-US" sz="1500" b="0" i="1" smtClean="0">
                                  <a:latin typeface="Cambria Math" panose="02040503050406030204" pitchFamily="18" charset="0"/>
                                </a:rPr>
                                <m:t>𝑐𝑛</m:t>
                              </m:r>
                            </m:e>
                          </m:d>
                          <m:r>
                            <a:rPr lang="en-US" sz="1500" b="0" i="1" smtClean="0">
                              <a:latin typeface="Cambria Math" panose="02040503050406030204" pitchFamily="18" charset="0"/>
                            </a:rPr>
                            <m:t>=</m:t>
                          </m:r>
                        </m:e>
                      </m:nary>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𝑛</m:t>
                          </m:r>
                        </m:den>
                      </m:f>
                      <m:nary>
                        <m:naryPr>
                          <m:chr m:val="∑"/>
                          <m:ctrlPr>
                            <a:rPr lang="en-US" sz="1500" i="1" smtClean="0">
                              <a:latin typeface="Cambria Math" panose="02040503050406030204" pitchFamily="18" charset="0"/>
                            </a:rPr>
                          </m:ctrlPr>
                        </m:naryPr>
                        <m:sub>
                          <m:r>
                            <m:rPr>
                              <m:brk m:alnAt="23"/>
                            </m:rPr>
                            <a:rPr lang="en-US" sz="1500" b="0" i="1" smtClean="0">
                              <a:latin typeface="Cambria Math" panose="02040503050406030204" pitchFamily="18" charset="0"/>
                            </a:rPr>
                            <m:t>𝑖</m:t>
                          </m:r>
                          <m:r>
                            <a:rPr lang="en-US" sz="1500" b="0" i="1" smtClean="0">
                              <a:latin typeface="Cambria Math" panose="02040503050406030204" pitchFamily="18" charset="0"/>
                            </a:rPr>
                            <m:t>=0</m:t>
                          </m:r>
                        </m:sub>
                        <m:sup>
                          <m:r>
                            <a:rPr lang="en-US" sz="1500" b="0" i="1" smtClean="0">
                              <a:latin typeface="Cambria Math" panose="02040503050406030204" pitchFamily="18" charset="0"/>
                            </a:rPr>
                            <m:t>𝑛</m:t>
                          </m:r>
                          <m:r>
                            <a:rPr lang="en-US" sz="1500" b="0" i="1" smtClean="0">
                              <a:latin typeface="Cambria Math" panose="02040503050406030204" pitchFamily="18" charset="0"/>
                            </a:rPr>
                            <m:t>−1</m:t>
                          </m:r>
                        </m:sup>
                        <m:e>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𝑇</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𝑖</m:t>
                                  </m:r>
                                </m:e>
                              </m:d>
                              <m:r>
                                <a:rPr lang="en-US" sz="1500" b="0" i="1" smtClean="0">
                                  <a:latin typeface="Cambria Math" panose="02040503050406030204" pitchFamily="18" charset="0"/>
                                </a:rPr>
                                <m:t>+</m:t>
                              </m:r>
                              <m:r>
                                <a:rPr lang="en-US" sz="1500" b="0" i="1" smtClean="0">
                                  <a:latin typeface="Cambria Math" panose="02040503050406030204" pitchFamily="18" charset="0"/>
                                </a:rPr>
                                <m:t>𝑇</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r>
                                    <a:rPr lang="en-US" sz="1500" b="0" i="1" smtClean="0">
                                      <a:latin typeface="Cambria Math" panose="02040503050406030204" pitchFamily="18" charset="0"/>
                                    </a:rPr>
                                    <m:t>−1−</m:t>
                                  </m:r>
                                  <m:r>
                                    <a:rPr lang="en-US" sz="1500" b="0" i="1" smtClean="0">
                                      <a:latin typeface="Cambria Math" panose="02040503050406030204" pitchFamily="18" charset="0"/>
                                    </a:rPr>
                                    <m:t>𝑖</m:t>
                                  </m:r>
                                </m:e>
                              </m:d>
                            </m:e>
                          </m:d>
                          <m:r>
                            <a:rPr lang="en-US" sz="1500" b="0" i="1" smtClean="0">
                              <a:latin typeface="Cambria Math" panose="02040503050406030204" pitchFamily="18" charset="0"/>
                            </a:rPr>
                            <m:t>+</m:t>
                          </m:r>
                          <m:r>
                            <a:rPr lang="en-US" sz="1500" b="0" i="1" smtClean="0">
                              <a:latin typeface="Cambria Math" panose="02040503050406030204" pitchFamily="18" charset="0"/>
                            </a:rPr>
                            <m:t>𝑐𝑛</m:t>
                          </m:r>
                        </m:e>
                      </m:nary>
                    </m:oMath>
                  </m:oMathPara>
                </a14:m>
                <a:endParaRPr lang="en-US" sz="1500" dirty="0"/>
              </a:p>
              <a:p>
                <a:pPr>
                  <a:lnSpc>
                    <a:spcPts val="1700"/>
                  </a:lnSpc>
                  <a:spcBef>
                    <a:spcPts val="400"/>
                  </a:spcBef>
                </a:pPr>
                <a:endParaRPr lang="en-US" sz="1600" dirty="0"/>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218114" y="1097338"/>
                <a:ext cx="6424393" cy="3646868"/>
              </a:xfrm>
              <a:prstGeom prst="rect">
                <a:avLst/>
              </a:prstGeom>
              <a:blipFill>
                <a:blip r:embed="rId3"/>
                <a:stretch>
                  <a:fillRect l="-394" b="-32639"/>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B7C1DF77-5078-9A32-1DB8-E4521E88A5AE}"/>
              </a:ext>
            </a:extLst>
          </p:cNvPr>
          <p:cNvGrpSpPr/>
          <p:nvPr/>
        </p:nvGrpSpPr>
        <p:grpSpPr>
          <a:xfrm>
            <a:off x="1953000" y="1153587"/>
            <a:ext cx="2952000" cy="763523"/>
            <a:chOff x="1730719" y="2923213"/>
            <a:chExt cx="2952000" cy="763523"/>
          </a:xfrm>
        </p:grpSpPr>
        <p:sp>
          <p:nvSpPr>
            <p:cNvPr id="2" name="Rectangle 1">
              <a:extLst>
                <a:ext uri="{FF2B5EF4-FFF2-40B4-BE49-F238E27FC236}">
                  <a16:creationId xmlns:a16="http://schemas.microsoft.com/office/drawing/2014/main" id="{0AC93A4F-978B-82FB-B874-E85EFF02A16B}"/>
                </a:ext>
              </a:extLst>
            </p:cNvPr>
            <p:cNvSpPr/>
            <p:nvPr/>
          </p:nvSpPr>
          <p:spPr>
            <a:xfrm>
              <a:off x="1730719" y="2925013"/>
              <a:ext cx="2952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D4A65D6-E83A-B8CA-4306-B8218E2A81C4}"/>
                </a:ext>
              </a:extLst>
            </p:cNvPr>
            <p:cNvSpPr/>
            <p:nvPr/>
          </p:nvSpPr>
          <p:spPr>
            <a:xfrm>
              <a:off x="2361070" y="2923213"/>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AA63A1-E6D2-3F00-A7D3-0799CA63F5B5}"/>
                    </a:ext>
                  </a:extLst>
                </p:cNvPr>
                <p:cNvSpPr txBox="1"/>
                <p:nvPr/>
              </p:nvSpPr>
              <p:spPr>
                <a:xfrm>
                  <a:off x="2421896" y="3177012"/>
                  <a:ext cx="1187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oMath>
                    </m:oMathPara>
                  </a14:m>
                  <a:endParaRPr lang="en-US" sz="1600" dirty="0"/>
                </a:p>
              </p:txBody>
            </p:sp>
          </mc:Choice>
          <mc:Fallback xmlns="">
            <p:sp>
              <p:nvSpPr>
                <p:cNvPr id="6" name="TextBox 5">
                  <a:extLst>
                    <a:ext uri="{FF2B5EF4-FFF2-40B4-BE49-F238E27FC236}">
                      <a16:creationId xmlns:a16="http://schemas.microsoft.com/office/drawing/2014/main" id="{33AA63A1-E6D2-3F00-A7D3-0799CA63F5B5}"/>
                    </a:ext>
                  </a:extLst>
                </p:cNvPr>
                <p:cNvSpPr txBox="1">
                  <a:spLocks noRot="1" noChangeAspect="1" noMove="1" noResize="1" noEditPoints="1" noAdjustHandles="1" noChangeArrowheads="1" noChangeShapeType="1" noTextEdit="1"/>
                </p:cNvSpPr>
                <p:nvPr/>
              </p:nvSpPr>
              <p:spPr>
                <a:xfrm>
                  <a:off x="2421896" y="3177012"/>
                  <a:ext cx="118750" cy="246221"/>
                </a:xfrm>
                <a:prstGeom prst="rect">
                  <a:avLst/>
                </a:prstGeom>
                <a:blipFill>
                  <a:blip r:embed="rId4"/>
                  <a:stretch>
                    <a:fillRect l="-40000" r="-30000" b="-4762"/>
                  </a:stretch>
                </a:blipFill>
              </p:spPr>
              <p:txBody>
                <a:bodyPr/>
                <a:lstStyle/>
                <a:p>
                  <a:r>
                    <a:rPr lang="en-US">
                      <a:noFill/>
                    </a:rPr>
                    <a:t> </a:t>
                  </a:r>
                </a:p>
              </p:txBody>
            </p:sp>
          </mc:Fallback>
        </mc:AlternateContent>
        <p:sp>
          <p:nvSpPr>
            <p:cNvPr id="7" name="Left Brace 6">
              <a:extLst>
                <a:ext uri="{FF2B5EF4-FFF2-40B4-BE49-F238E27FC236}">
                  <a16:creationId xmlns:a16="http://schemas.microsoft.com/office/drawing/2014/main" id="{69170530-71B7-A5EF-D64C-21B41010217F}"/>
                </a:ext>
              </a:extLst>
            </p:cNvPr>
            <p:cNvSpPr/>
            <p:nvPr/>
          </p:nvSpPr>
          <p:spPr>
            <a:xfrm rot="16200000">
              <a:off x="1941951" y="3034891"/>
              <a:ext cx="207890" cy="630350"/>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60F4C8D5-9610-2918-1894-CF55A94E9886}"/>
                </a:ext>
              </a:extLst>
            </p:cNvPr>
            <p:cNvSpPr/>
            <p:nvPr/>
          </p:nvSpPr>
          <p:spPr>
            <a:xfrm rot="16200000">
              <a:off x="3545975" y="2317269"/>
              <a:ext cx="207437" cy="2066049"/>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FD0E73-B9AF-2715-97D2-1B7A44B23AD2}"/>
                    </a:ext>
                  </a:extLst>
                </p:cNvPr>
                <p:cNvSpPr txBox="1"/>
                <p:nvPr/>
              </p:nvSpPr>
              <p:spPr>
                <a:xfrm>
                  <a:off x="1978922" y="3440515"/>
                  <a:ext cx="1187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oMath>
                    </m:oMathPara>
                  </a14:m>
                  <a:endParaRPr lang="en-US" sz="1600" dirty="0"/>
                </a:p>
              </p:txBody>
            </p:sp>
          </mc:Choice>
          <mc:Fallback xmlns="">
            <p:sp>
              <p:nvSpPr>
                <p:cNvPr id="12" name="TextBox 11">
                  <a:extLst>
                    <a:ext uri="{FF2B5EF4-FFF2-40B4-BE49-F238E27FC236}">
                      <a16:creationId xmlns:a16="http://schemas.microsoft.com/office/drawing/2014/main" id="{5DFD0E73-B9AF-2715-97D2-1B7A44B23AD2}"/>
                    </a:ext>
                  </a:extLst>
                </p:cNvPr>
                <p:cNvSpPr txBox="1">
                  <a:spLocks noRot="1" noChangeAspect="1" noMove="1" noResize="1" noEditPoints="1" noAdjustHandles="1" noChangeArrowheads="1" noChangeShapeType="1" noTextEdit="1"/>
                </p:cNvSpPr>
                <p:nvPr/>
              </p:nvSpPr>
              <p:spPr>
                <a:xfrm>
                  <a:off x="1978922" y="3440515"/>
                  <a:ext cx="118750" cy="246221"/>
                </a:xfrm>
                <a:prstGeom prst="rect">
                  <a:avLst/>
                </a:prstGeom>
                <a:blipFill>
                  <a:blip r:embed="rId5"/>
                  <a:stretch>
                    <a:fillRect l="-40000" r="-3000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8E4070D-90C0-9B38-6A42-D11F8C3C2979}"/>
                    </a:ext>
                  </a:extLst>
                </p:cNvPr>
                <p:cNvSpPr txBox="1"/>
                <p:nvPr/>
              </p:nvSpPr>
              <p:spPr>
                <a:xfrm>
                  <a:off x="3222067" y="3440514"/>
                  <a:ext cx="84324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m:oMathPara>
                  </a14:m>
                  <a:endParaRPr lang="en-US" sz="1600" dirty="0"/>
                </a:p>
              </p:txBody>
            </p:sp>
          </mc:Choice>
          <mc:Fallback xmlns="">
            <p:sp>
              <p:nvSpPr>
                <p:cNvPr id="13" name="TextBox 12">
                  <a:extLst>
                    <a:ext uri="{FF2B5EF4-FFF2-40B4-BE49-F238E27FC236}">
                      <a16:creationId xmlns:a16="http://schemas.microsoft.com/office/drawing/2014/main" id="{A8E4070D-90C0-9B38-6A42-D11F8C3C2979}"/>
                    </a:ext>
                  </a:extLst>
                </p:cNvPr>
                <p:cNvSpPr txBox="1">
                  <a:spLocks noRot="1" noChangeAspect="1" noMove="1" noResize="1" noEditPoints="1" noAdjustHandles="1" noChangeArrowheads="1" noChangeShapeType="1" noTextEdit="1"/>
                </p:cNvSpPr>
                <p:nvPr/>
              </p:nvSpPr>
              <p:spPr>
                <a:xfrm>
                  <a:off x="3222067" y="3440514"/>
                  <a:ext cx="843244" cy="246221"/>
                </a:xfrm>
                <a:prstGeom prst="rect">
                  <a:avLst/>
                </a:prstGeom>
                <a:blipFill>
                  <a:blip r:embed="rId6"/>
                  <a:stretch>
                    <a:fillRect l="-2985" r="-5970" b="-1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3809888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39</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218114" y="900783"/>
                <a:ext cx="6424393" cy="364686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400"/>
                  </a:spcBef>
                </a:pPr>
                <a:endParaRPr lang="en-US" sz="1600" dirty="0"/>
              </a:p>
              <a:p>
                <a:pPr>
                  <a:lnSpc>
                    <a:spcPts val="1700"/>
                  </a:lnSpc>
                  <a:spcBef>
                    <a:spcPts val="400"/>
                  </a:spcBef>
                </a:pP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=0</m:t>
                        </m:r>
                      </m:sub>
                      <m:sup>
                        <m:r>
                          <a:rPr lang="en-US" sz="1600" b="0" i="1" smtClean="0">
                            <a:latin typeface="Cambria Math" panose="02040503050406030204" pitchFamily="18" charset="0"/>
                          </a:rPr>
                          <m:t>𝑛</m:t>
                        </m:r>
                        <m:r>
                          <a:rPr lang="en-US" sz="1600" b="0" i="1" smtClean="0">
                            <a:latin typeface="Cambria Math" panose="02040503050406030204" pitchFamily="18" charset="0"/>
                          </a:rPr>
                          <m:t>−1</m:t>
                        </m:r>
                      </m:sup>
                      <m:e>
                        <m:r>
                          <a:rPr lang="en-US" sz="1600" b="0" i="1" smtClean="0">
                            <a:latin typeface="Cambria Math" panose="02040503050406030204" pitchFamily="18" charset="0"/>
                          </a:rPr>
                          <m:t>(</m:t>
                        </m:r>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𝑐𝑛</m:t>
                        </m:r>
                      </m:e>
                    </m:nary>
                  </m:oMath>
                </a14:m>
                <a:endParaRPr lang="en-US" sz="1600" dirty="0"/>
              </a:p>
              <a:p>
                <a:pPr>
                  <a:lnSpc>
                    <a:spcPts val="1700"/>
                  </a:lnSpc>
                  <a:spcBef>
                    <a:spcPts val="400"/>
                  </a:spcBef>
                </a:pPr>
                <a14:m>
                  <m:oMath xmlns:m="http://schemas.openxmlformats.org/officeDocument/2006/math">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b="0" i="1" smtClean="0">
                            <a:latin typeface="Cambria Math" panose="02040503050406030204" pitchFamily="18" charset="0"/>
                          </a:rPr>
                          <m:t>0</m:t>
                        </m:r>
                      </m:e>
                    </m:d>
                    <m:r>
                      <a:rPr lang="en-US" sz="1600" i="1">
                        <a:latin typeface="Cambria Math" panose="02040503050406030204" pitchFamily="18" charset="0"/>
                      </a:rPr>
                      <m:t>+</m:t>
                    </m:r>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i="1">
                            <a:latin typeface="Cambria Math" panose="02040503050406030204" pitchFamily="18" charset="0"/>
                          </a:rPr>
                          <m:t>𝑛</m:t>
                        </m:r>
                        <m:r>
                          <a:rPr lang="en-US" sz="1600" i="1">
                            <a:latin typeface="Cambria Math" panose="02040503050406030204" pitchFamily="18" charset="0"/>
                          </a:rPr>
                          <m:t>−1</m:t>
                        </m:r>
                      </m:e>
                    </m:d>
                    <m:r>
                      <a:rPr lang="en-US" sz="1600" b="0" i="1" smtClean="0">
                        <a:latin typeface="Cambria Math" panose="02040503050406030204" pitchFamily="18" charset="0"/>
                      </a:rPr>
                      <m:t>=</m:t>
                    </m:r>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i="1">
                        <a:latin typeface="Cambria Math" panose="02040503050406030204" pitchFamily="18" charset="0"/>
                      </a:rPr>
                      <m:t>+</m:t>
                    </m:r>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b="0" i="1" smtClean="0">
                            <a:latin typeface="Cambria Math" panose="02040503050406030204" pitchFamily="18" charset="0"/>
                          </a:rPr>
                          <m:t>0</m:t>
                        </m:r>
                      </m:e>
                    </m:d>
                    <m:r>
                      <a:rPr lang="en-US" sz="1600" b="0" i="1" smtClean="0">
                        <a:latin typeface="Cambria Math" panose="02040503050406030204" pitchFamily="18" charset="0"/>
                      </a:rPr>
                      <m:t> </m:t>
                    </m:r>
                    <m:r>
                      <a:rPr lang="en-US" sz="1600" b="0" i="1" smtClean="0">
                        <a:latin typeface="Cambria Math" panose="02040503050406030204" pitchFamily="18" charset="0"/>
                      </a:rPr>
                      <m:t>𝑓𝑜𝑟</m:t>
                    </m:r>
                    <m:r>
                      <a:rPr lang="en-US" sz="1600" b="0" i="1" smtClean="0">
                        <a:latin typeface="Cambria Math" panose="02040503050406030204" pitchFamily="18" charset="0"/>
                      </a:rPr>
                      <m:t> </m:t>
                    </m:r>
                    <m:r>
                      <a:rPr lang="en-US" sz="1600" b="0" i="1" smtClean="0">
                        <a:latin typeface="Cambria Math" panose="02040503050406030204" pitchFamily="18" charset="0"/>
                      </a:rPr>
                      <m:t>𝑖</m:t>
                    </m:r>
                    <m:r>
                      <a:rPr lang="en-US" sz="1600" b="0" i="1" smtClean="0">
                        <a:latin typeface="Cambria Math" panose="02040503050406030204" pitchFamily="18" charset="0"/>
                      </a:rPr>
                      <m:t>=0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m:t>
                    </m:r>
                  </m:oMath>
                </a14:m>
                <a:endParaRPr lang="en-US" sz="1600" dirty="0"/>
              </a:p>
              <a:p>
                <a:pPr>
                  <a:lnSpc>
                    <a:spcPts val="1700"/>
                  </a:lnSpc>
                  <a:spcBef>
                    <a:spcPts val="400"/>
                  </a:spcBef>
                </a:pPr>
                <a14:m>
                  <m:oMath xmlns:m="http://schemas.openxmlformats.org/officeDocument/2006/math">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b="0" i="1" smtClean="0">
                            <a:latin typeface="Cambria Math" panose="02040503050406030204" pitchFamily="18" charset="0"/>
                          </a:rPr>
                          <m:t>1</m:t>
                        </m:r>
                      </m:e>
                    </m:d>
                    <m:r>
                      <a:rPr lang="en-US" sz="1600" i="1">
                        <a:latin typeface="Cambria Math" panose="02040503050406030204" pitchFamily="18" charset="0"/>
                      </a:rPr>
                      <m:t>+</m:t>
                    </m:r>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i="1">
                            <a:latin typeface="Cambria Math" panose="02040503050406030204" pitchFamily="18" charset="0"/>
                          </a:rPr>
                          <m:t>𝑛</m:t>
                        </m:r>
                        <m:r>
                          <a:rPr lang="en-US" sz="1600" i="1">
                            <a:latin typeface="Cambria Math" panose="02040503050406030204" pitchFamily="18" charset="0"/>
                          </a:rPr>
                          <m:t>−2</m:t>
                        </m:r>
                      </m:e>
                    </m:d>
                    <m:r>
                      <a:rPr lang="en-US" sz="1600" i="1">
                        <a:latin typeface="Cambria Math" panose="02040503050406030204" pitchFamily="18" charset="0"/>
                      </a:rPr>
                      <m:t>=</m:t>
                    </m:r>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i="1">
                            <a:latin typeface="Cambria Math" panose="02040503050406030204" pitchFamily="18" charset="0"/>
                          </a:rPr>
                          <m:t>𝑛</m:t>
                        </m:r>
                        <m:r>
                          <a:rPr lang="en-US" sz="1600" i="1">
                            <a:latin typeface="Cambria Math" panose="02040503050406030204" pitchFamily="18" charset="0"/>
                          </a:rPr>
                          <m:t>−2</m:t>
                        </m:r>
                      </m:e>
                    </m:d>
                    <m:r>
                      <a:rPr lang="en-US" sz="1600" i="1">
                        <a:latin typeface="Cambria Math" panose="02040503050406030204" pitchFamily="18" charset="0"/>
                      </a:rPr>
                      <m:t>+</m:t>
                    </m:r>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b="0" i="1" smtClean="0">
                            <a:latin typeface="Cambria Math" panose="02040503050406030204" pitchFamily="18" charset="0"/>
                          </a:rPr>
                          <m:t>1</m:t>
                        </m:r>
                      </m:e>
                    </m:d>
                    <m:r>
                      <a:rPr lang="en-US" sz="1600" i="1">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=1 </m:t>
                    </m:r>
                    <m:r>
                      <a:rPr lang="en-US" sz="1600" i="1">
                        <a:latin typeface="Cambria Math" panose="02040503050406030204" pitchFamily="18" charset="0"/>
                      </a:rPr>
                      <m:t>𝑎𝑛𝑑</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𝑛</m:t>
                    </m:r>
                    <m:r>
                      <a:rPr lang="en-US" sz="1600" i="1">
                        <a:latin typeface="Cambria Math" panose="02040503050406030204" pitchFamily="18" charset="0"/>
                      </a:rPr>
                      <m:t>−2</m:t>
                    </m:r>
                  </m:oMath>
                </a14:m>
                <a:r>
                  <a:rPr lang="en-US" sz="1600" dirty="0"/>
                  <a:t> and so on</a:t>
                </a:r>
              </a:p>
              <a:p>
                <a:pPr>
                  <a:lnSpc>
                    <a:spcPts val="1700"/>
                  </a:lnSpc>
                  <a:spcBef>
                    <a:spcPts val="400"/>
                  </a:spcBef>
                </a:pPr>
                <a:endParaRPr lang="en-US" sz="1600" dirty="0"/>
              </a:p>
              <a:p>
                <a:pPr>
                  <a:lnSpc>
                    <a:spcPts val="1700"/>
                  </a:lnSpc>
                  <a:spcBef>
                    <a:spcPts val="400"/>
                  </a:spcBef>
                </a:pPr>
                <a:endParaRPr lang="en-US" sz="1600" dirty="0"/>
              </a:p>
              <a:p>
                <a:pPr>
                  <a:lnSpc>
                    <a:spcPts val="1700"/>
                  </a:lnSpc>
                  <a:spcBef>
                    <a:spcPts val="400"/>
                  </a:spcBef>
                </a:pPr>
                <a:endParaRPr lang="en-US" sz="1600" dirty="0"/>
              </a:p>
              <a:p>
                <a:pPr>
                  <a:lnSpc>
                    <a:spcPts val="1700"/>
                  </a:lnSpc>
                  <a:spcBef>
                    <a:spcPts val="400"/>
                  </a:spcBef>
                </a:pPr>
                <a:endParaRPr lang="en-US" sz="1600" dirty="0"/>
              </a:p>
              <a:p>
                <a:pPr>
                  <a:lnSpc>
                    <a:spcPts val="1700"/>
                  </a:lnSpc>
                  <a:spcBef>
                    <a:spcPts val="400"/>
                  </a:spcBef>
                </a:pPr>
                <a14:m>
                  <m:oMath xmlns:m="http://schemas.openxmlformats.org/officeDocument/2006/math">
                    <m:r>
                      <a:rPr lang="en-US" sz="1600" i="1">
                        <a:solidFill>
                          <a:prstClr val="black"/>
                        </a:solidFill>
                        <a:latin typeface="Cambria Math" panose="02040503050406030204" pitchFamily="18" charset="0"/>
                        <a:ea typeface="+mn-ea"/>
                        <a:cs typeface="+mn-cs"/>
                      </a:rPr>
                      <m:t>𝑇</m:t>
                    </m:r>
                    <m:d>
                      <m:dPr>
                        <m:ctrlPr>
                          <a:rPr lang="en-US" sz="1600" i="1">
                            <a:solidFill>
                              <a:prstClr val="black"/>
                            </a:solidFill>
                            <a:latin typeface="Cambria Math" panose="02040503050406030204" pitchFamily="18" charset="0"/>
                            <a:ea typeface="+mn-ea"/>
                            <a:cs typeface="+mn-cs"/>
                          </a:rPr>
                        </m:ctrlPr>
                      </m:dPr>
                      <m:e>
                        <m:r>
                          <a:rPr lang="en-US" sz="1600" i="1">
                            <a:solidFill>
                              <a:prstClr val="black"/>
                            </a:solidFill>
                            <a:latin typeface="Cambria Math" panose="02040503050406030204" pitchFamily="18" charset="0"/>
                            <a:ea typeface="+mn-ea"/>
                            <a:cs typeface="+mn-cs"/>
                          </a:rPr>
                          <m:t>𝑛</m:t>
                        </m:r>
                      </m:e>
                    </m:d>
                    <m:r>
                      <a:rPr lang="en-US" sz="1600" i="1">
                        <a:solidFill>
                          <a:prstClr val="black"/>
                        </a:solidFill>
                        <a:latin typeface="Cambria Math" panose="02040503050406030204" pitchFamily="18" charset="0"/>
                        <a:ea typeface="+mn-ea"/>
                        <a:cs typeface="+mn-cs"/>
                      </a:rPr>
                      <m:t>= </m:t>
                    </m:r>
                    <m:f>
                      <m:fPr>
                        <m:ctrlPr>
                          <a:rPr lang="en-US" sz="1600" i="1">
                            <a:solidFill>
                              <a:prstClr val="black"/>
                            </a:solidFill>
                            <a:latin typeface="Cambria Math" panose="02040503050406030204" pitchFamily="18" charset="0"/>
                            <a:ea typeface="+mn-ea"/>
                            <a:cs typeface="+mn-cs"/>
                          </a:rPr>
                        </m:ctrlPr>
                      </m:fPr>
                      <m:num>
                        <m:r>
                          <a:rPr lang="en-US" sz="1600" i="1">
                            <a:solidFill>
                              <a:prstClr val="black"/>
                            </a:solidFill>
                            <a:latin typeface="Cambria Math" panose="02040503050406030204" pitchFamily="18" charset="0"/>
                            <a:ea typeface="+mn-ea"/>
                            <a:cs typeface="+mn-cs"/>
                          </a:rPr>
                          <m:t>1</m:t>
                        </m:r>
                      </m:num>
                      <m:den>
                        <m:r>
                          <a:rPr lang="en-US" sz="1600" i="1">
                            <a:solidFill>
                              <a:prstClr val="black"/>
                            </a:solidFill>
                            <a:latin typeface="Cambria Math" panose="02040503050406030204" pitchFamily="18" charset="0"/>
                            <a:ea typeface="+mn-ea"/>
                            <a:cs typeface="+mn-cs"/>
                          </a:rPr>
                          <m:t>𝑛</m:t>
                        </m:r>
                      </m:den>
                    </m:f>
                    <m:nary>
                      <m:naryPr>
                        <m:chr m:val="∑"/>
                        <m:ctrlPr>
                          <a:rPr lang="en-US" sz="1600" i="1">
                            <a:solidFill>
                              <a:prstClr val="black"/>
                            </a:solidFill>
                            <a:latin typeface="Cambria Math" panose="02040503050406030204" pitchFamily="18" charset="0"/>
                            <a:ea typeface="+mn-ea"/>
                            <a:cs typeface="+mn-cs"/>
                          </a:rPr>
                        </m:ctrlPr>
                      </m:naryPr>
                      <m:sub>
                        <m:r>
                          <m:rPr>
                            <m:brk m:alnAt="23"/>
                          </m:rPr>
                          <a:rPr lang="en-US" sz="1600" i="1">
                            <a:solidFill>
                              <a:prstClr val="black"/>
                            </a:solidFill>
                            <a:latin typeface="Cambria Math" panose="02040503050406030204" pitchFamily="18" charset="0"/>
                            <a:ea typeface="+mn-ea"/>
                            <a:cs typeface="+mn-cs"/>
                          </a:rPr>
                          <m:t>𝑖</m:t>
                        </m:r>
                        <m:r>
                          <a:rPr lang="en-US" sz="1600" i="1">
                            <a:solidFill>
                              <a:prstClr val="black"/>
                            </a:solidFill>
                            <a:latin typeface="Cambria Math" panose="02040503050406030204" pitchFamily="18" charset="0"/>
                            <a:ea typeface="+mn-ea"/>
                            <a:cs typeface="+mn-cs"/>
                          </a:rPr>
                          <m:t>=0</m:t>
                        </m:r>
                      </m:sub>
                      <m:sup>
                        <m:r>
                          <a:rPr lang="en-US" sz="1600" i="1">
                            <a:solidFill>
                              <a:prstClr val="black"/>
                            </a:solidFill>
                            <a:latin typeface="Cambria Math" panose="02040503050406030204" pitchFamily="18" charset="0"/>
                            <a:ea typeface="+mn-ea"/>
                            <a:cs typeface="+mn-cs"/>
                          </a:rPr>
                          <m:t>𝑛</m:t>
                        </m:r>
                        <m:r>
                          <a:rPr lang="en-US" sz="1600" i="1">
                            <a:solidFill>
                              <a:prstClr val="black"/>
                            </a:solidFill>
                            <a:latin typeface="Cambria Math" panose="02040503050406030204" pitchFamily="18" charset="0"/>
                            <a:ea typeface="+mn-ea"/>
                            <a:cs typeface="+mn-cs"/>
                          </a:rPr>
                          <m:t>−1</m:t>
                        </m:r>
                      </m:sup>
                      <m:e>
                        <m:r>
                          <a:rPr lang="en-US" sz="1600" i="1">
                            <a:solidFill>
                              <a:prstClr val="black"/>
                            </a:solidFill>
                            <a:latin typeface="Cambria Math" panose="02040503050406030204" pitchFamily="18" charset="0"/>
                            <a:ea typeface="+mn-ea"/>
                            <a:cs typeface="+mn-cs"/>
                          </a:rPr>
                          <m:t>(</m:t>
                        </m:r>
                        <m:r>
                          <a:rPr lang="en-US" sz="1600" i="1">
                            <a:solidFill>
                              <a:prstClr val="black"/>
                            </a:solidFill>
                            <a:latin typeface="Cambria Math" panose="02040503050406030204" pitchFamily="18" charset="0"/>
                            <a:ea typeface="+mn-ea"/>
                            <a:cs typeface="+mn-cs"/>
                          </a:rPr>
                          <m:t>𝑇</m:t>
                        </m:r>
                        <m:d>
                          <m:dPr>
                            <m:ctrlPr>
                              <a:rPr lang="en-US" sz="1600" i="1">
                                <a:solidFill>
                                  <a:prstClr val="black"/>
                                </a:solidFill>
                                <a:latin typeface="Cambria Math" panose="02040503050406030204" pitchFamily="18" charset="0"/>
                                <a:ea typeface="+mn-ea"/>
                                <a:cs typeface="+mn-cs"/>
                              </a:rPr>
                            </m:ctrlPr>
                          </m:dPr>
                          <m:e>
                            <m:r>
                              <a:rPr lang="en-US" sz="1600" i="1">
                                <a:solidFill>
                                  <a:prstClr val="black"/>
                                </a:solidFill>
                                <a:latin typeface="Cambria Math" panose="02040503050406030204" pitchFamily="18" charset="0"/>
                                <a:ea typeface="+mn-ea"/>
                                <a:cs typeface="+mn-cs"/>
                              </a:rPr>
                              <m:t>𝑖</m:t>
                            </m:r>
                          </m:e>
                        </m:d>
                        <m:r>
                          <a:rPr lang="en-US" sz="1600" i="1">
                            <a:solidFill>
                              <a:prstClr val="black"/>
                            </a:solidFill>
                            <a:latin typeface="Cambria Math" panose="02040503050406030204" pitchFamily="18" charset="0"/>
                            <a:ea typeface="+mn-ea"/>
                            <a:cs typeface="+mn-cs"/>
                          </a:rPr>
                          <m:t>+</m:t>
                        </m:r>
                        <m:r>
                          <a:rPr lang="en-US" sz="1600" i="1">
                            <a:solidFill>
                              <a:prstClr val="black"/>
                            </a:solidFill>
                            <a:latin typeface="Cambria Math" panose="02040503050406030204" pitchFamily="18" charset="0"/>
                            <a:ea typeface="+mn-ea"/>
                            <a:cs typeface="+mn-cs"/>
                          </a:rPr>
                          <m:t>𝑇</m:t>
                        </m:r>
                        <m:d>
                          <m:dPr>
                            <m:ctrlPr>
                              <a:rPr lang="en-US" sz="1600" i="1">
                                <a:solidFill>
                                  <a:prstClr val="black"/>
                                </a:solidFill>
                                <a:latin typeface="Cambria Math" panose="02040503050406030204" pitchFamily="18" charset="0"/>
                                <a:ea typeface="+mn-ea"/>
                                <a:cs typeface="+mn-cs"/>
                              </a:rPr>
                            </m:ctrlPr>
                          </m:dPr>
                          <m:e>
                            <m:r>
                              <a:rPr lang="en-US" sz="1600" i="1">
                                <a:solidFill>
                                  <a:prstClr val="black"/>
                                </a:solidFill>
                                <a:latin typeface="Cambria Math" panose="02040503050406030204" pitchFamily="18" charset="0"/>
                                <a:ea typeface="+mn-ea"/>
                                <a:cs typeface="+mn-cs"/>
                              </a:rPr>
                              <m:t>𝑛</m:t>
                            </m:r>
                            <m:r>
                              <a:rPr lang="en-US" sz="1600" i="1">
                                <a:solidFill>
                                  <a:prstClr val="black"/>
                                </a:solidFill>
                                <a:latin typeface="Cambria Math" panose="02040503050406030204" pitchFamily="18" charset="0"/>
                                <a:ea typeface="+mn-ea"/>
                                <a:cs typeface="+mn-cs"/>
                              </a:rPr>
                              <m:t>−1−</m:t>
                            </m:r>
                            <m:r>
                              <a:rPr lang="en-US" sz="1600" i="1">
                                <a:solidFill>
                                  <a:prstClr val="black"/>
                                </a:solidFill>
                                <a:latin typeface="Cambria Math" panose="02040503050406030204" pitchFamily="18" charset="0"/>
                                <a:ea typeface="+mn-ea"/>
                                <a:cs typeface="+mn-cs"/>
                              </a:rPr>
                              <m:t>𝑖</m:t>
                            </m:r>
                          </m:e>
                        </m:d>
                        <m:r>
                          <a:rPr lang="en-US" sz="1600" b="0" i="1" smtClean="0">
                            <a:solidFill>
                              <a:prstClr val="black"/>
                            </a:solidFill>
                            <a:latin typeface="Cambria Math" panose="02040503050406030204" pitchFamily="18" charset="0"/>
                            <a:ea typeface="+mn-ea"/>
                            <a:cs typeface="+mn-cs"/>
                          </a:rPr>
                          <m:t>)</m:t>
                        </m:r>
                        <m:r>
                          <a:rPr lang="en-US" sz="1600" i="1">
                            <a:solidFill>
                              <a:prstClr val="black"/>
                            </a:solidFill>
                            <a:latin typeface="Cambria Math" panose="02040503050406030204" pitchFamily="18" charset="0"/>
                            <a:ea typeface="+mn-ea"/>
                            <a:cs typeface="+mn-cs"/>
                          </a:rPr>
                          <m:t>+</m:t>
                        </m:r>
                        <m:r>
                          <a:rPr lang="en-US" sz="1600" i="1">
                            <a:solidFill>
                              <a:prstClr val="black"/>
                            </a:solidFill>
                            <a:latin typeface="Cambria Math" panose="02040503050406030204" pitchFamily="18" charset="0"/>
                            <a:ea typeface="+mn-ea"/>
                            <a:cs typeface="+mn-cs"/>
                          </a:rPr>
                          <m:t>𝑐𝑛</m:t>
                        </m:r>
                      </m:e>
                    </m:nary>
                    <m:r>
                      <a:rPr lang="en-US" sz="1600" b="0" i="1" smtClean="0">
                        <a:solidFill>
                          <a:prstClr val="black"/>
                        </a:solidFill>
                        <a:latin typeface="Cambria Math" panose="02040503050406030204" pitchFamily="18" charset="0"/>
                        <a:ea typeface="+mn-ea"/>
                        <a:cs typeface="+mn-cs"/>
                      </a:rPr>
                      <m:t>=</m:t>
                    </m:r>
                    <m:f>
                      <m:fPr>
                        <m:ctrlPr>
                          <a:rPr lang="en-US" sz="1600" i="1">
                            <a:solidFill>
                              <a:prstClr val="black"/>
                            </a:solidFill>
                            <a:latin typeface="Cambria Math" panose="02040503050406030204" pitchFamily="18" charset="0"/>
                          </a:rPr>
                        </m:ctrlPr>
                      </m:fPr>
                      <m:num>
                        <m:r>
                          <a:rPr lang="en-US" sz="1600" b="0" i="1" smtClean="0">
                            <a:solidFill>
                              <a:prstClr val="black"/>
                            </a:solidFill>
                            <a:latin typeface="Cambria Math" panose="02040503050406030204" pitchFamily="18" charset="0"/>
                          </a:rPr>
                          <m:t>2</m:t>
                        </m:r>
                      </m:num>
                      <m:den>
                        <m:r>
                          <a:rPr lang="en-US" sz="1600" i="1">
                            <a:solidFill>
                              <a:prstClr val="black"/>
                            </a:solidFill>
                            <a:latin typeface="Cambria Math" panose="02040503050406030204" pitchFamily="18" charset="0"/>
                          </a:rPr>
                          <m:t>𝑛</m:t>
                        </m:r>
                      </m:den>
                    </m:f>
                    <m:nary>
                      <m:naryPr>
                        <m:chr m:val="∑"/>
                        <m:ctrlPr>
                          <a:rPr lang="en-US" sz="1600" i="1">
                            <a:solidFill>
                              <a:prstClr val="black"/>
                            </a:solidFill>
                            <a:latin typeface="Cambria Math" panose="02040503050406030204" pitchFamily="18" charset="0"/>
                          </a:rPr>
                        </m:ctrlPr>
                      </m:naryPr>
                      <m:sub>
                        <m:r>
                          <m:rPr>
                            <m:brk m:alnAt="23"/>
                          </m:rPr>
                          <a:rPr lang="en-US" sz="1600" i="1">
                            <a:solidFill>
                              <a:prstClr val="black"/>
                            </a:solidFill>
                            <a:latin typeface="Cambria Math" panose="02040503050406030204" pitchFamily="18" charset="0"/>
                          </a:rPr>
                          <m:t>𝑖</m:t>
                        </m:r>
                        <m:r>
                          <a:rPr lang="en-US" sz="1600" i="1">
                            <a:solidFill>
                              <a:prstClr val="black"/>
                            </a:solidFill>
                            <a:latin typeface="Cambria Math" panose="02040503050406030204" pitchFamily="18" charset="0"/>
                          </a:rPr>
                          <m:t>=0</m:t>
                        </m:r>
                      </m:sub>
                      <m:sup>
                        <m:r>
                          <a:rPr lang="en-US" sz="1600" i="1">
                            <a:solidFill>
                              <a:prstClr val="black"/>
                            </a:solidFill>
                            <a:latin typeface="Cambria Math" panose="02040503050406030204" pitchFamily="18" charset="0"/>
                          </a:rPr>
                          <m:t>𝑛</m:t>
                        </m:r>
                        <m:r>
                          <a:rPr lang="en-US" sz="1600" i="1">
                            <a:solidFill>
                              <a:prstClr val="black"/>
                            </a:solidFill>
                            <a:latin typeface="Cambria Math" panose="02040503050406030204" pitchFamily="18" charset="0"/>
                          </a:rPr>
                          <m:t>−1</m:t>
                        </m:r>
                      </m:sup>
                      <m:e>
                        <m:r>
                          <a:rPr lang="en-US" sz="1600" i="1">
                            <a:solidFill>
                              <a:prstClr val="black"/>
                            </a:solidFill>
                            <a:latin typeface="Cambria Math" panose="02040503050406030204" pitchFamily="18" charset="0"/>
                          </a:rPr>
                          <m:t>𝑇</m:t>
                        </m:r>
                        <m:d>
                          <m:dPr>
                            <m:ctrlPr>
                              <a:rPr lang="en-US" sz="1600" i="1">
                                <a:solidFill>
                                  <a:prstClr val="black"/>
                                </a:solidFill>
                                <a:latin typeface="Cambria Math" panose="02040503050406030204" pitchFamily="18" charset="0"/>
                              </a:rPr>
                            </m:ctrlPr>
                          </m:dPr>
                          <m:e>
                            <m:r>
                              <a:rPr lang="en-US" sz="1600" i="1">
                                <a:solidFill>
                                  <a:prstClr val="black"/>
                                </a:solidFill>
                                <a:latin typeface="Cambria Math" panose="02040503050406030204" pitchFamily="18" charset="0"/>
                              </a:rPr>
                              <m:t>𝑖</m:t>
                            </m:r>
                          </m:e>
                        </m:d>
                        <m:r>
                          <a:rPr lang="en-US" sz="1600" i="1">
                            <a:solidFill>
                              <a:prstClr val="black"/>
                            </a:solidFill>
                            <a:latin typeface="Cambria Math" panose="02040503050406030204" pitchFamily="18" charset="0"/>
                          </a:rPr>
                          <m:t>+</m:t>
                        </m:r>
                        <m:r>
                          <a:rPr lang="en-US" sz="1600" i="1">
                            <a:solidFill>
                              <a:prstClr val="black"/>
                            </a:solidFill>
                            <a:latin typeface="Cambria Math" panose="02040503050406030204" pitchFamily="18" charset="0"/>
                          </a:rPr>
                          <m:t>𝑐𝑛</m:t>
                        </m:r>
                      </m:e>
                    </m:nary>
                  </m:oMath>
                </a14:m>
                <a:endParaRPr lang="en-US" sz="1600" dirty="0"/>
              </a:p>
              <a:p>
                <a:pPr>
                  <a:lnSpc>
                    <a:spcPts val="1700"/>
                  </a:lnSpc>
                  <a:spcBef>
                    <a:spcPts val="400"/>
                  </a:spcBef>
                </a:pPr>
                <a:endParaRPr lang="en-US" sz="1600" dirty="0"/>
              </a:p>
              <a:p>
                <a:pPr>
                  <a:lnSpc>
                    <a:spcPts val="1700"/>
                  </a:lnSpc>
                  <a:spcBef>
                    <a:spcPts val="400"/>
                  </a:spcBef>
                </a:pPr>
                <a:r>
                  <a:rPr lang="en-US" sz="1600" dirty="0"/>
                  <a:t>Let us rewrite this as </a:t>
                </a:r>
                <a14:m>
                  <m:oMath xmlns:m="http://schemas.openxmlformats.org/officeDocument/2006/math">
                    <m:r>
                      <a:rPr lang="en-US" sz="1600" i="1">
                        <a:solidFill>
                          <a:prstClr val="black"/>
                        </a:solidFill>
                        <a:latin typeface="Cambria Math" panose="02040503050406030204" pitchFamily="18" charset="0"/>
                      </a:rPr>
                      <m:t>𝑛𝑇</m:t>
                    </m:r>
                    <m:d>
                      <m:dPr>
                        <m:ctrlPr>
                          <a:rPr lang="en-US" sz="1600" i="1">
                            <a:solidFill>
                              <a:prstClr val="black"/>
                            </a:solidFill>
                            <a:latin typeface="Cambria Math" panose="02040503050406030204" pitchFamily="18" charset="0"/>
                          </a:rPr>
                        </m:ctrlPr>
                      </m:dPr>
                      <m:e>
                        <m:r>
                          <a:rPr lang="en-US" sz="1600" i="1">
                            <a:solidFill>
                              <a:prstClr val="black"/>
                            </a:solidFill>
                            <a:latin typeface="Cambria Math" panose="02040503050406030204" pitchFamily="18" charset="0"/>
                          </a:rPr>
                          <m:t>𝑛</m:t>
                        </m:r>
                      </m:e>
                    </m:d>
                    <m:r>
                      <a:rPr lang="en-US" sz="1600" i="1">
                        <a:solidFill>
                          <a:prstClr val="black"/>
                        </a:solidFill>
                        <a:latin typeface="Cambria Math" panose="02040503050406030204" pitchFamily="18" charset="0"/>
                      </a:rPr>
                      <m:t>=</m:t>
                    </m:r>
                    <m:r>
                      <a:rPr lang="en-US" sz="1600" b="0" i="1" smtClean="0">
                        <a:solidFill>
                          <a:prstClr val="black"/>
                        </a:solidFill>
                        <a:latin typeface="Cambria Math" panose="02040503050406030204" pitchFamily="18" charset="0"/>
                      </a:rPr>
                      <m:t>2</m:t>
                    </m:r>
                    <m:nary>
                      <m:naryPr>
                        <m:chr m:val="∑"/>
                        <m:ctrlPr>
                          <a:rPr lang="en-US" sz="1600" i="1">
                            <a:solidFill>
                              <a:prstClr val="black"/>
                            </a:solidFill>
                            <a:latin typeface="Cambria Math" panose="02040503050406030204" pitchFamily="18" charset="0"/>
                          </a:rPr>
                        </m:ctrlPr>
                      </m:naryPr>
                      <m:sub>
                        <m:r>
                          <m:rPr>
                            <m:brk m:alnAt="23"/>
                          </m:rPr>
                          <a:rPr lang="en-US" sz="1600" i="1">
                            <a:solidFill>
                              <a:prstClr val="black"/>
                            </a:solidFill>
                            <a:latin typeface="Cambria Math" panose="02040503050406030204" pitchFamily="18" charset="0"/>
                          </a:rPr>
                          <m:t>𝑖</m:t>
                        </m:r>
                        <m:r>
                          <a:rPr lang="en-US" sz="1600" i="1">
                            <a:solidFill>
                              <a:prstClr val="black"/>
                            </a:solidFill>
                            <a:latin typeface="Cambria Math" panose="02040503050406030204" pitchFamily="18" charset="0"/>
                          </a:rPr>
                          <m:t>=0</m:t>
                        </m:r>
                      </m:sub>
                      <m:sup>
                        <m:r>
                          <a:rPr lang="en-US" sz="1600" i="1">
                            <a:solidFill>
                              <a:prstClr val="black"/>
                            </a:solidFill>
                            <a:latin typeface="Cambria Math" panose="02040503050406030204" pitchFamily="18" charset="0"/>
                          </a:rPr>
                          <m:t>𝑛</m:t>
                        </m:r>
                        <m:r>
                          <a:rPr lang="en-US" sz="1600" i="1">
                            <a:solidFill>
                              <a:prstClr val="black"/>
                            </a:solidFill>
                            <a:latin typeface="Cambria Math" panose="02040503050406030204" pitchFamily="18" charset="0"/>
                          </a:rPr>
                          <m:t>−1</m:t>
                        </m:r>
                      </m:sup>
                      <m:e>
                        <m:r>
                          <a:rPr lang="en-US" sz="1600" i="1">
                            <a:solidFill>
                              <a:prstClr val="black"/>
                            </a:solidFill>
                            <a:latin typeface="Cambria Math" panose="02040503050406030204" pitchFamily="18" charset="0"/>
                          </a:rPr>
                          <m:t>𝑇</m:t>
                        </m:r>
                        <m:d>
                          <m:dPr>
                            <m:ctrlPr>
                              <a:rPr lang="en-US" sz="1600" i="1">
                                <a:solidFill>
                                  <a:prstClr val="black"/>
                                </a:solidFill>
                                <a:latin typeface="Cambria Math" panose="02040503050406030204" pitchFamily="18" charset="0"/>
                              </a:rPr>
                            </m:ctrlPr>
                          </m:dPr>
                          <m:e>
                            <m:r>
                              <a:rPr lang="en-US" sz="1600" i="1">
                                <a:solidFill>
                                  <a:prstClr val="black"/>
                                </a:solidFill>
                                <a:latin typeface="Cambria Math" panose="02040503050406030204" pitchFamily="18" charset="0"/>
                              </a:rPr>
                              <m:t>𝑖</m:t>
                            </m:r>
                          </m:e>
                        </m:d>
                        <m:r>
                          <a:rPr lang="en-US" sz="1600" i="1">
                            <a:solidFill>
                              <a:prstClr val="black"/>
                            </a:solidFill>
                            <a:latin typeface="Cambria Math" panose="02040503050406030204" pitchFamily="18" charset="0"/>
                          </a:rPr>
                          <m:t>+</m:t>
                        </m:r>
                        <m:r>
                          <a:rPr lang="en-US" sz="1600" i="1">
                            <a:solidFill>
                              <a:prstClr val="black"/>
                            </a:solidFill>
                            <a:latin typeface="Cambria Math" panose="02040503050406030204" pitchFamily="18" charset="0"/>
                          </a:rPr>
                          <m:t>𝑐</m:t>
                        </m:r>
                        <m:sSup>
                          <m:sSupPr>
                            <m:ctrlPr>
                              <a:rPr lang="en-US" sz="1600" b="0" i="1" smtClean="0">
                                <a:solidFill>
                                  <a:prstClr val="black"/>
                                </a:solidFill>
                                <a:latin typeface="Cambria Math" panose="02040503050406030204" pitchFamily="18" charset="0"/>
                              </a:rPr>
                            </m:ctrlPr>
                          </m:sSupPr>
                          <m:e>
                            <m:r>
                              <a:rPr lang="en-US" sz="1600" i="1">
                                <a:solidFill>
                                  <a:prstClr val="black"/>
                                </a:solidFill>
                                <a:latin typeface="Cambria Math" panose="02040503050406030204" pitchFamily="18" charset="0"/>
                              </a:rPr>
                              <m:t>𝑛</m:t>
                            </m:r>
                          </m:e>
                          <m:sup>
                            <m:r>
                              <a:rPr lang="en-US" sz="1600" b="0" i="1" smtClean="0">
                                <a:solidFill>
                                  <a:prstClr val="black"/>
                                </a:solidFill>
                                <a:latin typeface="Cambria Math" panose="02040503050406030204" pitchFamily="18" charset="0"/>
                              </a:rPr>
                              <m:t>2</m:t>
                            </m:r>
                          </m:sup>
                        </m:sSup>
                      </m:e>
                    </m:nary>
                  </m:oMath>
                </a14:m>
                <a:endParaRPr lang="en-US" sz="1600" dirty="0"/>
              </a:p>
              <a:p>
                <a:pPr>
                  <a:lnSpc>
                    <a:spcPts val="1700"/>
                  </a:lnSpc>
                  <a:spcBef>
                    <a:spcPts val="400"/>
                  </a:spcBef>
                </a:pPr>
                <a:endParaRPr lang="en-US" sz="1600" dirty="0"/>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218114" y="900783"/>
                <a:ext cx="6424393" cy="3646868"/>
              </a:xfrm>
              <a:prstGeom prst="rect">
                <a:avLst/>
              </a:prstGeom>
              <a:blipFill>
                <a:blip r:embed="rId3"/>
                <a:stretch>
                  <a:fillRect l="-394" t="-4861" b="-4514"/>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14E1A1E0-3813-5C62-AC10-791255D4550F}"/>
              </a:ext>
            </a:extLst>
          </p:cNvPr>
          <p:cNvGrpSpPr/>
          <p:nvPr/>
        </p:nvGrpSpPr>
        <p:grpSpPr>
          <a:xfrm>
            <a:off x="471487" y="2326724"/>
            <a:ext cx="2952000" cy="763523"/>
            <a:chOff x="1730719" y="2923213"/>
            <a:chExt cx="2952000" cy="763523"/>
          </a:xfrm>
        </p:grpSpPr>
        <p:sp>
          <p:nvSpPr>
            <p:cNvPr id="16" name="Rectangle 15">
              <a:extLst>
                <a:ext uri="{FF2B5EF4-FFF2-40B4-BE49-F238E27FC236}">
                  <a16:creationId xmlns:a16="http://schemas.microsoft.com/office/drawing/2014/main" id="{F582A1CE-778A-F8BA-9CAE-091BDA95F401}"/>
                </a:ext>
              </a:extLst>
            </p:cNvPr>
            <p:cNvSpPr/>
            <p:nvPr/>
          </p:nvSpPr>
          <p:spPr>
            <a:xfrm>
              <a:off x="1730719" y="2925013"/>
              <a:ext cx="2952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EC9562B-2100-750B-BB94-75EA4D833307}"/>
                </a:ext>
              </a:extLst>
            </p:cNvPr>
            <p:cNvSpPr/>
            <p:nvPr/>
          </p:nvSpPr>
          <p:spPr>
            <a:xfrm>
              <a:off x="2361070" y="2923213"/>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023B12-85B8-6EB2-19E3-81BA53482648}"/>
                    </a:ext>
                  </a:extLst>
                </p:cNvPr>
                <p:cNvSpPr txBox="1"/>
                <p:nvPr/>
              </p:nvSpPr>
              <p:spPr>
                <a:xfrm>
                  <a:off x="2421896" y="3177012"/>
                  <a:ext cx="1187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oMath>
                    </m:oMathPara>
                  </a14:m>
                  <a:endParaRPr lang="en-US" sz="1600" dirty="0"/>
                </a:p>
              </p:txBody>
            </p:sp>
          </mc:Choice>
          <mc:Fallback xmlns="">
            <p:sp>
              <p:nvSpPr>
                <p:cNvPr id="18" name="TextBox 17">
                  <a:extLst>
                    <a:ext uri="{FF2B5EF4-FFF2-40B4-BE49-F238E27FC236}">
                      <a16:creationId xmlns:a16="http://schemas.microsoft.com/office/drawing/2014/main" id="{52023B12-85B8-6EB2-19E3-81BA53482648}"/>
                    </a:ext>
                  </a:extLst>
                </p:cNvPr>
                <p:cNvSpPr txBox="1">
                  <a:spLocks noRot="1" noChangeAspect="1" noMove="1" noResize="1" noEditPoints="1" noAdjustHandles="1" noChangeArrowheads="1" noChangeShapeType="1" noTextEdit="1"/>
                </p:cNvSpPr>
                <p:nvPr/>
              </p:nvSpPr>
              <p:spPr>
                <a:xfrm>
                  <a:off x="2421896" y="3177012"/>
                  <a:ext cx="118750" cy="246221"/>
                </a:xfrm>
                <a:prstGeom prst="rect">
                  <a:avLst/>
                </a:prstGeom>
                <a:blipFill>
                  <a:blip r:embed="rId4"/>
                  <a:stretch>
                    <a:fillRect l="-40000" r="-40000" b="-10000"/>
                  </a:stretch>
                </a:blipFill>
              </p:spPr>
              <p:txBody>
                <a:bodyPr/>
                <a:lstStyle/>
                <a:p>
                  <a:r>
                    <a:rPr lang="en-US">
                      <a:noFill/>
                    </a:rPr>
                    <a:t> </a:t>
                  </a:r>
                </a:p>
              </p:txBody>
            </p:sp>
          </mc:Fallback>
        </mc:AlternateContent>
        <p:sp>
          <p:nvSpPr>
            <p:cNvPr id="19" name="Left Brace 18">
              <a:extLst>
                <a:ext uri="{FF2B5EF4-FFF2-40B4-BE49-F238E27FC236}">
                  <a16:creationId xmlns:a16="http://schemas.microsoft.com/office/drawing/2014/main" id="{3D24B33B-CF7D-6D9D-F8C3-9E079B64732A}"/>
                </a:ext>
              </a:extLst>
            </p:cNvPr>
            <p:cNvSpPr/>
            <p:nvPr/>
          </p:nvSpPr>
          <p:spPr>
            <a:xfrm rot="16200000">
              <a:off x="1941951" y="3034891"/>
              <a:ext cx="207890" cy="630350"/>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0F46C59D-2BAF-A326-72DC-44B5D28C9781}"/>
                </a:ext>
              </a:extLst>
            </p:cNvPr>
            <p:cNvSpPr/>
            <p:nvPr/>
          </p:nvSpPr>
          <p:spPr>
            <a:xfrm rot="16200000">
              <a:off x="3545975" y="2317269"/>
              <a:ext cx="207437" cy="2066049"/>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5077274-4185-13C8-DD70-C0A002B49CCE}"/>
                    </a:ext>
                  </a:extLst>
                </p:cNvPr>
                <p:cNvSpPr txBox="1"/>
                <p:nvPr/>
              </p:nvSpPr>
              <p:spPr>
                <a:xfrm>
                  <a:off x="1978922" y="3440515"/>
                  <a:ext cx="1187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oMath>
                    </m:oMathPara>
                  </a14:m>
                  <a:endParaRPr lang="en-US" sz="1600" dirty="0"/>
                </a:p>
              </p:txBody>
            </p:sp>
          </mc:Choice>
          <mc:Fallback xmlns="">
            <p:sp>
              <p:nvSpPr>
                <p:cNvPr id="21" name="TextBox 20">
                  <a:extLst>
                    <a:ext uri="{FF2B5EF4-FFF2-40B4-BE49-F238E27FC236}">
                      <a16:creationId xmlns:a16="http://schemas.microsoft.com/office/drawing/2014/main" id="{45077274-4185-13C8-DD70-C0A002B49CCE}"/>
                    </a:ext>
                  </a:extLst>
                </p:cNvPr>
                <p:cNvSpPr txBox="1">
                  <a:spLocks noRot="1" noChangeAspect="1" noMove="1" noResize="1" noEditPoints="1" noAdjustHandles="1" noChangeArrowheads="1" noChangeShapeType="1" noTextEdit="1"/>
                </p:cNvSpPr>
                <p:nvPr/>
              </p:nvSpPr>
              <p:spPr>
                <a:xfrm>
                  <a:off x="1978922" y="3440515"/>
                  <a:ext cx="118750" cy="246221"/>
                </a:xfrm>
                <a:prstGeom prst="rect">
                  <a:avLst/>
                </a:prstGeom>
                <a:blipFill>
                  <a:blip r:embed="rId5"/>
                  <a:stretch>
                    <a:fillRect l="-36364" r="-27273"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A5905B-1C90-2DE7-E7F2-ED75A8FEB254}"/>
                    </a:ext>
                  </a:extLst>
                </p:cNvPr>
                <p:cNvSpPr txBox="1"/>
                <p:nvPr/>
              </p:nvSpPr>
              <p:spPr>
                <a:xfrm>
                  <a:off x="3222067" y="3440514"/>
                  <a:ext cx="84324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m:oMathPara>
                  </a14:m>
                  <a:endParaRPr lang="en-US" sz="1600" dirty="0"/>
                </a:p>
              </p:txBody>
            </p:sp>
          </mc:Choice>
          <mc:Fallback xmlns="">
            <p:sp>
              <p:nvSpPr>
                <p:cNvPr id="22" name="TextBox 21">
                  <a:extLst>
                    <a:ext uri="{FF2B5EF4-FFF2-40B4-BE49-F238E27FC236}">
                      <a16:creationId xmlns:a16="http://schemas.microsoft.com/office/drawing/2014/main" id="{88A5905B-1C90-2DE7-E7F2-ED75A8FEB254}"/>
                    </a:ext>
                  </a:extLst>
                </p:cNvPr>
                <p:cNvSpPr txBox="1">
                  <a:spLocks noRot="1" noChangeAspect="1" noMove="1" noResize="1" noEditPoints="1" noAdjustHandles="1" noChangeArrowheads="1" noChangeShapeType="1" noTextEdit="1"/>
                </p:cNvSpPr>
                <p:nvPr/>
              </p:nvSpPr>
              <p:spPr>
                <a:xfrm>
                  <a:off x="3222067" y="3440514"/>
                  <a:ext cx="843244" cy="246221"/>
                </a:xfrm>
                <a:prstGeom prst="rect">
                  <a:avLst/>
                </a:prstGeom>
                <a:blipFill>
                  <a:blip r:embed="rId6"/>
                  <a:stretch>
                    <a:fillRect l="-2985" r="-5970" b="-5000"/>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F7743216-8901-708D-999F-62F91558018B}"/>
              </a:ext>
            </a:extLst>
          </p:cNvPr>
          <p:cNvGrpSpPr/>
          <p:nvPr/>
        </p:nvGrpSpPr>
        <p:grpSpPr>
          <a:xfrm>
            <a:off x="3634834" y="2321871"/>
            <a:ext cx="2953465" cy="775674"/>
            <a:chOff x="3634834" y="2185135"/>
            <a:chExt cx="2953465" cy="775674"/>
          </a:xfrm>
        </p:grpSpPr>
        <p:sp>
          <p:nvSpPr>
            <p:cNvPr id="24" name="Rectangle 23">
              <a:extLst>
                <a:ext uri="{FF2B5EF4-FFF2-40B4-BE49-F238E27FC236}">
                  <a16:creationId xmlns:a16="http://schemas.microsoft.com/office/drawing/2014/main" id="{DA00066E-C351-2581-CFAD-C99FA91E7478}"/>
                </a:ext>
              </a:extLst>
            </p:cNvPr>
            <p:cNvSpPr/>
            <p:nvPr/>
          </p:nvSpPr>
          <p:spPr>
            <a:xfrm>
              <a:off x="3636299" y="2186935"/>
              <a:ext cx="2952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44FA423-B2F0-3704-EDBE-9B60727DBAB0}"/>
                </a:ext>
              </a:extLst>
            </p:cNvPr>
            <p:cNvSpPr/>
            <p:nvPr/>
          </p:nvSpPr>
          <p:spPr>
            <a:xfrm>
              <a:off x="5702349" y="2185135"/>
              <a:ext cx="255600" cy="25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6B87F01-706B-D5AA-0129-C41A2EAB6E17}"/>
                    </a:ext>
                  </a:extLst>
                </p:cNvPr>
                <p:cNvSpPr txBox="1"/>
                <p:nvPr/>
              </p:nvSpPr>
              <p:spPr>
                <a:xfrm>
                  <a:off x="6218534" y="2703476"/>
                  <a:ext cx="1187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oMath>
                    </m:oMathPara>
                  </a14:m>
                  <a:endParaRPr lang="en-US" sz="1600" dirty="0"/>
                </a:p>
              </p:txBody>
            </p:sp>
          </mc:Choice>
          <mc:Fallback xmlns="">
            <p:sp>
              <p:nvSpPr>
                <p:cNvPr id="26" name="TextBox 25">
                  <a:extLst>
                    <a:ext uri="{FF2B5EF4-FFF2-40B4-BE49-F238E27FC236}">
                      <a16:creationId xmlns:a16="http://schemas.microsoft.com/office/drawing/2014/main" id="{26B87F01-706B-D5AA-0129-C41A2EAB6E17}"/>
                    </a:ext>
                  </a:extLst>
                </p:cNvPr>
                <p:cNvSpPr txBox="1">
                  <a:spLocks noRot="1" noChangeAspect="1" noMove="1" noResize="1" noEditPoints="1" noAdjustHandles="1" noChangeArrowheads="1" noChangeShapeType="1" noTextEdit="1"/>
                </p:cNvSpPr>
                <p:nvPr/>
              </p:nvSpPr>
              <p:spPr>
                <a:xfrm>
                  <a:off x="6218534" y="2703476"/>
                  <a:ext cx="118750" cy="246221"/>
                </a:xfrm>
                <a:prstGeom prst="rect">
                  <a:avLst/>
                </a:prstGeom>
                <a:blipFill>
                  <a:blip r:embed="rId7"/>
                  <a:stretch>
                    <a:fillRect l="-36364" r="-27273" b="-10000"/>
                  </a:stretch>
                </a:blipFill>
              </p:spPr>
              <p:txBody>
                <a:bodyPr/>
                <a:lstStyle/>
                <a:p>
                  <a:r>
                    <a:rPr lang="en-US">
                      <a:noFill/>
                    </a:rPr>
                    <a:t> </a:t>
                  </a:r>
                </a:p>
              </p:txBody>
            </p:sp>
          </mc:Fallback>
        </mc:AlternateContent>
        <p:sp>
          <p:nvSpPr>
            <p:cNvPr id="27" name="Left Brace 26">
              <a:extLst>
                <a:ext uri="{FF2B5EF4-FFF2-40B4-BE49-F238E27FC236}">
                  <a16:creationId xmlns:a16="http://schemas.microsoft.com/office/drawing/2014/main" id="{14C3B98A-AC2A-64AE-DB11-F32C8B60D140}"/>
                </a:ext>
              </a:extLst>
            </p:cNvPr>
            <p:cNvSpPr/>
            <p:nvPr/>
          </p:nvSpPr>
          <p:spPr>
            <a:xfrm rot="16200000">
              <a:off x="6167711" y="2290258"/>
              <a:ext cx="207890" cy="630350"/>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3C1CF4DB-1A21-13EC-C83D-4CAD722D62DE}"/>
                </a:ext>
              </a:extLst>
            </p:cNvPr>
            <p:cNvSpPr/>
            <p:nvPr/>
          </p:nvSpPr>
          <p:spPr>
            <a:xfrm rot="16200000">
              <a:off x="4564140" y="1581428"/>
              <a:ext cx="207437" cy="2066049"/>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CEB6EE-9BB4-01F4-A28C-65C5C271BA81}"/>
                    </a:ext>
                  </a:extLst>
                </p:cNvPr>
                <p:cNvSpPr txBox="1"/>
                <p:nvPr/>
              </p:nvSpPr>
              <p:spPr>
                <a:xfrm>
                  <a:off x="5782055" y="2445588"/>
                  <a:ext cx="1187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oMath>
                    </m:oMathPara>
                  </a14:m>
                  <a:endParaRPr lang="en-US" sz="1600" dirty="0"/>
                </a:p>
              </p:txBody>
            </p:sp>
          </mc:Choice>
          <mc:Fallback xmlns="">
            <p:sp>
              <p:nvSpPr>
                <p:cNvPr id="29" name="TextBox 28">
                  <a:extLst>
                    <a:ext uri="{FF2B5EF4-FFF2-40B4-BE49-F238E27FC236}">
                      <a16:creationId xmlns:a16="http://schemas.microsoft.com/office/drawing/2014/main" id="{61CEB6EE-9BB4-01F4-A28C-65C5C271BA81}"/>
                    </a:ext>
                  </a:extLst>
                </p:cNvPr>
                <p:cNvSpPr txBox="1">
                  <a:spLocks noRot="1" noChangeAspect="1" noMove="1" noResize="1" noEditPoints="1" noAdjustHandles="1" noChangeArrowheads="1" noChangeShapeType="1" noTextEdit="1"/>
                </p:cNvSpPr>
                <p:nvPr/>
              </p:nvSpPr>
              <p:spPr>
                <a:xfrm>
                  <a:off x="5782055" y="2445588"/>
                  <a:ext cx="118750" cy="246221"/>
                </a:xfrm>
                <a:prstGeom prst="rect">
                  <a:avLst/>
                </a:prstGeom>
                <a:blipFill>
                  <a:blip r:embed="rId8"/>
                  <a:stretch>
                    <a:fillRect l="-40000" r="-4000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5AB0392-37AB-C530-B55F-8D16AD9A49C9}"/>
                    </a:ext>
                  </a:extLst>
                </p:cNvPr>
                <p:cNvSpPr txBox="1"/>
                <p:nvPr/>
              </p:nvSpPr>
              <p:spPr>
                <a:xfrm>
                  <a:off x="4251988" y="2714588"/>
                  <a:ext cx="84324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m:oMathPara>
                  </a14:m>
                  <a:endParaRPr lang="en-US" sz="1600" dirty="0"/>
                </a:p>
              </p:txBody>
            </p:sp>
          </mc:Choice>
          <mc:Fallback xmlns="">
            <p:sp>
              <p:nvSpPr>
                <p:cNvPr id="30" name="TextBox 29">
                  <a:extLst>
                    <a:ext uri="{FF2B5EF4-FFF2-40B4-BE49-F238E27FC236}">
                      <a16:creationId xmlns:a16="http://schemas.microsoft.com/office/drawing/2014/main" id="{65AB0392-37AB-C530-B55F-8D16AD9A49C9}"/>
                    </a:ext>
                  </a:extLst>
                </p:cNvPr>
                <p:cNvSpPr txBox="1">
                  <a:spLocks noRot="1" noChangeAspect="1" noMove="1" noResize="1" noEditPoints="1" noAdjustHandles="1" noChangeArrowheads="1" noChangeShapeType="1" noTextEdit="1"/>
                </p:cNvSpPr>
                <p:nvPr/>
              </p:nvSpPr>
              <p:spPr>
                <a:xfrm>
                  <a:off x="4251988" y="2714588"/>
                  <a:ext cx="843244" cy="246221"/>
                </a:xfrm>
                <a:prstGeom prst="rect">
                  <a:avLst/>
                </a:prstGeom>
                <a:blipFill>
                  <a:blip r:embed="rId9"/>
                  <a:stretch>
                    <a:fillRect l="-4478" r="-4478" b="-1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100051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998290" y="721400"/>
            <a:ext cx="5570290"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Merge Sort</a:t>
            </a:r>
            <a:endParaRPr sz="2400" dirty="0"/>
          </a:p>
        </p:txBody>
      </p:sp>
      <p:sp>
        <p:nvSpPr>
          <p:cNvPr id="5" name="Date Placeholder 2">
            <a:extLst>
              <a:ext uri="{FF2B5EF4-FFF2-40B4-BE49-F238E27FC236}">
                <a16:creationId xmlns:a16="http://schemas.microsoft.com/office/drawing/2014/main" id="{3782F865-FA10-C5CA-6D36-CDAC42CCED5B}"/>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grpSp>
        <p:nvGrpSpPr>
          <p:cNvPr id="19" name="Group 18">
            <a:extLst>
              <a:ext uri="{FF2B5EF4-FFF2-40B4-BE49-F238E27FC236}">
                <a16:creationId xmlns:a16="http://schemas.microsoft.com/office/drawing/2014/main" id="{2AF06BD9-02CD-1602-35CC-4BB135F4094E}"/>
              </a:ext>
            </a:extLst>
          </p:cNvPr>
          <p:cNvGrpSpPr/>
          <p:nvPr/>
        </p:nvGrpSpPr>
        <p:grpSpPr>
          <a:xfrm>
            <a:off x="2624188" y="1162902"/>
            <a:ext cx="2149952" cy="259989"/>
            <a:chOff x="2624188" y="1204847"/>
            <a:chExt cx="2149952" cy="259989"/>
          </a:xfrm>
        </p:grpSpPr>
        <p:sp>
          <p:nvSpPr>
            <p:cNvPr id="10" name="Rectangle 9">
              <a:extLst>
                <a:ext uri="{FF2B5EF4-FFF2-40B4-BE49-F238E27FC236}">
                  <a16:creationId xmlns:a16="http://schemas.microsoft.com/office/drawing/2014/main" id="{B2241E15-89F8-A655-670F-E55E84F49C01}"/>
                </a:ext>
              </a:extLst>
            </p:cNvPr>
            <p:cNvSpPr/>
            <p:nvPr/>
          </p:nvSpPr>
          <p:spPr>
            <a:xfrm>
              <a:off x="2624188"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B4D25DE-C2A0-8231-AA48-21FA53B4B91F}"/>
                </a:ext>
              </a:extLst>
            </p:cNvPr>
            <p:cNvSpPr/>
            <p:nvPr/>
          </p:nvSpPr>
          <p:spPr>
            <a:xfrm>
              <a:off x="2896662"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347B6F5-91FF-F250-4398-AD2898915F02}"/>
                </a:ext>
              </a:extLst>
            </p:cNvPr>
            <p:cNvSpPr/>
            <p:nvPr/>
          </p:nvSpPr>
          <p:spPr>
            <a:xfrm>
              <a:off x="3432372"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5464CD7-0AB1-5C09-CA0E-6B84AD0CB765}"/>
                </a:ext>
              </a:extLst>
            </p:cNvPr>
            <p:cNvSpPr/>
            <p:nvPr/>
          </p:nvSpPr>
          <p:spPr>
            <a:xfrm>
              <a:off x="3164517"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2</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43799EA-2C33-4606-4D10-240B558490BD}"/>
                </a:ext>
              </a:extLst>
            </p:cNvPr>
            <p:cNvSpPr/>
            <p:nvPr/>
          </p:nvSpPr>
          <p:spPr>
            <a:xfrm>
              <a:off x="3700227"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5</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1824AF3-13D4-5519-5642-F655D2DA71A6}"/>
                </a:ext>
              </a:extLst>
            </p:cNvPr>
            <p:cNvSpPr/>
            <p:nvPr/>
          </p:nvSpPr>
          <p:spPr>
            <a:xfrm>
              <a:off x="3965956" y="120621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1</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58670C4-A29F-6F0A-A5E3-7CE1A4B108DF}"/>
                </a:ext>
              </a:extLst>
            </p:cNvPr>
            <p:cNvSpPr/>
            <p:nvPr/>
          </p:nvSpPr>
          <p:spPr>
            <a:xfrm>
              <a:off x="4238430"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17" name="Rectangle 16">
              <a:extLst>
                <a:ext uri="{FF2B5EF4-FFF2-40B4-BE49-F238E27FC236}">
                  <a16:creationId xmlns:a16="http://schemas.microsoft.com/office/drawing/2014/main" id="{84DF1AD9-1B24-1BE9-DAA3-EC32CE9AC0B5}"/>
                </a:ext>
              </a:extLst>
            </p:cNvPr>
            <p:cNvSpPr/>
            <p:nvPr/>
          </p:nvSpPr>
          <p:spPr>
            <a:xfrm>
              <a:off x="4506285"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1" name="Group 30">
            <a:extLst>
              <a:ext uri="{FF2B5EF4-FFF2-40B4-BE49-F238E27FC236}">
                <a16:creationId xmlns:a16="http://schemas.microsoft.com/office/drawing/2014/main" id="{DBAE480D-A7E0-0816-6CB6-E7E153BE3E01}"/>
              </a:ext>
            </a:extLst>
          </p:cNvPr>
          <p:cNvGrpSpPr/>
          <p:nvPr/>
        </p:nvGrpSpPr>
        <p:grpSpPr>
          <a:xfrm>
            <a:off x="2021579" y="1785086"/>
            <a:ext cx="1076039" cy="258618"/>
            <a:chOff x="2021579" y="1827031"/>
            <a:chExt cx="1076039" cy="258618"/>
          </a:xfrm>
        </p:grpSpPr>
        <p:sp>
          <p:nvSpPr>
            <p:cNvPr id="20" name="Rectangle 19">
              <a:extLst>
                <a:ext uri="{FF2B5EF4-FFF2-40B4-BE49-F238E27FC236}">
                  <a16:creationId xmlns:a16="http://schemas.microsoft.com/office/drawing/2014/main" id="{6A8AF865-5343-A077-B891-D106887D2352}"/>
                </a:ext>
              </a:extLst>
            </p:cNvPr>
            <p:cNvSpPr/>
            <p:nvPr/>
          </p:nvSpPr>
          <p:spPr>
            <a:xfrm>
              <a:off x="2021579"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E4D88141-2846-802C-3069-4D253FFB0569}"/>
                </a:ext>
              </a:extLst>
            </p:cNvPr>
            <p:cNvSpPr/>
            <p:nvPr/>
          </p:nvSpPr>
          <p:spPr>
            <a:xfrm>
              <a:off x="229405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E984D13E-770B-4D42-BF16-927EFAFFBC43}"/>
                </a:ext>
              </a:extLst>
            </p:cNvPr>
            <p:cNvSpPr/>
            <p:nvPr/>
          </p:nvSpPr>
          <p:spPr>
            <a:xfrm>
              <a:off x="282976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CD85274-E3DE-446F-5ACE-1E3A10E82BD5}"/>
                </a:ext>
              </a:extLst>
            </p:cNvPr>
            <p:cNvSpPr/>
            <p:nvPr/>
          </p:nvSpPr>
          <p:spPr>
            <a:xfrm>
              <a:off x="2561908"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2</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2" name="Group 31">
            <a:extLst>
              <a:ext uri="{FF2B5EF4-FFF2-40B4-BE49-F238E27FC236}">
                <a16:creationId xmlns:a16="http://schemas.microsoft.com/office/drawing/2014/main" id="{B19079E6-109A-6E6A-83B2-D51CEF516476}"/>
              </a:ext>
            </a:extLst>
          </p:cNvPr>
          <p:cNvGrpSpPr/>
          <p:nvPr/>
        </p:nvGrpSpPr>
        <p:grpSpPr>
          <a:xfrm>
            <a:off x="4285542" y="1785086"/>
            <a:ext cx="1073913" cy="259989"/>
            <a:chOff x="4285542" y="1827031"/>
            <a:chExt cx="1073913" cy="259989"/>
          </a:xfrm>
        </p:grpSpPr>
        <p:sp>
          <p:nvSpPr>
            <p:cNvPr id="24" name="Rectangle 23">
              <a:extLst>
                <a:ext uri="{FF2B5EF4-FFF2-40B4-BE49-F238E27FC236}">
                  <a16:creationId xmlns:a16="http://schemas.microsoft.com/office/drawing/2014/main" id="{2131035E-3A17-2686-F6AA-0A69EC111BB7}"/>
                </a:ext>
              </a:extLst>
            </p:cNvPr>
            <p:cNvSpPr/>
            <p:nvPr/>
          </p:nvSpPr>
          <p:spPr>
            <a:xfrm>
              <a:off x="4285542"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5</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D4F8A29-9AEC-B906-618D-90FEFCFEFCA6}"/>
                </a:ext>
              </a:extLst>
            </p:cNvPr>
            <p:cNvSpPr/>
            <p:nvPr/>
          </p:nvSpPr>
          <p:spPr>
            <a:xfrm>
              <a:off x="4551271" y="1828402"/>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1</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EAC98F4B-831D-738A-27BA-D204C430D1F3}"/>
                </a:ext>
              </a:extLst>
            </p:cNvPr>
            <p:cNvSpPr/>
            <p:nvPr/>
          </p:nvSpPr>
          <p:spPr>
            <a:xfrm>
              <a:off x="4823745"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27" name="Rectangle 26">
              <a:extLst>
                <a:ext uri="{FF2B5EF4-FFF2-40B4-BE49-F238E27FC236}">
                  <a16:creationId xmlns:a16="http://schemas.microsoft.com/office/drawing/2014/main" id="{C556D313-38E6-113D-0CFE-A39B47FD3DBF}"/>
                </a:ext>
              </a:extLst>
            </p:cNvPr>
            <p:cNvSpPr/>
            <p:nvPr/>
          </p:nvSpPr>
          <p:spPr>
            <a:xfrm>
              <a:off x="5091600"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9" name="Straight Arrow Connector 28">
            <a:extLst>
              <a:ext uri="{FF2B5EF4-FFF2-40B4-BE49-F238E27FC236}">
                <a16:creationId xmlns:a16="http://schemas.microsoft.com/office/drawing/2014/main" id="{085DC690-8E1C-8945-1632-6CC4DF083BED}"/>
              </a:ext>
            </a:extLst>
          </p:cNvPr>
          <p:cNvCxnSpPr>
            <a:cxnSpLocks/>
          </p:cNvCxnSpPr>
          <p:nvPr/>
        </p:nvCxnSpPr>
        <p:spPr>
          <a:xfrm flipH="1">
            <a:off x="2558642" y="1421520"/>
            <a:ext cx="1138836" cy="373724"/>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2B47E26-26DD-E8E7-2616-B1AB52B9CC9A}"/>
              </a:ext>
            </a:extLst>
          </p:cNvPr>
          <p:cNvCxnSpPr>
            <a:cxnSpLocks/>
          </p:cNvCxnSpPr>
          <p:nvPr/>
        </p:nvCxnSpPr>
        <p:spPr>
          <a:xfrm>
            <a:off x="3709315" y="1422891"/>
            <a:ext cx="1138836" cy="373724"/>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28F0D7A0-5025-2F9A-BCCD-70355E927C9F}"/>
              </a:ext>
            </a:extLst>
          </p:cNvPr>
          <p:cNvSpPr/>
          <p:nvPr/>
        </p:nvSpPr>
        <p:spPr>
          <a:xfrm>
            <a:off x="1749105" y="244033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C46ED8A1-8E5C-DD40-1C4B-1A24A956047F}"/>
              </a:ext>
            </a:extLst>
          </p:cNvPr>
          <p:cNvSpPr/>
          <p:nvPr/>
        </p:nvSpPr>
        <p:spPr>
          <a:xfrm>
            <a:off x="2021579" y="244033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024A48BB-54E2-AFC5-F975-1E42FA595AAE}"/>
              </a:ext>
            </a:extLst>
          </p:cNvPr>
          <p:cNvSpPr/>
          <p:nvPr/>
        </p:nvSpPr>
        <p:spPr>
          <a:xfrm>
            <a:off x="3097618" y="244033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ECF033E7-0EE6-6C83-0A34-CB6FFD2A17C2}"/>
              </a:ext>
            </a:extLst>
          </p:cNvPr>
          <p:cNvSpPr/>
          <p:nvPr/>
        </p:nvSpPr>
        <p:spPr>
          <a:xfrm>
            <a:off x="2829763" y="244033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2</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91123E1-AB46-3A76-7A60-107D5779633D}"/>
              </a:ext>
            </a:extLst>
          </p:cNvPr>
          <p:cNvSpPr/>
          <p:nvPr/>
        </p:nvSpPr>
        <p:spPr>
          <a:xfrm>
            <a:off x="4017687" y="2438966"/>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5</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5BA546E2-941A-EB4E-E889-6FA7DE7C84A0}"/>
              </a:ext>
            </a:extLst>
          </p:cNvPr>
          <p:cNvSpPr/>
          <p:nvPr/>
        </p:nvSpPr>
        <p:spPr>
          <a:xfrm>
            <a:off x="4283416" y="244033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1</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2A0B110A-FA0C-692C-ED45-0D5A5569E581}"/>
              </a:ext>
            </a:extLst>
          </p:cNvPr>
          <p:cNvSpPr/>
          <p:nvPr/>
        </p:nvSpPr>
        <p:spPr>
          <a:xfrm>
            <a:off x="5091600" y="2438966"/>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43" name="Rectangle 42">
            <a:extLst>
              <a:ext uri="{FF2B5EF4-FFF2-40B4-BE49-F238E27FC236}">
                <a16:creationId xmlns:a16="http://schemas.microsoft.com/office/drawing/2014/main" id="{1C3E4771-3FCA-F936-73AF-F2841539508F}"/>
              </a:ext>
            </a:extLst>
          </p:cNvPr>
          <p:cNvSpPr/>
          <p:nvPr/>
        </p:nvSpPr>
        <p:spPr>
          <a:xfrm>
            <a:off x="5359455" y="2438966"/>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4" name="Straight Arrow Connector 43">
            <a:extLst>
              <a:ext uri="{FF2B5EF4-FFF2-40B4-BE49-F238E27FC236}">
                <a16:creationId xmlns:a16="http://schemas.microsoft.com/office/drawing/2014/main" id="{022C8F4D-0119-BF71-4DF0-1D95CBD86091}"/>
              </a:ext>
            </a:extLst>
          </p:cNvPr>
          <p:cNvCxnSpPr>
            <a:cxnSpLocks/>
          </p:cNvCxnSpPr>
          <p:nvPr/>
        </p:nvCxnSpPr>
        <p:spPr>
          <a:xfrm flipH="1">
            <a:off x="2021747" y="2043704"/>
            <a:ext cx="540161" cy="405881"/>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A74834E-0ADA-A179-34CF-A97D2CBEE7C9}"/>
              </a:ext>
            </a:extLst>
          </p:cNvPr>
          <p:cNvCxnSpPr>
            <a:cxnSpLocks/>
          </p:cNvCxnSpPr>
          <p:nvPr/>
        </p:nvCxnSpPr>
        <p:spPr>
          <a:xfrm>
            <a:off x="2567031" y="2046914"/>
            <a:ext cx="545285" cy="419449"/>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9DB0E3D-E34F-4CE8-98EF-14DC2737A547}"/>
              </a:ext>
            </a:extLst>
          </p:cNvPr>
          <p:cNvCxnSpPr>
            <a:cxnSpLocks/>
          </p:cNvCxnSpPr>
          <p:nvPr/>
        </p:nvCxnSpPr>
        <p:spPr>
          <a:xfrm flipH="1">
            <a:off x="4278385" y="2053491"/>
            <a:ext cx="549948" cy="396094"/>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7F30FAC9-2B7E-0E49-4FFC-F4BC4E4DF7B3}"/>
              </a:ext>
            </a:extLst>
          </p:cNvPr>
          <p:cNvCxnSpPr>
            <a:cxnSpLocks/>
          </p:cNvCxnSpPr>
          <p:nvPr/>
        </p:nvCxnSpPr>
        <p:spPr>
          <a:xfrm>
            <a:off x="4833456" y="2056701"/>
            <a:ext cx="535498" cy="401273"/>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9940736A-AA2B-FFFC-4605-07613D51D24F}"/>
              </a:ext>
            </a:extLst>
          </p:cNvPr>
          <p:cNvSpPr/>
          <p:nvPr/>
        </p:nvSpPr>
        <p:spPr>
          <a:xfrm>
            <a:off x="1548362" y="2966279"/>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4A41B299-7B3E-2725-B042-F6986AE91952}"/>
              </a:ext>
            </a:extLst>
          </p:cNvPr>
          <p:cNvSpPr/>
          <p:nvPr/>
        </p:nvSpPr>
        <p:spPr>
          <a:xfrm>
            <a:off x="2222322" y="2966279"/>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EDC465A-D790-D9C4-3D69-C0D101FA137D}"/>
              </a:ext>
            </a:extLst>
          </p:cNvPr>
          <p:cNvSpPr/>
          <p:nvPr/>
        </p:nvSpPr>
        <p:spPr>
          <a:xfrm>
            <a:off x="2605374" y="2966279"/>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2</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08C8408B-F3E5-9C60-3829-3229D7C4A237}"/>
              </a:ext>
            </a:extLst>
          </p:cNvPr>
          <p:cNvSpPr/>
          <p:nvPr/>
        </p:nvSpPr>
        <p:spPr>
          <a:xfrm>
            <a:off x="3331917" y="2966279"/>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0" name="Straight Arrow Connector 59">
            <a:extLst>
              <a:ext uri="{FF2B5EF4-FFF2-40B4-BE49-F238E27FC236}">
                <a16:creationId xmlns:a16="http://schemas.microsoft.com/office/drawing/2014/main" id="{D617F2A1-BBC3-61CB-9DE3-7C84C01A7B79}"/>
              </a:ext>
            </a:extLst>
          </p:cNvPr>
          <p:cNvCxnSpPr>
            <a:cxnSpLocks/>
            <a:endCxn id="56" idx="0"/>
          </p:cNvCxnSpPr>
          <p:nvPr/>
        </p:nvCxnSpPr>
        <p:spPr>
          <a:xfrm flipH="1">
            <a:off x="1682290" y="2701255"/>
            <a:ext cx="339457" cy="265024"/>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AFAA0D8A-6488-2540-35F1-D7FDC87B3D4D}"/>
              </a:ext>
            </a:extLst>
          </p:cNvPr>
          <p:cNvCxnSpPr>
            <a:cxnSpLocks/>
            <a:endCxn id="57" idx="0"/>
          </p:cNvCxnSpPr>
          <p:nvPr/>
        </p:nvCxnSpPr>
        <p:spPr>
          <a:xfrm>
            <a:off x="2016792" y="2695752"/>
            <a:ext cx="339458" cy="270527"/>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B59058A9-1C9A-381B-3BF1-F8AA75EA38E1}"/>
              </a:ext>
            </a:extLst>
          </p:cNvPr>
          <p:cNvCxnSpPr>
            <a:cxnSpLocks/>
            <a:endCxn id="58" idx="0"/>
          </p:cNvCxnSpPr>
          <p:nvPr/>
        </p:nvCxnSpPr>
        <p:spPr>
          <a:xfrm flipH="1">
            <a:off x="2739302" y="2710670"/>
            <a:ext cx="356061" cy="255609"/>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07771111-C4EB-DBB9-A32D-9FE59505E06C}"/>
              </a:ext>
            </a:extLst>
          </p:cNvPr>
          <p:cNvCxnSpPr>
            <a:cxnSpLocks/>
            <a:endCxn id="59" idx="0"/>
          </p:cNvCxnSpPr>
          <p:nvPr/>
        </p:nvCxnSpPr>
        <p:spPr>
          <a:xfrm>
            <a:off x="3090408" y="2705167"/>
            <a:ext cx="375437" cy="261112"/>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8EB475F-4324-8167-8291-D07EBEC1A67A}"/>
              </a:ext>
            </a:extLst>
          </p:cNvPr>
          <p:cNvSpPr/>
          <p:nvPr/>
        </p:nvSpPr>
        <p:spPr>
          <a:xfrm>
            <a:off x="3800718" y="2966279"/>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5</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8EC29345-78F2-D8EB-5800-27A5C87A73DF}"/>
              </a:ext>
            </a:extLst>
          </p:cNvPr>
          <p:cNvSpPr/>
          <p:nvPr/>
        </p:nvSpPr>
        <p:spPr>
          <a:xfrm>
            <a:off x="4500936" y="296177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1</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A19FB253-4248-C477-12DC-09F60A4FFEEC}"/>
              </a:ext>
            </a:extLst>
          </p:cNvPr>
          <p:cNvSpPr/>
          <p:nvPr/>
        </p:nvSpPr>
        <p:spPr>
          <a:xfrm>
            <a:off x="4874079" y="296177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73" name="Rectangle 72">
            <a:extLst>
              <a:ext uri="{FF2B5EF4-FFF2-40B4-BE49-F238E27FC236}">
                <a16:creationId xmlns:a16="http://schemas.microsoft.com/office/drawing/2014/main" id="{1024A83B-1152-FB82-878A-6AE19BDDAB8C}"/>
              </a:ext>
            </a:extLst>
          </p:cNvPr>
          <p:cNvSpPr/>
          <p:nvPr/>
        </p:nvSpPr>
        <p:spPr>
          <a:xfrm>
            <a:off x="5603846" y="297021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5" name="Straight Arrow Connector 74">
            <a:extLst>
              <a:ext uri="{FF2B5EF4-FFF2-40B4-BE49-F238E27FC236}">
                <a16:creationId xmlns:a16="http://schemas.microsoft.com/office/drawing/2014/main" id="{3E116AF1-53C7-BD9C-C2B5-1AEAFBB17ACA}"/>
              </a:ext>
            </a:extLst>
          </p:cNvPr>
          <p:cNvCxnSpPr>
            <a:cxnSpLocks/>
            <a:endCxn id="70" idx="0"/>
          </p:cNvCxnSpPr>
          <p:nvPr/>
        </p:nvCxnSpPr>
        <p:spPr>
          <a:xfrm flipH="1">
            <a:off x="3934646" y="2701238"/>
            <a:ext cx="354034" cy="265041"/>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A1A46859-39A7-9BC3-0BA3-0C8F561A28A4}"/>
              </a:ext>
            </a:extLst>
          </p:cNvPr>
          <p:cNvCxnSpPr>
            <a:cxnSpLocks/>
            <a:endCxn id="71" idx="0"/>
          </p:cNvCxnSpPr>
          <p:nvPr/>
        </p:nvCxnSpPr>
        <p:spPr>
          <a:xfrm>
            <a:off x="4283725" y="2695735"/>
            <a:ext cx="351139" cy="266043"/>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42264315-6061-10E4-2BB0-C2C2B2B347F8}"/>
              </a:ext>
            </a:extLst>
          </p:cNvPr>
          <p:cNvCxnSpPr>
            <a:cxnSpLocks/>
            <a:endCxn id="72" idx="0"/>
          </p:cNvCxnSpPr>
          <p:nvPr/>
        </p:nvCxnSpPr>
        <p:spPr>
          <a:xfrm flipH="1">
            <a:off x="5008007" y="2710670"/>
            <a:ext cx="349822" cy="251108"/>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00E6FC23-5E9A-D53B-D320-4AACBBEE13E0}"/>
              </a:ext>
            </a:extLst>
          </p:cNvPr>
          <p:cNvCxnSpPr>
            <a:cxnSpLocks/>
            <a:endCxn id="73" idx="0"/>
          </p:cNvCxnSpPr>
          <p:nvPr/>
        </p:nvCxnSpPr>
        <p:spPr>
          <a:xfrm>
            <a:off x="5352874" y="2705167"/>
            <a:ext cx="384900" cy="265050"/>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grpSp>
        <p:nvGrpSpPr>
          <p:cNvPr id="93" name="Group 92">
            <a:extLst>
              <a:ext uri="{FF2B5EF4-FFF2-40B4-BE49-F238E27FC236}">
                <a16:creationId xmlns:a16="http://schemas.microsoft.com/office/drawing/2014/main" id="{D3BFEE4D-1F0D-FAD2-EC1F-0FF2159E5359}"/>
              </a:ext>
            </a:extLst>
          </p:cNvPr>
          <p:cNvGrpSpPr/>
          <p:nvPr/>
        </p:nvGrpSpPr>
        <p:grpSpPr>
          <a:xfrm>
            <a:off x="1744318" y="3415908"/>
            <a:ext cx="540329" cy="258618"/>
            <a:chOff x="1744318" y="3457853"/>
            <a:chExt cx="540329" cy="258618"/>
          </a:xfrm>
        </p:grpSpPr>
        <p:sp>
          <p:nvSpPr>
            <p:cNvPr id="83" name="Rectangle 82">
              <a:extLst>
                <a:ext uri="{FF2B5EF4-FFF2-40B4-BE49-F238E27FC236}">
                  <a16:creationId xmlns:a16="http://schemas.microsoft.com/office/drawing/2014/main" id="{FA425AD8-DACA-8A28-8E37-3C35C58E8032}"/>
                </a:ext>
              </a:extLst>
            </p:cNvPr>
            <p:cNvSpPr/>
            <p:nvPr/>
          </p:nvSpPr>
          <p:spPr>
            <a:xfrm>
              <a:off x="1744318"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noProof="0"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B96262A7-A547-B36D-CBCD-B8EC94CF4250}"/>
                </a:ext>
              </a:extLst>
            </p:cNvPr>
            <p:cNvSpPr/>
            <p:nvPr/>
          </p:nvSpPr>
          <p:spPr>
            <a:xfrm>
              <a:off x="2016792"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noProof="0"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85" name="Straight Arrow Connector 84">
            <a:extLst>
              <a:ext uri="{FF2B5EF4-FFF2-40B4-BE49-F238E27FC236}">
                <a16:creationId xmlns:a16="http://schemas.microsoft.com/office/drawing/2014/main" id="{39E5F0A9-201C-E4C6-BE0A-4EC8A75A926E}"/>
              </a:ext>
            </a:extLst>
          </p:cNvPr>
          <p:cNvCxnSpPr>
            <a:cxnSpLocks/>
            <a:stCxn id="56" idx="2"/>
          </p:cNvCxnSpPr>
          <p:nvPr/>
        </p:nvCxnSpPr>
        <p:spPr>
          <a:xfrm>
            <a:off x="1682290" y="3224897"/>
            <a:ext cx="351138" cy="198885"/>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64897FD0-8A1A-FE47-D4FE-CA8E429AA752}"/>
              </a:ext>
            </a:extLst>
          </p:cNvPr>
          <p:cNvCxnSpPr>
            <a:cxnSpLocks/>
            <a:stCxn id="57" idx="2"/>
          </p:cNvCxnSpPr>
          <p:nvPr/>
        </p:nvCxnSpPr>
        <p:spPr>
          <a:xfrm flipH="1">
            <a:off x="2000188" y="3224897"/>
            <a:ext cx="356062" cy="198885"/>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grpSp>
        <p:nvGrpSpPr>
          <p:cNvPr id="94" name="Group 93">
            <a:extLst>
              <a:ext uri="{FF2B5EF4-FFF2-40B4-BE49-F238E27FC236}">
                <a16:creationId xmlns:a16="http://schemas.microsoft.com/office/drawing/2014/main" id="{05EAD43A-5982-FF46-3E42-5A351D06F6DC}"/>
              </a:ext>
            </a:extLst>
          </p:cNvPr>
          <p:cNvGrpSpPr/>
          <p:nvPr/>
        </p:nvGrpSpPr>
        <p:grpSpPr>
          <a:xfrm>
            <a:off x="2853661" y="3415908"/>
            <a:ext cx="535710" cy="258618"/>
            <a:chOff x="2853661" y="3457853"/>
            <a:chExt cx="535710" cy="258618"/>
          </a:xfrm>
        </p:grpSpPr>
        <p:sp>
          <p:nvSpPr>
            <p:cNvPr id="91" name="Rectangle 90">
              <a:extLst>
                <a:ext uri="{FF2B5EF4-FFF2-40B4-BE49-F238E27FC236}">
                  <a16:creationId xmlns:a16="http://schemas.microsoft.com/office/drawing/2014/main" id="{C0E1BD4E-1B79-0731-F2A5-6650B7FEA9E1}"/>
                </a:ext>
              </a:extLst>
            </p:cNvPr>
            <p:cNvSpPr/>
            <p:nvPr/>
          </p:nvSpPr>
          <p:spPr>
            <a:xfrm>
              <a:off x="3121516"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1E82A3FF-BA45-9FB0-31F0-5D94E9FF4725}"/>
                </a:ext>
              </a:extLst>
            </p:cNvPr>
            <p:cNvSpPr/>
            <p:nvPr/>
          </p:nvSpPr>
          <p:spPr>
            <a:xfrm>
              <a:off x="2853661"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2</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95" name="Straight Arrow Connector 94">
            <a:extLst>
              <a:ext uri="{FF2B5EF4-FFF2-40B4-BE49-F238E27FC236}">
                <a16:creationId xmlns:a16="http://schemas.microsoft.com/office/drawing/2014/main" id="{18263E04-8A96-5676-E9AA-D3018569296F}"/>
              </a:ext>
            </a:extLst>
          </p:cNvPr>
          <p:cNvCxnSpPr>
            <a:cxnSpLocks/>
            <a:stCxn id="58" idx="2"/>
          </p:cNvCxnSpPr>
          <p:nvPr/>
        </p:nvCxnSpPr>
        <p:spPr>
          <a:xfrm>
            <a:off x="2739302" y="3224897"/>
            <a:ext cx="389792" cy="206200"/>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188A385A-932C-4548-F846-4732AFA36560}"/>
              </a:ext>
            </a:extLst>
          </p:cNvPr>
          <p:cNvCxnSpPr>
            <a:cxnSpLocks/>
            <a:stCxn id="59" idx="2"/>
          </p:cNvCxnSpPr>
          <p:nvPr/>
        </p:nvCxnSpPr>
        <p:spPr>
          <a:xfrm flipH="1">
            <a:off x="3112316" y="3224897"/>
            <a:ext cx="353529" cy="206200"/>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grpSp>
        <p:nvGrpSpPr>
          <p:cNvPr id="102" name="Group 101">
            <a:extLst>
              <a:ext uri="{FF2B5EF4-FFF2-40B4-BE49-F238E27FC236}">
                <a16:creationId xmlns:a16="http://schemas.microsoft.com/office/drawing/2014/main" id="{AF196D5C-CEBB-9143-E054-EEA47BB30754}"/>
              </a:ext>
            </a:extLst>
          </p:cNvPr>
          <p:cNvGrpSpPr/>
          <p:nvPr/>
        </p:nvGrpSpPr>
        <p:grpSpPr>
          <a:xfrm>
            <a:off x="4010942" y="3417054"/>
            <a:ext cx="540329" cy="258618"/>
            <a:chOff x="1744318" y="3457853"/>
            <a:chExt cx="540329" cy="258618"/>
          </a:xfrm>
        </p:grpSpPr>
        <p:sp>
          <p:nvSpPr>
            <p:cNvPr id="103" name="Rectangle 102">
              <a:extLst>
                <a:ext uri="{FF2B5EF4-FFF2-40B4-BE49-F238E27FC236}">
                  <a16:creationId xmlns:a16="http://schemas.microsoft.com/office/drawing/2014/main" id="{AF944794-472A-7BDD-2307-1EDE04A291EB}"/>
                </a:ext>
              </a:extLst>
            </p:cNvPr>
            <p:cNvSpPr/>
            <p:nvPr/>
          </p:nvSpPr>
          <p:spPr>
            <a:xfrm>
              <a:off x="1744318"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dirty="0">
                  <a:ln>
                    <a:noFill/>
                  </a:ln>
                  <a:solidFill>
                    <a:prstClr val="black"/>
                  </a:solidFill>
                  <a:effectLst/>
                  <a:uLnTx/>
                  <a:uFillTx/>
                  <a:latin typeface="Calibri" panose="020F0502020204030204"/>
                  <a:ea typeface="+mn-ea"/>
                  <a:cs typeface="+mn-cs"/>
                </a:rPr>
                <a:t>1</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90B5F9FF-23D9-5241-7942-ECE228B68EC7}"/>
                </a:ext>
              </a:extLst>
            </p:cNvPr>
            <p:cNvSpPr/>
            <p:nvPr/>
          </p:nvSpPr>
          <p:spPr>
            <a:xfrm>
              <a:off x="2016792"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dirty="0">
                  <a:ln>
                    <a:noFill/>
                  </a:ln>
                  <a:solidFill>
                    <a:prstClr val="black"/>
                  </a:solidFill>
                  <a:effectLst/>
                  <a:uLnTx/>
                  <a:uFillTx/>
                  <a:latin typeface="Calibri" panose="020F0502020204030204"/>
                  <a:ea typeface="+mn-ea"/>
                  <a:cs typeface="+mn-cs"/>
                </a:rPr>
                <a:t>5</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05" name="Straight Arrow Connector 104">
            <a:extLst>
              <a:ext uri="{FF2B5EF4-FFF2-40B4-BE49-F238E27FC236}">
                <a16:creationId xmlns:a16="http://schemas.microsoft.com/office/drawing/2014/main" id="{B6C1DF55-E628-C4B9-7EA4-A74161E4F39B}"/>
              </a:ext>
            </a:extLst>
          </p:cNvPr>
          <p:cNvCxnSpPr>
            <a:cxnSpLocks/>
            <a:stCxn id="70" idx="2"/>
          </p:cNvCxnSpPr>
          <p:nvPr/>
        </p:nvCxnSpPr>
        <p:spPr>
          <a:xfrm>
            <a:off x="3934646" y="3224897"/>
            <a:ext cx="352128" cy="197811"/>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AAD37AAC-A30B-41D3-5096-50E118137C57}"/>
              </a:ext>
            </a:extLst>
          </p:cNvPr>
          <p:cNvCxnSpPr>
            <a:cxnSpLocks/>
            <a:stCxn id="71" idx="2"/>
          </p:cNvCxnSpPr>
          <p:nvPr/>
        </p:nvCxnSpPr>
        <p:spPr>
          <a:xfrm flipH="1">
            <a:off x="4253218" y="3220396"/>
            <a:ext cx="381646" cy="210701"/>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grpSp>
        <p:nvGrpSpPr>
          <p:cNvPr id="111" name="Group 110">
            <a:extLst>
              <a:ext uri="{FF2B5EF4-FFF2-40B4-BE49-F238E27FC236}">
                <a16:creationId xmlns:a16="http://schemas.microsoft.com/office/drawing/2014/main" id="{CFA7DE6E-845E-0F2C-B79A-87F39F96DFC3}"/>
              </a:ext>
            </a:extLst>
          </p:cNvPr>
          <p:cNvGrpSpPr/>
          <p:nvPr/>
        </p:nvGrpSpPr>
        <p:grpSpPr>
          <a:xfrm>
            <a:off x="5101205" y="3410039"/>
            <a:ext cx="540329" cy="258618"/>
            <a:chOff x="1744318" y="3457853"/>
            <a:chExt cx="540329" cy="258618"/>
          </a:xfrm>
        </p:grpSpPr>
        <p:sp>
          <p:nvSpPr>
            <p:cNvPr id="112" name="Rectangle 111">
              <a:extLst>
                <a:ext uri="{FF2B5EF4-FFF2-40B4-BE49-F238E27FC236}">
                  <a16:creationId xmlns:a16="http://schemas.microsoft.com/office/drawing/2014/main" id="{DB98AB86-25AA-A5BA-5613-2B9F7B26A8CA}"/>
                </a:ext>
              </a:extLst>
            </p:cNvPr>
            <p:cNvSpPr/>
            <p:nvPr/>
          </p:nvSpPr>
          <p:spPr>
            <a:xfrm>
              <a:off x="1744318"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noProof="0"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Rectangle 112">
              <a:extLst>
                <a:ext uri="{FF2B5EF4-FFF2-40B4-BE49-F238E27FC236}">
                  <a16:creationId xmlns:a16="http://schemas.microsoft.com/office/drawing/2014/main" id="{8719D340-BC6F-4C7A-535F-38BE3569FEBB}"/>
                </a:ext>
              </a:extLst>
            </p:cNvPr>
            <p:cNvSpPr/>
            <p:nvPr/>
          </p:nvSpPr>
          <p:spPr>
            <a:xfrm>
              <a:off x="2016792"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noProof="0" dirty="0">
                  <a:solidFill>
                    <a:prstClr val="black"/>
                  </a:solidFill>
                  <a:latin typeface="Calibri" panose="020F0502020204030204"/>
                </a:rPr>
                <a:t>7</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14" name="Straight Arrow Connector 113">
            <a:extLst>
              <a:ext uri="{FF2B5EF4-FFF2-40B4-BE49-F238E27FC236}">
                <a16:creationId xmlns:a16="http://schemas.microsoft.com/office/drawing/2014/main" id="{016CDBDD-5DBD-1EC8-9A34-7B28D854923E}"/>
              </a:ext>
            </a:extLst>
          </p:cNvPr>
          <p:cNvCxnSpPr>
            <a:cxnSpLocks/>
            <a:stCxn id="72" idx="2"/>
          </p:cNvCxnSpPr>
          <p:nvPr/>
        </p:nvCxnSpPr>
        <p:spPr>
          <a:xfrm>
            <a:off x="5008007" y="3220396"/>
            <a:ext cx="360947" cy="189643"/>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67D9380-95DD-6BB7-C13A-B98C4F8DCF23}"/>
              </a:ext>
            </a:extLst>
          </p:cNvPr>
          <p:cNvCxnSpPr>
            <a:cxnSpLocks/>
            <a:stCxn id="73" idx="2"/>
          </p:cNvCxnSpPr>
          <p:nvPr/>
        </p:nvCxnSpPr>
        <p:spPr>
          <a:xfrm flipH="1">
            <a:off x="5343787" y="3228835"/>
            <a:ext cx="393987" cy="177095"/>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grpSp>
        <p:nvGrpSpPr>
          <p:cNvPr id="124" name="Group 123">
            <a:extLst>
              <a:ext uri="{FF2B5EF4-FFF2-40B4-BE49-F238E27FC236}">
                <a16:creationId xmlns:a16="http://schemas.microsoft.com/office/drawing/2014/main" id="{626FEC59-7C45-1E93-2711-5C330C77014E}"/>
              </a:ext>
            </a:extLst>
          </p:cNvPr>
          <p:cNvGrpSpPr/>
          <p:nvPr/>
        </p:nvGrpSpPr>
        <p:grpSpPr>
          <a:xfrm>
            <a:off x="2005911" y="3918019"/>
            <a:ext cx="1076039" cy="258618"/>
            <a:chOff x="2021579" y="1827031"/>
            <a:chExt cx="1076039" cy="258618"/>
          </a:xfrm>
        </p:grpSpPr>
        <p:sp>
          <p:nvSpPr>
            <p:cNvPr id="125" name="Rectangle 124">
              <a:extLst>
                <a:ext uri="{FF2B5EF4-FFF2-40B4-BE49-F238E27FC236}">
                  <a16:creationId xmlns:a16="http://schemas.microsoft.com/office/drawing/2014/main" id="{677AAF4F-366B-C2AE-1019-2DE43A25C11F}"/>
                </a:ext>
              </a:extLst>
            </p:cNvPr>
            <p:cNvSpPr/>
            <p:nvPr/>
          </p:nvSpPr>
          <p:spPr>
            <a:xfrm>
              <a:off x="2021579"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26" name="Rectangle 125">
              <a:extLst>
                <a:ext uri="{FF2B5EF4-FFF2-40B4-BE49-F238E27FC236}">
                  <a16:creationId xmlns:a16="http://schemas.microsoft.com/office/drawing/2014/main" id="{D7EFBD2B-194D-6BAF-46BC-DF99DF021FC9}"/>
                </a:ext>
              </a:extLst>
            </p:cNvPr>
            <p:cNvSpPr/>
            <p:nvPr/>
          </p:nvSpPr>
          <p:spPr>
            <a:xfrm>
              <a:off x="229405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ACF2C52A-9EB9-F4CF-04DA-2FF5C27C5902}"/>
                </a:ext>
              </a:extLst>
            </p:cNvPr>
            <p:cNvSpPr/>
            <p:nvPr/>
          </p:nvSpPr>
          <p:spPr>
            <a:xfrm>
              <a:off x="282976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 name="Rectangle 127">
              <a:extLst>
                <a:ext uri="{FF2B5EF4-FFF2-40B4-BE49-F238E27FC236}">
                  <a16:creationId xmlns:a16="http://schemas.microsoft.com/office/drawing/2014/main" id="{055FFBB7-49C6-943F-351D-4A60D4D24F13}"/>
                </a:ext>
              </a:extLst>
            </p:cNvPr>
            <p:cNvSpPr/>
            <p:nvPr/>
          </p:nvSpPr>
          <p:spPr>
            <a:xfrm>
              <a:off x="2561908"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8</a:t>
              </a:r>
            </a:p>
          </p:txBody>
        </p:sp>
      </p:grpSp>
      <p:grpSp>
        <p:nvGrpSpPr>
          <p:cNvPr id="129" name="Group 128">
            <a:extLst>
              <a:ext uri="{FF2B5EF4-FFF2-40B4-BE49-F238E27FC236}">
                <a16:creationId xmlns:a16="http://schemas.microsoft.com/office/drawing/2014/main" id="{C535D37B-DC62-E201-24A9-C8B25162B168}"/>
              </a:ext>
            </a:extLst>
          </p:cNvPr>
          <p:cNvGrpSpPr/>
          <p:nvPr/>
        </p:nvGrpSpPr>
        <p:grpSpPr>
          <a:xfrm>
            <a:off x="4269874" y="3918019"/>
            <a:ext cx="1073913" cy="259989"/>
            <a:chOff x="4285542" y="1827031"/>
            <a:chExt cx="1073913" cy="259989"/>
          </a:xfrm>
        </p:grpSpPr>
        <p:sp>
          <p:nvSpPr>
            <p:cNvPr id="130" name="Rectangle 129">
              <a:extLst>
                <a:ext uri="{FF2B5EF4-FFF2-40B4-BE49-F238E27FC236}">
                  <a16:creationId xmlns:a16="http://schemas.microsoft.com/office/drawing/2014/main" id="{2AE8096E-C6D3-8D3C-F5E7-630E456ADDC6}"/>
                </a:ext>
              </a:extLst>
            </p:cNvPr>
            <p:cNvSpPr/>
            <p:nvPr/>
          </p:nvSpPr>
          <p:spPr>
            <a:xfrm>
              <a:off x="4285542"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1" name="Rectangle 130">
              <a:extLst>
                <a:ext uri="{FF2B5EF4-FFF2-40B4-BE49-F238E27FC236}">
                  <a16:creationId xmlns:a16="http://schemas.microsoft.com/office/drawing/2014/main" id="{4A8A0B7E-73C4-B6EE-0A68-E6099187D00D}"/>
                </a:ext>
              </a:extLst>
            </p:cNvPr>
            <p:cNvSpPr/>
            <p:nvPr/>
          </p:nvSpPr>
          <p:spPr>
            <a:xfrm>
              <a:off x="4551271" y="1828402"/>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Rectangle 131">
              <a:extLst>
                <a:ext uri="{FF2B5EF4-FFF2-40B4-BE49-F238E27FC236}">
                  <a16:creationId xmlns:a16="http://schemas.microsoft.com/office/drawing/2014/main" id="{F3334D45-94E2-9C78-C7B8-44F6D93DC355}"/>
                </a:ext>
              </a:extLst>
            </p:cNvPr>
            <p:cNvSpPr/>
            <p:nvPr/>
          </p:nvSpPr>
          <p:spPr>
            <a:xfrm>
              <a:off x="4823745"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133" name="Rectangle 132">
              <a:extLst>
                <a:ext uri="{FF2B5EF4-FFF2-40B4-BE49-F238E27FC236}">
                  <a16:creationId xmlns:a16="http://schemas.microsoft.com/office/drawing/2014/main" id="{0EDD2297-7E6B-B865-78C4-B62518001321}"/>
                </a:ext>
              </a:extLst>
            </p:cNvPr>
            <p:cNvSpPr/>
            <p:nvPr/>
          </p:nvSpPr>
          <p:spPr>
            <a:xfrm>
              <a:off x="5091600"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grpSp>
      <p:cxnSp>
        <p:nvCxnSpPr>
          <p:cNvPr id="134" name="Straight Arrow Connector 133">
            <a:extLst>
              <a:ext uri="{FF2B5EF4-FFF2-40B4-BE49-F238E27FC236}">
                <a16:creationId xmlns:a16="http://schemas.microsoft.com/office/drawing/2014/main" id="{FC1F191B-AE20-9307-FAD2-8DB15682339E}"/>
              </a:ext>
            </a:extLst>
          </p:cNvPr>
          <p:cNvCxnSpPr>
            <a:cxnSpLocks/>
          </p:cNvCxnSpPr>
          <p:nvPr/>
        </p:nvCxnSpPr>
        <p:spPr>
          <a:xfrm>
            <a:off x="2000188" y="3667275"/>
            <a:ext cx="546052" cy="250744"/>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A568C1F0-3CC0-9068-FE55-62B1246A8A8F}"/>
              </a:ext>
            </a:extLst>
          </p:cNvPr>
          <p:cNvCxnSpPr>
            <a:cxnSpLocks/>
          </p:cNvCxnSpPr>
          <p:nvPr/>
        </p:nvCxnSpPr>
        <p:spPr>
          <a:xfrm flipH="1">
            <a:off x="2539495" y="3674526"/>
            <a:ext cx="588565" cy="243493"/>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75B93D3F-FC41-B2A0-C760-05DB1C8A18EB}"/>
              </a:ext>
            </a:extLst>
          </p:cNvPr>
          <p:cNvCxnSpPr>
            <a:cxnSpLocks/>
          </p:cNvCxnSpPr>
          <p:nvPr/>
        </p:nvCxnSpPr>
        <p:spPr>
          <a:xfrm>
            <a:off x="4276096" y="3675311"/>
            <a:ext cx="546052" cy="250744"/>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5A4445AD-D253-9344-AD12-D5596D0B0EBD}"/>
              </a:ext>
            </a:extLst>
          </p:cNvPr>
          <p:cNvCxnSpPr>
            <a:cxnSpLocks/>
          </p:cNvCxnSpPr>
          <p:nvPr/>
        </p:nvCxnSpPr>
        <p:spPr>
          <a:xfrm flipH="1">
            <a:off x="4780389" y="3676165"/>
            <a:ext cx="588565" cy="243493"/>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grpSp>
        <p:nvGrpSpPr>
          <p:cNvPr id="142" name="Group 141">
            <a:extLst>
              <a:ext uri="{FF2B5EF4-FFF2-40B4-BE49-F238E27FC236}">
                <a16:creationId xmlns:a16="http://schemas.microsoft.com/office/drawing/2014/main" id="{47B4825F-6611-83EA-9D9B-3BA4E39437B8}"/>
              </a:ext>
            </a:extLst>
          </p:cNvPr>
          <p:cNvGrpSpPr/>
          <p:nvPr/>
        </p:nvGrpSpPr>
        <p:grpSpPr>
          <a:xfrm>
            <a:off x="2618839" y="4398238"/>
            <a:ext cx="2149952" cy="259989"/>
            <a:chOff x="2624188" y="1204847"/>
            <a:chExt cx="2149952" cy="259989"/>
          </a:xfrm>
        </p:grpSpPr>
        <p:sp>
          <p:nvSpPr>
            <p:cNvPr id="143" name="Rectangle 142">
              <a:extLst>
                <a:ext uri="{FF2B5EF4-FFF2-40B4-BE49-F238E27FC236}">
                  <a16:creationId xmlns:a16="http://schemas.microsoft.com/office/drawing/2014/main" id="{2A544CD3-B22D-3F61-4E6B-25AB70CB8047}"/>
                </a:ext>
              </a:extLst>
            </p:cNvPr>
            <p:cNvSpPr/>
            <p:nvPr/>
          </p:nvSpPr>
          <p:spPr>
            <a:xfrm>
              <a:off x="2624188"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44" name="Rectangle 143">
              <a:extLst>
                <a:ext uri="{FF2B5EF4-FFF2-40B4-BE49-F238E27FC236}">
                  <a16:creationId xmlns:a16="http://schemas.microsoft.com/office/drawing/2014/main" id="{12B21163-9CDB-C815-A944-B94623C44B4C}"/>
                </a:ext>
              </a:extLst>
            </p:cNvPr>
            <p:cNvSpPr/>
            <p:nvPr/>
          </p:nvSpPr>
          <p:spPr>
            <a:xfrm>
              <a:off x="2896662"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45" name="Rectangle 144">
              <a:extLst>
                <a:ext uri="{FF2B5EF4-FFF2-40B4-BE49-F238E27FC236}">
                  <a16:creationId xmlns:a16="http://schemas.microsoft.com/office/drawing/2014/main" id="{F2CF59E0-5BB7-C4B1-5850-713D7251A37D}"/>
                </a:ext>
              </a:extLst>
            </p:cNvPr>
            <p:cNvSpPr/>
            <p:nvPr/>
          </p:nvSpPr>
          <p:spPr>
            <a:xfrm>
              <a:off x="3432372"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146" name="Rectangle 145">
              <a:extLst>
                <a:ext uri="{FF2B5EF4-FFF2-40B4-BE49-F238E27FC236}">
                  <a16:creationId xmlns:a16="http://schemas.microsoft.com/office/drawing/2014/main" id="{1CFF8373-EC06-4814-818E-819DD1883FED}"/>
                </a:ext>
              </a:extLst>
            </p:cNvPr>
            <p:cNvSpPr/>
            <p:nvPr/>
          </p:nvSpPr>
          <p:spPr>
            <a:xfrm>
              <a:off x="3164517"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147" name="Rectangle 146">
              <a:extLst>
                <a:ext uri="{FF2B5EF4-FFF2-40B4-BE49-F238E27FC236}">
                  <a16:creationId xmlns:a16="http://schemas.microsoft.com/office/drawing/2014/main" id="{0CD85FE2-2BEF-5C1B-5312-463134584084}"/>
                </a:ext>
              </a:extLst>
            </p:cNvPr>
            <p:cNvSpPr/>
            <p:nvPr/>
          </p:nvSpPr>
          <p:spPr>
            <a:xfrm>
              <a:off x="3700227"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5</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Rectangle 147">
              <a:extLst>
                <a:ext uri="{FF2B5EF4-FFF2-40B4-BE49-F238E27FC236}">
                  <a16:creationId xmlns:a16="http://schemas.microsoft.com/office/drawing/2014/main" id="{3147C280-EF66-AD67-CE62-0EFEFA1DC915}"/>
                </a:ext>
              </a:extLst>
            </p:cNvPr>
            <p:cNvSpPr/>
            <p:nvPr/>
          </p:nvSpPr>
          <p:spPr>
            <a:xfrm>
              <a:off x="3965956" y="120621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7</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73A90A52-9819-90D6-A2C3-E47F177096D2}"/>
                </a:ext>
              </a:extLst>
            </p:cNvPr>
            <p:cNvSpPr/>
            <p:nvPr/>
          </p:nvSpPr>
          <p:spPr>
            <a:xfrm>
              <a:off x="4238430"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0" name="Rectangle 149">
              <a:extLst>
                <a:ext uri="{FF2B5EF4-FFF2-40B4-BE49-F238E27FC236}">
                  <a16:creationId xmlns:a16="http://schemas.microsoft.com/office/drawing/2014/main" id="{49B910EF-C428-AEA4-8F50-0D0591296456}"/>
                </a:ext>
              </a:extLst>
            </p:cNvPr>
            <p:cNvSpPr/>
            <p:nvPr/>
          </p:nvSpPr>
          <p:spPr>
            <a:xfrm>
              <a:off x="4506285"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51" name="Straight Arrow Connector 150">
            <a:extLst>
              <a:ext uri="{FF2B5EF4-FFF2-40B4-BE49-F238E27FC236}">
                <a16:creationId xmlns:a16="http://schemas.microsoft.com/office/drawing/2014/main" id="{D9311104-9CBC-1B81-5FED-1CCC7A97FA10}"/>
              </a:ext>
            </a:extLst>
          </p:cNvPr>
          <p:cNvCxnSpPr>
            <a:cxnSpLocks/>
          </p:cNvCxnSpPr>
          <p:nvPr/>
        </p:nvCxnSpPr>
        <p:spPr>
          <a:xfrm>
            <a:off x="2541069" y="4183969"/>
            <a:ext cx="1150948" cy="214269"/>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FE6E3946-98D5-FB1D-7B4A-0F54F5F66A52}"/>
              </a:ext>
            </a:extLst>
          </p:cNvPr>
          <p:cNvCxnSpPr>
            <a:cxnSpLocks/>
          </p:cNvCxnSpPr>
          <p:nvPr/>
        </p:nvCxnSpPr>
        <p:spPr>
          <a:xfrm flipH="1">
            <a:off x="3691156" y="4183969"/>
            <a:ext cx="1119581" cy="220251"/>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533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4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4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56" grpId="0" animBg="1"/>
      <p:bldP spid="57" grpId="0" animBg="1"/>
      <p:bldP spid="58" grpId="0" animBg="1"/>
      <p:bldP spid="59" grpId="0" animBg="1"/>
      <p:bldP spid="70" grpId="0" animBg="1"/>
      <p:bldP spid="71" grpId="0" animBg="1"/>
      <p:bldP spid="72" grpId="0" animBg="1"/>
      <p:bldP spid="7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40</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218114" y="900783"/>
                <a:ext cx="6424393" cy="364686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400"/>
                  </a:spcBef>
                  <a:buNone/>
                </a:pPr>
                <a:endParaRPr lang="en-US" sz="1600" dirty="0"/>
              </a:p>
              <a:p>
                <a:pPr>
                  <a:lnSpc>
                    <a:spcPts val="1700"/>
                  </a:lnSpc>
                  <a:spcBef>
                    <a:spcPts val="400"/>
                  </a:spcBef>
                </a:pPr>
                <a14:m>
                  <m:oMath xmlns:m="http://schemas.openxmlformats.org/officeDocument/2006/math">
                    <m:r>
                      <a:rPr lang="en-US" sz="1600" i="1">
                        <a:solidFill>
                          <a:prstClr val="black"/>
                        </a:solidFill>
                        <a:latin typeface="Cambria Math" panose="02040503050406030204" pitchFamily="18" charset="0"/>
                      </a:rPr>
                      <m:t>𝑛𝑇</m:t>
                    </m:r>
                    <m:d>
                      <m:dPr>
                        <m:ctrlPr>
                          <a:rPr lang="en-US" sz="1600" i="1">
                            <a:solidFill>
                              <a:prstClr val="black"/>
                            </a:solidFill>
                            <a:latin typeface="Cambria Math" panose="02040503050406030204" pitchFamily="18" charset="0"/>
                          </a:rPr>
                        </m:ctrlPr>
                      </m:dPr>
                      <m:e>
                        <m:r>
                          <a:rPr lang="en-US" sz="1600" i="1">
                            <a:solidFill>
                              <a:prstClr val="black"/>
                            </a:solidFill>
                            <a:latin typeface="Cambria Math" panose="02040503050406030204" pitchFamily="18" charset="0"/>
                          </a:rPr>
                          <m:t>𝑛</m:t>
                        </m:r>
                      </m:e>
                    </m:d>
                    <m:r>
                      <a:rPr lang="en-US" sz="1600" i="1">
                        <a:solidFill>
                          <a:prstClr val="black"/>
                        </a:solidFill>
                        <a:latin typeface="Cambria Math" panose="02040503050406030204" pitchFamily="18" charset="0"/>
                      </a:rPr>
                      <m:t>=</m:t>
                    </m:r>
                    <m:r>
                      <a:rPr lang="en-US" sz="1600" b="0" i="1" smtClean="0">
                        <a:solidFill>
                          <a:prstClr val="black"/>
                        </a:solidFill>
                        <a:latin typeface="Cambria Math" panose="02040503050406030204" pitchFamily="18" charset="0"/>
                      </a:rPr>
                      <m:t>2</m:t>
                    </m:r>
                    <m:nary>
                      <m:naryPr>
                        <m:chr m:val="∑"/>
                        <m:ctrlPr>
                          <a:rPr lang="en-US" sz="1600" i="1">
                            <a:solidFill>
                              <a:prstClr val="black"/>
                            </a:solidFill>
                            <a:latin typeface="Cambria Math" panose="02040503050406030204" pitchFamily="18" charset="0"/>
                          </a:rPr>
                        </m:ctrlPr>
                      </m:naryPr>
                      <m:sub>
                        <m:r>
                          <m:rPr>
                            <m:brk m:alnAt="23"/>
                          </m:rPr>
                          <a:rPr lang="en-US" sz="1600" i="1">
                            <a:solidFill>
                              <a:prstClr val="black"/>
                            </a:solidFill>
                            <a:latin typeface="Cambria Math" panose="02040503050406030204" pitchFamily="18" charset="0"/>
                          </a:rPr>
                          <m:t>𝑖</m:t>
                        </m:r>
                        <m:r>
                          <a:rPr lang="en-US" sz="1600" i="1">
                            <a:solidFill>
                              <a:prstClr val="black"/>
                            </a:solidFill>
                            <a:latin typeface="Cambria Math" panose="02040503050406030204" pitchFamily="18" charset="0"/>
                          </a:rPr>
                          <m:t>=0</m:t>
                        </m:r>
                      </m:sub>
                      <m:sup>
                        <m:r>
                          <a:rPr lang="en-US" sz="1600" i="1">
                            <a:solidFill>
                              <a:prstClr val="black"/>
                            </a:solidFill>
                            <a:latin typeface="Cambria Math" panose="02040503050406030204" pitchFamily="18" charset="0"/>
                          </a:rPr>
                          <m:t>𝑛</m:t>
                        </m:r>
                        <m:r>
                          <a:rPr lang="en-US" sz="1600" i="1">
                            <a:solidFill>
                              <a:prstClr val="black"/>
                            </a:solidFill>
                            <a:latin typeface="Cambria Math" panose="02040503050406030204" pitchFamily="18" charset="0"/>
                          </a:rPr>
                          <m:t>−1</m:t>
                        </m:r>
                      </m:sup>
                      <m:e>
                        <m:r>
                          <a:rPr lang="en-US" sz="1600" i="1">
                            <a:solidFill>
                              <a:prstClr val="black"/>
                            </a:solidFill>
                            <a:latin typeface="Cambria Math" panose="02040503050406030204" pitchFamily="18" charset="0"/>
                          </a:rPr>
                          <m:t>𝑇</m:t>
                        </m:r>
                        <m:d>
                          <m:dPr>
                            <m:ctrlPr>
                              <a:rPr lang="en-US" sz="1600" i="1">
                                <a:solidFill>
                                  <a:prstClr val="black"/>
                                </a:solidFill>
                                <a:latin typeface="Cambria Math" panose="02040503050406030204" pitchFamily="18" charset="0"/>
                              </a:rPr>
                            </m:ctrlPr>
                          </m:dPr>
                          <m:e>
                            <m:r>
                              <a:rPr lang="en-US" sz="1600" i="1">
                                <a:solidFill>
                                  <a:prstClr val="black"/>
                                </a:solidFill>
                                <a:latin typeface="Cambria Math" panose="02040503050406030204" pitchFamily="18" charset="0"/>
                              </a:rPr>
                              <m:t>𝑖</m:t>
                            </m:r>
                          </m:e>
                        </m:d>
                        <m:r>
                          <a:rPr lang="en-US" sz="1600" i="1">
                            <a:solidFill>
                              <a:prstClr val="black"/>
                            </a:solidFill>
                            <a:latin typeface="Cambria Math" panose="02040503050406030204" pitchFamily="18" charset="0"/>
                          </a:rPr>
                          <m:t>+</m:t>
                        </m:r>
                        <m:r>
                          <a:rPr lang="en-US" sz="1600" i="1">
                            <a:solidFill>
                              <a:prstClr val="black"/>
                            </a:solidFill>
                            <a:latin typeface="Cambria Math" panose="02040503050406030204" pitchFamily="18" charset="0"/>
                          </a:rPr>
                          <m:t>𝑐</m:t>
                        </m:r>
                        <m:sSup>
                          <m:sSupPr>
                            <m:ctrlPr>
                              <a:rPr lang="en-US" sz="1600" b="0" i="1" smtClean="0">
                                <a:solidFill>
                                  <a:prstClr val="black"/>
                                </a:solidFill>
                                <a:latin typeface="Cambria Math" panose="02040503050406030204" pitchFamily="18" charset="0"/>
                              </a:rPr>
                            </m:ctrlPr>
                          </m:sSupPr>
                          <m:e>
                            <m:r>
                              <a:rPr lang="en-US" sz="1600" i="1">
                                <a:solidFill>
                                  <a:prstClr val="black"/>
                                </a:solidFill>
                                <a:latin typeface="Cambria Math" panose="02040503050406030204" pitchFamily="18" charset="0"/>
                              </a:rPr>
                              <m:t>𝑛</m:t>
                            </m:r>
                          </m:e>
                          <m:sup>
                            <m:r>
                              <a:rPr lang="en-US" sz="1600" b="0" i="1" smtClean="0">
                                <a:solidFill>
                                  <a:prstClr val="black"/>
                                </a:solidFill>
                                <a:latin typeface="Cambria Math" panose="02040503050406030204" pitchFamily="18" charset="0"/>
                              </a:rPr>
                              <m:t>2</m:t>
                            </m:r>
                          </m:sup>
                        </m:sSup>
                      </m:e>
                    </m:nary>
                  </m:oMath>
                </a14:m>
                <a:endParaRPr lang="en-US" sz="1600" dirty="0"/>
              </a:p>
              <a:p>
                <a:pPr>
                  <a:lnSpc>
                    <a:spcPts val="1700"/>
                  </a:lnSpc>
                  <a:spcBef>
                    <a:spcPts val="400"/>
                  </a:spcBef>
                </a:pPr>
                <a:r>
                  <a:rPr lang="en-US" sz="1600" dirty="0"/>
                  <a:t>Replace </a:t>
                </a:r>
                <a14:m>
                  <m:oMath xmlns:m="http://schemas.openxmlformats.org/officeDocument/2006/math">
                    <m:r>
                      <a:rPr lang="en-US" sz="1600" b="0" i="1" smtClean="0">
                        <a:latin typeface="Cambria Math" panose="02040503050406030204" pitchFamily="18" charset="0"/>
                      </a:rPr>
                      <m:t>𝑛</m:t>
                    </m:r>
                  </m:oMath>
                </a14:m>
                <a:r>
                  <a:rPr lang="en-US" sz="1600" dirty="0"/>
                  <a:t> by </a:t>
                </a:r>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−1</m:t>
                    </m:r>
                  </m:oMath>
                </a14:m>
                <a:r>
                  <a:rPr lang="en-US" sz="1600" dirty="0"/>
                  <a:t> and subtract from the above</a:t>
                </a:r>
              </a:p>
              <a:p>
                <a:pPr>
                  <a:lnSpc>
                    <a:spcPts val="1700"/>
                  </a:lnSpc>
                  <a:spcBef>
                    <a:spcPts val="400"/>
                  </a:spcBef>
                </a:pPr>
                <a:endParaRPr lang="en-US" sz="1600" dirty="0"/>
              </a:p>
              <a:p>
                <a:pPr>
                  <a:lnSpc>
                    <a:spcPts val="1700"/>
                  </a:lnSpc>
                  <a:spcBef>
                    <a:spcPts val="400"/>
                  </a:spcBef>
                </a:pPr>
                <a:r>
                  <a:rPr lang="en-US" sz="1400" b="0" dirty="0"/>
                  <a:t>                </a:t>
                </a:r>
                <a14:m>
                  <m:oMath xmlns:m="http://schemas.openxmlformats.org/officeDocument/2006/math">
                    <m:r>
                      <a:rPr lang="en-US" sz="1400" b="0" i="1" smtClean="0">
                        <a:latin typeface="Cambria Math" panose="02040503050406030204" pitchFamily="18" charset="0"/>
                      </a:rPr>
                      <m:t>𝑛𝑇</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r>
                      <a:rPr lang="en-US" sz="1400" b="0" i="1" smtClean="0">
                        <a:latin typeface="Cambria Math" panose="02040503050406030204" pitchFamily="18" charset="0"/>
                      </a:rPr>
                      <m:t>=2</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0</m:t>
                            </m:r>
                          </m:e>
                        </m:d>
                        <m:r>
                          <a:rPr lang="en-US" sz="1400" b="0" i="1" smtClean="0">
                            <a:latin typeface="Cambria Math" panose="02040503050406030204" pitchFamily="18" charset="0"/>
                          </a:rPr>
                          <m:t>+</m:t>
                        </m:r>
                        <m:r>
                          <a:rPr lang="en-US" sz="1400" b="0" i="1" smtClean="0">
                            <a:latin typeface="Cambria Math" panose="02040503050406030204" pitchFamily="18" charset="0"/>
                          </a:rPr>
                          <m:t>𝑇</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m:t>
                        </m:r>
                        <m:r>
                          <a:rPr lang="en-US" sz="1400" b="0" i="1" smtClean="0">
                            <a:latin typeface="Cambria Math" panose="02040503050406030204" pitchFamily="18" charset="0"/>
                          </a:rPr>
                          <m:t>𝑇</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r>
                              <a:rPr lang="en-US" sz="1400" b="0" i="1" smtClean="0">
                                <a:latin typeface="Cambria Math" panose="02040503050406030204" pitchFamily="18" charset="0"/>
                              </a:rPr>
                              <m:t>−2</m:t>
                            </m:r>
                          </m:e>
                        </m:d>
                        <m:r>
                          <a:rPr lang="en-US" sz="1400" b="0" i="1" smtClean="0">
                            <a:latin typeface="Cambria Math" panose="02040503050406030204" pitchFamily="18" charset="0"/>
                          </a:rPr>
                          <m:t>+</m:t>
                        </m:r>
                        <m:r>
                          <a:rPr lang="en-US" sz="1400" b="0" i="1" smtClean="0">
                            <a:latin typeface="Cambria Math" panose="02040503050406030204" pitchFamily="18" charset="0"/>
                          </a:rPr>
                          <m:t>𝑇</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r>
                              <a:rPr lang="en-US" sz="1400" b="0" i="1" smtClean="0">
                                <a:latin typeface="Cambria Math" panose="02040503050406030204" pitchFamily="18" charset="0"/>
                              </a:rPr>
                              <m:t>−1</m:t>
                            </m:r>
                          </m:e>
                        </m:d>
                      </m:e>
                    </m:d>
                    <m:r>
                      <a:rPr lang="en-US" sz="1400" b="0" i="1" smtClean="0">
                        <a:latin typeface="Cambria Math" panose="02040503050406030204" pitchFamily="18" charset="0"/>
                      </a:rPr>
                      <m:t>+</m:t>
                    </m:r>
                    <m:r>
                      <a:rPr lang="en-US" sz="1400" b="0" i="1" smtClean="0">
                        <a:latin typeface="Cambria Math" panose="02040503050406030204" pitchFamily="18" charset="0"/>
                      </a:rPr>
                      <m:t>𝑐</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2</m:t>
                        </m:r>
                      </m:sup>
                    </m:sSup>
                  </m:oMath>
                </a14:m>
                <a:br>
                  <a:rPr lang="en-US" sz="1400" dirty="0"/>
                </a:br>
                <a14:m>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r>
                          <a:rPr lang="en-US" sz="1400" b="0" i="1" smtClean="0">
                            <a:latin typeface="Cambria Math" panose="02040503050406030204" pitchFamily="18" charset="0"/>
                          </a:rPr>
                          <m:t>−1</m:t>
                        </m:r>
                      </m:e>
                    </m:d>
                    <m:r>
                      <a:rPr lang="en-US" sz="1400" b="0" i="1" smtClean="0">
                        <a:latin typeface="Cambria Math" panose="02040503050406030204" pitchFamily="18" charset="0"/>
                      </a:rPr>
                      <m:t>𝑇</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r>
                          <a:rPr lang="en-US" sz="1400" b="0" i="1" smtClean="0">
                            <a:latin typeface="Cambria Math" panose="02040503050406030204" pitchFamily="18" charset="0"/>
                          </a:rPr>
                          <m:t>−1</m:t>
                        </m:r>
                      </m:e>
                    </m:d>
                    <m:r>
                      <a:rPr lang="en-US" sz="1400" b="0" i="1" smtClean="0">
                        <a:latin typeface="Cambria Math" panose="02040503050406030204" pitchFamily="18" charset="0"/>
                      </a:rPr>
                      <m:t>=2</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0</m:t>
                            </m:r>
                          </m:e>
                        </m:d>
                        <m:r>
                          <a:rPr lang="en-US" sz="1400" b="0" i="1" smtClean="0">
                            <a:latin typeface="Cambria Math" panose="02040503050406030204" pitchFamily="18" charset="0"/>
                          </a:rPr>
                          <m:t>+</m:t>
                        </m:r>
                        <m:r>
                          <a:rPr lang="en-US" sz="1400" b="0" i="1" smtClean="0">
                            <a:latin typeface="Cambria Math" panose="02040503050406030204" pitchFamily="18" charset="0"/>
                          </a:rPr>
                          <m:t>𝑇</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m:t>
                        </m:r>
                        <m:r>
                          <a:rPr lang="en-US" sz="1400" b="0" i="1" smtClean="0">
                            <a:latin typeface="Cambria Math" panose="02040503050406030204" pitchFamily="18" charset="0"/>
                          </a:rPr>
                          <m:t>𝑇</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r>
                              <a:rPr lang="en-US" sz="1400" b="0" i="1" smtClean="0">
                                <a:latin typeface="Cambria Math" panose="02040503050406030204" pitchFamily="18" charset="0"/>
                              </a:rPr>
                              <m:t>−3</m:t>
                            </m:r>
                          </m:e>
                        </m:d>
                        <m:r>
                          <a:rPr lang="en-US" sz="1400" b="0" i="1" smtClean="0">
                            <a:latin typeface="Cambria Math" panose="02040503050406030204" pitchFamily="18" charset="0"/>
                          </a:rPr>
                          <m:t>+</m:t>
                        </m:r>
                        <m:r>
                          <a:rPr lang="en-US" sz="1400" b="0" i="1" smtClean="0">
                            <a:latin typeface="Cambria Math" panose="02040503050406030204" pitchFamily="18" charset="0"/>
                          </a:rPr>
                          <m:t>𝑇</m:t>
                        </m:r>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−2)</m:t>
                        </m:r>
                      </m:e>
                    </m:d>
                    <m:r>
                      <a:rPr lang="en-US" sz="1400" b="0" i="1" smtClean="0">
                        <a:latin typeface="Cambria Math" panose="02040503050406030204" pitchFamily="18" charset="0"/>
                      </a:rPr>
                      <m:t>+</m:t>
                    </m:r>
                    <m:r>
                      <a:rPr lang="en-US" sz="1400" b="0" i="1" smtClean="0">
                        <a:latin typeface="Cambria Math" panose="02040503050406030204" pitchFamily="18" charset="0"/>
                      </a:rPr>
                      <m:t>𝑐</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r>
                              <a:rPr lang="en-US" sz="1400" b="0" i="1" smtClean="0">
                                <a:latin typeface="Cambria Math" panose="02040503050406030204" pitchFamily="18" charset="0"/>
                              </a:rPr>
                              <m:t>−1</m:t>
                            </m:r>
                          </m:e>
                        </m:d>
                      </m:e>
                      <m:sup>
                        <m:r>
                          <a:rPr lang="en-US" sz="1400" b="0" i="1" smtClean="0">
                            <a:latin typeface="Cambria Math" panose="02040503050406030204" pitchFamily="18" charset="0"/>
                          </a:rPr>
                          <m:t>2</m:t>
                        </m:r>
                      </m:sup>
                    </m:sSup>
                  </m:oMath>
                </a14:m>
                <a:endParaRPr lang="en-US" sz="1400" dirty="0"/>
              </a:p>
              <a:p>
                <a:pPr>
                  <a:lnSpc>
                    <a:spcPts val="1700"/>
                  </a:lnSpc>
                  <a:spcBef>
                    <a:spcPts val="400"/>
                  </a:spcBef>
                </a:pPr>
                <a:endParaRPr lang="en-US" sz="1600" dirty="0"/>
              </a:p>
              <a:p>
                <a:pPr>
                  <a:lnSpc>
                    <a:spcPts val="1700"/>
                  </a:lnSpc>
                  <a:spcBef>
                    <a:spcPts val="400"/>
                  </a:spcBef>
                </a:pPr>
                <a14:m>
                  <m:oMath xmlns:m="http://schemas.openxmlformats.org/officeDocument/2006/math">
                    <m:r>
                      <a:rPr lang="en-US" sz="1600" b="0" i="1" smtClean="0">
                        <a:latin typeface="Cambria Math" panose="02040503050406030204" pitchFamily="18" charset="0"/>
                      </a:rPr>
                      <m:t>𝑛𝑇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=2</m:t>
                    </m:r>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m:t>
                    </m:r>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e>
                          <m:sup>
                            <m:r>
                              <a:rPr lang="en-US" sz="1600" b="0" i="1" smtClean="0">
                                <a:latin typeface="Cambria Math" panose="02040503050406030204" pitchFamily="18" charset="0"/>
                              </a:rPr>
                              <m:t>2</m:t>
                            </m:r>
                          </m:sup>
                        </m:sSup>
                      </m:e>
                    </m:d>
                  </m:oMath>
                </a14:m>
                <a:endParaRPr lang="en-US" sz="1600" dirty="0"/>
              </a:p>
              <a:p>
                <a:pPr>
                  <a:lnSpc>
                    <a:spcPts val="1700"/>
                  </a:lnSpc>
                  <a:spcBef>
                    <a:spcPts val="400"/>
                  </a:spcBef>
                </a:pPr>
                <a14:m>
                  <m:oMath xmlns:m="http://schemas.openxmlformats.org/officeDocument/2006/math">
                    <m:r>
                      <a:rPr lang="en-US" sz="1600" b="0" i="1" smtClean="0">
                        <a:latin typeface="Cambria Math" panose="02040503050406030204" pitchFamily="18" charset="0"/>
                      </a:rPr>
                      <m:t>𝑛𝑇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m:t>
                    </m:r>
                    <m:r>
                      <a:rPr lang="en-US" sz="1600" b="0" i="1" smtClean="0">
                        <a:latin typeface="Cambria Math" panose="02040503050406030204" pitchFamily="18" charset="0"/>
                      </a:rPr>
                      <m:t>𝑐</m:t>
                    </m:r>
                    <m:r>
                      <a:rPr lang="en-US" sz="1600" b="0" i="1" smtClean="0">
                        <a:latin typeface="Cambria Math" panose="02040503050406030204" pitchFamily="18" charset="0"/>
                      </a:rPr>
                      <m:t>(2</m:t>
                    </m:r>
                    <m:r>
                      <a:rPr lang="en-US" sz="1600" b="0" i="1" smtClean="0">
                        <a:latin typeface="Cambria Math" panose="02040503050406030204" pitchFamily="18" charset="0"/>
                      </a:rPr>
                      <m:t>𝑛</m:t>
                    </m:r>
                    <m:r>
                      <a:rPr lang="en-US" sz="1600" b="0" i="1" smtClean="0">
                        <a:latin typeface="Cambria Math" panose="02040503050406030204" pitchFamily="18" charset="0"/>
                      </a:rPr>
                      <m:t>−1)</m:t>
                    </m:r>
                  </m:oMath>
                </a14:m>
                <a:endParaRPr lang="en-US" sz="1600" dirty="0"/>
              </a:p>
              <a:p>
                <a:pPr>
                  <a:lnSpc>
                    <a:spcPts val="1700"/>
                  </a:lnSpc>
                  <a:spcBef>
                    <a:spcPts val="400"/>
                  </a:spcBef>
                </a:pPr>
                <a:r>
                  <a:rPr lang="en-US" sz="1600" dirty="0"/>
                  <a:t>Divide everything by </a:t>
                </a:r>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m:t>
                    </m:r>
                  </m:oMath>
                </a14:m>
                <a:endParaRPr lang="en-US" sz="1600" dirty="0"/>
              </a:p>
              <a:p>
                <a:pPr>
                  <a:lnSpc>
                    <a:spcPts val="1700"/>
                  </a:lnSpc>
                  <a:spcBef>
                    <a:spcPts val="400"/>
                  </a:spcBef>
                </a:pPr>
                <a:endParaRPr lang="en-US" sz="1600" dirty="0"/>
              </a:p>
              <a:p>
                <a:pPr>
                  <a:lnSpc>
                    <a:spcPts val="1700"/>
                  </a:lnSpc>
                  <a:spcBef>
                    <a:spcPts val="400"/>
                  </a:spcBef>
                </a:pP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num>
                      <m:den>
                        <m:r>
                          <a:rPr lang="en-US" sz="1600" b="0" i="1" smtClean="0">
                            <a:latin typeface="Cambria Math" panose="02040503050406030204" pitchFamily="18" charset="0"/>
                          </a:rPr>
                          <m:t>𝑛</m:t>
                        </m:r>
                        <m:r>
                          <a:rPr lang="en-US" sz="1600" b="0" i="1" smtClean="0">
                            <a:latin typeface="Cambria Math" panose="02040503050406030204" pitchFamily="18" charset="0"/>
                          </a:rPr>
                          <m:t>+1</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r>
                      <a:rPr lang="en-US" sz="1600" b="0" i="1" smtClean="0">
                        <a:latin typeface="Cambria Math" panose="02040503050406030204" pitchFamily="18" charset="0"/>
                      </a:rPr>
                      <m:t>+</m:t>
                    </m:r>
                    <m:r>
                      <a:rPr lang="en-US" sz="1600" b="0" i="1" smtClean="0">
                        <a:latin typeface="Cambria Math" panose="02040503050406030204" pitchFamily="18" charset="0"/>
                      </a:rPr>
                      <m:t>𝑐</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r>
                          <a:rPr lang="en-US" sz="1600" b="0" i="1" smtClean="0">
                            <a:latin typeface="Cambria Math" panose="02040503050406030204" pitchFamily="18" charset="0"/>
                          </a:rPr>
                          <m:t>𝑛</m:t>
                        </m:r>
                        <m:r>
                          <a:rPr lang="en-US" sz="1600" b="0" i="1" smtClean="0">
                            <a:latin typeface="Cambria Math" panose="02040503050406030204" pitchFamily="18" charset="0"/>
                          </a:rPr>
                          <m:t>−1</m:t>
                        </m:r>
                      </m:num>
                      <m:den>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r>
                      <a:rPr lang="en-US" sz="1600" b="0" i="1" smtClean="0">
                        <a:latin typeface="Cambria Math" panose="02040503050406030204" pitchFamily="18" charset="0"/>
                      </a:rPr>
                      <m:t>+</m:t>
                    </m:r>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𝑛</m:t>
                            </m:r>
                            <m:r>
                              <a:rPr lang="en-US" sz="1600" b="0" i="1" smtClean="0">
                                <a:latin typeface="Cambria Math" panose="02040503050406030204" pitchFamily="18" charset="0"/>
                              </a:rPr>
                              <m:t>+1</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e>
                    </m:d>
                  </m:oMath>
                </a14:m>
                <a:r>
                  <a:rPr lang="en-US" sz="1600" dirty="0"/>
                  <a:t> </a:t>
                </a:r>
              </a:p>
              <a:p>
                <a:pPr>
                  <a:lnSpc>
                    <a:spcPts val="1700"/>
                  </a:lnSpc>
                  <a:spcBef>
                    <a:spcPts val="400"/>
                  </a:spcBef>
                </a:pPr>
                <a:endParaRPr lang="en-US" sz="1600" dirty="0"/>
              </a:p>
              <a:p>
                <a:pPr>
                  <a:lnSpc>
                    <a:spcPts val="1700"/>
                  </a:lnSpc>
                  <a:spcBef>
                    <a:spcPts val="400"/>
                  </a:spcBef>
                </a:pPr>
                <a:r>
                  <a:rPr lang="en-US" sz="1600" dirty="0"/>
                  <a:t>Last term uses partial fraction decomposition</a:t>
                </a:r>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218114" y="900783"/>
                <a:ext cx="6424393" cy="3646868"/>
              </a:xfrm>
              <a:prstGeom prst="rect">
                <a:avLst/>
              </a:prstGeom>
              <a:blipFill>
                <a:blip r:embed="rId3"/>
                <a:stretch>
                  <a:fillRect l="-394" t="-4167" b="-4167"/>
                </a:stretch>
              </a:blipFill>
            </p:spPr>
            <p:txBody>
              <a:bodyPr/>
              <a:lstStyle/>
              <a:p>
                <a:r>
                  <a:rPr lang="en-US">
                    <a:noFill/>
                  </a:rPr>
                  <a:t> </a:t>
                </a:r>
              </a:p>
            </p:txBody>
          </p:sp>
        </mc:Fallback>
      </mc:AlternateContent>
    </p:spTree>
    <p:extLst>
      <p:ext uri="{BB962C8B-B14F-4D97-AF65-F5344CB8AC3E}">
        <p14:creationId xmlns:p14="http://schemas.microsoft.com/office/powerpoint/2010/main" val="215486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41</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218114" y="943513"/>
                <a:ext cx="6424393" cy="364686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400"/>
                  </a:spcBef>
                </a:pPr>
                <a:endParaRPr lang="en-US" sz="1600" dirty="0"/>
              </a:p>
              <a:p>
                <a:pPr>
                  <a:lnSpc>
                    <a:spcPts val="1700"/>
                  </a:lnSpc>
                  <a:spcBef>
                    <a:spcPts val="400"/>
                  </a:spcBef>
                </a:pP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num>
                      <m:den>
                        <m:r>
                          <a:rPr lang="en-US" sz="1600" b="0" i="1" smtClean="0">
                            <a:latin typeface="Cambria Math" panose="02040503050406030204" pitchFamily="18" charset="0"/>
                          </a:rPr>
                          <m:t>𝑛</m:t>
                        </m:r>
                        <m:r>
                          <a:rPr lang="en-US" sz="1600" b="0" i="1" smtClean="0">
                            <a:latin typeface="Cambria Math" panose="02040503050406030204" pitchFamily="18" charset="0"/>
                          </a:rPr>
                          <m:t>+1</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r>
                      <a:rPr lang="en-US" sz="1600" b="0" i="1" smtClean="0">
                        <a:latin typeface="Cambria Math" panose="02040503050406030204" pitchFamily="18" charset="0"/>
                      </a:rPr>
                      <m:t>+</m:t>
                    </m:r>
                    <m:r>
                      <a:rPr lang="en-US" sz="1600" b="0" i="1" smtClean="0">
                        <a:latin typeface="Cambria Math" panose="02040503050406030204" pitchFamily="18" charset="0"/>
                      </a:rPr>
                      <m:t>𝑐</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r>
                          <a:rPr lang="en-US" sz="1600" b="0" i="1" smtClean="0">
                            <a:latin typeface="Cambria Math" panose="02040503050406030204" pitchFamily="18" charset="0"/>
                          </a:rPr>
                          <m:t>𝑛</m:t>
                        </m:r>
                        <m:r>
                          <a:rPr lang="en-US" sz="1600" b="0" i="1" smtClean="0">
                            <a:latin typeface="Cambria Math" panose="02040503050406030204" pitchFamily="18" charset="0"/>
                          </a:rPr>
                          <m:t>−1</m:t>
                        </m:r>
                      </m:num>
                      <m:den>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r>
                      <a:rPr lang="en-US" sz="1600" b="0" i="1" smtClean="0">
                        <a:latin typeface="Cambria Math" panose="02040503050406030204" pitchFamily="18" charset="0"/>
                      </a:rPr>
                      <m:t>+</m:t>
                    </m:r>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𝑛</m:t>
                            </m:r>
                            <m:r>
                              <a:rPr lang="en-US" sz="1600" b="0" i="1" smtClean="0">
                                <a:latin typeface="Cambria Math" panose="02040503050406030204" pitchFamily="18" charset="0"/>
                              </a:rPr>
                              <m:t>+1</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e>
                    </m:d>
                  </m:oMath>
                </a14:m>
                <a:r>
                  <a:rPr lang="en-US" sz="1600" dirty="0"/>
                  <a:t> </a:t>
                </a:r>
              </a:p>
              <a:p>
                <a:pPr>
                  <a:lnSpc>
                    <a:spcPts val="1700"/>
                  </a:lnSpc>
                  <a:spcBef>
                    <a:spcPts val="400"/>
                  </a:spcBef>
                </a:pPr>
                <a:r>
                  <a:rPr lang="en-US" sz="1600" dirty="0"/>
                  <a:t>Lets put </a:t>
                </a:r>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=1, 2,3,…</m:t>
                    </m:r>
                    <m:r>
                      <a:rPr lang="en-US" sz="1600" b="0" i="1" smtClean="0">
                        <a:latin typeface="Cambria Math" panose="02040503050406030204" pitchFamily="18" charset="0"/>
                      </a:rPr>
                      <m:t>𝑛</m:t>
                    </m:r>
                  </m:oMath>
                </a14:m>
                <a:endParaRPr lang="en-US" sz="1600" dirty="0"/>
              </a:p>
              <a:p>
                <a:pPr>
                  <a:lnSpc>
                    <a:spcPts val="1700"/>
                  </a:lnSpc>
                  <a:spcBef>
                    <a:spcPts val="400"/>
                  </a:spcBef>
                </a:pPr>
                <a:endParaRPr lang="en-US" sz="1600" dirty="0"/>
              </a:p>
              <a:p>
                <a:pPr>
                  <a:lnSpc>
                    <a:spcPts val="1700"/>
                  </a:lnSpc>
                  <a:spcBef>
                    <a:spcPts val="400"/>
                  </a:spcBef>
                </a:pP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𝑇</m:t>
                        </m:r>
                        <m:r>
                          <a:rPr lang="en-US" sz="1600" i="1">
                            <a:latin typeface="Cambria Math" panose="02040503050406030204" pitchFamily="18" charset="0"/>
                          </a:rPr>
                          <m:t>(1)</m:t>
                        </m:r>
                      </m:num>
                      <m:den>
                        <m:r>
                          <a:rPr lang="en-US" sz="1600" b="0" i="1" smtClean="0">
                            <a:latin typeface="Cambria Math" panose="02040503050406030204" pitchFamily="18" charset="0"/>
                          </a:rPr>
                          <m:t>2</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𝑇</m:t>
                        </m:r>
                        <m:r>
                          <a:rPr lang="en-US" sz="1600" i="1">
                            <a:latin typeface="Cambria Math" panose="02040503050406030204" pitchFamily="18" charset="0"/>
                          </a:rPr>
                          <m:t>(0)</m:t>
                        </m:r>
                      </m:num>
                      <m:den>
                        <m:r>
                          <a:rPr lang="en-US" sz="1600" b="0" i="1" smtClean="0">
                            <a:latin typeface="Cambria Math" panose="02040503050406030204" pitchFamily="18" charset="0"/>
                          </a:rPr>
                          <m:t>1</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3</m:t>
                        </m:r>
                        <m:r>
                          <a:rPr lang="en-US" sz="1600" b="0" i="1" smtClean="0">
                            <a:latin typeface="Cambria Math" panose="02040503050406030204" pitchFamily="18" charset="0"/>
                          </a:rPr>
                          <m:t>𝑐</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𝑐</m:t>
                        </m:r>
                      </m:num>
                      <m:den>
                        <m:r>
                          <a:rPr lang="en-US" sz="1600" b="0" i="1" smtClean="0">
                            <a:latin typeface="Cambria Math" panose="02040503050406030204" pitchFamily="18" charset="0"/>
                          </a:rPr>
                          <m:t>1</m:t>
                        </m:r>
                      </m:den>
                    </m:f>
                  </m:oMath>
                </a14:m>
                <a:endParaRPr lang="en-US" sz="1600" dirty="0"/>
              </a:p>
              <a:p>
                <a:pPr>
                  <a:lnSpc>
                    <a:spcPts val="1700"/>
                  </a:lnSpc>
                  <a:spcBef>
                    <a:spcPts val="400"/>
                  </a:spcBef>
                </a:pPr>
                <a:endParaRPr lang="en-US" sz="1600" dirty="0"/>
              </a:p>
              <a:p>
                <a:pPr>
                  <a:lnSpc>
                    <a:spcPts val="1700"/>
                  </a:lnSpc>
                  <a:spcBef>
                    <a:spcPts val="400"/>
                  </a:spcBef>
                </a:pP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𝑇</m:t>
                        </m:r>
                        <m:r>
                          <a:rPr lang="en-US" sz="1600" i="1">
                            <a:latin typeface="Cambria Math" panose="02040503050406030204" pitchFamily="18" charset="0"/>
                          </a:rPr>
                          <m:t>(2)</m:t>
                        </m:r>
                      </m:num>
                      <m:den>
                        <m:r>
                          <a:rPr lang="en-US" sz="1600" b="0" i="1" smtClean="0">
                            <a:latin typeface="Cambria Math" panose="02040503050406030204" pitchFamily="18" charset="0"/>
                          </a:rPr>
                          <m:t>3</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𝑇</m:t>
                        </m:r>
                        <m:r>
                          <a:rPr lang="en-US" sz="1600" i="1">
                            <a:latin typeface="Cambria Math" panose="02040503050406030204" pitchFamily="18" charset="0"/>
                          </a:rPr>
                          <m:t>(1)</m:t>
                        </m:r>
                      </m:num>
                      <m:den>
                        <m:r>
                          <a:rPr lang="en-US" sz="1600" b="0" i="1" smtClean="0">
                            <a:latin typeface="Cambria Math" panose="02040503050406030204" pitchFamily="18" charset="0"/>
                          </a:rPr>
                          <m:t>2</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3</m:t>
                        </m:r>
                        <m:r>
                          <a:rPr lang="en-US" sz="1600" i="1">
                            <a:latin typeface="Cambria Math" panose="02040503050406030204" pitchFamily="18" charset="0"/>
                          </a:rPr>
                          <m:t>𝑐</m:t>
                        </m:r>
                      </m:num>
                      <m:den>
                        <m:r>
                          <a:rPr lang="en-US" sz="1600" b="0" i="1" smtClean="0">
                            <a:latin typeface="Cambria Math" panose="02040503050406030204" pitchFamily="18" charset="0"/>
                          </a:rPr>
                          <m:t>3</m:t>
                        </m:r>
                      </m:den>
                    </m:f>
                    <m:r>
                      <a:rPr lang="en-US" sz="1600" b="0" i="1" smtClean="0">
                        <a:latin typeface="Cambria Math" panose="02040503050406030204" pitchFamily="18" charset="0"/>
                      </a:rPr>
                      <m:t>−</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𝑐</m:t>
                        </m:r>
                      </m:num>
                      <m:den>
                        <m:r>
                          <a:rPr lang="en-US" sz="1600" b="0" i="1" smtClean="0">
                            <a:latin typeface="Cambria Math" panose="02040503050406030204" pitchFamily="18" charset="0"/>
                          </a:rPr>
                          <m:t>2</m:t>
                        </m:r>
                      </m:den>
                    </m:f>
                  </m:oMath>
                </a14:m>
                <a:endParaRPr lang="en-US" sz="1600" dirty="0"/>
              </a:p>
              <a:p>
                <a:pPr>
                  <a:lnSpc>
                    <a:spcPts val="1700"/>
                  </a:lnSpc>
                  <a:spcBef>
                    <a:spcPts val="400"/>
                  </a:spcBef>
                </a:pPr>
                <a:endParaRPr lang="en-US" sz="1600" dirty="0"/>
              </a:p>
              <a:p>
                <a:pPr>
                  <a:lnSpc>
                    <a:spcPts val="1700"/>
                  </a:lnSpc>
                  <a:spcBef>
                    <a:spcPts val="400"/>
                  </a:spcBef>
                </a:pP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𝑇</m:t>
                        </m:r>
                        <m:r>
                          <a:rPr lang="en-US" sz="1600" i="1">
                            <a:latin typeface="Cambria Math" panose="02040503050406030204" pitchFamily="18" charset="0"/>
                          </a:rPr>
                          <m:t>(3)</m:t>
                        </m:r>
                      </m:num>
                      <m:den>
                        <m:r>
                          <a:rPr lang="en-US" sz="1600" b="0" i="1" smtClean="0">
                            <a:latin typeface="Cambria Math" panose="02040503050406030204" pitchFamily="18" charset="0"/>
                          </a:rPr>
                          <m:t>4</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𝑇</m:t>
                        </m:r>
                        <m:r>
                          <a:rPr lang="en-US" sz="1600" i="1">
                            <a:latin typeface="Cambria Math" panose="02040503050406030204" pitchFamily="18" charset="0"/>
                          </a:rPr>
                          <m:t>(2)</m:t>
                        </m:r>
                      </m:num>
                      <m:den>
                        <m:r>
                          <a:rPr lang="en-US" sz="1600" b="0" i="1" smtClean="0">
                            <a:latin typeface="Cambria Math" panose="02040503050406030204" pitchFamily="18" charset="0"/>
                          </a:rPr>
                          <m:t>3</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3</m:t>
                        </m:r>
                        <m:r>
                          <a:rPr lang="en-US" sz="1600" i="1">
                            <a:latin typeface="Cambria Math" panose="02040503050406030204" pitchFamily="18" charset="0"/>
                          </a:rPr>
                          <m:t>𝑐</m:t>
                        </m:r>
                      </m:num>
                      <m:den>
                        <m:r>
                          <a:rPr lang="en-US" sz="1600" b="0" i="1" smtClean="0">
                            <a:latin typeface="Cambria Math" panose="02040503050406030204" pitchFamily="18" charset="0"/>
                          </a:rPr>
                          <m:t>4</m:t>
                        </m:r>
                      </m:den>
                    </m:f>
                    <m:r>
                      <a:rPr lang="en-US" sz="1600" b="0" i="1" smtClean="0">
                        <a:latin typeface="Cambria Math" panose="02040503050406030204" pitchFamily="18" charset="0"/>
                      </a:rPr>
                      <m:t>−</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𝑐</m:t>
                        </m:r>
                      </m:num>
                      <m:den>
                        <m:r>
                          <a:rPr lang="en-US" sz="1600" b="0" i="1" smtClean="0">
                            <a:latin typeface="Cambria Math" panose="02040503050406030204" pitchFamily="18" charset="0"/>
                          </a:rPr>
                          <m:t>3</m:t>
                        </m:r>
                      </m:den>
                    </m:f>
                  </m:oMath>
                </a14:m>
                <a:endParaRPr lang="en-US" sz="1600" dirty="0"/>
              </a:p>
              <a:p>
                <a:pPr>
                  <a:lnSpc>
                    <a:spcPts val="1700"/>
                  </a:lnSpc>
                  <a:spcBef>
                    <a:spcPts val="400"/>
                  </a:spcBef>
                </a:pPr>
                <a:endParaRPr lang="en-US" sz="1600" dirty="0"/>
              </a:p>
              <a:p>
                <a:pPr>
                  <a:lnSpc>
                    <a:spcPts val="1700"/>
                  </a:lnSpc>
                  <a:spcBef>
                    <a:spcPts val="400"/>
                  </a:spcBef>
                </a:pP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𝑇</m:t>
                        </m:r>
                        <m:r>
                          <a:rPr lang="en-US" sz="1600" i="1">
                            <a:latin typeface="Cambria Math" panose="02040503050406030204" pitchFamily="18" charset="0"/>
                          </a:rPr>
                          <m:t>(</m:t>
                        </m:r>
                        <m:r>
                          <a:rPr lang="en-US" sz="1600" b="0" i="1" smtClean="0">
                            <a:latin typeface="Cambria Math" panose="02040503050406030204" pitchFamily="18" charset="0"/>
                          </a:rPr>
                          <m:t>𝑛</m:t>
                        </m:r>
                        <m:r>
                          <a:rPr lang="en-US" sz="1600" i="1">
                            <a:latin typeface="Cambria Math" panose="02040503050406030204" pitchFamily="18" charset="0"/>
                          </a:rPr>
                          <m:t>)</m:t>
                        </m:r>
                      </m:num>
                      <m:den>
                        <m:r>
                          <a:rPr lang="en-US" sz="1600" b="0" i="1" smtClean="0">
                            <a:latin typeface="Cambria Math" panose="02040503050406030204" pitchFamily="18" charset="0"/>
                          </a:rPr>
                          <m:t>𝑛</m:t>
                        </m:r>
                        <m:r>
                          <a:rPr lang="en-US" sz="1600" b="0" i="1" smtClean="0">
                            <a:latin typeface="Cambria Math" panose="02040503050406030204" pitchFamily="18" charset="0"/>
                          </a:rPr>
                          <m:t>+1</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𝑇</m:t>
                        </m:r>
                        <m:r>
                          <a:rPr lang="en-US" sz="1600" i="1">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3</m:t>
                        </m:r>
                        <m:r>
                          <a:rPr lang="en-US" sz="1600" i="1">
                            <a:latin typeface="Cambria Math" panose="02040503050406030204" pitchFamily="18" charset="0"/>
                          </a:rPr>
                          <m:t>𝑐</m:t>
                        </m:r>
                      </m:num>
                      <m:den>
                        <m:r>
                          <a:rPr lang="en-US" sz="1600" b="0" i="1" smtClean="0">
                            <a:latin typeface="Cambria Math" panose="02040503050406030204" pitchFamily="18" charset="0"/>
                          </a:rPr>
                          <m:t>𝑛</m:t>
                        </m:r>
                        <m:r>
                          <a:rPr lang="en-US" sz="1600" b="0" i="1" smtClean="0">
                            <a:latin typeface="Cambria Math" panose="02040503050406030204" pitchFamily="18" charset="0"/>
                          </a:rPr>
                          <m:t>+1</m:t>
                        </m:r>
                      </m:den>
                    </m:f>
                    <m:r>
                      <a:rPr lang="en-US" sz="1600" b="0" i="1" smtClean="0">
                        <a:latin typeface="Cambria Math" panose="02040503050406030204" pitchFamily="18" charset="0"/>
                      </a:rPr>
                      <m:t>−</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𝑐</m:t>
                        </m:r>
                      </m:num>
                      <m:den>
                        <m:r>
                          <a:rPr lang="en-US" sz="1600" b="0" i="1" smtClean="0">
                            <a:latin typeface="Cambria Math" panose="02040503050406030204" pitchFamily="18" charset="0"/>
                          </a:rPr>
                          <m:t>𝑛</m:t>
                        </m:r>
                      </m:den>
                    </m:f>
                  </m:oMath>
                </a14:m>
                <a:endParaRPr lang="en-US" sz="1600" dirty="0"/>
              </a:p>
              <a:p>
                <a:pPr>
                  <a:lnSpc>
                    <a:spcPts val="1700"/>
                  </a:lnSpc>
                  <a:spcBef>
                    <a:spcPts val="400"/>
                  </a:spcBef>
                </a:pPr>
                <a:endParaRPr lang="en-US" sz="1600" dirty="0"/>
              </a:p>
              <a:p>
                <a:pPr>
                  <a:lnSpc>
                    <a:spcPts val="1700"/>
                  </a:lnSpc>
                  <a:spcBef>
                    <a:spcPts val="400"/>
                  </a:spcBef>
                </a:pP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𝑇</m:t>
                        </m:r>
                        <m:r>
                          <a:rPr lang="en-US" sz="1600" i="1">
                            <a:latin typeface="Cambria Math" panose="02040503050406030204" pitchFamily="18" charset="0"/>
                          </a:rPr>
                          <m:t>(</m:t>
                        </m:r>
                        <m:r>
                          <a:rPr lang="en-US" sz="1600" b="0" i="1" smtClean="0">
                            <a:latin typeface="Cambria Math" panose="02040503050406030204" pitchFamily="18" charset="0"/>
                          </a:rPr>
                          <m:t>𝑛</m:t>
                        </m:r>
                        <m:r>
                          <a:rPr lang="en-US" sz="1600" i="1">
                            <a:latin typeface="Cambria Math" panose="02040503050406030204" pitchFamily="18" charset="0"/>
                          </a:rPr>
                          <m:t>)</m:t>
                        </m:r>
                      </m:num>
                      <m:den>
                        <m:r>
                          <a:rPr lang="en-US" sz="1600" b="0" i="1" smtClean="0">
                            <a:latin typeface="Cambria Math" panose="02040503050406030204" pitchFamily="18" charset="0"/>
                          </a:rPr>
                          <m:t>𝑛</m:t>
                        </m:r>
                        <m:r>
                          <a:rPr lang="en-US" sz="1600" b="0" i="1" smtClean="0">
                            <a:latin typeface="Cambria Math" panose="02040503050406030204" pitchFamily="18" charset="0"/>
                          </a:rPr>
                          <m:t>+1</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𝑇</m:t>
                        </m:r>
                        <m:r>
                          <a:rPr lang="en-US" sz="1600" i="1">
                            <a:latin typeface="Cambria Math" panose="02040503050406030204" pitchFamily="18" charset="0"/>
                          </a:rPr>
                          <m:t>(0)</m:t>
                        </m:r>
                      </m:num>
                      <m:den>
                        <m:r>
                          <a:rPr lang="en-US" sz="1600" b="0" i="1" smtClean="0">
                            <a:latin typeface="Cambria Math" panose="02040503050406030204" pitchFamily="18" charset="0"/>
                          </a:rPr>
                          <m:t>1</m:t>
                        </m:r>
                      </m:den>
                    </m:f>
                    <m:r>
                      <a:rPr lang="en-US" sz="1600" i="1">
                        <a:latin typeface="Cambria Math" panose="02040503050406030204" pitchFamily="18" charset="0"/>
                      </a:rPr>
                      <m:t>+</m:t>
                    </m:r>
                    <m:r>
                      <a:rPr lang="en-US" sz="1600" b="0" i="1" smtClean="0">
                        <a:latin typeface="Cambria Math" panose="02040503050406030204" pitchFamily="18" charset="0"/>
                      </a:rPr>
                      <m:t>3</m:t>
                    </m:r>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f>
                          <m:fPr>
                            <m:ctrlPr>
                              <a:rPr lang="en-US" sz="1600" i="1">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r>
                              <a:rPr lang="en-US" sz="1600" b="0" i="1" smtClean="0">
                                <a:latin typeface="Cambria Math" panose="02040503050406030204" pitchFamily="18" charset="0"/>
                              </a:rPr>
                              <m:t>+1</m:t>
                            </m:r>
                          </m:den>
                        </m:f>
                      </m:e>
                    </m:d>
                    <m:r>
                      <a:rPr lang="en-US" sz="1600" b="0" i="1" smtClean="0">
                        <a:latin typeface="Cambria Math" panose="02040503050406030204" pitchFamily="18" charset="0"/>
                      </a:rPr>
                      <m:t>−</m:t>
                    </m:r>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1</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e>
                    </m:d>
                  </m:oMath>
                </a14:m>
                <a:endParaRPr lang="en-US" sz="1600" dirty="0"/>
              </a:p>
              <a:p>
                <a:pPr>
                  <a:lnSpc>
                    <a:spcPts val="1700"/>
                  </a:lnSpc>
                  <a:spcBef>
                    <a:spcPts val="400"/>
                  </a:spcBef>
                </a:pPr>
                <a:endParaRPr lang="en-US" sz="1600" dirty="0"/>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218114" y="943513"/>
                <a:ext cx="6424393" cy="3646868"/>
              </a:xfrm>
              <a:prstGeom prst="rect">
                <a:avLst/>
              </a:prstGeom>
              <a:blipFill>
                <a:blip r:embed="rId3"/>
                <a:stretch>
                  <a:fillRect l="-394"/>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F29EE4B8-8868-D580-4A2E-57F4EAD6340F}"/>
              </a:ext>
            </a:extLst>
          </p:cNvPr>
          <p:cNvCxnSpPr/>
          <p:nvPr/>
        </p:nvCxnSpPr>
        <p:spPr>
          <a:xfrm flipH="1">
            <a:off x="539855" y="1948441"/>
            <a:ext cx="360000" cy="360000"/>
          </a:xfrm>
          <a:prstGeom prst="line">
            <a:avLst/>
          </a:prstGeom>
          <a:ln w="9525">
            <a:solidFill>
              <a:srgbClr val="C00000"/>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EE96CE5-88A0-947F-838F-87A4B7B11CA5}"/>
              </a:ext>
            </a:extLst>
          </p:cNvPr>
          <p:cNvCxnSpPr/>
          <p:nvPr/>
        </p:nvCxnSpPr>
        <p:spPr>
          <a:xfrm flipH="1">
            <a:off x="1070448" y="2483666"/>
            <a:ext cx="360000" cy="360000"/>
          </a:xfrm>
          <a:prstGeom prst="line">
            <a:avLst/>
          </a:prstGeom>
          <a:ln w="9525">
            <a:solidFill>
              <a:srgbClr val="C00000"/>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A2054403-94F9-02A1-3279-3C50F07308D7}"/>
              </a:ext>
            </a:extLst>
          </p:cNvPr>
          <p:cNvCxnSpPr/>
          <p:nvPr/>
        </p:nvCxnSpPr>
        <p:spPr>
          <a:xfrm flipH="1">
            <a:off x="1114188" y="3533153"/>
            <a:ext cx="360000" cy="360000"/>
          </a:xfrm>
          <a:prstGeom prst="line">
            <a:avLst/>
          </a:prstGeom>
          <a:ln w="9525">
            <a:solidFill>
              <a:srgbClr val="C00000"/>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4D29714-46E8-58E2-931F-6FAA2E4461CF}"/>
              </a:ext>
            </a:extLst>
          </p:cNvPr>
          <p:cNvCxnSpPr/>
          <p:nvPr/>
        </p:nvCxnSpPr>
        <p:spPr>
          <a:xfrm flipH="1">
            <a:off x="1078994" y="2951040"/>
            <a:ext cx="360000" cy="360000"/>
          </a:xfrm>
          <a:prstGeom prst="line">
            <a:avLst/>
          </a:prstGeom>
          <a:ln w="9525">
            <a:solidFill>
              <a:srgbClr val="C00000"/>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94FA23-5583-BFD0-7791-56656EE3717A}"/>
              </a:ext>
            </a:extLst>
          </p:cNvPr>
          <p:cNvCxnSpPr/>
          <p:nvPr/>
        </p:nvCxnSpPr>
        <p:spPr>
          <a:xfrm flipH="1">
            <a:off x="539855" y="3011301"/>
            <a:ext cx="360000" cy="360000"/>
          </a:xfrm>
          <a:prstGeom prst="line">
            <a:avLst/>
          </a:prstGeom>
          <a:ln w="9525">
            <a:solidFill>
              <a:srgbClr val="C00000"/>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318E2EE-CB61-D226-3BA0-14550FDEFF32}"/>
              </a:ext>
            </a:extLst>
          </p:cNvPr>
          <p:cNvCxnSpPr/>
          <p:nvPr/>
        </p:nvCxnSpPr>
        <p:spPr>
          <a:xfrm flipH="1">
            <a:off x="539855" y="2476137"/>
            <a:ext cx="360000" cy="360000"/>
          </a:xfrm>
          <a:prstGeom prst="line">
            <a:avLst/>
          </a:prstGeom>
          <a:ln w="952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984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42</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153826" y="943513"/>
                <a:ext cx="6539957" cy="364686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400"/>
                  </a:spcBef>
                  <a:buNone/>
                </a:pPr>
                <a:endParaRPr lang="en-US" sz="1600" dirty="0"/>
              </a:p>
              <a:p>
                <a:pPr>
                  <a:lnSpc>
                    <a:spcPts val="1700"/>
                  </a:lnSpc>
                  <a:spcBef>
                    <a:spcPts val="400"/>
                  </a:spcBef>
                </a:pP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𝑇</m:t>
                        </m:r>
                        <m:r>
                          <a:rPr lang="en-US" sz="1600" i="1">
                            <a:latin typeface="Cambria Math" panose="02040503050406030204" pitchFamily="18" charset="0"/>
                          </a:rPr>
                          <m:t>(</m:t>
                        </m:r>
                        <m:r>
                          <a:rPr lang="en-US" sz="1600" b="0" i="1" smtClean="0">
                            <a:latin typeface="Cambria Math" panose="02040503050406030204" pitchFamily="18" charset="0"/>
                          </a:rPr>
                          <m:t>𝑛</m:t>
                        </m:r>
                        <m:r>
                          <a:rPr lang="en-US" sz="1600" i="1">
                            <a:latin typeface="Cambria Math" panose="02040503050406030204" pitchFamily="18" charset="0"/>
                          </a:rPr>
                          <m:t>)</m:t>
                        </m:r>
                      </m:num>
                      <m:den>
                        <m:r>
                          <a:rPr lang="en-US" sz="1600" b="0" i="1" smtClean="0">
                            <a:latin typeface="Cambria Math" panose="02040503050406030204" pitchFamily="18" charset="0"/>
                          </a:rPr>
                          <m:t>𝑛</m:t>
                        </m:r>
                        <m:r>
                          <a:rPr lang="en-US" sz="1600" b="0" i="1" smtClean="0">
                            <a:latin typeface="Cambria Math" panose="02040503050406030204" pitchFamily="18" charset="0"/>
                          </a:rPr>
                          <m:t>+1</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𝑇</m:t>
                        </m:r>
                        <m:r>
                          <a:rPr lang="en-US" sz="1600" i="1">
                            <a:latin typeface="Cambria Math" panose="02040503050406030204" pitchFamily="18" charset="0"/>
                          </a:rPr>
                          <m:t>(0)</m:t>
                        </m:r>
                      </m:num>
                      <m:den>
                        <m:r>
                          <a:rPr lang="en-US" sz="1600" b="0" i="1" smtClean="0">
                            <a:latin typeface="Cambria Math" panose="02040503050406030204" pitchFamily="18" charset="0"/>
                          </a:rPr>
                          <m:t>1</m:t>
                        </m:r>
                      </m:den>
                    </m:f>
                    <m:r>
                      <a:rPr lang="en-US" sz="1600" i="1">
                        <a:latin typeface="Cambria Math" panose="02040503050406030204" pitchFamily="18" charset="0"/>
                      </a:rPr>
                      <m:t>+</m:t>
                    </m:r>
                    <m:r>
                      <a:rPr lang="en-US" sz="1600" b="0" i="1" smtClean="0">
                        <a:latin typeface="Cambria Math" panose="02040503050406030204" pitchFamily="18" charset="0"/>
                      </a:rPr>
                      <m:t>3</m:t>
                    </m:r>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f>
                          <m:fPr>
                            <m:ctrlPr>
                              <a:rPr lang="en-US" sz="1600" i="1">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r>
                              <a:rPr lang="en-US" sz="1600" b="0" i="1" smtClean="0">
                                <a:latin typeface="Cambria Math" panose="02040503050406030204" pitchFamily="18" charset="0"/>
                              </a:rPr>
                              <m:t>+1</m:t>
                            </m:r>
                          </m:den>
                        </m:f>
                      </m:e>
                    </m:d>
                    <m:r>
                      <a:rPr lang="en-US" sz="1600" b="0" i="1" smtClean="0">
                        <a:latin typeface="Cambria Math" panose="02040503050406030204" pitchFamily="18" charset="0"/>
                      </a:rPr>
                      <m:t>−</m:t>
                    </m:r>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1</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e>
                    </m:d>
                  </m:oMath>
                </a14:m>
                <a:endParaRPr lang="en-US" sz="1600" b="0" dirty="0"/>
              </a:p>
              <a:p>
                <a:pPr>
                  <a:lnSpc>
                    <a:spcPts val="1700"/>
                  </a:lnSpc>
                  <a:spcBef>
                    <a:spcPts val="400"/>
                  </a:spcBef>
                </a:pPr>
                <a:endParaRPr lang="en-US" sz="1600" dirty="0"/>
              </a:p>
              <a:p>
                <a:pPr>
                  <a:lnSpc>
                    <a:spcPts val="1700"/>
                  </a:lnSpc>
                  <a:spcBef>
                    <a:spcPts val="400"/>
                  </a:spcBef>
                </a:pPr>
                <a14:m>
                  <m:oMath xmlns:m="http://schemas.openxmlformats.org/officeDocument/2006/math">
                    <m:f>
                      <m:fPr>
                        <m:ctrlPr>
                          <a:rPr lang="en-US" sz="1500" i="1">
                            <a:latin typeface="Cambria Math" panose="02040503050406030204" pitchFamily="18" charset="0"/>
                          </a:rPr>
                        </m:ctrlPr>
                      </m:fPr>
                      <m:num>
                        <m:r>
                          <a:rPr lang="en-US" sz="1500" i="1">
                            <a:latin typeface="Cambria Math" panose="02040503050406030204" pitchFamily="18" charset="0"/>
                          </a:rPr>
                          <m:t>𝑇</m:t>
                        </m:r>
                        <m:r>
                          <a:rPr lang="en-US" sz="1500" i="1">
                            <a:latin typeface="Cambria Math" panose="02040503050406030204" pitchFamily="18" charset="0"/>
                          </a:rPr>
                          <m:t>(</m:t>
                        </m:r>
                        <m:r>
                          <a:rPr lang="en-US" sz="1500" i="1">
                            <a:latin typeface="Cambria Math" panose="02040503050406030204" pitchFamily="18" charset="0"/>
                          </a:rPr>
                          <m:t>𝑛</m:t>
                        </m:r>
                        <m:r>
                          <a:rPr lang="en-US" sz="1500" i="1">
                            <a:latin typeface="Cambria Math" panose="02040503050406030204" pitchFamily="18" charset="0"/>
                          </a:rPr>
                          <m:t>)</m:t>
                        </m:r>
                      </m:num>
                      <m:den>
                        <m:r>
                          <a:rPr lang="en-US" sz="1500" i="1">
                            <a:latin typeface="Cambria Math" panose="02040503050406030204" pitchFamily="18" charset="0"/>
                          </a:rPr>
                          <m:t>𝑛</m:t>
                        </m:r>
                        <m:r>
                          <a:rPr lang="en-US" sz="1500" i="1">
                            <a:latin typeface="Cambria Math" panose="02040503050406030204" pitchFamily="18" charset="0"/>
                          </a:rPr>
                          <m:t>+1</m:t>
                        </m:r>
                      </m:den>
                    </m:f>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𝑇</m:t>
                        </m:r>
                        <m:r>
                          <a:rPr lang="en-US" sz="1500" i="1">
                            <a:latin typeface="Cambria Math" panose="02040503050406030204" pitchFamily="18" charset="0"/>
                          </a:rPr>
                          <m:t>(0)</m:t>
                        </m:r>
                      </m:num>
                      <m:den>
                        <m:r>
                          <a:rPr lang="en-US" sz="1500" i="1">
                            <a:latin typeface="Cambria Math" panose="02040503050406030204" pitchFamily="18" charset="0"/>
                          </a:rPr>
                          <m:t>1</m:t>
                        </m:r>
                      </m:den>
                    </m:f>
                    <m:r>
                      <a:rPr lang="en-US" sz="1500" b="0" i="1" smtClean="0">
                        <a:latin typeface="Cambria Math" panose="02040503050406030204" pitchFamily="18" charset="0"/>
                      </a:rPr>
                      <m:t>−</m:t>
                    </m:r>
                    <m:r>
                      <a:rPr lang="en-US" sz="1500" b="0" i="1" smtClean="0">
                        <a:latin typeface="Cambria Math" panose="02040503050406030204" pitchFamily="18" charset="0"/>
                      </a:rPr>
                      <m:t>𝑐</m:t>
                    </m:r>
                    <m:r>
                      <a:rPr lang="en-US" sz="1500" i="1">
                        <a:latin typeface="Cambria Math" panose="02040503050406030204" pitchFamily="18" charset="0"/>
                      </a:rPr>
                      <m:t>+</m:t>
                    </m:r>
                    <m:f>
                      <m:fPr>
                        <m:ctrlPr>
                          <a:rPr lang="en-US" sz="1500" i="1" smtClean="0">
                            <a:latin typeface="Cambria Math" panose="02040503050406030204" pitchFamily="18" charset="0"/>
                          </a:rPr>
                        </m:ctrlPr>
                      </m:fPr>
                      <m:num>
                        <m:r>
                          <a:rPr lang="en-US" sz="1500" b="0" i="1" smtClean="0">
                            <a:latin typeface="Cambria Math" panose="02040503050406030204" pitchFamily="18" charset="0"/>
                          </a:rPr>
                          <m:t>3</m:t>
                        </m:r>
                        <m:r>
                          <a:rPr lang="en-US" sz="1500" b="0" i="1" smtClean="0">
                            <a:latin typeface="Cambria Math" panose="02040503050406030204" pitchFamily="18" charset="0"/>
                          </a:rPr>
                          <m:t>𝑐</m:t>
                        </m:r>
                      </m:num>
                      <m:den>
                        <m:r>
                          <a:rPr lang="en-US" sz="1500" b="0" i="1" smtClean="0">
                            <a:latin typeface="Cambria Math" panose="02040503050406030204" pitchFamily="18" charset="0"/>
                          </a:rPr>
                          <m:t>𝑛</m:t>
                        </m:r>
                        <m:r>
                          <a:rPr lang="en-US" sz="1500" b="0" i="1" smtClean="0">
                            <a:latin typeface="Cambria Math" panose="02040503050406030204" pitchFamily="18" charset="0"/>
                          </a:rPr>
                          <m:t>+1</m:t>
                        </m:r>
                      </m:den>
                    </m:f>
                    <m:r>
                      <a:rPr lang="en-US" sz="1500" b="0" i="1" smtClean="0">
                        <a:latin typeface="Cambria Math" panose="02040503050406030204" pitchFamily="18" charset="0"/>
                      </a:rPr>
                      <m:t>+2</m:t>
                    </m:r>
                    <m:r>
                      <a:rPr lang="en-US" sz="1500" i="1">
                        <a:latin typeface="Cambria Math" panose="02040503050406030204" pitchFamily="18" charset="0"/>
                      </a:rPr>
                      <m:t>𝑐</m:t>
                    </m:r>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 </m:t>
                        </m:r>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3</m:t>
                            </m:r>
                          </m:den>
                        </m:f>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4</m:t>
                            </m:r>
                          </m:den>
                        </m:f>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𝑛</m:t>
                            </m:r>
                          </m:den>
                        </m:f>
                      </m:e>
                    </m:d>
                    <m:r>
                      <a:rPr lang="en-US" sz="1500" b="0" i="1" smtClean="0">
                        <a:latin typeface="Cambria Math" panose="02040503050406030204" pitchFamily="18" charset="0"/>
                      </a:rPr>
                      <m:t>=</m:t>
                    </m:r>
                    <m:r>
                      <a:rPr lang="en-US" sz="1500" b="0" i="1" smtClean="0">
                        <a:latin typeface="Cambria Math" panose="02040503050406030204" pitchFamily="18" charset="0"/>
                      </a:rPr>
                      <m:t>𝑑</m:t>
                    </m:r>
                    <m:r>
                      <a:rPr lang="en-US" sz="1500" b="0" i="1" smtClean="0">
                        <a:latin typeface="Cambria Math" panose="02040503050406030204" pitchFamily="18" charset="0"/>
                      </a:rPr>
                      <m:t>−</m:t>
                    </m:r>
                    <m:r>
                      <a:rPr lang="en-US" sz="1500" b="0" i="1" smtClean="0">
                        <a:latin typeface="Cambria Math" panose="02040503050406030204" pitchFamily="18" charset="0"/>
                      </a:rPr>
                      <m:t>𝑐</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3</m:t>
                        </m:r>
                        <m:r>
                          <a:rPr lang="en-US" sz="1500" i="1">
                            <a:latin typeface="Cambria Math" panose="02040503050406030204" pitchFamily="18" charset="0"/>
                          </a:rPr>
                          <m:t>𝑐</m:t>
                        </m:r>
                      </m:num>
                      <m:den>
                        <m:r>
                          <a:rPr lang="en-US" sz="1500" i="1">
                            <a:latin typeface="Cambria Math" panose="02040503050406030204" pitchFamily="18" charset="0"/>
                          </a:rPr>
                          <m:t>𝑛</m:t>
                        </m:r>
                        <m:r>
                          <a:rPr lang="en-US" sz="1500" i="1">
                            <a:latin typeface="Cambria Math" panose="02040503050406030204" pitchFamily="18" charset="0"/>
                          </a:rPr>
                          <m:t>+1</m:t>
                        </m:r>
                      </m:den>
                    </m:f>
                    <m:r>
                      <a:rPr lang="en-US" sz="1500" b="0" i="1" smtClean="0">
                        <a:latin typeface="Cambria Math" panose="02040503050406030204" pitchFamily="18" charset="0"/>
                      </a:rPr>
                      <m:t>+2</m:t>
                    </m:r>
                    <m:r>
                      <a:rPr lang="en-US" sz="1500" b="0" i="1" smtClean="0">
                        <a:latin typeface="Cambria Math" panose="02040503050406030204" pitchFamily="18" charset="0"/>
                      </a:rPr>
                      <m:t>𝑐</m:t>
                    </m:r>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𝐻</m:t>
                        </m:r>
                      </m:e>
                      <m:sub>
                        <m:r>
                          <a:rPr lang="en-US" sz="1500" b="0" i="1" smtClean="0">
                            <a:latin typeface="Cambria Math" panose="02040503050406030204" pitchFamily="18" charset="0"/>
                          </a:rPr>
                          <m:t>𝑛</m:t>
                        </m:r>
                      </m:sub>
                    </m:sSub>
                    <m:r>
                      <a:rPr lang="en-US" sz="1500" b="0" i="1" smtClean="0">
                        <a:latin typeface="Cambria Math" panose="02040503050406030204" pitchFamily="18" charset="0"/>
                      </a:rPr>
                      <m:t>−1)</m:t>
                    </m:r>
                  </m:oMath>
                </a14:m>
                <a:endParaRPr lang="en-US" sz="1500" b="0" dirty="0"/>
              </a:p>
              <a:p>
                <a:pPr>
                  <a:lnSpc>
                    <a:spcPts val="1700"/>
                  </a:lnSpc>
                  <a:spcBef>
                    <a:spcPts val="400"/>
                  </a:spcBef>
                </a:pPr>
                <a:endParaRPr lang="en-US" sz="1500" dirty="0"/>
              </a:p>
              <a:p>
                <a:pPr>
                  <a:lnSpc>
                    <a:spcPts val="1700"/>
                  </a:lnSpc>
                  <a:spcBef>
                    <a:spcPts val="400"/>
                  </a:spcBef>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𝐻</m:t>
                        </m:r>
                      </m:e>
                      <m:sub>
                        <m:r>
                          <a:rPr lang="en-US" sz="1600" i="1">
                            <a:latin typeface="Cambria Math" panose="02040503050406030204" pitchFamily="18" charset="0"/>
                          </a:rPr>
                          <m:t>𝑛</m:t>
                        </m:r>
                      </m:sub>
                    </m:sSub>
                    <m:r>
                      <a:rPr lang="en-US" sz="1600" i="1">
                        <a:latin typeface="Cambria Math" panose="02040503050406030204" pitchFamily="18" charset="0"/>
                      </a:rPr>
                      <m:t>=1+</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3</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𝑛</m:t>
                        </m:r>
                      </m:den>
                    </m:f>
                  </m:oMath>
                </a14:m>
                <a:r>
                  <a:rPr lang="en-US" sz="1600" b="0" dirty="0"/>
                  <a:t> </a:t>
                </a:r>
                <a14:m>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𝑑</m:t>
                    </m:r>
                    <m:r>
                      <a:rPr lang="en-US" sz="1600" b="0" i="1" dirty="0" smtClean="0">
                        <a:latin typeface="Cambria Math" panose="02040503050406030204" pitchFamily="18" charset="0"/>
                      </a:rPr>
                      <m:t>=</m:t>
                    </m:r>
                    <m:r>
                      <a:rPr lang="en-US" sz="1600" b="0" i="1" dirty="0" smtClean="0">
                        <a:latin typeface="Cambria Math" panose="02040503050406030204" pitchFamily="18" charset="0"/>
                      </a:rPr>
                      <m:t>𝑇</m:t>
                    </m:r>
                    <m:r>
                      <a:rPr lang="en-US" sz="1600" b="0" i="1" dirty="0" smtClean="0">
                        <a:latin typeface="Cambria Math" panose="02040503050406030204" pitchFamily="18" charset="0"/>
                      </a:rPr>
                      <m:t>(0)</m:t>
                    </m:r>
                  </m:oMath>
                </a14:m>
                <a:endParaRPr lang="en-US" sz="1600" b="0" dirty="0"/>
              </a:p>
              <a:p>
                <a:pPr>
                  <a:lnSpc>
                    <a:spcPts val="1700"/>
                  </a:lnSpc>
                  <a:spcBef>
                    <a:spcPts val="400"/>
                  </a:spcBef>
                </a:pPr>
                <a:endParaRPr lang="en-US" sz="1600" dirty="0"/>
              </a:p>
              <a:p>
                <a:pPr>
                  <a:lnSpc>
                    <a:spcPts val="1700"/>
                  </a:lnSpc>
                  <a:spcBef>
                    <a:spcPts val="400"/>
                  </a:spcBef>
                </a:pP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i="1">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𝑑</m:t>
                        </m:r>
                        <m:r>
                          <a:rPr lang="en-US" sz="1600" b="0" i="1" smtClean="0">
                            <a:latin typeface="Cambria Math" panose="02040503050406030204" pitchFamily="18" charset="0"/>
                          </a:rPr>
                          <m:t>−</m:t>
                        </m:r>
                        <m:r>
                          <a:rPr lang="en-US" sz="1600" b="0" i="1" smtClean="0">
                            <a:latin typeface="Cambria Math" panose="02040503050406030204" pitchFamily="18" charset="0"/>
                          </a:rPr>
                          <m:t>𝑐</m:t>
                        </m:r>
                      </m:e>
                    </m:d>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+3</m:t>
                    </m:r>
                    <m:r>
                      <a:rPr lang="en-US" sz="1600" b="0" i="1" smtClean="0">
                        <a:latin typeface="Cambria Math" panose="02040503050406030204" pitchFamily="18" charset="0"/>
                      </a:rPr>
                      <m:t>𝑐</m:t>
                    </m:r>
                    <m:r>
                      <a:rPr lang="en-US" sz="1600" b="0" i="1" smtClean="0">
                        <a:latin typeface="Cambria Math" panose="02040503050406030204" pitchFamily="18" charset="0"/>
                      </a:rPr>
                      <m:t>+2</m:t>
                    </m:r>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−1</m:t>
                        </m:r>
                      </m:e>
                    </m:d>
                  </m:oMath>
                </a14:m>
                <a:endParaRPr lang="en-US" sz="1600" b="0" dirty="0"/>
              </a:p>
              <a:p>
                <a:pPr>
                  <a:lnSpc>
                    <a:spcPts val="1700"/>
                  </a:lnSpc>
                  <a:spcBef>
                    <a:spcPts val="400"/>
                  </a:spcBef>
                </a:pP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𝑑</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𝑑</m:t>
                        </m:r>
                        <m:r>
                          <a:rPr lang="en-US" sz="1600" b="0" i="1" smtClean="0">
                            <a:latin typeface="Cambria Math" panose="02040503050406030204" pitchFamily="18" charset="0"/>
                          </a:rPr>
                          <m:t>−3</m:t>
                        </m:r>
                        <m:r>
                          <a:rPr lang="en-US" sz="1600" b="0" i="1" smtClean="0">
                            <a:latin typeface="Cambria Math" panose="02040503050406030204" pitchFamily="18" charset="0"/>
                          </a:rPr>
                          <m:t>𝑐</m:t>
                        </m:r>
                      </m:e>
                    </m:d>
                    <m:r>
                      <a:rPr lang="en-US" sz="1600" b="0" i="1" smtClean="0">
                        <a:latin typeface="Cambria Math" panose="02040503050406030204" pitchFamily="18" charset="0"/>
                      </a:rPr>
                      <m:t>𝑛</m:t>
                    </m:r>
                    <m:r>
                      <a:rPr lang="en-US" sz="1600" b="0" i="1" smtClean="0">
                        <a:latin typeface="Cambria Math" panose="02040503050406030204" pitchFamily="18" charset="0"/>
                      </a:rPr>
                      <m:t>+2</m:t>
                    </m:r>
                    <m:r>
                      <a:rPr lang="en-US" sz="1600" b="0" i="1" smtClean="0">
                        <a:latin typeface="Cambria Math" panose="02040503050406030204" pitchFamily="18" charset="0"/>
                      </a:rPr>
                      <m:t>𝑐</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+2</m:t>
                    </m:r>
                    <m:r>
                      <a:rPr lang="en-US" sz="1600" b="0" i="1" smtClean="0">
                        <a:latin typeface="Cambria Math" panose="02040503050406030204" pitchFamily="18" charset="0"/>
                      </a:rPr>
                      <m:t>𝑐𝑛</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𝑛</m:t>
                        </m:r>
                      </m:sub>
                    </m:sSub>
                  </m:oMath>
                </a14:m>
                <a:endParaRPr lang="en-US" sz="1600" b="0" dirty="0"/>
              </a:p>
              <a:p>
                <a:pPr>
                  <a:lnSpc>
                    <a:spcPts val="1700"/>
                  </a:lnSpc>
                  <a:spcBef>
                    <a:spcPts val="400"/>
                  </a:spcBef>
                </a:pPr>
                <a:endParaRPr lang="en-US" sz="1600" dirty="0"/>
              </a:p>
              <a:p>
                <a:pPr>
                  <a:lnSpc>
                    <a:spcPts val="1700"/>
                  </a:lnSpc>
                  <a:spcBef>
                    <a:spcPts val="400"/>
                  </a:spcBef>
                </a:pPr>
                <a:r>
                  <a:rPr lang="en-US" sz="1600" b="0" dirty="0"/>
                  <a:t>Using a result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func>
                      <m:funcPr>
                        <m:ctrlPr>
                          <a:rPr lang="en-US" sz="1600" b="0" i="1" smtClean="0">
                            <a:latin typeface="Cambria Math" panose="02040503050406030204" pitchFamily="18" charset="0"/>
                            <a:ea typeface="Cambria Math" panose="02040503050406030204" pitchFamily="18" charset="0"/>
                          </a:rPr>
                        </m:ctrlPr>
                      </m:funcPr>
                      <m:fName>
                        <m:r>
                          <m:rPr>
                            <m:sty m:val="p"/>
                          </m:rPr>
                          <a:rPr lang="en-US" sz="1600" b="0" i="0" smtClean="0">
                            <a:latin typeface="Cambria Math" panose="02040503050406030204" pitchFamily="18" charset="0"/>
                            <a:ea typeface="Cambria Math" panose="02040503050406030204" pitchFamily="18" charset="0"/>
                          </a:rPr>
                          <m:t>log</m:t>
                        </m:r>
                      </m:fName>
                      <m:e>
                        <m:r>
                          <a:rPr lang="en-US" sz="1600" b="0" i="1" smtClean="0">
                            <a:latin typeface="Cambria Math" panose="02040503050406030204" pitchFamily="18" charset="0"/>
                            <a:ea typeface="Cambria Math" panose="02040503050406030204" pitchFamily="18" charset="0"/>
                          </a:rPr>
                          <m:t>𝑛</m:t>
                        </m:r>
                      </m:e>
                    </m:func>
                    <m:r>
                      <a:rPr lang="en-US" sz="1600" b="0" i="1" smtClean="0">
                        <a:latin typeface="Cambria Math" panose="02040503050406030204" pitchFamily="18" charset="0"/>
                        <a:ea typeface="Cambria Math" panose="02040503050406030204" pitchFamily="18" charset="0"/>
                      </a:rPr>
                      <m:t>)</m:t>
                    </m:r>
                  </m:oMath>
                </a14:m>
                <a:r>
                  <a:rPr lang="en-US" sz="1600" b="0" dirty="0"/>
                  <a:t>, we can write</a:t>
                </a:r>
              </a:p>
              <a:p>
                <a:pPr>
                  <a:lnSpc>
                    <a:spcPts val="1700"/>
                  </a:lnSpc>
                  <a:spcBef>
                    <a:spcPts val="400"/>
                  </a:spcBef>
                </a:pP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a:rPr lang="en-US" sz="1600" b="0" i="1" smtClean="0">
                        <a:latin typeface="Cambria Math" panose="02040503050406030204" pitchFamily="18" charset="0"/>
                      </a:rPr>
                      <m:t>𝑑</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𝑑</m:t>
                        </m:r>
                        <m:r>
                          <a:rPr lang="en-US" sz="1600" b="0" i="1" smtClean="0">
                            <a:latin typeface="Cambria Math" panose="02040503050406030204" pitchFamily="18" charset="0"/>
                          </a:rPr>
                          <m:t>−3</m:t>
                        </m:r>
                        <m:r>
                          <a:rPr lang="en-US" sz="1600" b="0" i="1" smtClean="0">
                            <a:latin typeface="Cambria Math" panose="02040503050406030204" pitchFamily="18" charset="0"/>
                          </a:rPr>
                          <m:t>𝑐</m:t>
                        </m:r>
                      </m:e>
                    </m:d>
                    <m:r>
                      <a:rPr lang="en-US" sz="1600" b="0" i="1" smtClean="0">
                        <a:latin typeface="Cambria Math" panose="02040503050406030204" pitchFamily="18" charset="0"/>
                      </a:rPr>
                      <m:t>𝑛</m:t>
                    </m:r>
                    <m:r>
                      <a:rPr lang="en-US" sz="1600" b="0" i="1" smtClean="0">
                        <a:latin typeface="Cambria Math" panose="02040503050406030204" pitchFamily="18" charset="0"/>
                      </a:rPr>
                      <m:t>+2</m:t>
                    </m:r>
                    <m:r>
                      <a:rPr lang="en-US" sz="1600" b="0" i="1" smtClean="0">
                        <a:latin typeface="Cambria Math" panose="02040503050406030204" pitchFamily="18" charset="0"/>
                      </a:rPr>
                      <m:t>𝑐</m:t>
                    </m:r>
                    <m:r>
                      <m:rPr>
                        <m:sty m:val="p"/>
                      </m:rPr>
                      <a:rPr lang="el-GR" sz="1600" i="1">
                        <a:latin typeface="Cambria Math" panose="02040503050406030204" pitchFamily="18" charset="0"/>
                        <a:ea typeface="Cambria Math" panose="02040503050406030204" pitchFamily="18" charset="0"/>
                      </a:rPr>
                      <m:t>Θ</m:t>
                    </m:r>
                    <m:d>
                      <m:dPr>
                        <m:ctrlPr>
                          <a:rPr lang="en-US" sz="1600" i="1">
                            <a:latin typeface="Cambria Math" panose="02040503050406030204" pitchFamily="18" charset="0"/>
                            <a:ea typeface="Cambria Math" panose="02040503050406030204" pitchFamily="18" charset="0"/>
                          </a:rPr>
                        </m:ctrlPr>
                      </m:dPr>
                      <m:e>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log</m:t>
                            </m:r>
                          </m:fName>
                          <m:e>
                            <m:r>
                              <a:rPr lang="en-US" sz="1600" i="1">
                                <a:latin typeface="Cambria Math" panose="02040503050406030204" pitchFamily="18" charset="0"/>
                                <a:ea typeface="Cambria Math" panose="02040503050406030204" pitchFamily="18" charset="0"/>
                              </a:rPr>
                              <m:t>𝑛</m:t>
                            </m:r>
                          </m:e>
                        </m:func>
                      </m:e>
                    </m:d>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𝑐</m:t>
                    </m:r>
                    <m:r>
                      <m:rPr>
                        <m:sty m:val="p"/>
                      </m:rPr>
                      <a:rPr lang="el-GR" sz="1600" i="1">
                        <a:latin typeface="Cambria Math" panose="02040503050406030204" pitchFamily="18" charset="0"/>
                        <a:ea typeface="Cambria Math" panose="02040503050406030204" pitchFamily="18" charset="0"/>
                      </a:rPr>
                      <m:t>Θ</m:t>
                    </m:r>
                    <m:d>
                      <m:dPr>
                        <m:ctrlPr>
                          <a:rPr lang="en-US" sz="1600" i="1">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log</m:t>
                            </m:r>
                          </m:fName>
                          <m:e>
                            <m:r>
                              <a:rPr lang="en-US" sz="1600" i="1">
                                <a:latin typeface="Cambria Math" panose="02040503050406030204" pitchFamily="18" charset="0"/>
                                <a:ea typeface="Cambria Math" panose="02040503050406030204" pitchFamily="18" charset="0"/>
                              </a:rPr>
                              <m:t>𝑛</m:t>
                            </m:r>
                          </m:e>
                        </m:func>
                      </m:e>
                    </m:d>
                    <m:r>
                      <a:rPr lang="en-US" sz="1600" b="0" i="1" smtClean="0">
                        <a:latin typeface="Cambria Math" panose="02040503050406030204" pitchFamily="18" charset="0"/>
                        <a:ea typeface="Cambria Math" panose="02040503050406030204" pitchFamily="18" charset="0"/>
                      </a:rPr>
                      <m:t>=</m:t>
                    </m:r>
                    <m:r>
                      <m:rPr>
                        <m:sty m:val="p"/>
                      </m:rPr>
                      <a:rPr lang="el-GR" sz="1600" i="1">
                        <a:latin typeface="Cambria Math" panose="02040503050406030204" pitchFamily="18" charset="0"/>
                        <a:ea typeface="Cambria Math" panose="02040503050406030204" pitchFamily="18" charset="0"/>
                      </a:rPr>
                      <m:t>Θ</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log</m:t>
                        </m:r>
                      </m:fName>
                      <m:e>
                        <m:r>
                          <a:rPr lang="en-US" sz="1600" i="1">
                            <a:latin typeface="Cambria Math" panose="02040503050406030204" pitchFamily="18" charset="0"/>
                            <a:ea typeface="Cambria Math" panose="02040503050406030204" pitchFamily="18" charset="0"/>
                          </a:rPr>
                          <m:t>𝑛</m:t>
                        </m:r>
                      </m:e>
                    </m:func>
                    <m:r>
                      <a:rPr lang="en-US" sz="1600" i="1">
                        <a:latin typeface="Cambria Math" panose="02040503050406030204" pitchFamily="18" charset="0"/>
                        <a:ea typeface="Cambria Math" panose="02040503050406030204" pitchFamily="18" charset="0"/>
                      </a:rPr>
                      <m:t>)</m:t>
                    </m:r>
                  </m:oMath>
                </a14:m>
                <a:endParaRPr lang="en-US" sz="1600" b="0" dirty="0"/>
              </a:p>
              <a:p>
                <a:pPr>
                  <a:lnSpc>
                    <a:spcPts val="1700"/>
                  </a:lnSpc>
                  <a:spcBef>
                    <a:spcPts val="400"/>
                  </a:spcBef>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𝐻</m:t>
                        </m:r>
                      </m:e>
                      <m:sub>
                        <m:r>
                          <a:rPr lang="en-US" sz="1600" i="1">
                            <a:latin typeface="Cambria Math" panose="02040503050406030204" pitchFamily="18" charset="0"/>
                          </a:rPr>
                          <m:t>𝑛</m:t>
                        </m:r>
                      </m:sub>
                    </m:sSub>
                    <m:r>
                      <a:rPr lang="en-US" sz="1600" i="1">
                        <a:latin typeface="Cambria Math" panose="02040503050406030204" pitchFamily="18" charset="0"/>
                      </a:rPr>
                      <m:t>=</m:t>
                    </m:r>
                    <m:r>
                      <m:rPr>
                        <m:sty m:val="p"/>
                      </m:rPr>
                      <a:rPr lang="el-GR" sz="1600" i="1">
                        <a:latin typeface="Cambria Math" panose="02040503050406030204" pitchFamily="18" charset="0"/>
                        <a:ea typeface="Cambria Math" panose="02040503050406030204" pitchFamily="18" charset="0"/>
                      </a:rPr>
                      <m:t>Θ</m:t>
                    </m:r>
                    <m:d>
                      <m:dPr>
                        <m:ctrlPr>
                          <a:rPr lang="en-US" sz="1600" i="1">
                            <a:latin typeface="Cambria Math" panose="02040503050406030204" pitchFamily="18" charset="0"/>
                            <a:ea typeface="Cambria Math" panose="02040503050406030204" pitchFamily="18" charset="0"/>
                          </a:rPr>
                        </m:ctrlPr>
                      </m:dPr>
                      <m:e>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log</m:t>
                            </m:r>
                          </m:fName>
                          <m:e>
                            <m:r>
                              <a:rPr lang="en-US" sz="1600" i="1">
                                <a:latin typeface="Cambria Math" panose="02040503050406030204" pitchFamily="18" charset="0"/>
                                <a:ea typeface="Cambria Math" panose="02040503050406030204" pitchFamily="18" charset="0"/>
                              </a:rPr>
                              <m:t>𝑛</m:t>
                            </m:r>
                          </m:e>
                        </m:func>
                      </m:e>
                    </m:d>
                  </m:oMath>
                </a14:m>
                <a:r>
                  <a:rPr lang="en-US" sz="1600" b="0" dirty="0"/>
                  <a:t> -&gt; This will shown to be true for a special case, next</a:t>
                </a:r>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153826" y="943513"/>
                <a:ext cx="6539957" cy="3646868"/>
              </a:xfrm>
              <a:prstGeom prst="rect">
                <a:avLst/>
              </a:prstGeom>
              <a:blipFill>
                <a:blip r:embed="rId3"/>
                <a:stretch>
                  <a:fillRect l="-388"/>
                </a:stretch>
              </a:blipFill>
            </p:spPr>
            <p:txBody>
              <a:bodyPr/>
              <a:lstStyle/>
              <a:p>
                <a:r>
                  <a:rPr lang="en-US">
                    <a:noFill/>
                  </a:rPr>
                  <a:t> </a:t>
                </a:r>
              </a:p>
            </p:txBody>
          </p:sp>
        </mc:Fallback>
      </mc:AlternateContent>
    </p:spTree>
    <p:extLst>
      <p:ext uri="{BB962C8B-B14F-4D97-AF65-F5344CB8AC3E}">
        <p14:creationId xmlns:p14="http://schemas.microsoft.com/office/powerpoint/2010/main" val="3738286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43</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153826" y="1096951"/>
                <a:ext cx="6539957" cy="349342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400"/>
                  </a:spcBef>
                </a:pPr>
                <a:r>
                  <a:rPr lang="en-US" sz="1600" dirty="0"/>
                  <a:t>In case, the number of terms in the Harmonic series is a perfect power of 2,i.e., </a:t>
                </a:r>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𝑘</m:t>
                        </m:r>
                      </m:sup>
                    </m:sSup>
                  </m:oMath>
                </a14:m>
                <a:r>
                  <a:rPr lang="en-US" sz="1600" b="0" dirty="0"/>
                  <a:t> or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log</m:t>
                            </m:r>
                          </m:e>
                          <m:sub>
                            <m:r>
                              <a:rPr lang="en-US" sz="1600" b="0" i="1" smtClean="0">
                                <a:latin typeface="Cambria Math" panose="02040503050406030204" pitchFamily="18" charset="0"/>
                              </a:rPr>
                              <m:t>2</m:t>
                            </m:r>
                          </m:sub>
                        </m:sSub>
                      </m:fName>
                      <m:e>
                        <m:r>
                          <a:rPr lang="en-US" sz="1600" b="0" i="1" smtClean="0">
                            <a:latin typeface="Cambria Math" panose="02040503050406030204" pitchFamily="18" charset="0"/>
                          </a:rPr>
                          <m:t>𝑛</m:t>
                        </m:r>
                      </m:e>
                    </m:func>
                  </m:oMath>
                </a14:m>
                <a:r>
                  <a:rPr lang="en-US" sz="1600" b="0" dirty="0"/>
                  <a:t>, </a:t>
                </a:r>
              </a:p>
              <a:p>
                <a:pPr>
                  <a:lnSpc>
                    <a:spcPts val="1700"/>
                  </a:lnSpc>
                  <a:spcBef>
                    <a:spcPts val="400"/>
                  </a:spcBef>
                </a:pPr>
                <a:endParaRPr lang="en-US" sz="1600" b="0" dirty="0"/>
              </a:p>
              <a:p>
                <a:pPr>
                  <a:lnSpc>
                    <a:spcPts val="1700"/>
                  </a:lnSpc>
                  <a:spcBef>
                    <a:spcPts val="400"/>
                  </a:spcBef>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=1</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3</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𝑘</m:t>
                            </m:r>
                          </m:sup>
                        </m:sSup>
                      </m:den>
                    </m:f>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1+</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4</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4</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4</m:t>
                            </m:r>
                          </m:den>
                        </m:f>
                      </m:e>
                    </m:d>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b="0" i="1" smtClean="0">
                            <a:latin typeface="Cambria Math" panose="02040503050406030204" pitchFamily="18" charset="0"/>
                          </a:rPr>
                          <m:t>8</m:t>
                        </m:r>
                      </m:den>
                    </m:f>
                    <m:r>
                      <a:rPr lang="en-US" sz="1600" i="1">
                        <a:latin typeface="Cambria Math" panose="02040503050406030204" pitchFamily="18" charset="0"/>
                      </a:rPr>
                      <m:t>+</m:t>
                    </m:r>
                    <m:r>
                      <a:rPr lang="en-US" sz="1600" b="0" i="0" smtClean="0">
                        <a:latin typeface="Cambria Math" panose="02040503050406030204" pitchFamily="18" charset="0"/>
                      </a:rPr>
                      <m:t>…</m:t>
                    </m:r>
                  </m:oMath>
                </a14:m>
                <a:endParaRPr lang="en-US" sz="1600" b="0" dirty="0"/>
              </a:p>
              <a:p>
                <a:pPr>
                  <a:lnSpc>
                    <a:spcPts val="1700"/>
                  </a:lnSpc>
                  <a:spcBef>
                    <a:spcPts val="400"/>
                  </a:spcBef>
                </a:pPr>
                <a:endParaRPr lang="en-US" sz="1600" dirty="0"/>
              </a:p>
              <a:p>
                <a:pPr marL="0" indent="0">
                  <a:lnSpc>
                    <a:spcPts val="1700"/>
                  </a:lnSpc>
                  <a:spcBef>
                    <a:spcPts val="400"/>
                  </a:spcBef>
                  <a:buNone/>
                </a:pPr>
                <a:endParaRPr lang="en-US" sz="1600" b="0" dirty="0"/>
              </a:p>
              <a:p>
                <a:pPr>
                  <a:lnSpc>
                    <a:spcPts val="1700"/>
                  </a:lnSpc>
                  <a:spcBef>
                    <a:spcPts val="400"/>
                  </a:spcBef>
                </a:pPr>
                <a:r>
                  <a:rPr lang="en-US" sz="1600" dirty="0"/>
                  <a:t>All the bracketed sums are 1</a:t>
                </a:r>
              </a:p>
              <a:p>
                <a:pPr>
                  <a:lnSpc>
                    <a:spcPts val="1700"/>
                  </a:lnSpc>
                  <a:spcBef>
                    <a:spcPts val="400"/>
                  </a:spcBef>
                </a:pPr>
                <a:endParaRPr lang="en-US" sz="1600" dirty="0"/>
              </a:p>
              <a:p>
                <a:pPr>
                  <a:lnSpc>
                    <a:spcPts val="1700"/>
                  </a:lnSpc>
                  <a:spcBef>
                    <a:spcPts val="400"/>
                  </a:spcBef>
                </a:pPr>
                <a:r>
                  <a:rPr lang="en-US" sz="1600" b="0" dirty="0"/>
                  <a:t>So,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𝑛</m:t>
                        </m:r>
                      </m:sub>
                    </m:sSub>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log</m:t>
                            </m:r>
                          </m:e>
                          <m:sub>
                            <m:r>
                              <a:rPr lang="en-US" sz="1600" b="0" i="1" smtClean="0">
                                <a:latin typeface="Cambria Math" panose="02040503050406030204" pitchFamily="18" charset="0"/>
                              </a:rPr>
                              <m:t>2</m:t>
                            </m:r>
                          </m:sub>
                        </m:sSub>
                      </m:fName>
                      <m:e>
                        <m:r>
                          <a:rPr lang="en-US" sz="1600" b="0" i="1" smtClean="0">
                            <a:latin typeface="Cambria Math" panose="02040503050406030204" pitchFamily="18" charset="0"/>
                          </a:rPr>
                          <m:t>𝑛</m:t>
                        </m:r>
                      </m:e>
                    </m:fun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r>
                      <a:rPr lang="en-US" sz="1600" b="0" i="1" smtClean="0">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r>
                          <a:rPr lang="en-US" sz="1600" i="1">
                            <a:latin typeface="Cambria Math" panose="02040503050406030204" pitchFamily="18" charset="0"/>
                          </a:rPr>
                          <m:t>𝑛</m:t>
                        </m:r>
                      </m:e>
                    </m:func>
                    <m:r>
                      <a:rPr lang="en-US" sz="1600" i="1">
                        <a:latin typeface="Cambria Math" panose="02040503050406030204" pitchFamily="18" charset="0"/>
                      </a:rPr>
                      <m:t>+</m:t>
                    </m:r>
                    <m:r>
                      <a:rPr lang="en-US" sz="1600" b="0" i="1" smtClean="0">
                        <a:latin typeface="Cambria Math" panose="02040503050406030204" pitchFamily="18" charset="0"/>
                      </a:rPr>
                      <m:t>1</m:t>
                    </m:r>
                  </m:oMath>
                </a14:m>
                <a:r>
                  <a:rPr lang="en-US" sz="1600" b="0" dirty="0"/>
                  <a:t> as </a:t>
                </a:r>
                <a14:m>
                  <m:oMath xmlns:m="http://schemas.openxmlformats.org/officeDocument/2006/math">
                    <m:r>
                      <a:rPr lang="en-US" sz="1600" b="0" i="1" smtClean="0">
                        <a:latin typeface="Cambria Math" panose="02040503050406030204" pitchFamily="18" charset="0"/>
                      </a:rPr>
                      <m:t>1&gt;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oMath>
                </a14:m>
                <a:endParaRPr lang="en-US" sz="1600" b="0" dirty="0"/>
              </a:p>
              <a:p>
                <a:pPr>
                  <a:lnSpc>
                    <a:spcPts val="1700"/>
                  </a:lnSpc>
                  <a:spcBef>
                    <a:spcPts val="400"/>
                  </a:spcBef>
                </a:pPr>
                <a:endParaRPr lang="en-US" sz="1600" b="0" dirty="0"/>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153826" y="1096951"/>
                <a:ext cx="6539957" cy="3493429"/>
              </a:xfrm>
              <a:prstGeom prst="rect">
                <a:avLst/>
              </a:prstGeom>
              <a:blipFill>
                <a:blip r:embed="rId3"/>
                <a:stretch>
                  <a:fillRect l="-388" t="-1449"/>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9E393325-C4EA-0319-398F-7DD84994C58D}"/>
              </a:ext>
            </a:extLst>
          </p:cNvPr>
          <p:cNvCxnSpPr/>
          <p:nvPr/>
        </p:nvCxnSpPr>
        <p:spPr>
          <a:xfrm>
            <a:off x="2862841" y="2273181"/>
            <a:ext cx="56615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4F02970-7CCD-2531-E40F-36225D9218F6}"/>
              </a:ext>
            </a:extLst>
          </p:cNvPr>
          <p:cNvCxnSpPr>
            <a:cxnSpLocks/>
          </p:cNvCxnSpPr>
          <p:nvPr/>
        </p:nvCxnSpPr>
        <p:spPr>
          <a:xfrm>
            <a:off x="2862841" y="2434126"/>
            <a:ext cx="140151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22F920F-C1C6-F177-402B-1039791B0FDB}"/>
              </a:ext>
            </a:extLst>
          </p:cNvPr>
          <p:cNvCxnSpPr>
            <a:cxnSpLocks/>
          </p:cNvCxnSpPr>
          <p:nvPr/>
        </p:nvCxnSpPr>
        <p:spPr>
          <a:xfrm>
            <a:off x="2862841" y="2571750"/>
            <a:ext cx="2914116"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ADF8F65-25F7-6D3F-DE5B-848DF348CD34}"/>
                  </a:ext>
                </a:extLst>
              </p:cNvPr>
              <p:cNvSpPr txBox="1"/>
              <p:nvPr/>
            </p:nvSpPr>
            <p:spPr>
              <a:xfrm>
                <a:off x="2221906" y="2133999"/>
                <a:ext cx="76912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𝑘</m:t>
                      </m:r>
                      <m:r>
                        <a:rPr lang="en-US" sz="1200" b="0" i="1" smtClean="0">
                          <a:latin typeface="Cambria Math" panose="02040503050406030204" pitchFamily="18" charset="0"/>
                        </a:rPr>
                        <m:t>=1</m:t>
                      </m:r>
                    </m:oMath>
                  </m:oMathPara>
                </a14:m>
                <a:endParaRPr lang="en-US" sz="1200" dirty="0"/>
              </a:p>
            </p:txBody>
          </p:sp>
        </mc:Choice>
        <mc:Fallback xmlns="">
          <p:sp>
            <p:nvSpPr>
              <p:cNvPr id="14" name="TextBox 13">
                <a:extLst>
                  <a:ext uri="{FF2B5EF4-FFF2-40B4-BE49-F238E27FC236}">
                    <a16:creationId xmlns:a16="http://schemas.microsoft.com/office/drawing/2014/main" id="{0ADF8F65-25F7-6D3F-DE5B-848DF348CD34}"/>
                  </a:ext>
                </a:extLst>
              </p:cNvPr>
              <p:cNvSpPr txBox="1">
                <a:spLocks noRot="1" noChangeAspect="1" noMove="1" noResize="1" noEditPoints="1" noAdjustHandles="1" noChangeArrowheads="1" noChangeShapeType="1" noTextEdit="1"/>
              </p:cNvSpPr>
              <p:nvPr/>
            </p:nvSpPr>
            <p:spPr>
              <a:xfrm>
                <a:off x="2221906" y="2133999"/>
                <a:ext cx="769122"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056C6F6-1DCD-ACDF-3C97-432FCD10C318}"/>
                  </a:ext>
                </a:extLst>
              </p:cNvPr>
              <p:cNvSpPr txBox="1"/>
              <p:nvPr/>
            </p:nvSpPr>
            <p:spPr>
              <a:xfrm>
                <a:off x="2221906" y="2294751"/>
                <a:ext cx="76912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𝑘</m:t>
                      </m:r>
                      <m:r>
                        <a:rPr lang="en-US" sz="1200" b="0" i="1" smtClean="0">
                          <a:latin typeface="Cambria Math" panose="02040503050406030204" pitchFamily="18" charset="0"/>
                        </a:rPr>
                        <m:t>=2</m:t>
                      </m:r>
                    </m:oMath>
                  </m:oMathPara>
                </a14:m>
                <a:endParaRPr lang="en-US" sz="1200" dirty="0"/>
              </a:p>
            </p:txBody>
          </p:sp>
        </mc:Choice>
        <mc:Fallback xmlns="">
          <p:sp>
            <p:nvSpPr>
              <p:cNvPr id="15" name="TextBox 14">
                <a:extLst>
                  <a:ext uri="{FF2B5EF4-FFF2-40B4-BE49-F238E27FC236}">
                    <a16:creationId xmlns:a16="http://schemas.microsoft.com/office/drawing/2014/main" id="{F056C6F6-1DCD-ACDF-3C97-432FCD10C318}"/>
                  </a:ext>
                </a:extLst>
              </p:cNvPr>
              <p:cNvSpPr txBox="1">
                <a:spLocks noRot="1" noChangeAspect="1" noMove="1" noResize="1" noEditPoints="1" noAdjustHandles="1" noChangeArrowheads="1" noChangeShapeType="1" noTextEdit="1"/>
              </p:cNvSpPr>
              <p:nvPr/>
            </p:nvSpPr>
            <p:spPr>
              <a:xfrm>
                <a:off x="2221906" y="2294751"/>
                <a:ext cx="769122"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90BE2A6-BF9E-AFE8-FEA0-09D5E49A55E9}"/>
                  </a:ext>
                </a:extLst>
              </p:cNvPr>
              <p:cNvSpPr txBox="1"/>
              <p:nvPr/>
            </p:nvSpPr>
            <p:spPr>
              <a:xfrm>
                <a:off x="2221906" y="2432567"/>
                <a:ext cx="76912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𝑘</m:t>
                      </m:r>
                      <m:r>
                        <a:rPr lang="en-US" sz="1200" b="0" i="1" smtClean="0">
                          <a:latin typeface="Cambria Math" panose="02040503050406030204" pitchFamily="18" charset="0"/>
                        </a:rPr>
                        <m:t>=3</m:t>
                      </m:r>
                    </m:oMath>
                  </m:oMathPara>
                </a14:m>
                <a:endParaRPr lang="en-US" sz="1200" dirty="0"/>
              </a:p>
            </p:txBody>
          </p:sp>
        </mc:Choice>
        <mc:Fallback xmlns="">
          <p:sp>
            <p:nvSpPr>
              <p:cNvPr id="16" name="TextBox 15">
                <a:extLst>
                  <a:ext uri="{FF2B5EF4-FFF2-40B4-BE49-F238E27FC236}">
                    <a16:creationId xmlns:a16="http://schemas.microsoft.com/office/drawing/2014/main" id="{C90BE2A6-BF9E-AFE8-FEA0-09D5E49A55E9}"/>
                  </a:ext>
                </a:extLst>
              </p:cNvPr>
              <p:cNvSpPr txBox="1">
                <a:spLocks noRot="1" noChangeAspect="1" noMove="1" noResize="1" noEditPoints="1" noAdjustHandles="1" noChangeArrowheads="1" noChangeShapeType="1" noTextEdit="1"/>
              </p:cNvSpPr>
              <p:nvPr/>
            </p:nvSpPr>
            <p:spPr>
              <a:xfrm>
                <a:off x="2221906" y="2432567"/>
                <a:ext cx="769122" cy="27699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7171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44</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153826" y="1096951"/>
                <a:ext cx="6539957" cy="349342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400"/>
                  </a:spcBef>
                </a:pPr>
                <a:r>
                  <a:rPr lang="en-US" sz="1600" b="0" dirty="0"/>
                  <a:t>So,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𝑛</m:t>
                        </m:r>
                      </m:sub>
                    </m:sSub>
                    <m:r>
                      <a:rPr lang="en-US" sz="1600" b="0" i="1" smtClean="0">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r>
                          <a:rPr lang="en-US" sz="1600" i="1">
                            <a:latin typeface="Cambria Math" panose="02040503050406030204" pitchFamily="18" charset="0"/>
                          </a:rPr>
                          <m:t>𝑛</m:t>
                        </m:r>
                      </m:e>
                    </m:func>
                    <m:r>
                      <a:rPr lang="en-US" sz="1600" i="1">
                        <a:latin typeface="Cambria Math" panose="02040503050406030204" pitchFamily="18" charset="0"/>
                      </a:rPr>
                      <m:t>+</m:t>
                    </m:r>
                    <m:r>
                      <a:rPr lang="en-US" sz="1600" b="0" i="1" smtClean="0">
                        <a:latin typeface="Cambria Math" panose="02040503050406030204" pitchFamily="18" charset="0"/>
                      </a:rPr>
                      <m:t>1</m:t>
                    </m:r>
                  </m:oMath>
                </a14:m>
                <a:r>
                  <a:rPr lang="en-US" sz="1600" b="0" dirty="0"/>
                  <a:t> … (1)</a:t>
                </a:r>
              </a:p>
              <a:p>
                <a:pPr>
                  <a:lnSpc>
                    <a:spcPts val="1700"/>
                  </a:lnSpc>
                  <a:spcBef>
                    <a:spcPts val="400"/>
                  </a:spcBef>
                </a:pPr>
                <a:endParaRPr lang="en-US" sz="1600" b="0" dirty="0"/>
              </a:p>
              <a:p>
                <a:pPr>
                  <a:lnSpc>
                    <a:spcPts val="1700"/>
                  </a:lnSpc>
                  <a:spcBef>
                    <a:spcPts val="400"/>
                  </a:spcBef>
                </a:pPr>
                <a:r>
                  <a:rPr lang="en-US" sz="1600" b="0" dirty="0"/>
                  <a:t>Again, for </a:t>
                </a:r>
                <a14:m>
                  <m:oMath xmlns:m="http://schemas.openxmlformats.org/officeDocument/2006/math">
                    <m:r>
                      <a:rPr lang="en-US" sz="1600" i="1">
                        <a:solidFill>
                          <a:prstClr val="black"/>
                        </a:solidFill>
                        <a:latin typeface="Cambria Math" panose="02040503050406030204" pitchFamily="18" charset="0"/>
                        <a:ea typeface="+mn-ea"/>
                        <a:cs typeface="+mn-cs"/>
                      </a:rPr>
                      <m:t>𝑛</m:t>
                    </m:r>
                    <m:r>
                      <a:rPr lang="en-US" sz="1600" i="1">
                        <a:solidFill>
                          <a:prstClr val="black"/>
                        </a:solidFill>
                        <a:latin typeface="Cambria Math" panose="02040503050406030204" pitchFamily="18" charset="0"/>
                        <a:ea typeface="+mn-ea"/>
                        <a:cs typeface="+mn-cs"/>
                      </a:rPr>
                      <m:t>=</m:t>
                    </m:r>
                    <m:sSup>
                      <m:sSupPr>
                        <m:ctrlPr>
                          <a:rPr lang="en-US" sz="1600" i="1">
                            <a:solidFill>
                              <a:prstClr val="black"/>
                            </a:solidFill>
                            <a:latin typeface="Cambria Math" panose="02040503050406030204" pitchFamily="18" charset="0"/>
                            <a:ea typeface="+mn-ea"/>
                            <a:cs typeface="+mn-cs"/>
                          </a:rPr>
                        </m:ctrlPr>
                      </m:sSupPr>
                      <m:e>
                        <m:r>
                          <a:rPr lang="en-US" sz="1600" i="1">
                            <a:solidFill>
                              <a:prstClr val="black"/>
                            </a:solidFill>
                            <a:latin typeface="Cambria Math" panose="02040503050406030204" pitchFamily="18" charset="0"/>
                            <a:ea typeface="+mn-ea"/>
                            <a:cs typeface="+mn-cs"/>
                          </a:rPr>
                          <m:t>2</m:t>
                        </m:r>
                      </m:e>
                      <m:sup>
                        <m:r>
                          <a:rPr lang="en-US" sz="1600" i="1">
                            <a:solidFill>
                              <a:prstClr val="black"/>
                            </a:solidFill>
                            <a:latin typeface="Cambria Math" panose="02040503050406030204" pitchFamily="18" charset="0"/>
                            <a:ea typeface="+mn-ea"/>
                            <a:cs typeface="+mn-cs"/>
                          </a:rPr>
                          <m:t>𝑘</m:t>
                        </m:r>
                      </m:sup>
                    </m:sSup>
                  </m:oMath>
                </a14:m>
                <a:r>
                  <a:rPr lang="en-US" sz="1600" dirty="0">
                    <a:solidFill>
                      <a:prstClr val="black"/>
                    </a:solidFill>
                    <a:latin typeface="Calibri" panose="020F0502020204030204"/>
                    <a:ea typeface="+mn-ea"/>
                    <a:cs typeface="+mn-cs"/>
                  </a:rPr>
                  <a:t> or </a:t>
                </a:r>
                <a14:m>
                  <m:oMath xmlns:m="http://schemas.openxmlformats.org/officeDocument/2006/math">
                    <m:r>
                      <a:rPr lang="en-US" sz="1600" i="1">
                        <a:solidFill>
                          <a:prstClr val="black"/>
                        </a:solidFill>
                        <a:latin typeface="Cambria Math" panose="02040503050406030204" pitchFamily="18" charset="0"/>
                        <a:ea typeface="+mn-ea"/>
                        <a:cs typeface="+mn-cs"/>
                      </a:rPr>
                      <m:t>𝑘</m:t>
                    </m:r>
                    <m:r>
                      <a:rPr lang="en-US" sz="1600" i="1">
                        <a:solidFill>
                          <a:prstClr val="black"/>
                        </a:solidFill>
                        <a:latin typeface="Cambria Math" panose="02040503050406030204" pitchFamily="18" charset="0"/>
                        <a:ea typeface="+mn-ea"/>
                        <a:cs typeface="+mn-cs"/>
                      </a:rPr>
                      <m:t>=</m:t>
                    </m:r>
                    <m:func>
                      <m:funcPr>
                        <m:ctrlPr>
                          <a:rPr lang="en-US" sz="1600" i="1">
                            <a:solidFill>
                              <a:prstClr val="black"/>
                            </a:solidFill>
                            <a:latin typeface="Cambria Math" panose="02040503050406030204" pitchFamily="18" charset="0"/>
                            <a:ea typeface="+mn-ea"/>
                            <a:cs typeface="+mn-cs"/>
                          </a:rPr>
                        </m:ctrlPr>
                      </m:funcPr>
                      <m:fName>
                        <m:sSub>
                          <m:sSubPr>
                            <m:ctrlPr>
                              <a:rPr lang="en-US" sz="1600" i="1">
                                <a:solidFill>
                                  <a:prstClr val="black"/>
                                </a:solidFill>
                                <a:latin typeface="Cambria Math" panose="02040503050406030204" pitchFamily="18" charset="0"/>
                                <a:ea typeface="+mn-ea"/>
                                <a:cs typeface="+mn-cs"/>
                              </a:rPr>
                            </m:ctrlPr>
                          </m:sSubPr>
                          <m:e>
                            <m:r>
                              <m:rPr>
                                <m:sty m:val="p"/>
                              </m:rPr>
                              <a:rPr lang="en-US" sz="1600">
                                <a:solidFill>
                                  <a:prstClr val="black"/>
                                </a:solidFill>
                                <a:latin typeface="Cambria Math" panose="02040503050406030204" pitchFamily="18" charset="0"/>
                                <a:ea typeface="+mn-ea"/>
                                <a:cs typeface="+mn-cs"/>
                              </a:rPr>
                              <m:t>log</m:t>
                            </m:r>
                          </m:e>
                          <m:sub>
                            <m:r>
                              <a:rPr lang="en-US" sz="1600" i="1">
                                <a:solidFill>
                                  <a:prstClr val="black"/>
                                </a:solidFill>
                                <a:latin typeface="Cambria Math" panose="02040503050406030204" pitchFamily="18" charset="0"/>
                                <a:ea typeface="+mn-ea"/>
                                <a:cs typeface="+mn-cs"/>
                              </a:rPr>
                              <m:t>2</m:t>
                            </m:r>
                          </m:sub>
                        </m:sSub>
                      </m:fName>
                      <m:e>
                        <m:r>
                          <a:rPr lang="en-US" sz="1600" i="1">
                            <a:solidFill>
                              <a:prstClr val="black"/>
                            </a:solidFill>
                            <a:latin typeface="Cambria Math" panose="02040503050406030204" pitchFamily="18" charset="0"/>
                            <a:ea typeface="+mn-ea"/>
                            <a:cs typeface="+mn-cs"/>
                          </a:rPr>
                          <m:t>𝑛</m:t>
                        </m:r>
                      </m:e>
                    </m:func>
                  </m:oMath>
                </a14:m>
                <a:r>
                  <a:rPr lang="en-US" sz="1600" dirty="0">
                    <a:solidFill>
                      <a:prstClr val="black"/>
                    </a:solidFill>
                    <a:latin typeface="Calibri" panose="020F0502020204030204"/>
                    <a:ea typeface="+mn-ea"/>
                    <a:cs typeface="+mn-cs"/>
                  </a:rPr>
                  <a:t>,</a:t>
                </a:r>
              </a:p>
              <a:p>
                <a:pPr>
                  <a:lnSpc>
                    <a:spcPts val="1700"/>
                  </a:lnSpc>
                  <a:spcBef>
                    <a:spcPts val="400"/>
                  </a:spcBef>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𝐻</m:t>
                        </m:r>
                      </m:e>
                      <m:sub>
                        <m:r>
                          <a:rPr lang="en-US" sz="1600" i="1">
                            <a:latin typeface="Cambria Math" panose="02040503050406030204" pitchFamily="18" charset="0"/>
                          </a:rPr>
                          <m:t>𝑛</m:t>
                        </m:r>
                      </m:sub>
                    </m:sSub>
                    <m:r>
                      <a:rPr lang="en-US" sz="1600" i="1">
                        <a:latin typeface="Cambria Math" panose="02040503050406030204" pitchFamily="18" charset="0"/>
                      </a:rPr>
                      <m:t>=1+</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3</m:t>
                        </m:r>
                      </m:den>
                    </m:f>
                    <m:r>
                      <a:rPr lang="en-US" sz="1600" i="1">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5</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𝑘</m:t>
                            </m:r>
                          </m:sup>
                        </m:sSup>
                      </m:den>
                    </m:f>
                  </m:oMath>
                </a14:m>
                <a:endParaRPr lang="en-US" sz="1600" b="0" dirty="0"/>
              </a:p>
              <a:p>
                <a:pPr>
                  <a:lnSpc>
                    <a:spcPts val="1700"/>
                  </a:lnSpc>
                  <a:spcBef>
                    <a:spcPts val="400"/>
                  </a:spcBef>
                </a:pPr>
                <a:endParaRPr lang="en-US" sz="1600" b="0" dirty="0"/>
              </a:p>
              <a:p>
                <a:pPr>
                  <a:lnSpc>
                    <a:spcPts val="1700"/>
                  </a:lnSpc>
                  <a:spcBef>
                    <a:spcPts val="400"/>
                  </a:spcBef>
                </a:pP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≥1+</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2</m:t>
                        </m:r>
                      </m:den>
                    </m:f>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b="0" i="1" smtClean="0">
                                <a:latin typeface="Cambria Math" panose="02040503050406030204" pitchFamily="18" charset="0"/>
                              </a:rPr>
                              <m:t>4</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4</m:t>
                            </m:r>
                          </m:den>
                        </m:f>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b="0" i="1" smtClean="0">
                                <a:latin typeface="Cambria Math" panose="02040503050406030204" pitchFamily="18" charset="0"/>
                              </a:rPr>
                              <m:t>8</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b="0" i="1" smtClean="0">
                                <a:latin typeface="Cambria Math" panose="02040503050406030204" pitchFamily="18" charset="0"/>
                              </a:rPr>
                              <m:t>8</m:t>
                            </m:r>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b="0" i="1" smtClean="0">
                                <a:latin typeface="Cambria Math" panose="02040503050406030204" pitchFamily="18" charset="0"/>
                              </a:rPr>
                              <m:t>8</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b="0" i="1" smtClean="0">
                                <a:latin typeface="Cambria Math" panose="02040503050406030204" pitchFamily="18" charset="0"/>
                              </a:rPr>
                              <m:t>8</m:t>
                            </m:r>
                          </m:den>
                        </m:f>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m:t>
                            </m:r>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𝑘</m:t>
                                </m:r>
                              </m:sup>
                            </m:sSup>
                          </m:den>
                        </m:f>
                        <m:r>
                          <a:rPr lang="en-US" sz="1600" i="1">
                            <a:latin typeface="Cambria Math" panose="02040503050406030204" pitchFamily="18" charset="0"/>
                          </a:rPr>
                          <m:t>+</m:t>
                        </m:r>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𝑘</m:t>
                                </m:r>
                              </m:sup>
                            </m:sSup>
                          </m:den>
                        </m:f>
                      </m:e>
                    </m:d>
                  </m:oMath>
                </a14:m>
                <a:endParaRPr lang="en-US" sz="1600" b="0" dirty="0">
                  <a:ea typeface="Cambria Math" panose="02040503050406030204" pitchFamily="18" charset="0"/>
                </a:endParaRPr>
              </a:p>
              <a:p>
                <a:pPr>
                  <a:lnSpc>
                    <a:spcPts val="1700"/>
                  </a:lnSpc>
                  <a:spcBef>
                    <a:spcPts val="400"/>
                  </a:spcBef>
                </a:pPr>
                <a:endParaRPr lang="en-US" sz="1600" b="0" dirty="0">
                  <a:ea typeface="Cambria Math" panose="02040503050406030204" pitchFamily="18" charset="0"/>
                </a:endParaRPr>
              </a:p>
              <a:p>
                <a:pPr>
                  <a:lnSpc>
                    <a:spcPts val="1700"/>
                  </a:lnSpc>
                  <a:spcBef>
                    <a:spcPts val="400"/>
                  </a:spcBef>
                </a:pPr>
                <a14:m>
                  <m:oMath xmlns:m="http://schemas.openxmlformats.org/officeDocument/2006/math">
                    <m:r>
                      <a:rPr lang="en-US" sz="1600" b="0" i="1" smtClean="0">
                        <a:latin typeface="Cambria Math" panose="02040503050406030204" pitchFamily="18" charset="0"/>
                      </a:rPr>
                      <m:t>       =1+</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 </m:t>
                        </m:r>
                        <m:r>
                          <a:rPr lang="en-US" sz="1600" b="0" i="1" smtClean="0">
                            <a:latin typeface="Cambria Math" panose="02040503050406030204" pitchFamily="18" charset="0"/>
                          </a:rPr>
                          <m:t>𝑡𝑖𝑚𝑒𝑠</m:t>
                        </m:r>
                      </m:e>
                    </m:d>
                    <m:r>
                      <a:rPr lang="en-US" sz="1600" b="0" i="0" smtClean="0">
                        <a:latin typeface="Cambria Math" panose="02040503050406030204" pitchFamily="18" charset="0"/>
                      </a:rPr>
                      <m:t>=</m:t>
                    </m:r>
                    <m:r>
                      <a:rPr lang="en-US" sz="1600" b="0" i="1" smtClean="0">
                        <a:latin typeface="Cambria Math" panose="02040503050406030204" pitchFamily="18" charset="0"/>
                      </a:rPr>
                      <m:t>1+</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2</m:t>
                        </m:r>
                      </m:den>
                    </m:f>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 </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2</m:t>
                        </m:r>
                      </m:den>
                    </m:f>
                    <m:func>
                      <m:funcPr>
                        <m:ctrlPr>
                          <a:rPr lang="en-US" sz="1600" b="0" i="1" smtClean="0">
                            <a:latin typeface="Cambria Math" panose="02040503050406030204" pitchFamily="18" charset="0"/>
                            <a:ea typeface="Cambria Math" panose="02040503050406030204" pitchFamily="18" charset="0"/>
                          </a:rPr>
                        </m:ctrlPr>
                      </m:funcPr>
                      <m:fNa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log</m:t>
                            </m:r>
                          </m:e>
                          <m:sub>
                            <m:r>
                              <a:rPr lang="en-US" sz="1600" b="0" i="1" smtClean="0">
                                <a:latin typeface="Cambria Math" panose="02040503050406030204" pitchFamily="18" charset="0"/>
                                <a:ea typeface="Cambria Math" panose="02040503050406030204" pitchFamily="18" charset="0"/>
                              </a:rPr>
                              <m:t>2</m:t>
                            </m:r>
                          </m:sub>
                        </m:sSub>
                      </m:fName>
                      <m:e>
                        <m:r>
                          <a:rPr lang="en-US" sz="1600" b="0" i="1" smtClean="0">
                            <a:latin typeface="Cambria Math" panose="02040503050406030204" pitchFamily="18" charset="0"/>
                            <a:ea typeface="Cambria Math" panose="02040503050406030204" pitchFamily="18" charset="0"/>
                          </a:rPr>
                          <m:t>𝑛</m:t>
                        </m:r>
                      </m:e>
                    </m:func>
                  </m:oMath>
                </a14:m>
                <a:endParaRPr lang="en-US" sz="1600" b="0" dirty="0"/>
              </a:p>
              <a:p>
                <a:pPr>
                  <a:lnSpc>
                    <a:spcPts val="1700"/>
                  </a:lnSpc>
                  <a:spcBef>
                    <a:spcPts val="400"/>
                  </a:spcBef>
                </a:pPr>
                <a:endParaRPr lang="en-US" sz="1600" b="0" dirty="0"/>
              </a:p>
              <a:p>
                <a:pPr>
                  <a:lnSpc>
                    <a:spcPts val="1700"/>
                  </a:lnSpc>
                  <a:spcBef>
                    <a:spcPts val="400"/>
                  </a:spcBef>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𝐻</m:t>
                        </m:r>
                      </m:e>
                      <m:sub>
                        <m:r>
                          <a:rPr lang="en-US" sz="1600" i="1">
                            <a:latin typeface="Cambria Math" panose="02040503050406030204" pitchFamily="18" charset="0"/>
                          </a:rPr>
                          <m:t>𝑛</m:t>
                        </m:r>
                      </m:sub>
                    </m:sSub>
                    <m:r>
                      <a:rPr lang="en-US" sz="1600" i="1" smtClean="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1</m:t>
                        </m:r>
                      </m:num>
                      <m:den>
                        <m:r>
                          <a:rPr lang="en-US" sz="1600" i="1">
                            <a:latin typeface="Cambria Math" panose="02040503050406030204" pitchFamily="18" charset="0"/>
                            <a:ea typeface="Cambria Math" panose="02040503050406030204" pitchFamily="18" charset="0"/>
                          </a:rPr>
                          <m:t>2</m:t>
                        </m:r>
                      </m:den>
                    </m:f>
                    <m:func>
                      <m:funcPr>
                        <m:ctrlPr>
                          <a:rPr lang="en-US" sz="1600" i="1">
                            <a:latin typeface="Cambria Math" panose="02040503050406030204" pitchFamily="18" charset="0"/>
                            <a:ea typeface="Cambria Math" panose="02040503050406030204" pitchFamily="18" charset="0"/>
                          </a:rPr>
                        </m:ctrlPr>
                      </m:funcPr>
                      <m:fName>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log</m:t>
                            </m:r>
                          </m:e>
                          <m:sub>
                            <m:r>
                              <a:rPr lang="en-US" sz="1600" i="1">
                                <a:latin typeface="Cambria Math" panose="02040503050406030204" pitchFamily="18" charset="0"/>
                                <a:ea typeface="Cambria Math" panose="02040503050406030204" pitchFamily="18" charset="0"/>
                              </a:rPr>
                              <m:t>2</m:t>
                            </m:r>
                          </m:sub>
                        </m:sSub>
                      </m:fName>
                      <m:e>
                        <m:r>
                          <a:rPr lang="en-US" sz="1600" i="1">
                            <a:latin typeface="Cambria Math" panose="02040503050406030204" pitchFamily="18" charset="0"/>
                            <a:ea typeface="Cambria Math" panose="02040503050406030204" pitchFamily="18" charset="0"/>
                          </a:rPr>
                          <m:t>𝑛</m:t>
                        </m:r>
                      </m:e>
                    </m:func>
                  </m:oMath>
                </a14:m>
                <a:r>
                  <a:rPr lang="en-US" sz="1600" b="0" dirty="0"/>
                  <a:t> … (2)</a:t>
                </a:r>
              </a:p>
              <a:p>
                <a:pPr>
                  <a:lnSpc>
                    <a:spcPts val="1700"/>
                  </a:lnSpc>
                  <a:spcBef>
                    <a:spcPts val="400"/>
                  </a:spcBef>
                </a:pPr>
                <a:r>
                  <a:rPr lang="en-US" sz="1600" dirty="0"/>
                  <a:t>Combining (1) and (2), </a:t>
                </a:r>
                <a14:m>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1</m:t>
                        </m:r>
                      </m:num>
                      <m:den>
                        <m:r>
                          <a:rPr lang="en-US" sz="1600" i="1">
                            <a:latin typeface="Cambria Math" panose="02040503050406030204" pitchFamily="18" charset="0"/>
                            <a:ea typeface="Cambria Math" panose="02040503050406030204" pitchFamily="18" charset="0"/>
                          </a:rPr>
                          <m:t>2</m:t>
                        </m:r>
                      </m:den>
                    </m:f>
                    <m:func>
                      <m:funcPr>
                        <m:ctrlPr>
                          <a:rPr lang="en-US" sz="1600" i="1">
                            <a:latin typeface="Cambria Math" panose="02040503050406030204" pitchFamily="18" charset="0"/>
                            <a:ea typeface="Cambria Math" panose="02040503050406030204" pitchFamily="18" charset="0"/>
                          </a:rPr>
                        </m:ctrlPr>
                      </m:funcPr>
                      <m:fName>
                        <m:sSub>
                          <m:sSubPr>
                            <m:ctrlPr>
                              <a:rPr lang="en-US" sz="1600" i="1">
                                <a:latin typeface="Cambria Math" panose="02040503050406030204" pitchFamily="18" charset="0"/>
                                <a:ea typeface="Cambria Math" panose="02040503050406030204" pitchFamily="18" charset="0"/>
                              </a:rPr>
                            </m:ctrlPr>
                          </m:sSubPr>
                          <m:e>
                            <m:r>
                              <m:rPr>
                                <m:sty m:val="p"/>
                              </m:rPr>
                              <a:rPr lang="en-US" sz="1600">
                                <a:latin typeface="Cambria Math" panose="02040503050406030204" pitchFamily="18" charset="0"/>
                                <a:ea typeface="Cambria Math" panose="02040503050406030204" pitchFamily="18" charset="0"/>
                              </a:rPr>
                              <m:t>log</m:t>
                            </m:r>
                          </m:e>
                          <m:sub>
                            <m:r>
                              <a:rPr lang="en-US" sz="1600" i="1">
                                <a:latin typeface="Cambria Math" panose="02040503050406030204" pitchFamily="18" charset="0"/>
                                <a:ea typeface="Cambria Math" panose="02040503050406030204" pitchFamily="18" charset="0"/>
                              </a:rPr>
                              <m:t>2</m:t>
                            </m:r>
                          </m:sub>
                        </m:sSub>
                      </m:fName>
                      <m:e>
                        <m:r>
                          <a:rPr lang="en-US" sz="1600" i="1">
                            <a:latin typeface="Cambria Math" panose="02040503050406030204" pitchFamily="18" charset="0"/>
                            <a:ea typeface="Cambria Math" panose="02040503050406030204" pitchFamily="18" charset="0"/>
                          </a:rPr>
                          <m:t>𝑛</m:t>
                        </m:r>
                      </m:e>
                    </m:func>
                    <m:r>
                      <a:rPr lang="en-US" sz="160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𝐻</m:t>
                        </m:r>
                      </m:e>
                      <m:sub>
                        <m:r>
                          <a:rPr lang="en-US" sz="1600" b="0" i="1" smtClean="0">
                            <a:latin typeface="Cambria Math" panose="02040503050406030204" pitchFamily="18" charset="0"/>
                            <a:ea typeface="Cambria Math" panose="02040503050406030204" pitchFamily="18" charset="0"/>
                          </a:rPr>
                          <m:t>𝑛</m:t>
                        </m:r>
                      </m:sub>
                    </m:sSub>
                    <m:r>
                      <a:rPr lang="en-US" sz="1600" b="0" i="1" smtClean="0">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r>
                          <a:rPr lang="en-US" sz="1600" i="1">
                            <a:latin typeface="Cambria Math" panose="02040503050406030204" pitchFamily="18" charset="0"/>
                          </a:rPr>
                          <m:t>𝑛</m:t>
                        </m:r>
                      </m:e>
                    </m:func>
                    <m:r>
                      <a:rPr lang="en-US" sz="1600" i="1">
                        <a:latin typeface="Cambria Math" panose="02040503050406030204" pitchFamily="18" charset="0"/>
                      </a:rPr>
                      <m:t>+</m:t>
                    </m:r>
                  </m:oMath>
                </a14:m>
                <a:r>
                  <a:rPr lang="en-US" sz="1600" b="0" dirty="0"/>
                  <a:t>1</a:t>
                </a:r>
              </a:p>
              <a:p>
                <a:pPr>
                  <a:lnSpc>
                    <a:spcPts val="1700"/>
                  </a:lnSpc>
                  <a:spcBef>
                    <a:spcPts val="400"/>
                  </a:spcBef>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r>
                          <a:rPr lang="en-US" sz="1600" i="1">
                            <a:latin typeface="Cambria Math" panose="02040503050406030204" pitchFamily="18" charset="0"/>
                          </a:rPr>
                          <m:t>𝑛</m:t>
                        </m:r>
                      </m:e>
                    </m:func>
                    <m:r>
                      <a:rPr lang="en-US" sz="1600" b="0" i="1" smtClean="0">
                        <a:latin typeface="Cambria Math" panose="02040503050406030204" pitchFamily="18" charset="0"/>
                        <a:ea typeface="Cambria Math" panose="02040503050406030204" pitchFamily="18" charset="0"/>
                      </a:rPr>
                      <m:t>)</m:t>
                    </m:r>
                  </m:oMath>
                </a14:m>
                <a:endParaRPr lang="en-US" sz="1600" b="0" dirty="0"/>
              </a:p>
              <a:p>
                <a:pPr>
                  <a:lnSpc>
                    <a:spcPts val="1700"/>
                  </a:lnSpc>
                  <a:spcBef>
                    <a:spcPts val="400"/>
                  </a:spcBef>
                </a:pPr>
                <a:endParaRPr lang="en-US" sz="1600" b="0" dirty="0"/>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153826" y="1096951"/>
                <a:ext cx="6539957" cy="3493429"/>
              </a:xfrm>
              <a:prstGeom prst="rect">
                <a:avLst/>
              </a:prstGeom>
              <a:blipFill>
                <a:blip r:embed="rId3"/>
                <a:stretch>
                  <a:fillRect l="-388" t="-1449"/>
                </a:stretch>
              </a:blipFill>
            </p:spPr>
            <p:txBody>
              <a:bodyPr/>
              <a:lstStyle/>
              <a:p>
                <a:r>
                  <a:rPr lang="en-US">
                    <a:noFill/>
                  </a:rPr>
                  <a:t> </a:t>
                </a:r>
              </a:p>
            </p:txBody>
          </p:sp>
        </mc:Fallback>
      </mc:AlternateContent>
    </p:spTree>
    <p:extLst>
      <p:ext uri="{BB962C8B-B14F-4D97-AF65-F5344CB8AC3E}">
        <p14:creationId xmlns:p14="http://schemas.microsoft.com/office/powerpoint/2010/main" val="208305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45</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Quicksort</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153826" y="1105497"/>
            <a:ext cx="6539957" cy="349342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400"/>
              </a:spcBef>
            </a:pPr>
            <a:r>
              <a:rPr lang="en-US" sz="1600" dirty="0"/>
              <a:t>Quicksort was proposed by Sir Charles Antony Richard (Tony) Hoare in 1959/60 at age 26</a:t>
            </a:r>
          </a:p>
          <a:p>
            <a:pPr>
              <a:lnSpc>
                <a:spcPts val="1700"/>
              </a:lnSpc>
              <a:spcBef>
                <a:spcPts val="400"/>
              </a:spcBef>
            </a:pPr>
            <a:endParaRPr lang="en-US" sz="1600" b="0" dirty="0"/>
          </a:p>
          <a:p>
            <a:pPr>
              <a:lnSpc>
                <a:spcPts val="1700"/>
              </a:lnSpc>
              <a:spcBef>
                <a:spcPts val="400"/>
              </a:spcBef>
            </a:pPr>
            <a:endParaRPr lang="en-US" sz="1600" dirty="0"/>
          </a:p>
          <a:p>
            <a:pPr>
              <a:lnSpc>
                <a:spcPts val="1700"/>
              </a:lnSpc>
              <a:spcBef>
                <a:spcPts val="400"/>
              </a:spcBef>
            </a:pPr>
            <a:endParaRPr lang="en-US" sz="1600" b="0" dirty="0"/>
          </a:p>
          <a:p>
            <a:pPr>
              <a:lnSpc>
                <a:spcPts val="1700"/>
              </a:lnSpc>
              <a:spcBef>
                <a:spcPts val="400"/>
              </a:spcBef>
            </a:pPr>
            <a:endParaRPr lang="en-US" sz="1600" dirty="0"/>
          </a:p>
          <a:p>
            <a:pPr marL="0" indent="0">
              <a:lnSpc>
                <a:spcPts val="1700"/>
              </a:lnSpc>
              <a:spcBef>
                <a:spcPts val="400"/>
              </a:spcBef>
              <a:buNone/>
            </a:pPr>
            <a:endParaRPr lang="en-US" sz="1600" b="0" dirty="0"/>
          </a:p>
          <a:p>
            <a:pPr>
              <a:lnSpc>
                <a:spcPts val="1700"/>
              </a:lnSpc>
              <a:spcBef>
                <a:spcPts val="400"/>
              </a:spcBef>
            </a:pPr>
            <a:r>
              <a:rPr lang="en-US" sz="1600" dirty="0"/>
              <a:t>He was trying to sort words for a machine translation project from Russian to English</a:t>
            </a:r>
          </a:p>
          <a:p>
            <a:pPr>
              <a:lnSpc>
                <a:spcPts val="1700"/>
              </a:lnSpc>
              <a:spcBef>
                <a:spcPts val="400"/>
              </a:spcBef>
            </a:pPr>
            <a:r>
              <a:rPr lang="en-US" sz="1600" b="0" dirty="0"/>
              <a:t>In his own words </a:t>
            </a:r>
            <a:r>
              <a:rPr lang="en-US" sz="1600" dirty="0"/>
              <a:t>– “</a:t>
            </a:r>
            <a:r>
              <a:rPr lang="en-US" sz="1400" dirty="0"/>
              <a:t>I have been very lucky. What a wonderful way to start a career in Computing, by discovering a new sorting algorithm!</a:t>
            </a:r>
            <a:r>
              <a:rPr lang="en-US" sz="1600" dirty="0"/>
              <a:t>”</a:t>
            </a:r>
          </a:p>
          <a:p>
            <a:pPr>
              <a:lnSpc>
                <a:spcPts val="1700"/>
              </a:lnSpc>
              <a:spcBef>
                <a:spcPts val="400"/>
              </a:spcBef>
            </a:pPr>
            <a:r>
              <a:rPr lang="en-US" sz="1600" dirty="0"/>
              <a:t>Emeritus Professor, Oxford University</a:t>
            </a:r>
          </a:p>
          <a:p>
            <a:pPr>
              <a:lnSpc>
                <a:spcPts val="1700"/>
              </a:lnSpc>
              <a:spcBef>
                <a:spcPts val="400"/>
              </a:spcBef>
            </a:pPr>
            <a:r>
              <a:rPr lang="en-US" sz="1600" b="0" dirty="0"/>
              <a:t>Turing award winner</a:t>
            </a:r>
            <a:r>
              <a:rPr lang="en-US" sz="1600" dirty="0"/>
              <a:t>, 1980.</a:t>
            </a:r>
            <a:endParaRPr lang="en-US" sz="1600" b="0" dirty="0"/>
          </a:p>
        </p:txBody>
      </p:sp>
      <p:pic>
        <p:nvPicPr>
          <p:cNvPr id="1026" name="Picture 2" descr="Sir Charles Antony Richard Hoare">
            <a:extLst>
              <a:ext uri="{FF2B5EF4-FFF2-40B4-BE49-F238E27FC236}">
                <a16:creationId xmlns:a16="http://schemas.microsoft.com/office/drawing/2014/main" id="{0F8FF45E-B8E9-3B2B-10DE-30B8C515EF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850"/>
          <a:stretch/>
        </p:blipFill>
        <p:spPr bwMode="auto">
          <a:xfrm>
            <a:off x="2337755" y="1555333"/>
            <a:ext cx="1362466" cy="12049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6661DCE-EB1C-F524-7596-F250D610285B}"/>
              </a:ext>
            </a:extLst>
          </p:cNvPr>
          <p:cNvSpPr txBox="1"/>
          <p:nvPr/>
        </p:nvSpPr>
        <p:spPr>
          <a:xfrm>
            <a:off x="66541" y="2760200"/>
            <a:ext cx="6724918" cy="230832"/>
          </a:xfrm>
          <a:prstGeom prst="rect">
            <a:avLst/>
          </a:prstGeom>
          <a:noFill/>
        </p:spPr>
        <p:txBody>
          <a:bodyPr wrap="none" rtlCol="0">
            <a:spAutoFit/>
          </a:bodyPr>
          <a:lstStyle/>
          <a:p>
            <a:r>
              <a:rPr lang="en-US" sz="900" dirty="0"/>
              <a:t>source: http://</a:t>
            </a:r>
            <a:r>
              <a:rPr lang="en-US" sz="900" dirty="0" err="1"/>
              <a:t>curation.cs.manchester.ac.uk</a:t>
            </a:r>
            <a:r>
              <a:rPr lang="en-US" sz="900" dirty="0"/>
              <a:t>/Turing100/www.turing100.manchester.ac.uk/speakers/invited-list/11-speakers/39-hoare.html</a:t>
            </a:r>
          </a:p>
        </p:txBody>
      </p:sp>
    </p:spTree>
    <p:extLst>
      <p:ext uri="{BB962C8B-B14F-4D97-AF65-F5344CB8AC3E}">
        <p14:creationId xmlns:p14="http://schemas.microsoft.com/office/powerpoint/2010/main" val="3476828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46</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A Quick Animation</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pic>
        <p:nvPicPr>
          <p:cNvPr id="3" name="Picture 2">
            <a:extLst>
              <a:ext uri="{FF2B5EF4-FFF2-40B4-BE49-F238E27FC236}">
                <a16:creationId xmlns:a16="http://schemas.microsoft.com/office/drawing/2014/main" id="{FF6BB9EB-C9E1-9BD9-1AE6-BBBE482D2DDB}"/>
              </a:ext>
            </a:extLst>
          </p:cNvPr>
          <p:cNvPicPr>
            <a:picLocks noChangeAspect="1"/>
          </p:cNvPicPr>
          <p:nvPr/>
        </p:nvPicPr>
        <p:blipFill>
          <a:blip r:embed="rId3"/>
          <a:stretch>
            <a:fillRect/>
          </a:stretch>
        </p:blipFill>
        <p:spPr>
          <a:xfrm>
            <a:off x="1354605" y="1125962"/>
            <a:ext cx="4077484" cy="3597780"/>
          </a:xfrm>
          <a:prstGeom prst="rect">
            <a:avLst/>
          </a:prstGeom>
          <a:ln>
            <a:solidFill>
              <a:schemeClr val="tx1"/>
            </a:solidFill>
          </a:ln>
        </p:spPr>
      </p:pic>
      <p:sp>
        <p:nvSpPr>
          <p:cNvPr id="6" name="TextBox 5">
            <a:extLst>
              <a:ext uri="{FF2B5EF4-FFF2-40B4-BE49-F238E27FC236}">
                <a16:creationId xmlns:a16="http://schemas.microsoft.com/office/drawing/2014/main" id="{AE818647-4450-54F6-1537-EF065F596EBF}"/>
              </a:ext>
            </a:extLst>
          </p:cNvPr>
          <p:cNvSpPr txBox="1"/>
          <p:nvPr/>
        </p:nvSpPr>
        <p:spPr>
          <a:xfrm>
            <a:off x="5503395" y="2093720"/>
            <a:ext cx="999955" cy="1384995"/>
          </a:xfrm>
          <a:prstGeom prst="rect">
            <a:avLst/>
          </a:prstGeom>
          <a:noFill/>
        </p:spPr>
        <p:txBody>
          <a:bodyPr wrap="square" rtlCol="0">
            <a:spAutoFit/>
          </a:bodyPr>
          <a:lstStyle/>
          <a:p>
            <a:r>
              <a:rPr lang="en-US" sz="1400" dirty="0"/>
              <a:t>Click to play</a:t>
            </a:r>
            <a:br>
              <a:rPr lang="en-US" sz="1400" dirty="0"/>
            </a:br>
            <a:r>
              <a:rPr lang="en-US" sz="1400" dirty="0">
                <a:hlinkClick r:id="rId4"/>
              </a:rPr>
              <a:t>https://tinyurl.com/3k8pt3a3</a:t>
            </a:r>
            <a:endParaRPr lang="en-US" sz="1400" dirty="0"/>
          </a:p>
          <a:p>
            <a:endParaRPr lang="en-US" sz="1400" dirty="0"/>
          </a:p>
        </p:txBody>
      </p:sp>
    </p:spTree>
    <p:extLst>
      <p:ext uri="{BB962C8B-B14F-4D97-AF65-F5344CB8AC3E}">
        <p14:creationId xmlns:p14="http://schemas.microsoft.com/office/powerpoint/2010/main" val="1649706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47</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Median Finding</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153826" y="1096951"/>
                <a:ext cx="6539957" cy="349342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900"/>
                  </a:lnSpc>
                  <a:spcBef>
                    <a:spcPts val="400"/>
                  </a:spcBef>
                  <a:spcAft>
                    <a:spcPts val="200"/>
                  </a:spcAft>
                </a:pPr>
                <a:r>
                  <a:rPr lang="en-US" sz="1600" b="0" dirty="0"/>
                  <a:t>Given a set of numbers, a median </a:t>
                </a:r>
                <a:r>
                  <a:rPr lang="en-US" sz="1600" dirty="0"/>
                  <a:t>is the “halfway point” of the set</a:t>
                </a:r>
              </a:p>
              <a:p>
                <a:pPr>
                  <a:lnSpc>
                    <a:spcPts val="1900"/>
                  </a:lnSpc>
                  <a:spcBef>
                    <a:spcPts val="400"/>
                  </a:spcBef>
                  <a:spcAft>
                    <a:spcPts val="200"/>
                  </a:spcAft>
                </a:pPr>
                <a:r>
                  <a:rPr lang="en-US" sz="1600" b="0" dirty="0"/>
                  <a:t>More formally, given a set of </a:t>
                </a:r>
                <a14:m>
                  <m:oMath xmlns:m="http://schemas.openxmlformats.org/officeDocument/2006/math">
                    <m:r>
                      <a:rPr lang="en-US" sz="1600" b="0" i="1" smtClean="0">
                        <a:latin typeface="Cambria Math" panose="02040503050406030204" pitchFamily="18" charset="0"/>
                      </a:rPr>
                      <m:t>𝑛</m:t>
                    </m:r>
                  </m:oMath>
                </a14:m>
                <a:r>
                  <a:rPr lang="en-US" sz="1600" b="0" dirty="0"/>
                  <a:t> numbers</a:t>
                </a:r>
                <a:r>
                  <a:rPr lang="en-US" sz="1600" dirty="0"/>
                  <a:t>, medians occur at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𝑛</m:t>
                        </m:r>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oMath>
                </a14:m>
                <a:r>
                  <a:rPr lang="en-US" sz="1600" dirty="0"/>
                  <a:t> (</a:t>
                </a:r>
                <a:r>
                  <a:rPr lang="en-US" sz="1600" b="1" dirty="0"/>
                  <a:t>lower median</a:t>
                </a:r>
                <a:r>
                  <a:rPr lang="en-US" sz="1600" dirty="0"/>
                  <a:t>) and at </a:t>
                </a:r>
                <a14:m>
                  <m:oMath xmlns:m="http://schemas.openxmlformats.org/officeDocument/2006/math">
                    <m:r>
                      <a:rPr lang="en-US" sz="1600" i="1">
                        <a:latin typeface="Cambria Math" panose="02040503050406030204" pitchFamily="18" charset="0"/>
                      </a:rPr>
                      <m:t>𝑖</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𝑛</m:t>
                        </m:r>
                        <m:r>
                          <a:rPr lang="en-US" sz="1600" i="1">
                            <a:latin typeface="Cambria Math" panose="02040503050406030204" pitchFamily="18" charset="0"/>
                          </a:rPr>
                          <m:t>+1</m:t>
                        </m:r>
                      </m:num>
                      <m:den>
                        <m:r>
                          <a:rPr lang="en-US" sz="1600" i="1">
                            <a:latin typeface="Cambria Math" panose="02040503050406030204" pitchFamily="18" charset="0"/>
                          </a:rPr>
                          <m:t>2</m:t>
                        </m:r>
                      </m:den>
                    </m:f>
                    <m:r>
                      <a:rPr lang="en-US" sz="1600" b="0" i="1" smtClean="0">
                        <a:latin typeface="Cambria Math" panose="02040503050406030204" pitchFamily="18" charset="0"/>
                      </a:rPr>
                      <m:t>⌉</m:t>
                    </m:r>
                  </m:oMath>
                </a14:m>
                <a:r>
                  <a:rPr lang="en-US" sz="1600" dirty="0"/>
                  <a:t> (</a:t>
                </a:r>
                <a:r>
                  <a:rPr lang="en-US" sz="1600" b="1" dirty="0"/>
                  <a:t>upper median</a:t>
                </a:r>
                <a:r>
                  <a:rPr lang="en-US" sz="1600" dirty="0"/>
                  <a:t>)</a:t>
                </a:r>
              </a:p>
              <a:p>
                <a:pPr>
                  <a:lnSpc>
                    <a:spcPts val="1900"/>
                  </a:lnSpc>
                  <a:spcBef>
                    <a:spcPts val="400"/>
                  </a:spcBef>
                  <a:spcAft>
                    <a:spcPts val="200"/>
                  </a:spcAft>
                </a:pPr>
                <a:r>
                  <a:rPr lang="en-US" sz="1600" dirty="0"/>
                  <a:t>Following the book, by “median”, we will mean the lower median</a:t>
                </a:r>
              </a:p>
              <a:p>
                <a:pPr>
                  <a:lnSpc>
                    <a:spcPts val="1900"/>
                  </a:lnSpc>
                  <a:spcBef>
                    <a:spcPts val="400"/>
                  </a:spcBef>
                  <a:spcAft>
                    <a:spcPts val="200"/>
                  </a:spcAft>
                </a:pPr>
                <a:endParaRPr lang="en-US" sz="1600" dirty="0"/>
              </a:p>
              <a:p>
                <a:pPr>
                  <a:lnSpc>
                    <a:spcPts val="1900"/>
                  </a:lnSpc>
                  <a:spcBef>
                    <a:spcPts val="400"/>
                  </a:spcBef>
                  <a:spcAft>
                    <a:spcPts val="200"/>
                  </a:spcAft>
                </a:pPr>
                <a:r>
                  <a:rPr lang="en-US" sz="1600" dirty="0"/>
                  <a:t>We would like to find the median.</a:t>
                </a:r>
              </a:p>
              <a:p>
                <a:pPr>
                  <a:lnSpc>
                    <a:spcPts val="1900"/>
                  </a:lnSpc>
                  <a:spcBef>
                    <a:spcPts val="400"/>
                  </a:spcBef>
                  <a:spcAft>
                    <a:spcPts val="200"/>
                  </a:spcAft>
                </a:pPr>
                <a:r>
                  <a:rPr lang="en-US" sz="1600" dirty="0"/>
                  <a:t>If a list is sorted, the median can be easily found out. But that means at least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func>
                      <m:funcPr>
                        <m:ctrlPr>
                          <a:rPr lang="en-US" sz="1600" b="0" i="1" smtClean="0">
                            <a:latin typeface="Cambria Math" panose="02040503050406030204" pitchFamily="18" charset="0"/>
                            <a:ea typeface="Cambria Math" panose="02040503050406030204" pitchFamily="18" charset="0"/>
                          </a:rPr>
                        </m:ctrlPr>
                      </m:funcPr>
                      <m:fName>
                        <m:r>
                          <m:rPr>
                            <m:sty m:val="p"/>
                          </m:rPr>
                          <a:rPr lang="en-US" sz="1600" b="0" i="0" smtClean="0">
                            <a:latin typeface="Cambria Math" panose="02040503050406030204" pitchFamily="18" charset="0"/>
                            <a:ea typeface="Cambria Math" panose="02040503050406030204" pitchFamily="18" charset="0"/>
                          </a:rPr>
                          <m:t>log</m:t>
                        </m:r>
                      </m:fName>
                      <m:e>
                        <m:r>
                          <a:rPr lang="en-US" sz="1600" b="0" i="1" smtClean="0">
                            <a:latin typeface="Cambria Math" panose="02040503050406030204" pitchFamily="18" charset="0"/>
                            <a:ea typeface="Cambria Math" panose="02040503050406030204" pitchFamily="18" charset="0"/>
                          </a:rPr>
                          <m:t>𝑛</m:t>
                        </m:r>
                      </m:e>
                    </m:func>
                    <m:r>
                      <a:rPr lang="en-US" sz="1600" b="0" i="1" smtClean="0">
                        <a:latin typeface="Cambria Math" panose="02040503050406030204" pitchFamily="18" charset="0"/>
                        <a:ea typeface="Cambria Math" panose="02040503050406030204" pitchFamily="18" charset="0"/>
                      </a:rPr>
                      <m:t>)</m:t>
                    </m:r>
                  </m:oMath>
                </a14:m>
                <a:r>
                  <a:rPr lang="en-US" sz="1600" dirty="0"/>
                  <a:t> operation</a:t>
                </a:r>
              </a:p>
              <a:p>
                <a:pPr>
                  <a:lnSpc>
                    <a:spcPts val="1900"/>
                  </a:lnSpc>
                  <a:spcBef>
                    <a:spcPts val="400"/>
                  </a:spcBef>
                  <a:spcAft>
                    <a:spcPts val="200"/>
                  </a:spcAft>
                </a:pPr>
                <a:r>
                  <a:rPr lang="en-US" sz="1600" dirty="0"/>
                  <a:t>We would like to do it faster than that</a:t>
                </a:r>
              </a:p>
              <a:p>
                <a:pPr>
                  <a:lnSpc>
                    <a:spcPts val="1900"/>
                  </a:lnSpc>
                  <a:spcBef>
                    <a:spcPts val="400"/>
                  </a:spcBef>
                  <a:spcAft>
                    <a:spcPts val="200"/>
                  </a:spcAft>
                </a:pPr>
                <a:endParaRPr lang="en-US" sz="1600" dirty="0"/>
              </a:p>
              <a:p>
                <a:pPr>
                  <a:lnSpc>
                    <a:spcPts val="1900"/>
                  </a:lnSpc>
                  <a:spcBef>
                    <a:spcPts val="400"/>
                  </a:spcBef>
                  <a:spcAft>
                    <a:spcPts val="200"/>
                  </a:spcAft>
                </a:pPr>
                <a:r>
                  <a:rPr lang="en-US" sz="1600" dirty="0"/>
                  <a:t>We would like to find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𝑖</m:t>
                        </m:r>
                      </m:e>
                      <m:sup>
                        <m:r>
                          <a:rPr lang="en-US" sz="1600" b="0" i="1" smtClean="0">
                            <a:latin typeface="Cambria Math" panose="02040503050406030204" pitchFamily="18" charset="0"/>
                          </a:rPr>
                          <m:t>𝑡h</m:t>
                        </m:r>
                      </m:sup>
                    </m:sSup>
                  </m:oMath>
                </a14:m>
                <a:r>
                  <a:rPr lang="en-US" sz="1600" dirty="0"/>
                  <a:t> rank element in a sorted list</a:t>
                </a:r>
              </a:p>
              <a:p>
                <a:pPr>
                  <a:lnSpc>
                    <a:spcPts val="1700"/>
                  </a:lnSpc>
                  <a:spcBef>
                    <a:spcPts val="400"/>
                  </a:spcBef>
                  <a:spcAft>
                    <a:spcPts val="200"/>
                  </a:spcAft>
                </a:pPr>
                <a:endParaRPr lang="en-US" sz="1600" b="0" dirty="0"/>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153826" y="1096951"/>
                <a:ext cx="6539957" cy="3493429"/>
              </a:xfrm>
              <a:prstGeom prst="rect">
                <a:avLst/>
              </a:prstGeom>
              <a:blipFill>
                <a:blip r:embed="rId3"/>
                <a:stretch>
                  <a:fillRect l="-388" t="-725" r="-775"/>
                </a:stretch>
              </a:blipFill>
            </p:spPr>
            <p:txBody>
              <a:bodyPr/>
              <a:lstStyle/>
              <a:p>
                <a:r>
                  <a:rPr lang="en-US">
                    <a:noFill/>
                  </a:rPr>
                  <a:t> </a:t>
                </a:r>
              </a:p>
            </p:txBody>
          </p:sp>
        </mc:Fallback>
      </mc:AlternateContent>
    </p:spTree>
    <p:extLst>
      <p:ext uri="{BB962C8B-B14F-4D97-AF65-F5344CB8AC3E}">
        <p14:creationId xmlns:p14="http://schemas.microsoft.com/office/powerpoint/2010/main" val="195013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48</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Median Finding</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153826" y="1096951"/>
                <a:ext cx="6539957" cy="349342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400"/>
                  </a:spcBef>
                  <a:spcAft>
                    <a:spcPts val="200"/>
                  </a:spcAft>
                </a:pPr>
                <a:r>
                  <a:rPr lang="en-US" sz="1600" b="0" dirty="0"/>
                  <a:t>The problem is called the </a:t>
                </a:r>
                <a:r>
                  <a:rPr lang="en-US" sz="1600" b="1" dirty="0"/>
                  <a:t>selection problem</a:t>
                </a:r>
              </a:p>
              <a:p>
                <a:pPr>
                  <a:lnSpc>
                    <a:spcPts val="1700"/>
                  </a:lnSpc>
                  <a:spcBef>
                    <a:spcPts val="400"/>
                  </a:spcBef>
                  <a:spcAft>
                    <a:spcPts val="200"/>
                  </a:spcAft>
                </a:pPr>
                <a:r>
                  <a:rPr lang="en-US" sz="1600" b="1" dirty="0"/>
                  <a:t>Input</a:t>
                </a:r>
                <a:r>
                  <a:rPr lang="en-US" sz="1600" b="0" dirty="0"/>
                  <a:t>: Set </a:t>
                </a:r>
                <a14:m>
                  <m:oMath xmlns:m="http://schemas.openxmlformats.org/officeDocument/2006/math">
                    <m:r>
                      <a:rPr lang="en-US" sz="1600" b="0" i="1" smtClean="0">
                        <a:latin typeface="Cambria Math" panose="02040503050406030204" pitchFamily="18" charset="0"/>
                      </a:rPr>
                      <m:t>𝐴</m:t>
                    </m:r>
                  </m:oMath>
                </a14:m>
                <a:r>
                  <a:rPr lang="en-US" sz="1600" b="0" dirty="0"/>
                  <a:t> of </a:t>
                </a:r>
                <a14:m>
                  <m:oMath xmlns:m="http://schemas.openxmlformats.org/officeDocument/2006/math">
                    <m:r>
                      <a:rPr lang="en-US" sz="1600" b="0" i="1" smtClean="0">
                        <a:latin typeface="Cambria Math" panose="02040503050406030204" pitchFamily="18" charset="0"/>
                      </a:rPr>
                      <m:t>𝑛</m:t>
                    </m:r>
                  </m:oMath>
                </a14:m>
                <a:r>
                  <a:rPr lang="en-US" sz="1600" b="0" dirty="0"/>
                  <a:t> (distinct) numbers and an integer </a:t>
                </a:r>
                <a14:m>
                  <m:oMath xmlns:m="http://schemas.openxmlformats.org/officeDocument/2006/math">
                    <m:r>
                      <a:rPr lang="en-US" sz="1600" b="0" i="1" smtClean="0">
                        <a:latin typeface="Cambria Math" panose="02040503050406030204" pitchFamily="18" charset="0"/>
                      </a:rPr>
                      <m:t>𝑖</m:t>
                    </m:r>
                  </m:oMath>
                </a14:m>
                <a:r>
                  <a:rPr lang="en-US" sz="1600" b="0" dirty="0"/>
                  <a:t>, with </a:t>
                </a:r>
                <a14:m>
                  <m:oMath xmlns:m="http://schemas.openxmlformats.org/officeDocument/2006/math">
                    <m:r>
                      <a:rPr lang="en-US" sz="1600" b="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oMath>
                </a14:m>
                <a:endParaRPr lang="en-US" sz="1600" b="0" dirty="0"/>
              </a:p>
              <a:p>
                <a:pPr>
                  <a:lnSpc>
                    <a:spcPts val="1700"/>
                  </a:lnSpc>
                  <a:spcBef>
                    <a:spcPts val="400"/>
                  </a:spcBef>
                  <a:spcAft>
                    <a:spcPts val="200"/>
                  </a:spcAft>
                </a:pPr>
                <a:r>
                  <a:rPr lang="en-US" sz="1600" b="1" dirty="0"/>
                  <a:t>Output</a:t>
                </a:r>
                <a:r>
                  <a:rPr lang="en-US" sz="1600" dirty="0"/>
                  <a:t>: The element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𝐴</m:t>
                    </m:r>
                  </m:oMath>
                </a14:m>
                <a:r>
                  <a:rPr lang="en-US" sz="1600" b="0" dirty="0"/>
                  <a:t> that is larger than exactly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−1</m:t>
                    </m:r>
                  </m:oMath>
                </a14:m>
                <a:r>
                  <a:rPr lang="en-US" sz="1600" b="0" dirty="0"/>
                  <a:t> other elements of </a:t>
                </a:r>
                <a14:m>
                  <m:oMath xmlns:m="http://schemas.openxmlformats.org/officeDocument/2006/math">
                    <m:r>
                      <a:rPr lang="en-US" sz="1600" b="0" i="1" smtClean="0">
                        <a:latin typeface="Cambria Math" panose="02040503050406030204" pitchFamily="18" charset="0"/>
                      </a:rPr>
                      <m:t>𝐴</m:t>
                    </m:r>
                  </m:oMath>
                </a14:m>
                <a:endParaRPr lang="en-US" sz="1600" b="0" dirty="0"/>
              </a:p>
              <a:p>
                <a:pPr>
                  <a:lnSpc>
                    <a:spcPts val="1700"/>
                  </a:lnSpc>
                  <a:spcBef>
                    <a:spcPts val="400"/>
                  </a:spcBef>
                  <a:spcAft>
                    <a:spcPts val="200"/>
                  </a:spcAft>
                </a:pPr>
                <a:endParaRPr lang="en-US" sz="1600" dirty="0"/>
              </a:p>
              <a:p>
                <a:pPr>
                  <a:lnSpc>
                    <a:spcPts val="1700"/>
                  </a:lnSpc>
                  <a:spcBef>
                    <a:spcPts val="400"/>
                  </a:spcBef>
                  <a:spcAft>
                    <a:spcPts val="200"/>
                  </a:spcAft>
                </a:pPr>
                <a:r>
                  <a:rPr lang="en-US" sz="1600" b="0" dirty="0"/>
                  <a:t>The idea we will be using is that after the partition operation we know the “right” position of the pivot element. We will use it to discard some “obvious” elements</a:t>
                </a:r>
              </a:p>
              <a:p>
                <a:pPr>
                  <a:lnSpc>
                    <a:spcPts val="1700"/>
                  </a:lnSpc>
                  <a:spcBef>
                    <a:spcPts val="400"/>
                  </a:spcBef>
                  <a:spcAft>
                    <a:spcPts val="200"/>
                  </a:spcAft>
                </a:pPr>
                <a:endParaRPr lang="en-US" sz="1600" dirty="0"/>
              </a:p>
              <a:p>
                <a:pPr>
                  <a:lnSpc>
                    <a:spcPts val="1700"/>
                  </a:lnSpc>
                  <a:spcBef>
                    <a:spcPts val="400"/>
                  </a:spcBef>
                  <a:spcAft>
                    <a:spcPts val="200"/>
                  </a:spcAft>
                </a:pPr>
                <a:endParaRPr lang="en-US" sz="1600" b="0" dirty="0"/>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153826" y="1096951"/>
                <a:ext cx="6539957" cy="3493429"/>
              </a:xfrm>
              <a:prstGeom prst="rect">
                <a:avLst/>
              </a:prstGeom>
              <a:blipFill>
                <a:blip r:embed="rId3"/>
                <a:stretch>
                  <a:fillRect l="-388" t="-1449"/>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0BF57D4C-F1F4-67B9-9461-9B36FE41B188}"/>
              </a:ext>
            </a:extLst>
          </p:cNvPr>
          <p:cNvGrpSpPr/>
          <p:nvPr/>
        </p:nvGrpSpPr>
        <p:grpSpPr>
          <a:xfrm>
            <a:off x="1294188" y="3677217"/>
            <a:ext cx="3352808" cy="369332"/>
            <a:chOff x="1962146" y="1592633"/>
            <a:chExt cx="3352808" cy="369332"/>
          </a:xfrm>
        </p:grpSpPr>
        <p:sp>
          <p:nvSpPr>
            <p:cNvPr id="3" name="TextBox 2">
              <a:extLst>
                <a:ext uri="{FF2B5EF4-FFF2-40B4-BE49-F238E27FC236}">
                  <a16:creationId xmlns:a16="http://schemas.microsoft.com/office/drawing/2014/main" id="{1F8AA830-7AB6-7341-2202-55FE67C47AE4}"/>
                </a:ext>
              </a:extLst>
            </p:cNvPr>
            <p:cNvSpPr txBox="1"/>
            <p:nvPr/>
          </p:nvSpPr>
          <p:spPr>
            <a:xfrm>
              <a:off x="1962146" y="1592633"/>
              <a:ext cx="419101" cy="369332"/>
            </a:xfrm>
            <a:prstGeom prst="rect">
              <a:avLst/>
            </a:prstGeom>
            <a:noFill/>
            <a:ln w="12700">
              <a:solidFill>
                <a:schemeClr val="tx1"/>
              </a:solidFill>
            </a:ln>
          </p:spPr>
          <p:txBody>
            <a:bodyPr wrap="square" rtlCol="0">
              <a:spAutoFit/>
            </a:bodyPr>
            <a:lstStyle/>
            <a:p>
              <a:pPr algn="ctr"/>
              <a:r>
                <a:rPr lang="en-US" dirty="0"/>
                <a:t>6</a:t>
              </a:r>
            </a:p>
          </p:txBody>
        </p:sp>
        <p:sp>
          <p:nvSpPr>
            <p:cNvPr id="6" name="TextBox 5">
              <a:extLst>
                <a:ext uri="{FF2B5EF4-FFF2-40B4-BE49-F238E27FC236}">
                  <a16:creationId xmlns:a16="http://schemas.microsoft.com/office/drawing/2014/main" id="{7C3FF7B3-A5E5-336F-276C-D55D246FBA28}"/>
                </a:ext>
              </a:extLst>
            </p:cNvPr>
            <p:cNvSpPr txBox="1"/>
            <p:nvPr/>
          </p:nvSpPr>
          <p:spPr>
            <a:xfrm>
              <a:off x="2381247" y="1592633"/>
              <a:ext cx="419101" cy="369332"/>
            </a:xfrm>
            <a:prstGeom prst="rect">
              <a:avLst/>
            </a:prstGeom>
            <a:noFill/>
            <a:ln w="12700">
              <a:solidFill>
                <a:schemeClr val="tx1"/>
              </a:solidFill>
            </a:ln>
          </p:spPr>
          <p:txBody>
            <a:bodyPr wrap="square" rtlCol="0">
              <a:spAutoFit/>
            </a:bodyPr>
            <a:lstStyle/>
            <a:p>
              <a:pPr algn="ctr"/>
              <a:r>
                <a:rPr lang="en-US" dirty="0"/>
                <a:t>2</a:t>
              </a:r>
            </a:p>
          </p:txBody>
        </p:sp>
        <p:sp>
          <p:nvSpPr>
            <p:cNvPr id="7" name="TextBox 6">
              <a:extLst>
                <a:ext uri="{FF2B5EF4-FFF2-40B4-BE49-F238E27FC236}">
                  <a16:creationId xmlns:a16="http://schemas.microsoft.com/office/drawing/2014/main" id="{0DF9F663-7143-C158-DE28-2AFA667713EE}"/>
                </a:ext>
              </a:extLst>
            </p:cNvPr>
            <p:cNvSpPr txBox="1"/>
            <p:nvPr/>
          </p:nvSpPr>
          <p:spPr>
            <a:xfrm>
              <a:off x="2800348" y="1592633"/>
              <a:ext cx="419101" cy="369332"/>
            </a:xfrm>
            <a:prstGeom prst="rect">
              <a:avLst/>
            </a:prstGeom>
            <a:noFill/>
            <a:ln w="12700">
              <a:solidFill>
                <a:schemeClr val="tx1"/>
              </a:solidFill>
            </a:ln>
          </p:spPr>
          <p:txBody>
            <a:bodyPr wrap="square" rtlCol="0">
              <a:spAutoFit/>
            </a:bodyPr>
            <a:lstStyle/>
            <a:p>
              <a:pPr algn="ctr"/>
              <a:r>
                <a:rPr lang="en-US" dirty="0"/>
                <a:t>9</a:t>
              </a:r>
            </a:p>
          </p:txBody>
        </p:sp>
        <p:sp>
          <p:nvSpPr>
            <p:cNvPr id="8" name="TextBox 7">
              <a:extLst>
                <a:ext uri="{FF2B5EF4-FFF2-40B4-BE49-F238E27FC236}">
                  <a16:creationId xmlns:a16="http://schemas.microsoft.com/office/drawing/2014/main" id="{F4A6D259-93C7-CFE8-D8AF-61335A3F38B3}"/>
                </a:ext>
              </a:extLst>
            </p:cNvPr>
            <p:cNvSpPr txBox="1"/>
            <p:nvPr/>
          </p:nvSpPr>
          <p:spPr>
            <a:xfrm>
              <a:off x="3219449" y="1592633"/>
              <a:ext cx="419101" cy="369332"/>
            </a:xfrm>
            <a:prstGeom prst="rect">
              <a:avLst/>
            </a:prstGeom>
            <a:noFill/>
            <a:ln w="12700">
              <a:solidFill>
                <a:schemeClr val="tx1"/>
              </a:solidFill>
            </a:ln>
          </p:spPr>
          <p:txBody>
            <a:bodyPr wrap="square" rtlCol="0">
              <a:spAutoFit/>
            </a:bodyPr>
            <a:lstStyle/>
            <a:p>
              <a:pPr algn="ctr"/>
              <a:r>
                <a:rPr lang="en-US" dirty="0"/>
                <a:t>1</a:t>
              </a:r>
            </a:p>
          </p:txBody>
        </p:sp>
        <p:sp>
          <p:nvSpPr>
            <p:cNvPr id="12" name="TextBox 11">
              <a:extLst>
                <a:ext uri="{FF2B5EF4-FFF2-40B4-BE49-F238E27FC236}">
                  <a16:creationId xmlns:a16="http://schemas.microsoft.com/office/drawing/2014/main" id="{A6B109E5-2686-B460-CF72-FAB6A6EFF326}"/>
                </a:ext>
              </a:extLst>
            </p:cNvPr>
            <p:cNvSpPr txBox="1"/>
            <p:nvPr/>
          </p:nvSpPr>
          <p:spPr>
            <a:xfrm>
              <a:off x="3638550" y="1592633"/>
              <a:ext cx="419101" cy="369332"/>
            </a:xfrm>
            <a:prstGeom prst="rect">
              <a:avLst/>
            </a:prstGeom>
            <a:noFill/>
            <a:ln w="12700">
              <a:solidFill>
                <a:schemeClr val="tx1"/>
              </a:solidFill>
            </a:ln>
          </p:spPr>
          <p:txBody>
            <a:bodyPr wrap="square" rtlCol="0">
              <a:spAutoFit/>
            </a:bodyPr>
            <a:lstStyle/>
            <a:p>
              <a:pPr algn="ctr"/>
              <a:r>
                <a:rPr lang="en-US" dirty="0"/>
                <a:t>12</a:t>
              </a:r>
            </a:p>
          </p:txBody>
        </p:sp>
        <p:sp>
          <p:nvSpPr>
            <p:cNvPr id="13" name="TextBox 12">
              <a:extLst>
                <a:ext uri="{FF2B5EF4-FFF2-40B4-BE49-F238E27FC236}">
                  <a16:creationId xmlns:a16="http://schemas.microsoft.com/office/drawing/2014/main" id="{AFC4940E-39E1-22CC-40FC-03C41D90D082}"/>
                </a:ext>
              </a:extLst>
            </p:cNvPr>
            <p:cNvSpPr txBox="1"/>
            <p:nvPr/>
          </p:nvSpPr>
          <p:spPr>
            <a:xfrm>
              <a:off x="4057651" y="1592633"/>
              <a:ext cx="419101" cy="369332"/>
            </a:xfrm>
            <a:prstGeom prst="rect">
              <a:avLst/>
            </a:prstGeom>
            <a:noFill/>
            <a:ln w="12700">
              <a:solidFill>
                <a:schemeClr val="tx1"/>
              </a:solidFill>
            </a:ln>
          </p:spPr>
          <p:txBody>
            <a:bodyPr wrap="square" rtlCol="0">
              <a:spAutoFit/>
            </a:bodyPr>
            <a:lstStyle/>
            <a:p>
              <a:pPr algn="ctr"/>
              <a:r>
                <a:rPr lang="en-US" dirty="0"/>
                <a:t>5</a:t>
              </a:r>
            </a:p>
          </p:txBody>
        </p:sp>
        <p:sp>
          <p:nvSpPr>
            <p:cNvPr id="14" name="TextBox 13">
              <a:extLst>
                <a:ext uri="{FF2B5EF4-FFF2-40B4-BE49-F238E27FC236}">
                  <a16:creationId xmlns:a16="http://schemas.microsoft.com/office/drawing/2014/main" id="{BECF33EA-5423-4F11-D455-61744BDC91E3}"/>
                </a:ext>
              </a:extLst>
            </p:cNvPr>
            <p:cNvSpPr txBox="1"/>
            <p:nvPr/>
          </p:nvSpPr>
          <p:spPr>
            <a:xfrm>
              <a:off x="4476752" y="1592633"/>
              <a:ext cx="419101" cy="369332"/>
            </a:xfrm>
            <a:prstGeom prst="rect">
              <a:avLst/>
            </a:prstGeom>
            <a:noFill/>
            <a:ln w="12700">
              <a:solidFill>
                <a:schemeClr val="tx1"/>
              </a:solidFill>
            </a:ln>
          </p:spPr>
          <p:txBody>
            <a:bodyPr wrap="square" rtlCol="0">
              <a:spAutoFit/>
            </a:bodyPr>
            <a:lstStyle/>
            <a:p>
              <a:pPr algn="ctr"/>
              <a:r>
                <a:rPr lang="en-US" dirty="0"/>
                <a:t>10</a:t>
              </a:r>
            </a:p>
          </p:txBody>
        </p:sp>
        <p:sp>
          <p:nvSpPr>
            <p:cNvPr id="15" name="TextBox 14">
              <a:extLst>
                <a:ext uri="{FF2B5EF4-FFF2-40B4-BE49-F238E27FC236}">
                  <a16:creationId xmlns:a16="http://schemas.microsoft.com/office/drawing/2014/main" id="{9C82756A-05E3-DB1A-EDDF-5447EE1861E4}"/>
                </a:ext>
              </a:extLst>
            </p:cNvPr>
            <p:cNvSpPr txBox="1"/>
            <p:nvPr/>
          </p:nvSpPr>
          <p:spPr>
            <a:xfrm>
              <a:off x="4895853" y="1592633"/>
              <a:ext cx="419101" cy="369332"/>
            </a:xfrm>
            <a:prstGeom prst="rect">
              <a:avLst/>
            </a:prstGeom>
            <a:noFill/>
            <a:ln w="12700">
              <a:solidFill>
                <a:schemeClr val="tx1"/>
              </a:solidFill>
            </a:ln>
          </p:spPr>
          <p:txBody>
            <a:bodyPr wrap="square" rtlCol="0">
              <a:spAutoFit/>
            </a:bodyPr>
            <a:lstStyle/>
            <a:p>
              <a:pPr algn="ctr"/>
              <a:r>
                <a:rPr lang="en-US" dirty="0"/>
                <a:t>3</a:t>
              </a:r>
            </a:p>
          </p:txBody>
        </p:sp>
      </p:grpSp>
    </p:spTree>
    <p:extLst>
      <p:ext uri="{BB962C8B-B14F-4D97-AF65-F5344CB8AC3E}">
        <p14:creationId xmlns:p14="http://schemas.microsoft.com/office/powerpoint/2010/main" val="81899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49</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Median Finding - </a:t>
            </a:r>
            <a:r>
              <a:rPr lang="en-US" sz="2400" dirty="0" err="1"/>
              <a:t>PseudoCode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spTree>
    <p:extLst>
      <p:ext uri="{BB962C8B-B14F-4D97-AF65-F5344CB8AC3E}">
        <p14:creationId xmlns:p14="http://schemas.microsoft.com/office/powerpoint/2010/main" val="162337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5</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Merge Sort</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500"/>
              </a:lnSpc>
            </a:pPr>
            <a:r>
              <a:rPr lang="en-US" sz="1600" dirty="0"/>
              <a:t>Dividing is easy. The key operation, though, is merge.</a:t>
            </a:r>
          </a:p>
          <a:p>
            <a:pPr>
              <a:lnSpc>
                <a:spcPts val="1500"/>
              </a:lnSpc>
            </a:pPr>
            <a:r>
              <a:rPr lang="en-US" sz="1600" dirty="0"/>
              <a:t>How to do merging of two sorted arrays to produce a merged sorted array?</a:t>
            </a:r>
          </a:p>
          <a:p>
            <a:pPr>
              <a:lnSpc>
                <a:spcPts val="1500"/>
              </a:lnSpc>
            </a:pPr>
            <a:endParaRPr lang="en-US" sz="12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grpSp>
        <p:nvGrpSpPr>
          <p:cNvPr id="3" name="Group 2">
            <a:extLst>
              <a:ext uri="{FF2B5EF4-FFF2-40B4-BE49-F238E27FC236}">
                <a16:creationId xmlns:a16="http://schemas.microsoft.com/office/drawing/2014/main" id="{1F3C00F3-A67B-AA16-CFE6-4F31A65A8453}"/>
              </a:ext>
            </a:extLst>
          </p:cNvPr>
          <p:cNvGrpSpPr/>
          <p:nvPr/>
        </p:nvGrpSpPr>
        <p:grpSpPr>
          <a:xfrm>
            <a:off x="2180012" y="2313132"/>
            <a:ext cx="808184" cy="258618"/>
            <a:chOff x="2021579" y="1827031"/>
            <a:chExt cx="808184" cy="258618"/>
          </a:xfrm>
        </p:grpSpPr>
        <p:sp>
          <p:nvSpPr>
            <p:cNvPr id="6" name="Rectangle 5">
              <a:extLst>
                <a:ext uri="{FF2B5EF4-FFF2-40B4-BE49-F238E27FC236}">
                  <a16:creationId xmlns:a16="http://schemas.microsoft.com/office/drawing/2014/main" id="{97DF0B9B-9E59-D079-3394-8095DD38525D}"/>
                </a:ext>
              </a:extLst>
            </p:cNvPr>
            <p:cNvSpPr/>
            <p:nvPr/>
          </p:nvSpPr>
          <p:spPr>
            <a:xfrm>
              <a:off x="2021579"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7" name="Rectangle 6">
              <a:extLst>
                <a:ext uri="{FF2B5EF4-FFF2-40B4-BE49-F238E27FC236}">
                  <a16:creationId xmlns:a16="http://schemas.microsoft.com/office/drawing/2014/main" id="{A192F3C6-8ECD-A6D8-5DA5-3D0A392556CE}"/>
                </a:ext>
              </a:extLst>
            </p:cNvPr>
            <p:cNvSpPr/>
            <p:nvPr/>
          </p:nvSpPr>
          <p:spPr>
            <a:xfrm>
              <a:off x="229405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10" name="Rectangle 9">
              <a:extLst>
                <a:ext uri="{FF2B5EF4-FFF2-40B4-BE49-F238E27FC236}">
                  <a16:creationId xmlns:a16="http://schemas.microsoft.com/office/drawing/2014/main" id="{D6CE7B9B-8E30-2550-9E60-39D2F4C60B89}"/>
                </a:ext>
              </a:extLst>
            </p:cNvPr>
            <p:cNvSpPr/>
            <p:nvPr/>
          </p:nvSpPr>
          <p:spPr>
            <a:xfrm>
              <a:off x="2561908"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9</a:t>
              </a:r>
            </a:p>
          </p:txBody>
        </p:sp>
      </p:grpSp>
      <p:grpSp>
        <p:nvGrpSpPr>
          <p:cNvPr id="12" name="Group 11">
            <a:extLst>
              <a:ext uri="{FF2B5EF4-FFF2-40B4-BE49-F238E27FC236}">
                <a16:creationId xmlns:a16="http://schemas.microsoft.com/office/drawing/2014/main" id="{2E736AD3-026D-DC99-85FD-F4C546E747C6}"/>
              </a:ext>
            </a:extLst>
          </p:cNvPr>
          <p:cNvGrpSpPr/>
          <p:nvPr/>
        </p:nvGrpSpPr>
        <p:grpSpPr>
          <a:xfrm>
            <a:off x="3550094" y="2313132"/>
            <a:ext cx="808184" cy="258618"/>
            <a:chOff x="2021579" y="1827031"/>
            <a:chExt cx="808184" cy="258618"/>
          </a:xfrm>
        </p:grpSpPr>
        <p:sp>
          <p:nvSpPr>
            <p:cNvPr id="13" name="Rectangle 12">
              <a:extLst>
                <a:ext uri="{FF2B5EF4-FFF2-40B4-BE49-F238E27FC236}">
                  <a16:creationId xmlns:a16="http://schemas.microsoft.com/office/drawing/2014/main" id="{A0107E61-6F21-BE61-8217-17EE842979C0}"/>
                </a:ext>
              </a:extLst>
            </p:cNvPr>
            <p:cNvSpPr/>
            <p:nvPr/>
          </p:nvSpPr>
          <p:spPr>
            <a:xfrm>
              <a:off x="2021579"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4C305C9-A83C-AD97-5E4A-71C2CB62AF53}"/>
                </a:ext>
              </a:extLst>
            </p:cNvPr>
            <p:cNvSpPr/>
            <p:nvPr/>
          </p:nvSpPr>
          <p:spPr>
            <a:xfrm>
              <a:off x="229405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8267F856-C1B9-C770-A272-3EE86AB68D91}"/>
                </a:ext>
              </a:extLst>
            </p:cNvPr>
            <p:cNvSpPr/>
            <p:nvPr/>
          </p:nvSpPr>
          <p:spPr>
            <a:xfrm>
              <a:off x="2561908"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86281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50</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Median Finding – Running 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62FC26C2-BB97-1879-36C3-518CAD90DB94}"/>
                  </a:ext>
                </a:extLst>
              </p:cNvPr>
              <p:cNvSpPr txBox="1">
                <a:spLocks/>
              </p:cNvSpPr>
              <p:nvPr/>
            </p:nvSpPr>
            <p:spPr>
              <a:xfrm>
                <a:off x="153826" y="1096951"/>
                <a:ext cx="6539957" cy="349342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400"/>
                  </a:spcBef>
                  <a:spcAft>
                    <a:spcPts val="200"/>
                  </a:spcAft>
                </a:pPr>
                <a:r>
                  <a:rPr lang="en-US" sz="1600" b="0" dirty="0"/>
                  <a:t>Best case is that the first pivot is </a:t>
                </a:r>
                <a14:m>
                  <m:oMath xmlns:m="http://schemas.openxmlformats.org/officeDocument/2006/math">
                    <m:r>
                      <a:rPr lang="en-US" sz="1600" b="0" i="1" smtClean="0">
                        <a:latin typeface="Cambria Math" panose="02040503050406030204" pitchFamily="18" charset="0"/>
                      </a:rPr>
                      <m:t>𝑖</m:t>
                    </m:r>
                  </m:oMath>
                </a14:m>
                <a:endParaRPr lang="en-US" sz="1600" dirty="0"/>
              </a:p>
              <a:p>
                <a:pPr>
                  <a:lnSpc>
                    <a:spcPts val="1700"/>
                  </a:lnSpc>
                  <a:spcBef>
                    <a:spcPts val="400"/>
                  </a:spcBef>
                  <a:spcAft>
                    <a:spcPts val="200"/>
                  </a:spcAft>
                </a:pPr>
                <a:r>
                  <a:rPr lang="en-US" sz="1600" b="0" dirty="0"/>
                  <a:t>What is the running time?</a:t>
                </a:r>
              </a:p>
              <a:p>
                <a:pPr>
                  <a:lnSpc>
                    <a:spcPts val="1700"/>
                  </a:lnSpc>
                  <a:spcBef>
                    <a:spcPts val="400"/>
                  </a:spcBef>
                  <a:spcAft>
                    <a:spcPts val="200"/>
                  </a:spcAft>
                </a:pPr>
                <a14:m>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oMath>
                </a14:m>
                <a:r>
                  <a:rPr lang="en-US" sz="1600" b="0" dirty="0"/>
                  <a:t> [At least once you have to scan the array to get the partition]</a:t>
                </a:r>
              </a:p>
              <a:p>
                <a:pPr>
                  <a:lnSpc>
                    <a:spcPts val="1700"/>
                  </a:lnSpc>
                  <a:spcBef>
                    <a:spcPts val="400"/>
                  </a:spcBef>
                  <a:spcAft>
                    <a:spcPts val="200"/>
                  </a:spcAft>
                </a:pPr>
                <a:r>
                  <a:rPr lang="en-US" sz="1600" dirty="0"/>
                  <a:t>What is the worst case?</a:t>
                </a:r>
              </a:p>
              <a:p>
                <a:pPr>
                  <a:lnSpc>
                    <a:spcPts val="1700"/>
                  </a:lnSpc>
                  <a:spcBef>
                    <a:spcPts val="400"/>
                  </a:spcBef>
                  <a:spcAft>
                    <a:spcPts val="200"/>
                  </a:spcAft>
                </a:pPr>
                <a:r>
                  <a:rPr lang="en-US" sz="1600" b="0" dirty="0"/>
                  <a:t>(Similar to quicksort) To get the pivot always at one of the ends</a:t>
                </a:r>
              </a:p>
              <a:p>
                <a:pPr>
                  <a:lnSpc>
                    <a:spcPts val="1700"/>
                  </a:lnSpc>
                  <a:spcBef>
                    <a:spcPts val="400"/>
                  </a:spcBef>
                  <a:spcAft>
                    <a:spcPts val="200"/>
                  </a:spcAft>
                </a:pPr>
                <a:r>
                  <a:rPr lang="en-US" sz="1600" dirty="0"/>
                  <a:t>The running time is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Θ</m:t>
                    </m:r>
                    <m:r>
                      <a:rPr lang="en-US" sz="1600" i="1">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𝑛</m:t>
                        </m:r>
                      </m:e>
                      <m:sup>
                        <m:r>
                          <a:rPr lang="en-US" sz="1600" b="0" i="1" smtClean="0">
                            <a:latin typeface="Cambria Math" panose="02040503050406030204" pitchFamily="18" charset="0"/>
                            <a:ea typeface="Cambria Math" panose="02040503050406030204" pitchFamily="18" charset="0"/>
                          </a:rPr>
                          <m:t>2</m:t>
                        </m:r>
                      </m:sup>
                    </m:sSup>
                    <m:r>
                      <a:rPr lang="en-US" sz="1600" i="1">
                        <a:latin typeface="Cambria Math" panose="02040503050406030204" pitchFamily="18" charset="0"/>
                        <a:ea typeface="Cambria Math" panose="02040503050406030204" pitchFamily="18" charset="0"/>
                      </a:rPr>
                      <m:t>)</m:t>
                    </m:r>
                  </m:oMath>
                </a14:m>
                <a:r>
                  <a:rPr lang="en-US" sz="1600" dirty="0"/>
                  <a:t> – Same as quicksort </a:t>
                </a:r>
              </a:p>
              <a:p>
                <a:pPr>
                  <a:lnSpc>
                    <a:spcPts val="1700"/>
                  </a:lnSpc>
                  <a:spcBef>
                    <a:spcPts val="400"/>
                  </a:spcBef>
                  <a:spcAft>
                    <a:spcPts val="200"/>
                  </a:spcAft>
                </a:pPr>
                <a:endParaRPr lang="en-US" sz="1600" b="0" dirty="0"/>
              </a:p>
              <a:p>
                <a:pPr>
                  <a:lnSpc>
                    <a:spcPts val="1700"/>
                  </a:lnSpc>
                  <a:spcBef>
                    <a:spcPts val="400"/>
                  </a:spcBef>
                  <a:spcAft>
                    <a:spcPts val="200"/>
                  </a:spcAft>
                </a:pPr>
                <a:r>
                  <a:rPr lang="en-US" sz="1600" dirty="0"/>
                  <a:t>Another best case scenario is – perfectly balanced partitioning at all levels</a:t>
                </a:r>
              </a:p>
              <a:p>
                <a:pPr>
                  <a:lnSpc>
                    <a:spcPts val="1700"/>
                  </a:lnSpc>
                  <a:spcBef>
                    <a:spcPts val="400"/>
                  </a:spcBef>
                  <a:spcAft>
                    <a:spcPts val="200"/>
                  </a:spcAft>
                </a:pPr>
                <a:r>
                  <a:rPr lang="en-US" sz="1600" b="0" dirty="0"/>
                  <a:t>Recurrence relation for such case is</a:t>
                </a:r>
              </a:p>
              <a:p>
                <a:pPr>
                  <a:lnSpc>
                    <a:spcPts val="1700"/>
                  </a:lnSpc>
                  <a:spcBef>
                    <a:spcPts val="400"/>
                  </a:spcBef>
                  <a:spcAft>
                    <a:spcPts val="200"/>
                  </a:spcAft>
                </a:pPr>
                <a:br>
                  <a:rPr lang="en-US" sz="1600" b="0" dirty="0"/>
                </a:br>
                <a14:m>
                  <m:oMath xmlns:m="http://schemas.openxmlformats.org/officeDocument/2006/math">
                    <m:r>
                      <a:rPr lang="en-US" sz="1600" i="1">
                        <a:solidFill>
                          <a:prstClr val="black"/>
                        </a:solidFill>
                        <a:latin typeface="Cambria Math" panose="02040503050406030204" pitchFamily="18" charset="0"/>
                        <a:ea typeface="Cambria Math" panose="02040503050406030204" pitchFamily="18" charset="0"/>
                      </a:rPr>
                      <m:t>𝑇</m:t>
                    </m:r>
                    <m:d>
                      <m:dPr>
                        <m:ctrlPr>
                          <a:rPr lang="en-US" sz="1600" i="1">
                            <a:solidFill>
                              <a:prstClr val="black"/>
                            </a:solidFill>
                            <a:latin typeface="Cambria Math" panose="02040503050406030204" pitchFamily="18" charset="0"/>
                            <a:ea typeface="Cambria Math" panose="02040503050406030204" pitchFamily="18" charset="0"/>
                          </a:rPr>
                        </m:ctrlPr>
                      </m:dPr>
                      <m:e>
                        <m:r>
                          <a:rPr lang="en-US" sz="1600" i="1">
                            <a:solidFill>
                              <a:prstClr val="black"/>
                            </a:solidFill>
                            <a:latin typeface="Cambria Math" panose="02040503050406030204" pitchFamily="18" charset="0"/>
                            <a:ea typeface="Cambria Math" panose="02040503050406030204" pitchFamily="18" charset="0"/>
                          </a:rPr>
                          <m:t>𝑛</m:t>
                        </m:r>
                      </m:e>
                    </m:d>
                    <m:r>
                      <a:rPr lang="en-US" sz="1600" i="1">
                        <a:solidFill>
                          <a:prstClr val="black"/>
                        </a:solidFill>
                        <a:latin typeface="Cambria Math" panose="02040503050406030204" pitchFamily="18" charset="0"/>
                        <a:ea typeface="Cambria Math" panose="02040503050406030204" pitchFamily="18" charset="0"/>
                      </a:rPr>
                      <m:t>= </m:t>
                    </m:r>
                    <m:r>
                      <a:rPr lang="en-US" sz="1600" i="1">
                        <a:solidFill>
                          <a:prstClr val="black"/>
                        </a:solidFill>
                        <a:latin typeface="Cambria Math" panose="02040503050406030204" pitchFamily="18" charset="0"/>
                        <a:ea typeface="Cambria Math" panose="02040503050406030204" pitchFamily="18" charset="0"/>
                      </a:rPr>
                      <m:t>𝑇</m:t>
                    </m:r>
                    <m:d>
                      <m:dPr>
                        <m:ctrlPr>
                          <a:rPr lang="en-US" sz="1600" i="1">
                            <a:solidFill>
                              <a:prstClr val="black"/>
                            </a:solidFill>
                            <a:latin typeface="Cambria Math" panose="02040503050406030204" pitchFamily="18" charset="0"/>
                            <a:ea typeface="Cambria Math" panose="02040503050406030204" pitchFamily="18" charset="0"/>
                          </a:rPr>
                        </m:ctrlPr>
                      </m:dPr>
                      <m:e>
                        <m:f>
                          <m:fPr>
                            <m:ctrlPr>
                              <a:rPr lang="en-US" sz="1600" i="1">
                                <a:solidFill>
                                  <a:prstClr val="black"/>
                                </a:solidFill>
                                <a:latin typeface="Cambria Math" panose="02040503050406030204" pitchFamily="18" charset="0"/>
                                <a:ea typeface="Cambria Math" panose="02040503050406030204" pitchFamily="18" charset="0"/>
                              </a:rPr>
                            </m:ctrlPr>
                          </m:fPr>
                          <m:num>
                            <m:r>
                              <a:rPr lang="en-US" sz="1600" i="1">
                                <a:solidFill>
                                  <a:prstClr val="black"/>
                                </a:solidFill>
                                <a:latin typeface="Cambria Math" panose="02040503050406030204" pitchFamily="18" charset="0"/>
                                <a:ea typeface="Cambria Math" panose="02040503050406030204" pitchFamily="18" charset="0"/>
                              </a:rPr>
                              <m:t>𝑛</m:t>
                            </m:r>
                          </m:num>
                          <m:den>
                            <m:r>
                              <a:rPr lang="en-US" sz="1600" i="1">
                                <a:solidFill>
                                  <a:prstClr val="black"/>
                                </a:solidFill>
                                <a:latin typeface="Cambria Math" panose="02040503050406030204" pitchFamily="18" charset="0"/>
                                <a:ea typeface="Cambria Math" panose="02040503050406030204" pitchFamily="18" charset="0"/>
                              </a:rPr>
                              <m:t>2</m:t>
                            </m:r>
                          </m:den>
                        </m:f>
                      </m:e>
                    </m:d>
                    <m:r>
                      <a:rPr lang="en-US" sz="1600" i="1">
                        <a:solidFill>
                          <a:prstClr val="black"/>
                        </a:solidFill>
                        <a:latin typeface="Cambria Math" panose="02040503050406030204" pitchFamily="18" charset="0"/>
                        <a:ea typeface="Cambria Math" panose="02040503050406030204" pitchFamily="18" charset="0"/>
                      </a:rPr>
                      <m:t>+</m:t>
                    </m:r>
                    <m:r>
                      <a:rPr lang="en-US" sz="1600" i="1">
                        <a:solidFill>
                          <a:prstClr val="black"/>
                        </a:solidFill>
                        <a:latin typeface="Cambria Math" panose="02040503050406030204" pitchFamily="18" charset="0"/>
                        <a:ea typeface="Cambria Math" panose="02040503050406030204" pitchFamily="18" charset="0"/>
                      </a:rPr>
                      <m:t>𝑐𝑛</m:t>
                    </m:r>
                  </m:oMath>
                </a14:m>
                <a:endParaRPr lang="en-US" sz="1600" dirty="0"/>
              </a:p>
              <a:p>
                <a:pPr>
                  <a:lnSpc>
                    <a:spcPts val="1700"/>
                  </a:lnSpc>
                  <a:spcBef>
                    <a:spcPts val="400"/>
                  </a:spcBef>
                  <a:spcAft>
                    <a:spcPts val="200"/>
                  </a:spcAft>
                </a:pPr>
                <a:endParaRPr lang="en-US" sz="1600" b="0" dirty="0"/>
              </a:p>
              <a:p>
                <a:pPr>
                  <a:lnSpc>
                    <a:spcPts val="1700"/>
                  </a:lnSpc>
                  <a:spcBef>
                    <a:spcPts val="400"/>
                  </a:spcBef>
                  <a:spcAft>
                    <a:spcPts val="200"/>
                  </a:spcAft>
                </a:pPr>
                <a:endParaRPr lang="en-US" sz="1600" b="0" dirty="0"/>
              </a:p>
              <a:p>
                <a:pPr>
                  <a:lnSpc>
                    <a:spcPts val="1700"/>
                  </a:lnSpc>
                  <a:spcBef>
                    <a:spcPts val="400"/>
                  </a:spcBef>
                  <a:spcAft>
                    <a:spcPts val="200"/>
                  </a:spcAft>
                </a:pPr>
                <a:endParaRPr lang="en-US" sz="1600" b="0" dirty="0"/>
              </a:p>
            </p:txBody>
          </p:sp>
        </mc:Choice>
        <mc:Fallback xmlns="">
          <p:sp>
            <p:nvSpPr>
              <p:cNvPr id="2" name="Content Placeholder 2">
                <a:extLst>
                  <a:ext uri="{FF2B5EF4-FFF2-40B4-BE49-F238E27FC236}">
                    <a16:creationId xmlns:a16="http://schemas.microsoft.com/office/drawing/2014/main" id="{62FC26C2-BB97-1879-36C3-518CAD90DB94}"/>
                  </a:ext>
                </a:extLst>
              </p:cNvPr>
              <p:cNvSpPr txBox="1">
                <a:spLocks noRot="1" noChangeAspect="1" noMove="1" noResize="1" noEditPoints="1" noAdjustHandles="1" noChangeArrowheads="1" noChangeShapeType="1" noTextEdit="1"/>
              </p:cNvSpPr>
              <p:nvPr/>
            </p:nvSpPr>
            <p:spPr>
              <a:xfrm>
                <a:off x="153826" y="1096951"/>
                <a:ext cx="6539957" cy="3493429"/>
              </a:xfrm>
              <a:prstGeom prst="rect">
                <a:avLst/>
              </a:prstGeom>
              <a:blipFill>
                <a:blip r:embed="rId3"/>
                <a:stretch>
                  <a:fillRect l="-388" t="-1449"/>
                </a:stretch>
              </a:blipFill>
            </p:spPr>
            <p:txBody>
              <a:bodyPr/>
              <a:lstStyle/>
              <a:p>
                <a:r>
                  <a:rPr lang="en-US">
                    <a:noFill/>
                  </a:rPr>
                  <a:t> </a:t>
                </a:r>
              </a:p>
            </p:txBody>
          </p:sp>
        </mc:Fallback>
      </mc:AlternateContent>
    </p:spTree>
    <p:extLst>
      <p:ext uri="{BB962C8B-B14F-4D97-AF65-F5344CB8AC3E}">
        <p14:creationId xmlns:p14="http://schemas.microsoft.com/office/powerpoint/2010/main" val="9843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51</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Median Finding – Running 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73256C-86CA-A801-8535-F5D16849C3C4}"/>
                  </a:ext>
                </a:extLst>
              </p:cNvPr>
              <p:cNvSpPr txBox="1"/>
              <p:nvPr/>
            </p:nvSpPr>
            <p:spPr>
              <a:xfrm>
                <a:off x="360392" y="1125112"/>
                <a:ext cx="6208188" cy="212308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prstClr val="black"/>
                          </a:solidFill>
                          <a:latin typeface="Cambria Math" panose="02040503050406030204" pitchFamily="18" charset="0"/>
                          <a:ea typeface="Cambria Math" panose="02040503050406030204" pitchFamily="18" charset="0"/>
                        </a:rPr>
                        <m:t>𝑇</m:t>
                      </m:r>
                      <m:d>
                        <m:dPr>
                          <m:ctrlPr>
                            <a:rPr lang="en-US" sz="1600" b="0" i="1" smtClean="0">
                              <a:solidFill>
                                <a:prstClr val="black"/>
                              </a:solidFill>
                              <a:latin typeface="Cambria Math" panose="02040503050406030204" pitchFamily="18" charset="0"/>
                              <a:ea typeface="Cambria Math" panose="02040503050406030204" pitchFamily="18" charset="0"/>
                            </a:rPr>
                          </m:ctrlPr>
                        </m:dPr>
                        <m:e>
                          <m:r>
                            <a:rPr lang="en-US" sz="1600" b="0" i="1" smtClean="0">
                              <a:solidFill>
                                <a:prstClr val="black"/>
                              </a:solidFill>
                              <a:latin typeface="Cambria Math" panose="02040503050406030204" pitchFamily="18" charset="0"/>
                              <a:ea typeface="Cambria Math" panose="02040503050406030204" pitchFamily="18" charset="0"/>
                            </a:rPr>
                            <m:t>𝑛</m:t>
                          </m:r>
                        </m:e>
                      </m:d>
                      <m:r>
                        <a:rPr lang="en-US" sz="1600" b="0" i="1" smtClean="0">
                          <a:solidFill>
                            <a:prstClr val="black"/>
                          </a:solidFill>
                          <a:latin typeface="Cambria Math" panose="02040503050406030204" pitchFamily="18" charset="0"/>
                          <a:ea typeface="Cambria Math" panose="02040503050406030204" pitchFamily="18" charset="0"/>
                        </a:rPr>
                        <m:t>= </m:t>
                      </m:r>
                      <m:r>
                        <a:rPr lang="en-US" sz="1600" i="1">
                          <a:solidFill>
                            <a:prstClr val="black"/>
                          </a:solidFill>
                          <a:latin typeface="Cambria Math" panose="02040503050406030204" pitchFamily="18" charset="0"/>
                          <a:ea typeface="Cambria Math" panose="02040503050406030204" pitchFamily="18" charset="0"/>
                        </a:rPr>
                        <m:t>𝑇</m:t>
                      </m:r>
                      <m:d>
                        <m:dPr>
                          <m:ctrlPr>
                            <a:rPr lang="en-US" sz="1600" i="1">
                              <a:solidFill>
                                <a:prstClr val="black"/>
                              </a:solidFill>
                              <a:latin typeface="Cambria Math" panose="02040503050406030204" pitchFamily="18" charset="0"/>
                              <a:ea typeface="Cambria Math" panose="02040503050406030204" pitchFamily="18" charset="0"/>
                            </a:rPr>
                          </m:ctrlPr>
                        </m:dPr>
                        <m:e>
                          <m:f>
                            <m:fPr>
                              <m:ctrlPr>
                                <a:rPr lang="en-US" sz="1600" i="1">
                                  <a:solidFill>
                                    <a:prstClr val="black"/>
                                  </a:solidFill>
                                  <a:latin typeface="Cambria Math" panose="02040503050406030204" pitchFamily="18" charset="0"/>
                                  <a:ea typeface="Cambria Math" panose="02040503050406030204" pitchFamily="18" charset="0"/>
                                </a:rPr>
                              </m:ctrlPr>
                            </m:fPr>
                            <m:num>
                              <m:r>
                                <a:rPr lang="en-US" sz="1600" i="1">
                                  <a:solidFill>
                                    <a:prstClr val="black"/>
                                  </a:solidFill>
                                  <a:latin typeface="Cambria Math" panose="02040503050406030204" pitchFamily="18" charset="0"/>
                                  <a:ea typeface="Cambria Math" panose="02040503050406030204" pitchFamily="18" charset="0"/>
                                </a:rPr>
                                <m:t>𝑛</m:t>
                              </m:r>
                            </m:num>
                            <m:den>
                              <m:r>
                                <a:rPr lang="en-US" sz="1600" i="1">
                                  <a:solidFill>
                                    <a:prstClr val="black"/>
                                  </a:solidFill>
                                  <a:latin typeface="Cambria Math" panose="02040503050406030204" pitchFamily="18" charset="0"/>
                                  <a:ea typeface="Cambria Math" panose="02040503050406030204" pitchFamily="18" charset="0"/>
                                </a:rPr>
                                <m:t>2</m:t>
                              </m:r>
                            </m:den>
                          </m:f>
                        </m:e>
                      </m:d>
                      <m:r>
                        <a:rPr lang="en-US" sz="1600" i="1">
                          <a:solidFill>
                            <a:prstClr val="black"/>
                          </a:solidFill>
                          <a:latin typeface="Cambria Math" panose="02040503050406030204" pitchFamily="18" charset="0"/>
                          <a:ea typeface="Cambria Math" panose="02040503050406030204" pitchFamily="18" charset="0"/>
                        </a:rPr>
                        <m:t>+</m:t>
                      </m:r>
                      <m:r>
                        <a:rPr lang="en-US" sz="1600" i="1">
                          <a:solidFill>
                            <a:prstClr val="black"/>
                          </a:solidFill>
                          <a:latin typeface="Cambria Math" panose="02040503050406030204" pitchFamily="18" charset="0"/>
                          <a:ea typeface="Cambria Math" panose="02040503050406030204" pitchFamily="18" charset="0"/>
                        </a:rPr>
                        <m:t>𝑐𝑛</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𝑎</m:t>
                      </m:r>
                      <m:r>
                        <a:rPr lang="en-US" sz="1600" b="0" i="1" smtClean="0">
                          <a:latin typeface="Cambria Math" panose="02040503050406030204" pitchFamily="18" charset="0"/>
                        </a:rPr>
                        <m:t>=1,</m:t>
                      </m:r>
                      <m:r>
                        <a:rPr lang="en-US" sz="1600" b="0" i="1" smtClean="0">
                          <a:latin typeface="Cambria Math" panose="02040503050406030204" pitchFamily="18" charset="0"/>
                        </a:rPr>
                        <m:t>𝑏</m:t>
                      </m:r>
                      <m:r>
                        <a:rPr lang="en-US" sz="1600" b="0" i="1" smtClean="0">
                          <a:latin typeface="Cambria Math" panose="02040503050406030204" pitchFamily="18" charset="0"/>
                        </a:rPr>
                        <m:t>=2</m:t>
                      </m:r>
                    </m:oMath>
                  </m:oMathPara>
                </a14:m>
                <a:endParaRPr lang="en-US" sz="1600" b="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𝐿</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log</m:t>
                                  </m:r>
                                </m:e>
                                <m:sub>
                                  <m:r>
                                    <a:rPr lang="en-US" sz="1600" b="0" i="1" smtClean="0">
                                      <a:latin typeface="Cambria Math" panose="02040503050406030204" pitchFamily="18" charset="0"/>
                                    </a:rPr>
                                    <m:t>𝑏</m:t>
                                  </m:r>
                                </m:sub>
                              </m:sSub>
                            </m:fName>
                            <m:e>
                              <m:r>
                                <a:rPr lang="en-US" sz="1600" b="0" i="1" smtClean="0">
                                  <a:latin typeface="Cambria Math" panose="02040503050406030204" pitchFamily="18" charset="0"/>
                                </a:rPr>
                                <m:t>𝑎</m:t>
                              </m:r>
                            </m:e>
                          </m:func>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0</m:t>
                          </m:r>
                        </m:sup>
                      </m:sSup>
                      <m:r>
                        <a:rPr lang="en-US" sz="1600" b="0" i="1" smtClean="0">
                          <a:latin typeface="Cambria Math" panose="02040503050406030204" pitchFamily="18" charset="0"/>
                        </a:rPr>
                        <m:t>=1</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a:rPr lang="en-US" sz="1600" b="0" i="1" smtClean="0">
                          <a:latin typeface="Cambria Math" panose="02040503050406030204" pitchFamily="18" charset="0"/>
                        </a:rPr>
                        <m:t>𝑐𝑛</m:t>
                      </m:r>
                    </m:oMath>
                  </m:oMathPara>
                </a14:m>
                <a:endParaRPr lang="en-US" sz="1600" dirty="0"/>
              </a:p>
              <a:p>
                <a:r>
                  <a:rPr lang="en-US" sz="1600" dirty="0"/>
                  <a:t>Case III: We need to check the regularity condition</a:t>
                </a:r>
              </a:p>
              <a:p>
                <a14:m>
                  <m:oMath xmlns:m="http://schemas.openxmlformats.org/officeDocument/2006/math">
                    <m:r>
                      <a:rPr lang="en-US" sz="1600" b="0" i="1" smtClean="0">
                        <a:latin typeface="Cambria Math" panose="02040503050406030204" pitchFamily="18" charset="0"/>
                      </a:rPr>
                      <m:t>𝑎𝑓</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𝑛</m:t>
                            </m:r>
                          </m:num>
                          <m:den>
                            <m:r>
                              <a:rPr lang="en-US" sz="1600" b="0" i="1" smtClean="0">
                                <a:latin typeface="Cambria Math" panose="02040503050406030204" pitchFamily="18" charset="0"/>
                              </a:rPr>
                              <m:t>𝑏</m:t>
                            </m:r>
                          </m:den>
                        </m:f>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𝑘𝑓</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𝑛</m:t>
                        </m:r>
                      </m:num>
                      <m:den>
                        <m:r>
                          <a:rPr lang="en-US" sz="1600" b="0" i="1" smtClean="0">
                            <a:latin typeface="Cambria Math" panose="02040503050406030204" pitchFamily="18" charset="0"/>
                            <a:ea typeface="Cambria Math" panose="02040503050406030204" pitchFamily="18" charset="0"/>
                          </a:rPr>
                          <m:t>2</m:t>
                        </m:r>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𝑘𝑐𝑛</m:t>
                    </m:r>
                  </m:oMath>
                </a14:m>
                <a:r>
                  <a:rPr lang="en-US" sz="1600" b="0" i="1" dirty="0">
                    <a:latin typeface="Cambria Math" panose="02040503050406030204" pitchFamily="18" charset="0"/>
                  </a:rPr>
                  <a:t> </a:t>
                </a:r>
                <a:r>
                  <a:rPr lang="en-US" sz="1600" b="0" dirty="0">
                    <a:latin typeface="Cambria Math" panose="02040503050406030204" pitchFamily="18" charset="0"/>
                  </a:rPr>
                  <a:t>– </a:t>
                </a:r>
                <a:r>
                  <a:rPr lang="en-US" sz="1600" dirty="0"/>
                  <a:t>This is true for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𝑘</m:t>
                    </m:r>
                    <m:r>
                      <a:rPr lang="en-US" sz="1600" i="1">
                        <a:latin typeface="Cambria Math" panose="02040503050406030204" pitchFamily="18" charset="0"/>
                        <a:ea typeface="Cambria Math" panose="02040503050406030204" pitchFamily="18" charset="0"/>
                      </a:rPr>
                      <m:t>&lt;</m:t>
                    </m:r>
                    <m:r>
                      <a:rPr lang="en-US" sz="1600" b="0" i="1" smtClean="0">
                        <a:latin typeface="Cambria Math" panose="02040503050406030204" pitchFamily="18" charset="0"/>
                        <a:ea typeface="Cambria Math" panose="02040503050406030204" pitchFamily="18" charset="0"/>
                      </a:rPr>
                      <m:t>1</m:t>
                    </m:r>
                  </m:oMath>
                </a14:m>
                <a:endParaRPr lang="en-US" sz="160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3" name="TextBox 2">
                <a:extLst>
                  <a:ext uri="{FF2B5EF4-FFF2-40B4-BE49-F238E27FC236}">
                    <a16:creationId xmlns:a16="http://schemas.microsoft.com/office/drawing/2014/main" id="{8573256C-86CA-A801-8535-F5D16849C3C4}"/>
                  </a:ext>
                </a:extLst>
              </p:cNvPr>
              <p:cNvSpPr txBox="1">
                <a:spLocks noRot="1" noChangeAspect="1" noMove="1" noResize="1" noEditPoints="1" noAdjustHandles="1" noChangeArrowheads="1" noChangeShapeType="1" noTextEdit="1"/>
              </p:cNvSpPr>
              <p:nvPr/>
            </p:nvSpPr>
            <p:spPr>
              <a:xfrm>
                <a:off x="360392" y="1125112"/>
                <a:ext cx="6208188" cy="2123082"/>
              </a:xfrm>
              <a:prstGeom prst="rect">
                <a:avLst/>
              </a:prstGeom>
              <a:blipFill>
                <a:blip r:embed="rId3"/>
                <a:stretch>
                  <a:fillRect l="-407" b="-59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2F9897E-BA6E-2D72-5CEB-69D5A0860082}"/>
                  </a:ext>
                </a:extLst>
              </p:cNvPr>
              <p:cNvSpPr txBox="1">
                <a:spLocks/>
              </p:cNvSpPr>
              <p:nvPr/>
            </p:nvSpPr>
            <p:spPr>
              <a:xfrm>
                <a:off x="153826" y="3349951"/>
                <a:ext cx="6350467" cy="124042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400"/>
                  </a:spcBef>
                  <a:spcAft>
                    <a:spcPts val="200"/>
                  </a:spcAft>
                </a:pPr>
                <a:r>
                  <a:rPr lang="en-US" sz="1600" b="0" dirty="0"/>
                  <a:t>Just like quicksort, it can be proven that the average case complexity is also of the same order as the best case complexity i.e., </a:t>
                </a:r>
                <a14:m>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oMath>
                </a14:m>
                <a:endParaRPr lang="en-US" sz="1600" dirty="0"/>
              </a:p>
              <a:p>
                <a:pPr>
                  <a:lnSpc>
                    <a:spcPts val="1700"/>
                  </a:lnSpc>
                  <a:spcBef>
                    <a:spcPts val="400"/>
                  </a:spcBef>
                  <a:spcAft>
                    <a:spcPts val="200"/>
                  </a:spcAft>
                </a:pPr>
                <a:endParaRPr lang="en-US" sz="1600" b="0" dirty="0"/>
              </a:p>
            </p:txBody>
          </p:sp>
        </mc:Choice>
        <mc:Fallback xmlns="">
          <p:sp>
            <p:nvSpPr>
              <p:cNvPr id="6" name="Content Placeholder 2">
                <a:extLst>
                  <a:ext uri="{FF2B5EF4-FFF2-40B4-BE49-F238E27FC236}">
                    <a16:creationId xmlns:a16="http://schemas.microsoft.com/office/drawing/2014/main" id="{32F9897E-BA6E-2D72-5CEB-69D5A0860082}"/>
                  </a:ext>
                </a:extLst>
              </p:cNvPr>
              <p:cNvSpPr txBox="1">
                <a:spLocks noRot="1" noChangeAspect="1" noMove="1" noResize="1" noEditPoints="1" noAdjustHandles="1" noChangeArrowheads="1" noChangeShapeType="1" noTextEdit="1"/>
              </p:cNvSpPr>
              <p:nvPr/>
            </p:nvSpPr>
            <p:spPr>
              <a:xfrm>
                <a:off x="153826" y="3349951"/>
                <a:ext cx="6350467" cy="1240429"/>
              </a:xfrm>
              <a:prstGeom prst="rect">
                <a:avLst/>
              </a:prstGeom>
              <a:blipFill>
                <a:blip r:embed="rId4"/>
                <a:stretch>
                  <a:fillRect l="-399" t="-5102"/>
                </a:stretch>
              </a:blipFill>
            </p:spPr>
            <p:txBody>
              <a:bodyPr/>
              <a:lstStyle/>
              <a:p>
                <a:r>
                  <a:rPr lang="en-US">
                    <a:noFill/>
                  </a:rPr>
                  <a:t> </a:t>
                </a:r>
              </a:p>
            </p:txBody>
          </p:sp>
        </mc:Fallback>
      </mc:AlternateContent>
    </p:spTree>
    <p:extLst>
      <p:ext uri="{BB962C8B-B14F-4D97-AF65-F5344CB8AC3E}">
        <p14:creationId xmlns:p14="http://schemas.microsoft.com/office/powerpoint/2010/main" val="288751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52</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Maximum Sum Subarray</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153826" y="1096951"/>
                <a:ext cx="6539957" cy="349342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900"/>
                  </a:lnSpc>
                  <a:spcBef>
                    <a:spcPts val="400"/>
                  </a:spcBef>
                  <a:spcAft>
                    <a:spcPts val="200"/>
                  </a:spcAft>
                </a:pPr>
                <a:r>
                  <a:rPr lang="en-US" sz="1600" b="0" dirty="0"/>
                  <a:t>Given an array, we need to find a subarray whose sum of elements among all possible subarray sums is the maximum</a:t>
                </a:r>
              </a:p>
              <a:p>
                <a:pPr>
                  <a:lnSpc>
                    <a:spcPts val="1900"/>
                  </a:lnSpc>
                  <a:spcBef>
                    <a:spcPts val="400"/>
                  </a:spcBef>
                  <a:spcAft>
                    <a:spcPts val="200"/>
                  </a:spcAft>
                </a:pPr>
                <a:endParaRPr lang="en-US" sz="1600" dirty="0"/>
              </a:p>
              <a:p>
                <a:pPr>
                  <a:lnSpc>
                    <a:spcPts val="1900"/>
                  </a:lnSpc>
                  <a:spcBef>
                    <a:spcPts val="400"/>
                  </a:spcBef>
                  <a:spcAft>
                    <a:spcPts val="200"/>
                  </a:spcAft>
                </a:pPr>
                <a:endParaRPr lang="en-US" sz="1600" b="0" dirty="0"/>
              </a:p>
              <a:p>
                <a:pPr>
                  <a:lnSpc>
                    <a:spcPts val="1900"/>
                  </a:lnSpc>
                  <a:spcBef>
                    <a:spcPts val="400"/>
                  </a:spcBef>
                  <a:spcAft>
                    <a:spcPts val="200"/>
                  </a:spcAft>
                </a:pPr>
                <a:r>
                  <a:rPr lang="en-US" sz="1600" dirty="0"/>
                  <a:t>The problem will be trivial if the numbers are all positive</a:t>
                </a:r>
              </a:p>
              <a:p>
                <a:pPr>
                  <a:lnSpc>
                    <a:spcPts val="1900"/>
                  </a:lnSpc>
                  <a:spcBef>
                    <a:spcPts val="400"/>
                  </a:spcBef>
                  <a:spcAft>
                    <a:spcPts val="200"/>
                  </a:spcAft>
                </a:pPr>
                <a:r>
                  <a:rPr lang="en-US" sz="1600" b="0" dirty="0"/>
                  <a:t>By inspection the solutio</a:t>
                </a:r>
                <a:r>
                  <a:rPr lang="en-US" sz="1600" dirty="0"/>
                  <a:t>n is the subarray from 3 to 9</a:t>
                </a:r>
              </a:p>
              <a:p>
                <a:pPr>
                  <a:lnSpc>
                    <a:spcPts val="1900"/>
                  </a:lnSpc>
                  <a:spcBef>
                    <a:spcPts val="400"/>
                  </a:spcBef>
                  <a:spcAft>
                    <a:spcPts val="200"/>
                  </a:spcAft>
                </a:pPr>
                <a:r>
                  <a:rPr lang="en-US" sz="1600" b="0" dirty="0"/>
                  <a:t>What can be a brute-force strategy to find this?</a:t>
                </a:r>
              </a:p>
              <a:p>
                <a:pPr>
                  <a:lnSpc>
                    <a:spcPts val="1900"/>
                  </a:lnSpc>
                  <a:spcBef>
                    <a:spcPts val="400"/>
                  </a:spcBef>
                  <a:spcAft>
                    <a:spcPts val="200"/>
                  </a:spcAft>
                </a:pPr>
                <a:r>
                  <a:rPr lang="en-US" sz="1600" dirty="0"/>
                  <a:t>As we are looking for start and end positions of the subarray, we can try for all possible start indices and all possible end indices</a:t>
                </a:r>
              </a:p>
              <a:p>
                <a:pPr>
                  <a:lnSpc>
                    <a:spcPts val="1900"/>
                  </a:lnSpc>
                  <a:spcBef>
                    <a:spcPts val="400"/>
                  </a:spcBef>
                  <a:spcAft>
                    <a:spcPts val="200"/>
                  </a:spcAft>
                </a:pPr>
                <a:r>
                  <a:rPr lang="en-US" sz="1600" dirty="0"/>
                  <a:t>This means n-choose-2 i.e.,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𝑛</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m:t>
                    </m:r>
                  </m:oMath>
                </a14:m>
                <a:r>
                  <a:rPr lang="en-US" sz="1600" dirty="0"/>
                  <a:t> algorithm</a:t>
                </a:r>
              </a:p>
              <a:p>
                <a:pPr>
                  <a:lnSpc>
                    <a:spcPts val="1900"/>
                  </a:lnSpc>
                  <a:spcBef>
                    <a:spcPts val="400"/>
                  </a:spcBef>
                  <a:spcAft>
                    <a:spcPts val="200"/>
                  </a:spcAft>
                </a:pPr>
                <a:r>
                  <a:rPr lang="en-US" sz="1600" dirty="0"/>
                  <a:t>Can we use divide-and-conquer paradigm to improve the runtime?</a:t>
                </a:r>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153826" y="1096951"/>
                <a:ext cx="6539957" cy="3493429"/>
              </a:xfrm>
              <a:prstGeom prst="rect">
                <a:avLst/>
              </a:prstGeom>
              <a:blipFill>
                <a:blip r:embed="rId3"/>
                <a:stretch>
                  <a:fillRect l="-388" t="-725" r="-969"/>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9726F569-911B-A17B-EB14-B60334A1633F}"/>
              </a:ext>
            </a:extLst>
          </p:cNvPr>
          <p:cNvGrpSpPr/>
          <p:nvPr/>
        </p:nvGrpSpPr>
        <p:grpSpPr>
          <a:xfrm>
            <a:off x="2136044" y="1825526"/>
            <a:ext cx="2514606" cy="369332"/>
            <a:chOff x="1962146" y="1592633"/>
            <a:chExt cx="2514606" cy="369332"/>
          </a:xfrm>
        </p:grpSpPr>
        <p:sp>
          <p:nvSpPr>
            <p:cNvPr id="3" name="TextBox 2">
              <a:extLst>
                <a:ext uri="{FF2B5EF4-FFF2-40B4-BE49-F238E27FC236}">
                  <a16:creationId xmlns:a16="http://schemas.microsoft.com/office/drawing/2014/main" id="{42DB75B1-B8A4-8BD2-90D9-D833E0422217}"/>
                </a:ext>
              </a:extLst>
            </p:cNvPr>
            <p:cNvSpPr txBox="1"/>
            <p:nvPr/>
          </p:nvSpPr>
          <p:spPr>
            <a:xfrm>
              <a:off x="1962146" y="1592633"/>
              <a:ext cx="419101" cy="369332"/>
            </a:xfrm>
            <a:prstGeom prst="rect">
              <a:avLst/>
            </a:prstGeom>
            <a:noFill/>
            <a:ln w="12700">
              <a:solidFill>
                <a:schemeClr val="tx1"/>
              </a:solidFill>
            </a:ln>
          </p:spPr>
          <p:txBody>
            <a:bodyPr wrap="square" rtlCol="0">
              <a:spAutoFit/>
            </a:bodyPr>
            <a:lstStyle/>
            <a:p>
              <a:pPr algn="ctr"/>
              <a:r>
                <a:rPr lang="en-US" dirty="0"/>
                <a:t>-1</a:t>
              </a:r>
            </a:p>
          </p:txBody>
        </p:sp>
        <p:sp>
          <p:nvSpPr>
            <p:cNvPr id="6" name="TextBox 5">
              <a:extLst>
                <a:ext uri="{FF2B5EF4-FFF2-40B4-BE49-F238E27FC236}">
                  <a16:creationId xmlns:a16="http://schemas.microsoft.com/office/drawing/2014/main" id="{11BB96D3-4D43-2B45-9272-3BE1DED16BBF}"/>
                </a:ext>
              </a:extLst>
            </p:cNvPr>
            <p:cNvSpPr txBox="1"/>
            <p:nvPr/>
          </p:nvSpPr>
          <p:spPr>
            <a:xfrm>
              <a:off x="2381247" y="1592633"/>
              <a:ext cx="419101" cy="369332"/>
            </a:xfrm>
            <a:prstGeom prst="rect">
              <a:avLst/>
            </a:prstGeom>
            <a:noFill/>
            <a:ln w="12700">
              <a:solidFill>
                <a:schemeClr val="tx1"/>
              </a:solidFill>
            </a:ln>
          </p:spPr>
          <p:txBody>
            <a:bodyPr wrap="square" rtlCol="0">
              <a:spAutoFit/>
            </a:bodyPr>
            <a:lstStyle/>
            <a:p>
              <a:pPr algn="ctr"/>
              <a:r>
                <a:rPr lang="en-US" dirty="0"/>
                <a:t>3</a:t>
              </a:r>
            </a:p>
          </p:txBody>
        </p:sp>
        <p:sp>
          <p:nvSpPr>
            <p:cNvPr id="7" name="TextBox 6">
              <a:extLst>
                <a:ext uri="{FF2B5EF4-FFF2-40B4-BE49-F238E27FC236}">
                  <a16:creationId xmlns:a16="http://schemas.microsoft.com/office/drawing/2014/main" id="{E8E0D502-DF45-E3DE-1048-CC1791DFFEAB}"/>
                </a:ext>
              </a:extLst>
            </p:cNvPr>
            <p:cNvSpPr txBox="1"/>
            <p:nvPr/>
          </p:nvSpPr>
          <p:spPr>
            <a:xfrm>
              <a:off x="2800348" y="1592633"/>
              <a:ext cx="419101" cy="369332"/>
            </a:xfrm>
            <a:prstGeom prst="rect">
              <a:avLst/>
            </a:prstGeom>
            <a:noFill/>
            <a:ln w="12700">
              <a:solidFill>
                <a:schemeClr val="tx1"/>
              </a:solidFill>
            </a:ln>
          </p:spPr>
          <p:txBody>
            <a:bodyPr wrap="square" rtlCol="0">
              <a:spAutoFit/>
            </a:bodyPr>
            <a:lstStyle/>
            <a:p>
              <a:pPr algn="ctr"/>
              <a:r>
                <a:rPr lang="en-US" dirty="0"/>
                <a:t>4</a:t>
              </a:r>
            </a:p>
          </p:txBody>
        </p:sp>
        <p:sp>
          <p:nvSpPr>
            <p:cNvPr id="8" name="TextBox 7">
              <a:extLst>
                <a:ext uri="{FF2B5EF4-FFF2-40B4-BE49-F238E27FC236}">
                  <a16:creationId xmlns:a16="http://schemas.microsoft.com/office/drawing/2014/main" id="{7EFDD011-EC5F-53D0-010B-37B2237428C0}"/>
                </a:ext>
              </a:extLst>
            </p:cNvPr>
            <p:cNvSpPr txBox="1"/>
            <p:nvPr/>
          </p:nvSpPr>
          <p:spPr>
            <a:xfrm>
              <a:off x="3219449" y="1592633"/>
              <a:ext cx="419101" cy="369332"/>
            </a:xfrm>
            <a:prstGeom prst="rect">
              <a:avLst/>
            </a:prstGeom>
            <a:noFill/>
            <a:ln w="12700">
              <a:solidFill>
                <a:schemeClr val="tx1"/>
              </a:solidFill>
            </a:ln>
          </p:spPr>
          <p:txBody>
            <a:bodyPr wrap="square" rtlCol="0">
              <a:spAutoFit/>
            </a:bodyPr>
            <a:lstStyle/>
            <a:p>
              <a:pPr algn="ctr"/>
              <a:r>
                <a:rPr lang="en-US" dirty="0"/>
                <a:t>-5</a:t>
              </a:r>
            </a:p>
          </p:txBody>
        </p:sp>
        <p:sp>
          <p:nvSpPr>
            <p:cNvPr id="12" name="TextBox 11">
              <a:extLst>
                <a:ext uri="{FF2B5EF4-FFF2-40B4-BE49-F238E27FC236}">
                  <a16:creationId xmlns:a16="http://schemas.microsoft.com/office/drawing/2014/main" id="{75873D59-D167-EAEC-34FE-8546C30062FB}"/>
                </a:ext>
              </a:extLst>
            </p:cNvPr>
            <p:cNvSpPr txBox="1"/>
            <p:nvPr/>
          </p:nvSpPr>
          <p:spPr>
            <a:xfrm>
              <a:off x="3638550" y="1592633"/>
              <a:ext cx="419101" cy="369332"/>
            </a:xfrm>
            <a:prstGeom prst="rect">
              <a:avLst/>
            </a:prstGeom>
            <a:noFill/>
            <a:ln w="12700">
              <a:solidFill>
                <a:schemeClr val="tx1"/>
              </a:solidFill>
            </a:ln>
          </p:spPr>
          <p:txBody>
            <a:bodyPr wrap="square" rtlCol="0">
              <a:spAutoFit/>
            </a:bodyPr>
            <a:lstStyle/>
            <a:p>
              <a:pPr algn="ctr"/>
              <a:r>
                <a:rPr lang="en-US" dirty="0"/>
                <a:t>9</a:t>
              </a:r>
            </a:p>
          </p:txBody>
        </p:sp>
        <p:sp>
          <p:nvSpPr>
            <p:cNvPr id="13" name="TextBox 12">
              <a:extLst>
                <a:ext uri="{FF2B5EF4-FFF2-40B4-BE49-F238E27FC236}">
                  <a16:creationId xmlns:a16="http://schemas.microsoft.com/office/drawing/2014/main" id="{443BA862-CABB-18EA-F9F4-2514CA9AA2CD}"/>
                </a:ext>
              </a:extLst>
            </p:cNvPr>
            <p:cNvSpPr txBox="1"/>
            <p:nvPr/>
          </p:nvSpPr>
          <p:spPr>
            <a:xfrm>
              <a:off x="4057651" y="1592633"/>
              <a:ext cx="419101" cy="369332"/>
            </a:xfrm>
            <a:prstGeom prst="rect">
              <a:avLst/>
            </a:prstGeom>
            <a:noFill/>
            <a:ln w="12700">
              <a:solidFill>
                <a:schemeClr val="tx1"/>
              </a:solidFill>
            </a:ln>
          </p:spPr>
          <p:txBody>
            <a:bodyPr wrap="square" rtlCol="0">
              <a:spAutoFit/>
            </a:bodyPr>
            <a:lstStyle/>
            <a:p>
              <a:pPr algn="ctr"/>
              <a:r>
                <a:rPr lang="en-US" dirty="0"/>
                <a:t>-2</a:t>
              </a:r>
            </a:p>
          </p:txBody>
        </p:sp>
      </p:grpSp>
      <p:sp>
        <p:nvSpPr>
          <p:cNvPr id="17" name="Rectangle 16">
            <a:extLst>
              <a:ext uri="{FF2B5EF4-FFF2-40B4-BE49-F238E27FC236}">
                <a16:creationId xmlns:a16="http://schemas.microsoft.com/office/drawing/2014/main" id="{3D5F1F52-1FAE-A19B-2DAD-64F191162CAB}"/>
              </a:ext>
            </a:extLst>
          </p:cNvPr>
          <p:cNvSpPr/>
          <p:nvPr/>
        </p:nvSpPr>
        <p:spPr>
          <a:xfrm>
            <a:off x="2508308" y="1770077"/>
            <a:ext cx="1770077" cy="4697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763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53</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Maximum Sum Subarray</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153826" y="1096951"/>
                <a:ext cx="6539957" cy="349342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900"/>
                  </a:lnSpc>
                  <a:spcBef>
                    <a:spcPts val="400"/>
                  </a:spcBef>
                  <a:spcAft>
                    <a:spcPts val="200"/>
                  </a:spcAft>
                </a:pPr>
                <a:r>
                  <a:rPr lang="en-US" sz="1600" dirty="0"/>
                  <a:t>The natural first step is to divide the array into half</a:t>
                </a:r>
                <a:endParaRPr lang="en-US" sz="1600" b="0" dirty="0"/>
              </a:p>
              <a:p>
                <a:pPr>
                  <a:lnSpc>
                    <a:spcPts val="1900"/>
                  </a:lnSpc>
                  <a:spcBef>
                    <a:spcPts val="400"/>
                  </a:spcBef>
                  <a:spcAft>
                    <a:spcPts val="200"/>
                  </a:spcAft>
                </a:pPr>
                <a:endParaRPr lang="en-US" sz="1600" dirty="0"/>
              </a:p>
              <a:p>
                <a:pPr>
                  <a:lnSpc>
                    <a:spcPts val="1900"/>
                  </a:lnSpc>
                  <a:spcBef>
                    <a:spcPts val="400"/>
                  </a:spcBef>
                  <a:spcAft>
                    <a:spcPts val="200"/>
                  </a:spcAft>
                </a:pPr>
                <a:endParaRPr lang="en-US" sz="1600" b="0" dirty="0"/>
              </a:p>
              <a:p>
                <a:pPr>
                  <a:lnSpc>
                    <a:spcPts val="1900"/>
                  </a:lnSpc>
                  <a:spcBef>
                    <a:spcPts val="400"/>
                  </a:spcBef>
                  <a:spcAft>
                    <a:spcPts val="200"/>
                  </a:spcAft>
                </a:pPr>
                <a:r>
                  <a:rPr lang="en-US" sz="1600" dirty="0"/>
                  <a:t>Then recursively solve the same problem on the divided subarrays</a:t>
                </a:r>
              </a:p>
              <a:p>
                <a:pPr>
                  <a:lnSpc>
                    <a:spcPts val="1900"/>
                  </a:lnSpc>
                  <a:spcBef>
                    <a:spcPts val="400"/>
                  </a:spcBef>
                  <a:spcAft>
                    <a:spcPts val="200"/>
                  </a:spcAft>
                </a:pPr>
                <a:r>
                  <a:rPr lang="en-US" sz="1600" dirty="0"/>
                  <a:t>Next we need to combine. While combining, the maximum sum can come from the two subarrays as well from an array that spans across the two subarrays</a:t>
                </a:r>
              </a:p>
              <a:p>
                <a:pPr>
                  <a:lnSpc>
                    <a:spcPts val="1900"/>
                  </a:lnSpc>
                  <a:spcBef>
                    <a:spcPts val="400"/>
                  </a:spcBef>
                  <a:spcAft>
                    <a:spcPts val="200"/>
                  </a:spcAft>
                </a:pPr>
                <a:r>
                  <a:rPr lang="en-US" sz="1600" dirty="0"/>
                  <a:t>We need to find the maximum sum corresponding to the subarray crossing the centerline. And we need to find it efficiently.</a:t>
                </a:r>
              </a:p>
              <a:p>
                <a:pPr>
                  <a:lnSpc>
                    <a:spcPts val="1900"/>
                  </a:lnSpc>
                  <a:spcBef>
                    <a:spcPts val="400"/>
                  </a:spcBef>
                  <a:spcAft>
                    <a:spcPts val="200"/>
                  </a:spcAft>
                </a:pPr>
                <a:r>
                  <a:rPr lang="en-US" sz="1600" dirty="0"/>
                  <a:t>If we can find the maximum crossing subarray in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oMath>
                </a14:m>
                <a:r>
                  <a:rPr lang="en-US" sz="1600" dirty="0"/>
                  <a:t> time, then we have a chance to get </a:t>
                </a: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=2</m:t>
                    </m:r>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𝑛</m:t>
                            </m:r>
                          </m:num>
                          <m:den>
                            <m:r>
                              <a:rPr lang="en-US" sz="1600" b="0" i="1" smtClean="0">
                                <a:latin typeface="Cambria Math" panose="02040503050406030204" pitchFamily="18" charset="0"/>
                              </a:rPr>
                              <m:t>2</m:t>
                            </m:r>
                          </m:den>
                        </m:f>
                      </m:e>
                    </m:d>
                    <m:r>
                      <a:rPr lang="en-US"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oMath>
                </a14:m>
                <a:r>
                  <a:rPr lang="en-US" sz="1600" dirty="0"/>
                  <a:t> recursion leading to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Θ</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func>
                          <m:funcPr>
                            <m:ctrlPr>
                              <a:rPr lang="en-US" sz="1600" b="0" i="1" smtClean="0">
                                <a:latin typeface="Cambria Math" panose="02040503050406030204" pitchFamily="18" charset="0"/>
                                <a:ea typeface="Cambria Math" panose="02040503050406030204" pitchFamily="18" charset="0"/>
                              </a:rPr>
                            </m:ctrlPr>
                          </m:funcPr>
                          <m:fName>
                            <m:r>
                              <m:rPr>
                                <m:sty m:val="p"/>
                              </m:rPr>
                              <a:rPr lang="en-US" sz="1600" b="0" i="0" smtClean="0">
                                <a:latin typeface="Cambria Math" panose="02040503050406030204" pitchFamily="18" charset="0"/>
                                <a:ea typeface="Cambria Math" panose="02040503050406030204" pitchFamily="18" charset="0"/>
                              </a:rPr>
                              <m:t>log</m:t>
                            </m:r>
                          </m:fName>
                          <m:e>
                            <m:r>
                              <a:rPr lang="en-US" sz="1600" b="0" i="1" smtClean="0">
                                <a:latin typeface="Cambria Math" panose="02040503050406030204" pitchFamily="18" charset="0"/>
                                <a:ea typeface="Cambria Math" panose="02040503050406030204" pitchFamily="18" charset="0"/>
                              </a:rPr>
                              <m:t>𝑛</m:t>
                            </m:r>
                          </m:e>
                        </m:func>
                      </m:e>
                    </m:d>
                  </m:oMath>
                </a14:m>
                <a:r>
                  <a:rPr lang="en-US" sz="1600" dirty="0"/>
                  <a:t> overall runtime</a:t>
                </a:r>
              </a:p>
            </p:txBody>
          </p:sp>
        </mc:Choice>
        <mc:Fallback xmlns="">
          <p:sp>
            <p:nvSpPr>
              <p:cNvPr id="10" name="Content Placeholder 2">
                <a:extLst>
                  <a:ext uri="{FF2B5EF4-FFF2-40B4-BE49-F238E27FC236}">
                    <a16:creationId xmlns:a16="http://schemas.microsoft.com/office/drawing/2014/main" id="{AE96B8C5-4A69-FF43-58AE-D73837D0BA1B}"/>
                  </a:ext>
                </a:extLst>
              </p:cNvPr>
              <p:cNvSpPr txBox="1">
                <a:spLocks noRot="1" noChangeAspect="1" noMove="1" noResize="1" noEditPoints="1" noAdjustHandles="1" noChangeArrowheads="1" noChangeShapeType="1" noTextEdit="1"/>
              </p:cNvSpPr>
              <p:nvPr/>
            </p:nvSpPr>
            <p:spPr>
              <a:xfrm>
                <a:off x="153826" y="1096951"/>
                <a:ext cx="6539957" cy="3493429"/>
              </a:xfrm>
              <a:prstGeom prst="rect">
                <a:avLst/>
              </a:prstGeom>
              <a:blipFill>
                <a:blip r:embed="rId3"/>
                <a:stretch>
                  <a:fillRect l="-388" t="-725" r="-969" b="-725"/>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9726F569-911B-A17B-EB14-B60334A1633F}"/>
              </a:ext>
            </a:extLst>
          </p:cNvPr>
          <p:cNvGrpSpPr/>
          <p:nvPr/>
        </p:nvGrpSpPr>
        <p:grpSpPr>
          <a:xfrm>
            <a:off x="1973674" y="1560606"/>
            <a:ext cx="2514606" cy="369332"/>
            <a:chOff x="1962146" y="1592633"/>
            <a:chExt cx="2514606" cy="369332"/>
          </a:xfrm>
        </p:grpSpPr>
        <p:sp>
          <p:nvSpPr>
            <p:cNvPr id="3" name="TextBox 2">
              <a:extLst>
                <a:ext uri="{FF2B5EF4-FFF2-40B4-BE49-F238E27FC236}">
                  <a16:creationId xmlns:a16="http://schemas.microsoft.com/office/drawing/2014/main" id="{42DB75B1-B8A4-8BD2-90D9-D833E0422217}"/>
                </a:ext>
              </a:extLst>
            </p:cNvPr>
            <p:cNvSpPr txBox="1"/>
            <p:nvPr/>
          </p:nvSpPr>
          <p:spPr>
            <a:xfrm>
              <a:off x="1962146" y="1592633"/>
              <a:ext cx="419101" cy="369332"/>
            </a:xfrm>
            <a:prstGeom prst="rect">
              <a:avLst/>
            </a:prstGeom>
            <a:noFill/>
            <a:ln w="12700">
              <a:solidFill>
                <a:schemeClr val="tx1"/>
              </a:solidFill>
            </a:ln>
          </p:spPr>
          <p:txBody>
            <a:bodyPr wrap="square" rtlCol="0">
              <a:spAutoFit/>
            </a:bodyPr>
            <a:lstStyle/>
            <a:p>
              <a:pPr algn="ctr"/>
              <a:r>
                <a:rPr lang="en-US" dirty="0"/>
                <a:t>-1</a:t>
              </a:r>
            </a:p>
          </p:txBody>
        </p:sp>
        <p:sp>
          <p:nvSpPr>
            <p:cNvPr id="6" name="TextBox 5">
              <a:extLst>
                <a:ext uri="{FF2B5EF4-FFF2-40B4-BE49-F238E27FC236}">
                  <a16:creationId xmlns:a16="http://schemas.microsoft.com/office/drawing/2014/main" id="{11BB96D3-4D43-2B45-9272-3BE1DED16BBF}"/>
                </a:ext>
              </a:extLst>
            </p:cNvPr>
            <p:cNvSpPr txBox="1"/>
            <p:nvPr/>
          </p:nvSpPr>
          <p:spPr>
            <a:xfrm>
              <a:off x="2381247" y="1592633"/>
              <a:ext cx="419101" cy="369332"/>
            </a:xfrm>
            <a:prstGeom prst="rect">
              <a:avLst/>
            </a:prstGeom>
            <a:noFill/>
            <a:ln w="12700">
              <a:solidFill>
                <a:schemeClr val="tx1"/>
              </a:solidFill>
            </a:ln>
          </p:spPr>
          <p:txBody>
            <a:bodyPr wrap="square" rtlCol="0">
              <a:spAutoFit/>
            </a:bodyPr>
            <a:lstStyle/>
            <a:p>
              <a:pPr algn="ctr"/>
              <a:r>
                <a:rPr lang="en-US" dirty="0"/>
                <a:t>3</a:t>
              </a:r>
            </a:p>
          </p:txBody>
        </p:sp>
        <p:sp>
          <p:nvSpPr>
            <p:cNvPr id="7" name="TextBox 6">
              <a:extLst>
                <a:ext uri="{FF2B5EF4-FFF2-40B4-BE49-F238E27FC236}">
                  <a16:creationId xmlns:a16="http://schemas.microsoft.com/office/drawing/2014/main" id="{E8E0D502-DF45-E3DE-1048-CC1791DFFEAB}"/>
                </a:ext>
              </a:extLst>
            </p:cNvPr>
            <p:cNvSpPr txBox="1"/>
            <p:nvPr/>
          </p:nvSpPr>
          <p:spPr>
            <a:xfrm>
              <a:off x="2800348" y="1592633"/>
              <a:ext cx="419101" cy="369332"/>
            </a:xfrm>
            <a:prstGeom prst="rect">
              <a:avLst/>
            </a:prstGeom>
            <a:noFill/>
            <a:ln w="12700">
              <a:solidFill>
                <a:schemeClr val="tx1"/>
              </a:solidFill>
            </a:ln>
          </p:spPr>
          <p:txBody>
            <a:bodyPr wrap="square" rtlCol="0">
              <a:spAutoFit/>
            </a:bodyPr>
            <a:lstStyle/>
            <a:p>
              <a:pPr algn="ctr"/>
              <a:r>
                <a:rPr lang="en-US" dirty="0"/>
                <a:t>4</a:t>
              </a:r>
            </a:p>
          </p:txBody>
        </p:sp>
        <p:sp>
          <p:nvSpPr>
            <p:cNvPr id="8" name="TextBox 7">
              <a:extLst>
                <a:ext uri="{FF2B5EF4-FFF2-40B4-BE49-F238E27FC236}">
                  <a16:creationId xmlns:a16="http://schemas.microsoft.com/office/drawing/2014/main" id="{7EFDD011-EC5F-53D0-010B-37B2237428C0}"/>
                </a:ext>
              </a:extLst>
            </p:cNvPr>
            <p:cNvSpPr txBox="1"/>
            <p:nvPr/>
          </p:nvSpPr>
          <p:spPr>
            <a:xfrm>
              <a:off x="3219449" y="1592633"/>
              <a:ext cx="419101" cy="369332"/>
            </a:xfrm>
            <a:prstGeom prst="rect">
              <a:avLst/>
            </a:prstGeom>
            <a:noFill/>
            <a:ln w="12700">
              <a:solidFill>
                <a:schemeClr val="tx1"/>
              </a:solidFill>
            </a:ln>
          </p:spPr>
          <p:txBody>
            <a:bodyPr wrap="square" rtlCol="0">
              <a:spAutoFit/>
            </a:bodyPr>
            <a:lstStyle/>
            <a:p>
              <a:pPr algn="ctr"/>
              <a:r>
                <a:rPr lang="en-US" dirty="0"/>
                <a:t>-5</a:t>
              </a:r>
            </a:p>
          </p:txBody>
        </p:sp>
        <p:sp>
          <p:nvSpPr>
            <p:cNvPr id="12" name="TextBox 11">
              <a:extLst>
                <a:ext uri="{FF2B5EF4-FFF2-40B4-BE49-F238E27FC236}">
                  <a16:creationId xmlns:a16="http://schemas.microsoft.com/office/drawing/2014/main" id="{75873D59-D167-EAEC-34FE-8546C30062FB}"/>
                </a:ext>
              </a:extLst>
            </p:cNvPr>
            <p:cNvSpPr txBox="1"/>
            <p:nvPr/>
          </p:nvSpPr>
          <p:spPr>
            <a:xfrm>
              <a:off x="3638550" y="1592633"/>
              <a:ext cx="419101" cy="369332"/>
            </a:xfrm>
            <a:prstGeom prst="rect">
              <a:avLst/>
            </a:prstGeom>
            <a:noFill/>
            <a:ln w="12700">
              <a:solidFill>
                <a:schemeClr val="tx1"/>
              </a:solidFill>
            </a:ln>
          </p:spPr>
          <p:txBody>
            <a:bodyPr wrap="square" rtlCol="0">
              <a:spAutoFit/>
            </a:bodyPr>
            <a:lstStyle/>
            <a:p>
              <a:pPr algn="ctr"/>
              <a:r>
                <a:rPr lang="en-US" dirty="0"/>
                <a:t>9</a:t>
              </a:r>
            </a:p>
          </p:txBody>
        </p:sp>
        <p:sp>
          <p:nvSpPr>
            <p:cNvPr id="13" name="TextBox 12">
              <a:extLst>
                <a:ext uri="{FF2B5EF4-FFF2-40B4-BE49-F238E27FC236}">
                  <a16:creationId xmlns:a16="http://schemas.microsoft.com/office/drawing/2014/main" id="{443BA862-CABB-18EA-F9F4-2514CA9AA2CD}"/>
                </a:ext>
              </a:extLst>
            </p:cNvPr>
            <p:cNvSpPr txBox="1"/>
            <p:nvPr/>
          </p:nvSpPr>
          <p:spPr>
            <a:xfrm>
              <a:off x="4057651" y="1592633"/>
              <a:ext cx="419101" cy="369332"/>
            </a:xfrm>
            <a:prstGeom prst="rect">
              <a:avLst/>
            </a:prstGeom>
            <a:noFill/>
            <a:ln w="12700">
              <a:solidFill>
                <a:schemeClr val="tx1"/>
              </a:solidFill>
            </a:ln>
          </p:spPr>
          <p:txBody>
            <a:bodyPr wrap="square" rtlCol="0">
              <a:spAutoFit/>
            </a:bodyPr>
            <a:lstStyle/>
            <a:p>
              <a:pPr algn="ctr"/>
              <a:r>
                <a:rPr lang="en-US" dirty="0"/>
                <a:t>-2</a:t>
              </a:r>
            </a:p>
          </p:txBody>
        </p:sp>
      </p:grpSp>
      <p:cxnSp>
        <p:nvCxnSpPr>
          <p:cNvPr id="15" name="Straight Connector 14">
            <a:extLst>
              <a:ext uri="{FF2B5EF4-FFF2-40B4-BE49-F238E27FC236}">
                <a16:creationId xmlns:a16="http://schemas.microsoft.com/office/drawing/2014/main" id="{02D1651F-58B5-7188-ED08-FFD886DB6C93}"/>
              </a:ext>
            </a:extLst>
          </p:cNvPr>
          <p:cNvCxnSpPr/>
          <p:nvPr/>
        </p:nvCxnSpPr>
        <p:spPr>
          <a:xfrm>
            <a:off x="3230977" y="1346505"/>
            <a:ext cx="0" cy="797533"/>
          </a:xfrm>
          <a:prstGeom prst="line">
            <a:avLst/>
          </a:prstGeom>
          <a:ln w="127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4832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54</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Maximum Sum Subarray</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sp>
        <p:nvSpPr>
          <p:cNvPr id="10" name="Content Placeholder 2">
            <a:extLst>
              <a:ext uri="{FF2B5EF4-FFF2-40B4-BE49-F238E27FC236}">
                <a16:creationId xmlns:a16="http://schemas.microsoft.com/office/drawing/2014/main" id="{AE96B8C5-4A69-FF43-58AE-D73837D0BA1B}"/>
              </a:ext>
            </a:extLst>
          </p:cNvPr>
          <p:cNvSpPr txBox="1">
            <a:spLocks/>
          </p:cNvSpPr>
          <p:nvPr/>
        </p:nvSpPr>
        <p:spPr>
          <a:xfrm>
            <a:off x="153826" y="2084221"/>
            <a:ext cx="6539957" cy="26684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900"/>
              </a:lnSpc>
              <a:spcBef>
                <a:spcPts val="400"/>
              </a:spcBef>
              <a:spcAft>
                <a:spcPts val="200"/>
              </a:spcAft>
            </a:pPr>
            <a:r>
              <a:rPr lang="en-US" sz="1600" dirty="0"/>
              <a:t>To do so, we will cleverly use the fact that we are trying to find a subarray whose one end lies on the right of the centerline and the other end lies on the left</a:t>
            </a:r>
          </a:p>
          <a:p>
            <a:pPr>
              <a:lnSpc>
                <a:spcPts val="1900"/>
              </a:lnSpc>
              <a:spcBef>
                <a:spcPts val="400"/>
              </a:spcBef>
              <a:spcAft>
                <a:spcPts val="200"/>
              </a:spcAft>
            </a:pPr>
            <a:r>
              <a:rPr lang="en-US" sz="1600" b="0" dirty="0"/>
              <a:t>The maximum subarray crossing the centerline will be a concatenation of 1) a subarray whose one end is the centerline and goes to the left 2) a subarray </a:t>
            </a:r>
            <a:r>
              <a:rPr lang="en-US" sz="1600" dirty="0"/>
              <a:t>whose one end is the centerline and goes to the right</a:t>
            </a:r>
          </a:p>
          <a:p>
            <a:pPr>
              <a:lnSpc>
                <a:spcPts val="1900"/>
              </a:lnSpc>
              <a:spcBef>
                <a:spcPts val="400"/>
              </a:spcBef>
              <a:spcAft>
                <a:spcPts val="200"/>
              </a:spcAft>
            </a:pPr>
            <a:r>
              <a:rPr lang="en-US" sz="1600" b="0" dirty="0"/>
              <a:t>So, start at the centerline, keep going to the left, keep doing the sum and keep track of the maximum of the sum. Similarly, for the subarray going to the right from the centerline</a:t>
            </a:r>
          </a:p>
        </p:txBody>
      </p:sp>
      <p:grpSp>
        <p:nvGrpSpPr>
          <p:cNvPr id="2" name="Group 1">
            <a:extLst>
              <a:ext uri="{FF2B5EF4-FFF2-40B4-BE49-F238E27FC236}">
                <a16:creationId xmlns:a16="http://schemas.microsoft.com/office/drawing/2014/main" id="{9726F569-911B-A17B-EB14-B60334A1633F}"/>
              </a:ext>
            </a:extLst>
          </p:cNvPr>
          <p:cNvGrpSpPr/>
          <p:nvPr/>
        </p:nvGrpSpPr>
        <p:grpSpPr>
          <a:xfrm>
            <a:off x="2076223" y="1526424"/>
            <a:ext cx="2514606" cy="369332"/>
            <a:chOff x="1962146" y="1592633"/>
            <a:chExt cx="2514606" cy="369332"/>
          </a:xfrm>
        </p:grpSpPr>
        <p:sp>
          <p:nvSpPr>
            <p:cNvPr id="3" name="TextBox 2">
              <a:extLst>
                <a:ext uri="{FF2B5EF4-FFF2-40B4-BE49-F238E27FC236}">
                  <a16:creationId xmlns:a16="http://schemas.microsoft.com/office/drawing/2014/main" id="{42DB75B1-B8A4-8BD2-90D9-D833E0422217}"/>
                </a:ext>
              </a:extLst>
            </p:cNvPr>
            <p:cNvSpPr txBox="1"/>
            <p:nvPr/>
          </p:nvSpPr>
          <p:spPr>
            <a:xfrm>
              <a:off x="1962146" y="1592633"/>
              <a:ext cx="419101" cy="369332"/>
            </a:xfrm>
            <a:prstGeom prst="rect">
              <a:avLst/>
            </a:prstGeom>
            <a:noFill/>
            <a:ln w="12700">
              <a:solidFill>
                <a:schemeClr val="tx1"/>
              </a:solidFill>
            </a:ln>
          </p:spPr>
          <p:txBody>
            <a:bodyPr wrap="square" rtlCol="0">
              <a:spAutoFit/>
            </a:bodyPr>
            <a:lstStyle/>
            <a:p>
              <a:pPr algn="ctr"/>
              <a:r>
                <a:rPr lang="en-US" dirty="0"/>
                <a:t>-1</a:t>
              </a:r>
            </a:p>
          </p:txBody>
        </p:sp>
        <p:sp>
          <p:nvSpPr>
            <p:cNvPr id="6" name="TextBox 5">
              <a:extLst>
                <a:ext uri="{FF2B5EF4-FFF2-40B4-BE49-F238E27FC236}">
                  <a16:creationId xmlns:a16="http://schemas.microsoft.com/office/drawing/2014/main" id="{11BB96D3-4D43-2B45-9272-3BE1DED16BBF}"/>
                </a:ext>
              </a:extLst>
            </p:cNvPr>
            <p:cNvSpPr txBox="1"/>
            <p:nvPr/>
          </p:nvSpPr>
          <p:spPr>
            <a:xfrm>
              <a:off x="2381247" y="1592633"/>
              <a:ext cx="419101" cy="369332"/>
            </a:xfrm>
            <a:prstGeom prst="rect">
              <a:avLst/>
            </a:prstGeom>
            <a:noFill/>
            <a:ln w="12700">
              <a:solidFill>
                <a:schemeClr val="tx1"/>
              </a:solidFill>
            </a:ln>
          </p:spPr>
          <p:txBody>
            <a:bodyPr wrap="square" rtlCol="0">
              <a:spAutoFit/>
            </a:bodyPr>
            <a:lstStyle/>
            <a:p>
              <a:pPr algn="ctr"/>
              <a:r>
                <a:rPr lang="en-US" dirty="0"/>
                <a:t>3</a:t>
              </a:r>
            </a:p>
          </p:txBody>
        </p:sp>
        <p:sp>
          <p:nvSpPr>
            <p:cNvPr id="7" name="TextBox 6">
              <a:extLst>
                <a:ext uri="{FF2B5EF4-FFF2-40B4-BE49-F238E27FC236}">
                  <a16:creationId xmlns:a16="http://schemas.microsoft.com/office/drawing/2014/main" id="{E8E0D502-DF45-E3DE-1048-CC1791DFFEAB}"/>
                </a:ext>
              </a:extLst>
            </p:cNvPr>
            <p:cNvSpPr txBox="1"/>
            <p:nvPr/>
          </p:nvSpPr>
          <p:spPr>
            <a:xfrm>
              <a:off x="2800348" y="1592633"/>
              <a:ext cx="419101" cy="369332"/>
            </a:xfrm>
            <a:prstGeom prst="rect">
              <a:avLst/>
            </a:prstGeom>
            <a:noFill/>
            <a:ln w="12700">
              <a:solidFill>
                <a:schemeClr val="tx1"/>
              </a:solidFill>
            </a:ln>
          </p:spPr>
          <p:txBody>
            <a:bodyPr wrap="square" rtlCol="0">
              <a:spAutoFit/>
            </a:bodyPr>
            <a:lstStyle/>
            <a:p>
              <a:pPr algn="ctr"/>
              <a:r>
                <a:rPr lang="en-US" dirty="0"/>
                <a:t>4</a:t>
              </a:r>
            </a:p>
          </p:txBody>
        </p:sp>
        <p:sp>
          <p:nvSpPr>
            <p:cNvPr id="8" name="TextBox 7">
              <a:extLst>
                <a:ext uri="{FF2B5EF4-FFF2-40B4-BE49-F238E27FC236}">
                  <a16:creationId xmlns:a16="http://schemas.microsoft.com/office/drawing/2014/main" id="{7EFDD011-EC5F-53D0-010B-37B2237428C0}"/>
                </a:ext>
              </a:extLst>
            </p:cNvPr>
            <p:cNvSpPr txBox="1"/>
            <p:nvPr/>
          </p:nvSpPr>
          <p:spPr>
            <a:xfrm>
              <a:off x="3219449" y="1592633"/>
              <a:ext cx="419101" cy="369332"/>
            </a:xfrm>
            <a:prstGeom prst="rect">
              <a:avLst/>
            </a:prstGeom>
            <a:noFill/>
            <a:ln w="12700">
              <a:solidFill>
                <a:schemeClr val="tx1"/>
              </a:solidFill>
            </a:ln>
          </p:spPr>
          <p:txBody>
            <a:bodyPr wrap="square" rtlCol="0">
              <a:spAutoFit/>
            </a:bodyPr>
            <a:lstStyle/>
            <a:p>
              <a:pPr algn="ctr"/>
              <a:r>
                <a:rPr lang="en-US" dirty="0"/>
                <a:t>-5</a:t>
              </a:r>
            </a:p>
          </p:txBody>
        </p:sp>
        <p:sp>
          <p:nvSpPr>
            <p:cNvPr id="12" name="TextBox 11">
              <a:extLst>
                <a:ext uri="{FF2B5EF4-FFF2-40B4-BE49-F238E27FC236}">
                  <a16:creationId xmlns:a16="http://schemas.microsoft.com/office/drawing/2014/main" id="{75873D59-D167-EAEC-34FE-8546C30062FB}"/>
                </a:ext>
              </a:extLst>
            </p:cNvPr>
            <p:cNvSpPr txBox="1"/>
            <p:nvPr/>
          </p:nvSpPr>
          <p:spPr>
            <a:xfrm>
              <a:off x="3638550" y="1592633"/>
              <a:ext cx="419101" cy="369332"/>
            </a:xfrm>
            <a:prstGeom prst="rect">
              <a:avLst/>
            </a:prstGeom>
            <a:noFill/>
            <a:ln w="12700">
              <a:solidFill>
                <a:schemeClr val="tx1"/>
              </a:solidFill>
            </a:ln>
          </p:spPr>
          <p:txBody>
            <a:bodyPr wrap="square" rtlCol="0">
              <a:spAutoFit/>
            </a:bodyPr>
            <a:lstStyle/>
            <a:p>
              <a:pPr algn="ctr"/>
              <a:r>
                <a:rPr lang="en-US" dirty="0"/>
                <a:t>9</a:t>
              </a:r>
            </a:p>
          </p:txBody>
        </p:sp>
        <p:sp>
          <p:nvSpPr>
            <p:cNvPr id="13" name="TextBox 12">
              <a:extLst>
                <a:ext uri="{FF2B5EF4-FFF2-40B4-BE49-F238E27FC236}">
                  <a16:creationId xmlns:a16="http://schemas.microsoft.com/office/drawing/2014/main" id="{443BA862-CABB-18EA-F9F4-2514CA9AA2CD}"/>
                </a:ext>
              </a:extLst>
            </p:cNvPr>
            <p:cNvSpPr txBox="1"/>
            <p:nvPr/>
          </p:nvSpPr>
          <p:spPr>
            <a:xfrm>
              <a:off x="4057651" y="1592633"/>
              <a:ext cx="419101" cy="369332"/>
            </a:xfrm>
            <a:prstGeom prst="rect">
              <a:avLst/>
            </a:prstGeom>
            <a:noFill/>
            <a:ln w="12700">
              <a:solidFill>
                <a:schemeClr val="tx1"/>
              </a:solidFill>
            </a:ln>
          </p:spPr>
          <p:txBody>
            <a:bodyPr wrap="square" rtlCol="0">
              <a:spAutoFit/>
            </a:bodyPr>
            <a:lstStyle/>
            <a:p>
              <a:pPr algn="ctr"/>
              <a:r>
                <a:rPr lang="en-US" dirty="0"/>
                <a:t>-2</a:t>
              </a:r>
            </a:p>
          </p:txBody>
        </p:sp>
      </p:grpSp>
      <p:cxnSp>
        <p:nvCxnSpPr>
          <p:cNvPr id="15" name="Straight Connector 14">
            <a:extLst>
              <a:ext uri="{FF2B5EF4-FFF2-40B4-BE49-F238E27FC236}">
                <a16:creationId xmlns:a16="http://schemas.microsoft.com/office/drawing/2014/main" id="{02D1651F-58B5-7188-ED08-FFD886DB6C93}"/>
              </a:ext>
            </a:extLst>
          </p:cNvPr>
          <p:cNvCxnSpPr/>
          <p:nvPr/>
        </p:nvCxnSpPr>
        <p:spPr>
          <a:xfrm>
            <a:off x="3333526" y="1312323"/>
            <a:ext cx="0" cy="797533"/>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61FC518F-AEA6-59D4-1327-2395708D93B1}"/>
              </a:ext>
            </a:extLst>
          </p:cNvPr>
          <p:cNvCxnSpPr>
            <a:cxnSpLocks/>
          </p:cNvCxnSpPr>
          <p:nvPr/>
        </p:nvCxnSpPr>
        <p:spPr>
          <a:xfrm rot="5400000">
            <a:off x="2973525" y="1222152"/>
            <a:ext cx="0" cy="720000"/>
          </a:xfrm>
          <a:prstGeom prst="line">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B0C4180-44EC-2C3F-A661-CEFABDD84D38}"/>
              </a:ext>
            </a:extLst>
          </p:cNvPr>
          <p:cNvCxnSpPr>
            <a:cxnSpLocks/>
          </p:cNvCxnSpPr>
          <p:nvPr/>
        </p:nvCxnSpPr>
        <p:spPr>
          <a:xfrm rot="16200000">
            <a:off x="3697879" y="1220724"/>
            <a:ext cx="0" cy="720000"/>
          </a:xfrm>
          <a:prstGeom prst="line">
            <a:avLst/>
          </a:prstGeom>
          <a:ln w="19050">
            <a:solidFill>
              <a:srgbClr val="0432FF"/>
            </a:solidFill>
            <a:tailEnd type="stealth"/>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E0C26DE6-13A3-2289-85B7-3760BC03F653}"/>
              </a:ext>
            </a:extLst>
          </p:cNvPr>
          <p:cNvSpPr txBox="1"/>
          <p:nvPr/>
        </p:nvSpPr>
        <p:spPr>
          <a:xfrm>
            <a:off x="2985956" y="1252190"/>
            <a:ext cx="276038" cy="307777"/>
          </a:xfrm>
          <a:prstGeom prst="rect">
            <a:avLst/>
          </a:prstGeom>
          <a:noFill/>
        </p:spPr>
        <p:txBody>
          <a:bodyPr wrap="none" rtlCol="0">
            <a:spAutoFit/>
          </a:bodyPr>
          <a:lstStyle/>
          <a:p>
            <a:r>
              <a:rPr lang="en-US" sz="1400" dirty="0">
                <a:solidFill>
                  <a:srgbClr val="00B050"/>
                </a:solidFill>
              </a:rPr>
              <a:t>4</a:t>
            </a:r>
          </a:p>
        </p:txBody>
      </p:sp>
      <p:sp>
        <p:nvSpPr>
          <p:cNvPr id="18" name="TextBox 17">
            <a:extLst>
              <a:ext uri="{FF2B5EF4-FFF2-40B4-BE49-F238E27FC236}">
                <a16:creationId xmlns:a16="http://schemas.microsoft.com/office/drawing/2014/main" id="{C958C6C0-4950-5B84-FA83-1C8D17FF655A}"/>
              </a:ext>
            </a:extLst>
          </p:cNvPr>
          <p:cNvSpPr txBox="1"/>
          <p:nvPr/>
        </p:nvSpPr>
        <p:spPr>
          <a:xfrm>
            <a:off x="2569609" y="1252190"/>
            <a:ext cx="276038" cy="307777"/>
          </a:xfrm>
          <a:prstGeom prst="rect">
            <a:avLst/>
          </a:prstGeom>
          <a:noFill/>
        </p:spPr>
        <p:txBody>
          <a:bodyPr wrap="none" rtlCol="0">
            <a:spAutoFit/>
          </a:bodyPr>
          <a:lstStyle/>
          <a:p>
            <a:r>
              <a:rPr lang="en-US" sz="1400" dirty="0">
                <a:solidFill>
                  <a:srgbClr val="00B050"/>
                </a:solidFill>
              </a:rPr>
              <a:t>7</a:t>
            </a:r>
          </a:p>
        </p:txBody>
      </p:sp>
      <p:sp>
        <p:nvSpPr>
          <p:cNvPr id="19" name="TextBox 18">
            <a:extLst>
              <a:ext uri="{FF2B5EF4-FFF2-40B4-BE49-F238E27FC236}">
                <a16:creationId xmlns:a16="http://schemas.microsoft.com/office/drawing/2014/main" id="{BCDF56E3-7597-32C9-89C0-2BE1540034A1}"/>
              </a:ext>
            </a:extLst>
          </p:cNvPr>
          <p:cNvSpPr txBox="1"/>
          <p:nvPr/>
        </p:nvSpPr>
        <p:spPr>
          <a:xfrm>
            <a:off x="2150068" y="1252190"/>
            <a:ext cx="276038" cy="307777"/>
          </a:xfrm>
          <a:prstGeom prst="rect">
            <a:avLst/>
          </a:prstGeom>
          <a:noFill/>
        </p:spPr>
        <p:txBody>
          <a:bodyPr wrap="none" rtlCol="0">
            <a:spAutoFit/>
          </a:bodyPr>
          <a:lstStyle/>
          <a:p>
            <a:r>
              <a:rPr lang="en-US" sz="1400" dirty="0">
                <a:solidFill>
                  <a:srgbClr val="00B050"/>
                </a:solidFill>
              </a:rPr>
              <a:t>6</a:t>
            </a:r>
          </a:p>
        </p:txBody>
      </p:sp>
      <p:sp>
        <p:nvSpPr>
          <p:cNvPr id="20" name="TextBox 19">
            <a:extLst>
              <a:ext uri="{FF2B5EF4-FFF2-40B4-BE49-F238E27FC236}">
                <a16:creationId xmlns:a16="http://schemas.microsoft.com/office/drawing/2014/main" id="{BA5C5391-30B6-2931-00BA-3453390C3C82}"/>
              </a:ext>
            </a:extLst>
          </p:cNvPr>
          <p:cNvSpPr txBox="1"/>
          <p:nvPr/>
        </p:nvSpPr>
        <p:spPr>
          <a:xfrm>
            <a:off x="4266403" y="1250765"/>
            <a:ext cx="276038" cy="307777"/>
          </a:xfrm>
          <a:prstGeom prst="rect">
            <a:avLst/>
          </a:prstGeom>
          <a:noFill/>
        </p:spPr>
        <p:txBody>
          <a:bodyPr wrap="none" rtlCol="0">
            <a:spAutoFit/>
          </a:bodyPr>
          <a:lstStyle/>
          <a:p>
            <a:r>
              <a:rPr lang="en-US" sz="1400" dirty="0">
                <a:solidFill>
                  <a:srgbClr val="0432FF"/>
                </a:solidFill>
              </a:rPr>
              <a:t>2</a:t>
            </a:r>
          </a:p>
        </p:txBody>
      </p:sp>
      <p:sp>
        <p:nvSpPr>
          <p:cNvPr id="21" name="TextBox 20">
            <a:extLst>
              <a:ext uri="{FF2B5EF4-FFF2-40B4-BE49-F238E27FC236}">
                <a16:creationId xmlns:a16="http://schemas.microsoft.com/office/drawing/2014/main" id="{24F0AAB0-99FB-73CA-C75E-2CD8547C6DE1}"/>
              </a:ext>
            </a:extLst>
          </p:cNvPr>
          <p:cNvSpPr txBox="1"/>
          <p:nvPr/>
        </p:nvSpPr>
        <p:spPr>
          <a:xfrm>
            <a:off x="3850056" y="1250765"/>
            <a:ext cx="276038" cy="307777"/>
          </a:xfrm>
          <a:prstGeom prst="rect">
            <a:avLst/>
          </a:prstGeom>
          <a:noFill/>
        </p:spPr>
        <p:txBody>
          <a:bodyPr wrap="none" rtlCol="0">
            <a:spAutoFit/>
          </a:bodyPr>
          <a:lstStyle/>
          <a:p>
            <a:r>
              <a:rPr lang="en-US" sz="1400" dirty="0">
                <a:solidFill>
                  <a:srgbClr val="0432FF"/>
                </a:solidFill>
              </a:rPr>
              <a:t>4</a:t>
            </a:r>
          </a:p>
        </p:txBody>
      </p:sp>
      <p:sp>
        <p:nvSpPr>
          <p:cNvPr id="22" name="TextBox 21">
            <a:extLst>
              <a:ext uri="{FF2B5EF4-FFF2-40B4-BE49-F238E27FC236}">
                <a16:creationId xmlns:a16="http://schemas.microsoft.com/office/drawing/2014/main" id="{90FE041A-6E5A-BD1D-B91F-5482409AA3CB}"/>
              </a:ext>
            </a:extLst>
          </p:cNvPr>
          <p:cNvSpPr txBox="1"/>
          <p:nvPr/>
        </p:nvSpPr>
        <p:spPr>
          <a:xfrm>
            <a:off x="3396331" y="1250765"/>
            <a:ext cx="330540" cy="307777"/>
          </a:xfrm>
          <a:prstGeom prst="rect">
            <a:avLst/>
          </a:prstGeom>
          <a:noFill/>
        </p:spPr>
        <p:txBody>
          <a:bodyPr wrap="none" rtlCol="0">
            <a:spAutoFit/>
          </a:bodyPr>
          <a:lstStyle/>
          <a:p>
            <a:r>
              <a:rPr lang="en-US" sz="1400" dirty="0">
                <a:solidFill>
                  <a:srgbClr val="0432FF"/>
                </a:solidFill>
              </a:rPr>
              <a:t>-5</a:t>
            </a:r>
          </a:p>
        </p:txBody>
      </p:sp>
      <p:sp>
        <p:nvSpPr>
          <p:cNvPr id="23" name="7-point Star 22">
            <a:extLst>
              <a:ext uri="{FF2B5EF4-FFF2-40B4-BE49-F238E27FC236}">
                <a16:creationId xmlns:a16="http://schemas.microsoft.com/office/drawing/2014/main" id="{DBC77BE1-D05E-B87C-81CB-B50EB1EBBB09}"/>
              </a:ext>
            </a:extLst>
          </p:cNvPr>
          <p:cNvSpPr/>
          <p:nvPr/>
        </p:nvSpPr>
        <p:spPr>
          <a:xfrm>
            <a:off x="2618857" y="1114238"/>
            <a:ext cx="180000" cy="180000"/>
          </a:xfrm>
          <a:prstGeom prst="star7">
            <a:avLst/>
          </a:prstGeom>
          <a:solidFill>
            <a:srgbClr val="FFC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7-point Star 23">
            <a:extLst>
              <a:ext uri="{FF2B5EF4-FFF2-40B4-BE49-F238E27FC236}">
                <a16:creationId xmlns:a16="http://schemas.microsoft.com/office/drawing/2014/main" id="{5FC58CFE-B2BD-E639-F03B-FBBC71ACCB6C}"/>
              </a:ext>
            </a:extLst>
          </p:cNvPr>
          <p:cNvSpPr/>
          <p:nvPr/>
        </p:nvSpPr>
        <p:spPr>
          <a:xfrm>
            <a:off x="3896237" y="1114238"/>
            <a:ext cx="180000" cy="180000"/>
          </a:xfrm>
          <a:prstGeom prst="star7">
            <a:avLst/>
          </a:prstGeom>
          <a:solidFill>
            <a:srgbClr val="FFC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6A8DADA-4C34-E1A7-4CF7-2C66F9EDCBBC}"/>
              </a:ext>
            </a:extLst>
          </p:cNvPr>
          <p:cNvSpPr/>
          <p:nvPr/>
        </p:nvSpPr>
        <p:spPr>
          <a:xfrm>
            <a:off x="2449990" y="1476197"/>
            <a:ext cx="1770077" cy="4697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691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animBg="1"/>
      <p:bldP spid="24" grpId="0" animBg="1"/>
      <p:bldP spid="2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57250" y="1668067"/>
            <a:ext cx="5143500" cy="1343025"/>
          </a:xfrm>
        </p:spPr>
        <p:txBody>
          <a:bodyPr/>
          <a:lstStyle/>
          <a:p>
            <a:r>
              <a:rPr lang="en-US" dirty="0"/>
              <a:t>To </a:t>
            </a:r>
            <a:r>
              <a:rPr lang="en-US"/>
              <a:t>be continued</a:t>
            </a:r>
            <a:endParaRPr lang="en-US" dirty="0"/>
          </a:p>
        </p:txBody>
      </p:sp>
    </p:spTree>
    <p:extLst>
      <p:ext uri="{BB962C8B-B14F-4D97-AF65-F5344CB8AC3E}">
        <p14:creationId xmlns:p14="http://schemas.microsoft.com/office/powerpoint/2010/main" val="59625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6</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Merge Sort Pseudocode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pic>
        <p:nvPicPr>
          <p:cNvPr id="17" name="Picture 16">
            <a:extLst>
              <a:ext uri="{FF2B5EF4-FFF2-40B4-BE49-F238E27FC236}">
                <a16:creationId xmlns:a16="http://schemas.microsoft.com/office/drawing/2014/main" id="{0F82C459-9A47-48FF-F841-7A389A93A6CF}"/>
              </a:ext>
            </a:extLst>
          </p:cNvPr>
          <p:cNvPicPr>
            <a:picLocks noChangeAspect="1"/>
          </p:cNvPicPr>
          <p:nvPr/>
        </p:nvPicPr>
        <p:blipFill rotWithShape="1">
          <a:blip r:embed="rId3"/>
          <a:srcRect b="84625"/>
          <a:stretch/>
        </p:blipFill>
        <p:spPr>
          <a:xfrm>
            <a:off x="521691" y="1725649"/>
            <a:ext cx="2167200" cy="276557"/>
          </a:xfrm>
          <a:prstGeom prst="rect">
            <a:avLst/>
          </a:prstGeom>
        </p:spPr>
      </p:pic>
      <p:pic>
        <p:nvPicPr>
          <p:cNvPr id="18" name="Picture 17">
            <a:extLst>
              <a:ext uri="{FF2B5EF4-FFF2-40B4-BE49-F238E27FC236}">
                <a16:creationId xmlns:a16="http://schemas.microsoft.com/office/drawing/2014/main" id="{F9335468-EE4A-BD72-74AD-E10574B75108}"/>
              </a:ext>
            </a:extLst>
          </p:cNvPr>
          <p:cNvPicPr>
            <a:picLocks noChangeAspect="1"/>
          </p:cNvPicPr>
          <p:nvPr/>
        </p:nvPicPr>
        <p:blipFill>
          <a:blip r:embed="rId3"/>
          <a:stretch>
            <a:fillRect/>
          </a:stretch>
        </p:blipFill>
        <p:spPr>
          <a:xfrm>
            <a:off x="522000" y="1724400"/>
            <a:ext cx="2168675" cy="1800000"/>
          </a:xfrm>
          <a:prstGeom prst="rect">
            <a:avLst/>
          </a:prstGeom>
        </p:spPr>
      </p:pic>
      <p:pic>
        <p:nvPicPr>
          <p:cNvPr id="20" name="Picture 19">
            <a:extLst>
              <a:ext uri="{FF2B5EF4-FFF2-40B4-BE49-F238E27FC236}">
                <a16:creationId xmlns:a16="http://schemas.microsoft.com/office/drawing/2014/main" id="{51582B7A-D95B-8F1C-68E4-E26DAB1D0850}"/>
              </a:ext>
            </a:extLst>
          </p:cNvPr>
          <p:cNvPicPr>
            <a:picLocks noChangeAspect="1"/>
          </p:cNvPicPr>
          <p:nvPr/>
        </p:nvPicPr>
        <p:blipFill rotWithShape="1">
          <a:blip r:embed="rId4"/>
          <a:srcRect b="94483"/>
          <a:stretch/>
        </p:blipFill>
        <p:spPr>
          <a:xfrm>
            <a:off x="3709884" y="1096608"/>
            <a:ext cx="2626116" cy="205384"/>
          </a:xfrm>
          <a:prstGeom prst="rect">
            <a:avLst/>
          </a:prstGeom>
        </p:spPr>
      </p:pic>
      <p:pic>
        <p:nvPicPr>
          <p:cNvPr id="22" name="Picture 21">
            <a:extLst>
              <a:ext uri="{FF2B5EF4-FFF2-40B4-BE49-F238E27FC236}">
                <a16:creationId xmlns:a16="http://schemas.microsoft.com/office/drawing/2014/main" id="{DACFBE2F-0223-A678-61B6-2D567C2862FE}"/>
              </a:ext>
            </a:extLst>
          </p:cNvPr>
          <p:cNvPicPr>
            <a:picLocks noChangeAspect="1"/>
          </p:cNvPicPr>
          <p:nvPr/>
        </p:nvPicPr>
        <p:blipFill rotWithShape="1">
          <a:blip r:embed="rId4"/>
          <a:srcRect b="85514"/>
          <a:stretch/>
        </p:blipFill>
        <p:spPr>
          <a:xfrm>
            <a:off x="3709884" y="1096608"/>
            <a:ext cx="2626116" cy="539245"/>
          </a:xfrm>
          <a:prstGeom prst="rect">
            <a:avLst/>
          </a:prstGeom>
        </p:spPr>
      </p:pic>
      <p:pic>
        <p:nvPicPr>
          <p:cNvPr id="24" name="Picture 23">
            <a:extLst>
              <a:ext uri="{FF2B5EF4-FFF2-40B4-BE49-F238E27FC236}">
                <a16:creationId xmlns:a16="http://schemas.microsoft.com/office/drawing/2014/main" id="{149F263D-4A47-6B52-E342-6681798485F6}"/>
              </a:ext>
            </a:extLst>
          </p:cNvPr>
          <p:cNvPicPr>
            <a:picLocks noChangeAspect="1"/>
          </p:cNvPicPr>
          <p:nvPr/>
        </p:nvPicPr>
        <p:blipFill rotWithShape="1">
          <a:blip r:embed="rId4"/>
          <a:srcRect b="56471"/>
          <a:stretch/>
        </p:blipFill>
        <p:spPr>
          <a:xfrm>
            <a:off x="3709884" y="1096608"/>
            <a:ext cx="2626116" cy="1620429"/>
          </a:xfrm>
          <a:prstGeom prst="rect">
            <a:avLst/>
          </a:prstGeom>
        </p:spPr>
      </p:pic>
      <p:pic>
        <p:nvPicPr>
          <p:cNvPr id="25" name="Picture 24">
            <a:extLst>
              <a:ext uri="{FF2B5EF4-FFF2-40B4-BE49-F238E27FC236}">
                <a16:creationId xmlns:a16="http://schemas.microsoft.com/office/drawing/2014/main" id="{710EC307-10B6-48A0-825C-BB9234ABA618}"/>
              </a:ext>
            </a:extLst>
          </p:cNvPr>
          <p:cNvPicPr>
            <a:picLocks noChangeAspect="1"/>
          </p:cNvPicPr>
          <p:nvPr/>
        </p:nvPicPr>
        <p:blipFill rotWithShape="1">
          <a:blip r:embed="rId4"/>
          <a:srcRect t="-1" b="-1343"/>
          <a:stretch/>
        </p:blipFill>
        <p:spPr>
          <a:xfrm>
            <a:off x="3709884" y="1096608"/>
            <a:ext cx="2626116" cy="3772600"/>
          </a:xfrm>
          <a:prstGeom prst="rect">
            <a:avLst/>
          </a:prstGeom>
        </p:spPr>
      </p:pic>
      <p:sp>
        <p:nvSpPr>
          <p:cNvPr id="26" name="Round Single Corner of Rectangle 25">
            <a:extLst>
              <a:ext uri="{FF2B5EF4-FFF2-40B4-BE49-F238E27FC236}">
                <a16:creationId xmlns:a16="http://schemas.microsoft.com/office/drawing/2014/main" id="{5830A8B6-ED11-B095-A1D7-5699753A3BDC}"/>
              </a:ext>
            </a:extLst>
          </p:cNvPr>
          <p:cNvSpPr/>
          <p:nvPr/>
        </p:nvSpPr>
        <p:spPr>
          <a:xfrm>
            <a:off x="3873650" y="3225983"/>
            <a:ext cx="2462350" cy="188481"/>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11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7</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998290" y="721400"/>
            <a:ext cx="5570290"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Merge Sort – </a:t>
            </a:r>
            <a:r>
              <a:rPr lang="en-US" sz="2400" dirty="0">
                <a:solidFill>
                  <a:srgbClr val="FF0000"/>
                </a:solidFill>
              </a:rPr>
              <a:t>In What Order?</a:t>
            </a:r>
            <a:endParaRPr sz="2400" dirty="0">
              <a:solidFill>
                <a:srgbClr val="FF0000"/>
              </a:solidFill>
            </a:endParaRPr>
          </a:p>
        </p:txBody>
      </p:sp>
      <p:sp>
        <p:nvSpPr>
          <p:cNvPr id="5" name="Date Placeholder 2">
            <a:extLst>
              <a:ext uri="{FF2B5EF4-FFF2-40B4-BE49-F238E27FC236}">
                <a16:creationId xmlns:a16="http://schemas.microsoft.com/office/drawing/2014/main" id="{3782F865-FA10-C5CA-6D36-CDAC42CCED5B}"/>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p:grpSp>
        <p:nvGrpSpPr>
          <p:cNvPr id="19" name="Group 18">
            <a:extLst>
              <a:ext uri="{FF2B5EF4-FFF2-40B4-BE49-F238E27FC236}">
                <a16:creationId xmlns:a16="http://schemas.microsoft.com/office/drawing/2014/main" id="{2AF06BD9-02CD-1602-35CC-4BB135F4094E}"/>
              </a:ext>
            </a:extLst>
          </p:cNvPr>
          <p:cNvGrpSpPr/>
          <p:nvPr/>
        </p:nvGrpSpPr>
        <p:grpSpPr>
          <a:xfrm>
            <a:off x="2624188" y="1162902"/>
            <a:ext cx="2149952" cy="259989"/>
            <a:chOff x="2624188" y="1204847"/>
            <a:chExt cx="2149952" cy="259989"/>
          </a:xfrm>
        </p:grpSpPr>
        <p:sp>
          <p:nvSpPr>
            <p:cNvPr id="10" name="Rectangle 9">
              <a:extLst>
                <a:ext uri="{FF2B5EF4-FFF2-40B4-BE49-F238E27FC236}">
                  <a16:creationId xmlns:a16="http://schemas.microsoft.com/office/drawing/2014/main" id="{B2241E15-89F8-A655-670F-E55E84F49C01}"/>
                </a:ext>
              </a:extLst>
            </p:cNvPr>
            <p:cNvSpPr/>
            <p:nvPr/>
          </p:nvSpPr>
          <p:spPr>
            <a:xfrm>
              <a:off x="2624188"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B4D25DE-C2A0-8231-AA48-21FA53B4B91F}"/>
                </a:ext>
              </a:extLst>
            </p:cNvPr>
            <p:cNvSpPr/>
            <p:nvPr/>
          </p:nvSpPr>
          <p:spPr>
            <a:xfrm>
              <a:off x="2896662"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347B6F5-91FF-F250-4398-AD2898915F02}"/>
                </a:ext>
              </a:extLst>
            </p:cNvPr>
            <p:cNvSpPr/>
            <p:nvPr/>
          </p:nvSpPr>
          <p:spPr>
            <a:xfrm>
              <a:off x="3432372"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5464CD7-0AB1-5C09-CA0E-6B84AD0CB765}"/>
                </a:ext>
              </a:extLst>
            </p:cNvPr>
            <p:cNvSpPr/>
            <p:nvPr/>
          </p:nvSpPr>
          <p:spPr>
            <a:xfrm>
              <a:off x="3164517"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2</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43799EA-2C33-4606-4D10-240B558490BD}"/>
                </a:ext>
              </a:extLst>
            </p:cNvPr>
            <p:cNvSpPr/>
            <p:nvPr/>
          </p:nvSpPr>
          <p:spPr>
            <a:xfrm>
              <a:off x="3700227"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5</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1824AF3-13D4-5519-5642-F655D2DA71A6}"/>
                </a:ext>
              </a:extLst>
            </p:cNvPr>
            <p:cNvSpPr/>
            <p:nvPr/>
          </p:nvSpPr>
          <p:spPr>
            <a:xfrm>
              <a:off x="3965956" y="120621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1</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58670C4-A29F-6F0A-A5E3-7CE1A4B108DF}"/>
                </a:ext>
              </a:extLst>
            </p:cNvPr>
            <p:cNvSpPr/>
            <p:nvPr/>
          </p:nvSpPr>
          <p:spPr>
            <a:xfrm>
              <a:off x="4238430"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17" name="Rectangle 16">
              <a:extLst>
                <a:ext uri="{FF2B5EF4-FFF2-40B4-BE49-F238E27FC236}">
                  <a16:creationId xmlns:a16="http://schemas.microsoft.com/office/drawing/2014/main" id="{84DF1AD9-1B24-1BE9-DAA3-EC32CE9AC0B5}"/>
                </a:ext>
              </a:extLst>
            </p:cNvPr>
            <p:cNvSpPr/>
            <p:nvPr/>
          </p:nvSpPr>
          <p:spPr>
            <a:xfrm>
              <a:off x="4506285"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1" name="Group 30">
            <a:extLst>
              <a:ext uri="{FF2B5EF4-FFF2-40B4-BE49-F238E27FC236}">
                <a16:creationId xmlns:a16="http://schemas.microsoft.com/office/drawing/2014/main" id="{DBAE480D-A7E0-0816-6CB6-E7E153BE3E01}"/>
              </a:ext>
            </a:extLst>
          </p:cNvPr>
          <p:cNvGrpSpPr/>
          <p:nvPr/>
        </p:nvGrpSpPr>
        <p:grpSpPr>
          <a:xfrm>
            <a:off x="2021579" y="1785086"/>
            <a:ext cx="1076039" cy="258618"/>
            <a:chOff x="2021579" y="1827031"/>
            <a:chExt cx="1076039" cy="258618"/>
          </a:xfrm>
        </p:grpSpPr>
        <p:sp>
          <p:nvSpPr>
            <p:cNvPr id="20" name="Rectangle 19">
              <a:extLst>
                <a:ext uri="{FF2B5EF4-FFF2-40B4-BE49-F238E27FC236}">
                  <a16:creationId xmlns:a16="http://schemas.microsoft.com/office/drawing/2014/main" id="{6A8AF865-5343-A077-B891-D106887D2352}"/>
                </a:ext>
              </a:extLst>
            </p:cNvPr>
            <p:cNvSpPr/>
            <p:nvPr/>
          </p:nvSpPr>
          <p:spPr>
            <a:xfrm>
              <a:off x="2021579"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E4D88141-2846-802C-3069-4D253FFB0569}"/>
                </a:ext>
              </a:extLst>
            </p:cNvPr>
            <p:cNvSpPr/>
            <p:nvPr/>
          </p:nvSpPr>
          <p:spPr>
            <a:xfrm>
              <a:off x="229405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E984D13E-770B-4D42-BF16-927EFAFFBC43}"/>
                </a:ext>
              </a:extLst>
            </p:cNvPr>
            <p:cNvSpPr/>
            <p:nvPr/>
          </p:nvSpPr>
          <p:spPr>
            <a:xfrm>
              <a:off x="282976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CD85274-E3DE-446F-5ACE-1E3A10E82BD5}"/>
                </a:ext>
              </a:extLst>
            </p:cNvPr>
            <p:cNvSpPr/>
            <p:nvPr/>
          </p:nvSpPr>
          <p:spPr>
            <a:xfrm>
              <a:off x="2561908"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2</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2" name="Group 31">
            <a:extLst>
              <a:ext uri="{FF2B5EF4-FFF2-40B4-BE49-F238E27FC236}">
                <a16:creationId xmlns:a16="http://schemas.microsoft.com/office/drawing/2014/main" id="{B19079E6-109A-6E6A-83B2-D51CEF516476}"/>
              </a:ext>
            </a:extLst>
          </p:cNvPr>
          <p:cNvGrpSpPr/>
          <p:nvPr/>
        </p:nvGrpSpPr>
        <p:grpSpPr>
          <a:xfrm>
            <a:off x="4285542" y="1785086"/>
            <a:ext cx="1073913" cy="259989"/>
            <a:chOff x="4285542" y="1827031"/>
            <a:chExt cx="1073913" cy="259989"/>
          </a:xfrm>
        </p:grpSpPr>
        <p:sp>
          <p:nvSpPr>
            <p:cNvPr id="24" name="Rectangle 23">
              <a:extLst>
                <a:ext uri="{FF2B5EF4-FFF2-40B4-BE49-F238E27FC236}">
                  <a16:creationId xmlns:a16="http://schemas.microsoft.com/office/drawing/2014/main" id="{2131035E-3A17-2686-F6AA-0A69EC111BB7}"/>
                </a:ext>
              </a:extLst>
            </p:cNvPr>
            <p:cNvSpPr/>
            <p:nvPr/>
          </p:nvSpPr>
          <p:spPr>
            <a:xfrm>
              <a:off x="4285542"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5</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D4F8A29-9AEC-B906-618D-90FEFCFEFCA6}"/>
                </a:ext>
              </a:extLst>
            </p:cNvPr>
            <p:cNvSpPr/>
            <p:nvPr/>
          </p:nvSpPr>
          <p:spPr>
            <a:xfrm>
              <a:off x="4551271" y="1828402"/>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1</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EAC98F4B-831D-738A-27BA-D204C430D1F3}"/>
                </a:ext>
              </a:extLst>
            </p:cNvPr>
            <p:cNvSpPr/>
            <p:nvPr/>
          </p:nvSpPr>
          <p:spPr>
            <a:xfrm>
              <a:off x="4823745"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27" name="Rectangle 26">
              <a:extLst>
                <a:ext uri="{FF2B5EF4-FFF2-40B4-BE49-F238E27FC236}">
                  <a16:creationId xmlns:a16="http://schemas.microsoft.com/office/drawing/2014/main" id="{C556D313-38E6-113D-0CFE-A39B47FD3DBF}"/>
                </a:ext>
              </a:extLst>
            </p:cNvPr>
            <p:cNvSpPr/>
            <p:nvPr/>
          </p:nvSpPr>
          <p:spPr>
            <a:xfrm>
              <a:off x="5091600"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9" name="Straight Arrow Connector 28">
            <a:extLst>
              <a:ext uri="{FF2B5EF4-FFF2-40B4-BE49-F238E27FC236}">
                <a16:creationId xmlns:a16="http://schemas.microsoft.com/office/drawing/2014/main" id="{085DC690-8E1C-8945-1632-6CC4DF083BED}"/>
              </a:ext>
            </a:extLst>
          </p:cNvPr>
          <p:cNvCxnSpPr>
            <a:cxnSpLocks/>
          </p:cNvCxnSpPr>
          <p:nvPr/>
        </p:nvCxnSpPr>
        <p:spPr>
          <a:xfrm flipH="1">
            <a:off x="2558642" y="1421520"/>
            <a:ext cx="1138836" cy="373724"/>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2B47E26-26DD-E8E7-2616-B1AB52B9CC9A}"/>
              </a:ext>
            </a:extLst>
          </p:cNvPr>
          <p:cNvCxnSpPr>
            <a:cxnSpLocks/>
          </p:cNvCxnSpPr>
          <p:nvPr/>
        </p:nvCxnSpPr>
        <p:spPr>
          <a:xfrm>
            <a:off x="3709315" y="1422891"/>
            <a:ext cx="1138836" cy="373724"/>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28F0D7A0-5025-2F9A-BCCD-70355E927C9F}"/>
              </a:ext>
            </a:extLst>
          </p:cNvPr>
          <p:cNvSpPr/>
          <p:nvPr/>
        </p:nvSpPr>
        <p:spPr>
          <a:xfrm>
            <a:off x="1749105" y="244033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C46ED8A1-8E5C-DD40-1C4B-1A24A956047F}"/>
              </a:ext>
            </a:extLst>
          </p:cNvPr>
          <p:cNvSpPr/>
          <p:nvPr/>
        </p:nvSpPr>
        <p:spPr>
          <a:xfrm>
            <a:off x="2021579" y="244033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024A48BB-54E2-AFC5-F975-1E42FA595AAE}"/>
              </a:ext>
            </a:extLst>
          </p:cNvPr>
          <p:cNvSpPr/>
          <p:nvPr/>
        </p:nvSpPr>
        <p:spPr>
          <a:xfrm>
            <a:off x="3097618" y="244033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ECF033E7-0EE6-6C83-0A34-CB6FFD2A17C2}"/>
              </a:ext>
            </a:extLst>
          </p:cNvPr>
          <p:cNvSpPr/>
          <p:nvPr/>
        </p:nvSpPr>
        <p:spPr>
          <a:xfrm>
            <a:off x="2829763" y="244033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2</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91123E1-AB46-3A76-7A60-107D5779633D}"/>
              </a:ext>
            </a:extLst>
          </p:cNvPr>
          <p:cNvSpPr/>
          <p:nvPr/>
        </p:nvSpPr>
        <p:spPr>
          <a:xfrm>
            <a:off x="4017687" y="2438966"/>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5</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5BA546E2-941A-EB4E-E889-6FA7DE7C84A0}"/>
              </a:ext>
            </a:extLst>
          </p:cNvPr>
          <p:cNvSpPr/>
          <p:nvPr/>
        </p:nvSpPr>
        <p:spPr>
          <a:xfrm>
            <a:off x="4283416" y="244033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1</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2A0B110A-FA0C-692C-ED45-0D5A5569E581}"/>
              </a:ext>
            </a:extLst>
          </p:cNvPr>
          <p:cNvSpPr/>
          <p:nvPr/>
        </p:nvSpPr>
        <p:spPr>
          <a:xfrm>
            <a:off x="5091600" y="2438966"/>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43" name="Rectangle 42">
            <a:extLst>
              <a:ext uri="{FF2B5EF4-FFF2-40B4-BE49-F238E27FC236}">
                <a16:creationId xmlns:a16="http://schemas.microsoft.com/office/drawing/2014/main" id="{1C3E4771-3FCA-F936-73AF-F2841539508F}"/>
              </a:ext>
            </a:extLst>
          </p:cNvPr>
          <p:cNvSpPr/>
          <p:nvPr/>
        </p:nvSpPr>
        <p:spPr>
          <a:xfrm>
            <a:off x="5359455" y="2438966"/>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4" name="Straight Arrow Connector 43">
            <a:extLst>
              <a:ext uri="{FF2B5EF4-FFF2-40B4-BE49-F238E27FC236}">
                <a16:creationId xmlns:a16="http://schemas.microsoft.com/office/drawing/2014/main" id="{022C8F4D-0119-BF71-4DF0-1D95CBD86091}"/>
              </a:ext>
            </a:extLst>
          </p:cNvPr>
          <p:cNvCxnSpPr>
            <a:cxnSpLocks/>
          </p:cNvCxnSpPr>
          <p:nvPr/>
        </p:nvCxnSpPr>
        <p:spPr>
          <a:xfrm flipH="1">
            <a:off x="2021747" y="2043704"/>
            <a:ext cx="540161" cy="405881"/>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A74834E-0ADA-A179-34CF-A97D2CBEE7C9}"/>
              </a:ext>
            </a:extLst>
          </p:cNvPr>
          <p:cNvCxnSpPr>
            <a:cxnSpLocks/>
          </p:cNvCxnSpPr>
          <p:nvPr/>
        </p:nvCxnSpPr>
        <p:spPr>
          <a:xfrm>
            <a:off x="2567031" y="2046914"/>
            <a:ext cx="545285" cy="419449"/>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9DB0E3D-E34F-4CE8-98EF-14DC2737A547}"/>
              </a:ext>
            </a:extLst>
          </p:cNvPr>
          <p:cNvCxnSpPr>
            <a:cxnSpLocks/>
          </p:cNvCxnSpPr>
          <p:nvPr/>
        </p:nvCxnSpPr>
        <p:spPr>
          <a:xfrm flipH="1">
            <a:off x="4278385" y="2053491"/>
            <a:ext cx="549948" cy="396094"/>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7F30FAC9-2B7E-0E49-4FFC-F4BC4E4DF7B3}"/>
              </a:ext>
            </a:extLst>
          </p:cNvPr>
          <p:cNvCxnSpPr>
            <a:cxnSpLocks/>
          </p:cNvCxnSpPr>
          <p:nvPr/>
        </p:nvCxnSpPr>
        <p:spPr>
          <a:xfrm>
            <a:off x="4833456" y="2056701"/>
            <a:ext cx="535498" cy="401273"/>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9940736A-AA2B-FFFC-4605-07613D51D24F}"/>
              </a:ext>
            </a:extLst>
          </p:cNvPr>
          <p:cNvSpPr/>
          <p:nvPr/>
        </p:nvSpPr>
        <p:spPr>
          <a:xfrm>
            <a:off x="1548362" y="2966279"/>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4A41B299-7B3E-2725-B042-F6986AE91952}"/>
              </a:ext>
            </a:extLst>
          </p:cNvPr>
          <p:cNvSpPr/>
          <p:nvPr/>
        </p:nvSpPr>
        <p:spPr>
          <a:xfrm>
            <a:off x="2222322" y="2966279"/>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EDC465A-D790-D9C4-3D69-C0D101FA137D}"/>
              </a:ext>
            </a:extLst>
          </p:cNvPr>
          <p:cNvSpPr/>
          <p:nvPr/>
        </p:nvSpPr>
        <p:spPr>
          <a:xfrm>
            <a:off x="2605374" y="2966279"/>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2</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08C8408B-F3E5-9C60-3829-3229D7C4A237}"/>
              </a:ext>
            </a:extLst>
          </p:cNvPr>
          <p:cNvSpPr/>
          <p:nvPr/>
        </p:nvSpPr>
        <p:spPr>
          <a:xfrm>
            <a:off x="3331917" y="2966279"/>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0" name="Straight Arrow Connector 59">
            <a:extLst>
              <a:ext uri="{FF2B5EF4-FFF2-40B4-BE49-F238E27FC236}">
                <a16:creationId xmlns:a16="http://schemas.microsoft.com/office/drawing/2014/main" id="{D617F2A1-BBC3-61CB-9DE3-7C84C01A7B79}"/>
              </a:ext>
            </a:extLst>
          </p:cNvPr>
          <p:cNvCxnSpPr>
            <a:cxnSpLocks/>
            <a:endCxn id="56" idx="0"/>
          </p:cNvCxnSpPr>
          <p:nvPr/>
        </p:nvCxnSpPr>
        <p:spPr>
          <a:xfrm flipH="1">
            <a:off x="1682290" y="2701255"/>
            <a:ext cx="339457" cy="265024"/>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AFAA0D8A-6488-2540-35F1-D7FDC87B3D4D}"/>
              </a:ext>
            </a:extLst>
          </p:cNvPr>
          <p:cNvCxnSpPr>
            <a:cxnSpLocks/>
            <a:endCxn id="57" idx="0"/>
          </p:cNvCxnSpPr>
          <p:nvPr/>
        </p:nvCxnSpPr>
        <p:spPr>
          <a:xfrm>
            <a:off x="2016792" y="2695752"/>
            <a:ext cx="339458" cy="270527"/>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B59058A9-1C9A-381B-3BF1-F8AA75EA38E1}"/>
              </a:ext>
            </a:extLst>
          </p:cNvPr>
          <p:cNvCxnSpPr>
            <a:cxnSpLocks/>
            <a:endCxn id="58" idx="0"/>
          </p:cNvCxnSpPr>
          <p:nvPr/>
        </p:nvCxnSpPr>
        <p:spPr>
          <a:xfrm flipH="1">
            <a:off x="2739302" y="2710670"/>
            <a:ext cx="356061" cy="255609"/>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07771111-C4EB-DBB9-A32D-9FE59505E06C}"/>
              </a:ext>
            </a:extLst>
          </p:cNvPr>
          <p:cNvCxnSpPr>
            <a:cxnSpLocks/>
            <a:endCxn id="59" idx="0"/>
          </p:cNvCxnSpPr>
          <p:nvPr/>
        </p:nvCxnSpPr>
        <p:spPr>
          <a:xfrm>
            <a:off x="3090408" y="2705167"/>
            <a:ext cx="375437" cy="261112"/>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8EB475F-4324-8167-8291-D07EBEC1A67A}"/>
              </a:ext>
            </a:extLst>
          </p:cNvPr>
          <p:cNvSpPr/>
          <p:nvPr/>
        </p:nvSpPr>
        <p:spPr>
          <a:xfrm>
            <a:off x="3800718" y="2966279"/>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5</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8EC29345-78F2-D8EB-5800-27A5C87A73DF}"/>
              </a:ext>
            </a:extLst>
          </p:cNvPr>
          <p:cNvSpPr/>
          <p:nvPr/>
        </p:nvSpPr>
        <p:spPr>
          <a:xfrm>
            <a:off x="4500936" y="296177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1</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A19FB253-4248-C477-12DC-09F60A4FFEEC}"/>
              </a:ext>
            </a:extLst>
          </p:cNvPr>
          <p:cNvSpPr/>
          <p:nvPr/>
        </p:nvSpPr>
        <p:spPr>
          <a:xfrm>
            <a:off x="4874079" y="296177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73" name="Rectangle 72">
            <a:extLst>
              <a:ext uri="{FF2B5EF4-FFF2-40B4-BE49-F238E27FC236}">
                <a16:creationId xmlns:a16="http://schemas.microsoft.com/office/drawing/2014/main" id="{1024A83B-1152-FB82-878A-6AE19BDDAB8C}"/>
              </a:ext>
            </a:extLst>
          </p:cNvPr>
          <p:cNvSpPr/>
          <p:nvPr/>
        </p:nvSpPr>
        <p:spPr>
          <a:xfrm>
            <a:off x="5603846" y="297021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5" name="Straight Arrow Connector 74">
            <a:extLst>
              <a:ext uri="{FF2B5EF4-FFF2-40B4-BE49-F238E27FC236}">
                <a16:creationId xmlns:a16="http://schemas.microsoft.com/office/drawing/2014/main" id="{3E116AF1-53C7-BD9C-C2B5-1AEAFBB17ACA}"/>
              </a:ext>
            </a:extLst>
          </p:cNvPr>
          <p:cNvCxnSpPr>
            <a:cxnSpLocks/>
            <a:endCxn id="70" idx="0"/>
          </p:cNvCxnSpPr>
          <p:nvPr/>
        </p:nvCxnSpPr>
        <p:spPr>
          <a:xfrm flipH="1">
            <a:off x="3934646" y="2701238"/>
            <a:ext cx="354034" cy="265041"/>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A1A46859-39A7-9BC3-0BA3-0C8F561A28A4}"/>
              </a:ext>
            </a:extLst>
          </p:cNvPr>
          <p:cNvCxnSpPr>
            <a:cxnSpLocks/>
            <a:endCxn id="71" idx="0"/>
          </p:cNvCxnSpPr>
          <p:nvPr/>
        </p:nvCxnSpPr>
        <p:spPr>
          <a:xfrm>
            <a:off x="4283725" y="2695735"/>
            <a:ext cx="351139" cy="266043"/>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42264315-6061-10E4-2BB0-C2C2B2B347F8}"/>
              </a:ext>
            </a:extLst>
          </p:cNvPr>
          <p:cNvCxnSpPr>
            <a:cxnSpLocks/>
            <a:endCxn id="72" idx="0"/>
          </p:cNvCxnSpPr>
          <p:nvPr/>
        </p:nvCxnSpPr>
        <p:spPr>
          <a:xfrm flipH="1">
            <a:off x="5008007" y="2710670"/>
            <a:ext cx="349822" cy="251108"/>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00E6FC23-5E9A-D53B-D320-4AACBBEE13E0}"/>
              </a:ext>
            </a:extLst>
          </p:cNvPr>
          <p:cNvCxnSpPr>
            <a:cxnSpLocks/>
            <a:endCxn id="73" idx="0"/>
          </p:cNvCxnSpPr>
          <p:nvPr/>
        </p:nvCxnSpPr>
        <p:spPr>
          <a:xfrm>
            <a:off x="5352874" y="2705167"/>
            <a:ext cx="384900" cy="265050"/>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grpSp>
        <p:nvGrpSpPr>
          <p:cNvPr id="93" name="Group 92">
            <a:extLst>
              <a:ext uri="{FF2B5EF4-FFF2-40B4-BE49-F238E27FC236}">
                <a16:creationId xmlns:a16="http://schemas.microsoft.com/office/drawing/2014/main" id="{D3BFEE4D-1F0D-FAD2-EC1F-0FF2159E5359}"/>
              </a:ext>
            </a:extLst>
          </p:cNvPr>
          <p:cNvGrpSpPr/>
          <p:nvPr/>
        </p:nvGrpSpPr>
        <p:grpSpPr>
          <a:xfrm>
            <a:off x="1744318" y="3415908"/>
            <a:ext cx="540329" cy="258618"/>
            <a:chOff x="1744318" y="3457853"/>
            <a:chExt cx="540329" cy="258618"/>
          </a:xfrm>
        </p:grpSpPr>
        <p:sp>
          <p:nvSpPr>
            <p:cNvPr id="83" name="Rectangle 82">
              <a:extLst>
                <a:ext uri="{FF2B5EF4-FFF2-40B4-BE49-F238E27FC236}">
                  <a16:creationId xmlns:a16="http://schemas.microsoft.com/office/drawing/2014/main" id="{FA425AD8-DACA-8A28-8E37-3C35C58E8032}"/>
                </a:ext>
              </a:extLst>
            </p:cNvPr>
            <p:cNvSpPr/>
            <p:nvPr/>
          </p:nvSpPr>
          <p:spPr>
            <a:xfrm>
              <a:off x="1744318"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noProof="0"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B96262A7-A547-B36D-CBCD-B8EC94CF4250}"/>
                </a:ext>
              </a:extLst>
            </p:cNvPr>
            <p:cNvSpPr/>
            <p:nvPr/>
          </p:nvSpPr>
          <p:spPr>
            <a:xfrm>
              <a:off x="2016792"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noProof="0"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85" name="Straight Arrow Connector 84">
            <a:extLst>
              <a:ext uri="{FF2B5EF4-FFF2-40B4-BE49-F238E27FC236}">
                <a16:creationId xmlns:a16="http://schemas.microsoft.com/office/drawing/2014/main" id="{39E5F0A9-201C-E4C6-BE0A-4EC8A75A926E}"/>
              </a:ext>
            </a:extLst>
          </p:cNvPr>
          <p:cNvCxnSpPr>
            <a:cxnSpLocks/>
            <a:stCxn id="56" idx="2"/>
          </p:cNvCxnSpPr>
          <p:nvPr/>
        </p:nvCxnSpPr>
        <p:spPr>
          <a:xfrm>
            <a:off x="1682290" y="3224897"/>
            <a:ext cx="351138" cy="198885"/>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64897FD0-8A1A-FE47-D4FE-CA8E429AA752}"/>
              </a:ext>
            </a:extLst>
          </p:cNvPr>
          <p:cNvCxnSpPr>
            <a:cxnSpLocks/>
            <a:stCxn id="57" idx="2"/>
          </p:cNvCxnSpPr>
          <p:nvPr/>
        </p:nvCxnSpPr>
        <p:spPr>
          <a:xfrm flipH="1">
            <a:off x="2000188" y="3224897"/>
            <a:ext cx="356062" cy="198885"/>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grpSp>
        <p:nvGrpSpPr>
          <p:cNvPr id="94" name="Group 93">
            <a:extLst>
              <a:ext uri="{FF2B5EF4-FFF2-40B4-BE49-F238E27FC236}">
                <a16:creationId xmlns:a16="http://schemas.microsoft.com/office/drawing/2014/main" id="{05EAD43A-5982-FF46-3E42-5A351D06F6DC}"/>
              </a:ext>
            </a:extLst>
          </p:cNvPr>
          <p:cNvGrpSpPr/>
          <p:nvPr/>
        </p:nvGrpSpPr>
        <p:grpSpPr>
          <a:xfrm>
            <a:off x="2853661" y="3415908"/>
            <a:ext cx="535710" cy="258618"/>
            <a:chOff x="2853661" y="3457853"/>
            <a:chExt cx="535710" cy="258618"/>
          </a:xfrm>
        </p:grpSpPr>
        <p:sp>
          <p:nvSpPr>
            <p:cNvPr id="91" name="Rectangle 90">
              <a:extLst>
                <a:ext uri="{FF2B5EF4-FFF2-40B4-BE49-F238E27FC236}">
                  <a16:creationId xmlns:a16="http://schemas.microsoft.com/office/drawing/2014/main" id="{C0E1BD4E-1B79-0731-F2A5-6650B7FEA9E1}"/>
                </a:ext>
              </a:extLst>
            </p:cNvPr>
            <p:cNvSpPr/>
            <p:nvPr/>
          </p:nvSpPr>
          <p:spPr>
            <a:xfrm>
              <a:off x="3121516"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1E82A3FF-BA45-9FB0-31F0-5D94E9FF4725}"/>
                </a:ext>
              </a:extLst>
            </p:cNvPr>
            <p:cNvSpPr/>
            <p:nvPr/>
          </p:nvSpPr>
          <p:spPr>
            <a:xfrm>
              <a:off x="2853661"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2</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95" name="Straight Arrow Connector 94">
            <a:extLst>
              <a:ext uri="{FF2B5EF4-FFF2-40B4-BE49-F238E27FC236}">
                <a16:creationId xmlns:a16="http://schemas.microsoft.com/office/drawing/2014/main" id="{18263E04-8A96-5676-E9AA-D3018569296F}"/>
              </a:ext>
            </a:extLst>
          </p:cNvPr>
          <p:cNvCxnSpPr>
            <a:cxnSpLocks/>
            <a:stCxn id="58" idx="2"/>
          </p:cNvCxnSpPr>
          <p:nvPr/>
        </p:nvCxnSpPr>
        <p:spPr>
          <a:xfrm>
            <a:off x="2739302" y="3224897"/>
            <a:ext cx="389792" cy="206200"/>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188A385A-932C-4548-F846-4732AFA36560}"/>
              </a:ext>
            </a:extLst>
          </p:cNvPr>
          <p:cNvCxnSpPr>
            <a:cxnSpLocks/>
            <a:stCxn id="59" idx="2"/>
          </p:cNvCxnSpPr>
          <p:nvPr/>
        </p:nvCxnSpPr>
        <p:spPr>
          <a:xfrm flipH="1">
            <a:off x="3112316" y="3224897"/>
            <a:ext cx="353529" cy="206200"/>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grpSp>
        <p:nvGrpSpPr>
          <p:cNvPr id="102" name="Group 101">
            <a:extLst>
              <a:ext uri="{FF2B5EF4-FFF2-40B4-BE49-F238E27FC236}">
                <a16:creationId xmlns:a16="http://schemas.microsoft.com/office/drawing/2014/main" id="{AF196D5C-CEBB-9143-E054-EEA47BB30754}"/>
              </a:ext>
            </a:extLst>
          </p:cNvPr>
          <p:cNvGrpSpPr/>
          <p:nvPr/>
        </p:nvGrpSpPr>
        <p:grpSpPr>
          <a:xfrm>
            <a:off x="4010942" y="3417054"/>
            <a:ext cx="540329" cy="258618"/>
            <a:chOff x="1744318" y="3457853"/>
            <a:chExt cx="540329" cy="258618"/>
          </a:xfrm>
        </p:grpSpPr>
        <p:sp>
          <p:nvSpPr>
            <p:cNvPr id="103" name="Rectangle 102">
              <a:extLst>
                <a:ext uri="{FF2B5EF4-FFF2-40B4-BE49-F238E27FC236}">
                  <a16:creationId xmlns:a16="http://schemas.microsoft.com/office/drawing/2014/main" id="{AF944794-472A-7BDD-2307-1EDE04A291EB}"/>
                </a:ext>
              </a:extLst>
            </p:cNvPr>
            <p:cNvSpPr/>
            <p:nvPr/>
          </p:nvSpPr>
          <p:spPr>
            <a:xfrm>
              <a:off x="1744318"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dirty="0">
                  <a:ln>
                    <a:noFill/>
                  </a:ln>
                  <a:solidFill>
                    <a:prstClr val="black"/>
                  </a:solidFill>
                  <a:effectLst/>
                  <a:uLnTx/>
                  <a:uFillTx/>
                  <a:latin typeface="Calibri" panose="020F0502020204030204"/>
                  <a:ea typeface="+mn-ea"/>
                  <a:cs typeface="+mn-cs"/>
                </a:rPr>
                <a:t>1</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90B5F9FF-23D9-5241-7942-ECE228B68EC7}"/>
                </a:ext>
              </a:extLst>
            </p:cNvPr>
            <p:cNvSpPr/>
            <p:nvPr/>
          </p:nvSpPr>
          <p:spPr>
            <a:xfrm>
              <a:off x="2016792"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dirty="0">
                  <a:ln>
                    <a:noFill/>
                  </a:ln>
                  <a:solidFill>
                    <a:prstClr val="black"/>
                  </a:solidFill>
                  <a:effectLst/>
                  <a:uLnTx/>
                  <a:uFillTx/>
                  <a:latin typeface="Calibri" panose="020F0502020204030204"/>
                  <a:ea typeface="+mn-ea"/>
                  <a:cs typeface="+mn-cs"/>
                </a:rPr>
                <a:t>5</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05" name="Straight Arrow Connector 104">
            <a:extLst>
              <a:ext uri="{FF2B5EF4-FFF2-40B4-BE49-F238E27FC236}">
                <a16:creationId xmlns:a16="http://schemas.microsoft.com/office/drawing/2014/main" id="{B6C1DF55-E628-C4B9-7EA4-A74161E4F39B}"/>
              </a:ext>
            </a:extLst>
          </p:cNvPr>
          <p:cNvCxnSpPr>
            <a:cxnSpLocks/>
            <a:stCxn id="70" idx="2"/>
          </p:cNvCxnSpPr>
          <p:nvPr/>
        </p:nvCxnSpPr>
        <p:spPr>
          <a:xfrm>
            <a:off x="3934646" y="3224897"/>
            <a:ext cx="352128" cy="197811"/>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AAD37AAC-A30B-41D3-5096-50E118137C57}"/>
              </a:ext>
            </a:extLst>
          </p:cNvPr>
          <p:cNvCxnSpPr>
            <a:cxnSpLocks/>
            <a:stCxn id="71" idx="2"/>
          </p:cNvCxnSpPr>
          <p:nvPr/>
        </p:nvCxnSpPr>
        <p:spPr>
          <a:xfrm flipH="1">
            <a:off x="4253218" y="3220396"/>
            <a:ext cx="381646" cy="210701"/>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grpSp>
        <p:nvGrpSpPr>
          <p:cNvPr id="111" name="Group 110">
            <a:extLst>
              <a:ext uri="{FF2B5EF4-FFF2-40B4-BE49-F238E27FC236}">
                <a16:creationId xmlns:a16="http://schemas.microsoft.com/office/drawing/2014/main" id="{CFA7DE6E-845E-0F2C-B79A-87F39F96DFC3}"/>
              </a:ext>
            </a:extLst>
          </p:cNvPr>
          <p:cNvGrpSpPr/>
          <p:nvPr/>
        </p:nvGrpSpPr>
        <p:grpSpPr>
          <a:xfrm>
            <a:off x="5101205" y="3410039"/>
            <a:ext cx="540329" cy="258618"/>
            <a:chOff x="1744318" y="3457853"/>
            <a:chExt cx="540329" cy="258618"/>
          </a:xfrm>
        </p:grpSpPr>
        <p:sp>
          <p:nvSpPr>
            <p:cNvPr id="112" name="Rectangle 111">
              <a:extLst>
                <a:ext uri="{FF2B5EF4-FFF2-40B4-BE49-F238E27FC236}">
                  <a16:creationId xmlns:a16="http://schemas.microsoft.com/office/drawing/2014/main" id="{DB98AB86-25AA-A5BA-5613-2B9F7B26A8CA}"/>
                </a:ext>
              </a:extLst>
            </p:cNvPr>
            <p:cNvSpPr/>
            <p:nvPr/>
          </p:nvSpPr>
          <p:spPr>
            <a:xfrm>
              <a:off x="1744318"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noProof="0"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Rectangle 112">
              <a:extLst>
                <a:ext uri="{FF2B5EF4-FFF2-40B4-BE49-F238E27FC236}">
                  <a16:creationId xmlns:a16="http://schemas.microsoft.com/office/drawing/2014/main" id="{8719D340-BC6F-4C7A-535F-38BE3569FEBB}"/>
                </a:ext>
              </a:extLst>
            </p:cNvPr>
            <p:cNvSpPr/>
            <p:nvPr/>
          </p:nvSpPr>
          <p:spPr>
            <a:xfrm>
              <a:off x="2016792" y="3457853"/>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noProof="0" dirty="0">
                  <a:solidFill>
                    <a:prstClr val="black"/>
                  </a:solidFill>
                  <a:latin typeface="Calibri" panose="020F0502020204030204"/>
                </a:rPr>
                <a:t>7</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14" name="Straight Arrow Connector 113">
            <a:extLst>
              <a:ext uri="{FF2B5EF4-FFF2-40B4-BE49-F238E27FC236}">
                <a16:creationId xmlns:a16="http://schemas.microsoft.com/office/drawing/2014/main" id="{016CDBDD-5DBD-1EC8-9A34-7B28D854923E}"/>
              </a:ext>
            </a:extLst>
          </p:cNvPr>
          <p:cNvCxnSpPr>
            <a:cxnSpLocks/>
            <a:stCxn id="72" idx="2"/>
          </p:cNvCxnSpPr>
          <p:nvPr/>
        </p:nvCxnSpPr>
        <p:spPr>
          <a:xfrm>
            <a:off x="5008007" y="3220396"/>
            <a:ext cx="360947" cy="189643"/>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67D9380-95DD-6BB7-C13A-B98C4F8DCF23}"/>
              </a:ext>
            </a:extLst>
          </p:cNvPr>
          <p:cNvCxnSpPr>
            <a:cxnSpLocks/>
            <a:stCxn id="73" idx="2"/>
          </p:cNvCxnSpPr>
          <p:nvPr/>
        </p:nvCxnSpPr>
        <p:spPr>
          <a:xfrm flipH="1">
            <a:off x="5343787" y="3228835"/>
            <a:ext cx="393987" cy="177095"/>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grpSp>
        <p:nvGrpSpPr>
          <p:cNvPr id="124" name="Group 123">
            <a:extLst>
              <a:ext uri="{FF2B5EF4-FFF2-40B4-BE49-F238E27FC236}">
                <a16:creationId xmlns:a16="http://schemas.microsoft.com/office/drawing/2014/main" id="{626FEC59-7C45-1E93-2711-5C330C77014E}"/>
              </a:ext>
            </a:extLst>
          </p:cNvPr>
          <p:cNvGrpSpPr/>
          <p:nvPr/>
        </p:nvGrpSpPr>
        <p:grpSpPr>
          <a:xfrm>
            <a:off x="2005911" y="3918019"/>
            <a:ext cx="1076039" cy="258618"/>
            <a:chOff x="2021579" y="1827031"/>
            <a:chExt cx="1076039" cy="258618"/>
          </a:xfrm>
        </p:grpSpPr>
        <p:sp>
          <p:nvSpPr>
            <p:cNvPr id="125" name="Rectangle 124">
              <a:extLst>
                <a:ext uri="{FF2B5EF4-FFF2-40B4-BE49-F238E27FC236}">
                  <a16:creationId xmlns:a16="http://schemas.microsoft.com/office/drawing/2014/main" id="{677AAF4F-366B-C2AE-1019-2DE43A25C11F}"/>
                </a:ext>
              </a:extLst>
            </p:cNvPr>
            <p:cNvSpPr/>
            <p:nvPr/>
          </p:nvSpPr>
          <p:spPr>
            <a:xfrm>
              <a:off x="2021579"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26" name="Rectangle 125">
              <a:extLst>
                <a:ext uri="{FF2B5EF4-FFF2-40B4-BE49-F238E27FC236}">
                  <a16:creationId xmlns:a16="http://schemas.microsoft.com/office/drawing/2014/main" id="{D7EFBD2B-194D-6BAF-46BC-DF99DF021FC9}"/>
                </a:ext>
              </a:extLst>
            </p:cNvPr>
            <p:cNvSpPr/>
            <p:nvPr/>
          </p:nvSpPr>
          <p:spPr>
            <a:xfrm>
              <a:off x="229405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3</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ACF2C52A-9EB9-F4CF-04DA-2FF5C27C5902}"/>
                </a:ext>
              </a:extLst>
            </p:cNvPr>
            <p:cNvSpPr/>
            <p:nvPr/>
          </p:nvSpPr>
          <p:spPr>
            <a:xfrm>
              <a:off x="282976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 name="Rectangle 127">
              <a:extLst>
                <a:ext uri="{FF2B5EF4-FFF2-40B4-BE49-F238E27FC236}">
                  <a16:creationId xmlns:a16="http://schemas.microsoft.com/office/drawing/2014/main" id="{055FFBB7-49C6-943F-351D-4A60D4D24F13}"/>
                </a:ext>
              </a:extLst>
            </p:cNvPr>
            <p:cNvSpPr/>
            <p:nvPr/>
          </p:nvSpPr>
          <p:spPr>
            <a:xfrm>
              <a:off x="2561908"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8</a:t>
              </a:r>
            </a:p>
          </p:txBody>
        </p:sp>
      </p:grpSp>
      <p:grpSp>
        <p:nvGrpSpPr>
          <p:cNvPr id="129" name="Group 128">
            <a:extLst>
              <a:ext uri="{FF2B5EF4-FFF2-40B4-BE49-F238E27FC236}">
                <a16:creationId xmlns:a16="http://schemas.microsoft.com/office/drawing/2014/main" id="{C535D37B-DC62-E201-24A9-C8B25162B168}"/>
              </a:ext>
            </a:extLst>
          </p:cNvPr>
          <p:cNvGrpSpPr/>
          <p:nvPr/>
        </p:nvGrpSpPr>
        <p:grpSpPr>
          <a:xfrm>
            <a:off x="4269874" y="3918019"/>
            <a:ext cx="1073913" cy="259989"/>
            <a:chOff x="4285542" y="1827031"/>
            <a:chExt cx="1073913" cy="259989"/>
          </a:xfrm>
        </p:grpSpPr>
        <p:sp>
          <p:nvSpPr>
            <p:cNvPr id="130" name="Rectangle 129">
              <a:extLst>
                <a:ext uri="{FF2B5EF4-FFF2-40B4-BE49-F238E27FC236}">
                  <a16:creationId xmlns:a16="http://schemas.microsoft.com/office/drawing/2014/main" id="{2AE8096E-C6D3-8D3C-F5E7-630E456ADDC6}"/>
                </a:ext>
              </a:extLst>
            </p:cNvPr>
            <p:cNvSpPr/>
            <p:nvPr/>
          </p:nvSpPr>
          <p:spPr>
            <a:xfrm>
              <a:off x="4285542"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1" name="Rectangle 130">
              <a:extLst>
                <a:ext uri="{FF2B5EF4-FFF2-40B4-BE49-F238E27FC236}">
                  <a16:creationId xmlns:a16="http://schemas.microsoft.com/office/drawing/2014/main" id="{4A8A0B7E-73C4-B6EE-0A68-E6099187D00D}"/>
                </a:ext>
              </a:extLst>
            </p:cNvPr>
            <p:cNvSpPr/>
            <p:nvPr/>
          </p:nvSpPr>
          <p:spPr>
            <a:xfrm>
              <a:off x="4551271" y="1828402"/>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4</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Rectangle 131">
              <a:extLst>
                <a:ext uri="{FF2B5EF4-FFF2-40B4-BE49-F238E27FC236}">
                  <a16:creationId xmlns:a16="http://schemas.microsoft.com/office/drawing/2014/main" id="{F3334D45-94E2-9C78-C7B8-44F6D93DC355}"/>
                </a:ext>
              </a:extLst>
            </p:cNvPr>
            <p:cNvSpPr/>
            <p:nvPr/>
          </p:nvSpPr>
          <p:spPr>
            <a:xfrm>
              <a:off x="4823745"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133" name="Rectangle 132">
              <a:extLst>
                <a:ext uri="{FF2B5EF4-FFF2-40B4-BE49-F238E27FC236}">
                  <a16:creationId xmlns:a16="http://schemas.microsoft.com/office/drawing/2014/main" id="{0EDD2297-7E6B-B865-78C4-B62518001321}"/>
                </a:ext>
              </a:extLst>
            </p:cNvPr>
            <p:cNvSpPr/>
            <p:nvPr/>
          </p:nvSpPr>
          <p:spPr>
            <a:xfrm>
              <a:off x="5091600"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grpSp>
      <p:cxnSp>
        <p:nvCxnSpPr>
          <p:cNvPr id="134" name="Straight Arrow Connector 133">
            <a:extLst>
              <a:ext uri="{FF2B5EF4-FFF2-40B4-BE49-F238E27FC236}">
                <a16:creationId xmlns:a16="http://schemas.microsoft.com/office/drawing/2014/main" id="{FC1F191B-AE20-9307-FAD2-8DB15682339E}"/>
              </a:ext>
            </a:extLst>
          </p:cNvPr>
          <p:cNvCxnSpPr>
            <a:cxnSpLocks/>
          </p:cNvCxnSpPr>
          <p:nvPr/>
        </p:nvCxnSpPr>
        <p:spPr>
          <a:xfrm>
            <a:off x="2000188" y="3667275"/>
            <a:ext cx="546052" cy="250744"/>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A568C1F0-3CC0-9068-FE55-62B1246A8A8F}"/>
              </a:ext>
            </a:extLst>
          </p:cNvPr>
          <p:cNvCxnSpPr>
            <a:cxnSpLocks/>
          </p:cNvCxnSpPr>
          <p:nvPr/>
        </p:nvCxnSpPr>
        <p:spPr>
          <a:xfrm flipH="1">
            <a:off x="2539495" y="3674526"/>
            <a:ext cx="588565" cy="243493"/>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75B93D3F-FC41-B2A0-C760-05DB1C8A18EB}"/>
              </a:ext>
            </a:extLst>
          </p:cNvPr>
          <p:cNvCxnSpPr>
            <a:cxnSpLocks/>
          </p:cNvCxnSpPr>
          <p:nvPr/>
        </p:nvCxnSpPr>
        <p:spPr>
          <a:xfrm>
            <a:off x="4276096" y="3675311"/>
            <a:ext cx="546052" cy="250744"/>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5A4445AD-D253-9344-AD12-D5596D0B0EBD}"/>
              </a:ext>
            </a:extLst>
          </p:cNvPr>
          <p:cNvCxnSpPr>
            <a:cxnSpLocks/>
          </p:cNvCxnSpPr>
          <p:nvPr/>
        </p:nvCxnSpPr>
        <p:spPr>
          <a:xfrm flipH="1">
            <a:off x="4780389" y="3676165"/>
            <a:ext cx="588565" cy="243493"/>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grpSp>
        <p:nvGrpSpPr>
          <p:cNvPr id="142" name="Group 141">
            <a:extLst>
              <a:ext uri="{FF2B5EF4-FFF2-40B4-BE49-F238E27FC236}">
                <a16:creationId xmlns:a16="http://schemas.microsoft.com/office/drawing/2014/main" id="{47B4825F-6611-83EA-9D9B-3BA4E39437B8}"/>
              </a:ext>
            </a:extLst>
          </p:cNvPr>
          <p:cNvGrpSpPr/>
          <p:nvPr/>
        </p:nvGrpSpPr>
        <p:grpSpPr>
          <a:xfrm>
            <a:off x="2618839" y="4398238"/>
            <a:ext cx="2149952" cy="259989"/>
            <a:chOff x="2624188" y="1204847"/>
            <a:chExt cx="2149952" cy="259989"/>
          </a:xfrm>
        </p:grpSpPr>
        <p:sp>
          <p:nvSpPr>
            <p:cNvPr id="143" name="Rectangle 142">
              <a:extLst>
                <a:ext uri="{FF2B5EF4-FFF2-40B4-BE49-F238E27FC236}">
                  <a16:creationId xmlns:a16="http://schemas.microsoft.com/office/drawing/2014/main" id="{2A544CD3-B22D-3F61-4E6B-25AB70CB8047}"/>
                </a:ext>
              </a:extLst>
            </p:cNvPr>
            <p:cNvSpPr/>
            <p:nvPr/>
          </p:nvSpPr>
          <p:spPr>
            <a:xfrm>
              <a:off x="2624188"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44" name="Rectangle 143">
              <a:extLst>
                <a:ext uri="{FF2B5EF4-FFF2-40B4-BE49-F238E27FC236}">
                  <a16:creationId xmlns:a16="http://schemas.microsoft.com/office/drawing/2014/main" id="{12B21163-9CDB-C815-A944-B94623C44B4C}"/>
                </a:ext>
              </a:extLst>
            </p:cNvPr>
            <p:cNvSpPr/>
            <p:nvPr/>
          </p:nvSpPr>
          <p:spPr>
            <a:xfrm>
              <a:off x="2896662"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45" name="Rectangle 144">
              <a:extLst>
                <a:ext uri="{FF2B5EF4-FFF2-40B4-BE49-F238E27FC236}">
                  <a16:creationId xmlns:a16="http://schemas.microsoft.com/office/drawing/2014/main" id="{F2CF59E0-5BB7-C4B1-5850-713D7251A37D}"/>
                </a:ext>
              </a:extLst>
            </p:cNvPr>
            <p:cNvSpPr/>
            <p:nvPr/>
          </p:nvSpPr>
          <p:spPr>
            <a:xfrm>
              <a:off x="3432372"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146" name="Rectangle 145">
              <a:extLst>
                <a:ext uri="{FF2B5EF4-FFF2-40B4-BE49-F238E27FC236}">
                  <a16:creationId xmlns:a16="http://schemas.microsoft.com/office/drawing/2014/main" id="{1CFF8373-EC06-4814-818E-819DD1883FED}"/>
                </a:ext>
              </a:extLst>
            </p:cNvPr>
            <p:cNvSpPr/>
            <p:nvPr/>
          </p:nvSpPr>
          <p:spPr>
            <a:xfrm>
              <a:off x="3164517"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147" name="Rectangle 146">
              <a:extLst>
                <a:ext uri="{FF2B5EF4-FFF2-40B4-BE49-F238E27FC236}">
                  <a16:creationId xmlns:a16="http://schemas.microsoft.com/office/drawing/2014/main" id="{0CD85FE2-2BEF-5C1B-5312-463134584084}"/>
                </a:ext>
              </a:extLst>
            </p:cNvPr>
            <p:cNvSpPr/>
            <p:nvPr/>
          </p:nvSpPr>
          <p:spPr>
            <a:xfrm>
              <a:off x="3700227"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5</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Rectangle 147">
              <a:extLst>
                <a:ext uri="{FF2B5EF4-FFF2-40B4-BE49-F238E27FC236}">
                  <a16:creationId xmlns:a16="http://schemas.microsoft.com/office/drawing/2014/main" id="{3147C280-EF66-AD67-CE62-0EFEFA1DC915}"/>
                </a:ext>
              </a:extLst>
            </p:cNvPr>
            <p:cNvSpPr/>
            <p:nvPr/>
          </p:nvSpPr>
          <p:spPr>
            <a:xfrm>
              <a:off x="3965956" y="120621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7</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73A90A52-9819-90D6-A2C3-E47F177096D2}"/>
                </a:ext>
              </a:extLst>
            </p:cNvPr>
            <p:cNvSpPr/>
            <p:nvPr/>
          </p:nvSpPr>
          <p:spPr>
            <a:xfrm>
              <a:off x="4238430"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0" name="Rectangle 149">
              <a:extLst>
                <a:ext uri="{FF2B5EF4-FFF2-40B4-BE49-F238E27FC236}">
                  <a16:creationId xmlns:a16="http://schemas.microsoft.com/office/drawing/2014/main" id="{49B910EF-C428-AEA4-8F50-0D0591296456}"/>
                </a:ext>
              </a:extLst>
            </p:cNvPr>
            <p:cNvSpPr/>
            <p:nvPr/>
          </p:nvSpPr>
          <p:spPr>
            <a:xfrm>
              <a:off x="4506285"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9</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51" name="Straight Arrow Connector 150">
            <a:extLst>
              <a:ext uri="{FF2B5EF4-FFF2-40B4-BE49-F238E27FC236}">
                <a16:creationId xmlns:a16="http://schemas.microsoft.com/office/drawing/2014/main" id="{D9311104-9CBC-1B81-5FED-1CCC7A97FA10}"/>
              </a:ext>
            </a:extLst>
          </p:cNvPr>
          <p:cNvCxnSpPr>
            <a:cxnSpLocks/>
          </p:cNvCxnSpPr>
          <p:nvPr/>
        </p:nvCxnSpPr>
        <p:spPr>
          <a:xfrm>
            <a:off x="2541069" y="4183969"/>
            <a:ext cx="1150948" cy="214269"/>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FE6E3946-98D5-FB1D-7B4A-0F54F5F66A52}"/>
              </a:ext>
            </a:extLst>
          </p:cNvPr>
          <p:cNvCxnSpPr>
            <a:cxnSpLocks/>
          </p:cNvCxnSpPr>
          <p:nvPr/>
        </p:nvCxnSpPr>
        <p:spPr>
          <a:xfrm flipH="1">
            <a:off x="3691156" y="4183969"/>
            <a:ext cx="1119581" cy="220251"/>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816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8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1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1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1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4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4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2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151"/>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5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56" grpId="0" animBg="1"/>
      <p:bldP spid="57" grpId="0" animBg="1"/>
      <p:bldP spid="58" grpId="0" animBg="1"/>
      <p:bldP spid="59" grpId="0" animBg="1"/>
      <p:bldP spid="70" grpId="0" animBg="1"/>
      <p:bldP spid="71" grpId="0" animBg="1"/>
      <p:bldP spid="72" grpId="0" animBg="1"/>
      <p:bldP spid="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87F246-CA2E-1CCD-E2AA-DEB842C9CDD9}"/>
              </a:ext>
            </a:extLst>
          </p:cNvPr>
          <p:cNvPicPr>
            <a:picLocks noChangeAspect="1"/>
          </p:cNvPicPr>
          <p:nvPr/>
        </p:nvPicPr>
        <p:blipFill rotWithShape="1">
          <a:blip r:embed="rId3"/>
          <a:srcRect t="-1" b="-1343"/>
          <a:stretch/>
        </p:blipFill>
        <p:spPr>
          <a:xfrm>
            <a:off x="356351" y="1072736"/>
            <a:ext cx="2626116" cy="3772600"/>
          </a:xfrm>
          <a:prstGeom prst="rect">
            <a:avLst/>
          </a:prstGeom>
        </p:spPr>
      </p:pic>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8</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Merge 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434873DC-07A3-3AC2-55DD-52D4BB4025AE}"/>
                  </a:ext>
                </a:extLst>
              </p:cNvPr>
              <p:cNvSpPr txBox="1">
                <a:spLocks/>
              </p:cNvSpPr>
              <p:nvPr/>
            </p:nvSpPr>
            <p:spPr>
              <a:xfrm>
                <a:off x="3078759" y="1300085"/>
                <a:ext cx="3682768" cy="40840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r>
                  <a:rPr lang="en-US" sz="1200" dirty="0"/>
                  <a:t>Total number of elements in two arrays is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2</m:t>
                        </m:r>
                      </m:sub>
                    </m:sSub>
                  </m:oMath>
                </a14:m>
                <a:endParaRPr lang="en-US" sz="1200" dirty="0"/>
              </a:p>
            </p:txBody>
          </p:sp>
        </mc:Choice>
        <mc:Fallback xmlns="">
          <p:sp>
            <p:nvSpPr>
              <p:cNvPr id="16" name="Content Placeholder 2">
                <a:extLst>
                  <a:ext uri="{FF2B5EF4-FFF2-40B4-BE49-F238E27FC236}">
                    <a16:creationId xmlns:a16="http://schemas.microsoft.com/office/drawing/2014/main" id="{434873DC-07A3-3AC2-55DD-52D4BB4025AE}"/>
                  </a:ext>
                </a:extLst>
              </p:cNvPr>
              <p:cNvSpPr txBox="1">
                <a:spLocks noRot="1" noChangeAspect="1" noMove="1" noResize="1" noEditPoints="1" noAdjustHandles="1" noChangeArrowheads="1" noChangeShapeType="1" noTextEdit="1"/>
              </p:cNvSpPr>
              <p:nvPr/>
            </p:nvSpPr>
            <p:spPr>
              <a:xfrm>
                <a:off x="3078759" y="1300085"/>
                <a:ext cx="3682768" cy="40840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9A7171F-E177-A1D4-D672-C292A37BAE51}"/>
                  </a:ext>
                </a:extLst>
              </p:cNvPr>
              <p:cNvSpPr txBox="1"/>
              <p:nvPr/>
            </p:nvSpPr>
            <p:spPr>
              <a:xfrm>
                <a:off x="3680070" y="1708487"/>
                <a:ext cx="1474634" cy="200055"/>
              </a:xfrm>
              <a:prstGeom prst="rect">
                <a:avLst/>
              </a:prstGeom>
              <a:noFill/>
            </p:spPr>
            <p:txBody>
              <a:bodyPr wrap="none" lIns="0" tIns="0" rIns="0" bIns="0" rtlCol="0">
                <a:spAutoFit/>
              </a:bodyPr>
              <a:lstStyle/>
              <a:p>
                <a14:m>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1</m:t>
                        </m:r>
                      </m:e>
                    </m:d>
                  </m:oMath>
                </a14:m>
                <a:r>
                  <a:rPr lang="en-US" sz="1300" dirty="0"/>
                  <a:t> </a:t>
                </a:r>
                <a:r>
                  <a:rPr lang="en-US" sz="1300" dirty="0">
                    <a:sym typeface="Wingdings" pitchFamily="2" charset="2"/>
                  </a:rPr>
                  <a:t> [Constant time]</a:t>
                </a:r>
                <a:endParaRPr lang="en-US" sz="1300" dirty="0"/>
              </a:p>
            </p:txBody>
          </p:sp>
        </mc:Choice>
        <mc:Fallback xmlns="">
          <p:sp>
            <p:nvSpPr>
              <p:cNvPr id="17" name="TextBox 16">
                <a:extLst>
                  <a:ext uri="{FF2B5EF4-FFF2-40B4-BE49-F238E27FC236}">
                    <a16:creationId xmlns:a16="http://schemas.microsoft.com/office/drawing/2014/main" id="{59A7171F-E177-A1D4-D672-C292A37BAE51}"/>
                  </a:ext>
                </a:extLst>
              </p:cNvPr>
              <p:cNvSpPr txBox="1">
                <a:spLocks noRot="1" noChangeAspect="1" noMove="1" noResize="1" noEditPoints="1" noAdjustHandles="1" noChangeArrowheads="1" noChangeShapeType="1" noTextEdit="1"/>
              </p:cNvSpPr>
              <p:nvPr/>
            </p:nvSpPr>
            <p:spPr>
              <a:xfrm>
                <a:off x="3680070" y="1708487"/>
                <a:ext cx="1474634" cy="200055"/>
              </a:xfrm>
              <a:prstGeom prst="rect">
                <a:avLst/>
              </a:prstGeom>
              <a:blipFill>
                <a:blip r:embed="rId5"/>
                <a:stretch>
                  <a:fillRect l="-3390" t="-23529" r="-5085" b="-41176"/>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703C8EBB-38B6-0FC1-F66D-F7415758D8DD}"/>
              </a:ext>
            </a:extLst>
          </p:cNvPr>
          <p:cNvGrpSpPr/>
          <p:nvPr/>
        </p:nvGrpSpPr>
        <p:grpSpPr>
          <a:xfrm>
            <a:off x="2971730" y="1667591"/>
            <a:ext cx="619597" cy="274825"/>
            <a:chOff x="2971730" y="1667591"/>
            <a:chExt cx="619597" cy="274825"/>
          </a:xfrm>
        </p:grpSpPr>
        <p:sp>
          <p:nvSpPr>
            <p:cNvPr id="18" name="Right Brace 17">
              <a:extLst>
                <a:ext uri="{FF2B5EF4-FFF2-40B4-BE49-F238E27FC236}">
                  <a16:creationId xmlns:a16="http://schemas.microsoft.com/office/drawing/2014/main" id="{88C550B8-55F8-75F2-A51B-991A57833973}"/>
                </a:ext>
              </a:extLst>
            </p:cNvPr>
            <p:cNvSpPr/>
            <p:nvPr/>
          </p:nvSpPr>
          <p:spPr>
            <a:xfrm>
              <a:off x="2971730" y="1667591"/>
              <a:ext cx="107029" cy="274825"/>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DBB6037-1DC9-54EA-C458-D7019051880D}"/>
                </a:ext>
              </a:extLst>
            </p:cNvPr>
            <p:cNvCxnSpPr/>
            <p:nvPr/>
          </p:nvCxnSpPr>
          <p:spPr>
            <a:xfrm>
              <a:off x="3071210" y="1805003"/>
              <a:ext cx="520117"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F23547C2-21A5-06FD-87F8-747D82EE9EFE}"/>
              </a:ext>
            </a:extLst>
          </p:cNvPr>
          <p:cNvGrpSpPr/>
          <p:nvPr/>
        </p:nvGrpSpPr>
        <p:grpSpPr>
          <a:xfrm>
            <a:off x="2097443" y="2038105"/>
            <a:ext cx="619597" cy="274825"/>
            <a:chOff x="2971730" y="1667591"/>
            <a:chExt cx="619597" cy="274825"/>
          </a:xfrm>
        </p:grpSpPr>
        <p:sp>
          <p:nvSpPr>
            <p:cNvPr id="23" name="Right Brace 22">
              <a:extLst>
                <a:ext uri="{FF2B5EF4-FFF2-40B4-BE49-F238E27FC236}">
                  <a16:creationId xmlns:a16="http://schemas.microsoft.com/office/drawing/2014/main" id="{4BCBFCA0-99CA-0677-F08A-9B452FEA9E85}"/>
                </a:ext>
              </a:extLst>
            </p:cNvPr>
            <p:cNvSpPr/>
            <p:nvPr/>
          </p:nvSpPr>
          <p:spPr>
            <a:xfrm>
              <a:off x="2971730" y="1667591"/>
              <a:ext cx="107029" cy="274825"/>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FF8328B-9564-F4AE-8E03-116370A92427}"/>
                </a:ext>
              </a:extLst>
            </p:cNvPr>
            <p:cNvCxnSpPr/>
            <p:nvPr/>
          </p:nvCxnSpPr>
          <p:spPr>
            <a:xfrm>
              <a:off x="3071210" y="1805003"/>
              <a:ext cx="520117"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3EAF8CB-DD36-1781-E78E-AA0EE502E8EA}"/>
                  </a:ext>
                </a:extLst>
              </p:cNvPr>
              <p:cNvSpPr txBox="1"/>
              <p:nvPr/>
            </p:nvSpPr>
            <p:spPr>
              <a:xfrm>
                <a:off x="2816520" y="2093277"/>
                <a:ext cx="455638" cy="200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sSub>
                            <m:sSubPr>
                              <m:ctrlPr>
                                <a:rPr lang="en-US" sz="1300" b="0" i="1" smtClean="0">
                                  <a:latin typeface="Cambria Math" panose="02040503050406030204" pitchFamily="18" charset="0"/>
                                  <a:ea typeface="Cambria Math" panose="02040503050406030204" pitchFamily="18" charset="0"/>
                                </a:rPr>
                              </m:ctrlPr>
                            </m:sSubPr>
                            <m:e>
                              <m:r>
                                <a:rPr lang="en-US" sz="1300" b="0" i="1" smtClean="0">
                                  <a:latin typeface="Cambria Math" panose="02040503050406030204" pitchFamily="18" charset="0"/>
                                  <a:ea typeface="Cambria Math" panose="02040503050406030204" pitchFamily="18" charset="0"/>
                                </a:rPr>
                                <m:t>𝑛</m:t>
                              </m:r>
                            </m:e>
                            <m:sub>
                              <m:r>
                                <a:rPr lang="en-US" sz="1300" b="0" i="1" smtClean="0">
                                  <a:latin typeface="Cambria Math" panose="02040503050406030204" pitchFamily="18" charset="0"/>
                                  <a:ea typeface="Cambria Math" panose="02040503050406030204" pitchFamily="18" charset="0"/>
                                </a:rPr>
                                <m:t>1</m:t>
                              </m:r>
                            </m:sub>
                          </m:sSub>
                        </m:e>
                      </m:d>
                    </m:oMath>
                  </m:oMathPara>
                </a14:m>
                <a:endParaRPr lang="en-US" sz="1300" dirty="0"/>
              </a:p>
            </p:txBody>
          </p:sp>
        </mc:Choice>
        <mc:Fallback xmlns="">
          <p:sp>
            <p:nvSpPr>
              <p:cNvPr id="25" name="TextBox 24">
                <a:extLst>
                  <a:ext uri="{FF2B5EF4-FFF2-40B4-BE49-F238E27FC236}">
                    <a16:creationId xmlns:a16="http://schemas.microsoft.com/office/drawing/2014/main" id="{13EAF8CB-DD36-1781-E78E-AA0EE502E8EA}"/>
                  </a:ext>
                </a:extLst>
              </p:cNvPr>
              <p:cNvSpPr txBox="1">
                <a:spLocks noRot="1" noChangeAspect="1" noMove="1" noResize="1" noEditPoints="1" noAdjustHandles="1" noChangeArrowheads="1" noChangeShapeType="1" noTextEdit="1"/>
              </p:cNvSpPr>
              <p:nvPr/>
            </p:nvSpPr>
            <p:spPr>
              <a:xfrm>
                <a:off x="2816520" y="2093277"/>
                <a:ext cx="455638" cy="200055"/>
              </a:xfrm>
              <a:prstGeom prst="rect">
                <a:avLst/>
              </a:prstGeom>
              <a:blipFill>
                <a:blip r:embed="rId6"/>
                <a:stretch>
                  <a:fillRect l="-8108" b="-1176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540FE83A-92E5-D10D-BB7C-52E0EFB4ABAF}"/>
              </a:ext>
            </a:extLst>
          </p:cNvPr>
          <p:cNvGrpSpPr/>
          <p:nvPr/>
        </p:nvGrpSpPr>
        <p:grpSpPr>
          <a:xfrm>
            <a:off x="2097443" y="2397146"/>
            <a:ext cx="619597" cy="274825"/>
            <a:chOff x="2971730" y="1667591"/>
            <a:chExt cx="619597" cy="274825"/>
          </a:xfrm>
        </p:grpSpPr>
        <p:sp>
          <p:nvSpPr>
            <p:cNvPr id="27" name="Right Brace 26">
              <a:extLst>
                <a:ext uri="{FF2B5EF4-FFF2-40B4-BE49-F238E27FC236}">
                  <a16:creationId xmlns:a16="http://schemas.microsoft.com/office/drawing/2014/main" id="{209E68A6-3BF4-66E6-8966-1D73273D4F9E}"/>
                </a:ext>
              </a:extLst>
            </p:cNvPr>
            <p:cNvSpPr/>
            <p:nvPr/>
          </p:nvSpPr>
          <p:spPr>
            <a:xfrm>
              <a:off x="2971730" y="1667591"/>
              <a:ext cx="107029" cy="274825"/>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A1BDA221-E33B-4D2F-CDF9-A5D21769EFEC}"/>
                </a:ext>
              </a:extLst>
            </p:cNvPr>
            <p:cNvCxnSpPr/>
            <p:nvPr/>
          </p:nvCxnSpPr>
          <p:spPr>
            <a:xfrm>
              <a:off x="3071210" y="1805003"/>
              <a:ext cx="520117"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339972F-B59E-CC33-79DE-68FB4E5AB2A4}"/>
                  </a:ext>
                </a:extLst>
              </p:cNvPr>
              <p:cNvSpPr txBox="1"/>
              <p:nvPr/>
            </p:nvSpPr>
            <p:spPr>
              <a:xfrm>
                <a:off x="2816520" y="2452318"/>
                <a:ext cx="459485" cy="200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sSub>
                            <m:sSubPr>
                              <m:ctrlPr>
                                <a:rPr lang="en-US" sz="1300" b="0" i="1" smtClean="0">
                                  <a:latin typeface="Cambria Math" panose="02040503050406030204" pitchFamily="18" charset="0"/>
                                  <a:ea typeface="Cambria Math" panose="02040503050406030204" pitchFamily="18" charset="0"/>
                                </a:rPr>
                              </m:ctrlPr>
                            </m:sSubPr>
                            <m:e>
                              <m:r>
                                <a:rPr lang="en-US" sz="1300" b="0" i="1" smtClean="0">
                                  <a:latin typeface="Cambria Math" panose="02040503050406030204" pitchFamily="18" charset="0"/>
                                  <a:ea typeface="Cambria Math" panose="02040503050406030204" pitchFamily="18" charset="0"/>
                                </a:rPr>
                                <m:t>𝑛</m:t>
                              </m:r>
                            </m:e>
                            <m:sub>
                              <m:r>
                                <a:rPr lang="en-US" sz="1300" b="0" i="1" smtClean="0">
                                  <a:latin typeface="Cambria Math" panose="02040503050406030204" pitchFamily="18" charset="0"/>
                                  <a:ea typeface="Cambria Math" panose="02040503050406030204" pitchFamily="18" charset="0"/>
                                </a:rPr>
                                <m:t>2</m:t>
                              </m:r>
                            </m:sub>
                          </m:sSub>
                        </m:e>
                      </m:d>
                    </m:oMath>
                  </m:oMathPara>
                </a14:m>
                <a:endParaRPr lang="en-US" sz="1300" dirty="0"/>
              </a:p>
            </p:txBody>
          </p:sp>
        </mc:Choice>
        <mc:Fallback xmlns="">
          <p:sp>
            <p:nvSpPr>
              <p:cNvPr id="29" name="TextBox 28">
                <a:extLst>
                  <a:ext uri="{FF2B5EF4-FFF2-40B4-BE49-F238E27FC236}">
                    <a16:creationId xmlns:a16="http://schemas.microsoft.com/office/drawing/2014/main" id="{B339972F-B59E-CC33-79DE-68FB4E5AB2A4}"/>
                  </a:ext>
                </a:extLst>
              </p:cNvPr>
              <p:cNvSpPr txBox="1">
                <a:spLocks noRot="1" noChangeAspect="1" noMove="1" noResize="1" noEditPoints="1" noAdjustHandles="1" noChangeArrowheads="1" noChangeShapeType="1" noTextEdit="1"/>
              </p:cNvSpPr>
              <p:nvPr/>
            </p:nvSpPr>
            <p:spPr>
              <a:xfrm>
                <a:off x="2816520" y="2452318"/>
                <a:ext cx="459485" cy="200055"/>
              </a:xfrm>
              <a:prstGeom prst="rect">
                <a:avLst/>
              </a:prstGeom>
              <a:blipFill>
                <a:blip r:embed="rId7"/>
                <a:stretch>
                  <a:fillRect l="-8108"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7DC7F32-F773-F2E0-7E03-C9D94D15E0F4}"/>
                  </a:ext>
                </a:extLst>
              </p:cNvPr>
              <p:cNvSpPr txBox="1"/>
              <p:nvPr/>
            </p:nvSpPr>
            <p:spPr>
              <a:xfrm>
                <a:off x="3362797" y="3316540"/>
                <a:ext cx="378822" cy="200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1</m:t>
                          </m:r>
                        </m:e>
                      </m:d>
                    </m:oMath>
                  </m:oMathPara>
                </a14:m>
                <a:endParaRPr lang="en-US" sz="1300" dirty="0"/>
              </a:p>
            </p:txBody>
          </p:sp>
        </mc:Choice>
        <mc:Fallback xmlns="">
          <p:sp>
            <p:nvSpPr>
              <p:cNvPr id="30" name="TextBox 29">
                <a:extLst>
                  <a:ext uri="{FF2B5EF4-FFF2-40B4-BE49-F238E27FC236}">
                    <a16:creationId xmlns:a16="http://schemas.microsoft.com/office/drawing/2014/main" id="{37DC7F32-F773-F2E0-7E03-C9D94D15E0F4}"/>
                  </a:ext>
                </a:extLst>
              </p:cNvPr>
              <p:cNvSpPr txBox="1">
                <a:spLocks noRot="1" noChangeAspect="1" noMove="1" noResize="1" noEditPoints="1" noAdjustHandles="1" noChangeArrowheads="1" noChangeShapeType="1" noTextEdit="1"/>
              </p:cNvSpPr>
              <p:nvPr/>
            </p:nvSpPr>
            <p:spPr>
              <a:xfrm>
                <a:off x="3362797" y="3316540"/>
                <a:ext cx="378822" cy="200055"/>
              </a:xfrm>
              <a:prstGeom prst="rect">
                <a:avLst/>
              </a:prstGeom>
              <a:blipFill>
                <a:blip r:embed="rId8"/>
                <a:stretch>
                  <a:fillRect l="-9677" b="-6250"/>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A713B615-CDE4-FA29-8374-03C99F686B63}"/>
              </a:ext>
            </a:extLst>
          </p:cNvPr>
          <p:cNvGrpSpPr/>
          <p:nvPr/>
        </p:nvGrpSpPr>
        <p:grpSpPr>
          <a:xfrm>
            <a:off x="2643720" y="3279156"/>
            <a:ext cx="619597" cy="274825"/>
            <a:chOff x="2971730" y="1667591"/>
            <a:chExt cx="619597" cy="274825"/>
          </a:xfrm>
        </p:grpSpPr>
        <p:sp>
          <p:nvSpPr>
            <p:cNvPr id="36" name="Right Brace 35">
              <a:extLst>
                <a:ext uri="{FF2B5EF4-FFF2-40B4-BE49-F238E27FC236}">
                  <a16:creationId xmlns:a16="http://schemas.microsoft.com/office/drawing/2014/main" id="{9981823E-66B0-AFBE-44CC-1D21677431E8}"/>
                </a:ext>
              </a:extLst>
            </p:cNvPr>
            <p:cNvSpPr/>
            <p:nvPr/>
          </p:nvSpPr>
          <p:spPr>
            <a:xfrm>
              <a:off x="2971730" y="1667591"/>
              <a:ext cx="107029" cy="274825"/>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2712DE65-C8ED-0F57-A375-F4F976811AB0}"/>
                </a:ext>
              </a:extLst>
            </p:cNvPr>
            <p:cNvCxnSpPr/>
            <p:nvPr/>
          </p:nvCxnSpPr>
          <p:spPr>
            <a:xfrm>
              <a:off x="3071210" y="1805003"/>
              <a:ext cx="520117"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2E96AD1-9F1E-2ED3-BFE1-D6B7D8053D49}"/>
                  </a:ext>
                </a:extLst>
              </p:cNvPr>
              <p:cNvSpPr txBox="1"/>
              <p:nvPr/>
            </p:nvSpPr>
            <p:spPr>
              <a:xfrm>
                <a:off x="2925110" y="4079054"/>
                <a:ext cx="828432" cy="200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sSub>
                            <m:sSubPr>
                              <m:ctrlPr>
                                <a:rPr lang="en-US" sz="1300" b="0" i="1" smtClean="0">
                                  <a:latin typeface="Cambria Math" panose="02040503050406030204" pitchFamily="18" charset="0"/>
                                  <a:ea typeface="Cambria Math" panose="02040503050406030204" pitchFamily="18" charset="0"/>
                                </a:rPr>
                              </m:ctrlPr>
                            </m:sSubPr>
                            <m:e>
                              <m:r>
                                <a:rPr lang="en-US" sz="1300" b="0" i="1" smtClean="0">
                                  <a:latin typeface="Cambria Math" panose="02040503050406030204" pitchFamily="18" charset="0"/>
                                  <a:ea typeface="Cambria Math" panose="02040503050406030204" pitchFamily="18" charset="0"/>
                                </a:rPr>
                                <m:t>𝑛</m:t>
                              </m:r>
                            </m:e>
                            <m:sub>
                              <m:r>
                                <a:rPr lang="en-US" sz="1300" b="0" i="1" smtClean="0">
                                  <a:latin typeface="Cambria Math" panose="02040503050406030204" pitchFamily="18" charset="0"/>
                                  <a:ea typeface="Cambria Math" panose="02040503050406030204" pitchFamily="18" charset="0"/>
                                </a:rPr>
                                <m:t>1</m:t>
                              </m:r>
                            </m:sub>
                          </m:sSub>
                          <m:r>
                            <a:rPr lang="en-US" sz="1300" b="0" i="1" smtClean="0">
                              <a:latin typeface="Cambria Math" panose="02040503050406030204" pitchFamily="18" charset="0"/>
                              <a:ea typeface="Cambria Math" panose="02040503050406030204" pitchFamily="18" charset="0"/>
                            </a:rPr>
                            <m:t>+</m:t>
                          </m:r>
                          <m:sSub>
                            <m:sSubPr>
                              <m:ctrlPr>
                                <a:rPr lang="en-US" sz="1300" b="0" i="1" smtClean="0">
                                  <a:latin typeface="Cambria Math" panose="02040503050406030204" pitchFamily="18" charset="0"/>
                                  <a:ea typeface="Cambria Math" panose="02040503050406030204" pitchFamily="18" charset="0"/>
                                </a:rPr>
                              </m:ctrlPr>
                            </m:sSubPr>
                            <m:e>
                              <m:r>
                                <a:rPr lang="en-US" sz="1300" b="0" i="1" smtClean="0">
                                  <a:latin typeface="Cambria Math" panose="02040503050406030204" pitchFamily="18" charset="0"/>
                                  <a:ea typeface="Cambria Math" panose="02040503050406030204" pitchFamily="18" charset="0"/>
                                </a:rPr>
                                <m:t>𝑛</m:t>
                              </m:r>
                            </m:e>
                            <m:sub>
                              <m:r>
                                <a:rPr lang="en-US" sz="1300" b="0" i="1" smtClean="0">
                                  <a:latin typeface="Cambria Math" panose="02040503050406030204" pitchFamily="18" charset="0"/>
                                  <a:ea typeface="Cambria Math" panose="02040503050406030204" pitchFamily="18" charset="0"/>
                                </a:rPr>
                                <m:t>2</m:t>
                              </m:r>
                            </m:sub>
                          </m:sSub>
                        </m:e>
                      </m:d>
                    </m:oMath>
                  </m:oMathPara>
                </a14:m>
                <a:endParaRPr lang="en-US" sz="1300" dirty="0"/>
              </a:p>
            </p:txBody>
          </p:sp>
        </mc:Choice>
        <mc:Fallback xmlns="">
          <p:sp>
            <p:nvSpPr>
              <p:cNvPr id="38" name="TextBox 37">
                <a:extLst>
                  <a:ext uri="{FF2B5EF4-FFF2-40B4-BE49-F238E27FC236}">
                    <a16:creationId xmlns:a16="http://schemas.microsoft.com/office/drawing/2014/main" id="{92E96AD1-9F1E-2ED3-BFE1-D6B7D8053D49}"/>
                  </a:ext>
                </a:extLst>
              </p:cNvPr>
              <p:cNvSpPr txBox="1">
                <a:spLocks noRot="1" noChangeAspect="1" noMove="1" noResize="1" noEditPoints="1" noAdjustHandles="1" noChangeArrowheads="1" noChangeShapeType="1" noTextEdit="1"/>
              </p:cNvSpPr>
              <p:nvPr/>
            </p:nvSpPr>
            <p:spPr>
              <a:xfrm>
                <a:off x="2925110" y="4079054"/>
                <a:ext cx="828432" cy="200055"/>
              </a:xfrm>
              <a:prstGeom prst="rect">
                <a:avLst/>
              </a:prstGeom>
              <a:blipFill>
                <a:blip r:embed="rId9"/>
                <a:stretch>
                  <a:fillRect l="-4545" b="-12500"/>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739BC997-F7AE-CCF5-1DF6-7AA8E707C664}"/>
              </a:ext>
            </a:extLst>
          </p:cNvPr>
          <p:cNvGrpSpPr/>
          <p:nvPr/>
        </p:nvGrpSpPr>
        <p:grpSpPr>
          <a:xfrm>
            <a:off x="2097443" y="3628158"/>
            <a:ext cx="743328" cy="1101848"/>
            <a:chOff x="1948469" y="1624905"/>
            <a:chExt cx="743328" cy="1101848"/>
          </a:xfrm>
        </p:grpSpPr>
        <p:sp>
          <p:nvSpPr>
            <p:cNvPr id="40" name="Right Brace 39">
              <a:extLst>
                <a:ext uri="{FF2B5EF4-FFF2-40B4-BE49-F238E27FC236}">
                  <a16:creationId xmlns:a16="http://schemas.microsoft.com/office/drawing/2014/main" id="{8B59A4A0-EE3E-CBC2-B421-4FB80BE2D4C4}"/>
                </a:ext>
              </a:extLst>
            </p:cNvPr>
            <p:cNvSpPr/>
            <p:nvPr/>
          </p:nvSpPr>
          <p:spPr>
            <a:xfrm>
              <a:off x="1948469" y="1624905"/>
              <a:ext cx="242093" cy="110184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27EC28BA-6C1A-DFAF-6A8E-B6FC5E1CC66E}"/>
                </a:ext>
              </a:extLst>
            </p:cNvPr>
            <p:cNvCxnSpPr>
              <a:cxnSpLocks/>
              <a:stCxn id="40" idx="1"/>
            </p:cNvCxnSpPr>
            <p:nvPr/>
          </p:nvCxnSpPr>
          <p:spPr>
            <a:xfrm>
              <a:off x="2190562" y="2175829"/>
              <a:ext cx="501235"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CB0D853A-B913-765A-39F8-BD2C78644239}"/>
                  </a:ext>
                </a:extLst>
              </p:cNvPr>
              <p:cNvSpPr txBox="1">
                <a:spLocks/>
              </p:cNvSpPr>
              <p:nvPr/>
            </p:nvSpPr>
            <p:spPr>
              <a:xfrm>
                <a:off x="4059016" y="3042116"/>
                <a:ext cx="2159637" cy="69351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r>
                  <a:rPr lang="en-US" sz="1200" dirty="0"/>
                  <a:t>Overall runtime of “MERGE” subroutine is </a:t>
                </a:r>
                <a14:m>
                  <m:oMath xmlns:m="http://schemas.openxmlformats.org/officeDocument/2006/math">
                    <m:r>
                      <m:rPr>
                        <m:sty m:val="p"/>
                      </m:rPr>
                      <a:rPr lang="el-GR" sz="1200" i="1" smtClean="0">
                        <a:latin typeface="Cambria Math" panose="02040503050406030204" pitchFamily="18" charset="0"/>
                        <a:ea typeface="Cambria Math" panose="02040503050406030204" pitchFamily="18" charset="0"/>
                      </a:rPr>
                      <m:t>Θ</m:t>
                    </m:r>
                  </m:oMath>
                </a14:m>
                <a:r>
                  <a:rPr lang="en-US" sz="1200" dirty="0"/>
                  <a:t>(total number of elements after merging)</a:t>
                </a:r>
              </a:p>
            </p:txBody>
          </p:sp>
        </mc:Choice>
        <mc:Fallback xmlns="">
          <p:sp>
            <p:nvSpPr>
              <p:cNvPr id="45" name="Content Placeholder 2">
                <a:extLst>
                  <a:ext uri="{FF2B5EF4-FFF2-40B4-BE49-F238E27FC236}">
                    <a16:creationId xmlns:a16="http://schemas.microsoft.com/office/drawing/2014/main" id="{CB0D853A-B913-765A-39F8-BD2C78644239}"/>
                  </a:ext>
                </a:extLst>
              </p:cNvPr>
              <p:cNvSpPr txBox="1">
                <a:spLocks noRot="1" noChangeAspect="1" noMove="1" noResize="1" noEditPoints="1" noAdjustHandles="1" noChangeArrowheads="1" noChangeShapeType="1" noTextEdit="1"/>
              </p:cNvSpPr>
              <p:nvPr/>
            </p:nvSpPr>
            <p:spPr>
              <a:xfrm>
                <a:off x="4059016" y="3042116"/>
                <a:ext cx="2159637" cy="693518"/>
              </a:xfrm>
              <a:prstGeom prst="rect">
                <a:avLst/>
              </a:prstGeom>
              <a:blipFill>
                <a:blip r:embed="rId10"/>
                <a:stretch>
                  <a:fillRect b="-10714"/>
                </a:stretch>
              </a:blipFill>
            </p:spPr>
            <p:txBody>
              <a:bodyPr/>
              <a:lstStyle/>
              <a:p>
                <a:r>
                  <a:rPr lang="en-US">
                    <a:noFill/>
                  </a:rPr>
                  <a:t> </a:t>
                </a:r>
              </a:p>
            </p:txBody>
          </p:sp>
        </mc:Fallback>
      </mc:AlternateContent>
    </p:spTree>
    <p:extLst>
      <p:ext uri="{BB962C8B-B14F-4D97-AF65-F5344CB8AC3E}">
        <p14:creationId xmlns:p14="http://schemas.microsoft.com/office/powerpoint/2010/main" val="42330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9" grpId="0"/>
      <p:bldP spid="30" grpId="0"/>
      <p:bldP spid="38"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4C9B6D-C32D-4290-28BE-028D631AE3D3}"/>
              </a:ext>
            </a:extLst>
          </p:cNvPr>
          <p:cNvPicPr>
            <a:picLocks noChangeAspect="1"/>
          </p:cNvPicPr>
          <p:nvPr/>
        </p:nvPicPr>
        <p:blipFill>
          <a:blip r:embed="rId3"/>
          <a:stretch>
            <a:fillRect/>
          </a:stretch>
        </p:blipFill>
        <p:spPr>
          <a:xfrm>
            <a:off x="278719" y="1414007"/>
            <a:ext cx="2168675" cy="1800000"/>
          </a:xfrm>
          <a:prstGeom prst="rect">
            <a:avLst/>
          </a:prstGeom>
        </p:spPr>
      </p:pic>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9</a:t>
            </a:fld>
            <a:endParaRPr lang="en-US" dirty="0"/>
          </a:p>
        </p:txBody>
      </p:sp>
      <p:sp>
        <p:nvSpPr>
          <p:cNvPr id="9" name="Footer Placeholder 7">
            <a:extLst>
              <a:ext uri="{FF2B5EF4-FFF2-40B4-BE49-F238E27FC236}">
                <a16:creationId xmlns:a16="http://schemas.microsoft.com/office/drawing/2014/main" id="{CFC81A27-91FD-9B6C-E460-1841D0BAC1C4}"/>
              </a:ext>
            </a:extLst>
          </p:cNvPr>
          <p:cNvSpPr txBox="1">
            <a:spLocks/>
          </p:cNvSpPr>
          <p:nvPr/>
        </p:nvSpPr>
        <p:spPr>
          <a:xfrm>
            <a:off x="1294188" y="4869209"/>
            <a:ext cx="4594279" cy="205383"/>
          </a:xfrm>
          <a:prstGeom prst="rect">
            <a:avLst/>
          </a:prstGeom>
        </p:spPr>
        <p:txBody>
          <a:bodyPr vert="horz" lIns="91440" tIns="45720" rIns="91440" bIns="45720" rtlCol="0" anchor="ctr"/>
          <a:lstStyle>
            <a:defPPr>
              <a:defRPr lang="en-US"/>
            </a:defPPr>
            <a:lvl1pPr marL="0" algn="ctr" defTabSz="914400" rtl="0" eaLnBrk="1" latinLnBrk="0" hangingPunct="1">
              <a:defRPr sz="675" kern="1200">
                <a:solidFill>
                  <a:srgbClr val="0432FF"/>
                </a:solidFill>
                <a:latin typeface="Segoe UI" charset="0"/>
                <a:ea typeface="Segoe UI" charset="0"/>
                <a:cs typeface="Segoe U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CS21003/CS21203 / Algorithms - I | Divide and Conquer</a:t>
            </a:r>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Merge Sort – Runtime Analysis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Aug 10,11,12,17,24, 2022 
</a:t>
            </a: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9A7171F-E177-A1D4-D672-C292A37BAE51}"/>
                  </a:ext>
                </a:extLst>
              </p:cNvPr>
              <p:cNvSpPr txBox="1"/>
              <p:nvPr/>
            </p:nvSpPr>
            <p:spPr>
              <a:xfrm>
                <a:off x="2293858" y="1876267"/>
                <a:ext cx="378822" cy="200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1</m:t>
                          </m:r>
                        </m:e>
                      </m:d>
                    </m:oMath>
                  </m:oMathPara>
                </a14:m>
                <a:endParaRPr lang="en-US" sz="1300" dirty="0"/>
              </a:p>
            </p:txBody>
          </p:sp>
        </mc:Choice>
        <mc:Fallback xmlns="">
          <p:sp>
            <p:nvSpPr>
              <p:cNvPr id="17" name="TextBox 16">
                <a:extLst>
                  <a:ext uri="{FF2B5EF4-FFF2-40B4-BE49-F238E27FC236}">
                    <a16:creationId xmlns:a16="http://schemas.microsoft.com/office/drawing/2014/main" id="{59A7171F-E177-A1D4-D672-C292A37BAE51}"/>
                  </a:ext>
                </a:extLst>
              </p:cNvPr>
              <p:cNvSpPr txBox="1">
                <a:spLocks noRot="1" noChangeAspect="1" noMove="1" noResize="1" noEditPoints="1" noAdjustHandles="1" noChangeArrowheads="1" noChangeShapeType="1" noTextEdit="1"/>
              </p:cNvSpPr>
              <p:nvPr/>
            </p:nvSpPr>
            <p:spPr>
              <a:xfrm>
                <a:off x="2293858" y="1876267"/>
                <a:ext cx="378822" cy="200055"/>
              </a:xfrm>
              <a:prstGeom prst="rect">
                <a:avLst/>
              </a:prstGeom>
              <a:blipFill>
                <a:blip r:embed="rId4"/>
                <a:stretch>
                  <a:fillRect l="-9677" b="-5882"/>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703C8EBB-38B6-0FC1-F66D-F7415758D8DD}"/>
              </a:ext>
            </a:extLst>
          </p:cNvPr>
          <p:cNvGrpSpPr/>
          <p:nvPr/>
        </p:nvGrpSpPr>
        <p:grpSpPr>
          <a:xfrm>
            <a:off x="1593908" y="1810204"/>
            <a:ext cx="619596" cy="354154"/>
            <a:chOff x="2971731" y="1667591"/>
            <a:chExt cx="619596" cy="354154"/>
          </a:xfrm>
        </p:grpSpPr>
        <p:sp>
          <p:nvSpPr>
            <p:cNvPr id="18" name="Right Brace 17">
              <a:extLst>
                <a:ext uri="{FF2B5EF4-FFF2-40B4-BE49-F238E27FC236}">
                  <a16:creationId xmlns:a16="http://schemas.microsoft.com/office/drawing/2014/main" id="{88C550B8-55F8-75F2-A51B-991A57833973}"/>
                </a:ext>
              </a:extLst>
            </p:cNvPr>
            <p:cNvSpPr/>
            <p:nvPr/>
          </p:nvSpPr>
          <p:spPr>
            <a:xfrm>
              <a:off x="2971731" y="1667591"/>
              <a:ext cx="99480" cy="35415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DBB6037-1DC9-54EA-C458-D7019051880D}"/>
                </a:ext>
              </a:extLst>
            </p:cNvPr>
            <p:cNvCxnSpPr/>
            <p:nvPr/>
          </p:nvCxnSpPr>
          <p:spPr>
            <a:xfrm>
              <a:off x="3071210" y="1846948"/>
              <a:ext cx="520117"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p:grpSp>
        <p:nvGrpSpPr>
          <p:cNvPr id="3" name="Group 2">
            <a:extLst>
              <a:ext uri="{FF2B5EF4-FFF2-40B4-BE49-F238E27FC236}">
                <a16:creationId xmlns:a16="http://schemas.microsoft.com/office/drawing/2014/main" id="{A0D37A26-70D2-C8C5-2A1E-CC9AB3D64DD0}"/>
              </a:ext>
            </a:extLst>
          </p:cNvPr>
          <p:cNvGrpSpPr/>
          <p:nvPr/>
        </p:nvGrpSpPr>
        <p:grpSpPr>
          <a:xfrm>
            <a:off x="1594502" y="2197936"/>
            <a:ext cx="619597" cy="274825"/>
            <a:chOff x="2971730" y="1667591"/>
            <a:chExt cx="619597" cy="274825"/>
          </a:xfrm>
        </p:grpSpPr>
        <p:sp>
          <p:nvSpPr>
            <p:cNvPr id="6" name="Right Brace 5">
              <a:extLst>
                <a:ext uri="{FF2B5EF4-FFF2-40B4-BE49-F238E27FC236}">
                  <a16:creationId xmlns:a16="http://schemas.microsoft.com/office/drawing/2014/main" id="{E7586F25-3910-001A-93E3-55D8C891165A}"/>
                </a:ext>
              </a:extLst>
            </p:cNvPr>
            <p:cNvSpPr/>
            <p:nvPr/>
          </p:nvSpPr>
          <p:spPr>
            <a:xfrm>
              <a:off x="2971730" y="1667591"/>
              <a:ext cx="107029" cy="274825"/>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B958287-05B2-7EDD-AAEB-F78873559E62}"/>
                </a:ext>
              </a:extLst>
            </p:cNvPr>
            <p:cNvCxnSpPr/>
            <p:nvPr/>
          </p:nvCxnSpPr>
          <p:spPr>
            <a:xfrm>
              <a:off x="3071210" y="1805003"/>
              <a:ext cx="520117"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BEE26D0-A77D-1811-6D80-65B5BF4F6796}"/>
                  </a:ext>
                </a:extLst>
              </p:cNvPr>
              <p:cNvSpPr txBox="1"/>
              <p:nvPr/>
            </p:nvSpPr>
            <p:spPr>
              <a:xfrm>
                <a:off x="2290808" y="2235320"/>
                <a:ext cx="378822" cy="200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1</m:t>
                          </m:r>
                        </m:e>
                      </m:d>
                    </m:oMath>
                  </m:oMathPara>
                </a14:m>
                <a:endParaRPr lang="en-US" sz="1300" dirty="0"/>
              </a:p>
            </p:txBody>
          </p:sp>
        </mc:Choice>
        <mc:Fallback xmlns="">
          <p:sp>
            <p:nvSpPr>
              <p:cNvPr id="10" name="TextBox 9">
                <a:extLst>
                  <a:ext uri="{FF2B5EF4-FFF2-40B4-BE49-F238E27FC236}">
                    <a16:creationId xmlns:a16="http://schemas.microsoft.com/office/drawing/2014/main" id="{5BEE26D0-A77D-1811-6D80-65B5BF4F6796}"/>
                  </a:ext>
                </a:extLst>
              </p:cNvPr>
              <p:cNvSpPr txBox="1">
                <a:spLocks noRot="1" noChangeAspect="1" noMove="1" noResize="1" noEditPoints="1" noAdjustHandles="1" noChangeArrowheads="1" noChangeShapeType="1" noTextEdit="1"/>
              </p:cNvSpPr>
              <p:nvPr/>
            </p:nvSpPr>
            <p:spPr>
              <a:xfrm>
                <a:off x="2290808" y="2235320"/>
                <a:ext cx="378822" cy="200055"/>
              </a:xfrm>
              <a:prstGeom prst="rect">
                <a:avLst/>
              </a:prstGeom>
              <a:blipFill>
                <a:blip r:embed="rId5"/>
                <a:stretch>
                  <a:fillRect l="-9677" b="-6250"/>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D945F8AA-5AE4-BD12-F0B8-84D574D25725}"/>
              </a:ext>
            </a:extLst>
          </p:cNvPr>
          <p:cNvGrpSpPr/>
          <p:nvPr/>
        </p:nvGrpSpPr>
        <p:grpSpPr>
          <a:xfrm>
            <a:off x="1903705" y="2941983"/>
            <a:ext cx="619597" cy="274825"/>
            <a:chOff x="2971730" y="1667591"/>
            <a:chExt cx="619597" cy="274825"/>
          </a:xfrm>
        </p:grpSpPr>
        <p:sp>
          <p:nvSpPr>
            <p:cNvPr id="13" name="Right Brace 12">
              <a:extLst>
                <a:ext uri="{FF2B5EF4-FFF2-40B4-BE49-F238E27FC236}">
                  <a16:creationId xmlns:a16="http://schemas.microsoft.com/office/drawing/2014/main" id="{EB18A000-9475-1290-89CB-5945F2934EDE}"/>
                </a:ext>
              </a:extLst>
            </p:cNvPr>
            <p:cNvSpPr/>
            <p:nvPr/>
          </p:nvSpPr>
          <p:spPr>
            <a:xfrm>
              <a:off x="2971730" y="1667591"/>
              <a:ext cx="107029" cy="274825"/>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778EA29-A924-A411-7477-8C26AC2EC799}"/>
                </a:ext>
              </a:extLst>
            </p:cNvPr>
            <p:cNvCxnSpPr/>
            <p:nvPr/>
          </p:nvCxnSpPr>
          <p:spPr>
            <a:xfrm>
              <a:off x="3071210" y="1805003"/>
              <a:ext cx="520117" cy="0"/>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8A548E0-9B52-622F-C8A8-CCA7247C4AB6}"/>
                  </a:ext>
                </a:extLst>
              </p:cNvPr>
              <p:cNvSpPr txBox="1"/>
              <p:nvPr/>
            </p:nvSpPr>
            <p:spPr>
              <a:xfrm>
                <a:off x="2558066" y="2979367"/>
                <a:ext cx="384849" cy="200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300" i="1" smtClean="0">
                          <a:latin typeface="Cambria Math" panose="02040503050406030204" pitchFamily="18" charset="0"/>
                          <a:ea typeface="Cambria Math" panose="02040503050406030204" pitchFamily="18" charset="0"/>
                        </a:rPr>
                        <m:t>Θ</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𝑛</m:t>
                          </m:r>
                        </m:e>
                      </m:d>
                    </m:oMath>
                  </m:oMathPara>
                </a14:m>
                <a:endParaRPr lang="en-US" sz="1300" dirty="0"/>
              </a:p>
            </p:txBody>
          </p:sp>
        </mc:Choice>
        <mc:Fallback xmlns="">
          <p:sp>
            <p:nvSpPr>
              <p:cNvPr id="15" name="TextBox 14">
                <a:extLst>
                  <a:ext uri="{FF2B5EF4-FFF2-40B4-BE49-F238E27FC236}">
                    <a16:creationId xmlns:a16="http://schemas.microsoft.com/office/drawing/2014/main" id="{C8A548E0-9B52-622F-C8A8-CCA7247C4AB6}"/>
                  </a:ext>
                </a:extLst>
              </p:cNvPr>
              <p:cNvSpPr txBox="1">
                <a:spLocks noRot="1" noChangeAspect="1" noMove="1" noResize="1" noEditPoints="1" noAdjustHandles="1" noChangeArrowheads="1" noChangeShapeType="1" noTextEdit="1"/>
              </p:cNvSpPr>
              <p:nvPr/>
            </p:nvSpPr>
            <p:spPr>
              <a:xfrm>
                <a:off x="2558066" y="2979367"/>
                <a:ext cx="384849" cy="200055"/>
              </a:xfrm>
              <a:prstGeom prst="rect">
                <a:avLst/>
              </a:prstGeom>
              <a:blipFill>
                <a:blip r:embed="rId6"/>
                <a:stretch>
                  <a:fillRect l="-9677" b="-5882"/>
                </a:stretch>
              </a:blipFill>
            </p:spPr>
            <p:txBody>
              <a:bodyPr/>
              <a:lstStyle/>
              <a:p>
                <a:r>
                  <a:rPr lang="en-US">
                    <a:noFill/>
                  </a:rPr>
                  <a:t> </a:t>
                </a:r>
              </a:p>
            </p:txBody>
          </p:sp>
        </mc:Fallback>
      </mc:AlternateContent>
      <p:grpSp>
        <p:nvGrpSpPr>
          <p:cNvPr id="122" name="Group 121">
            <a:extLst>
              <a:ext uri="{FF2B5EF4-FFF2-40B4-BE49-F238E27FC236}">
                <a16:creationId xmlns:a16="http://schemas.microsoft.com/office/drawing/2014/main" id="{78EF5488-D5D8-C858-A9B5-7113B719BEB4}"/>
              </a:ext>
            </a:extLst>
          </p:cNvPr>
          <p:cNvGrpSpPr/>
          <p:nvPr/>
        </p:nvGrpSpPr>
        <p:grpSpPr>
          <a:xfrm>
            <a:off x="3665273" y="1105876"/>
            <a:ext cx="3000411" cy="2808723"/>
            <a:chOff x="3665273" y="1105876"/>
            <a:chExt cx="3000411" cy="2808723"/>
          </a:xfrm>
        </p:grpSpPr>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542D2DD5-69CF-F00E-23B0-32CDB5586656}"/>
                    </a:ext>
                  </a:extLst>
                </p:cNvPr>
                <p:cNvSpPr txBox="1"/>
                <p:nvPr/>
              </p:nvSpPr>
              <p:spPr>
                <a:xfrm>
                  <a:off x="3694857" y="2406820"/>
                  <a:ext cx="32630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oMath>
                    </m:oMathPara>
                  </a14:m>
                  <a:endParaRPr lang="en-US" sz="1400" dirty="0"/>
                </a:p>
              </p:txBody>
            </p:sp>
          </mc:Choice>
          <mc:Fallback xmlns="">
            <p:sp>
              <p:nvSpPr>
                <p:cNvPr id="89" name="TextBox 88">
                  <a:extLst>
                    <a:ext uri="{FF2B5EF4-FFF2-40B4-BE49-F238E27FC236}">
                      <a16:creationId xmlns:a16="http://schemas.microsoft.com/office/drawing/2014/main" id="{542D2DD5-69CF-F00E-23B0-32CDB5586656}"/>
                    </a:ext>
                  </a:extLst>
                </p:cNvPr>
                <p:cNvSpPr txBox="1">
                  <a:spLocks noRot="1" noChangeAspect="1" noMove="1" noResize="1" noEditPoints="1" noAdjustHandles="1" noChangeArrowheads="1" noChangeShapeType="1" noTextEdit="1"/>
                </p:cNvSpPr>
                <p:nvPr/>
              </p:nvSpPr>
              <p:spPr>
                <a:xfrm>
                  <a:off x="3694857" y="2406820"/>
                  <a:ext cx="326308" cy="307777"/>
                </a:xfrm>
                <a:prstGeom prst="rect">
                  <a:avLst/>
                </a:prstGeom>
                <a:blipFill>
                  <a:blip r:embed="rId7"/>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245B9DA4-D392-CBFF-A55C-F9037D9558FF}"/>
                    </a:ext>
                  </a:extLst>
                </p:cNvPr>
                <p:cNvSpPr txBox="1"/>
                <p:nvPr/>
              </p:nvSpPr>
              <p:spPr>
                <a:xfrm>
                  <a:off x="3665273" y="3123423"/>
                  <a:ext cx="518411"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𝑝</m:t>
                        </m:r>
                        <m:r>
                          <a:rPr lang="en-US" sz="1000" b="0" i="1" smtClean="0">
                            <a:latin typeface="Cambria Math" panose="02040503050406030204" pitchFamily="18" charset="0"/>
                          </a:rPr>
                          <m:t>=</m:t>
                        </m:r>
                        <m:r>
                          <a:rPr lang="en-US" sz="1000" b="0" i="1" smtClean="0">
                            <a:latin typeface="Cambria Math" panose="02040503050406030204" pitchFamily="18" charset="0"/>
                          </a:rPr>
                          <m:t>𝑟</m:t>
                        </m:r>
                      </m:oMath>
                    </m:oMathPara>
                  </a14:m>
                  <a:endParaRPr lang="en-US" sz="1000" dirty="0"/>
                </a:p>
              </p:txBody>
            </p:sp>
          </mc:Choice>
          <mc:Fallback xmlns="">
            <p:sp>
              <p:nvSpPr>
                <p:cNvPr id="101" name="TextBox 100">
                  <a:extLst>
                    <a:ext uri="{FF2B5EF4-FFF2-40B4-BE49-F238E27FC236}">
                      <a16:creationId xmlns:a16="http://schemas.microsoft.com/office/drawing/2014/main" id="{245B9DA4-D392-CBFF-A55C-F9037D9558FF}"/>
                    </a:ext>
                  </a:extLst>
                </p:cNvPr>
                <p:cNvSpPr txBox="1">
                  <a:spLocks noRot="1" noChangeAspect="1" noMove="1" noResize="1" noEditPoints="1" noAdjustHandles="1" noChangeArrowheads="1" noChangeShapeType="1" noTextEdit="1"/>
                </p:cNvSpPr>
                <p:nvPr/>
              </p:nvSpPr>
              <p:spPr>
                <a:xfrm>
                  <a:off x="3665273" y="3123423"/>
                  <a:ext cx="518411" cy="246221"/>
                </a:xfrm>
                <a:prstGeom prst="rect">
                  <a:avLst/>
                </a:prstGeom>
                <a:blipFill>
                  <a:blip r:embed="rId8"/>
                  <a:stretch>
                    <a:fillRect/>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7DBED59A-BC79-024B-4365-72C0567FC94E}"/>
                </a:ext>
              </a:extLst>
            </p:cNvPr>
            <p:cNvGrpSpPr/>
            <p:nvPr/>
          </p:nvGrpSpPr>
          <p:grpSpPr>
            <a:xfrm>
              <a:off x="4068701" y="1406949"/>
              <a:ext cx="2149952" cy="259989"/>
              <a:chOff x="2624188" y="1204847"/>
              <a:chExt cx="2149952" cy="259989"/>
            </a:xfrm>
          </p:grpSpPr>
          <p:sp>
            <p:nvSpPr>
              <p:cNvPr id="31" name="Rectangle 30">
                <a:extLst>
                  <a:ext uri="{FF2B5EF4-FFF2-40B4-BE49-F238E27FC236}">
                    <a16:creationId xmlns:a16="http://schemas.microsoft.com/office/drawing/2014/main" id="{5C136353-C40F-8827-51C8-06BA53EB754C}"/>
                  </a:ext>
                </a:extLst>
              </p:cNvPr>
              <p:cNvSpPr/>
              <p:nvPr/>
            </p:nvSpPr>
            <p:spPr>
              <a:xfrm>
                <a:off x="2624188"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4260D98A-0D8B-D808-7CDE-24E3BD9B3A1F}"/>
                  </a:ext>
                </a:extLst>
              </p:cNvPr>
              <p:cNvSpPr/>
              <p:nvPr/>
            </p:nvSpPr>
            <p:spPr>
              <a:xfrm>
                <a:off x="2896662"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92C58DAD-66CD-97F7-1979-B42CF4B2E009}"/>
                  </a:ext>
                </a:extLst>
              </p:cNvPr>
              <p:cNvSpPr/>
              <p:nvPr/>
            </p:nvSpPr>
            <p:spPr>
              <a:xfrm>
                <a:off x="3432372"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3D24BAE6-16F2-2D39-9EDE-4893101BD0AE}"/>
                  </a:ext>
                </a:extLst>
              </p:cNvPr>
              <p:cNvSpPr/>
              <p:nvPr/>
            </p:nvSpPr>
            <p:spPr>
              <a:xfrm>
                <a:off x="3164517"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E53446DC-2EC3-FEF5-F164-A8BCB1B6294A}"/>
                  </a:ext>
                </a:extLst>
              </p:cNvPr>
              <p:cNvSpPr/>
              <p:nvPr/>
            </p:nvSpPr>
            <p:spPr>
              <a:xfrm>
                <a:off x="3700227"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C23E654-182C-C7EC-675F-D25C7D7051E1}"/>
                  </a:ext>
                </a:extLst>
              </p:cNvPr>
              <p:cNvSpPr/>
              <p:nvPr/>
            </p:nvSpPr>
            <p:spPr>
              <a:xfrm>
                <a:off x="3965956" y="120621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9DBC5BD9-7F6B-4196-33F8-F7AFAA2C4A25}"/>
                  </a:ext>
                </a:extLst>
              </p:cNvPr>
              <p:cNvSpPr/>
              <p:nvPr/>
            </p:nvSpPr>
            <p:spPr>
              <a:xfrm>
                <a:off x="4238430"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7A6995DE-5D5D-7A2E-8F53-1393224DF082}"/>
                  </a:ext>
                </a:extLst>
              </p:cNvPr>
              <p:cNvSpPr/>
              <p:nvPr/>
            </p:nvSpPr>
            <p:spPr>
              <a:xfrm>
                <a:off x="4506285" y="1204847"/>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 name="Group 46">
              <a:extLst>
                <a:ext uri="{FF2B5EF4-FFF2-40B4-BE49-F238E27FC236}">
                  <a16:creationId xmlns:a16="http://schemas.microsoft.com/office/drawing/2014/main" id="{109F1C35-ED61-2E7F-58D2-C87EDDF312C4}"/>
                </a:ext>
              </a:extLst>
            </p:cNvPr>
            <p:cNvGrpSpPr/>
            <p:nvPr/>
          </p:nvGrpSpPr>
          <p:grpSpPr>
            <a:xfrm>
              <a:off x="3937082" y="2046681"/>
              <a:ext cx="1076039" cy="258618"/>
              <a:chOff x="2021579" y="1827031"/>
              <a:chExt cx="1076039" cy="258618"/>
            </a:xfrm>
          </p:grpSpPr>
          <p:sp>
            <p:nvSpPr>
              <p:cNvPr id="48" name="Rectangle 47">
                <a:extLst>
                  <a:ext uri="{FF2B5EF4-FFF2-40B4-BE49-F238E27FC236}">
                    <a16:creationId xmlns:a16="http://schemas.microsoft.com/office/drawing/2014/main" id="{63A2921E-AE55-5DA6-22C6-C07460E43E2A}"/>
                  </a:ext>
                </a:extLst>
              </p:cNvPr>
              <p:cNvSpPr/>
              <p:nvPr/>
            </p:nvSpPr>
            <p:spPr>
              <a:xfrm>
                <a:off x="2021579"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B5FD6999-8DF0-957B-8802-2E7B293642ED}"/>
                  </a:ext>
                </a:extLst>
              </p:cNvPr>
              <p:cNvSpPr/>
              <p:nvPr/>
            </p:nvSpPr>
            <p:spPr>
              <a:xfrm>
                <a:off x="229405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63EDD91F-0E75-AC92-0EB6-447E5DEF5F2D}"/>
                  </a:ext>
                </a:extLst>
              </p:cNvPr>
              <p:cNvSpPr/>
              <p:nvPr/>
            </p:nvSpPr>
            <p:spPr>
              <a:xfrm>
                <a:off x="282976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8D9F7C3-6E9A-1A62-FC4F-357B89C2E79A}"/>
                  </a:ext>
                </a:extLst>
              </p:cNvPr>
              <p:cNvSpPr/>
              <p:nvPr/>
            </p:nvSpPr>
            <p:spPr>
              <a:xfrm>
                <a:off x="2561908"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E2CA9CD0-FB86-35D0-2C64-C101CB540533}"/>
                </a:ext>
              </a:extLst>
            </p:cNvPr>
            <p:cNvGrpSpPr/>
            <p:nvPr/>
          </p:nvGrpSpPr>
          <p:grpSpPr>
            <a:xfrm>
              <a:off x="5278667" y="2042530"/>
              <a:ext cx="1076039" cy="258618"/>
              <a:chOff x="2021579" y="1827031"/>
              <a:chExt cx="1076039" cy="258618"/>
            </a:xfrm>
          </p:grpSpPr>
          <p:sp>
            <p:nvSpPr>
              <p:cNvPr id="53" name="Rectangle 52">
                <a:extLst>
                  <a:ext uri="{FF2B5EF4-FFF2-40B4-BE49-F238E27FC236}">
                    <a16:creationId xmlns:a16="http://schemas.microsoft.com/office/drawing/2014/main" id="{7589500C-FDC2-AA0A-16FF-F08906BE1EEF}"/>
                  </a:ext>
                </a:extLst>
              </p:cNvPr>
              <p:cNvSpPr/>
              <p:nvPr/>
            </p:nvSpPr>
            <p:spPr>
              <a:xfrm>
                <a:off x="2021579"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FA908FD0-B752-70F4-5BE8-A73A6ABAD83E}"/>
                  </a:ext>
                </a:extLst>
              </p:cNvPr>
              <p:cNvSpPr/>
              <p:nvPr/>
            </p:nvSpPr>
            <p:spPr>
              <a:xfrm>
                <a:off x="229405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AE9E0C8B-1787-0CDF-76BE-DE24160E1517}"/>
                  </a:ext>
                </a:extLst>
              </p:cNvPr>
              <p:cNvSpPr/>
              <p:nvPr/>
            </p:nvSpPr>
            <p:spPr>
              <a:xfrm>
                <a:off x="2829763"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E412B402-4323-93AA-E46E-C13E34A231CE}"/>
                  </a:ext>
                </a:extLst>
              </p:cNvPr>
              <p:cNvSpPr/>
              <p:nvPr/>
            </p:nvSpPr>
            <p:spPr>
              <a:xfrm>
                <a:off x="2561908" y="1827031"/>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9" name="Group 58">
              <a:extLst>
                <a:ext uri="{FF2B5EF4-FFF2-40B4-BE49-F238E27FC236}">
                  <a16:creationId xmlns:a16="http://schemas.microsoft.com/office/drawing/2014/main" id="{4B263697-B4A7-BADB-8CEC-FF783C6654D5}"/>
                </a:ext>
              </a:extLst>
            </p:cNvPr>
            <p:cNvGrpSpPr/>
            <p:nvPr/>
          </p:nvGrpSpPr>
          <p:grpSpPr>
            <a:xfrm>
              <a:off x="3845112" y="2724193"/>
              <a:ext cx="540329" cy="258618"/>
              <a:chOff x="3794778" y="2313132"/>
              <a:chExt cx="540329" cy="258618"/>
            </a:xfrm>
          </p:grpSpPr>
          <p:sp>
            <p:nvSpPr>
              <p:cNvPr id="57" name="Rectangle 56">
                <a:extLst>
                  <a:ext uri="{FF2B5EF4-FFF2-40B4-BE49-F238E27FC236}">
                    <a16:creationId xmlns:a16="http://schemas.microsoft.com/office/drawing/2014/main" id="{755E8DF9-4369-727E-102D-83D7715F1EFA}"/>
                  </a:ext>
                </a:extLst>
              </p:cNvPr>
              <p:cNvSpPr/>
              <p:nvPr/>
            </p:nvSpPr>
            <p:spPr>
              <a:xfrm>
                <a:off x="3794778" y="2313132"/>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F8045B1F-CFC9-5A7D-2B7B-4B5C66E141DA}"/>
                  </a:ext>
                </a:extLst>
              </p:cNvPr>
              <p:cNvSpPr/>
              <p:nvPr/>
            </p:nvSpPr>
            <p:spPr>
              <a:xfrm>
                <a:off x="4067252" y="2313132"/>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F164FD4F-3DFB-77E0-C7E0-B1B57DF43741}"/>
                </a:ext>
              </a:extLst>
            </p:cNvPr>
            <p:cNvGrpSpPr/>
            <p:nvPr/>
          </p:nvGrpSpPr>
          <p:grpSpPr>
            <a:xfrm>
              <a:off x="4478576" y="2732582"/>
              <a:ext cx="540329" cy="258618"/>
              <a:chOff x="3794778" y="2313132"/>
              <a:chExt cx="540329" cy="258618"/>
            </a:xfrm>
          </p:grpSpPr>
          <p:sp>
            <p:nvSpPr>
              <p:cNvPr id="61" name="Rectangle 60">
                <a:extLst>
                  <a:ext uri="{FF2B5EF4-FFF2-40B4-BE49-F238E27FC236}">
                    <a16:creationId xmlns:a16="http://schemas.microsoft.com/office/drawing/2014/main" id="{6847D59C-1631-60EB-0F42-CCC872CB0EC2}"/>
                  </a:ext>
                </a:extLst>
              </p:cNvPr>
              <p:cNvSpPr/>
              <p:nvPr/>
            </p:nvSpPr>
            <p:spPr>
              <a:xfrm>
                <a:off x="3794778" y="2313132"/>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5DA77986-9EB3-30BA-E34D-B2A2AC61179A}"/>
                  </a:ext>
                </a:extLst>
              </p:cNvPr>
              <p:cNvSpPr/>
              <p:nvPr/>
            </p:nvSpPr>
            <p:spPr>
              <a:xfrm>
                <a:off x="4067252" y="2313132"/>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 name="Group 62">
              <a:extLst>
                <a:ext uri="{FF2B5EF4-FFF2-40B4-BE49-F238E27FC236}">
                  <a16:creationId xmlns:a16="http://schemas.microsoft.com/office/drawing/2014/main" id="{F9F90ED0-9B0F-D410-996A-D79A7DEB4CE8}"/>
                </a:ext>
              </a:extLst>
            </p:cNvPr>
            <p:cNvGrpSpPr/>
            <p:nvPr/>
          </p:nvGrpSpPr>
          <p:grpSpPr>
            <a:xfrm>
              <a:off x="5302508" y="2732582"/>
              <a:ext cx="540329" cy="258618"/>
              <a:chOff x="3794778" y="2313132"/>
              <a:chExt cx="540329" cy="258618"/>
            </a:xfrm>
          </p:grpSpPr>
          <p:sp>
            <p:nvSpPr>
              <p:cNvPr id="64" name="Rectangle 63">
                <a:extLst>
                  <a:ext uri="{FF2B5EF4-FFF2-40B4-BE49-F238E27FC236}">
                    <a16:creationId xmlns:a16="http://schemas.microsoft.com/office/drawing/2014/main" id="{ECF2F394-465A-7637-E84F-EC86CC121638}"/>
                  </a:ext>
                </a:extLst>
              </p:cNvPr>
              <p:cNvSpPr/>
              <p:nvPr/>
            </p:nvSpPr>
            <p:spPr>
              <a:xfrm>
                <a:off x="3794778" y="2313132"/>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E1D511E5-43E0-5BCB-F8EB-2F052FA51BE4}"/>
                  </a:ext>
                </a:extLst>
              </p:cNvPr>
              <p:cNvSpPr/>
              <p:nvPr/>
            </p:nvSpPr>
            <p:spPr>
              <a:xfrm>
                <a:off x="4067252" y="2313132"/>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 name="Group 65">
              <a:extLst>
                <a:ext uri="{FF2B5EF4-FFF2-40B4-BE49-F238E27FC236}">
                  <a16:creationId xmlns:a16="http://schemas.microsoft.com/office/drawing/2014/main" id="{04BBE4A8-9A79-3B54-AE73-B87DB8BCCD77}"/>
                </a:ext>
              </a:extLst>
            </p:cNvPr>
            <p:cNvGrpSpPr/>
            <p:nvPr/>
          </p:nvGrpSpPr>
          <p:grpSpPr>
            <a:xfrm>
              <a:off x="5919194" y="2732582"/>
              <a:ext cx="540329" cy="258618"/>
              <a:chOff x="3794778" y="2313132"/>
              <a:chExt cx="540329" cy="258618"/>
            </a:xfrm>
          </p:grpSpPr>
          <p:sp>
            <p:nvSpPr>
              <p:cNvPr id="67" name="Rectangle 66">
                <a:extLst>
                  <a:ext uri="{FF2B5EF4-FFF2-40B4-BE49-F238E27FC236}">
                    <a16:creationId xmlns:a16="http://schemas.microsoft.com/office/drawing/2014/main" id="{74456B60-AAAE-D917-A289-FD0E68D01901}"/>
                  </a:ext>
                </a:extLst>
              </p:cNvPr>
              <p:cNvSpPr/>
              <p:nvPr/>
            </p:nvSpPr>
            <p:spPr>
              <a:xfrm>
                <a:off x="3794778" y="2313132"/>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B58D60F2-7355-008C-6A60-CD53AA496084}"/>
                  </a:ext>
                </a:extLst>
              </p:cNvPr>
              <p:cNvSpPr/>
              <p:nvPr/>
            </p:nvSpPr>
            <p:spPr>
              <a:xfrm>
                <a:off x="4067252" y="2313132"/>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Rectangle 69">
              <a:extLst>
                <a:ext uri="{FF2B5EF4-FFF2-40B4-BE49-F238E27FC236}">
                  <a16:creationId xmlns:a16="http://schemas.microsoft.com/office/drawing/2014/main" id="{B0F1DFCD-DFD9-F21A-6429-8092AEF57BC9}"/>
                </a:ext>
              </a:extLst>
            </p:cNvPr>
            <p:cNvSpPr/>
            <p:nvPr/>
          </p:nvSpPr>
          <p:spPr>
            <a:xfrm>
              <a:off x="3810924" y="335224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61140074-F1ED-833B-4DB5-410E22355637}"/>
                </a:ext>
              </a:extLst>
            </p:cNvPr>
            <p:cNvSpPr/>
            <p:nvPr/>
          </p:nvSpPr>
          <p:spPr>
            <a:xfrm>
              <a:off x="4112327" y="3352006"/>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CF89A1D3-CFF1-C372-7444-FDF7E71E5541}"/>
                </a:ext>
              </a:extLst>
            </p:cNvPr>
            <p:cNvSpPr/>
            <p:nvPr/>
          </p:nvSpPr>
          <p:spPr>
            <a:xfrm>
              <a:off x="4509779" y="335224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A8B71035-2BFD-B48A-ED9B-A29D1A1954B1}"/>
                </a:ext>
              </a:extLst>
            </p:cNvPr>
            <p:cNvSpPr/>
            <p:nvPr/>
          </p:nvSpPr>
          <p:spPr>
            <a:xfrm>
              <a:off x="4811182" y="3352006"/>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383DA28A-6205-58D5-771E-DD9EF4CF43CE}"/>
                </a:ext>
              </a:extLst>
            </p:cNvPr>
            <p:cNvSpPr/>
            <p:nvPr/>
          </p:nvSpPr>
          <p:spPr>
            <a:xfrm>
              <a:off x="5262852" y="335224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5A41890E-8E5F-2CF7-3A5A-B504C945545A}"/>
                </a:ext>
              </a:extLst>
            </p:cNvPr>
            <p:cNvSpPr/>
            <p:nvPr/>
          </p:nvSpPr>
          <p:spPr>
            <a:xfrm>
              <a:off x="5564255" y="3352006"/>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1EFB5709-4CB4-99FD-0D7F-2EA2224F35CF}"/>
                </a:ext>
              </a:extLst>
            </p:cNvPr>
            <p:cNvSpPr/>
            <p:nvPr/>
          </p:nvSpPr>
          <p:spPr>
            <a:xfrm>
              <a:off x="5961707" y="3352248"/>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0A91DCDE-0AA4-C57D-8108-856BB07FEE0C}"/>
                </a:ext>
              </a:extLst>
            </p:cNvPr>
            <p:cNvSpPr/>
            <p:nvPr/>
          </p:nvSpPr>
          <p:spPr>
            <a:xfrm>
              <a:off x="6263110" y="3352006"/>
              <a:ext cx="267855" cy="258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3C637BA1-2775-A2DD-CED6-1BEA93517953}"/>
                    </a:ext>
                  </a:extLst>
                </p:cNvPr>
                <p:cNvSpPr txBox="1"/>
                <p:nvPr/>
              </p:nvSpPr>
              <p:spPr>
                <a:xfrm>
                  <a:off x="3963054" y="1105876"/>
                  <a:ext cx="32630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oMath>
                    </m:oMathPara>
                  </a14:m>
                  <a:endParaRPr lang="en-US" sz="1400" dirty="0"/>
                </a:p>
              </p:txBody>
            </p:sp>
          </mc:Choice>
          <mc:Fallback xmlns="">
            <p:sp>
              <p:nvSpPr>
                <p:cNvPr id="79" name="TextBox 78">
                  <a:extLst>
                    <a:ext uri="{FF2B5EF4-FFF2-40B4-BE49-F238E27FC236}">
                      <a16:creationId xmlns:a16="http://schemas.microsoft.com/office/drawing/2014/main" id="{3C637BA1-2775-A2DD-CED6-1BEA93517953}"/>
                    </a:ext>
                  </a:extLst>
                </p:cNvPr>
                <p:cNvSpPr txBox="1">
                  <a:spLocks noRot="1" noChangeAspect="1" noMove="1" noResize="1" noEditPoints="1" noAdjustHandles="1" noChangeArrowheads="1" noChangeShapeType="1" noTextEdit="1"/>
                </p:cNvSpPr>
                <p:nvPr/>
              </p:nvSpPr>
              <p:spPr>
                <a:xfrm>
                  <a:off x="3963054" y="1105876"/>
                  <a:ext cx="326308"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EAEAD45-23B7-39B2-C0BB-FA5BBE6352EB}"/>
                    </a:ext>
                  </a:extLst>
                </p:cNvPr>
                <p:cNvSpPr txBox="1"/>
                <p:nvPr/>
              </p:nvSpPr>
              <p:spPr>
                <a:xfrm>
                  <a:off x="5002992" y="1105876"/>
                  <a:ext cx="3304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𝑛</m:t>
                        </m:r>
                      </m:oMath>
                    </m:oMathPara>
                  </a14:m>
                  <a:endParaRPr lang="en-US" sz="1400" dirty="0"/>
                </a:p>
              </p:txBody>
            </p:sp>
          </mc:Choice>
          <mc:Fallback xmlns="">
            <p:sp>
              <p:nvSpPr>
                <p:cNvPr id="81" name="TextBox 80">
                  <a:extLst>
                    <a:ext uri="{FF2B5EF4-FFF2-40B4-BE49-F238E27FC236}">
                      <a16:creationId xmlns:a16="http://schemas.microsoft.com/office/drawing/2014/main" id="{9EAEAD45-23B7-39B2-C0BB-FA5BBE6352EB}"/>
                    </a:ext>
                  </a:extLst>
                </p:cNvPr>
                <p:cNvSpPr txBox="1">
                  <a:spLocks noRot="1" noChangeAspect="1" noMove="1" noResize="1" noEditPoints="1" noAdjustHandles="1" noChangeArrowheads="1" noChangeShapeType="1" noTextEdit="1"/>
                </p:cNvSpPr>
                <p:nvPr/>
              </p:nvSpPr>
              <p:spPr>
                <a:xfrm>
                  <a:off x="5002992" y="1105876"/>
                  <a:ext cx="330410"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A3DD5B83-35B7-5CED-F9F5-4DE178D1DB48}"/>
                    </a:ext>
                  </a:extLst>
                </p:cNvPr>
                <p:cNvSpPr txBox="1"/>
                <p:nvPr/>
              </p:nvSpPr>
              <p:spPr>
                <a:xfrm>
                  <a:off x="6001561" y="1105876"/>
                  <a:ext cx="3136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oMath>
                    </m:oMathPara>
                  </a14:m>
                  <a:endParaRPr lang="en-US" sz="1400" dirty="0"/>
                </a:p>
              </p:txBody>
            </p:sp>
          </mc:Choice>
          <mc:Fallback xmlns="">
            <p:sp>
              <p:nvSpPr>
                <p:cNvPr id="82" name="TextBox 81">
                  <a:extLst>
                    <a:ext uri="{FF2B5EF4-FFF2-40B4-BE49-F238E27FC236}">
                      <a16:creationId xmlns:a16="http://schemas.microsoft.com/office/drawing/2014/main" id="{A3DD5B83-35B7-5CED-F9F5-4DE178D1DB48}"/>
                    </a:ext>
                  </a:extLst>
                </p:cNvPr>
                <p:cNvSpPr txBox="1">
                  <a:spLocks noRot="1" noChangeAspect="1" noMove="1" noResize="1" noEditPoints="1" noAdjustHandles="1" noChangeArrowheads="1" noChangeShapeType="1" noTextEdit="1"/>
                </p:cNvSpPr>
                <p:nvPr/>
              </p:nvSpPr>
              <p:spPr>
                <a:xfrm>
                  <a:off x="6001561" y="1105876"/>
                  <a:ext cx="313676"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BA8018E0-9047-6022-35CA-116F30E54F24}"/>
                    </a:ext>
                  </a:extLst>
                </p:cNvPr>
                <p:cNvSpPr txBox="1"/>
                <p:nvPr/>
              </p:nvSpPr>
              <p:spPr>
                <a:xfrm>
                  <a:off x="3838084" y="1736244"/>
                  <a:ext cx="32630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oMath>
                    </m:oMathPara>
                  </a14:m>
                  <a:endParaRPr lang="en-US" sz="1400" dirty="0"/>
                </a:p>
              </p:txBody>
            </p:sp>
          </mc:Choice>
          <mc:Fallback xmlns="">
            <p:sp>
              <p:nvSpPr>
                <p:cNvPr id="83" name="TextBox 82">
                  <a:extLst>
                    <a:ext uri="{FF2B5EF4-FFF2-40B4-BE49-F238E27FC236}">
                      <a16:creationId xmlns:a16="http://schemas.microsoft.com/office/drawing/2014/main" id="{BA8018E0-9047-6022-35CA-116F30E54F24}"/>
                    </a:ext>
                  </a:extLst>
                </p:cNvPr>
                <p:cNvSpPr txBox="1">
                  <a:spLocks noRot="1" noChangeAspect="1" noMove="1" noResize="1" noEditPoints="1" noAdjustHandles="1" noChangeArrowheads="1" noChangeShapeType="1" noTextEdit="1"/>
                </p:cNvSpPr>
                <p:nvPr/>
              </p:nvSpPr>
              <p:spPr>
                <a:xfrm>
                  <a:off x="3838084" y="1736244"/>
                  <a:ext cx="326308" cy="307777"/>
                </a:xfrm>
                <a:prstGeom prst="rect">
                  <a:avLst/>
                </a:prstGeom>
                <a:blipFill>
                  <a:blip r:embed="rId12"/>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9BC1381F-B1A3-7515-DB17-6780E24F0A2C}"/>
                    </a:ext>
                  </a:extLst>
                </p:cNvPr>
                <p:cNvSpPr txBox="1"/>
                <p:nvPr/>
              </p:nvSpPr>
              <p:spPr>
                <a:xfrm>
                  <a:off x="4307570" y="1769800"/>
                  <a:ext cx="455830" cy="3033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200" b="0" i="1" smtClean="0">
                                <a:latin typeface="Cambria Math" panose="02040503050406030204" pitchFamily="18" charset="0"/>
                              </a:rPr>
                            </m:ctrlPr>
                          </m:fPr>
                          <m:num>
                            <m:r>
                              <a:rPr lang="en-US" sz="1200" b="0" i="1" smtClean="0">
                                <a:latin typeface="Cambria Math" panose="02040503050406030204" pitchFamily="18" charset="0"/>
                              </a:rPr>
                              <m:t>𝑛</m:t>
                            </m:r>
                          </m:num>
                          <m:den>
                            <m:r>
                              <a:rPr lang="en-US" sz="1200" b="0" i="1" smtClean="0">
                                <a:latin typeface="Cambria Math" panose="02040503050406030204" pitchFamily="18" charset="0"/>
                              </a:rPr>
                              <m:t>2</m:t>
                            </m:r>
                          </m:den>
                        </m:f>
                      </m:oMath>
                    </m:oMathPara>
                  </a14:m>
                  <a:endParaRPr lang="en-US" sz="1200" dirty="0"/>
                </a:p>
              </p:txBody>
            </p:sp>
          </mc:Choice>
          <mc:Fallback xmlns="">
            <p:sp>
              <p:nvSpPr>
                <p:cNvPr id="84" name="TextBox 83">
                  <a:extLst>
                    <a:ext uri="{FF2B5EF4-FFF2-40B4-BE49-F238E27FC236}">
                      <a16:creationId xmlns:a16="http://schemas.microsoft.com/office/drawing/2014/main" id="{9BC1381F-B1A3-7515-DB17-6780E24F0A2C}"/>
                    </a:ext>
                  </a:extLst>
                </p:cNvPr>
                <p:cNvSpPr txBox="1">
                  <a:spLocks noRot="1" noChangeAspect="1" noMove="1" noResize="1" noEditPoints="1" noAdjustHandles="1" noChangeArrowheads="1" noChangeShapeType="1" noTextEdit="1"/>
                </p:cNvSpPr>
                <p:nvPr/>
              </p:nvSpPr>
              <p:spPr>
                <a:xfrm>
                  <a:off x="4307570" y="1769800"/>
                  <a:ext cx="455830" cy="303353"/>
                </a:xfrm>
                <a:prstGeom prst="rect">
                  <a:avLst/>
                </a:prstGeom>
                <a:blipFill>
                  <a:blip r:embed="rId13"/>
                  <a:stretch>
                    <a:fillRect l="-38889" t="-120000" r="-22222" b="-18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252B099B-E086-A5D1-6453-5271C28C4BE9}"/>
                    </a:ext>
                  </a:extLst>
                </p:cNvPr>
                <p:cNvSpPr txBox="1"/>
                <p:nvPr/>
              </p:nvSpPr>
              <p:spPr>
                <a:xfrm>
                  <a:off x="4802799" y="1736244"/>
                  <a:ext cx="3136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oMath>
                    </m:oMathPara>
                  </a14:m>
                  <a:endParaRPr lang="en-US" sz="1400" dirty="0"/>
                </a:p>
              </p:txBody>
            </p:sp>
          </mc:Choice>
          <mc:Fallback xmlns="">
            <p:sp>
              <p:nvSpPr>
                <p:cNvPr id="85" name="TextBox 84">
                  <a:extLst>
                    <a:ext uri="{FF2B5EF4-FFF2-40B4-BE49-F238E27FC236}">
                      <a16:creationId xmlns:a16="http://schemas.microsoft.com/office/drawing/2014/main" id="{252B099B-E086-A5D1-6453-5271C28C4BE9}"/>
                    </a:ext>
                  </a:extLst>
                </p:cNvPr>
                <p:cNvSpPr txBox="1">
                  <a:spLocks noRot="1" noChangeAspect="1" noMove="1" noResize="1" noEditPoints="1" noAdjustHandles="1" noChangeArrowheads="1" noChangeShapeType="1" noTextEdit="1"/>
                </p:cNvSpPr>
                <p:nvPr/>
              </p:nvSpPr>
              <p:spPr>
                <a:xfrm>
                  <a:off x="4802799" y="1736244"/>
                  <a:ext cx="313676"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AC80D7C-2D09-D62F-2FE5-3F120275EF73}"/>
                    </a:ext>
                  </a:extLst>
                </p:cNvPr>
                <p:cNvSpPr txBox="1"/>
                <p:nvPr/>
              </p:nvSpPr>
              <p:spPr>
                <a:xfrm>
                  <a:off x="5158829" y="1736244"/>
                  <a:ext cx="32630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oMath>
                    </m:oMathPara>
                  </a14:m>
                  <a:endParaRPr lang="en-US" sz="1400" dirty="0"/>
                </a:p>
              </p:txBody>
            </p:sp>
          </mc:Choice>
          <mc:Fallback xmlns="">
            <p:sp>
              <p:nvSpPr>
                <p:cNvPr id="86" name="TextBox 85">
                  <a:extLst>
                    <a:ext uri="{FF2B5EF4-FFF2-40B4-BE49-F238E27FC236}">
                      <a16:creationId xmlns:a16="http://schemas.microsoft.com/office/drawing/2014/main" id="{4AC80D7C-2D09-D62F-2FE5-3F120275EF73}"/>
                    </a:ext>
                  </a:extLst>
                </p:cNvPr>
                <p:cNvSpPr txBox="1">
                  <a:spLocks noRot="1" noChangeAspect="1" noMove="1" noResize="1" noEditPoints="1" noAdjustHandles="1" noChangeArrowheads="1" noChangeShapeType="1" noTextEdit="1"/>
                </p:cNvSpPr>
                <p:nvPr/>
              </p:nvSpPr>
              <p:spPr>
                <a:xfrm>
                  <a:off x="5158829" y="1736244"/>
                  <a:ext cx="326308" cy="307777"/>
                </a:xfrm>
                <a:prstGeom prst="rect">
                  <a:avLst/>
                </a:prstGeom>
                <a:blipFill>
                  <a:blip r:embed="rId15"/>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D447FD1-6BCA-537C-F2DB-C5E8A5918295}"/>
                    </a:ext>
                  </a:extLst>
                </p:cNvPr>
                <p:cNvSpPr txBox="1"/>
                <p:nvPr/>
              </p:nvSpPr>
              <p:spPr>
                <a:xfrm>
                  <a:off x="5628315" y="1769800"/>
                  <a:ext cx="455830" cy="3033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200" b="0" i="1" smtClean="0">
                                <a:latin typeface="Cambria Math" panose="02040503050406030204" pitchFamily="18" charset="0"/>
                              </a:rPr>
                            </m:ctrlPr>
                          </m:fPr>
                          <m:num>
                            <m:r>
                              <a:rPr lang="en-US" sz="1200" b="0" i="1" smtClean="0">
                                <a:latin typeface="Cambria Math" panose="02040503050406030204" pitchFamily="18" charset="0"/>
                              </a:rPr>
                              <m:t>𝑛</m:t>
                            </m:r>
                          </m:num>
                          <m:den>
                            <m:r>
                              <a:rPr lang="en-US" sz="1200" b="0" i="1" smtClean="0">
                                <a:latin typeface="Cambria Math" panose="02040503050406030204" pitchFamily="18" charset="0"/>
                              </a:rPr>
                              <m:t>2</m:t>
                            </m:r>
                          </m:den>
                        </m:f>
                      </m:oMath>
                    </m:oMathPara>
                  </a14:m>
                  <a:endParaRPr lang="en-US" sz="1200" dirty="0"/>
                </a:p>
              </p:txBody>
            </p:sp>
          </mc:Choice>
          <mc:Fallback xmlns="">
            <p:sp>
              <p:nvSpPr>
                <p:cNvPr id="87" name="TextBox 86">
                  <a:extLst>
                    <a:ext uri="{FF2B5EF4-FFF2-40B4-BE49-F238E27FC236}">
                      <a16:creationId xmlns:a16="http://schemas.microsoft.com/office/drawing/2014/main" id="{1D447FD1-6BCA-537C-F2DB-C5E8A5918295}"/>
                    </a:ext>
                  </a:extLst>
                </p:cNvPr>
                <p:cNvSpPr txBox="1">
                  <a:spLocks noRot="1" noChangeAspect="1" noMove="1" noResize="1" noEditPoints="1" noAdjustHandles="1" noChangeArrowheads="1" noChangeShapeType="1" noTextEdit="1"/>
                </p:cNvSpPr>
                <p:nvPr/>
              </p:nvSpPr>
              <p:spPr>
                <a:xfrm>
                  <a:off x="5628315" y="1769800"/>
                  <a:ext cx="455830" cy="303353"/>
                </a:xfrm>
                <a:prstGeom prst="rect">
                  <a:avLst/>
                </a:prstGeom>
                <a:blipFill>
                  <a:blip r:embed="rId13"/>
                  <a:stretch>
                    <a:fillRect l="-37838" t="-120000" r="-18919" b="-18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8EB31443-CA00-1417-562D-AFC046B186A7}"/>
                    </a:ext>
                  </a:extLst>
                </p:cNvPr>
                <p:cNvSpPr txBox="1"/>
                <p:nvPr/>
              </p:nvSpPr>
              <p:spPr>
                <a:xfrm>
                  <a:off x="6123544" y="1736244"/>
                  <a:ext cx="3136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oMath>
                    </m:oMathPara>
                  </a14:m>
                  <a:endParaRPr lang="en-US" sz="1400" dirty="0"/>
                </a:p>
              </p:txBody>
            </p:sp>
          </mc:Choice>
          <mc:Fallback xmlns="">
            <p:sp>
              <p:nvSpPr>
                <p:cNvPr id="88" name="TextBox 87">
                  <a:extLst>
                    <a:ext uri="{FF2B5EF4-FFF2-40B4-BE49-F238E27FC236}">
                      <a16:creationId xmlns:a16="http://schemas.microsoft.com/office/drawing/2014/main" id="{8EB31443-CA00-1417-562D-AFC046B186A7}"/>
                    </a:ext>
                  </a:extLst>
                </p:cNvPr>
                <p:cNvSpPr txBox="1">
                  <a:spLocks noRot="1" noChangeAspect="1" noMove="1" noResize="1" noEditPoints="1" noAdjustHandles="1" noChangeArrowheads="1" noChangeShapeType="1" noTextEdit="1"/>
                </p:cNvSpPr>
                <p:nvPr/>
              </p:nvSpPr>
              <p:spPr>
                <a:xfrm>
                  <a:off x="6123544" y="1736244"/>
                  <a:ext cx="313676"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F15E3512-9D1F-5253-D02B-7DBA8AB896AD}"/>
                    </a:ext>
                  </a:extLst>
                </p:cNvPr>
                <p:cNvSpPr txBox="1"/>
                <p:nvPr/>
              </p:nvSpPr>
              <p:spPr>
                <a:xfrm>
                  <a:off x="3912673" y="2440376"/>
                  <a:ext cx="455829" cy="302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200" b="0" i="1" smtClean="0">
                                <a:latin typeface="Cambria Math" panose="02040503050406030204" pitchFamily="18" charset="0"/>
                              </a:rPr>
                            </m:ctrlPr>
                          </m:fPr>
                          <m:num>
                            <m:r>
                              <a:rPr lang="en-US" sz="1200" b="0" i="1" smtClean="0">
                                <a:latin typeface="Cambria Math" panose="02040503050406030204" pitchFamily="18" charset="0"/>
                              </a:rPr>
                              <m:t>𝑛</m:t>
                            </m:r>
                          </m:num>
                          <m:den>
                            <m:r>
                              <a:rPr lang="en-US" sz="1200" b="0" i="1" smtClean="0">
                                <a:latin typeface="Cambria Math" panose="02040503050406030204" pitchFamily="18" charset="0"/>
                              </a:rPr>
                              <m:t>4</m:t>
                            </m:r>
                          </m:den>
                        </m:f>
                      </m:oMath>
                    </m:oMathPara>
                  </a14:m>
                  <a:endParaRPr lang="en-US" sz="1200" dirty="0"/>
                </a:p>
              </p:txBody>
            </p:sp>
          </mc:Choice>
          <mc:Fallback xmlns="">
            <p:sp>
              <p:nvSpPr>
                <p:cNvPr id="90" name="TextBox 89">
                  <a:extLst>
                    <a:ext uri="{FF2B5EF4-FFF2-40B4-BE49-F238E27FC236}">
                      <a16:creationId xmlns:a16="http://schemas.microsoft.com/office/drawing/2014/main" id="{F15E3512-9D1F-5253-D02B-7DBA8AB896AD}"/>
                    </a:ext>
                  </a:extLst>
                </p:cNvPr>
                <p:cNvSpPr txBox="1">
                  <a:spLocks noRot="1" noChangeAspect="1" noMove="1" noResize="1" noEditPoints="1" noAdjustHandles="1" noChangeArrowheads="1" noChangeShapeType="1" noTextEdit="1"/>
                </p:cNvSpPr>
                <p:nvPr/>
              </p:nvSpPr>
              <p:spPr>
                <a:xfrm>
                  <a:off x="3912673" y="2440376"/>
                  <a:ext cx="455829" cy="302712"/>
                </a:xfrm>
                <a:prstGeom prst="rect">
                  <a:avLst/>
                </a:prstGeom>
                <a:blipFill>
                  <a:blip r:embed="rId16"/>
                  <a:stretch>
                    <a:fillRect l="-37838" t="-120000" r="-18919" b="-18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6A9FCCCB-60E1-DC96-02DB-DE1B733631CD}"/>
                    </a:ext>
                  </a:extLst>
                </p:cNvPr>
                <p:cNvSpPr txBox="1"/>
                <p:nvPr/>
              </p:nvSpPr>
              <p:spPr>
                <a:xfrm>
                  <a:off x="4223344" y="2406820"/>
                  <a:ext cx="3136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oMath>
                    </m:oMathPara>
                  </a14:m>
                  <a:endParaRPr lang="en-US" sz="1400" dirty="0"/>
                </a:p>
              </p:txBody>
            </p:sp>
          </mc:Choice>
          <mc:Fallback xmlns="">
            <p:sp>
              <p:nvSpPr>
                <p:cNvPr id="91" name="TextBox 90">
                  <a:extLst>
                    <a:ext uri="{FF2B5EF4-FFF2-40B4-BE49-F238E27FC236}">
                      <a16:creationId xmlns:a16="http://schemas.microsoft.com/office/drawing/2014/main" id="{6A9FCCCB-60E1-DC96-02DB-DE1B733631CD}"/>
                    </a:ext>
                  </a:extLst>
                </p:cNvPr>
                <p:cNvSpPr txBox="1">
                  <a:spLocks noRot="1" noChangeAspect="1" noMove="1" noResize="1" noEditPoints="1" noAdjustHandles="1" noChangeArrowheads="1" noChangeShapeType="1" noTextEdit="1"/>
                </p:cNvSpPr>
                <p:nvPr/>
              </p:nvSpPr>
              <p:spPr>
                <a:xfrm>
                  <a:off x="4223344" y="2406820"/>
                  <a:ext cx="313676"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4807D93-DCAF-8557-9C40-581A5B47E010}"/>
                    </a:ext>
                  </a:extLst>
                </p:cNvPr>
                <p:cNvSpPr txBox="1"/>
                <p:nvPr/>
              </p:nvSpPr>
              <p:spPr>
                <a:xfrm>
                  <a:off x="4377624" y="2410306"/>
                  <a:ext cx="32630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oMath>
                    </m:oMathPara>
                  </a14:m>
                  <a:endParaRPr lang="en-US" sz="1400" dirty="0"/>
                </a:p>
              </p:txBody>
            </p:sp>
          </mc:Choice>
          <mc:Fallback xmlns="">
            <p:sp>
              <p:nvSpPr>
                <p:cNvPr id="92" name="TextBox 91">
                  <a:extLst>
                    <a:ext uri="{FF2B5EF4-FFF2-40B4-BE49-F238E27FC236}">
                      <a16:creationId xmlns:a16="http://schemas.microsoft.com/office/drawing/2014/main" id="{04807D93-DCAF-8557-9C40-581A5B47E010}"/>
                    </a:ext>
                  </a:extLst>
                </p:cNvPr>
                <p:cNvSpPr txBox="1">
                  <a:spLocks noRot="1" noChangeAspect="1" noMove="1" noResize="1" noEditPoints="1" noAdjustHandles="1" noChangeArrowheads="1" noChangeShapeType="1" noTextEdit="1"/>
                </p:cNvSpPr>
                <p:nvPr/>
              </p:nvSpPr>
              <p:spPr>
                <a:xfrm>
                  <a:off x="4377624" y="2410306"/>
                  <a:ext cx="326308"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0359BA59-F1B1-1EA1-EE99-CE726DF7F33C}"/>
                    </a:ext>
                  </a:extLst>
                </p:cNvPr>
                <p:cNvSpPr txBox="1"/>
                <p:nvPr/>
              </p:nvSpPr>
              <p:spPr>
                <a:xfrm>
                  <a:off x="4528328" y="2443862"/>
                  <a:ext cx="455829" cy="302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200" b="0" i="1" smtClean="0">
                                <a:latin typeface="Cambria Math" panose="02040503050406030204" pitchFamily="18" charset="0"/>
                              </a:rPr>
                            </m:ctrlPr>
                          </m:fPr>
                          <m:num>
                            <m:r>
                              <a:rPr lang="en-US" sz="1200" b="0" i="1" smtClean="0">
                                <a:latin typeface="Cambria Math" panose="02040503050406030204" pitchFamily="18" charset="0"/>
                              </a:rPr>
                              <m:t>𝑛</m:t>
                            </m:r>
                          </m:num>
                          <m:den>
                            <m:r>
                              <a:rPr lang="en-US" sz="1200" b="0" i="1" smtClean="0">
                                <a:latin typeface="Cambria Math" panose="02040503050406030204" pitchFamily="18" charset="0"/>
                              </a:rPr>
                              <m:t>4</m:t>
                            </m:r>
                          </m:den>
                        </m:f>
                      </m:oMath>
                    </m:oMathPara>
                  </a14:m>
                  <a:endParaRPr lang="en-US" sz="1200" dirty="0"/>
                </a:p>
              </p:txBody>
            </p:sp>
          </mc:Choice>
          <mc:Fallback xmlns="">
            <p:sp>
              <p:nvSpPr>
                <p:cNvPr id="93" name="TextBox 92">
                  <a:extLst>
                    <a:ext uri="{FF2B5EF4-FFF2-40B4-BE49-F238E27FC236}">
                      <a16:creationId xmlns:a16="http://schemas.microsoft.com/office/drawing/2014/main" id="{0359BA59-F1B1-1EA1-EE99-CE726DF7F33C}"/>
                    </a:ext>
                  </a:extLst>
                </p:cNvPr>
                <p:cNvSpPr txBox="1">
                  <a:spLocks noRot="1" noChangeAspect="1" noMove="1" noResize="1" noEditPoints="1" noAdjustHandles="1" noChangeArrowheads="1" noChangeShapeType="1" noTextEdit="1"/>
                </p:cNvSpPr>
                <p:nvPr/>
              </p:nvSpPr>
              <p:spPr>
                <a:xfrm>
                  <a:off x="4528328" y="2443862"/>
                  <a:ext cx="455829" cy="302712"/>
                </a:xfrm>
                <a:prstGeom prst="rect">
                  <a:avLst/>
                </a:prstGeom>
                <a:blipFill>
                  <a:blip r:embed="rId19"/>
                  <a:stretch>
                    <a:fillRect l="-35135" t="-120000" r="-18919" b="-18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DB7E1F4E-6FD5-E25E-69C5-F57DC194839E}"/>
                    </a:ext>
                  </a:extLst>
                </p:cNvPr>
                <p:cNvSpPr txBox="1"/>
                <p:nvPr/>
              </p:nvSpPr>
              <p:spPr>
                <a:xfrm>
                  <a:off x="4864166" y="2410306"/>
                  <a:ext cx="3136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oMath>
                    </m:oMathPara>
                  </a14:m>
                  <a:endParaRPr lang="en-US" sz="1400" dirty="0"/>
                </a:p>
              </p:txBody>
            </p:sp>
          </mc:Choice>
          <mc:Fallback xmlns="">
            <p:sp>
              <p:nvSpPr>
                <p:cNvPr id="94" name="TextBox 93">
                  <a:extLst>
                    <a:ext uri="{FF2B5EF4-FFF2-40B4-BE49-F238E27FC236}">
                      <a16:creationId xmlns:a16="http://schemas.microsoft.com/office/drawing/2014/main" id="{DB7E1F4E-6FD5-E25E-69C5-F57DC194839E}"/>
                    </a:ext>
                  </a:extLst>
                </p:cNvPr>
                <p:cNvSpPr txBox="1">
                  <a:spLocks noRot="1" noChangeAspect="1" noMove="1" noResize="1" noEditPoints="1" noAdjustHandles="1" noChangeArrowheads="1" noChangeShapeType="1" noTextEdit="1"/>
                </p:cNvSpPr>
                <p:nvPr/>
              </p:nvSpPr>
              <p:spPr>
                <a:xfrm>
                  <a:off x="4864166" y="2410306"/>
                  <a:ext cx="313676"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A7E4F9FD-AD6E-4581-49AA-AEC90D226159}"/>
                    </a:ext>
                  </a:extLst>
                </p:cNvPr>
                <p:cNvSpPr txBox="1"/>
                <p:nvPr/>
              </p:nvSpPr>
              <p:spPr>
                <a:xfrm>
                  <a:off x="5143983" y="2400702"/>
                  <a:ext cx="32630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oMath>
                    </m:oMathPara>
                  </a14:m>
                  <a:endParaRPr lang="en-US" sz="1400" dirty="0"/>
                </a:p>
              </p:txBody>
            </p:sp>
          </mc:Choice>
          <mc:Fallback xmlns="">
            <p:sp>
              <p:nvSpPr>
                <p:cNvPr id="95" name="TextBox 94">
                  <a:extLst>
                    <a:ext uri="{FF2B5EF4-FFF2-40B4-BE49-F238E27FC236}">
                      <a16:creationId xmlns:a16="http://schemas.microsoft.com/office/drawing/2014/main" id="{A7E4F9FD-AD6E-4581-49AA-AEC90D226159}"/>
                    </a:ext>
                  </a:extLst>
                </p:cNvPr>
                <p:cNvSpPr txBox="1">
                  <a:spLocks noRot="1" noChangeAspect="1" noMove="1" noResize="1" noEditPoints="1" noAdjustHandles="1" noChangeArrowheads="1" noChangeShapeType="1" noTextEdit="1"/>
                </p:cNvSpPr>
                <p:nvPr/>
              </p:nvSpPr>
              <p:spPr>
                <a:xfrm>
                  <a:off x="5143983" y="2400702"/>
                  <a:ext cx="326308" cy="307777"/>
                </a:xfrm>
                <a:prstGeom prst="rect">
                  <a:avLst/>
                </a:prstGeom>
                <a:blipFill>
                  <a:blip r:embed="rId21"/>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5023E613-DE48-0D40-44DA-B3CF2C894A0A}"/>
                    </a:ext>
                  </a:extLst>
                </p:cNvPr>
                <p:cNvSpPr txBox="1"/>
                <p:nvPr/>
              </p:nvSpPr>
              <p:spPr>
                <a:xfrm>
                  <a:off x="5345021" y="2434258"/>
                  <a:ext cx="455829" cy="302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200" b="0" i="1" smtClean="0">
                                <a:latin typeface="Cambria Math" panose="02040503050406030204" pitchFamily="18" charset="0"/>
                              </a:rPr>
                            </m:ctrlPr>
                          </m:fPr>
                          <m:num>
                            <m:r>
                              <a:rPr lang="en-US" sz="1200" b="0" i="1" smtClean="0">
                                <a:latin typeface="Cambria Math" panose="02040503050406030204" pitchFamily="18" charset="0"/>
                              </a:rPr>
                              <m:t>𝑛</m:t>
                            </m:r>
                          </m:num>
                          <m:den>
                            <m:r>
                              <a:rPr lang="en-US" sz="1200" b="0" i="1" smtClean="0">
                                <a:latin typeface="Cambria Math" panose="02040503050406030204" pitchFamily="18" charset="0"/>
                              </a:rPr>
                              <m:t>4</m:t>
                            </m:r>
                          </m:den>
                        </m:f>
                      </m:oMath>
                    </m:oMathPara>
                  </a14:m>
                  <a:endParaRPr lang="en-US" sz="1200" dirty="0"/>
                </a:p>
              </p:txBody>
            </p:sp>
          </mc:Choice>
          <mc:Fallback xmlns="">
            <p:sp>
              <p:nvSpPr>
                <p:cNvPr id="96" name="TextBox 95">
                  <a:extLst>
                    <a:ext uri="{FF2B5EF4-FFF2-40B4-BE49-F238E27FC236}">
                      <a16:creationId xmlns:a16="http://schemas.microsoft.com/office/drawing/2014/main" id="{5023E613-DE48-0D40-44DA-B3CF2C894A0A}"/>
                    </a:ext>
                  </a:extLst>
                </p:cNvPr>
                <p:cNvSpPr txBox="1">
                  <a:spLocks noRot="1" noChangeAspect="1" noMove="1" noResize="1" noEditPoints="1" noAdjustHandles="1" noChangeArrowheads="1" noChangeShapeType="1" noTextEdit="1"/>
                </p:cNvSpPr>
                <p:nvPr/>
              </p:nvSpPr>
              <p:spPr>
                <a:xfrm>
                  <a:off x="5345021" y="2434258"/>
                  <a:ext cx="455829" cy="302712"/>
                </a:xfrm>
                <a:prstGeom prst="rect">
                  <a:avLst/>
                </a:prstGeom>
                <a:blipFill>
                  <a:blip r:embed="rId22"/>
                  <a:stretch>
                    <a:fillRect l="-35135" t="-116000" r="-21622" b="-18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561DB5FC-1E58-4A9B-E168-BFCE9DA3D2DE}"/>
                    </a:ext>
                  </a:extLst>
                </p:cNvPr>
                <p:cNvSpPr txBox="1"/>
                <p:nvPr/>
              </p:nvSpPr>
              <p:spPr>
                <a:xfrm>
                  <a:off x="5638914" y="2400702"/>
                  <a:ext cx="3136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oMath>
                    </m:oMathPara>
                  </a14:m>
                  <a:endParaRPr lang="en-US" sz="1400" dirty="0"/>
                </a:p>
              </p:txBody>
            </p:sp>
          </mc:Choice>
          <mc:Fallback xmlns="">
            <p:sp>
              <p:nvSpPr>
                <p:cNvPr id="97" name="TextBox 96">
                  <a:extLst>
                    <a:ext uri="{FF2B5EF4-FFF2-40B4-BE49-F238E27FC236}">
                      <a16:creationId xmlns:a16="http://schemas.microsoft.com/office/drawing/2014/main" id="{561DB5FC-1E58-4A9B-E168-BFCE9DA3D2DE}"/>
                    </a:ext>
                  </a:extLst>
                </p:cNvPr>
                <p:cNvSpPr txBox="1">
                  <a:spLocks noRot="1" noChangeAspect="1" noMove="1" noResize="1" noEditPoints="1" noAdjustHandles="1" noChangeArrowheads="1" noChangeShapeType="1" noTextEdit="1"/>
                </p:cNvSpPr>
                <p:nvPr/>
              </p:nvSpPr>
              <p:spPr>
                <a:xfrm>
                  <a:off x="5638914" y="2400702"/>
                  <a:ext cx="313676" cy="307777"/>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6F246E1-38E0-E174-9CEA-379B071FA02D}"/>
                    </a:ext>
                  </a:extLst>
                </p:cNvPr>
                <p:cNvSpPr txBox="1"/>
                <p:nvPr/>
              </p:nvSpPr>
              <p:spPr>
                <a:xfrm>
                  <a:off x="5818455" y="2399492"/>
                  <a:ext cx="32630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oMath>
                    </m:oMathPara>
                  </a14:m>
                  <a:endParaRPr lang="en-US" sz="1400" dirty="0"/>
                </a:p>
              </p:txBody>
            </p:sp>
          </mc:Choice>
          <mc:Fallback xmlns="">
            <p:sp>
              <p:nvSpPr>
                <p:cNvPr id="98" name="TextBox 97">
                  <a:extLst>
                    <a:ext uri="{FF2B5EF4-FFF2-40B4-BE49-F238E27FC236}">
                      <a16:creationId xmlns:a16="http://schemas.microsoft.com/office/drawing/2014/main" id="{26F246E1-38E0-E174-9CEA-379B071FA02D}"/>
                    </a:ext>
                  </a:extLst>
                </p:cNvPr>
                <p:cNvSpPr txBox="1">
                  <a:spLocks noRot="1" noChangeAspect="1" noMove="1" noResize="1" noEditPoints="1" noAdjustHandles="1" noChangeArrowheads="1" noChangeShapeType="1" noTextEdit="1"/>
                </p:cNvSpPr>
                <p:nvPr/>
              </p:nvSpPr>
              <p:spPr>
                <a:xfrm>
                  <a:off x="5818455" y="2399492"/>
                  <a:ext cx="326308"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CDBEC49-6577-9A84-7FB7-46AF35868EA4}"/>
                    </a:ext>
                  </a:extLst>
                </p:cNvPr>
                <p:cNvSpPr txBox="1"/>
                <p:nvPr/>
              </p:nvSpPr>
              <p:spPr>
                <a:xfrm>
                  <a:off x="6036271" y="2433048"/>
                  <a:ext cx="455829" cy="302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200" b="0" i="1" smtClean="0">
                                <a:latin typeface="Cambria Math" panose="02040503050406030204" pitchFamily="18" charset="0"/>
                              </a:rPr>
                            </m:ctrlPr>
                          </m:fPr>
                          <m:num>
                            <m:r>
                              <a:rPr lang="en-US" sz="1200" b="0" i="1" smtClean="0">
                                <a:latin typeface="Cambria Math" panose="02040503050406030204" pitchFamily="18" charset="0"/>
                              </a:rPr>
                              <m:t>𝑛</m:t>
                            </m:r>
                          </m:num>
                          <m:den>
                            <m:r>
                              <a:rPr lang="en-US" sz="1200" b="0" i="1" smtClean="0">
                                <a:latin typeface="Cambria Math" panose="02040503050406030204" pitchFamily="18" charset="0"/>
                              </a:rPr>
                              <m:t>4</m:t>
                            </m:r>
                          </m:den>
                        </m:f>
                      </m:oMath>
                    </m:oMathPara>
                  </a14:m>
                  <a:endParaRPr lang="en-US" sz="1200" dirty="0"/>
                </a:p>
              </p:txBody>
            </p:sp>
          </mc:Choice>
          <mc:Fallback xmlns="">
            <p:sp>
              <p:nvSpPr>
                <p:cNvPr id="99" name="TextBox 98">
                  <a:extLst>
                    <a:ext uri="{FF2B5EF4-FFF2-40B4-BE49-F238E27FC236}">
                      <a16:creationId xmlns:a16="http://schemas.microsoft.com/office/drawing/2014/main" id="{3CDBEC49-6577-9A84-7FB7-46AF35868EA4}"/>
                    </a:ext>
                  </a:extLst>
                </p:cNvPr>
                <p:cNvSpPr txBox="1">
                  <a:spLocks noRot="1" noChangeAspect="1" noMove="1" noResize="1" noEditPoints="1" noAdjustHandles="1" noChangeArrowheads="1" noChangeShapeType="1" noTextEdit="1"/>
                </p:cNvSpPr>
                <p:nvPr/>
              </p:nvSpPr>
              <p:spPr>
                <a:xfrm>
                  <a:off x="6036271" y="2433048"/>
                  <a:ext cx="455829" cy="302712"/>
                </a:xfrm>
                <a:prstGeom prst="rect">
                  <a:avLst/>
                </a:prstGeom>
                <a:blipFill>
                  <a:blip r:embed="rId25"/>
                  <a:stretch>
                    <a:fillRect l="-37838" t="-120000" r="-18919" b="-18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E7BC486-8313-EE8B-4BB5-8E943E73A5BB}"/>
                    </a:ext>
                  </a:extLst>
                </p:cNvPr>
                <p:cNvSpPr txBox="1"/>
                <p:nvPr/>
              </p:nvSpPr>
              <p:spPr>
                <a:xfrm>
                  <a:off x="6346942" y="2399492"/>
                  <a:ext cx="3136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oMath>
                    </m:oMathPara>
                  </a14:m>
                  <a:endParaRPr lang="en-US" sz="1400" dirty="0"/>
                </a:p>
              </p:txBody>
            </p:sp>
          </mc:Choice>
          <mc:Fallback xmlns="">
            <p:sp>
              <p:nvSpPr>
                <p:cNvPr id="100" name="TextBox 99">
                  <a:extLst>
                    <a:ext uri="{FF2B5EF4-FFF2-40B4-BE49-F238E27FC236}">
                      <a16:creationId xmlns:a16="http://schemas.microsoft.com/office/drawing/2014/main" id="{3E7BC486-8313-EE8B-4BB5-8E943E73A5BB}"/>
                    </a:ext>
                  </a:extLst>
                </p:cNvPr>
                <p:cNvSpPr txBox="1">
                  <a:spLocks noRot="1" noChangeAspect="1" noMove="1" noResize="1" noEditPoints="1" noAdjustHandles="1" noChangeArrowheads="1" noChangeShapeType="1" noTextEdit="1"/>
                </p:cNvSpPr>
                <p:nvPr/>
              </p:nvSpPr>
              <p:spPr>
                <a:xfrm>
                  <a:off x="6346942" y="2399492"/>
                  <a:ext cx="313676"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AD0697E-25FF-17D2-BE67-E6E3F718967C}"/>
                    </a:ext>
                  </a:extLst>
                </p:cNvPr>
                <p:cNvSpPr txBox="1"/>
                <p:nvPr/>
              </p:nvSpPr>
              <p:spPr>
                <a:xfrm>
                  <a:off x="4004989" y="3123423"/>
                  <a:ext cx="518411"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𝑝</m:t>
                        </m:r>
                        <m:r>
                          <a:rPr lang="en-US" sz="1000" b="0" i="1" smtClean="0">
                            <a:latin typeface="Cambria Math" panose="02040503050406030204" pitchFamily="18" charset="0"/>
                          </a:rPr>
                          <m:t>=</m:t>
                        </m:r>
                        <m:r>
                          <a:rPr lang="en-US" sz="1000" b="0" i="1" smtClean="0">
                            <a:latin typeface="Cambria Math" panose="02040503050406030204" pitchFamily="18" charset="0"/>
                          </a:rPr>
                          <m:t>𝑟</m:t>
                        </m:r>
                      </m:oMath>
                    </m:oMathPara>
                  </a14:m>
                  <a:endParaRPr lang="en-US" sz="1000" dirty="0"/>
                </a:p>
              </p:txBody>
            </p:sp>
          </mc:Choice>
          <mc:Fallback xmlns="">
            <p:sp>
              <p:nvSpPr>
                <p:cNvPr id="102" name="TextBox 101">
                  <a:extLst>
                    <a:ext uri="{FF2B5EF4-FFF2-40B4-BE49-F238E27FC236}">
                      <a16:creationId xmlns:a16="http://schemas.microsoft.com/office/drawing/2014/main" id="{CAD0697E-25FF-17D2-BE67-E6E3F718967C}"/>
                    </a:ext>
                  </a:extLst>
                </p:cNvPr>
                <p:cNvSpPr txBox="1">
                  <a:spLocks noRot="1" noChangeAspect="1" noMove="1" noResize="1" noEditPoints="1" noAdjustHandles="1" noChangeArrowheads="1" noChangeShapeType="1" noTextEdit="1"/>
                </p:cNvSpPr>
                <p:nvPr/>
              </p:nvSpPr>
              <p:spPr>
                <a:xfrm>
                  <a:off x="4004989" y="3123423"/>
                  <a:ext cx="518411" cy="246221"/>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8E32025F-6473-B6DC-A610-FF7C42B20038}"/>
                    </a:ext>
                  </a:extLst>
                </p:cNvPr>
                <p:cNvSpPr txBox="1"/>
                <p:nvPr/>
              </p:nvSpPr>
              <p:spPr>
                <a:xfrm>
                  <a:off x="4358474" y="3123423"/>
                  <a:ext cx="518411"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𝑝</m:t>
                        </m:r>
                        <m:r>
                          <a:rPr lang="en-US" sz="1000" b="0" i="1" smtClean="0">
                            <a:latin typeface="Cambria Math" panose="02040503050406030204" pitchFamily="18" charset="0"/>
                          </a:rPr>
                          <m:t>=</m:t>
                        </m:r>
                        <m:r>
                          <a:rPr lang="en-US" sz="1000" b="0" i="1" smtClean="0">
                            <a:latin typeface="Cambria Math" panose="02040503050406030204" pitchFamily="18" charset="0"/>
                          </a:rPr>
                          <m:t>𝑟</m:t>
                        </m:r>
                      </m:oMath>
                    </m:oMathPara>
                  </a14:m>
                  <a:endParaRPr lang="en-US" sz="1000" dirty="0"/>
                </a:p>
              </p:txBody>
            </p:sp>
          </mc:Choice>
          <mc:Fallback xmlns="">
            <p:sp>
              <p:nvSpPr>
                <p:cNvPr id="103" name="TextBox 102">
                  <a:extLst>
                    <a:ext uri="{FF2B5EF4-FFF2-40B4-BE49-F238E27FC236}">
                      <a16:creationId xmlns:a16="http://schemas.microsoft.com/office/drawing/2014/main" id="{8E32025F-6473-B6DC-A610-FF7C42B20038}"/>
                    </a:ext>
                  </a:extLst>
                </p:cNvPr>
                <p:cNvSpPr txBox="1">
                  <a:spLocks noRot="1" noChangeAspect="1" noMove="1" noResize="1" noEditPoints="1" noAdjustHandles="1" noChangeArrowheads="1" noChangeShapeType="1" noTextEdit="1"/>
                </p:cNvSpPr>
                <p:nvPr/>
              </p:nvSpPr>
              <p:spPr>
                <a:xfrm>
                  <a:off x="4358474" y="3123423"/>
                  <a:ext cx="518411" cy="246221"/>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7AE3FFF7-AA75-2FAD-930C-EB32A3E1D1F7}"/>
                    </a:ext>
                  </a:extLst>
                </p:cNvPr>
                <p:cNvSpPr txBox="1"/>
                <p:nvPr/>
              </p:nvSpPr>
              <p:spPr>
                <a:xfrm>
                  <a:off x="4679642" y="3124092"/>
                  <a:ext cx="518411"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𝑝</m:t>
                        </m:r>
                        <m:r>
                          <a:rPr lang="en-US" sz="1000" b="0" i="1" smtClean="0">
                            <a:latin typeface="Cambria Math" panose="02040503050406030204" pitchFamily="18" charset="0"/>
                          </a:rPr>
                          <m:t>=</m:t>
                        </m:r>
                        <m:r>
                          <a:rPr lang="en-US" sz="1000" b="0" i="1" smtClean="0">
                            <a:latin typeface="Cambria Math" panose="02040503050406030204" pitchFamily="18" charset="0"/>
                          </a:rPr>
                          <m:t>𝑟</m:t>
                        </m:r>
                      </m:oMath>
                    </m:oMathPara>
                  </a14:m>
                  <a:endParaRPr lang="en-US" sz="1000" dirty="0"/>
                </a:p>
              </p:txBody>
            </p:sp>
          </mc:Choice>
          <mc:Fallback xmlns="">
            <p:sp>
              <p:nvSpPr>
                <p:cNvPr id="104" name="TextBox 103">
                  <a:extLst>
                    <a:ext uri="{FF2B5EF4-FFF2-40B4-BE49-F238E27FC236}">
                      <a16:creationId xmlns:a16="http://schemas.microsoft.com/office/drawing/2014/main" id="{7AE3FFF7-AA75-2FAD-930C-EB32A3E1D1F7}"/>
                    </a:ext>
                  </a:extLst>
                </p:cNvPr>
                <p:cNvSpPr txBox="1">
                  <a:spLocks noRot="1" noChangeAspect="1" noMove="1" noResize="1" noEditPoints="1" noAdjustHandles="1" noChangeArrowheads="1" noChangeShapeType="1" noTextEdit="1"/>
                </p:cNvSpPr>
                <p:nvPr/>
              </p:nvSpPr>
              <p:spPr>
                <a:xfrm>
                  <a:off x="4679642" y="3124092"/>
                  <a:ext cx="518411" cy="246221"/>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08F024C9-23F1-130F-3453-12ADE4DB2239}"/>
                    </a:ext>
                  </a:extLst>
                </p:cNvPr>
                <p:cNvSpPr txBox="1"/>
                <p:nvPr/>
              </p:nvSpPr>
              <p:spPr>
                <a:xfrm>
                  <a:off x="5124287" y="3115631"/>
                  <a:ext cx="518411"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𝑝</m:t>
                        </m:r>
                        <m:r>
                          <a:rPr lang="en-US" sz="1000" b="0" i="1" smtClean="0">
                            <a:latin typeface="Cambria Math" panose="02040503050406030204" pitchFamily="18" charset="0"/>
                          </a:rPr>
                          <m:t>=</m:t>
                        </m:r>
                        <m:r>
                          <a:rPr lang="en-US" sz="1000" b="0" i="1" smtClean="0">
                            <a:latin typeface="Cambria Math" panose="02040503050406030204" pitchFamily="18" charset="0"/>
                          </a:rPr>
                          <m:t>𝑟</m:t>
                        </m:r>
                      </m:oMath>
                    </m:oMathPara>
                  </a14:m>
                  <a:endParaRPr lang="en-US" sz="1000" dirty="0"/>
                </a:p>
              </p:txBody>
            </p:sp>
          </mc:Choice>
          <mc:Fallback xmlns="">
            <p:sp>
              <p:nvSpPr>
                <p:cNvPr id="105" name="TextBox 104">
                  <a:extLst>
                    <a:ext uri="{FF2B5EF4-FFF2-40B4-BE49-F238E27FC236}">
                      <a16:creationId xmlns:a16="http://schemas.microsoft.com/office/drawing/2014/main" id="{08F024C9-23F1-130F-3453-12ADE4DB2239}"/>
                    </a:ext>
                  </a:extLst>
                </p:cNvPr>
                <p:cNvSpPr txBox="1">
                  <a:spLocks noRot="1" noChangeAspect="1" noMove="1" noResize="1" noEditPoints="1" noAdjustHandles="1" noChangeArrowheads="1" noChangeShapeType="1" noTextEdit="1"/>
                </p:cNvSpPr>
                <p:nvPr/>
              </p:nvSpPr>
              <p:spPr>
                <a:xfrm>
                  <a:off x="5124287" y="3115631"/>
                  <a:ext cx="518411" cy="246221"/>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E29AFE2F-ACD2-8054-7106-C2028E87D187}"/>
                    </a:ext>
                  </a:extLst>
                </p:cNvPr>
                <p:cNvSpPr txBox="1"/>
                <p:nvPr/>
              </p:nvSpPr>
              <p:spPr>
                <a:xfrm>
                  <a:off x="5449102" y="3115631"/>
                  <a:ext cx="518411"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𝑝</m:t>
                        </m:r>
                        <m:r>
                          <a:rPr lang="en-US" sz="1000" b="0" i="1" smtClean="0">
                            <a:latin typeface="Cambria Math" panose="02040503050406030204" pitchFamily="18" charset="0"/>
                          </a:rPr>
                          <m:t>=</m:t>
                        </m:r>
                        <m:r>
                          <a:rPr lang="en-US" sz="1000" b="0" i="1" smtClean="0">
                            <a:latin typeface="Cambria Math" panose="02040503050406030204" pitchFamily="18" charset="0"/>
                          </a:rPr>
                          <m:t>𝑟</m:t>
                        </m:r>
                      </m:oMath>
                    </m:oMathPara>
                  </a14:m>
                  <a:endParaRPr lang="en-US" sz="1000" dirty="0"/>
                </a:p>
              </p:txBody>
            </p:sp>
          </mc:Choice>
          <mc:Fallback xmlns="">
            <p:sp>
              <p:nvSpPr>
                <p:cNvPr id="106" name="TextBox 105">
                  <a:extLst>
                    <a:ext uri="{FF2B5EF4-FFF2-40B4-BE49-F238E27FC236}">
                      <a16:creationId xmlns:a16="http://schemas.microsoft.com/office/drawing/2014/main" id="{E29AFE2F-ACD2-8054-7106-C2028E87D187}"/>
                    </a:ext>
                  </a:extLst>
                </p:cNvPr>
                <p:cNvSpPr txBox="1">
                  <a:spLocks noRot="1" noChangeAspect="1" noMove="1" noResize="1" noEditPoints="1" noAdjustHandles="1" noChangeArrowheads="1" noChangeShapeType="1" noTextEdit="1"/>
                </p:cNvSpPr>
                <p:nvPr/>
              </p:nvSpPr>
              <p:spPr>
                <a:xfrm>
                  <a:off x="5449102" y="3115631"/>
                  <a:ext cx="518411" cy="246221"/>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A253F0A6-0A4A-EAF7-02B2-BC0D434891D8}"/>
                    </a:ext>
                  </a:extLst>
                </p:cNvPr>
                <p:cNvSpPr txBox="1"/>
                <p:nvPr/>
              </p:nvSpPr>
              <p:spPr>
                <a:xfrm>
                  <a:off x="5820401" y="3115631"/>
                  <a:ext cx="518411"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𝑝</m:t>
                        </m:r>
                        <m:r>
                          <a:rPr lang="en-US" sz="1000" b="0" i="1" smtClean="0">
                            <a:latin typeface="Cambria Math" panose="02040503050406030204" pitchFamily="18" charset="0"/>
                          </a:rPr>
                          <m:t>=</m:t>
                        </m:r>
                        <m:r>
                          <a:rPr lang="en-US" sz="1000" b="0" i="1" smtClean="0">
                            <a:latin typeface="Cambria Math" panose="02040503050406030204" pitchFamily="18" charset="0"/>
                          </a:rPr>
                          <m:t>𝑟</m:t>
                        </m:r>
                      </m:oMath>
                    </m:oMathPara>
                  </a14:m>
                  <a:endParaRPr lang="en-US" sz="1000" dirty="0"/>
                </a:p>
              </p:txBody>
            </p:sp>
          </mc:Choice>
          <mc:Fallback xmlns="">
            <p:sp>
              <p:nvSpPr>
                <p:cNvPr id="107" name="TextBox 106">
                  <a:extLst>
                    <a:ext uri="{FF2B5EF4-FFF2-40B4-BE49-F238E27FC236}">
                      <a16:creationId xmlns:a16="http://schemas.microsoft.com/office/drawing/2014/main" id="{A253F0A6-0A4A-EAF7-02B2-BC0D434891D8}"/>
                    </a:ext>
                  </a:extLst>
                </p:cNvPr>
                <p:cNvSpPr txBox="1">
                  <a:spLocks noRot="1" noChangeAspect="1" noMove="1" noResize="1" noEditPoints="1" noAdjustHandles="1" noChangeArrowheads="1" noChangeShapeType="1" noTextEdit="1"/>
                </p:cNvSpPr>
                <p:nvPr/>
              </p:nvSpPr>
              <p:spPr>
                <a:xfrm>
                  <a:off x="5820401" y="3115631"/>
                  <a:ext cx="518411" cy="246221"/>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2AA0176D-04A1-F4D1-E655-91038B23AF10}"/>
                    </a:ext>
                  </a:extLst>
                </p:cNvPr>
                <p:cNvSpPr txBox="1"/>
                <p:nvPr/>
              </p:nvSpPr>
              <p:spPr>
                <a:xfrm>
                  <a:off x="6147273" y="3117344"/>
                  <a:ext cx="518411"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𝑝</m:t>
                        </m:r>
                        <m:r>
                          <a:rPr lang="en-US" sz="1000" b="0" i="1" smtClean="0">
                            <a:latin typeface="Cambria Math" panose="02040503050406030204" pitchFamily="18" charset="0"/>
                          </a:rPr>
                          <m:t>=</m:t>
                        </m:r>
                        <m:r>
                          <a:rPr lang="en-US" sz="1000" b="0" i="1" smtClean="0">
                            <a:latin typeface="Cambria Math" panose="02040503050406030204" pitchFamily="18" charset="0"/>
                          </a:rPr>
                          <m:t>𝑟</m:t>
                        </m:r>
                      </m:oMath>
                    </m:oMathPara>
                  </a14:m>
                  <a:endParaRPr lang="en-US" sz="1000" dirty="0"/>
                </a:p>
              </p:txBody>
            </p:sp>
          </mc:Choice>
          <mc:Fallback xmlns="">
            <p:sp>
              <p:nvSpPr>
                <p:cNvPr id="108" name="TextBox 107">
                  <a:extLst>
                    <a:ext uri="{FF2B5EF4-FFF2-40B4-BE49-F238E27FC236}">
                      <a16:creationId xmlns:a16="http://schemas.microsoft.com/office/drawing/2014/main" id="{2AA0176D-04A1-F4D1-E655-91038B23AF10}"/>
                    </a:ext>
                  </a:extLst>
                </p:cNvPr>
                <p:cNvSpPr txBox="1">
                  <a:spLocks noRot="1" noChangeAspect="1" noMove="1" noResize="1" noEditPoints="1" noAdjustHandles="1" noChangeArrowheads="1" noChangeShapeType="1" noTextEdit="1"/>
                </p:cNvSpPr>
                <p:nvPr/>
              </p:nvSpPr>
              <p:spPr>
                <a:xfrm>
                  <a:off x="6147273" y="3117344"/>
                  <a:ext cx="518411" cy="246221"/>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130D3736-BFD0-7279-62E0-E1185C0AAD61}"/>
                    </a:ext>
                  </a:extLst>
                </p:cNvPr>
                <p:cNvSpPr txBox="1"/>
                <p:nvPr/>
              </p:nvSpPr>
              <p:spPr>
                <a:xfrm>
                  <a:off x="3774014" y="3639307"/>
                  <a:ext cx="41004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09" name="TextBox 108">
                  <a:extLst>
                    <a:ext uri="{FF2B5EF4-FFF2-40B4-BE49-F238E27FC236}">
                      <a16:creationId xmlns:a16="http://schemas.microsoft.com/office/drawing/2014/main" id="{130D3736-BFD0-7279-62E0-E1185C0AAD61}"/>
                    </a:ext>
                  </a:extLst>
                </p:cNvPr>
                <p:cNvSpPr txBox="1">
                  <a:spLocks noRot="1" noChangeAspect="1" noMove="1" noResize="1" noEditPoints="1" noAdjustHandles="1" noChangeArrowheads="1" noChangeShapeType="1" noTextEdit="1"/>
                </p:cNvSpPr>
                <p:nvPr/>
              </p:nvSpPr>
              <p:spPr>
                <a:xfrm>
                  <a:off x="3774014" y="3639307"/>
                  <a:ext cx="410049" cy="267702"/>
                </a:xfrm>
                <a:prstGeom prst="rect">
                  <a:avLst/>
                </a:prstGeom>
                <a:blipFill>
                  <a:blip r:embed="rId34"/>
                  <a:stretch>
                    <a:fillRect l="-27273" t="-95455" r="-12121" b="-16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207BA69E-3901-7217-D8DC-4C188D66E70B}"/>
                    </a:ext>
                  </a:extLst>
                </p:cNvPr>
                <p:cNvSpPr txBox="1"/>
                <p:nvPr/>
              </p:nvSpPr>
              <p:spPr>
                <a:xfrm>
                  <a:off x="4058007" y="3640896"/>
                  <a:ext cx="41004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0" name="TextBox 109">
                  <a:extLst>
                    <a:ext uri="{FF2B5EF4-FFF2-40B4-BE49-F238E27FC236}">
                      <a16:creationId xmlns:a16="http://schemas.microsoft.com/office/drawing/2014/main" id="{207BA69E-3901-7217-D8DC-4C188D66E70B}"/>
                    </a:ext>
                  </a:extLst>
                </p:cNvPr>
                <p:cNvSpPr txBox="1">
                  <a:spLocks noRot="1" noChangeAspect="1" noMove="1" noResize="1" noEditPoints="1" noAdjustHandles="1" noChangeArrowheads="1" noChangeShapeType="1" noTextEdit="1"/>
                </p:cNvSpPr>
                <p:nvPr/>
              </p:nvSpPr>
              <p:spPr>
                <a:xfrm>
                  <a:off x="4058007" y="3640896"/>
                  <a:ext cx="410049" cy="267702"/>
                </a:xfrm>
                <a:prstGeom prst="rect">
                  <a:avLst/>
                </a:prstGeom>
                <a:blipFill>
                  <a:blip r:embed="rId35"/>
                  <a:stretch>
                    <a:fillRect l="-24242" t="-95455" r="-12121" b="-16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CFCEBB88-F9B3-3BF0-B57E-ECDF9C73DA18}"/>
                    </a:ext>
                  </a:extLst>
                </p:cNvPr>
                <p:cNvSpPr txBox="1"/>
                <p:nvPr/>
              </p:nvSpPr>
              <p:spPr>
                <a:xfrm>
                  <a:off x="4472237" y="3641233"/>
                  <a:ext cx="41004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1" name="TextBox 110">
                  <a:extLst>
                    <a:ext uri="{FF2B5EF4-FFF2-40B4-BE49-F238E27FC236}">
                      <a16:creationId xmlns:a16="http://schemas.microsoft.com/office/drawing/2014/main" id="{CFCEBB88-F9B3-3BF0-B57E-ECDF9C73DA18}"/>
                    </a:ext>
                  </a:extLst>
                </p:cNvPr>
                <p:cNvSpPr txBox="1">
                  <a:spLocks noRot="1" noChangeAspect="1" noMove="1" noResize="1" noEditPoints="1" noAdjustHandles="1" noChangeArrowheads="1" noChangeShapeType="1" noTextEdit="1"/>
                </p:cNvSpPr>
                <p:nvPr/>
              </p:nvSpPr>
              <p:spPr>
                <a:xfrm>
                  <a:off x="4472237" y="3641233"/>
                  <a:ext cx="410049" cy="267702"/>
                </a:xfrm>
                <a:prstGeom prst="rect">
                  <a:avLst/>
                </a:prstGeom>
                <a:blipFill>
                  <a:blip r:embed="rId36"/>
                  <a:stretch>
                    <a:fillRect l="-27273" t="-95455" r="-9091" b="-16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D17FA695-DF26-85AF-DBF6-F7C1B1B2197B}"/>
                    </a:ext>
                  </a:extLst>
                </p:cNvPr>
                <p:cNvSpPr txBox="1"/>
                <p:nvPr/>
              </p:nvSpPr>
              <p:spPr>
                <a:xfrm>
                  <a:off x="4767793" y="3646897"/>
                  <a:ext cx="41004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2" name="TextBox 111">
                  <a:extLst>
                    <a:ext uri="{FF2B5EF4-FFF2-40B4-BE49-F238E27FC236}">
                      <a16:creationId xmlns:a16="http://schemas.microsoft.com/office/drawing/2014/main" id="{D17FA695-DF26-85AF-DBF6-F7C1B1B2197B}"/>
                    </a:ext>
                  </a:extLst>
                </p:cNvPr>
                <p:cNvSpPr txBox="1">
                  <a:spLocks noRot="1" noChangeAspect="1" noMove="1" noResize="1" noEditPoints="1" noAdjustHandles="1" noChangeArrowheads="1" noChangeShapeType="1" noTextEdit="1"/>
                </p:cNvSpPr>
                <p:nvPr/>
              </p:nvSpPr>
              <p:spPr>
                <a:xfrm>
                  <a:off x="4767793" y="3646897"/>
                  <a:ext cx="410049" cy="267702"/>
                </a:xfrm>
                <a:prstGeom prst="rect">
                  <a:avLst/>
                </a:prstGeom>
                <a:blipFill>
                  <a:blip r:embed="rId37"/>
                  <a:stretch>
                    <a:fillRect l="-27273" t="-95455" r="-12121" b="-15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7307BBA4-5FE2-659E-4D20-EEEE7AEF7D9B}"/>
                    </a:ext>
                  </a:extLst>
                </p:cNvPr>
                <p:cNvSpPr txBox="1"/>
                <p:nvPr/>
              </p:nvSpPr>
              <p:spPr>
                <a:xfrm>
                  <a:off x="5228865" y="3641698"/>
                  <a:ext cx="41004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3" name="TextBox 112">
                  <a:extLst>
                    <a:ext uri="{FF2B5EF4-FFF2-40B4-BE49-F238E27FC236}">
                      <a16:creationId xmlns:a16="http://schemas.microsoft.com/office/drawing/2014/main" id="{7307BBA4-5FE2-659E-4D20-EEEE7AEF7D9B}"/>
                    </a:ext>
                  </a:extLst>
                </p:cNvPr>
                <p:cNvSpPr txBox="1">
                  <a:spLocks noRot="1" noChangeAspect="1" noMove="1" noResize="1" noEditPoints="1" noAdjustHandles="1" noChangeArrowheads="1" noChangeShapeType="1" noTextEdit="1"/>
                </p:cNvSpPr>
                <p:nvPr/>
              </p:nvSpPr>
              <p:spPr>
                <a:xfrm>
                  <a:off x="5228865" y="3641698"/>
                  <a:ext cx="410049" cy="267702"/>
                </a:xfrm>
                <a:prstGeom prst="rect">
                  <a:avLst/>
                </a:prstGeom>
                <a:blipFill>
                  <a:blip r:embed="rId38"/>
                  <a:stretch>
                    <a:fillRect l="-23529" t="-95455" r="-8824" b="-16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0A2D9FDA-1A74-3EF2-22D9-217D5E4BEBC9}"/>
                    </a:ext>
                  </a:extLst>
                </p:cNvPr>
                <p:cNvSpPr txBox="1"/>
                <p:nvPr/>
              </p:nvSpPr>
              <p:spPr>
                <a:xfrm>
                  <a:off x="5547643" y="3646897"/>
                  <a:ext cx="41004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4" name="TextBox 113">
                  <a:extLst>
                    <a:ext uri="{FF2B5EF4-FFF2-40B4-BE49-F238E27FC236}">
                      <a16:creationId xmlns:a16="http://schemas.microsoft.com/office/drawing/2014/main" id="{0A2D9FDA-1A74-3EF2-22D9-217D5E4BEBC9}"/>
                    </a:ext>
                  </a:extLst>
                </p:cNvPr>
                <p:cNvSpPr txBox="1">
                  <a:spLocks noRot="1" noChangeAspect="1" noMove="1" noResize="1" noEditPoints="1" noAdjustHandles="1" noChangeArrowheads="1" noChangeShapeType="1" noTextEdit="1"/>
                </p:cNvSpPr>
                <p:nvPr/>
              </p:nvSpPr>
              <p:spPr>
                <a:xfrm>
                  <a:off x="5547643" y="3646897"/>
                  <a:ext cx="410049" cy="267702"/>
                </a:xfrm>
                <a:prstGeom prst="rect">
                  <a:avLst/>
                </a:prstGeom>
                <a:blipFill>
                  <a:blip r:embed="rId39"/>
                  <a:stretch>
                    <a:fillRect l="-24242" t="-95455" r="-12121" b="-15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F52979BB-4411-1ACB-2412-6DA75153B92E}"/>
                    </a:ext>
                  </a:extLst>
                </p:cNvPr>
                <p:cNvSpPr txBox="1"/>
                <p:nvPr/>
              </p:nvSpPr>
              <p:spPr>
                <a:xfrm>
                  <a:off x="5939738" y="3639307"/>
                  <a:ext cx="41004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5" name="TextBox 114">
                  <a:extLst>
                    <a:ext uri="{FF2B5EF4-FFF2-40B4-BE49-F238E27FC236}">
                      <a16:creationId xmlns:a16="http://schemas.microsoft.com/office/drawing/2014/main" id="{F52979BB-4411-1ACB-2412-6DA75153B92E}"/>
                    </a:ext>
                  </a:extLst>
                </p:cNvPr>
                <p:cNvSpPr txBox="1">
                  <a:spLocks noRot="1" noChangeAspect="1" noMove="1" noResize="1" noEditPoints="1" noAdjustHandles="1" noChangeArrowheads="1" noChangeShapeType="1" noTextEdit="1"/>
                </p:cNvSpPr>
                <p:nvPr/>
              </p:nvSpPr>
              <p:spPr>
                <a:xfrm>
                  <a:off x="5939738" y="3639307"/>
                  <a:ext cx="410049" cy="267702"/>
                </a:xfrm>
                <a:prstGeom prst="rect">
                  <a:avLst/>
                </a:prstGeom>
                <a:blipFill>
                  <a:blip r:embed="rId40"/>
                  <a:stretch>
                    <a:fillRect l="-26471" t="-95455" r="-8824" b="-16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9F312522-075C-1E05-EB45-4D3F256E2CC0}"/>
                    </a:ext>
                  </a:extLst>
                </p:cNvPr>
                <p:cNvSpPr txBox="1"/>
                <p:nvPr/>
              </p:nvSpPr>
              <p:spPr>
                <a:xfrm>
                  <a:off x="6239475" y="3639372"/>
                  <a:ext cx="410049" cy="267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b="0" i="1" smtClean="0">
                                <a:latin typeface="Cambria Math" panose="02040503050406030204" pitchFamily="18" charset="0"/>
                              </a:rPr>
                            </m:ctrlPr>
                          </m:fPr>
                          <m:num>
                            <m:r>
                              <a:rPr lang="en-US" sz="1000" b="0" i="1" smtClean="0">
                                <a:latin typeface="Cambria Math" panose="02040503050406030204" pitchFamily="18" charset="0"/>
                              </a:rPr>
                              <m:t>𝑛</m:t>
                            </m:r>
                          </m:num>
                          <m:den>
                            <m:r>
                              <a:rPr lang="en-US" sz="1000" b="0" i="1" smtClean="0">
                                <a:latin typeface="Cambria Math" panose="02040503050406030204" pitchFamily="18" charset="0"/>
                              </a:rPr>
                              <m:t>4</m:t>
                            </m:r>
                          </m:den>
                        </m:f>
                      </m:oMath>
                    </m:oMathPara>
                  </a14:m>
                  <a:endParaRPr lang="en-US" sz="1000" dirty="0"/>
                </a:p>
              </p:txBody>
            </p:sp>
          </mc:Choice>
          <mc:Fallback xmlns="">
            <p:sp>
              <p:nvSpPr>
                <p:cNvPr id="116" name="TextBox 115">
                  <a:extLst>
                    <a:ext uri="{FF2B5EF4-FFF2-40B4-BE49-F238E27FC236}">
                      <a16:creationId xmlns:a16="http://schemas.microsoft.com/office/drawing/2014/main" id="{9F312522-075C-1E05-EB45-4D3F256E2CC0}"/>
                    </a:ext>
                  </a:extLst>
                </p:cNvPr>
                <p:cNvSpPr txBox="1">
                  <a:spLocks noRot="1" noChangeAspect="1" noMove="1" noResize="1" noEditPoints="1" noAdjustHandles="1" noChangeArrowheads="1" noChangeShapeType="1" noTextEdit="1"/>
                </p:cNvSpPr>
                <p:nvPr/>
              </p:nvSpPr>
              <p:spPr>
                <a:xfrm>
                  <a:off x="6239475" y="3639372"/>
                  <a:ext cx="410049" cy="267702"/>
                </a:xfrm>
                <a:prstGeom prst="rect">
                  <a:avLst/>
                </a:prstGeom>
                <a:blipFill>
                  <a:blip r:embed="rId41"/>
                  <a:stretch>
                    <a:fillRect l="-27273" t="-95455" r="-12121" b="-16363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BD9DC719-43FA-B9F7-EB77-01860634128D}"/>
                  </a:ext>
                </a:extLst>
              </p:cNvPr>
              <p:cNvSpPr txBox="1"/>
              <p:nvPr/>
            </p:nvSpPr>
            <p:spPr>
              <a:xfrm>
                <a:off x="3227204" y="2084802"/>
                <a:ext cx="498213" cy="2110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2∗</m:t>
                      </m:r>
                      <m:f>
                        <m:fPr>
                          <m:type m:val="skw"/>
                          <m:ctrlPr>
                            <a:rPr lang="en-US" sz="1200" i="1" smtClean="0">
                              <a:solidFill>
                                <a:srgbClr val="FF0000"/>
                              </a:solidFill>
                              <a:latin typeface="Cambria Math" panose="02040503050406030204" pitchFamily="18" charset="0"/>
                            </a:rPr>
                          </m:ctrlPr>
                        </m:fPr>
                        <m:num>
                          <m:r>
                            <a:rPr lang="en-US" sz="1200" b="0" i="1" smtClean="0">
                              <a:solidFill>
                                <a:srgbClr val="FF0000"/>
                              </a:solidFill>
                              <a:latin typeface="Cambria Math" panose="02040503050406030204" pitchFamily="18" charset="0"/>
                            </a:rPr>
                            <m:t>𝑛</m:t>
                          </m:r>
                        </m:num>
                        <m:den>
                          <m:r>
                            <a:rPr lang="en-US" sz="1200" b="0" i="1" smtClean="0">
                              <a:solidFill>
                                <a:srgbClr val="FF0000"/>
                              </a:solidFill>
                              <a:latin typeface="Cambria Math" panose="02040503050406030204" pitchFamily="18" charset="0"/>
                            </a:rPr>
                            <m:t>2</m:t>
                          </m:r>
                        </m:den>
                      </m:f>
                    </m:oMath>
                  </m:oMathPara>
                </a14:m>
                <a:endParaRPr lang="en-US" sz="1200" dirty="0">
                  <a:solidFill>
                    <a:srgbClr val="FF0000"/>
                  </a:solidFill>
                </a:endParaRPr>
              </a:p>
            </p:txBody>
          </p:sp>
        </mc:Choice>
        <mc:Fallback xmlns="">
          <p:sp>
            <p:nvSpPr>
              <p:cNvPr id="118" name="TextBox 117">
                <a:extLst>
                  <a:ext uri="{FF2B5EF4-FFF2-40B4-BE49-F238E27FC236}">
                    <a16:creationId xmlns:a16="http://schemas.microsoft.com/office/drawing/2014/main" id="{BD9DC719-43FA-B9F7-EB77-01860634128D}"/>
                  </a:ext>
                </a:extLst>
              </p:cNvPr>
              <p:cNvSpPr txBox="1">
                <a:spLocks noRot="1" noChangeAspect="1" noMove="1" noResize="1" noEditPoints="1" noAdjustHandles="1" noChangeArrowheads="1" noChangeShapeType="1" noTextEdit="1"/>
              </p:cNvSpPr>
              <p:nvPr/>
            </p:nvSpPr>
            <p:spPr>
              <a:xfrm>
                <a:off x="3227204" y="2084802"/>
                <a:ext cx="498213" cy="211020"/>
              </a:xfrm>
              <a:prstGeom prst="rect">
                <a:avLst/>
              </a:prstGeom>
              <a:blipFill>
                <a:blip r:embed="rId42"/>
                <a:stretch>
                  <a:fillRect l="-4878" t="-194118" r="-34146" b="-288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01D60A98-DBE1-B0D8-FB08-2D5547293B63}"/>
                  </a:ext>
                </a:extLst>
              </p:cNvPr>
              <p:cNvSpPr txBox="1"/>
              <p:nvPr/>
            </p:nvSpPr>
            <p:spPr>
              <a:xfrm>
                <a:off x="3203987" y="2724105"/>
                <a:ext cx="498213" cy="2103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4∗</m:t>
                      </m:r>
                      <m:f>
                        <m:fPr>
                          <m:type m:val="skw"/>
                          <m:ctrlPr>
                            <a:rPr lang="en-US" sz="1200" i="1" smtClean="0">
                              <a:solidFill>
                                <a:srgbClr val="FF0000"/>
                              </a:solidFill>
                              <a:latin typeface="Cambria Math" panose="02040503050406030204" pitchFamily="18" charset="0"/>
                            </a:rPr>
                          </m:ctrlPr>
                        </m:fPr>
                        <m:num>
                          <m:r>
                            <a:rPr lang="en-US" sz="1200" b="0" i="1" smtClean="0">
                              <a:solidFill>
                                <a:srgbClr val="FF0000"/>
                              </a:solidFill>
                              <a:latin typeface="Cambria Math" panose="02040503050406030204" pitchFamily="18" charset="0"/>
                            </a:rPr>
                            <m:t>𝑛</m:t>
                          </m:r>
                        </m:num>
                        <m:den>
                          <m:r>
                            <a:rPr lang="en-US" sz="1200" b="0" i="1" smtClean="0">
                              <a:solidFill>
                                <a:srgbClr val="FF0000"/>
                              </a:solidFill>
                              <a:latin typeface="Cambria Math" panose="02040503050406030204" pitchFamily="18" charset="0"/>
                            </a:rPr>
                            <m:t>4</m:t>
                          </m:r>
                        </m:den>
                      </m:f>
                    </m:oMath>
                  </m:oMathPara>
                </a14:m>
                <a:endParaRPr lang="en-US" sz="1200" dirty="0">
                  <a:solidFill>
                    <a:srgbClr val="FF0000"/>
                  </a:solidFill>
                </a:endParaRPr>
              </a:p>
            </p:txBody>
          </p:sp>
        </mc:Choice>
        <mc:Fallback xmlns="">
          <p:sp>
            <p:nvSpPr>
              <p:cNvPr id="119" name="TextBox 118">
                <a:extLst>
                  <a:ext uri="{FF2B5EF4-FFF2-40B4-BE49-F238E27FC236}">
                    <a16:creationId xmlns:a16="http://schemas.microsoft.com/office/drawing/2014/main" id="{01D60A98-DBE1-B0D8-FB08-2D5547293B63}"/>
                  </a:ext>
                </a:extLst>
              </p:cNvPr>
              <p:cNvSpPr txBox="1">
                <a:spLocks noRot="1" noChangeAspect="1" noMove="1" noResize="1" noEditPoints="1" noAdjustHandles="1" noChangeArrowheads="1" noChangeShapeType="1" noTextEdit="1"/>
              </p:cNvSpPr>
              <p:nvPr/>
            </p:nvSpPr>
            <p:spPr>
              <a:xfrm>
                <a:off x="3203987" y="2724105"/>
                <a:ext cx="498213" cy="210379"/>
              </a:xfrm>
              <a:prstGeom prst="rect">
                <a:avLst/>
              </a:prstGeom>
              <a:blipFill>
                <a:blip r:embed="rId43"/>
                <a:stretch>
                  <a:fillRect l="-7500" t="-194118" r="-35000" b="-288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E4F29E8D-48C6-94AC-3C37-4374035A4F04}"/>
                  </a:ext>
                </a:extLst>
              </p:cNvPr>
              <p:cNvSpPr txBox="1"/>
              <p:nvPr/>
            </p:nvSpPr>
            <p:spPr>
              <a:xfrm>
                <a:off x="3221588" y="3369644"/>
                <a:ext cx="498213" cy="212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8∗</m:t>
                      </m:r>
                      <m:f>
                        <m:fPr>
                          <m:type m:val="skw"/>
                          <m:ctrlPr>
                            <a:rPr lang="en-US" sz="1200" i="1" smtClean="0">
                              <a:solidFill>
                                <a:srgbClr val="FF0000"/>
                              </a:solidFill>
                              <a:latin typeface="Cambria Math" panose="02040503050406030204" pitchFamily="18" charset="0"/>
                            </a:rPr>
                          </m:ctrlPr>
                        </m:fPr>
                        <m:num>
                          <m:r>
                            <a:rPr lang="en-US" sz="1200" b="0" i="1" smtClean="0">
                              <a:solidFill>
                                <a:srgbClr val="FF0000"/>
                              </a:solidFill>
                              <a:latin typeface="Cambria Math" panose="02040503050406030204" pitchFamily="18" charset="0"/>
                            </a:rPr>
                            <m:t>𝑛</m:t>
                          </m:r>
                        </m:num>
                        <m:den>
                          <m:r>
                            <a:rPr lang="en-US" sz="1200" b="0" i="1" smtClean="0">
                              <a:solidFill>
                                <a:srgbClr val="FF0000"/>
                              </a:solidFill>
                              <a:latin typeface="Cambria Math" panose="02040503050406030204" pitchFamily="18" charset="0"/>
                            </a:rPr>
                            <m:t>8</m:t>
                          </m:r>
                        </m:den>
                      </m:f>
                    </m:oMath>
                  </m:oMathPara>
                </a14:m>
                <a:endParaRPr lang="en-US" sz="1200" dirty="0">
                  <a:solidFill>
                    <a:srgbClr val="FF0000"/>
                  </a:solidFill>
                </a:endParaRPr>
              </a:p>
            </p:txBody>
          </p:sp>
        </mc:Choice>
        <mc:Fallback xmlns="">
          <p:sp>
            <p:nvSpPr>
              <p:cNvPr id="120" name="TextBox 119">
                <a:extLst>
                  <a:ext uri="{FF2B5EF4-FFF2-40B4-BE49-F238E27FC236}">
                    <a16:creationId xmlns:a16="http://schemas.microsoft.com/office/drawing/2014/main" id="{E4F29E8D-48C6-94AC-3C37-4374035A4F04}"/>
                  </a:ext>
                </a:extLst>
              </p:cNvPr>
              <p:cNvSpPr txBox="1">
                <a:spLocks noRot="1" noChangeAspect="1" noMove="1" noResize="1" noEditPoints="1" noAdjustHandles="1" noChangeArrowheads="1" noChangeShapeType="1" noTextEdit="1"/>
              </p:cNvSpPr>
              <p:nvPr/>
            </p:nvSpPr>
            <p:spPr>
              <a:xfrm>
                <a:off x="3221588" y="3369644"/>
                <a:ext cx="498213" cy="212238"/>
              </a:xfrm>
              <a:prstGeom prst="rect">
                <a:avLst/>
              </a:prstGeom>
              <a:blipFill>
                <a:blip r:embed="rId44"/>
                <a:stretch>
                  <a:fillRect l="-7500" t="-183333" r="-37500" b="-266667"/>
                </a:stretch>
              </a:blipFill>
            </p:spPr>
            <p:txBody>
              <a:bodyPr/>
              <a:lstStyle/>
              <a:p>
                <a:r>
                  <a:rPr lang="en-US">
                    <a:noFill/>
                  </a:rPr>
                  <a:t> </a:t>
                </a:r>
              </a:p>
            </p:txBody>
          </p:sp>
        </mc:Fallback>
      </mc:AlternateContent>
      <p:sp>
        <p:nvSpPr>
          <p:cNvPr id="123" name="Content Placeholder 2">
            <a:extLst>
              <a:ext uri="{FF2B5EF4-FFF2-40B4-BE49-F238E27FC236}">
                <a16:creationId xmlns:a16="http://schemas.microsoft.com/office/drawing/2014/main" id="{A63167CD-4BA8-CCE0-4624-2AE6F0F89B1E}"/>
              </a:ext>
            </a:extLst>
          </p:cNvPr>
          <p:cNvSpPr txBox="1">
            <a:spLocks/>
          </p:cNvSpPr>
          <p:nvPr/>
        </p:nvSpPr>
        <p:spPr>
          <a:xfrm>
            <a:off x="144187" y="3959398"/>
            <a:ext cx="6424393" cy="85812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How do we count the recursive calls?</a:t>
            </a:r>
          </a:p>
          <a:p>
            <a:pPr>
              <a:lnSpc>
                <a:spcPts val="1688"/>
              </a:lnSpc>
            </a:pPr>
            <a:r>
              <a:rPr lang="en-US" sz="1600" dirty="0"/>
              <a:t>Recursive calls belong to the next level</a:t>
            </a:r>
          </a:p>
        </p:txBody>
      </p:sp>
    </p:spTree>
    <p:extLst>
      <p:ext uri="{BB962C8B-B14F-4D97-AF65-F5344CB8AC3E}">
        <p14:creationId xmlns:p14="http://schemas.microsoft.com/office/powerpoint/2010/main" val="349935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P spid="15" grpId="0"/>
      <p:bldP spid="118" grpId="0"/>
      <p:bldP spid="119" grpId="0"/>
      <p:bldP spid="1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nter4AITemplate" id="{0D5693AE-206D-E541-A370-EAE42AF6800D}" vid="{4B2C9114-E5EC-7D4A-AE95-EC178593E7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Center4AITemplate</Template>
  <TotalTime>60208</TotalTime>
  <Words>5452</Words>
  <Application>Microsoft Macintosh PowerPoint</Application>
  <PresentationFormat>Custom</PresentationFormat>
  <Paragraphs>1104</Paragraphs>
  <Slides>55</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Cambria Math</vt:lpstr>
      <vt:lpstr>Segoe UI</vt:lpstr>
      <vt:lpstr>Office Theme</vt:lpstr>
      <vt:lpstr>Algorithms – I (CS29003/203)</vt:lpstr>
      <vt:lpstr>Divide and Conquer</vt:lpstr>
      <vt:lpstr>Divide and Conquer</vt:lpstr>
      <vt:lpstr>Merge Sort</vt:lpstr>
      <vt:lpstr>Merge Sort</vt:lpstr>
      <vt:lpstr>Merge Sort Pseudocode</vt:lpstr>
      <vt:lpstr>Merge Sort – In What Order?</vt:lpstr>
      <vt:lpstr>Merge Sort – Runtime Analysis</vt:lpstr>
      <vt:lpstr>Merge Sort – Runtime Analysis</vt:lpstr>
      <vt:lpstr>Merge Sort – Runtime Analysis</vt:lpstr>
      <vt:lpstr>Recurrence Relation</vt:lpstr>
      <vt:lpstr>Solving Recurrences – Recursion Tree</vt:lpstr>
      <vt:lpstr>Solving Recurrences – Recursion Tree</vt:lpstr>
      <vt:lpstr>Solving Recurrences – Recursion Tree</vt:lpstr>
      <vt:lpstr>Solving Recurrences – Recursion Tree</vt:lpstr>
      <vt:lpstr>Solving Recurrences – Recursion Tree</vt:lpstr>
      <vt:lpstr>Some Terminologies</vt:lpstr>
      <vt:lpstr>Some Terminologies</vt:lpstr>
      <vt:lpstr>Some Terminologies</vt:lpstr>
      <vt:lpstr>Solving Recurrences – Recursion Tree</vt:lpstr>
      <vt:lpstr>Solving Recurrences – Recursion Tree</vt:lpstr>
      <vt:lpstr>Solving Recurrences – Recursion Tree</vt:lpstr>
      <vt:lpstr>Solving Recurrences – Recursion Tree</vt:lpstr>
      <vt:lpstr>Solving Recurrences – Recursion Tree</vt:lpstr>
      <vt:lpstr>Solving Recurrences – Recursion Tree</vt:lpstr>
      <vt:lpstr>Solving Recurrences – Master Theorem</vt:lpstr>
      <vt:lpstr>Solving Recurrences – Master Theorem</vt:lpstr>
      <vt:lpstr>Solving Recurrences – Master Theorem</vt:lpstr>
      <vt:lpstr>Quicksort</vt:lpstr>
      <vt:lpstr>Quicksort</vt:lpstr>
      <vt:lpstr>Quicksort</vt:lpstr>
      <vt:lpstr>Quicksort – Runtime Analysis</vt:lpstr>
      <vt:lpstr>Quicksort – Runtime Analysis</vt:lpstr>
      <vt:lpstr>Quicksort – Runtime Analysis</vt:lpstr>
      <vt:lpstr>Quicksort – Runtime Analysis</vt:lpstr>
      <vt:lpstr>Quicksort – Runtime Analysis</vt:lpstr>
      <vt:lpstr>Quicksort – Runtime Analysis</vt:lpstr>
      <vt:lpstr>Quicksort – Runtime Analysis</vt:lpstr>
      <vt:lpstr>Quicksort – Runtime Analysis</vt:lpstr>
      <vt:lpstr>Quicksort – Runtime Analysis</vt:lpstr>
      <vt:lpstr>Quicksort – Runtime Analysis</vt:lpstr>
      <vt:lpstr>Quicksort – Runtime Analysis</vt:lpstr>
      <vt:lpstr>Quicksort – Runtime Analysis</vt:lpstr>
      <vt:lpstr>Quicksort – Runtime Analysis</vt:lpstr>
      <vt:lpstr>Quicksort</vt:lpstr>
      <vt:lpstr>A Quick Animation</vt:lpstr>
      <vt:lpstr>Median Finding</vt:lpstr>
      <vt:lpstr>Median Finding</vt:lpstr>
      <vt:lpstr>Median Finding - PseudoCode</vt:lpstr>
      <vt:lpstr>Median Finding – Running Time Analysis</vt:lpstr>
      <vt:lpstr>Median Finding – Running Time Analysis</vt:lpstr>
      <vt:lpstr>Maximum Sum Subarray</vt:lpstr>
      <vt:lpstr>Maximum Sum Subarray</vt:lpstr>
      <vt:lpstr>Maximum Sum Subarray</vt:lpstr>
      <vt:lpstr>To be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Foundations and Applications</dc:title>
  <dc:creator>Das, Abir</dc:creator>
  <cp:lastModifiedBy>Microsoft Office User</cp:lastModifiedBy>
  <cp:revision>1241</cp:revision>
  <cp:lastPrinted>2019-07-16T19:24:24Z</cp:lastPrinted>
  <dcterms:created xsi:type="dcterms:W3CDTF">2019-01-13T09:33:50Z</dcterms:created>
  <dcterms:modified xsi:type="dcterms:W3CDTF">2022-08-24T11:37:21Z</dcterms:modified>
</cp:coreProperties>
</file>