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sldIdLst>
    <p:sldId id="258" r:id="rId2"/>
    <p:sldId id="319" r:id="rId3"/>
    <p:sldId id="316" r:id="rId4"/>
    <p:sldId id="320" r:id="rId5"/>
    <p:sldId id="321" r:id="rId6"/>
    <p:sldId id="322" r:id="rId7"/>
    <p:sldId id="323" r:id="rId8"/>
    <p:sldId id="324" r:id="rId9"/>
    <p:sldId id="325"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6" r:id="rId27"/>
    <p:sldId id="343" r:id="rId28"/>
    <p:sldId id="345" r:id="rId29"/>
    <p:sldId id="344"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297" r:id="rId55"/>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2" userDrawn="1">
          <p15:clr>
            <a:srgbClr val="A4A3A4"/>
          </p15:clr>
        </p15:guide>
        <p15:guide id="4" orient="horz" pos="1649" userDrawn="1">
          <p15:clr>
            <a:srgbClr val="A4A3A4"/>
          </p15:clr>
        </p15:guide>
        <p15:guide id="7" orient="horz" pos="1756" userDrawn="1">
          <p15:clr>
            <a:srgbClr val="A4A3A4"/>
          </p15:clr>
        </p15:guide>
        <p15:guide id="8" orient="horz" pos="3117" userDrawn="1">
          <p15:clr>
            <a:srgbClr val="A4A3A4"/>
          </p15:clr>
        </p15:guide>
        <p15:guide id="9" orient="horz" pos="2985" userDrawn="1">
          <p15:clr>
            <a:srgbClr val="A4A3A4"/>
          </p15:clr>
        </p15:guide>
        <p15:guide id="10" orient="horz" pos="2845" userDrawn="1">
          <p15:clr>
            <a:srgbClr val="A4A3A4"/>
          </p15:clr>
        </p15:guide>
        <p15:guide id="11"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FF4C41"/>
    <a:srgbClr val="009051"/>
    <a:srgbClr val="008F00"/>
    <a:srgbClr val="FF40FF"/>
    <a:srgbClr val="FF85FF"/>
    <a:srgbClr val="0432FF"/>
    <a:srgbClr val="FFAA79"/>
    <a:srgbClr val="00FDFF"/>
    <a:srgbClr val="F88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4215" autoAdjust="0"/>
  </p:normalViewPr>
  <p:slideViewPr>
    <p:cSldViewPr snapToGrid="0" snapToObjects="1">
      <p:cViewPr varScale="1">
        <p:scale>
          <a:sx n="153" d="100"/>
          <a:sy n="153" d="100"/>
        </p:scale>
        <p:origin x="1240" y="168"/>
      </p:cViewPr>
      <p:guideLst>
        <p:guide orient="horz" pos="1552"/>
        <p:guide orient="horz" pos="1649"/>
        <p:guide orient="horz" pos="1756"/>
        <p:guide orient="horz" pos="3117"/>
        <p:guide orient="horz" pos="2985"/>
        <p:guide orient="horz" pos="2845"/>
        <p:guide pos="2160"/>
      </p:guideLst>
    </p:cSldViewPr>
  </p:slideViewPr>
  <p:outlineViewPr>
    <p:cViewPr>
      <p:scale>
        <a:sx n="33" d="100"/>
        <a:sy n="33" d="100"/>
      </p:scale>
      <p:origin x="0" y="-718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9/14/22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2820145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30964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3853201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400842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14</a:t>
            </a:fld>
            <a:endParaRPr lang="en-US"/>
          </a:p>
        </p:txBody>
      </p:sp>
    </p:spTree>
    <p:extLst>
      <p:ext uri="{BB962C8B-B14F-4D97-AF65-F5344CB8AC3E}">
        <p14:creationId xmlns:p14="http://schemas.microsoft.com/office/powerpoint/2010/main" val="267559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15</a:t>
            </a:fld>
            <a:endParaRPr lang="en-US"/>
          </a:p>
        </p:txBody>
      </p:sp>
    </p:spTree>
    <p:extLst>
      <p:ext uri="{BB962C8B-B14F-4D97-AF65-F5344CB8AC3E}">
        <p14:creationId xmlns:p14="http://schemas.microsoft.com/office/powerpoint/2010/main" val="1073654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16</a:t>
            </a:fld>
            <a:endParaRPr lang="en-US"/>
          </a:p>
        </p:txBody>
      </p:sp>
    </p:spTree>
    <p:extLst>
      <p:ext uri="{BB962C8B-B14F-4D97-AF65-F5344CB8AC3E}">
        <p14:creationId xmlns:p14="http://schemas.microsoft.com/office/powerpoint/2010/main" val="253223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17</a:t>
            </a:fld>
            <a:endParaRPr lang="en-US"/>
          </a:p>
        </p:txBody>
      </p:sp>
    </p:spTree>
    <p:extLst>
      <p:ext uri="{BB962C8B-B14F-4D97-AF65-F5344CB8AC3E}">
        <p14:creationId xmlns:p14="http://schemas.microsoft.com/office/powerpoint/2010/main" val="1103955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18</a:t>
            </a:fld>
            <a:endParaRPr lang="en-US"/>
          </a:p>
        </p:txBody>
      </p:sp>
    </p:spTree>
    <p:extLst>
      <p:ext uri="{BB962C8B-B14F-4D97-AF65-F5344CB8AC3E}">
        <p14:creationId xmlns:p14="http://schemas.microsoft.com/office/powerpoint/2010/main" val="277052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19</a:t>
            </a:fld>
            <a:endParaRPr lang="en-US"/>
          </a:p>
        </p:txBody>
      </p:sp>
    </p:spTree>
    <p:extLst>
      <p:ext uri="{BB962C8B-B14F-4D97-AF65-F5344CB8AC3E}">
        <p14:creationId xmlns:p14="http://schemas.microsoft.com/office/powerpoint/2010/main" val="355108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470315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20</a:t>
            </a:fld>
            <a:endParaRPr lang="en-US"/>
          </a:p>
        </p:txBody>
      </p:sp>
    </p:spTree>
    <p:extLst>
      <p:ext uri="{BB962C8B-B14F-4D97-AF65-F5344CB8AC3E}">
        <p14:creationId xmlns:p14="http://schemas.microsoft.com/office/powerpoint/2010/main" val="111594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21</a:t>
            </a:fld>
            <a:endParaRPr lang="en-US"/>
          </a:p>
        </p:txBody>
      </p:sp>
    </p:spTree>
    <p:extLst>
      <p:ext uri="{BB962C8B-B14F-4D97-AF65-F5344CB8AC3E}">
        <p14:creationId xmlns:p14="http://schemas.microsoft.com/office/powerpoint/2010/main" val="2680660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22</a:t>
            </a:fld>
            <a:endParaRPr lang="en-US"/>
          </a:p>
        </p:txBody>
      </p:sp>
    </p:spTree>
    <p:extLst>
      <p:ext uri="{BB962C8B-B14F-4D97-AF65-F5344CB8AC3E}">
        <p14:creationId xmlns:p14="http://schemas.microsoft.com/office/powerpoint/2010/main" val="2678724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23</a:t>
            </a:fld>
            <a:endParaRPr lang="en-US"/>
          </a:p>
        </p:txBody>
      </p:sp>
    </p:spTree>
    <p:extLst>
      <p:ext uri="{BB962C8B-B14F-4D97-AF65-F5344CB8AC3E}">
        <p14:creationId xmlns:p14="http://schemas.microsoft.com/office/powerpoint/2010/main" val="88368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24</a:t>
            </a:fld>
            <a:endParaRPr lang="en-US"/>
          </a:p>
        </p:txBody>
      </p:sp>
    </p:spTree>
    <p:extLst>
      <p:ext uri="{BB962C8B-B14F-4D97-AF65-F5344CB8AC3E}">
        <p14:creationId xmlns:p14="http://schemas.microsoft.com/office/powerpoint/2010/main" val="2296660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25</a:t>
            </a:fld>
            <a:endParaRPr lang="en-US"/>
          </a:p>
        </p:txBody>
      </p:sp>
    </p:spTree>
    <p:extLst>
      <p:ext uri="{BB962C8B-B14F-4D97-AF65-F5344CB8AC3E}">
        <p14:creationId xmlns:p14="http://schemas.microsoft.com/office/powerpoint/2010/main" val="3622352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26</a:t>
            </a:fld>
            <a:endParaRPr lang="en-US"/>
          </a:p>
        </p:txBody>
      </p:sp>
    </p:spTree>
    <p:extLst>
      <p:ext uri="{BB962C8B-B14F-4D97-AF65-F5344CB8AC3E}">
        <p14:creationId xmlns:p14="http://schemas.microsoft.com/office/powerpoint/2010/main" val="329813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27</a:t>
            </a:fld>
            <a:endParaRPr lang="en-US"/>
          </a:p>
        </p:txBody>
      </p:sp>
    </p:spTree>
    <p:extLst>
      <p:ext uri="{BB962C8B-B14F-4D97-AF65-F5344CB8AC3E}">
        <p14:creationId xmlns:p14="http://schemas.microsoft.com/office/powerpoint/2010/main" val="256633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28</a:t>
            </a:fld>
            <a:endParaRPr lang="en-US"/>
          </a:p>
        </p:txBody>
      </p:sp>
    </p:spTree>
    <p:extLst>
      <p:ext uri="{BB962C8B-B14F-4D97-AF65-F5344CB8AC3E}">
        <p14:creationId xmlns:p14="http://schemas.microsoft.com/office/powerpoint/2010/main" val="3043490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29</a:t>
            </a:fld>
            <a:endParaRPr lang="en-US"/>
          </a:p>
        </p:txBody>
      </p:sp>
    </p:spTree>
    <p:extLst>
      <p:ext uri="{BB962C8B-B14F-4D97-AF65-F5344CB8AC3E}">
        <p14:creationId xmlns:p14="http://schemas.microsoft.com/office/powerpoint/2010/main" val="133598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344721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30</a:t>
            </a:fld>
            <a:endParaRPr lang="en-US"/>
          </a:p>
        </p:txBody>
      </p:sp>
    </p:spTree>
    <p:extLst>
      <p:ext uri="{BB962C8B-B14F-4D97-AF65-F5344CB8AC3E}">
        <p14:creationId xmlns:p14="http://schemas.microsoft.com/office/powerpoint/2010/main" val="895358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31</a:t>
            </a:fld>
            <a:endParaRPr lang="en-US"/>
          </a:p>
        </p:txBody>
      </p:sp>
    </p:spTree>
    <p:extLst>
      <p:ext uri="{BB962C8B-B14F-4D97-AF65-F5344CB8AC3E}">
        <p14:creationId xmlns:p14="http://schemas.microsoft.com/office/powerpoint/2010/main" val="1008588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32</a:t>
            </a:fld>
            <a:endParaRPr lang="en-US"/>
          </a:p>
        </p:txBody>
      </p:sp>
    </p:spTree>
    <p:extLst>
      <p:ext uri="{BB962C8B-B14F-4D97-AF65-F5344CB8AC3E}">
        <p14:creationId xmlns:p14="http://schemas.microsoft.com/office/powerpoint/2010/main" val="1102530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33</a:t>
            </a:fld>
            <a:endParaRPr lang="en-US"/>
          </a:p>
        </p:txBody>
      </p:sp>
    </p:spTree>
    <p:extLst>
      <p:ext uri="{BB962C8B-B14F-4D97-AF65-F5344CB8AC3E}">
        <p14:creationId xmlns:p14="http://schemas.microsoft.com/office/powerpoint/2010/main" val="3874685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34</a:t>
            </a:fld>
            <a:endParaRPr lang="en-US"/>
          </a:p>
        </p:txBody>
      </p:sp>
    </p:spTree>
    <p:extLst>
      <p:ext uri="{BB962C8B-B14F-4D97-AF65-F5344CB8AC3E}">
        <p14:creationId xmlns:p14="http://schemas.microsoft.com/office/powerpoint/2010/main" val="3500392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35</a:t>
            </a:fld>
            <a:endParaRPr lang="en-US"/>
          </a:p>
        </p:txBody>
      </p:sp>
    </p:spTree>
    <p:extLst>
      <p:ext uri="{BB962C8B-B14F-4D97-AF65-F5344CB8AC3E}">
        <p14:creationId xmlns:p14="http://schemas.microsoft.com/office/powerpoint/2010/main" val="4216857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36</a:t>
            </a:fld>
            <a:endParaRPr lang="en-US"/>
          </a:p>
        </p:txBody>
      </p:sp>
    </p:spTree>
    <p:extLst>
      <p:ext uri="{BB962C8B-B14F-4D97-AF65-F5344CB8AC3E}">
        <p14:creationId xmlns:p14="http://schemas.microsoft.com/office/powerpoint/2010/main" val="1077365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37</a:t>
            </a:fld>
            <a:endParaRPr lang="en-US"/>
          </a:p>
        </p:txBody>
      </p:sp>
    </p:spTree>
    <p:extLst>
      <p:ext uri="{BB962C8B-B14F-4D97-AF65-F5344CB8AC3E}">
        <p14:creationId xmlns:p14="http://schemas.microsoft.com/office/powerpoint/2010/main" val="4208842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38</a:t>
            </a:fld>
            <a:endParaRPr lang="en-US"/>
          </a:p>
        </p:txBody>
      </p:sp>
    </p:spTree>
    <p:extLst>
      <p:ext uri="{BB962C8B-B14F-4D97-AF65-F5344CB8AC3E}">
        <p14:creationId xmlns:p14="http://schemas.microsoft.com/office/powerpoint/2010/main" val="1403429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39</a:t>
            </a:fld>
            <a:endParaRPr lang="en-US"/>
          </a:p>
        </p:txBody>
      </p:sp>
    </p:spTree>
    <p:extLst>
      <p:ext uri="{BB962C8B-B14F-4D97-AF65-F5344CB8AC3E}">
        <p14:creationId xmlns:p14="http://schemas.microsoft.com/office/powerpoint/2010/main" val="410958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4055964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40</a:t>
            </a:fld>
            <a:endParaRPr lang="en-US"/>
          </a:p>
        </p:txBody>
      </p:sp>
    </p:spTree>
    <p:extLst>
      <p:ext uri="{BB962C8B-B14F-4D97-AF65-F5344CB8AC3E}">
        <p14:creationId xmlns:p14="http://schemas.microsoft.com/office/powerpoint/2010/main" val="3653833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41</a:t>
            </a:fld>
            <a:endParaRPr lang="en-US"/>
          </a:p>
        </p:txBody>
      </p:sp>
    </p:spTree>
    <p:extLst>
      <p:ext uri="{BB962C8B-B14F-4D97-AF65-F5344CB8AC3E}">
        <p14:creationId xmlns:p14="http://schemas.microsoft.com/office/powerpoint/2010/main" val="2065260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42</a:t>
            </a:fld>
            <a:endParaRPr lang="en-US"/>
          </a:p>
        </p:txBody>
      </p:sp>
    </p:spTree>
    <p:extLst>
      <p:ext uri="{BB962C8B-B14F-4D97-AF65-F5344CB8AC3E}">
        <p14:creationId xmlns:p14="http://schemas.microsoft.com/office/powerpoint/2010/main" val="7007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43</a:t>
            </a:fld>
            <a:endParaRPr lang="en-US"/>
          </a:p>
        </p:txBody>
      </p:sp>
    </p:spTree>
    <p:extLst>
      <p:ext uri="{BB962C8B-B14F-4D97-AF65-F5344CB8AC3E}">
        <p14:creationId xmlns:p14="http://schemas.microsoft.com/office/powerpoint/2010/main" val="15067600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44</a:t>
            </a:fld>
            <a:endParaRPr lang="en-US"/>
          </a:p>
        </p:txBody>
      </p:sp>
    </p:spTree>
    <p:extLst>
      <p:ext uri="{BB962C8B-B14F-4D97-AF65-F5344CB8AC3E}">
        <p14:creationId xmlns:p14="http://schemas.microsoft.com/office/powerpoint/2010/main" val="83789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45</a:t>
            </a:fld>
            <a:endParaRPr lang="en-US"/>
          </a:p>
        </p:txBody>
      </p:sp>
    </p:spTree>
    <p:extLst>
      <p:ext uri="{BB962C8B-B14F-4D97-AF65-F5344CB8AC3E}">
        <p14:creationId xmlns:p14="http://schemas.microsoft.com/office/powerpoint/2010/main" val="17001693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46</a:t>
            </a:fld>
            <a:endParaRPr lang="en-US"/>
          </a:p>
        </p:txBody>
      </p:sp>
    </p:spTree>
    <p:extLst>
      <p:ext uri="{BB962C8B-B14F-4D97-AF65-F5344CB8AC3E}">
        <p14:creationId xmlns:p14="http://schemas.microsoft.com/office/powerpoint/2010/main" val="2883278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47</a:t>
            </a:fld>
            <a:endParaRPr lang="en-US"/>
          </a:p>
        </p:txBody>
      </p:sp>
    </p:spTree>
    <p:extLst>
      <p:ext uri="{BB962C8B-B14F-4D97-AF65-F5344CB8AC3E}">
        <p14:creationId xmlns:p14="http://schemas.microsoft.com/office/powerpoint/2010/main" val="29913234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48</a:t>
            </a:fld>
            <a:endParaRPr lang="en-US"/>
          </a:p>
        </p:txBody>
      </p:sp>
    </p:spTree>
    <p:extLst>
      <p:ext uri="{BB962C8B-B14F-4D97-AF65-F5344CB8AC3E}">
        <p14:creationId xmlns:p14="http://schemas.microsoft.com/office/powerpoint/2010/main" val="2550395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49</a:t>
            </a:fld>
            <a:endParaRPr lang="en-US"/>
          </a:p>
        </p:txBody>
      </p:sp>
    </p:spTree>
    <p:extLst>
      <p:ext uri="{BB962C8B-B14F-4D97-AF65-F5344CB8AC3E}">
        <p14:creationId xmlns:p14="http://schemas.microsoft.com/office/powerpoint/2010/main" val="4695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34108700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50</a:t>
            </a:fld>
            <a:endParaRPr lang="en-US"/>
          </a:p>
        </p:txBody>
      </p:sp>
    </p:spTree>
    <p:extLst>
      <p:ext uri="{BB962C8B-B14F-4D97-AF65-F5344CB8AC3E}">
        <p14:creationId xmlns:p14="http://schemas.microsoft.com/office/powerpoint/2010/main" val="712208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51</a:t>
            </a:fld>
            <a:endParaRPr lang="en-US"/>
          </a:p>
        </p:txBody>
      </p:sp>
    </p:spTree>
    <p:extLst>
      <p:ext uri="{BB962C8B-B14F-4D97-AF65-F5344CB8AC3E}">
        <p14:creationId xmlns:p14="http://schemas.microsoft.com/office/powerpoint/2010/main" val="312211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52</a:t>
            </a:fld>
            <a:endParaRPr lang="en-US"/>
          </a:p>
        </p:txBody>
      </p:sp>
    </p:spTree>
    <p:extLst>
      <p:ext uri="{BB962C8B-B14F-4D97-AF65-F5344CB8AC3E}">
        <p14:creationId xmlns:p14="http://schemas.microsoft.com/office/powerpoint/2010/main" val="22830112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53</a:t>
            </a:fld>
            <a:endParaRPr lang="en-US"/>
          </a:p>
        </p:txBody>
      </p:sp>
    </p:spTree>
    <p:extLst>
      <p:ext uri="{BB962C8B-B14F-4D97-AF65-F5344CB8AC3E}">
        <p14:creationId xmlns:p14="http://schemas.microsoft.com/office/powerpoint/2010/main" val="18360584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7D147-E104-D44D-A191-1057172D21DD}" type="slidenum">
              <a:rPr lang="en-US" smtClean="0"/>
              <a:t>54</a:t>
            </a:fld>
            <a:endParaRPr lang="en-US"/>
          </a:p>
        </p:txBody>
      </p:sp>
    </p:spTree>
    <p:extLst>
      <p:ext uri="{BB962C8B-B14F-4D97-AF65-F5344CB8AC3E}">
        <p14:creationId xmlns:p14="http://schemas.microsoft.com/office/powerpoint/2010/main" val="86287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2527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70137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1975420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151965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
        <p:nvSpPr>
          <p:cNvPr id="8" name="Date Placeholder 3">
            <a:extLst>
              <a:ext uri="{FF2B5EF4-FFF2-40B4-BE49-F238E27FC236}">
                <a16:creationId xmlns:a16="http://schemas.microsoft.com/office/drawing/2014/main" id="{16A5008C-C18C-CF49-B719-814D28DFBAC2}"/>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Sep 09,14,15,16 2022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3845"/>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9" y="273845"/>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Sep 09,14,15,16 2022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
        <p:nvSpPr>
          <p:cNvPr id="8" name="Date Placeholder 3">
            <a:extLst>
              <a:ext uri="{FF2B5EF4-FFF2-40B4-BE49-F238E27FC236}">
                <a16:creationId xmlns:a16="http://schemas.microsoft.com/office/drawing/2014/main" id="{172BE35F-32F8-EF4B-BC4B-7E5EC806D660}"/>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6"/>
            <a:ext cx="5915025" cy="2139553"/>
          </a:xfrm>
        </p:spPr>
        <p:txBody>
          <a:bodyPr anchor="b">
            <a:normAutofit/>
          </a:bodyPr>
          <a:lstStyle>
            <a:lvl1pPr algn="l">
              <a:defRPr sz="3038"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CS21003/CS21203 / Algorithms - I | Trees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Date Placeholder 3">
            <a:extLst>
              <a:ext uri="{FF2B5EF4-FFF2-40B4-BE49-F238E27FC236}">
                <a16:creationId xmlns:a16="http://schemas.microsoft.com/office/drawing/2014/main" id="{32CB1A7C-221D-B945-8D8A-8E561D2D9F0D}"/>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638648"/>
            <a:ext cx="2914650" cy="2994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638648"/>
            <a:ext cx="2914650" cy="29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
        <p:nvSpPr>
          <p:cNvPr id="9" name="Date Placeholder 3">
            <a:extLst>
              <a:ext uri="{FF2B5EF4-FFF2-40B4-BE49-F238E27FC236}">
                <a16:creationId xmlns:a16="http://schemas.microsoft.com/office/drawing/2014/main" id="{A6DC95EF-3978-E044-8602-2C5B2A265B3C}"/>
              </a:ext>
            </a:extLst>
          </p:cNvPr>
          <p:cNvSpPr>
            <a:spLocks noGrp="1"/>
          </p:cNvSpPr>
          <p:nvPr>
            <p:ph type="dt" sz="half" idx="13"/>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381" y="1597955"/>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72381" y="2215890"/>
            <a:ext cx="2901255" cy="242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1597955"/>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471864" y="2215887"/>
            <a:ext cx="2915543" cy="2426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Sep 09,14,15,16 2022 
</a:t>
            </a:r>
            <a:endParaRPr lang="en-US" dirty="0"/>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471488" y="730771"/>
            <a:ext cx="5915025" cy="773338"/>
          </a:xfrm>
        </p:spPr>
        <p:txBody>
          <a:bodyPr/>
          <a:lstStyle/>
          <a:p>
            <a:r>
              <a:rPr lang="en-US"/>
              <a:t>Click to edit Master title style</a:t>
            </a:r>
          </a:p>
        </p:txBody>
      </p:sp>
      <p:sp>
        <p:nvSpPr>
          <p:cNvPr id="11"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1487" y="4869209"/>
            <a:ext cx="660374" cy="273844"/>
          </a:xfrm>
        </p:spPr>
        <p:txBody>
          <a:bodyPr/>
          <a:lstStyle/>
          <a:p>
            <a:r>
              <a:rPr lang="en-IN"/>
              <a:t>Sep 09,14,15,16 2022 
</a:t>
            </a:r>
            <a:endParaRPr lang="en-US" dirty="0"/>
          </a:p>
        </p:txBody>
      </p:sp>
      <p:sp>
        <p:nvSpPr>
          <p:cNvPr id="5" name="Slide Number Placeholder 4"/>
          <p:cNvSpPr>
            <a:spLocks noGrp="1"/>
          </p:cNvSpPr>
          <p:nvPr>
            <p:ph type="sldNum" sz="quarter" idx="12"/>
          </p:nvPr>
        </p:nvSpPr>
        <p:spPr>
          <a:xfrm>
            <a:off x="5945539" y="4869209"/>
            <a:ext cx="440975" cy="273844"/>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1131862" y="4869209"/>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Sep 09,14,15,16 2022 
</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71"/>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Sep 09,14,15,16 2022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71"/>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Sep 09,14,15,16 2022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30771"/>
            <a:ext cx="5915025" cy="7733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573968"/>
            <a:ext cx="5915025" cy="30587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
        <p:nvSpPr>
          <p:cNvPr id="5" name="Footer Placeholder 4"/>
          <p:cNvSpPr>
            <a:spLocks noGrp="1"/>
          </p:cNvSpPr>
          <p:nvPr>
            <p:ph type="ftr" sz="quarter" idx="3"/>
          </p:nvPr>
        </p:nvSpPr>
        <p:spPr>
          <a:xfrm>
            <a:off x="1131862" y="4767264"/>
            <a:ext cx="4594279" cy="273844"/>
          </a:xfrm>
          <a:prstGeom prst="rect">
            <a:avLst/>
          </a:prstGeom>
        </p:spPr>
        <p:txBody>
          <a:bodyPr vert="horz" lIns="91440" tIns="45720" rIns="91440" bIns="45720" rtlCol="0" anchor="ctr"/>
          <a:lstStyle>
            <a:lvl1pPr algn="ctr">
              <a:defRPr sz="675">
                <a:solidFill>
                  <a:srgbClr val="0432FF"/>
                </a:solidFill>
                <a:latin typeface="Segoe UI" charset="0"/>
                <a:ea typeface="Segoe UI" charset="0"/>
                <a:cs typeface="Segoe UI" charset="0"/>
              </a:defRPr>
            </a:lvl1pPr>
          </a:lstStyle>
          <a:p>
            <a:r>
              <a:rPr lang="en-US"/>
              <a:t>CS21003/CS21203 / Algorithms - I | Trees</a:t>
            </a:r>
            <a:endParaRPr lang="en-US" dirty="0"/>
          </a:p>
        </p:txBody>
      </p:sp>
      <p:sp>
        <p:nvSpPr>
          <p:cNvPr id="6" name="Slide Number Placeholder 5"/>
          <p:cNvSpPr>
            <a:spLocks noGrp="1"/>
          </p:cNvSpPr>
          <p:nvPr>
            <p:ph type="sldNum" sz="quarter" idx="4"/>
          </p:nvPr>
        </p:nvSpPr>
        <p:spPr>
          <a:xfrm>
            <a:off x="5945539" y="4767264"/>
            <a:ext cx="440975" cy="273844"/>
          </a:xfrm>
          <a:prstGeom prst="rect">
            <a:avLst/>
          </a:prstGeom>
        </p:spPr>
        <p:txBody>
          <a:bodyPr vert="horz" lIns="91440" tIns="45720" rIns="91440" bIns="45720" rtlCol="0" anchor="ctr"/>
          <a:lstStyle>
            <a:lvl1pPr algn="r">
              <a:defRPr sz="675">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1745578" y="204190"/>
            <a:ext cx="4927952" cy="404085"/>
          </a:xfrm>
          <a:prstGeom prst="rect">
            <a:avLst/>
          </a:prstGeom>
          <a:noFill/>
        </p:spPr>
        <p:txBody>
          <a:bodyPr wrap="none" rtlCol="0">
            <a:spAutoFit/>
          </a:bodyPr>
          <a:lstStyle/>
          <a:p>
            <a:pPr algn="r"/>
            <a:r>
              <a:rPr lang="en-US" sz="1013" b="1" dirty="0">
                <a:solidFill>
                  <a:srgbClr val="0432FF"/>
                </a:solidFill>
                <a:latin typeface="Segoe UI" charset="0"/>
                <a:ea typeface="Segoe UI" charset="0"/>
                <a:cs typeface="Segoe UI" charset="0"/>
              </a:rPr>
              <a:t>Computer Science and Engineering</a:t>
            </a:r>
            <a:r>
              <a:rPr lang="en-US" sz="1013" b="1" dirty="0">
                <a:latin typeface="Segoe UI" charset="0"/>
                <a:ea typeface="Segoe UI" charset="0"/>
                <a:cs typeface="Segoe UI" charset="0"/>
              </a:rPr>
              <a:t>| Indian Institute of Technology Kharagpur</a:t>
            </a:r>
          </a:p>
          <a:p>
            <a:pPr algn="r"/>
            <a:r>
              <a:rPr lang="en-US" sz="1013" b="0" i="1" dirty="0" err="1">
                <a:latin typeface="Segoe UI" charset="0"/>
                <a:ea typeface="Segoe UI" charset="0"/>
                <a:cs typeface="Segoe UI" charset="0"/>
              </a:rPr>
              <a:t>cse.iitkgp.ac.in</a:t>
            </a:r>
            <a:endParaRPr lang="en-US" sz="1013" b="0" i="1" dirty="0">
              <a:latin typeface="Segoe UI" charset="0"/>
              <a:ea typeface="Segoe UI" charset="0"/>
              <a:cs typeface="Segoe UI" charset="0"/>
            </a:endParaRPr>
          </a:p>
        </p:txBody>
      </p:sp>
      <p:cxnSp>
        <p:nvCxnSpPr>
          <p:cNvPr id="9" name="Straight Connector 8"/>
          <p:cNvCxnSpPr/>
          <p:nvPr userDrawn="1"/>
        </p:nvCxnSpPr>
        <p:spPr>
          <a:xfrm>
            <a:off x="0" y="685798"/>
            <a:ext cx="6858000" cy="8069"/>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37" y="11904"/>
            <a:ext cx="439340" cy="656824"/>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p:titleStyle>
    <p:body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85725" y="1855089"/>
            <a:ext cx="6686550" cy="826889"/>
          </a:xfrm>
          <a:prstGeom prst="rect">
            <a:avLst/>
          </a:prstGeom>
          <a:noFill/>
          <a:ln>
            <a:noFill/>
          </a:ln>
        </p:spPr>
        <p:txBody>
          <a:bodyPr spcFirstLastPara="1" vert="horz" wrap="square" lIns="51427" tIns="25706" rIns="51427" bIns="25706" rtlCol="0" anchor="ctr" anchorCtr="0">
            <a:noAutofit/>
          </a:bodyPr>
          <a:lstStyle/>
          <a:p>
            <a:pPr>
              <a:spcBef>
                <a:spcPts val="0"/>
              </a:spcBef>
              <a:buClr>
                <a:schemeClr val="dk1"/>
              </a:buClr>
              <a:buSzPts val="3600"/>
            </a:pPr>
            <a:r>
              <a:rPr lang="en-US" sz="2025" dirty="0"/>
              <a:t>Algorithms – I (CS29003/203)</a:t>
            </a:r>
            <a:endParaRPr sz="2025" i="1" dirty="0"/>
          </a:p>
        </p:txBody>
      </p:sp>
      <p:sp>
        <p:nvSpPr>
          <p:cNvPr id="4" name="TextBox 3">
            <a:extLst>
              <a:ext uri="{FF2B5EF4-FFF2-40B4-BE49-F238E27FC236}">
                <a16:creationId xmlns:a16="http://schemas.microsoft.com/office/drawing/2014/main" id="{54676B60-3941-56FE-895E-1EF8702705F0}"/>
              </a:ext>
            </a:extLst>
          </p:cNvPr>
          <p:cNvSpPr txBox="1"/>
          <p:nvPr/>
        </p:nvSpPr>
        <p:spPr>
          <a:xfrm>
            <a:off x="2426677" y="2792217"/>
            <a:ext cx="2288198" cy="300082"/>
          </a:xfrm>
          <a:prstGeom prst="rect">
            <a:avLst/>
          </a:prstGeom>
          <a:noFill/>
        </p:spPr>
        <p:txBody>
          <a:bodyPr wrap="square" rtlCol="0">
            <a:spAutoFit/>
          </a:bodyPr>
          <a:lstStyle/>
          <a:p>
            <a:r>
              <a:rPr lang="en-US" sz="1350" dirty="0"/>
              <a:t>Autumn 2022, IIT Kharagpur</a:t>
            </a:r>
          </a:p>
        </p:txBody>
      </p:sp>
      <p:sp>
        <p:nvSpPr>
          <p:cNvPr id="2" name="Google Shape;78;p11">
            <a:extLst>
              <a:ext uri="{FF2B5EF4-FFF2-40B4-BE49-F238E27FC236}">
                <a16:creationId xmlns:a16="http://schemas.microsoft.com/office/drawing/2014/main" id="{1DE48748-150D-95F8-0A05-38DB6C0CBE94}"/>
              </a:ext>
            </a:extLst>
          </p:cNvPr>
          <p:cNvSpPr txBox="1">
            <a:spLocks/>
          </p:cNvSpPr>
          <p:nvPr/>
        </p:nvSpPr>
        <p:spPr>
          <a:xfrm>
            <a:off x="171450" y="3282615"/>
            <a:ext cx="6686550" cy="826889"/>
          </a:xfrm>
          <a:prstGeom prst="rect">
            <a:avLst/>
          </a:prstGeom>
          <a:noFill/>
          <a:ln>
            <a:noFill/>
          </a:ln>
        </p:spPr>
        <p:txBody>
          <a:bodyPr spcFirstLastPara="1" vert="horz" wrap="square" lIns="51427" tIns="25706" rIns="51427" bIns="25706" rtlCol="0" anchor="ctr" anchorCtr="0">
            <a:noAutofit/>
          </a:bodyPr>
          <a:lstStyle>
            <a:lvl1pPr algn="ctr" defTabSz="514350" rtl="0" eaLnBrk="1" latinLnBrk="0" hangingPunct="1">
              <a:lnSpc>
                <a:spcPct val="90000"/>
              </a:lnSpc>
              <a:spcBef>
                <a:spcPct val="0"/>
              </a:spcBef>
              <a:buNone/>
              <a:defRPr sz="3375" kern="1200">
                <a:solidFill>
                  <a:schemeClr val="tx1"/>
                </a:solidFill>
                <a:latin typeface="Segoe UI" charset="0"/>
                <a:ea typeface="Segoe UI" charset="0"/>
                <a:cs typeface="Segoe UI" charset="0"/>
              </a:defRPr>
            </a:lvl1pPr>
          </a:lstStyle>
          <a:p>
            <a:pPr>
              <a:spcBef>
                <a:spcPts val="0"/>
              </a:spcBef>
              <a:buClr>
                <a:schemeClr val="dk1"/>
              </a:buClr>
              <a:buSzPts val="3600"/>
            </a:pPr>
            <a:r>
              <a:rPr lang="en-US" sz="2025" dirty="0"/>
              <a:t>Trees</a:t>
            </a:r>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Edge: An edge is a connecting link between two nodes</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 tree composed of N nodes has N - 1 edges</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25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55995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Parent: A parent node is the direct predecessor of another node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6" name="Oval 5">
            <a:extLst>
              <a:ext uri="{FF2B5EF4-FFF2-40B4-BE49-F238E27FC236}">
                <a16:creationId xmlns:a16="http://schemas.microsoft.com/office/drawing/2014/main" id="{4A249E44-7C9A-18B6-AE4A-8D9F692B4894}"/>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62C2AFFF-8CEC-1BFF-099E-B77059E7EDA6}"/>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1" name="Oval 20">
            <a:extLst>
              <a:ext uri="{FF2B5EF4-FFF2-40B4-BE49-F238E27FC236}">
                <a16:creationId xmlns:a16="http://schemas.microsoft.com/office/drawing/2014/main" id="{68D85A37-C8D9-8BF7-DB2C-36F5AD54CC59}"/>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457A791-C493-916A-F287-C4AC65423F1F}"/>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6" name="Oval 25">
            <a:extLst>
              <a:ext uri="{FF2B5EF4-FFF2-40B4-BE49-F238E27FC236}">
                <a16:creationId xmlns:a16="http://schemas.microsoft.com/office/drawing/2014/main" id="{B3CA51C0-6CD5-3B79-7EE5-EE5B34C71BD0}"/>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1BC61B69-55A0-68FF-FF42-97D94F7B586F}"/>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0" name="Oval 29">
            <a:extLst>
              <a:ext uri="{FF2B5EF4-FFF2-40B4-BE49-F238E27FC236}">
                <a16:creationId xmlns:a16="http://schemas.microsoft.com/office/drawing/2014/main" id="{44D1023B-19DB-29E4-3D92-AEC44323AA98}"/>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3B2485F6-22E1-D30F-2A34-9D84C841DBB7}"/>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34" name="Oval 33">
            <a:extLst>
              <a:ext uri="{FF2B5EF4-FFF2-40B4-BE49-F238E27FC236}">
                <a16:creationId xmlns:a16="http://schemas.microsoft.com/office/drawing/2014/main" id="{A7FD5294-9547-B423-1624-354C8DDB5036}"/>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1705AD97-BF6C-5331-7194-45700D601844}"/>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39" name="Oval 38">
            <a:extLst>
              <a:ext uri="{FF2B5EF4-FFF2-40B4-BE49-F238E27FC236}">
                <a16:creationId xmlns:a16="http://schemas.microsoft.com/office/drawing/2014/main" id="{E40E8B58-FE3D-B841-DBA2-D94BA3482560}"/>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9CA0B650-ACAD-7742-0B52-B45D52C145ED}"/>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42" name="Oval 41">
            <a:extLst>
              <a:ext uri="{FF2B5EF4-FFF2-40B4-BE49-F238E27FC236}">
                <a16:creationId xmlns:a16="http://schemas.microsoft.com/office/drawing/2014/main" id="{F0FA16FD-78AB-752D-690F-A1841B1D8A14}"/>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4DB05495-2959-BA34-EB7A-58C5153D1B5B}"/>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5" name="Oval 44">
            <a:extLst>
              <a:ext uri="{FF2B5EF4-FFF2-40B4-BE49-F238E27FC236}">
                <a16:creationId xmlns:a16="http://schemas.microsoft.com/office/drawing/2014/main" id="{4BD65F0C-4F41-174A-7691-1DC6AA99C660}"/>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FD86EE34-E19B-3825-D31D-E905C92EF27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49" name="Oval 48">
            <a:extLst>
              <a:ext uri="{FF2B5EF4-FFF2-40B4-BE49-F238E27FC236}">
                <a16:creationId xmlns:a16="http://schemas.microsoft.com/office/drawing/2014/main" id="{1C4139A0-793A-920F-EC32-08FAD5102DC0}"/>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FE7AC773-6059-BCEA-A06A-5984D6CA3EED}"/>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52" name="Oval 51">
            <a:extLst>
              <a:ext uri="{FF2B5EF4-FFF2-40B4-BE49-F238E27FC236}">
                <a16:creationId xmlns:a16="http://schemas.microsoft.com/office/drawing/2014/main" id="{B2FDB375-1A2C-6E32-1554-C5CFAB43D4C0}"/>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94639323-E12F-F600-3208-B65541152ABB}"/>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55" name="Oval 54">
            <a:extLst>
              <a:ext uri="{FF2B5EF4-FFF2-40B4-BE49-F238E27FC236}">
                <a16:creationId xmlns:a16="http://schemas.microsoft.com/office/drawing/2014/main" id="{4C36A7EE-89B4-1AC2-80D6-90BBECB91F2E}"/>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6FD4C453-14A3-0790-C463-6161561BDBD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58" name="Straight Connector 57">
            <a:extLst>
              <a:ext uri="{FF2B5EF4-FFF2-40B4-BE49-F238E27FC236}">
                <a16:creationId xmlns:a16="http://schemas.microsoft.com/office/drawing/2014/main" id="{5A23B7D6-0D4B-0AEA-76D9-56E7065F79E6}"/>
              </a:ext>
            </a:extLst>
          </p:cNvPr>
          <p:cNvCxnSpPr>
            <a:cxnSpLocks/>
            <a:stCxn id="6" idx="3"/>
            <a:endCxn id="21"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F1986-8BBF-FBF5-88E1-33B295A2BA51}"/>
              </a:ext>
            </a:extLst>
          </p:cNvPr>
          <p:cNvCxnSpPr>
            <a:cxnSpLocks/>
            <a:stCxn id="6" idx="5"/>
            <a:endCxn id="26"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F7A619-F359-CE1A-64D3-87DD6DE73CF0}"/>
              </a:ext>
            </a:extLst>
          </p:cNvPr>
          <p:cNvCxnSpPr>
            <a:cxnSpLocks/>
            <a:stCxn id="21" idx="4"/>
            <a:endCxn id="30" idx="0"/>
          </p:cNvCxnSpPr>
          <p:nvPr/>
        </p:nvCxnSpPr>
        <p:spPr>
          <a:xfrm flipH="1">
            <a:off x="1706477" y="2505620"/>
            <a:ext cx="702578"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5D838D-0DD3-985C-CD24-B7AD15197DD1}"/>
              </a:ext>
            </a:extLst>
          </p:cNvPr>
          <p:cNvCxnSpPr>
            <a:cxnSpLocks/>
            <a:stCxn id="21" idx="4"/>
            <a:endCxn id="34"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A758AD-2484-14C6-1EEB-11C1F42B3667}"/>
              </a:ext>
            </a:extLst>
          </p:cNvPr>
          <p:cNvCxnSpPr>
            <a:cxnSpLocks/>
            <a:stCxn id="21" idx="4"/>
            <a:endCxn id="39" idx="0"/>
          </p:cNvCxnSpPr>
          <p:nvPr/>
        </p:nvCxnSpPr>
        <p:spPr>
          <a:xfrm>
            <a:off x="2409055" y="2505620"/>
            <a:ext cx="706773"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43ABBD-FCCA-ACDF-5ECA-D9275BAB55CA}"/>
              </a:ext>
            </a:extLst>
          </p:cNvPr>
          <p:cNvCxnSpPr>
            <a:cxnSpLocks/>
            <a:stCxn id="26" idx="4"/>
            <a:endCxn id="42"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983480-B7EA-69F6-AAF3-D0696027FFFD}"/>
              </a:ext>
            </a:extLst>
          </p:cNvPr>
          <p:cNvCxnSpPr>
            <a:cxnSpLocks/>
            <a:stCxn id="26" idx="4"/>
            <a:endCxn id="45" idx="0"/>
          </p:cNvCxnSpPr>
          <p:nvPr/>
        </p:nvCxnSpPr>
        <p:spPr>
          <a:xfrm>
            <a:off x="4086854" y="2505620"/>
            <a:ext cx="364190"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17E188-4904-1B60-2249-0802B17C5273}"/>
              </a:ext>
            </a:extLst>
          </p:cNvPr>
          <p:cNvCxnSpPr>
            <a:cxnSpLocks/>
            <a:stCxn id="34" idx="4"/>
            <a:endCxn id="49" idx="0"/>
          </p:cNvCxnSpPr>
          <p:nvPr/>
        </p:nvCxnSpPr>
        <p:spPr>
          <a:xfrm flipH="1">
            <a:off x="2026322" y="3230775"/>
            <a:ext cx="389025"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93F9DE6-716B-02A6-5EF0-6BA6B86135A3}"/>
              </a:ext>
            </a:extLst>
          </p:cNvPr>
          <p:cNvCxnSpPr>
            <a:cxnSpLocks/>
            <a:stCxn id="34" idx="4"/>
            <a:endCxn id="52" idx="0"/>
          </p:cNvCxnSpPr>
          <p:nvPr/>
        </p:nvCxnSpPr>
        <p:spPr>
          <a:xfrm>
            <a:off x="2415347" y="3230775"/>
            <a:ext cx="370179"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0B744F-4F03-1026-6835-04F9AF5A4C89}"/>
              </a:ext>
            </a:extLst>
          </p:cNvPr>
          <p:cNvCxnSpPr>
            <a:cxnSpLocks/>
            <a:stCxn id="42" idx="4"/>
            <a:endCxn id="55" idx="0"/>
          </p:cNvCxnSpPr>
          <p:nvPr/>
        </p:nvCxnSpPr>
        <p:spPr>
          <a:xfrm>
            <a:off x="3691840" y="3230775"/>
            <a:ext cx="5950"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Child: A child is a node which is the direct descendant of another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In a tree, all the nodes except the root are child nodes</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7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a:ln>
            <a:no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Descendent/Ancestor: Nodes connected by more than one edge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 descendant node is also known as </a:t>
            </a:r>
            <a:r>
              <a:rPr lang="en-US" sz="1600" dirty="0" err="1"/>
              <a:t>subchild</a:t>
            </a:r>
            <a:endParaRPr lang="en-US" sz="1600" dirty="0"/>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6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a:ln w="19050">
            <a:noFill/>
          </a:ln>
        </p:spPr>
        <p:style>
          <a:lnRef idx="1">
            <a:schemeClr val="accent1"/>
          </a:lnRef>
          <a:fillRef idx="0">
            <a:schemeClr val="accent1"/>
          </a:fillRef>
          <a:effectRef idx="0">
            <a:schemeClr val="accent1"/>
          </a:effectRef>
          <a:fontRef idx="minor">
            <a:schemeClr val="tx1"/>
          </a:fontRef>
        </p:style>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Sibling: Siblings are all the nodes descending from the same parent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solidFill>
            <a:srgbClr val="FF4C41">
              <a:alpha val="50000"/>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solidFill>
            <a:srgbClr val="FF4C41">
              <a:alpha val="50000"/>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solidFill>
            <a:srgbClr val="FFAA79">
              <a:alpha val="49825"/>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solidFill>
            <a:srgbClr val="FFAA79">
              <a:alpha val="49825"/>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solidFill>
            <a:srgbClr val="FFAA79">
              <a:alpha val="49825"/>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solidFill>
            <a:schemeClr val="accent6">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solidFill>
            <a:schemeClr val="accent6">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116765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Leaf: A leaf node is a node which has no child</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Also called external, outer or terminal node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19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64733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Internal Node: An internal node is a node which has at least one child</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Opposite of leaf node and also called inner or branch node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6" name="Oval 5">
            <a:extLst>
              <a:ext uri="{FF2B5EF4-FFF2-40B4-BE49-F238E27FC236}">
                <a16:creationId xmlns:a16="http://schemas.microsoft.com/office/drawing/2014/main" id="{4A249E44-7C9A-18B6-AE4A-8D9F692B4894}"/>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62C2AFFF-8CEC-1BFF-099E-B77059E7EDA6}"/>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1" name="Oval 20">
            <a:extLst>
              <a:ext uri="{FF2B5EF4-FFF2-40B4-BE49-F238E27FC236}">
                <a16:creationId xmlns:a16="http://schemas.microsoft.com/office/drawing/2014/main" id="{68D85A37-C8D9-8BF7-DB2C-36F5AD54CC59}"/>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457A791-C493-916A-F287-C4AC65423F1F}"/>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6" name="Oval 25">
            <a:extLst>
              <a:ext uri="{FF2B5EF4-FFF2-40B4-BE49-F238E27FC236}">
                <a16:creationId xmlns:a16="http://schemas.microsoft.com/office/drawing/2014/main" id="{B3CA51C0-6CD5-3B79-7EE5-EE5B34C71BD0}"/>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1BC61B69-55A0-68FF-FF42-97D94F7B586F}"/>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0" name="Oval 29">
            <a:extLst>
              <a:ext uri="{FF2B5EF4-FFF2-40B4-BE49-F238E27FC236}">
                <a16:creationId xmlns:a16="http://schemas.microsoft.com/office/drawing/2014/main" id="{44D1023B-19DB-29E4-3D92-AEC44323AA98}"/>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3B2485F6-22E1-D30F-2A34-9D84C841DBB7}"/>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34" name="Oval 33">
            <a:extLst>
              <a:ext uri="{FF2B5EF4-FFF2-40B4-BE49-F238E27FC236}">
                <a16:creationId xmlns:a16="http://schemas.microsoft.com/office/drawing/2014/main" id="{A7FD5294-9547-B423-1624-354C8DDB5036}"/>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1705AD97-BF6C-5331-7194-45700D601844}"/>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39" name="Oval 38">
            <a:extLst>
              <a:ext uri="{FF2B5EF4-FFF2-40B4-BE49-F238E27FC236}">
                <a16:creationId xmlns:a16="http://schemas.microsoft.com/office/drawing/2014/main" id="{E40E8B58-FE3D-B841-DBA2-D94BA3482560}"/>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9CA0B650-ACAD-7742-0B52-B45D52C145ED}"/>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42" name="Oval 41">
            <a:extLst>
              <a:ext uri="{FF2B5EF4-FFF2-40B4-BE49-F238E27FC236}">
                <a16:creationId xmlns:a16="http://schemas.microsoft.com/office/drawing/2014/main" id="{F0FA16FD-78AB-752D-690F-A1841B1D8A14}"/>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4DB05495-2959-BA34-EB7A-58C5153D1B5B}"/>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5" name="Oval 44">
            <a:extLst>
              <a:ext uri="{FF2B5EF4-FFF2-40B4-BE49-F238E27FC236}">
                <a16:creationId xmlns:a16="http://schemas.microsoft.com/office/drawing/2014/main" id="{4BD65F0C-4F41-174A-7691-1DC6AA99C660}"/>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FD86EE34-E19B-3825-D31D-E905C92EF27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49" name="Oval 48">
            <a:extLst>
              <a:ext uri="{FF2B5EF4-FFF2-40B4-BE49-F238E27FC236}">
                <a16:creationId xmlns:a16="http://schemas.microsoft.com/office/drawing/2014/main" id="{1C4139A0-793A-920F-EC32-08FAD5102DC0}"/>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FE7AC773-6059-BCEA-A06A-5984D6CA3EED}"/>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52" name="Oval 51">
            <a:extLst>
              <a:ext uri="{FF2B5EF4-FFF2-40B4-BE49-F238E27FC236}">
                <a16:creationId xmlns:a16="http://schemas.microsoft.com/office/drawing/2014/main" id="{B2FDB375-1A2C-6E32-1554-C5CFAB43D4C0}"/>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94639323-E12F-F600-3208-B65541152ABB}"/>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55" name="Oval 54">
            <a:extLst>
              <a:ext uri="{FF2B5EF4-FFF2-40B4-BE49-F238E27FC236}">
                <a16:creationId xmlns:a16="http://schemas.microsoft.com/office/drawing/2014/main" id="{4C36A7EE-89B4-1AC2-80D6-90BBECB91F2E}"/>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6FD4C453-14A3-0790-C463-6161561BDBD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58" name="Straight Connector 57">
            <a:extLst>
              <a:ext uri="{FF2B5EF4-FFF2-40B4-BE49-F238E27FC236}">
                <a16:creationId xmlns:a16="http://schemas.microsoft.com/office/drawing/2014/main" id="{5A23B7D6-0D4B-0AEA-76D9-56E7065F79E6}"/>
              </a:ext>
            </a:extLst>
          </p:cNvPr>
          <p:cNvCxnSpPr>
            <a:cxnSpLocks/>
            <a:stCxn id="6" idx="3"/>
            <a:endCxn id="21"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F1986-8BBF-FBF5-88E1-33B295A2BA51}"/>
              </a:ext>
            </a:extLst>
          </p:cNvPr>
          <p:cNvCxnSpPr>
            <a:cxnSpLocks/>
            <a:stCxn id="6" idx="5"/>
            <a:endCxn id="26"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F7A619-F359-CE1A-64D3-87DD6DE73CF0}"/>
              </a:ext>
            </a:extLst>
          </p:cNvPr>
          <p:cNvCxnSpPr>
            <a:cxnSpLocks/>
            <a:stCxn id="21" idx="4"/>
            <a:endCxn id="30" idx="0"/>
          </p:cNvCxnSpPr>
          <p:nvPr/>
        </p:nvCxnSpPr>
        <p:spPr>
          <a:xfrm flipH="1">
            <a:off x="1706477" y="2505620"/>
            <a:ext cx="702578"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5D838D-0DD3-985C-CD24-B7AD15197DD1}"/>
              </a:ext>
            </a:extLst>
          </p:cNvPr>
          <p:cNvCxnSpPr>
            <a:cxnSpLocks/>
            <a:stCxn id="21" idx="4"/>
            <a:endCxn id="34"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A758AD-2484-14C6-1EEB-11C1F42B3667}"/>
              </a:ext>
            </a:extLst>
          </p:cNvPr>
          <p:cNvCxnSpPr>
            <a:cxnSpLocks/>
            <a:stCxn id="21" idx="4"/>
            <a:endCxn id="39" idx="0"/>
          </p:cNvCxnSpPr>
          <p:nvPr/>
        </p:nvCxnSpPr>
        <p:spPr>
          <a:xfrm>
            <a:off x="2409055" y="2505620"/>
            <a:ext cx="706773"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43ABBD-FCCA-ACDF-5ECA-D9275BAB55CA}"/>
              </a:ext>
            </a:extLst>
          </p:cNvPr>
          <p:cNvCxnSpPr>
            <a:cxnSpLocks/>
            <a:stCxn id="26" idx="4"/>
            <a:endCxn id="42"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983480-B7EA-69F6-AAF3-D0696027FFFD}"/>
              </a:ext>
            </a:extLst>
          </p:cNvPr>
          <p:cNvCxnSpPr>
            <a:cxnSpLocks/>
            <a:stCxn id="26" idx="4"/>
            <a:endCxn id="45" idx="0"/>
          </p:cNvCxnSpPr>
          <p:nvPr/>
        </p:nvCxnSpPr>
        <p:spPr>
          <a:xfrm>
            <a:off x="4086854" y="2505620"/>
            <a:ext cx="364190"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17E188-4904-1B60-2249-0802B17C5273}"/>
              </a:ext>
            </a:extLst>
          </p:cNvPr>
          <p:cNvCxnSpPr>
            <a:cxnSpLocks/>
            <a:stCxn id="34" idx="4"/>
            <a:endCxn id="49" idx="0"/>
          </p:cNvCxnSpPr>
          <p:nvPr/>
        </p:nvCxnSpPr>
        <p:spPr>
          <a:xfrm flipH="1">
            <a:off x="2026322" y="3230775"/>
            <a:ext cx="389025"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93F9DE6-716B-02A6-5EF0-6BA6B86135A3}"/>
              </a:ext>
            </a:extLst>
          </p:cNvPr>
          <p:cNvCxnSpPr>
            <a:cxnSpLocks/>
            <a:stCxn id="34" idx="4"/>
            <a:endCxn id="52" idx="0"/>
          </p:cNvCxnSpPr>
          <p:nvPr/>
        </p:nvCxnSpPr>
        <p:spPr>
          <a:xfrm>
            <a:off x="2415347" y="3230775"/>
            <a:ext cx="370179"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0B744F-4F03-1026-6835-04F9AF5A4C89}"/>
              </a:ext>
            </a:extLst>
          </p:cNvPr>
          <p:cNvCxnSpPr>
            <a:cxnSpLocks/>
            <a:stCxn id="42" idx="4"/>
            <a:endCxn id="55" idx="0"/>
          </p:cNvCxnSpPr>
          <p:nvPr/>
        </p:nvCxnSpPr>
        <p:spPr>
          <a:xfrm>
            <a:off x="3691840" y="3230775"/>
            <a:ext cx="5950"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Degree: The degree of a node is the number of its children</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 leaf node has always degree 0</a:t>
            </a:r>
          </a:p>
          <a:p>
            <a:pPr>
              <a:lnSpc>
                <a:spcPts val="1700"/>
              </a:lnSpc>
              <a:spcBef>
                <a:spcPts val="200"/>
              </a:spcBef>
              <a:spcAft>
                <a:spcPts val="200"/>
              </a:spcAft>
            </a:pPr>
            <a:r>
              <a:rPr lang="en-US" sz="1600" dirty="0"/>
              <a:t>The degree of a tree is the maximum degree of any of its nodes</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12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6"/>
            <a:ext cx="6743175" cy="74428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Level: The level of a node is one greater than the level of its parent with level of the root node being 0</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100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926013"/>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3420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350457"/>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3420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355539"/>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3074779"/>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3080928"/>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3080928"/>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3081187"/>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3083168"/>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79964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815590"/>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79964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800381"/>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79964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799078"/>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278803"/>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278803"/>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774068"/>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774068"/>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774068"/>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774068"/>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774068"/>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499223"/>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499223"/>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499223"/>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3CE432-0335-8116-B669-95439C1CC3C1}"/>
              </a:ext>
            </a:extLst>
          </p:cNvPr>
          <p:cNvSpPr txBox="1"/>
          <p:nvPr/>
        </p:nvSpPr>
        <p:spPr>
          <a:xfrm>
            <a:off x="4974283" y="1898841"/>
            <a:ext cx="763542" cy="372409"/>
          </a:xfrm>
          <a:prstGeom prst="rect">
            <a:avLst/>
          </a:prstGeom>
          <a:noFill/>
        </p:spPr>
        <p:txBody>
          <a:bodyPr wrap="none" rtlCol="0">
            <a:spAutoFit/>
          </a:bodyPr>
          <a:lstStyle/>
          <a:p>
            <a:r>
              <a:rPr lang="en-US" sz="1600" dirty="0"/>
              <a:t>Level 0</a:t>
            </a:r>
          </a:p>
        </p:txBody>
      </p:sp>
      <p:sp>
        <p:nvSpPr>
          <p:cNvPr id="9" name="TextBox 8">
            <a:extLst>
              <a:ext uri="{FF2B5EF4-FFF2-40B4-BE49-F238E27FC236}">
                <a16:creationId xmlns:a16="http://schemas.microsoft.com/office/drawing/2014/main" id="{CA37BB67-E03A-B098-E4FC-BAFA1FCD50E1}"/>
              </a:ext>
            </a:extLst>
          </p:cNvPr>
          <p:cNvSpPr txBox="1"/>
          <p:nvPr/>
        </p:nvSpPr>
        <p:spPr>
          <a:xfrm>
            <a:off x="4974283" y="2361490"/>
            <a:ext cx="763542" cy="372409"/>
          </a:xfrm>
          <a:prstGeom prst="rect">
            <a:avLst/>
          </a:prstGeom>
          <a:noFill/>
        </p:spPr>
        <p:txBody>
          <a:bodyPr wrap="none" rtlCol="0">
            <a:spAutoFit/>
          </a:bodyPr>
          <a:lstStyle/>
          <a:p>
            <a:r>
              <a:rPr lang="en-US" sz="1600" dirty="0"/>
              <a:t>Level 1</a:t>
            </a:r>
          </a:p>
        </p:txBody>
      </p:sp>
      <p:sp>
        <p:nvSpPr>
          <p:cNvPr id="10" name="TextBox 9">
            <a:extLst>
              <a:ext uri="{FF2B5EF4-FFF2-40B4-BE49-F238E27FC236}">
                <a16:creationId xmlns:a16="http://schemas.microsoft.com/office/drawing/2014/main" id="{3DB35D70-CE6C-64AB-72B5-801B0BFA023C}"/>
              </a:ext>
            </a:extLst>
          </p:cNvPr>
          <p:cNvSpPr txBox="1"/>
          <p:nvPr/>
        </p:nvSpPr>
        <p:spPr>
          <a:xfrm>
            <a:off x="4974283" y="3121307"/>
            <a:ext cx="763542" cy="372409"/>
          </a:xfrm>
          <a:prstGeom prst="rect">
            <a:avLst/>
          </a:prstGeom>
          <a:noFill/>
        </p:spPr>
        <p:txBody>
          <a:bodyPr wrap="none" rtlCol="0">
            <a:spAutoFit/>
          </a:bodyPr>
          <a:lstStyle/>
          <a:p>
            <a:r>
              <a:rPr lang="en-US" sz="1600" dirty="0"/>
              <a:t>Level 2</a:t>
            </a:r>
          </a:p>
        </p:txBody>
      </p:sp>
      <p:sp>
        <p:nvSpPr>
          <p:cNvPr id="12" name="TextBox 11">
            <a:extLst>
              <a:ext uri="{FF2B5EF4-FFF2-40B4-BE49-F238E27FC236}">
                <a16:creationId xmlns:a16="http://schemas.microsoft.com/office/drawing/2014/main" id="{A72C868E-5D9F-3991-4E26-67FAE84C45A6}"/>
              </a:ext>
            </a:extLst>
          </p:cNvPr>
          <p:cNvSpPr txBox="1"/>
          <p:nvPr/>
        </p:nvSpPr>
        <p:spPr>
          <a:xfrm>
            <a:off x="4974283" y="3887653"/>
            <a:ext cx="763542" cy="372409"/>
          </a:xfrm>
          <a:prstGeom prst="rect">
            <a:avLst/>
          </a:prstGeom>
          <a:noFill/>
        </p:spPr>
        <p:txBody>
          <a:bodyPr wrap="none" rtlCol="0">
            <a:spAutoFit/>
          </a:bodyPr>
          <a:lstStyle/>
          <a:p>
            <a:r>
              <a:rPr lang="en-US" sz="1600" dirty="0"/>
              <a:t>Level 3</a:t>
            </a:r>
          </a:p>
        </p:txBody>
      </p:sp>
    </p:spTree>
    <p:extLst>
      <p:ext uri="{BB962C8B-B14F-4D97-AF65-F5344CB8AC3E}">
        <p14:creationId xmlns:p14="http://schemas.microsoft.com/office/powerpoint/2010/main" val="40612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Path: A path is a sequence of nodes and edges connecting a node with a descendant</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The length of the path is the number of edges composing it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Resources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157168"/>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800"/>
              </a:lnSpc>
              <a:spcBef>
                <a:spcPts val="300"/>
              </a:spcBef>
              <a:spcAft>
                <a:spcPts val="300"/>
              </a:spcAft>
            </a:pPr>
            <a:r>
              <a:rPr lang="en-US" sz="1600" dirty="0"/>
              <a:t>Apart from the book</a:t>
            </a:r>
          </a:p>
          <a:p>
            <a:pPr>
              <a:lnSpc>
                <a:spcPts val="1800"/>
              </a:lnSpc>
              <a:spcBef>
                <a:spcPts val="300"/>
              </a:spcBef>
              <a:spcAft>
                <a:spcPts val="300"/>
              </a:spcAft>
            </a:pPr>
            <a:r>
              <a:rPr lang="en-US" sz="1600" dirty="0"/>
              <a:t>UC Davis ECS 36C Course by Prof. Joël </a:t>
            </a:r>
            <a:r>
              <a:rPr lang="en-US" sz="1600" dirty="0" err="1"/>
              <a:t>Porquet</a:t>
            </a:r>
            <a:r>
              <a:rPr lang="en-US" sz="1600" dirty="0"/>
              <a:t>-Lupine </a:t>
            </a:r>
          </a:p>
          <a:p>
            <a:pPr>
              <a:lnSpc>
                <a:spcPts val="1800"/>
              </a:lnSpc>
              <a:spcBef>
                <a:spcPts val="300"/>
              </a:spcBef>
              <a:spcAft>
                <a:spcPts val="300"/>
              </a:spcAft>
            </a:pPr>
            <a:endParaRPr lang="en-US" sz="1600" dirty="0"/>
          </a:p>
        </p:txBody>
      </p:sp>
    </p:spTree>
    <p:extLst>
      <p:ext uri="{BB962C8B-B14F-4D97-AF65-F5344CB8AC3E}">
        <p14:creationId xmlns:p14="http://schemas.microsoft.com/office/powerpoint/2010/main" val="2595277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705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Depth: The depth of a node is the path length from the root to this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The depth of root is 0</a:t>
            </a:r>
          </a:p>
          <a:p>
            <a:pPr>
              <a:lnSpc>
                <a:spcPts val="1700"/>
              </a:lnSpc>
              <a:spcBef>
                <a:spcPts val="200"/>
              </a:spcBef>
              <a:spcAft>
                <a:spcPts val="200"/>
              </a:spcAft>
            </a:pPr>
            <a:r>
              <a:rPr lang="en-US" sz="1600" dirty="0"/>
              <a:t>The depth of a tree is equal to the depth of the deepest leaf</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endCxn id="22" idx="7"/>
          </p:cNvCxnSpPr>
          <p:nvPr/>
        </p:nvCxnSpPr>
        <p:spPr>
          <a:xfrm flipH="1">
            <a:off x="2561790" y="2010355"/>
            <a:ext cx="537624" cy="126530"/>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p:cNvCxnSpPr>
          <p:nvPr/>
        </p:nvCxnSpPr>
        <p:spPr>
          <a:xfrm>
            <a:off x="3404884" y="2010355"/>
            <a:ext cx="529235" cy="126530"/>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p:cNvCxnSpPr>
          <p:nvPr/>
        </p:nvCxnSpPr>
        <p:spPr>
          <a:xfrm flipH="1">
            <a:off x="3691840" y="2505620"/>
            <a:ext cx="395014" cy="293155"/>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endCxn id="56" idx="0"/>
          </p:cNvCxnSpPr>
          <p:nvPr/>
        </p:nvCxnSpPr>
        <p:spPr>
          <a:xfrm>
            <a:off x="3691840" y="3230775"/>
            <a:ext cx="5950" cy="300422"/>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92EFDC5-B30C-1DB7-21DA-14DAB9E45817}"/>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95035D2D-F4C8-A099-DB09-48BC167CF1A4}"/>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51CC7428-0035-C9B1-52ED-D6FF2AAB162D}"/>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789E9F9F-C709-A465-AEEC-9158DF577366}"/>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457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705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Height: The height of a node is the length of the longest path from a leaf to this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All leaves are at height 0</a:t>
            </a:r>
          </a:p>
          <a:p>
            <a:pPr>
              <a:lnSpc>
                <a:spcPts val="1700"/>
              </a:lnSpc>
              <a:spcBef>
                <a:spcPts val="200"/>
              </a:spcBef>
              <a:spcAft>
                <a:spcPts val="200"/>
              </a:spcAft>
            </a:pPr>
            <a:r>
              <a:rPr lang="en-US" sz="1600" dirty="0"/>
              <a:t>The height of a tree is equal to the height of the root from the deepest leaf (which is always equal to the depth of the tree)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61" name="Straight Connector 60">
            <a:extLst>
              <a:ext uri="{FF2B5EF4-FFF2-40B4-BE49-F238E27FC236}">
                <a16:creationId xmlns:a16="http://schemas.microsoft.com/office/drawing/2014/main" id="{F0D33E11-FC06-A7DE-B526-93D9F640A017}"/>
              </a:ext>
            </a:extLst>
          </p:cNvPr>
          <p:cNvCxnSpPr>
            <a:cxnSpLocks/>
          </p:cNvCxnSpPr>
          <p:nvPr/>
        </p:nvCxnSpPr>
        <p:spPr>
          <a:xfrm>
            <a:off x="3404884" y="2010355"/>
            <a:ext cx="529235" cy="126530"/>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p:cNvCxnSpPr>
          <p:nvPr/>
        </p:nvCxnSpPr>
        <p:spPr>
          <a:xfrm>
            <a:off x="2409055" y="2505620"/>
            <a:ext cx="6292" cy="293155"/>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p:cNvCxnSpPr>
          <p:nvPr/>
        </p:nvCxnSpPr>
        <p:spPr>
          <a:xfrm flipH="1">
            <a:off x="3691840" y="2505620"/>
            <a:ext cx="395014" cy="293155"/>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2026322" y="3230775"/>
            <a:ext cx="389025" cy="300422"/>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endCxn id="56" idx="0"/>
          </p:cNvCxnSpPr>
          <p:nvPr/>
        </p:nvCxnSpPr>
        <p:spPr>
          <a:xfrm>
            <a:off x="3691840" y="3230775"/>
            <a:ext cx="5950" cy="300422"/>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92EFDC5-B30C-1DB7-21DA-14DAB9E45817}"/>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95035D2D-F4C8-A099-DB09-48BC167CF1A4}"/>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51CC7428-0035-C9B1-52ED-D6FF2AAB162D}"/>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789E9F9F-C709-A465-AEEC-9158DF577366}"/>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F3A467E3-B351-A7AA-11FE-1BB2BF7C2988}"/>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7B270E2A-2D62-349E-9DC5-0C6D311994B9}"/>
              </a:ext>
            </a:extLst>
          </p:cNvPr>
          <p:cNvCxnSpPr>
            <a:cxnSpLocks/>
            <a:endCxn id="6"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1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ardrop 9">
            <a:extLst>
              <a:ext uri="{FF2B5EF4-FFF2-40B4-BE49-F238E27FC236}">
                <a16:creationId xmlns:a16="http://schemas.microsoft.com/office/drawing/2014/main" id="{3B0378D1-025D-F40F-178F-DA07580AC6EC}"/>
              </a:ext>
            </a:extLst>
          </p:cNvPr>
          <p:cNvSpPr/>
          <p:nvPr/>
        </p:nvSpPr>
        <p:spPr>
          <a:xfrm rot="18745590">
            <a:off x="1295739" y="2271269"/>
            <a:ext cx="2151139" cy="2154506"/>
          </a:xfrm>
          <a:prstGeom prst="teardrop">
            <a:avLst/>
          </a:prstGeom>
          <a:solidFill>
            <a:srgbClr val="F88EFF">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Subtree: A subtree consists of a child node and all of its descendants</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ardrop 8">
            <a:extLst>
              <a:ext uri="{FF2B5EF4-FFF2-40B4-BE49-F238E27FC236}">
                <a16:creationId xmlns:a16="http://schemas.microsoft.com/office/drawing/2014/main" id="{5661DA58-38E7-B8B4-7A25-1A5361A46B23}"/>
              </a:ext>
            </a:extLst>
          </p:cNvPr>
          <p:cNvSpPr/>
          <p:nvPr/>
        </p:nvSpPr>
        <p:spPr>
          <a:xfrm rot="18740031">
            <a:off x="1717077" y="2994713"/>
            <a:ext cx="1405523" cy="1307161"/>
          </a:xfrm>
          <a:prstGeom prst="teardrop">
            <a:avLst>
              <a:gd name="adj" fmla="val 102157"/>
            </a:avLst>
          </a:prstGeom>
          <a:solidFill>
            <a:schemeClr val="accent4">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5">
            <a:extLst>
              <a:ext uri="{FF2B5EF4-FFF2-40B4-BE49-F238E27FC236}">
                <a16:creationId xmlns:a16="http://schemas.microsoft.com/office/drawing/2014/main" id="{2851F392-0F52-EFD6-8786-DA7F84ABAAF2}"/>
              </a:ext>
            </a:extLst>
          </p:cNvPr>
          <p:cNvSpPr/>
          <p:nvPr/>
        </p:nvSpPr>
        <p:spPr>
          <a:xfrm rot="17677861">
            <a:off x="2511233" y="3480312"/>
            <a:ext cx="561078" cy="584919"/>
          </a:xfrm>
          <a:custGeom>
            <a:avLst/>
            <a:gdLst>
              <a:gd name="connsiteX0" fmla="*/ 0 w 523486"/>
              <a:gd name="connsiteY0" fmla="*/ 318782 h 637564"/>
              <a:gd name="connsiteX1" fmla="*/ 261743 w 523486"/>
              <a:gd name="connsiteY1" fmla="*/ 0 h 637564"/>
              <a:gd name="connsiteX2" fmla="*/ 523486 w 523486"/>
              <a:gd name="connsiteY2" fmla="*/ 0 h 637564"/>
              <a:gd name="connsiteX3" fmla="*/ 523486 w 523486"/>
              <a:gd name="connsiteY3" fmla="*/ 318782 h 637564"/>
              <a:gd name="connsiteX4" fmla="*/ 261743 w 523486"/>
              <a:gd name="connsiteY4" fmla="*/ 637564 h 637564"/>
              <a:gd name="connsiteX5" fmla="*/ 0 w 523486"/>
              <a:gd name="connsiteY5" fmla="*/ 318782 h 637564"/>
              <a:gd name="connsiteX0" fmla="*/ 0 w 568607"/>
              <a:gd name="connsiteY0" fmla="*/ 321012 h 637564"/>
              <a:gd name="connsiteX1" fmla="*/ 306864 w 568607"/>
              <a:gd name="connsiteY1" fmla="*/ 0 h 637564"/>
              <a:gd name="connsiteX2" fmla="*/ 568607 w 568607"/>
              <a:gd name="connsiteY2" fmla="*/ 0 h 637564"/>
              <a:gd name="connsiteX3" fmla="*/ 568607 w 568607"/>
              <a:gd name="connsiteY3" fmla="*/ 318782 h 637564"/>
              <a:gd name="connsiteX4" fmla="*/ 306864 w 568607"/>
              <a:gd name="connsiteY4" fmla="*/ 637564 h 637564"/>
              <a:gd name="connsiteX5" fmla="*/ 0 w 568607"/>
              <a:gd name="connsiteY5" fmla="*/ 321012 h 637564"/>
              <a:gd name="connsiteX0" fmla="*/ 3 w 568610"/>
              <a:gd name="connsiteY0" fmla="*/ 321012 h 584817"/>
              <a:gd name="connsiteX1" fmla="*/ 306867 w 568610"/>
              <a:gd name="connsiteY1" fmla="*/ 0 h 584817"/>
              <a:gd name="connsiteX2" fmla="*/ 568610 w 568610"/>
              <a:gd name="connsiteY2" fmla="*/ 0 h 584817"/>
              <a:gd name="connsiteX3" fmla="*/ 568610 w 568610"/>
              <a:gd name="connsiteY3" fmla="*/ 318782 h 584817"/>
              <a:gd name="connsiteX4" fmla="*/ 301140 w 568610"/>
              <a:gd name="connsiteY4" fmla="*/ 584817 h 584817"/>
              <a:gd name="connsiteX5" fmla="*/ 3 w 568610"/>
              <a:gd name="connsiteY5" fmla="*/ 321012 h 584817"/>
              <a:gd name="connsiteX0" fmla="*/ 4 w 558122"/>
              <a:gd name="connsiteY0" fmla="*/ 343889 h 584904"/>
              <a:gd name="connsiteX1" fmla="*/ 296379 w 558122"/>
              <a:gd name="connsiteY1" fmla="*/ 0 h 584904"/>
              <a:gd name="connsiteX2" fmla="*/ 558122 w 558122"/>
              <a:gd name="connsiteY2" fmla="*/ 0 h 584904"/>
              <a:gd name="connsiteX3" fmla="*/ 558122 w 558122"/>
              <a:gd name="connsiteY3" fmla="*/ 318782 h 584904"/>
              <a:gd name="connsiteX4" fmla="*/ 290652 w 558122"/>
              <a:gd name="connsiteY4" fmla="*/ 584817 h 584904"/>
              <a:gd name="connsiteX5" fmla="*/ 4 w 558122"/>
              <a:gd name="connsiteY5" fmla="*/ 343889 h 584904"/>
              <a:gd name="connsiteX0" fmla="*/ 2960 w 561078"/>
              <a:gd name="connsiteY0" fmla="*/ 343889 h 584919"/>
              <a:gd name="connsiteX1" fmla="*/ 299335 w 561078"/>
              <a:gd name="connsiteY1" fmla="*/ 0 h 584919"/>
              <a:gd name="connsiteX2" fmla="*/ 561078 w 561078"/>
              <a:gd name="connsiteY2" fmla="*/ 0 h 584919"/>
              <a:gd name="connsiteX3" fmla="*/ 561078 w 561078"/>
              <a:gd name="connsiteY3" fmla="*/ 318782 h 584919"/>
              <a:gd name="connsiteX4" fmla="*/ 293608 w 561078"/>
              <a:gd name="connsiteY4" fmla="*/ 584817 h 584919"/>
              <a:gd name="connsiteX5" fmla="*/ 2960 w 561078"/>
              <a:gd name="connsiteY5" fmla="*/ 343889 h 584919"/>
              <a:gd name="connsiteX0" fmla="*/ 2960 w 561078"/>
              <a:gd name="connsiteY0" fmla="*/ 343889 h 584919"/>
              <a:gd name="connsiteX1" fmla="*/ 299335 w 561078"/>
              <a:gd name="connsiteY1" fmla="*/ 0 h 584919"/>
              <a:gd name="connsiteX2" fmla="*/ 561078 w 561078"/>
              <a:gd name="connsiteY2" fmla="*/ 0 h 584919"/>
              <a:gd name="connsiteX3" fmla="*/ 561078 w 561078"/>
              <a:gd name="connsiteY3" fmla="*/ 318782 h 584919"/>
              <a:gd name="connsiteX4" fmla="*/ 293608 w 561078"/>
              <a:gd name="connsiteY4" fmla="*/ 584817 h 584919"/>
              <a:gd name="connsiteX5" fmla="*/ 2960 w 561078"/>
              <a:gd name="connsiteY5" fmla="*/ 343889 h 58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078" h="584919">
                <a:moveTo>
                  <a:pt x="2960" y="343889"/>
                </a:moveTo>
                <a:cubicBezTo>
                  <a:pt x="-25323" y="222910"/>
                  <a:pt x="154778" y="0"/>
                  <a:pt x="299335" y="0"/>
                </a:cubicBezTo>
                <a:cubicBezTo>
                  <a:pt x="385950" y="18748"/>
                  <a:pt x="473830" y="0"/>
                  <a:pt x="561078" y="0"/>
                </a:cubicBezTo>
                <a:lnTo>
                  <a:pt x="561078" y="318782"/>
                </a:lnTo>
                <a:cubicBezTo>
                  <a:pt x="561078" y="494840"/>
                  <a:pt x="386628" y="580633"/>
                  <a:pt x="293608" y="584817"/>
                </a:cubicBezTo>
                <a:cubicBezTo>
                  <a:pt x="200588" y="589002"/>
                  <a:pt x="31243" y="464868"/>
                  <a:pt x="2960" y="343889"/>
                </a:cubicBezTo>
                <a:close/>
              </a:path>
            </a:pathLst>
          </a:custGeom>
          <a:solidFill>
            <a:srgbClr val="6BD3A5">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711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Each node is a struct containing data and ‘n’ pointers to ‘n’ children</a:t>
            </a:r>
          </a:p>
          <a:p>
            <a:pPr>
              <a:lnSpc>
                <a:spcPts val="1700"/>
              </a:lnSpc>
              <a:spcBef>
                <a:spcPts val="200"/>
              </a:spcBef>
              <a:spcAft>
                <a:spcPts val="200"/>
              </a:spcAft>
            </a:pPr>
            <a:r>
              <a:rPr lang="en-US" sz="1600" dirty="0"/>
              <a:t>However, node degrees are not necessarily known in advance for the construction</a:t>
            </a:r>
          </a:p>
          <a:p>
            <a:pPr>
              <a:lnSpc>
                <a:spcPts val="1700"/>
              </a:lnSpc>
              <a:spcBef>
                <a:spcPts val="200"/>
              </a:spcBef>
              <a:spcAft>
                <a:spcPts val="200"/>
              </a:spcAft>
            </a:pPr>
            <a:endParaRPr lang="en-US" sz="1600" dirty="0"/>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Typical Implementations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51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Each node is a linked list with data and two pointers</a:t>
            </a:r>
          </a:p>
          <a:p>
            <a:pPr>
              <a:lnSpc>
                <a:spcPts val="1700"/>
              </a:lnSpc>
              <a:spcBef>
                <a:spcPts val="200"/>
              </a:spcBef>
              <a:spcAft>
                <a:spcPts val="200"/>
              </a:spcAft>
            </a:pPr>
            <a:r>
              <a:rPr lang="en-US" sz="1600" dirty="0"/>
              <a:t>First pointer links to the first child and second pointer to the next sibling</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Typical Implementations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137841"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209937"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22" idx="6"/>
            <a:endCxn id="28" idx="2"/>
          </p:cNvCxnSpPr>
          <p:nvPr/>
        </p:nvCxnSpPr>
        <p:spPr>
          <a:xfrm>
            <a:off x="2625055" y="2289620"/>
            <a:ext cx="1245799"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32" idx="6"/>
            <a:endCxn id="36" idx="2"/>
          </p:cNvCxnSpPr>
          <p:nvPr/>
        </p:nvCxnSpPr>
        <p:spPr>
          <a:xfrm>
            <a:off x="1922477" y="3014775"/>
            <a:ext cx="27687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36" idx="6"/>
            <a:endCxn id="40" idx="2"/>
          </p:cNvCxnSpPr>
          <p:nvPr/>
        </p:nvCxnSpPr>
        <p:spPr>
          <a:xfrm>
            <a:off x="2631347" y="3014775"/>
            <a:ext cx="26848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44" idx="6"/>
            <a:endCxn id="47" idx="2"/>
          </p:cNvCxnSpPr>
          <p:nvPr/>
        </p:nvCxnSpPr>
        <p:spPr>
          <a:xfrm>
            <a:off x="3907840" y="3014775"/>
            <a:ext cx="32720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50" idx="6"/>
            <a:endCxn id="53" idx="2"/>
          </p:cNvCxnSpPr>
          <p:nvPr/>
        </p:nvCxnSpPr>
        <p:spPr>
          <a:xfrm>
            <a:off x="2242322" y="3747197"/>
            <a:ext cx="32720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flipH="1">
            <a:off x="3353841" y="3230775"/>
            <a:ext cx="33799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94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A binary tree is a tree in which each node has </a:t>
            </a:r>
            <a:r>
              <a:rPr lang="en-US" sz="1600" b="1" dirty="0"/>
              <a:t>at most</a:t>
            </a:r>
            <a:r>
              <a:rPr lang="en-US" sz="1600" dirty="0"/>
              <a:t> two children</a:t>
            </a:r>
          </a:p>
          <a:p>
            <a:pPr>
              <a:lnSpc>
                <a:spcPts val="1700"/>
              </a:lnSpc>
              <a:spcBef>
                <a:spcPts val="200"/>
              </a:spcBef>
              <a:spcAft>
                <a:spcPts val="200"/>
              </a:spcAft>
            </a:pPr>
            <a:r>
              <a:rPr lang="en-US" sz="1600" dirty="0"/>
              <a:t>Usually referred to as </a:t>
            </a:r>
            <a:r>
              <a:rPr lang="en-US" sz="1600" u="sng" dirty="0"/>
              <a:t>left child</a:t>
            </a:r>
            <a:r>
              <a:rPr lang="en-US" sz="1600" dirty="0"/>
              <a:t> and </a:t>
            </a:r>
            <a:r>
              <a:rPr lang="en-US" sz="1600" u="sng" dirty="0"/>
              <a:t>right child</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260167"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03742"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901538"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631380"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33895"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038603"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528224"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220316"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2982129" y="377152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628902" y="2312359"/>
            <a:ext cx="470512"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312359"/>
            <a:ext cx="462123"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2117538" y="2807624"/>
            <a:ext cx="358629"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76167" y="2807624"/>
            <a:ext cx="37121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p:cNvCxnSpPr>
          <p:nvPr/>
        </p:nvCxnSpPr>
        <p:spPr>
          <a:xfrm flipH="1">
            <a:off x="3766657" y="2807624"/>
            <a:ext cx="253085" cy="31308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19742" y="2807624"/>
            <a:ext cx="234861"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2" idx="4"/>
            <a:endCxn id="50" idx="0"/>
          </p:cNvCxnSpPr>
          <p:nvPr/>
        </p:nvCxnSpPr>
        <p:spPr>
          <a:xfrm flipH="1">
            <a:off x="1744224" y="3532779"/>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2" idx="4"/>
            <a:endCxn id="53" idx="0"/>
          </p:cNvCxnSpPr>
          <p:nvPr/>
        </p:nvCxnSpPr>
        <p:spPr>
          <a:xfrm>
            <a:off x="2117538" y="3532779"/>
            <a:ext cx="318778"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p:cNvCxnSpPr>
          <p:nvPr/>
        </p:nvCxnSpPr>
        <p:spPr>
          <a:xfrm flipH="1">
            <a:off x="3288484" y="3481431"/>
            <a:ext cx="226503" cy="30200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122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81667"/>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In a full binary tree, every node has either 0 or 2 children</a:t>
            </a:r>
          </a:p>
          <a:p>
            <a:pPr>
              <a:lnSpc>
                <a:spcPts val="1700"/>
              </a:lnSpc>
              <a:spcBef>
                <a:spcPts val="200"/>
              </a:spcBef>
              <a:spcAft>
                <a:spcPts val="200"/>
              </a:spcAft>
            </a:pPr>
            <a:r>
              <a:rPr lang="en-US" sz="1600" dirty="0"/>
              <a:t>The number of leaves in a non-empty full binary tree is one more than the number of internal nodes. Easy to see. Books have proof by induction. (Skipping it here)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Full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1974941"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4030245"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289141" y="31091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606213"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509396"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499998"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2232899"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924991"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2"/>
            <a:endCxn id="22" idx="7"/>
          </p:cNvCxnSpPr>
          <p:nvPr/>
        </p:nvCxnSpPr>
        <p:spPr>
          <a:xfrm flipH="1">
            <a:off x="2343676" y="2159624"/>
            <a:ext cx="692473"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6"/>
            <a:endCxn id="28" idx="1"/>
          </p:cNvCxnSpPr>
          <p:nvPr/>
        </p:nvCxnSpPr>
        <p:spPr>
          <a:xfrm>
            <a:off x="3468149" y="2159624"/>
            <a:ext cx="625361"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505141" y="2807624"/>
            <a:ext cx="685800" cy="30154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190941" y="2807624"/>
            <a:ext cx="63127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p:cNvCxnSpPr>
          <p:nvPr/>
        </p:nvCxnSpPr>
        <p:spPr>
          <a:xfrm flipH="1">
            <a:off x="3842158" y="2807624"/>
            <a:ext cx="404087" cy="31308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246245" y="2807624"/>
            <a:ext cx="469753"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2448899" y="3532779"/>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2822213" y="3532779"/>
            <a:ext cx="318778"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8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81667"/>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In a complete binary tree, every level, except possibly the last one, is completely filled and all nodes in the last level are as far left as possible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Complete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1974941"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4030245"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289141" y="31091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606213"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509396"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499998"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887536" y="38525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1579628" y="38525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2"/>
            <a:endCxn id="22" idx="7"/>
          </p:cNvCxnSpPr>
          <p:nvPr/>
        </p:nvCxnSpPr>
        <p:spPr>
          <a:xfrm flipH="1">
            <a:off x="2343676" y="2159624"/>
            <a:ext cx="692473"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6"/>
            <a:endCxn id="28" idx="1"/>
          </p:cNvCxnSpPr>
          <p:nvPr/>
        </p:nvCxnSpPr>
        <p:spPr>
          <a:xfrm>
            <a:off x="3468149" y="2159624"/>
            <a:ext cx="625361"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505141" y="2807624"/>
            <a:ext cx="685800" cy="30154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190941" y="2807624"/>
            <a:ext cx="63127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p:cNvCxnSpPr>
          <p:nvPr/>
        </p:nvCxnSpPr>
        <p:spPr>
          <a:xfrm flipH="1">
            <a:off x="3842158" y="2807624"/>
            <a:ext cx="404087" cy="31308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246245" y="2807624"/>
            <a:ext cx="469753"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1103536" y="3544877"/>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1476850" y="3544877"/>
            <a:ext cx="318778"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A21ED7D-9DF5-C192-54BC-AF92E6B9AAF5}"/>
              </a:ext>
            </a:extLst>
          </p:cNvPr>
          <p:cNvSpPr>
            <a:spLocks noChangeAspect="1"/>
          </p:cNvSpPr>
          <p:nvPr/>
        </p:nvSpPr>
        <p:spPr>
          <a:xfrm>
            <a:off x="2232899" y="384617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BEE78DB-8F6F-2CC6-5AC1-81BE59170F7D}"/>
              </a:ext>
            </a:extLst>
          </p:cNvPr>
          <p:cNvCxnSpPr>
            <a:cxnSpLocks/>
            <a:endCxn id="13" idx="0"/>
          </p:cNvCxnSpPr>
          <p:nvPr/>
        </p:nvCxnSpPr>
        <p:spPr>
          <a:xfrm flipH="1">
            <a:off x="2448899" y="3538494"/>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94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Complete vs Full Binary Tree: Memory Aid</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pic>
        <p:nvPicPr>
          <p:cNvPr id="9" name="Picture 8">
            <a:extLst>
              <a:ext uri="{FF2B5EF4-FFF2-40B4-BE49-F238E27FC236}">
                <a16:creationId xmlns:a16="http://schemas.microsoft.com/office/drawing/2014/main" id="{DDAE9FEE-E322-A763-C247-21214B84C833}"/>
              </a:ext>
            </a:extLst>
          </p:cNvPr>
          <p:cNvPicPr>
            <a:picLocks noChangeAspect="1"/>
          </p:cNvPicPr>
          <p:nvPr/>
        </p:nvPicPr>
        <p:blipFill>
          <a:blip r:embed="rId3"/>
          <a:stretch>
            <a:fillRect/>
          </a:stretch>
        </p:blipFill>
        <p:spPr>
          <a:xfrm>
            <a:off x="144710" y="3059661"/>
            <a:ext cx="6568580" cy="1218727"/>
          </a:xfrm>
          <a:prstGeom prst="rect">
            <a:avLst/>
          </a:prstGeom>
        </p:spPr>
      </p:pic>
      <p:pic>
        <p:nvPicPr>
          <p:cNvPr id="1026" name="Picture 2" descr="Amazon.com: Data Structures and Algorithm Analysis in C++, Third Edition  (Dover Books on Computer Science): 9780486485829: Shaffer, Dr. Clifford A.:  Books">
            <a:extLst>
              <a:ext uri="{FF2B5EF4-FFF2-40B4-BE49-F238E27FC236}">
                <a16:creationId xmlns:a16="http://schemas.microsoft.com/office/drawing/2014/main" id="{0537754E-D79E-776E-4E7A-FB76175E7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839" y="1133877"/>
            <a:ext cx="1788603" cy="178860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9ABE5904-77DB-EA07-EF11-1D681B127357}"/>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Image Source: </a:t>
            </a:r>
            <a:r>
              <a:rPr lang="en-US" sz="1000" i="1" dirty="0" err="1">
                <a:solidFill>
                  <a:schemeClr val="tx1">
                    <a:lumMod val="50000"/>
                    <a:lumOff val="50000"/>
                  </a:schemeClr>
                </a:solidFill>
              </a:rPr>
              <a:t>amazon.com</a:t>
            </a:r>
            <a:endParaRPr lang="en-US" sz="1000" i="1" dirty="0">
              <a:solidFill>
                <a:schemeClr val="tx1">
                  <a:lumMod val="50000"/>
                  <a:lumOff val="50000"/>
                </a:schemeClr>
              </a:solidFill>
            </a:endParaRPr>
          </a:p>
        </p:txBody>
      </p:sp>
    </p:spTree>
    <p:extLst>
      <p:ext uri="{BB962C8B-B14F-4D97-AF65-F5344CB8AC3E}">
        <p14:creationId xmlns:p14="http://schemas.microsoft.com/office/powerpoint/2010/main" val="2985502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81667"/>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In a perfect binary tree, all internal nodes have two children and all leaf nodes have the same depth</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Perfect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1622603"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4416139"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936803" y="31091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253875"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610064"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5204674"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661033" y="384416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1168567" y="38525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2"/>
            <a:endCxn id="22" idx="7"/>
          </p:cNvCxnSpPr>
          <p:nvPr/>
        </p:nvCxnSpPr>
        <p:spPr>
          <a:xfrm flipH="1">
            <a:off x="1991338" y="2159624"/>
            <a:ext cx="1044811"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6"/>
            <a:endCxn id="28" idx="1"/>
          </p:cNvCxnSpPr>
          <p:nvPr/>
        </p:nvCxnSpPr>
        <p:spPr>
          <a:xfrm>
            <a:off x="3468149" y="2159624"/>
            <a:ext cx="1011255"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152803" y="2807624"/>
            <a:ext cx="685800" cy="30154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1838603" y="2807624"/>
            <a:ext cx="63127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826064" y="2807624"/>
            <a:ext cx="806075" cy="28476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632139" y="2807624"/>
            <a:ext cx="788535"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2" idx="4"/>
            <a:endCxn id="50" idx="0"/>
          </p:cNvCxnSpPr>
          <p:nvPr/>
        </p:nvCxnSpPr>
        <p:spPr>
          <a:xfrm flipH="1">
            <a:off x="877033" y="3541168"/>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2" idx="4"/>
            <a:endCxn id="53" idx="0"/>
          </p:cNvCxnSpPr>
          <p:nvPr/>
        </p:nvCxnSpPr>
        <p:spPr>
          <a:xfrm>
            <a:off x="1152803" y="3541168"/>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A8EB7F1-A947-F135-F907-73490D34E4F5}"/>
              </a:ext>
            </a:extLst>
          </p:cNvPr>
          <p:cNvSpPr>
            <a:spLocks noChangeAspect="1"/>
          </p:cNvSpPr>
          <p:nvPr/>
        </p:nvSpPr>
        <p:spPr>
          <a:xfrm>
            <a:off x="1978105" y="384471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3B554AD9-95D6-B4AD-91A1-B21E877FFCE5}"/>
              </a:ext>
            </a:extLst>
          </p:cNvPr>
          <p:cNvSpPr>
            <a:spLocks noChangeAspect="1"/>
          </p:cNvSpPr>
          <p:nvPr/>
        </p:nvSpPr>
        <p:spPr>
          <a:xfrm>
            <a:off x="2485639" y="385310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4EB06BE7-A72C-B31D-FD55-EAD8C72ABC60}"/>
              </a:ext>
            </a:extLst>
          </p:cNvPr>
          <p:cNvCxnSpPr>
            <a:cxnSpLocks/>
            <a:endCxn id="17" idx="0"/>
          </p:cNvCxnSpPr>
          <p:nvPr/>
        </p:nvCxnSpPr>
        <p:spPr>
          <a:xfrm flipH="1">
            <a:off x="2194105" y="3541722"/>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88A7D9-E554-7CCD-A1B4-8182A70C5EC0}"/>
              </a:ext>
            </a:extLst>
          </p:cNvPr>
          <p:cNvCxnSpPr>
            <a:cxnSpLocks/>
            <a:endCxn id="18" idx="0"/>
          </p:cNvCxnSpPr>
          <p:nvPr/>
        </p:nvCxnSpPr>
        <p:spPr>
          <a:xfrm>
            <a:off x="2469875" y="3541722"/>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06CBD84-95BE-49D5-DD99-0DBF2741FFB3}"/>
              </a:ext>
            </a:extLst>
          </p:cNvPr>
          <p:cNvSpPr>
            <a:spLocks noChangeAspect="1"/>
          </p:cNvSpPr>
          <p:nvPr/>
        </p:nvSpPr>
        <p:spPr>
          <a:xfrm>
            <a:off x="3334294" y="3835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7063B8A4-6737-269F-FC55-AD154398AAAB}"/>
              </a:ext>
            </a:extLst>
          </p:cNvPr>
          <p:cNvSpPr>
            <a:spLocks noChangeAspect="1"/>
          </p:cNvSpPr>
          <p:nvPr/>
        </p:nvSpPr>
        <p:spPr>
          <a:xfrm>
            <a:off x="3841828" y="384416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a:extLst>
              <a:ext uri="{FF2B5EF4-FFF2-40B4-BE49-F238E27FC236}">
                <a16:creationId xmlns:a16="http://schemas.microsoft.com/office/drawing/2014/main" id="{038B5E09-A36B-DBF1-D4CD-38600DE1F844}"/>
              </a:ext>
            </a:extLst>
          </p:cNvPr>
          <p:cNvCxnSpPr>
            <a:cxnSpLocks/>
            <a:endCxn id="21" idx="0"/>
          </p:cNvCxnSpPr>
          <p:nvPr/>
        </p:nvCxnSpPr>
        <p:spPr>
          <a:xfrm flipH="1">
            <a:off x="3550294" y="3532779"/>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D132C7-F8E4-76D3-4265-16AFB75196C7}"/>
              </a:ext>
            </a:extLst>
          </p:cNvPr>
          <p:cNvCxnSpPr>
            <a:cxnSpLocks/>
            <a:endCxn id="23" idx="0"/>
          </p:cNvCxnSpPr>
          <p:nvPr/>
        </p:nvCxnSpPr>
        <p:spPr>
          <a:xfrm>
            <a:off x="3826064" y="3532779"/>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5D18A91-51EB-4FD1-3773-916A6DBBDFE1}"/>
              </a:ext>
            </a:extLst>
          </p:cNvPr>
          <p:cNvSpPr>
            <a:spLocks noChangeAspect="1"/>
          </p:cNvSpPr>
          <p:nvPr/>
        </p:nvSpPr>
        <p:spPr>
          <a:xfrm>
            <a:off x="4943904" y="38594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a:extLst>
              <a:ext uri="{FF2B5EF4-FFF2-40B4-BE49-F238E27FC236}">
                <a16:creationId xmlns:a16="http://schemas.microsoft.com/office/drawing/2014/main" id="{32523FA8-7BF2-E06D-C7F2-EB0ED07C11C1}"/>
              </a:ext>
            </a:extLst>
          </p:cNvPr>
          <p:cNvSpPr>
            <a:spLocks noChangeAspect="1"/>
          </p:cNvSpPr>
          <p:nvPr/>
        </p:nvSpPr>
        <p:spPr>
          <a:xfrm>
            <a:off x="5451438" y="38678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E988F92A-595F-F27A-C31D-8F41FC755FF3}"/>
              </a:ext>
            </a:extLst>
          </p:cNvPr>
          <p:cNvCxnSpPr>
            <a:cxnSpLocks/>
            <a:endCxn id="31" idx="0"/>
          </p:cNvCxnSpPr>
          <p:nvPr/>
        </p:nvCxnSpPr>
        <p:spPr>
          <a:xfrm flipH="1">
            <a:off x="5159904" y="3556494"/>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8771FF-0CBE-DB1B-6176-6CB4288951BC}"/>
              </a:ext>
            </a:extLst>
          </p:cNvPr>
          <p:cNvCxnSpPr>
            <a:cxnSpLocks/>
            <a:endCxn id="33" idx="0"/>
          </p:cNvCxnSpPr>
          <p:nvPr/>
        </p:nvCxnSpPr>
        <p:spPr>
          <a:xfrm>
            <a:off x="5435674" y="3556494"/>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40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 as a Data Structure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157168"/>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800"/>
              </a:lnSpc>
              <a:spcBef>
                <a:spcPts val="300"/>
              </a:spcBef>
              <a:spcAft>
                <a:spcPts val="300"/>
              </a:spcAft>
            </a:pPr>
            <a:r>
              <a:rPr lang="en-US" sz="1600" dirty="0"/>
              <a:t>Since Data is an integral part on which algorithms operate, particular ways of organizing data play a critical role in design and analysis of algorithms</a:t>
            </a:r>
          </a:p>
          <a:p>
            <a:pPr>
              <a:lnSpc>
                <a:spcPts val="1800"/>
              </a:lnSpc>
              <a:spcBef>
                <a:spcPts val="300"/>
              </a:spcBef>
              <a:spcAft>
                <a:spcPts val="300"/>
              </a:spcAft>
            </a:pPr>
            <a:r>
              <a:rPr lang="en-US" sz="1600" dirty="0"/>
              <a:t>A </a:t>
            </a:r>
            <a:r>
              <a:rPr lang="en-US" sz="1600" b="1" dirty="0"/>
              <a:t>data structure</a:t>
            </a:r>
            <a:r>
              <a:rPr lang="en-US" sz="1600" dirty="0"/>
              <a:t> can be defined as a particular scheme of organizing related data items</a:t>
            </a:r>
          </a:p>
          <a:p>
            <a:pPr>
              <a:lnSpc>
                <a:spcPts val="1800"/>
              </a:lnSpc>
              <a:spcBef>
                <a:spcPts val="300"/>
              </a:spcBef>
              <a:spcAft>
                <a:spcPts val="300"/>
              </a:spcAft>
            </a:pPr>
            <a:r>
              <a:rPr lang="en-US" sz="1600" dirty="0"/>
              <a:t>Two most important elementary data structures are </a:t>
            </a:r>
            <a:r>
              <a:rPr lang="en-US" sz="1600" b="1" dirty="0"/>
              <a:t>arrays</a:t>
            </a:r>
            <a:r>
              <a:rPr lang="en-US" sz="1600" dirty="0"/>
              <a:t> and </a:t>
            </a:r>
            <a:r>
              <a:rPr lang="en-US" sz="1600" b="1" dirty="0"/>
              <a:t>linked lists</a:t>
            </a:r>
          </a:p>
          <a:p>
            <a:pPr>
              <a:lnSpc>
                <a:spcPts val="1800"/>
              </a:lnSpc>
              <a:spcBef>
                <a:spcPts val="300"/>
              </a:spcBef>
              <a:spcAft>
                <a:spcPts val="300"/>
              </a:spcAft>
            </a:pPr>
            <a:r>
              <a:rPr lang="en-US" sz="1600" dirty="0"/>
              <a:t>Quick review:</a:t>
            </a:r>
          </a:p>
          <a:p>
            <a:pPr marL="492125" lvl="1" indent="-233363">
              <a:lnSpc>
                <a:spcPts val="1800"/>
              </a:lnSpc>
              <a:spcBef>
                <a:spcPts val="300"/>
              </a:spcBef>
              <a:spcAft>
                <a:spcPts val="300"/>
              </a:spcAft>
            </a:pPr>
            <a:r>
              <a:rPr lang="en-US" sz="1400" u="sng" dirty="0"/>
              <a:t>Array</a:t>
            </a:r>
            <a:r>
              <a:rPr lang="en-US" sz="1400" dirty="0"/>
              <a:t>: A sequence of items of same data type stored contiguously in memory and accessible by specifying an index</a:t>
            </a:r>
          </a:p>
          <a:p>
            <a:pPr marL="492125" lvl="1" indent="-233363">
              <a:lnSpc>
                <a:spcPts val="1800"/>
              </a:lnSpc>
              <a:spcBef>
                <a:spcPts val="300"/>
              </a:spcBef>
              <a:spcAft>
                <a:spcPts val="300"/>
              </a:spcAft>
            </a:pPr>
            <a:r>
              <a:rPr lang="en-US" sz="1400" u="sng" dirty="0"/>
              <a:t>Linked list</a:t>
            </a:r>
            <a:r>
              <a:rPr lang="en-US" sz="1400" dirty="0"/>
              <a:t>: A sequence of elements (nodes) containing some data as well as links to other nodes. Accessible by starting with the first node and going through the links until the node in question is reached</a:t>
            </a:r>
          </a:p>
          <a:p>
            <a:pPr>
              <a:lnSpc>
                <a:spcPts val="1800"/>
              </a:lnSpc>
              <a:spcBef>
                <a:spcPts val="300"/>
              </a:spcBef>
              <a:spcAft>
                <a:spcPts val="300"/>
              </a:spcAft>
            </a:pPr>
            <a:endParaRPr lang="en-US" sz="1600" dirty="0"/>
          </a:p>
        </p:txBody>
      </p:sp>
    </p:spTree>
    <p:extLst>
      <p:ext uri="{BB962C8B-B14F-4D97-AF65-F5344CB8AC3E}">
        <p14:creationId xmlns:p14="http://schemas.microsoft.com/office/powerpoint/2010/main" val="259910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grpSp>
        <p:nvGrpSpPr>
          <p:cNvPr id="156" name="Group 155">
            <a:extLst>
              <a:ext uri="{FF2B5EF4-FFF2-40B4-BE49-F238E27FC236}">
                <a16:creationId xmlns:a16="http://schemas.microsoft.com/office/drawing/2014/main" id="{58066983-F1E8-2733-E92D-BCD9B1C843E3}"/>
              </a:ext>
            </a:extLst>
          </p:cNvPr>
          <p:cNvGrpSpPr/>
          <p:nvPr/>
        </p:nvGrpSpPr>
        <p:grpSpPr>
          <a:xfrm>
            <a:off x="307774" y="1108716"/>
            <a:ext cx="3561178" cy="2122173"/>
            <a:chOff x="1448597" y="1378690"/>
            <a:chExt cx="3561178" cy="2122173"/>
          </a:xfrm>
        </p:grpSpPr>
        <p:grpSp>
          <p:nvGrpSpPr>
            <p:cNvPr id="52" name="Group 51">
              <a:extLst>
                <a:ext uri="{FF2B5EF4-FFF2-40B4-BE49-F238E27FC236}">
                  <a16:creationId xmlns:a16="http://schemas.microsoft.com/office/drawing/2014/main" id="{06FD0BF5-A39F-22E3-C84A-A49AAEE653C6}"/>
                </a:ext>
              </a:extLst>
            </p:cNvPr>
            <p:cNvGrpSpPr/>
            <p:nvPr/>
          </p:nvGrpSpPr>
          <p:grpSpPr>
            <a:xfrm>
              <a:off x="3071034" y="1378690"/>
              <a:ext cx="360000" cy="377418"/>
              <a:chOff x="3015000" y="2493387"/>
              <a:chExt cx="360000" cy="377418"/>
            </a:xfrm>
          </p:grpSpPr>
          <p:sp>
            <p:nvSpPr>
              <p:cNvPr id="104" name="Oval 103">
                <a:extLst>
                  <a:ext uri="{FF2B5EF4-FFF2-40B4-BE49-F238E27FC236}">
                    <a16:creationId xmlns:a16="http://schemas.microsoft.com/office/drawing/2014/main" id="{AD552AED-24D9-A86C-F5C2-2AC6BA4E9F7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5" name="TextBox 104">
                <a:extLst>
                  <a:ext uri="{FF2B5EF4-FFF2-40B4-BE49-F238E27FC236}">
                    <a16:creationId xmlns:a16="http://schemas.microsoft.com/office/drawing/2014/main" id="{93C2FE41-6C05-EB82-93FD-B5727D7425AB}"/>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54" name="Group 53">
              <a:extLst>
                <a:ext uri="{FF2B5EF4-FFF2-40B4-BE49-F238E27FC236}">
                  <a16:creationId xmlns:a16="http://schemas.microsoft.com/office/drawing/2014/main" id="{1999A874-CE2D-346F-E539-A8354FE8741F}"/>
                </a:ext>
              </a:extLst>
            </p:cNvPr>
            <p:cNvGrpSpPr/>
            <p:nvPr/>
          </p:nvGrpSpPr>
          <p:grpSpPr>
            <a:xfrm>
              <a:off x="2266874" y="1973586"/>
              <a:ext cx="360000" cy="377418"/>
              <a:chOff x="3015000" y="2493387"/>
              <a:chExt cx="360000" cy="377418"/>
            </a:xfrm>
          </p:grpSpPr>
          <p:sp>
            <p:nvSpPr>
              <p:cNvPr id="102" name="Oval 101">
                <a:extLst>
                  <a:ext uri="{FF2B5EF4-FFF2-40B4-BE49-F238E27FC236}">
                    <a16:creationId xmlns:a16="http://schemas.microsoft.com/office/drawing/2014/main" id="{C0774D59-436C-21D8-4115-86655C1C2E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3" name="TextBox 102">
                <a:extLst>
                  <a:ext uri="{FF2B5EF4-FFF2-40B4-BE49-F238E27FC236}">
                    <a16:creationId xmlns:a16="http://schemas.microsoft.com/office/drawing/2014/main" id="{8184D7C7-F673-C6A2-6B7C-36A5CEF916BB}"/>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59" name="Group 58">
              <a:extLst>
                <a:ext uri="{FF2B5EF4-FFF2-40B4-BE49-F238E27FC236}">
                  <a16:creationId xmlns:a16="http://schemas.microsoft.com/office/drawing/2014/main" id="{424E12D5-21DA-9DD3-AD7D-253987163CE6}"/>
                </a:ext>
              </a:extLst>
            </p:cNvPr>
            <p:cNvGrpSpPr/>
            <p:nvPr/>
          </p:nvGrpSpPr>
          <p:grpSpPr>
            <a:xfrm>
              <a:off x="3918741" y="1939856"/>
              <a:ext cx="360000" cy="377418"/>
              <a:chOff x="3015000" y="2493387"/>
              <a:chExt cx="360000" cy="377418"/>
            </a:xfrm>
          </p:grpSpPr>
          <p:sp>
            <p:nvSpPr>
              <p:cNvPr id="100" name="Oval 99">
                <a:extLst>
                  <a:ext uri="{FF2B5EF4-FFF2-40B4-BE49-F238E27FC236}">
                    <a16:creationId xmlns:a16="http://schemas.microsoft.com/office/drawing/2014/main" id="{FD294CAF-36DB-BC58-F914-D1145072133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1" name="TextBox 100">
                <a:extLst>
                  <a:ext uri="{FF2B5EF4-FFF2-40B4-BE49-F238E27FC236}">
                    <a16:creationId xmlns:a16="http://schemas.microsoft.com/office/drawing/2014/main" id="{8CEE0489-EE4D-51EA-37FC-E757651157A1}"/>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60" name="Straight Arrow Connector 59">
              <a:extLst>
                <a:ext uri="{FF2B5EF4-FFF2-40B4-BE49-F238E27FC236}">
                  <a16:creationId xmlns:a16="http://schemas.microsoft.com/office/drawing/2014/main" id="{A18DF6A6-3536-E271-707D-5CEA0153172E}"/>
                </a:ext>
              </a:extLst>
            </p:cNvPr>
            <p:cNvCxnSpPr>
              <a:cxnSpLocks/>
              <a:stCxn id="105" idx="2"/>
              <a:endCxn id="103" idx="0"/>
            </p:cNvCxnSpPr>
            <p:nvPr/>
          </p:nvCxnSpPr>
          <p:spPr>
            <a:xfrm flipH="1">
              <a:off x="2452448" y="1748022"/>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0011557-A8EF-AF9A-39A5-0F7F87ABA6E6}"/>
                </a:ext>
              </a:extLst>
            </p:cNvPr>
            <p:cNvCxnSpPr>
              <a:cxnSpLocks/>
              <a:stCxn id="105" idx="2"/>
              <a:endCxn id="101" idx="0"/>
            </p:cNvCxnSpPr>
            <p:nvPr/>
          </p:nvCxnSpPr>
          <p:spPr>
            <a:xfrm>
              <a:off x="3260616" y="1748022"/>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7302B0CD-DB8A-AB1C-21D4-7FF4D0CBE102}"/>
                </a:ext>
              </a:extLst>
            </p:cNvPr>
            <p:cNvGrpSpPr/>
            <p:nvPr/>
          </p:nvGrpSpPr>
          <p:grpSpPr>
            <a:xfrm>
              <a:off x="1800042" y="2509934"/>
              <a:ext cx="360000" cy="377418"/>
              <a:chOff x="3015000" y="2493387"/>
              <a:chExt cx="360000" cy="377418"/>
            </a:xfrm>
          </p:grpSpPr>
          <p:sp>
            <p:nvSpPr>
              <p:cNvPr id="98" name="Oval 97">
                <a:extLst>
                  <a:ext uri="{FF2B5EF4-FFF2-40B4-BE49-F238E27FC236}">
                    <a16:creationId xmlns:a16="http://schemas.microsoft.com/office/drawing/2014/main" id="{1F41914E-AACF-0A1F-9E6B-4DFA3D55155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9" name="TextBox 98">
                <a:extLst>
                  <a:ext uri="{FF2B5EF4-FFF2-40B4-BE49-F238E27FC236}">
                    <a16:creationId xmlns:a16="http://schemas.microsoft.com/office/drawing/2014/main" id="{17F96F01-C887-D2D3-EEDB-01D061AFA4C9}"/>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66" name="Group 65">
              <a:extLst>
                <a:ext uri="{FF2B5EF4-FFF2-40B4-BE49-F238E27FC236}">
                  <a16:creationId xmlns:a16="http://schemas.microsoft.com/office/drawing/2014/main" id="{B0387604-3DD9-1D57-FE76-59F6061535D0}"/>
                </a:ext>
              </a:extLst>
            </p:cNvPr>
            <p:cNvGrpSpPr/>
            <p:nvPr/>
          </p:nvGrpSpPr>
          <p:grpSpPr>
            <a:xfrm>
              <a:off x="2685532" y="2511037"/>
              <a:ext cx="360000" cy="377418"/>
              <a:chOff x="3015000" y="2493387"/>
              <a:chExt cx="360000" cy="377418"/>
            </a:xfrm>
          </p:grpSpPr>
          <p:sp>
            <p:nvSpPr>
              <p:cNvPr id="96" name="Oval 95">
                <a:extLst>
                  <a:ext uri="{FF2B5EF4-FFF2-40B4-BE49-F238E27FC236}">
                    <a16:creationId xmlns:a16="http://schemas.microsoft.com/office/drawing/2014/main" id="{6B97D063-CCA2-C2D8-D7AB-5766CC6CA9B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7" name="TextBox 96">
                <a:extLst>
                  <a:ext uri="{FF2B5EF4-FFF2-40B4-BE49-F238E27FC236}">
                    <a16:creationId xmlns:a16="http://schemas.microsoft.com/office/drawing/2014/main" id="{DD9F9083-94C8-DF4B-2B4A-0EEAF27492A6}"/>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69" name="Straight Arrow Connector 68">
              <a:extLst>
                <a:ext uri="{FF2B5EF4-FFF2-40B4-BE49-F238E27FC236}">
                  <a16:creationId xmlns:a16="http://schemas.microsoft.com/office/drawing/2014/main" id="{3B86766D-0559-EA88-93B9-5B777E1E06AE}"/>
                </a:ext>
              </a:extLst>
            </p:cNvPr>
            <p:cNvCxnSpPr>
              <a:cxnSpLocks/>
              <a:stCxn id="103" idx="2"/>
              <a:endCxn id="99" idx="0"/>
            </p:cNvCxnSpPr>
            <p:nvPr/>
          </p:nvCxnSpPr>
          <p:spPr>
            <a:xfrm flipH="1">
              <a:off x="1994433" y="2342918"/>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3C38D16-C66C-22CC-EE86-1F4D6FFA08EA}"/>
                </a:ext>
              </a:extLst>
            </p:cNvPr>
            <p:cNvCxnSpPr>
              <a:cxnSpLocks/>
              <a:stCxn id="103" idx="2"/>
              <a:endCxn id="97" idx="0"/>
            </p:cNvCxnSpPr>
            <p:nvPr/>
          </p:nvCxnSpPr>
          <p:spPr>
            <a:xfrm>
              <a:off x="2452448" y="2342918"/>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D926DC30-1F58-83AB-9984-501AF030188D}"/>
                </a:ext>
              </a:extLst>
            </p:cNvPr>
            <p:cNvGrpSpPr/>
            <p:nvPr/>
          </p:nvGrpSpPr>
          <p:grpSpPr>
            <a:xfrm>
              <a:off x="3482951" y="2501740"/>
              <a:ext cx="360000" cy="377418"/>
              <a:chOff x="3015000" y="2493387"/>
              <a:chExt cx="360000" cy="377418"/>
            </a:xfrm>
          </p:grpSpPr>
          <p:sp>
            <p:nvSpPr>
              <p:cNvPr id="94" name="Oval 93">
                <a:extLst>
                  <a:ext uri="{FF2B5EF4-FFF2-40B4-BE49-F238E27FC236}">
                    <a16:creationId xmlns:a16="http://schemas.microsoft.com/office/drawing/2014/main" id="{65147CDA-8BB7-488B-046B-5182EEA2DD4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5" name="TextBox 94">
                <a:extLst>
                  <a:ext uri="{FF2B5EF4-FFF2-40B4-BE49-F238E27FC236}">
                    <a16:creationId xmlns:a16="http://schemas.microsoft.com/office/drawing/2014/main" id="{4B66014C-47AB-A74C-F7D2-E233F8F0453C}"/>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9" name="Group 78">
              <a:extLst>
                <a:ext uri="{FF2B5EF4-FFF2-40B4-BE49-F238E27FC236}">
                  <a16:creationId xmlns:a16="http://schemas.microsoft.com/office/drawing/2014/main" id="{E6E09AC5-3604-1134-8D5F-55A02F560395}"/>
                </a:ext>
              </a:extLst>
            </p:cNvPr>
            <p:cNvGrpSpPr/>
            <p:nvPr/>
          </p:nvGrpSpPr>
          <p:grpSpPr>
            <a:xfrm>
              <a:off x="4314607" y="2497697"/>
              <a:ext cx="361264" cy="377418"/>
              <a:chOff x="3015000" y="2493387"/>
              <a:chExt cx="361264" cy="377418"/>
            </a:xfrm>
          </p:grpSpPr>
          <p:sp>
            <p:nvSpPr>
              <p:cNvPr id="89" name="Oval 88">
                <a:extLst>
                  <a:ext uri="{FF2B5EF4-FFF2-40B4-BE49-F238E27FC236}">
                    <a16:creationId xmlns:a16="http://schemas.microsoft.com/office/drawing/2014/main" id="{5EC3D7DA-186B-66D5-58A5-00DD85DB357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TextBox 92">
                <a:extLst>
                  <a:ext uri="{FF2B5EF4-FFF2-40B4-BE49-F238E27FC236}">
                    <a16:creationId xmlns:a16="http://schemas.microsoft.com/office/drawing/2014/main" id="{8B92BAEB-A129-01F1-808E-E043A6FBD589}"/>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80" name="Straight Arrow Connector 79">
              <a:extLst>
                <a:ext uri="{FF2B5EF4-FFF2-40B4-BE49-F238E27FC236}">
                  <a16:creationId xmlns:a16="http://schemas.microsoft.com/office/drawing/2014/main" id="{D6F8AD8C-F2A7-3C82-D37A-15586D337685}"/>
                </a:ext>
              </a:extLst>
            </p:cNvPr>
            <p:cNvCxnSpPr>
              <a:cxnSpLocks/>
              <a:stCxn id="101" idx="2"/>
              <a:endCxn id="95" idx="0"/>
            </p:cNvCxnSpPr>
            <p:nvPr/>
          </p:nvCxnSpPr>
          <p:spPr>
            <a:xfrm flipH="1">
              <a:off x="3658907" y="2309188"/>
              <a:ext cx="444607"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479F884-9EE8-B06F-CE79-FE73385915FF}"/>
                </a:ext>
              </a:extLst>
            </p:cNvPr>
            <p:cNvCxnSpPr>
              <a:cxnSpLocks/>
              <a:stCxn id="101" idx="2"/>
              <a:endCxn id="93" idx="0"/>
            </p:cNvCxnSpPr>
            <p:nvPr/>
          </p:nvCxnSpPr>
          <p:spPr>
            <a:xfrm>
              <a:off x="4103514" y="2309188"/>
              <a:ext cx="407087"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CA005099-1CD2-2A6E-60F9-10B71D2C240A}"/>
                </a:ext>
              </a:extLst>
            </p:cNvPr>
            <p:cNvGrpSpPr/>
            <p:nvPr/>
          </p:nvGrpSpPr>
          <p:grpSpPr>
            <a:xfrm>
              <a:off x="1448597" y="3122342"/>
              <a:ext cx="360000" cy="377418"/>
              <a:chOff x="3015000" y="2493387"/>
              <a:chExt cx="360000" cy="377418"/>
            </a:xfrm>
          </p:grpSpPr>
          <p:sp>
            <p:nvSpPr>
              <p:cNvPr id="107" name="Oval 106">
                <a:extLst>
                  <a:ext uri="{FF2B5EF4-FFF2-40B4-BE49-F238E27FC236}">
                    <a16:creationId xmlns:a16="http://schemas.microsoft.com/office/drawing/2014/main" id="{8C64812E-45FE-84A5-3022-0B732413A6DB}"/>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8" name="TextBox 107">
                <a:extLst>
                  <a:ext uri="{FF2B5EF4-FFF2-40B4-BE49-F238E27FC236}">
                    <a16:creationId xmlns:a16="http://schemas.microsoft.com/office/drawing/2014/main" id="{9D1F16D7-CF58-88C6-EA0C-94608CF4707D}"/>
                  </a:ext>
                </a:extLst>
              </p:cNvPr>
              <p:cNvSpPr txBox="1"/>
              <p:nvPr/>
            </p:nvSpPr>
            <p:spPr>
              <a:xfrm>
                <a:off x="3078976" y="2493387"/>
                <a:ext cx="242374" cy="369332"/>
              </a:xfrm>
              <a:prstGeom prst="rect">
                <a:avLst/>
              </a:prstGeom>
              <a:noFill/>
            </p:spPr>
            <p:txBody>
              <a:bodyPr wrap="none" rtlCol="0">
                <a:spAutoFit/>
              </a:bodyPr>
              <a:lstStyle/>
              <a:p>
                <a:r>
                  <a:rPr lang="en-US" dirty="0"/>
                  <a:t>I</a:t>
                </a:r>
              </a:p>
            </p:txBody>
          </p:sp>
        </p:grpSp>
        <p:grpSp>
          <p:nvGrpSpPr>
            <p:cNvPr id="109" name="Group 108">
              <a:extLst>
                <a:ext uri="{FF2B5EF4-FFF2-40B4-BE49-F238E27FC236}">
                  <a16:creationId xmlns:a16="http://schemas.microsoft.com/office/drawing/2014/main" id="{E4B418A7-1025-D5D0-64AD-FF34F3E0AEB2}"/>
                </a:ext>
              </a:extLst>
            </p:cNvPr>
            <p:cNvGrpSpPr/>
            <p:nvPr/>
          </p:nvGrpSpPr>
          <p:grpSpPr>
            <a:xfrm>
              <a:off x="1933473" y="3123445"/>
              <a:ext cx="360000" cy="377418"/>
              <a:chOff x="3015000" y="2493387"/>
              <a:chExt cx="360000" cy="377418"/>
            </a:xfrm>
          </p:grpSpPr>
          <p:sp>
            <p:nvSpPr>
              <p:cNvPr id="110" name="Oval 109">
                <a:extLst>
                  <a:ext uri="{FF2B5EF4-FFF2-40B4-BE49-F238E27FC236}">
                    <a16:creationId xmlns:a16="http://schemas.microsoft.com/office/drawing/2014/main" id="{1BD46976-DB57-688E-949B-9D8395FC5BC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1" name="TextBox 110">
                <a:extLst>
                  <a:ext uri="{FF2B5EF4-FFF2-40B4-BE49-F238E27FC236}">
                    <a16:creationId xmlns:a16="http://schemas.microsoft.com/office/drawing/2014/main" id="{52F5B723-C2B4-626E-3E9F-7B856061214D}"/>
                  </a:ext>
                </a:extLst>
              </p:cNvPr>
              <p:cNvSpPr txBox="1"/>
              <p:nvPr/>
            </p:nvSpPr>
            <p:spPr>
              <a:xfrm>
                <a:off x="3070663" y="2493387"/>
                <a:ext cx="258404" cy="369332"/>
              </a:xfrm>
              <a:prstGeom prst="rect">
                <a:avLst/>
              </a:prstGeom>
              <a:noFill/>
            </p:spPr>
            <p:txBody>
              <a:bodyPr wrap="none" rtlCol="0">
                <a:spAutoFit/>
              </a:bodyPr>
              <a:lstStyle/>
              <a:p>
                <a:r>
                  <a:rPr lang="en-US" dirty="0"/>
                  <a:t>J</a:t>
                </a:r>
              </a:p>
            </p:txBody>
          </p:sp>
        </p:grpSp>
        <p:grpSp>
          <p:nvGrpSpPr>
            <p:cNvPr id="112" name="Group 111">
              <a:extLst>
                <a:ext uri="{FF2B5EF4-FFF2-40B4-BE49-F238E27FC236}">
                  <a16:creationId xmlns:a16="http://schemas.microsoft.com/office/drawing/2014/main" id="{7F7C7ABC-3A6A-A592-BA3F-312D444B0B55}"/>
                </a:ext>
              </a:extLst>
            </p:cNvPr>
            <p:cNvGrpSpPr/>
            <p:nvPr/>
          </p:nvGrpSpPr>
          <p:grpSpPr>
            <a:xfrm>
              <a:off x="2402935" y="3118390"/>
              <a:ext cx="360000" cy="377418"/>
              <a:chOff x="3015000" y="2493387"/>
              <a:chExt cx="360000" cy="377418"/>
            </a:xfrm>
          </p:grpSpPr>
          <p:sp>
            <p:nvSpPr>
              <p:cNvPr id="113" name="Oval 112">
                <a:extLst>
                  <a:ext uri="{FF2B5EF4-FFF2-40B4-BE49-F238E27FC236}">
                    <a16:creationId xmlns:a16="http://schemas.microsoft.com/office/drawing/2014/main" id="{5A53BD3C-FB4B-408A-4289-C71A574C8A77}"/>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4" name="TextBox 113">
                <a:extLst>
                  <a:ext uri="{FF2B5EF4-FFF2-40B4-BE49-F238E27FC236}">
                    <a16:creationId xmlns:a16="http://schemas.microsoft.com/office/drawing/2014/main" id="{39962668-0FF0-2CD7-A713-2E62B367397C}"/>
                  </a:ext>
                </a:extLst>
              </p:cNvPr>
              <p:cNvSpPr txBox="1"/>
              <p:nvPr/>
            </p:nvSpPr>
            <p:spPr>
              <a:xfrm>
                <a:off x="3054037" y="2493387"/>
                <a:ext cx="304892" cy="369332"/>
              </a:xfrm>
              <a:prstGeom prst="rect">
                <a:avLst/>
              </a:prstGeom>
              <a:noFill/>
            </p:spPr>
            <p:txBody>
              <a:bodyPr wrap="none" rtlCol="0">
                <a:spAutoFit/>
              </a:bodyPr>
              <a:lstStyle/>
              <a:p>
                <a:r>
                  <a:rPr lang="en-US" dirty="0"/>
                  <a:t>K</a:t>
                </a:r>
              </a:p>
            </p:txBody>
          </p:sp>
        </p:grpSp>
        <p:grpSp>
          <p:nvGrpSpPr>
            <p:cNvPr id="115" name="Group 114">
              <a:extLst>
                <a:ext uri="{FF2B5EF4-FFF2-40B4-BE49-F238E27FC236}">
                  <a16:creationId xmlns:a16="http://schemas.microsoft.com/office/drawing/2014/main" id="{4D629F9C-9D8C-C807-851E-94912A9D8B7B}"/>
                </a:ext>
              </a:extLst>
            </p:cNvPr>
            <p:cNvGrpSpPr/>
            <p:nvPr/>
          </p:nvGrpSpPr>
          <p:grpSpPr>
            <a:xfrm>
              <a:off x="2852975" y="3119493"/>
              <a:ext cx="360000" cy="377418"/>
              <a:chOff x="3015000" y="2493387"/>
              <a:chExt cx="360000" cy="377418"/>
            </a:xfrm>
          </p:grpSpPr>
          <p:sp>
            <p:nvSpPr>
              <p:cNvPr id="116" name="Oval 115">
                <a:extLst>
                  <a:ext uri="{FF2B5EF4-FFF2-40B4-BE49-F238E27FC236}">
                    <a16:creationId xmlns:a16="http://schemas.microsoft.com/office/drawing/2014/main" id="{9504C08B-F304-1488-2769-2B7E92DDEA9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 name="TextBox 116">
                <a:extLst>
                  <a:ext uri="{FF2B5EF4-FFF2-40B4-BE49-F238E27FC236}">
                    <a16:creationId xmlns:a16="http://schemas.microsoft.com/office/drawing/2014/main" id="{EE36AD35-D543-F7B4-63F7-D1F8C11F613A}"/>
                  </a:ext>
                </a:extLst>
              </p:cNvPr>
              <p:cNvSpPr txBox="1"/>
              <p:nvPr/>
            </p:nvSpPr>
            <p:spPr>
              <a:xfrm>
                <a:off x="3062350" y="2493387"/>
                <a:ext cx="282450" cy="369332"/>
              </a:xfrm>
              <a:prstGeom prst="rect">
                <a:avLst/>
              </a:prstGeom>
              <a:noFill/>
            </p:spPr>
            <p:txBody>
              <a:bodyPr wrap="none" rtlCol="0">
                <a:spAutoFit/>
              </a:bodyPr>
              <a:lstStyle/>
              <a:p>
                <a:r>
                  <a:rPr lang="en-US" dirty="0"/>
                  <a:t>L</a:t>
                </a:r>
              </a:p>
            </p:txBody>
          </p:sp>
        </p:grpSp>
        <p:grpSp>
          <p:nvGrpSpPr>
            <p:cNvPr id="118" name="Group 117">
              <a:extLst>
                <a:ext uri="{FF2B5EF4-FFF2-40B4-BE49-F238E27FC236}">
                  <a16:creationId xmlns:a16="http://schemas.microsoft.com/office/drawing/2014/main" id="{48D3C301-0A3A-C26D-6071-25210D6E3E15}"/>
                </a:ext>
              </a:extLst>
            </p:cNvPr>
            <p:cNvGrpSpPr/>
            <p:nvPr/>
          </p:nvGrpSpPr>
          <p:grpSpPr>
            <a:xfrm>
              <a:off x="3290770" y="3113850"/>
              <a:ext cx="381836" cy="377418"/>
              <a:chOff x="3012472" y="2493387"/>
              <a:chExt cx="381836" cy="377418"/>
            </a:xfrm>
          </p:grpSpPr>
          <p:sp>
            <p:nvSpPr>
              <p:cNvPr id="119" name="Oval 118">
                <a:extLst>
                  <a:ext uri="{FF2B5EF4-FFF2-40B4-BE49-F238E27FC236}">
                    <a16:creationId xmlns:a16="http://schemas.microsoft.com/office/drawing/2014/main" id="{BA7E9F45-BDA7-7F2A-3219-3072BFF5D99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0" name="TextBox 119">
                <a:extLst>
                  <a:ext uri="{FF2B5EF4-FFF2-40B4-BE49-F238E27FC236}">
                    <a16:creationId xmlns:a16="http://schemas.microsoft.com/office/drawing/2014/main" id="{ECBBD3E3-6847-8041-DD9E-4F93EFED62AA}"/>
                  </a:ext>
                </a:extLst>
              </p:cNvPr>
              <p:cNvSpPr txBox="1"/>
              <p:nvPr/>
            </p:nvSpPr>
            <p:spPr>
              <a:xfrm>
                <a:off x="3012472" y="2493387"/>
                <a:ext cx="381836" cy="369332"/>
              </a:xfrm>
              <a:prstGeom prst="rect">
                <a:avLst/>
              </a:prstGeom>
              <a:noFill/>
            </p:spPr>
            <p:txBody>
              <a:bodyPr wrap="none" rtlCol="0">
                <a:spAutoFit/>
              </a:bodyPr>
              <a:lstStyle/>
              <a:p>
                <a:r>
                  <a:rPr lang="en-US" dirty="0"/>
                  <a:t>M</a:t>
                </a:r>
              </a:p>
            </p:txBody>
          </p:sp>
        </p:grpSp>
        <p:grpSp>
          <p:nvGrpSpPr>
            <p:cNvPr id="121" name="Group 120">
              <a:extLst>
                <a:ext uri="{FF2B5EF4-FFF2-40B4-BE49-F238E27FC236}">
                  <a16:creationId xmlns:a16="http://schemas.microsoft.com/office/drawing/2014/main" id="{B11D2263-A8E9-7E21-BC9B-BE0302A38317}"/>
                </a:ext>
              </a:extLst>
            </p:cNvPr>
            <p:cNvGrpSpPr/>
            <p:nvPr/>
          </p:nvGrpSpPr>
          <p:grpSpPr>
            <a:xfrm>
              <a:off x="3743338" y="3114953"/>
              <a:ext cx="360000" cy="377418"/>
              <a:chOff x="3015000" y="2493387"/>
              <a:chExt cx="360000" cy="377418"/>
            </a:xfrm>
          </p:grpSpPr>
          <p:sp>
            <p:nvSpPr>
              <p:cNvPr id="122" name="Oval 121">
                <a:extLst>
                  <a:ext uri="{FF2B5EF4-FFF2-40B4-BE49-F238E27FC236}">
                    <a16:creationId xmlns:a16="http://schemas.microsoft.com/office/drawing/2014/main" id="{892CA67C-AB0E-1D04-A2A6-A5DE8C3525D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3" name="TextBox 122">
                <a:extLst>
                  <a:ext uri="{FF2B5EF4-FFF2-40B4-BE49-F238E27FC236}">
                    <a16:creationId xmlns:a16="http://schemas.microsoft.com/office/drawing/2014/main" id="{405C58B1-891A-DF78-CA19-4FCEA0E52135}"/>
                  </a:ext>
                </a:extLst>
              </p:cNvPr>
              <p:cNvSpPr txBox="1"/>
              <p:nvPr/>
            </p:nvSpPr>
            <p:spPr>
              <a:xfrm>
                <a:off x="3037411" y="2493387"/>
                <a:ext cx="333746" cy="369332"/>
              </a:xfrm>
              <a:prstGeom prst="rect">
                <a:avLst/>
              </a:prstGeom>
              <a:noFill/>
            </p:spPr>
            <p:txBody>
              <a:bodyPr wrap="none" rtlCol="0">
                <a:spAutoFit/>
              </a:bodyPr>
              <a:lstStyle/>
              <a:p>
                <a:r>
                  <a:rPr lang="en-US" dirty="0"/>
                  <a:t>N</a:t>
                </a:r>
              </a:p>
            </p:txBody>
          </p:sp>
        </p:grpSp>
        <p:grpSp>
          <p:nvGrpSpPr>
            <p:cNvPr id="124" name="Group 123">
              <a:extLst>
                <a:ext uri="{FF2B5EF4-FFF2-40B4-BE49-F238E27FC236}">
                  <a16:creationId xmlns:a16="http://schemas.microsoft.com/office/drawing/2014/main" id="{5A3C10AF-65D2-2085-0376-22D8FD026E09}"/>
                </a:ext>
              </a:extLst>
            </p:cNvPr>
            <p:cNvGrpSpPr/>
            <p:nvPr/>
          </p:nvGrpSpPr>
          <p:grpSpPr>
            <a:xfrm>
              <a:off x="4199735" y="3121060"/>
              <a:ext cx="360000" cy="369332"/>
              <a:chOff x="3015000" y="2501700"/>
              <a:chExt cx="360000" cy="369332"/>
            </a:xfrm>
          </p:grpSpPr>
          <p:sp>
            <p:nvSpPr>
              <p:cNvPr id="125" name="Oval 124">
                <a:extLst>
                  <a:ext uri="{FF2B5EF4-FFF2-40B4-BE49-F238E27FC236}">
                    <a16:creationId xmlns:a16="http://schemas.microsoft.com/office/drawing/2014/main" id="{8CCB27B6-F0E9-FAAD-6449-4FFDC8E169D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6" name="TextBox 125">
                <a:extLst>
                  <a:ext uri="{FF2B5EF4-FFF2-40B4-BE49-F238E27FC236}">
                    <a16:creationId xmlns:a16="http://schemas.microsoft.com/office/drawing/2014/main" id="{9C361345-91DF-875D-02F5-3EB7B6B491A8}"/>
                  </a:ext>
                </a:extLst>
              </p:cNvPr>
              <p:cNvSpPr txBox="1"/>
              <p:nvPr/>
            </p:nvSpPr>
            <p:spPr>
              <a:xfrm>
                <a:off x="3029098" y="2501700"/>
                <a:ext cx="336952" cy="369332"/>
              </a:xfrm>
              <a:prstGeom prst="rect">
                <a:avLst/>
              </a:prstGeom>
              <a:noFill/>
            </p:spPr>
            <p:txBody>
              <a:bodyPr wrap="none" rtlCol="0">
                <a:spAutoFit/>
              </a:bodyPr>
              <a:lstStyle/>
              <a:p>
                <a:r>
                  <a:rPr lang="en-US" dirty="0"/>
                  <a:t>O</a:t>
                </a:r>
              </a:p>
            </p:txBody>
          </p:sp>
        </p:grpSp>
        <p:grpSp>
          <p:nvGrpSpPr>
            <p:cNvPr id="127" name="Group 126">
              <a:extLst>
                <a:ext uri="{FF2B5EF4-FFF2-40B4-BE49-F238E27FC236}">
                  <a16:creationId xmlns:a16="http://schemas.microsoft.com/office/drawing/2014/main" id="{512F540C-E394-3A56-2C6E-46054AC6B5C3}"/>
                </a:ext>
              </a:extLst>
            </p:cNvPr>
            <p:cNvGrpSpPr/>
            <p:nvPr/>
          </p:nvGrpSpPr>
          <p:grpSpPr>
            <a:xfrm>
              <a:off x="4649775" y="3113850"/>
              <a:ext cx="360000" cy="377418"/>
              <a:chOff x="3015000" y="2493387"/>
              <a:chExt cx="360000" cy="377418"/>
            </a:xfrm>
          </p:grpSpPr>
          <p:sp>
            <p:nvSpPr>
              <p:cNvPr id="128" name="Oval 127">
                <a:extLst>
                  <a:ext uri="{FF2B5EF4-FFF2-40B4-BE49-F238E27FC236}">
                    <a16:creationId xmlns:a16="http://schemas.microsoft.com/office/drawing/2014/main" id="{4983FCDC-35B4-F0F5-C9E8-825BCB6D4B3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9" name="TextBox 128">
                <a:extLst>
                  <a:ext uri="{FF2B5EF4-FFF2-40B4-BE49-F238E27FC236}">
                    <a16:creationId xmlns:a16="http://schemas.microsoft.com/office/drawing/2014/main" id="{05297ACC-FF22-6DF6-6841-733784019E08}"/>
                  </a:ext>
                </a:extLst>
              </p:cNvPr>
              <p:cNvSpPr txBox="1"/>
              <p:nvPr/>
            </p:nvSpPr>
            <p:spPr>
              <a:xfrm>
                <a:off x="3054037" y="2493387"/>
                <a:ext cx="303288" cy="369332"/>
              </a:xfrm>
              <a:prstGeom prst="rect">
                <a:avLst/>
              </a:prstGeom>
              <a:noFill/>
            </p:spPr>
            <p:txBody>
              <a:bodyPr wrap="none" rtlCol="0">
                <a:spAutoFit/>
              </a:bodyPr>
              <a:lstStyle/>
              <a:p>
                <a:r>
                  <a:rPr lang="en-US" dirty="0"/>
                  <a:t>P</a:t>
                </a:r>
              </a:p>
            </p:txBody>
          </p:sp>
        </p:grpSp>
        <p:cxnSp>
          <p:nvCxnSpPr>
            <p:cNvPr id="130" name="Straight Arrow Connector 129">
              <a:extLst>
                <a:ext uri="{FF2B5EF4-FFF2-40B4-BE49-F238E27FC236}">
                  <a16:creationId xmlns:a16="http://schemas.microsoft.com/office/drawing/2014/main" id="{A2ECDF9E-D2ED-7F13-7754-11D1B86E1D37}"/>
                </a:ext>
              </a:extLst>
            </p:cNvPr>
            <p:cNvCxnSpPr>
              <a:cxnSpLocks/>
              <a:stCxn id="99" idx="2"/>
              <a:endCxn id="108" idx="0"/>
            </p:cNvCxnSpPr>
            <p:nvPr/>
          </p:nvCxnSpPr>
          <p:spPr>
            <a:xfrm flipH="1">
              <a:off x="1633760" y="2879266"/>
              <a:ext cx="360673" cy="24307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53CE1B-CE6D-B9BE-D7E4-449324D6B2C9}"/>
                </a:ext>
              </a:extLst>
            </p:cNvPr>
            <p:cNvCxnSpPr>
              <a:cxnSpLocks/>
              <a:stCxn id="99" idx="2"/>
              <a:endCxn id="111" idx="0"/>
            </p:cNvCxnSpPr>
            <p:nvPr/>
          </p:nvCxnSpPr>
          <p:spPr>
            <a:xfrm>
              <a:off x="1994433" y="2879266"/>
              <a:ext cx="123905" cy="24417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69F9D1B5-B334-F546-CEC0-4DEE8BEB1C5B}"/>
                </a:ext>
              </a:extLst>
            </p:cNvPr>
            <p:cNvCxnSpPr>
              <a:cxnSpLocks/>
              <a:stCxn id="96" idx="4"/>
              <a:endCxn id="114" idx="0"/>
            </p:cNvCxnSpPr>
            <p:nvPr/>
          </p:nvCxnSpPr>
          <p:spPr>
            <a:xfrm flipH="1">
              <a:off x="2594418" y="2888455"/>
              <a:ext cx="271114" cy="2299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76F6E962-5FF4-6C2D-CBDC-186DDBE3275E}"/>
                </a:ext>
              </a:extLst>
            </p:cNvPr>
            <p:cNvCxnSpPr>
              <a:cxnSpLocks/>
              <a:stCxn id="97" idx="2"/>
              <a:endCxn id="117" idx="0"/>
            </p:cNvCxnSpPr>
            <p:nvPr/>
          </p:nvCxnSpPr>
          <p:spPr>
            <a:xfrm>
              <a:off x="2864694" y="2880369"/>
              <a:ext cx="176856"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78B9AC48-0EAA-3A1A-065F-B0CA593B9097}"/>
                </a:ext>
              </a:extLst>
            </p:cNvPr>
            <p:cNvCxnSpPr>
              <a:cxnSpLocks/>
              <a:stCxn id="95" idx="2"/>
              <a:endCxn id="120" idx="0"/>
            </p:cNvCxnSpPr>
            <p:nvPr/>
          </p:nvCxnSpPr>
          <p:spPr>
            <a:xfrm flipH="1">
              <a:off x="3481688" y="2871072"/>
              <a:ext cx="177219" cy="24277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BB483BDF-6C46-293D-FDD4-35F654438DC2}"/>
                </a:ext>
              </a:extLst>
            </p:cNvPr>
            <p:cNvCxnSpPr>
              <a:cxnSpLocks/>
              <a:stCxn id="95" idx="2"/>
            </p:cNvCxnSpPr>
            <p:nvPr/>
          </p:nvCxnSpPr>
          <p:spPr>
            <a:xfrm>
              <a:off x="3658907" y="2871072"/>
              <a:ext cx="145232" cy="26583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E213D90B-ED1E-BD73-DDE4-29D4494D1603}"/>
                </a:ext>
              </a:extLst>
            </p:cNvPr>
            <p:cNvCxnSpPr>
              <a:cxnSpLocks/>
              <a:stCxn id="93" idx="2"/>
              <a:endCxn id="126" idx="0"/>
            </p:cNvCxnSpPr>
            <p:nvPr/>
          </p:nvCxnSpPr>
          <p:spPr>
            <a:xfrm flipH="1">
              <a:off x="4382309" y="2867029"/>
              <a:ext cx="128292" cy="25403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0C6092BA-13D7-CC7D-561D-77187A24AADA}"/>
                </a:ext>
              </a:extLst>
            </p:cNvPr>
            <p:cNvCxnSpPr>
              <a:cxnSpLocks/>
              <a:stCxn id="89" idx="4"/>
              <a:endCxn id="129" idx="0"/>
            </p:cNvCxnSpPr>
            <p:nvPr/>
          </p:nvCxnSpPr>
          <p:spPr>
            <a:xfrm>
              <a:off x="4494607" y="2875115"/>
              <a:ext cx="345849" cy="2387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157" name="TextBox 156">
            <a:extLst>
              <a:ext uri="{FF2B5EF4-FFF2-40B4-BE49-F238E27FC236}">
                <a16:creationId xmlns:a16="http://schemas.microsoft.com/office/drawing/2014/main" id="{185304D4-E7BC-740C-283F-AA7F72339BEA}"/>
              </a:ext>
            </a:extLst>
          </p:cNvPr>
          <p:cNvSpPr txBox="1"/>
          <p:nvPr/>
        </p:nvSpPr>
        <p:spPr>
          <a:xfrm>
            <a:off x="4149343" y="1144042"/>
            <a:ext cx="763542" cy="372409"/>
          </a:xfrm>
          <a:prstGeom prst="rect">
            <a:avLst/>
          </a:prstGeom>
          <a:noFill/>
        </p:spPr>
        <p:txBody>
          <a:bodyPr wrap="none" rtlCol="0">
            <a:spAutoFit/>
          </a:bodyPr>
          <a:lstStyle/>
          <a:p>
            <a:r>
              <a:rPr lang="en-US" sz="1600" dirty="0"/>
              <a:t>Level 0</a:t>
            </a:r>
          </a:p>
        </p:txBody>
      </p:sp>
      <p:sp>
        <p:nvSpPr>
          <p:cNvPr id="158" name="TextBox 157">
            <a:extLst>
              <a:ext uri="{FF2B5EF4-FFF2-40B4-BE49-F238E27FC236}">
                <a16:creationId xmlns:a16="http://schemas.microsoft.com/office/drawing/2014/main" id="{4AC235B6-3DA9-3F1C-AC57-6CCA27592068}"/>
              </a:ext>
            </a:extLst>
          </p:cNvPr>
          <p:cNvSpPr txBox="1"/>
          <p:nvPr/>
        </p:nvSpPr>
        <p:spPr>
          <a:xfrm>
            <a:off x="4149343" y="1705208"/>
            <a:ext cx="763542" cy="372409"/>
          </a:xfrm>
          <a:prstGeom prst="rect">
            <a:avLst/>
          </a:prstGeom>
          <a:noFill/>
        </p:spPr>
        <p:txBody>
          <a:bodyPr wrap="none" rtlCol="0">
            <a:spAutoFit/>
          </a:bodyPr>
          <a:lstStyle/>
          <a:p>
            <a:r>
              <a:rPr lang="en-US" sz="1600" dirty="0"/>
              <a:t>Level 1</a:t>
            </a:r>
          </a:p>
        </p:txBody>
      </p:sp>
      <p:sp>
        <p:nvSpPr>
          <p:cNvPr id="159" name="TextBox 158">
            <a:extLst>
              <a:ext uri="{FF2B5EF4-FFF2-40B4-BE49-F238E27FC236}">
                <a16:creationId xmlns:a16="http://schemas.microsoft.com/office/drawing/2014/main" id="{677F6DE8-9AB3-4365-4551-EE6D079C945A}"/>
              </a:ext>
            </a:extLst>
          </p:cNvPr>
          <p:cNvSpPr txBox="1"/>
          <p:nvPr/>
        </p:nvSpPr>
        <p:spPr>
          <a:xfrm>
            <a:off x="4149343" y="2296732"/>
            <a:ext cx="763542" cy="372409"/>
          </a:xfrm>
          <a:prstGeom prst="rect">
            <a:avLst/>
          </a:prstGeom>
          <a:noFill/>
        </p:spPr>
        <p:txBody>
          <a:bodyPr wrap="none" rtlCol="0">
            <a:spAutoFit/>
          </a:bodyPr>
          <a:lstStyle/>
          <a:p>
            <a:r>
              <a:rPr lang="en-US" sz="1600" dirty="0"/>
              <a:t>Level 2</a:t>
            </a:r>
          </a:p>
        </p:txBody>
      </p:sp>
      <p:sp>
        <p:nvSpPr>
          <p:cNvPr id="160" name="TextBox 159">
            <a:extLst>
              <a:ext uri="{FF2B5EF4-FFF2-40B4-BE49-F238E27FC236}">
                <a16:creationId xmlns:a16="http://schemas.microsoft.com/office/drawing/2014/main" id="{8A0377DA-08C0-E7AA-D63B-933A6ADC65C6}"/>
              </a:ext>
            </a:extLst>
          </p:cNvPr>
          <p:cNvSpPr txBox="1"/>
          <p:nvPr/>
        </p:nvSpPr>
        <p:spPr>
          <a:xfrm>
            <a:off x="4143291" y="2892905"/>
            <a:ext cx="763542" cy="372409"/>
          </a:xfrm>
          <a:prstGeom prst="rect">
            <a:avLst/>
          </a:prstGeom>
          <a:noFill/>
        </p:spPr>
        <p:txBody>
          <a:bodyPr wrap="none" rtlCol="0">
            <a:spAutoFit/>
          </a:bodyPr>
          <a:lstStyle/>
          <a:p>
            <a:r>
              <a:rPr lang="en-US" sz="1600" dirty="0"/>
              <a:t>Level 3</a:t>
            </a:r>
          </a:p>
        </p:txBody>
      </p:sp>
      <p:sp>
        <p:nvSpPr>
          <p:cNvPr id="161" name="TextBox 160">
            <a:extLst>
              <a:ext uri="{FF2B5EF4-FFF2-40B4-BE49-F238E27FC236}">
                <a16:creationId xmlns:a16="http://schemas.microsoft.com/office/drawing/2014/main" id="{B8562A63-A918-EA89-6A91-17B484A46190}"/>
              </a:ext>
            </a:extLst>
          </p:cNvPr>
          <p:cNvSpPr txBox="1"/>
          <p:nvPr/>
        </p:nvSpPr>
        <p:spPr>
          <a:xfrm>
            <a:off x="5476007" y="736988"/>
            <a:ext cx="910506" cy="531389"/>
          </a:xfrm>
          <a:prstGeom prst="rect">
            <a:avLst/>
          </a:prstGeom>
          <a:noFill/>
        </p:spPr>
        <p:txBody>
          <a:bodyPr wrap="none" rtlCol="0">
            <a:spAutoFit/>
          </a:bodyPr>
          <a:lstStyle/>
          <a:p>
            <a:pPr algn="ctr">
              <a:lnSpc>
                <a:spcPts val="1500"/>
              </a:lnSpc>
            </a:pPr>
            <a:r>
              <a:rPr lang="en-US" sz="1600" dirty="0"/>
              <a:t>Max # of</a:t>
            </a:r>
          </a:p>
          <a:p>
            <a:pPr algn="ctr">
              <a:lnSpc>
                <a:spcPts val="1500"/>
              </a:lnSpc>
            </a:pPr>
            <a:r>
              <a:rPr lang="en-US" sz="1600" dirty="0"/>
              <a:t>Nodes</a:t>
            </a:r>
          </a:p>
        </p:txBody>
      </p:sp>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510F7945-77E9-4C29-3D8E-032C24567716}"/>
                  </a:ext>
                </a:extLst>
              </p:cNvPr>
              <p:cNvSpPr txBox="1"/>
              <p:nvPr/>
            </p:nvSpPr>
            <p:spPr>
              <a:xfrm>
                <a:off x="5549489" y="1142013"/>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0</m:t>
                          </m:r>
                        </m:sup>
                      </m:sSup>
                    </m:oMath>
                  </m:oMathPara>
                </a14:m>
                <a:endParaRPr lang="en-US" sz="1600" dirty="0"/>
              </a:p>
            </p:txBody>
          </p:sp>
        </mc:Choice>
        <mc:Fallback xmlns="">
          <p:sp>
            <p:nvSpPr>
              <p:cNvPr id="162" name="TextBox 161">
                <a:extLst>
                  <a:ext uri="{FF2B5EF4-FFF2-40B4-BE49-F238E27FC236}">
                    <a16:creationId xmlns:a16="http://schemas.microsoft.com/office/drawing/2014/main" id="{510F7945-77E9-4C29-3D8E-032C24567716}"/>
                  </a:ext>
                </a:extLst>
              </p:cNvPr>
              <p:cNvSpPr txBox="1">
                <a:spLocks noRot="1" noChangeAspect="1" noMove="1" noResize="1" noEditPoints="1" noAdjustHandles="1" noChangeArrowheads="1" noChangeShapeType="1" noTextEdit="1"/>
              </p:cNvSpPr>
              <p:nvPr/>
            </p:nvSpPr>
            <p:spPr>
              <a:xfrm>
                <a:off x="5549489" y="1142013"/>
                <a:ext cx="821763" cy="3724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0E33DCC1-2150-1BA8-82DF-E5658F6B64B7}"/>
                  </a:ext>
                </a:extLst>
              </p:cNvPr>
              <p:cNvSpPr txBox="1"/>
              <p:nvPr/>
            </p:nvSpPr>
            <p:spPr>
              <a:xfrm>
                <a:off x="5546375" y="1661954"/>
                <a:ext cx="81740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1</m:t>
                          </m:r>
                        </m:sup>
                      </m:sSup>
                    </m:oMath>
                  </m:oMathPara>
                </a14:m>
                <a:endParaRPr lang="en-US" sz="1600" dirty="0"/>
              </a:p>
            </p:txBody>
          </p:sp>
        </mc:Choice>
        <mc:Fallback xmlns="">
          <p:sp>
            <p:nvSpPr>
              <p:cNvPr id="163" name="TextBox 162">
                <a:extLst>
                  <a:ext uri="{FF2B5EF4-FFF2-40B4-BE49-F238E27FC236}">
                    <a16:creationId xmlns:a16="http://schemas.microsoft.com/office/drawing/2014/main" id="{0E33DCC1-2150-1BA8-82DF-E5658F6B64B7}"/>
                  </a:ext>
                </a:extLst>
              </p:cNvPr>
              <p:cNvSpPr txBox="1">
                <a:spLocks noRot="1" noChangeAspect="1" noMove="1" noResize="1" noEditPoints="1" noAdjustHandles="1" noChangeArrowheads="1" noChangeShapeType="1" noTextEdit="1"/>
              </p:cNvSpPr>
              <p:nvPr/>
            </p:nvSpPr>
            <p:spPr>
              <a:xfrm>
                <a:off x="5546375" y="1661954"/>
                <a:ext cx="817403" cy="372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94C4B93C-3E0C-B03F-842D-61514FE3A5B9}"/>
                  </a:ext>
                </a:extLst>
              </p:cNvPr>
              <p:cNvSpPr txBox="1"/>
              <p:nvPr/>
            </p:nvSpPr>
            <p:spPr>
              <a:xfrm>
                <a:off x="5553849" y="2275286"/>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4</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2</m:t>
                          </m:r>
                        </m:sup>
                      </m:sSup>
                    </m:oMath>
                  </m:oMathPara>
                </a14:m>
                <a:endParaRPr lang="en-US" sz="1600" dirty="0"/>
              </a:p>
            </p:txBody>
          </p:sp>
        </mc:Choice>
        <mc:Fallback xmlns="">
          <p:sp>
            <p:nvSpPr>
              <p:cNvPr id="164" name="TextBox 163">
                <a:extLst>
                  <a:ext uri="{FF2B5EF4-FFF2-40B4-BE49-F238E27FC236}">
                    <a16:creationId xmlns:a16="http://schemas.microsoft.com/office/drawing/2014/main" id="{94C4B93C-3E0C-B03F-842D-61514FE3A5B9}"/>
                  </a:ext>
                </a:extLst>
              </p:cNvPr>
              <p:cNvSpPr txBox="1">
                <a:spLocks noRot="1" noChangeAspect="1" noMove="1" noResize="1" noEditPoints="1" noAdjustHandles="1" noChangeArrowheads="1" noChangeShapeType="1" noTextEdit="1"/>
              </p:cNvSpPr>
              <p:nvPr/>
            </p:nvSpPr>
            <p:spPr>
              <a:xfrm>
                <a:off x="5553849" y="2275286"/>
                <a:ext cx="821763" cy="372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0E6A755A-67D4-984B-6111-49F6312D7675}"/>
                  </a:ext>
                </a:extLst>
              </p:cNvPr>
              <p:cNvSpPr txBox="1"/>
              <p:nvPr/>
            </p:nvSpPr>
            <p:spPr>
              <a:xfrm>
                <a:off x="5560155" y="2873593"/>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8</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3</m:t>
                          </m:r>
                        </m:sup>
                      </m:sSup>
                    </m:oMath>
                  </m:oMathPara>
                </a14:m>
                <a:endParaRPr lang="en-US" sz="1600" dirty="0"/>
              </a:p>
            </p:txBody>
          </p:sp>
        </mc:Choice>
        <mc:Fallback xmlns="">
          <p:sp>
            <p:nvSpPr>
              <p:cNvPr id="165" name="TextBox 164">
                <a:extLst>
                  <a:ext uri="{FF2B5EF4-FFF2-40B4-BE49-F238E27FC236}">
                    <a16:creationId xmlns:a16="http://schemas.microsoft.com/office/drawing/2014/main" id="{0E6A755A-67D4-984B-6111-49F6312D7675}"/>
                  </a:ext>
                </a:extLst>
              </p:cNvPr>
              <p:cNvSpPr txBox="1">
                <a:spLocks noRot="1" noChangeAspect="1" noMove="1" noResize="1" noEditPoints="1" noAdjustHandles="1" noChangeArrowheads="1" noChangeShapeType="1" noTextEdit="1"/>
              </p:cNvSpPr>
              <p:nvPr/>
            </p:nvSpPr>
            <p:spPr>
              <a:xfrm>
                <a:off x="5560155" y="2873593"/>
                <a:ext cx="821763" cy="3724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Content Placeholder 2">
                <a:extLst>
                  <a:ext uri="{FF2B5EF4-FFF2-40B4-BE49-F238E27FC236}">
                    <a16:creationId xmlns:a16="http://schemas.microsoft.com/office/drawing/2014/main" id="{49D268E0-2A69-6BA6-7803-8726E8E8CE1E}"/>
                  </a:ext>
                </a:extLst>
              </p:cNvPr>
              <p:cNvSpPr txBox="1">
                <a:spLocks/>
              </p:cNvSpPr>
              <p:nvPr/>
            </p:nvSpPr>
            <p:spPr>
              <a:xfrm>
                <a:off x="218114" y="3272289"/>
                <a:ext cx="6450388" cy="153789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Maximum number of nodes at level </a:t>
                </a:r>
                <a14:m>
                  <m:oMath xmlns:m="http://schemas.openxmlformats.org/officeDocument/2006/math">
                    <m:r>
                      <a:rPr lang="en-US" sz="1500" b="0" i="1" smtClean="0">
                        <a:latin typeface="Cambria Math" panose="02040503050406030204" pitchFamily="18" charset="0"/>
                      </a:rPr>
                      <m:t>𝑖</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𝑖</m:t>
                        </m:r>
                      </m:sup>
                    </m:sSup>
                  </m:oMath>
                </a14:m>
                <a:endParaRPr lang="en-US" sz="1500" dirty="0"/>
              </a:p>
              <a:p>
                <a:pPr>
                  <a:lnSpc>
                    <a:spcPct val="100000"/>
                  </a:lnSpc>
                  <a:spcBef>
                    <a:spcPts val="0"/>
                  </a:spcBef>
                </a:pPr>
                <a:r>
                  <a:rPr lang="en-US" sz="1500" dirty="0"/>
                  <a:t>Maximum number of nodes of tree with height </a:t>
                </a:r>
                <a14:m>
                  <m:oMath xmlns:m="http://schemas.openxmlformats.org/officeDocument/2006/math">
                    <m:r>
                      <a:rPr lang="en-US" sz="1500" b="0" i="1" smtClean="0">
                        <a:latin typeface="Cambria Math" panose="02040503050406030204" pitchFamily="18" charset="0"/>
                      </a:rPr>
                      <m:t>𝐻</m:t>
                    </m:r>
                  </m:oMath>
                </a14:m>
                <a:r>
                  <a:rPr lang="en-US" sz="1500" dirty="0"/>
                  <a:t> is </a:t>
                </a:r>
                <a14:m>
                  <m:oMath xmlns:m="http://schemas.openxmlformats.org/officeDocument/2006/math">
                    <m:sSup>
                      <m:sSupPr>
                        <m:ctrlPr>
                          <a:rPr lang="en-US" sz="1500" b="0" i="1" smtClean="0">
                            <a:latin typeface="Cambria Math" panose="02040503050406030204" pitchFamily="18" charset="0"/>
                          </a:rPr>
                        </m:ctrlPr>
                      </m:sSupPr>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0</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1</m:t>
                            </m:r>
                          </m:sup>
                        </m:sSup>
                        <m:r>
                          <a:rPr lang="en-US" sz="1500" b="0" i="1" smtClean="0">
                            <a:latin typeface="Cambria Math" panose="02040503050406030204" pitchFamily="18" charset="0"/>
                          </a:rPr>
                          <m:t>+…+2</m:t>
                        </m:r>
                      </m:e>
                      <m:sup>
                        <m:r>
                          <a:rPr lang="en-US" sz="1500" b="0" i="1" smtClean="0">
                            <a:latin typeface="Cambria Math" panose="02040503050406030204" pitchFamily="18" charset="0"/>
                          </a:rPr>
                          <m:t>𝐻</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𝐻</m:t>
                        </m:r>
                        <m:r>
                          <a:rPr lang="en-US" sz="1500" b="0" i="1" smtClean="0">
                            <a:latin typeface="Cambria Math" panose="02040503050406030204" pitchFamily="18" charset="0"/>
                          </a:rPr>
                          <m:t>+1</m:t>
                        </m:r>
                      </m:sup>
                    </m:sSup>
                    <m:r>
                      <a:rPr lang="en-US" sz="1500" b="0" i="1" smtClean="0">
                        <a:latin typeface="Cambria Math" panose="02040503050406030204" pitchFamily="18" charset="0"/>
                      </a:rPr>
                      <m:t>−1</m:t>
                    </m:r>
                  </m:oMath>
                </a14:m>
                <a:endParaRPr lang="en-US" sz="1500" dirty="0"/>
              </a:p>
              <a:p>
                <a:pPr>
                  <a:lnSpc>
                    <a:spcPct val="100000"/>
                  </a:lnSpc>
                  <a:spcBef>
                    <a:spcPts val="0"/>
                  </a:spcBef>
                </a:pPr>
                <a:r>
                  <a:rPr lang="en-US" sz="1500" dirty="0"/>
                  <a:t>Minimum height of a binary tree with total nodes </a:t>
                </a:r>
                <a14:m>
                  <m:oMath xmlns:m="http://schemas.openxmlformats.org/officeDocument/2006/math">
                    <m:r>
                      <a:rPr lang="en-US" sz="1500" b="0" i="1" smtClean="0">
                        <a:latin typeface="Cambria Math" panose="02040503050406030204" pitchFamily="18" charset="0"/>
                      </a:rPr>
                      <m:t>𝑛</m:t>
                    </m:r>
                  </m:oMath>
                </a14:m>
                <a:r>
                  <a:rPr lang="en-US" sz="1500" dirty="0"/>
                  <a:t> is </a:t>
                </a:r>
                <a14:m>
                  <m:oMath xmlns:m="http://schemas.openxmlformats.org/officeDocument/2006/math">
                    <m:func>
                      <m:funcPr>
                        <m:ctrlPr>
                          <a:rPr lang="en-US" sz="1500" i="1" smtClean="0">
                            <a:latin typeface="Cambria Math" panose="02040503050406030204" pitchFamily="18" charset="0"/>
                          </a:rPr>
                        </m:ctrlPr>
                      </m:funcPr>
                      <m:fName>
                        <m:r>
                          <m:rPr>
                            <m:sty m:val="p"/>
                          </m:rPr>
                          <a:rPr lang="en-US" sz="1500" i="0" smtClean="0">
                            <a:latin typeface="Cambria Math" panose="02040503050406030204" pitchFamily="18" charset="0"/>
                          </a:rPr>
                          <m:t>log</m:t>
                        </m:r>
                      </m:fName>
                      <m:e>
                        <m:f>
                          <m:fPr>
                            <m:ctrlPr>
                              <a:rPr lang="en-US" sz="1500" i="1" smtClean="0">
                                <a:latin typeface="Cambria Math" panose="02040503050406030204" pitchFamily="18" charset="0"/>
                              </a:rPr>
                            </m:ctrlPr>
                          </m:fPr>
                          <m:num>
                            <m:r>
                              <a:rPr lang="en-US" sz="1500" b="0" i="1" smtClean="0">
                                <a:latin typeface="Cambria Math" panose="02040503050406030204" pitchFamily="18" charset="0"/>
                              </a:rPr>
                              <m:t>𝑛</m:t>
                            </m:r>
                            <m:r>
                              <a:rPr lang="en-US" sz="1500" b="0" i="1" smtClean="0">
                                <a:latin typeface="Cambria Math" panose="02040503050406030204" pitchFamily="18" charset="0"/>
                              </a:rPr>
                              <m:t>+1</m:t>
                            </m:r>
                          </m:num>
                          <m:den>
                            <m:r>
                              <a:rPr lang="en-US" sz="1500" b="0" i="1" smtClean="0">
                                <a:latin typeface="Cambria Math" panose="02040503050406030204" pitchFamily="18" charset="0"/>
                              </a:rPr>
                              <m:t>2</m:t>
                            </m:r>
                          </m:den>
                        </m:f>
                      </m:e>
                    </m:func>
                  </m:oMath>
                </a14:m>
                <a:endParaRPr lang="en-US" sz="1500" dirty="0"/>
              </a:p>
              <a:p>
                <a:pPr>
                  <a:lnSpc>
                    <a:spcPct val="100000"/>
                  </a:lnSpc>
                  <a:spcBef>
                    <a:spcPts val="0"/>
                  </a:spcBef>
                </a:pPr>
                <a:r>
                  <a:rPr lang="en-US" sz="1500" dirty="0"/>
                  <a:t>Minimum number of nodes of tree with height </a:t>
                </a:r>
                <a14:m>
                  <m:oMath xmlns:m="http://schemas.openxmlformats.org/officeDocument/2006/math">
                    <m:r>
                      <a:rPr lang="en-US" sz="1500" i="1">
                        <a:latin typeface="Cambria Math" panose="02040503050406030204" pitchFamily="18" charset="0"/>
                      </a:rPr>
                      <m:t>𝐻</m:t>
                    </m:r>
                  </m:oMath>
                </a14:m>
                <a:r>
                  <a:rPr lang="en-US" sz="1500" dirty="0"/>
                  <a:t> is </a:t>
                </a:r>
                <a14:m>
                  <m:oMath xmlns:m="http://schemas.openxmlformats.org/officeDocument/2006/math">
                    <m:r>
                      <a:rPr lang="en-US" sz="1500" b="0" i="1" smtClean="0">
                        <a:latin typeface="Cambria Math" panose="02040503050406030204" pitchFamily="18" charset="0"/>
                      </a:rPr>
                      <m:t>𝐻</m:t>
                    </m:r>
                    <m:r>
                      <a:rPr lang="en-US" sz="1500" b="0" i="1" smtClean="0">
                        <a:latin typeface="Cambria Math" panose="02040503050406030204" pitchFamily="18" charset="0"/>
                      </a:rPr>
                      <m:t>+1</m:t>
                    </m:r>
                  </m:oMath>
                </a14:m>
                <a:endParaRPr lang="en-US" sz="1500" dirty="0"/>
              </a:p>
              <a:p>
                <a:pPr>
                  <a:lnSpc>
                    <a:spcPct val="100000"/>
                  </a:lnSpc>
                  <a:spcBef>
                    <a:spcPts val="0"/>
                  </a:spcBef>
                </a:pPr>
                <a:r>
                  <a:rPr lang="en-US" sz="1500" dirty="0"/>
                  <a:t>Maximum height of a binary tree with total nodes </a:t>
                </a:r>
                <a14:m>
                  <m:oMath xmlns:m="http://schemas.openxmlformats.org/officeDocument/2006/math">
                    <m:r>
                      <a:rPr lang="en-US" sz="1500" i="1">
                        <a:latin typeface="Cambria Math" panose="02040503050406030204" pitchFamily="18" charset="0"/>
                      </a:rPr>
                      <m:t>𝑛</m:t>
                    </m:r>
                  </m:oMath>
                </a14:m>
                <a:r>
                  <a:rPr lang="en-US" sz="1500" dirty="0"/>
                  <a:t> is </a:t>
                </a:r>
                <a14:m>
                  <m:oMath xmlns:m="http://schemas.openxmlformats.org/officeDocument/2006/math">
                    <m:r>
                      <a:rPr lang="en-US" sz="1500" b="0" i="1" smtClean="0">
                        <a:latin typeface="Cambria Math" panose="02040503050406030204" pitchFamily="18" charset="0"/>
                      </a:rPr>
                      <m:t>𝑛</m:t>
                    </m:r>
                    <m:r>
                      <a:rPr lang="en-US" sz="1500" b="0" i="1" smtClean="0">
                        <a:latin typeface="Cambria Math" panose="02040503050406030204" pitchFamily="18" charset="0"/>
                      </a:rPr>
                      <m:t>−1</m:t>
                    </m:r>
                  </m:oMath>
                </a14:m>
                <a:endParaRPr lang="en-US" sz="1500" dirty="0"/>
              </a:p>
              <a:p>
                <a:pPr>
                  <a:lnSpc>
                    <a:spcPct val="100000"/>
                  </a:lnSpc>
                  <a:spcBef>
                    <a:spcPts val="0"/>
                  </a:spcBef>
                </a:pPr>
                <a:endParaRPr lang="en-US" sz="1500" dirty="0"/>
              </a:p>
            </p:txBody>
          </p:sp>
        </mc:Choice>
        <mc:Fallback xmlns="">
          <p:sp>
            <p:nvSpPr>
              <p:cNvPr id="166" name="Content Placeholder 2">
                <a:extLst>
                  <a:ext uri="{FF2B5EF4-FFF2-40B4-BE49-F238E27FC236}">
                    <a16:creationId xmlns:a16="http://schemas.microsoft.com/office/drawing/2014/main" id="{49D268E0-2A69-6BA6-7803-8726E8E8CE1E}"/>
                  </a:ext>
                </a:extLst>
              </p:cNvPr>
              <p:cNvSpPr txBox="1">
                <a:spLocks noRot="1" noChangeAspect="1" noMove="1" noResize="1" noEditPoints="1" noAdjustHandles="1" noChangeArrowheads="1" noChangeShapeType="1" noTextEdit="1"/>
              </p:cNvSpPr>
              <p:nvPr/>
            </p:nvSpPr>
            <p:spPr>
              <a:xfrm>
                <a:off x="218114" y="3272289"/>
                <a:ext cx="6450388" cy="1537894"/>
              </a:xfrm>
              <a:prstGeom prst="rect">
                <a:avLst/>
              </a:prstGeom>
              <a:blipFill>
                <a:blip r:embed="rId7"/>
                <a:stretch>
                  <a:fillRect l="-393" t="-820" b="-6557"/>
                </a:stretch>
              </a:blipFill>
            </p:spPr>
            <p:txBody>
              <a:bodyPr/>
              <a:lstStyle/>
              <a:p>
                <a:r>
                  <a:rPr lang="en-US">
                    <a:noFill/>
                  </a:rPr>
                  <a:t> </a:t>
                </a:r>
              </a:p>
            </p:txBody>
          </p:sp>
        </mc:Fallback>
      </mc:AlternateContent>
      <p:sp>
        <p:nvSpPr>
          <p:cNvPr id="2" name="Date Placeholder 2">
            <a:extLst>
              <a:ext uri="{FF2B5EF4-FFF2-40B4-BE49-F238E27FC236}">
                <a16:creationId xmlns:a16="http://schemas.microsoft.com/office/drawing/2014/main" id="{4FEE2EDB-D632-63D7-BFDD-50BD4DF43B5F}"/>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C9117D84-FD36-25AB-AFDE-6347CB9CA1B5}"/>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181955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grpSp>
        <p:nvGrpSpPr>
          <p:cNvPr id="156" name="Group 155">
            <a:extLst>
              <a:ext uri="{FF2B5EF4-FFF2-40B4-BE49-F238E27FC236}">
                <a16:creationId xmlns:a16="http://schemas.microsoft.com/office/drawing/2014/main" id="{58066983-F1E8-2733-E92D-BCD9B1C843E3}"/>
              </a:ext>
            </a:extLst>
          </p:cNvPr>
          <p:cNvGrpSpPr/>
          <p:nvPr/>
        </p:nvGrpSpPr>
        <p:grpSpPr>
          <a:xfrm>
            <a:off x="659219" y="1108716"/>
            <a:ext cx="2875829" cy="2118221"/>
            <a:chOff x="1800042" y="1378690"/>
            <a:chExt cx="2875829" cy="2118221"/>
          </a:xfrm>
        </p:grpSpPr>
        <p:grpSp>
          <p:nvGrpSpPr>
            <p:cNvPr id="52" name="Group 51">
              <a:extLst>
                <a:ext uri="{FF2B5EF4-FFF2-40B4-BE49-F238E27FC236}">
                  <a16:creationId xmlns:a16="http://schemas.microsoft.com/office/drawing/2014/main" id="{06FD0BF5-A39F-22E3-C84A-A49AAEE653C6}"/>
                </a:ext>
              </a:extLst>
            </p:cNvPr>
            <p:cNvGrpSpPr/>
            <p:nvPr/>
          </p:nvGrpSpPr>
          <p:grpSpPr>
            <a:xfrm>
              <a:off x="3071034" y="1378690"/>
              <a:ext cx="360000" cy="377418"/>
              <a:chOff x="3015000" y="2493387"/>
              <a:chExt cx="360000" cy="377418"/>
            </a:xfrm>
          </p:grpSpPr>
          <p:sp>
            <p:nvSpPr>
              <p:cNvPr id="104" name="Oval 103">
                <a:extLst>
                  <a:ext uri="{FF2B5EF4-FFF2-40B4-BE49-F238E27FC236}">
                    <a16:creationId xmlns:a16="http://schemas.microsoft.com/office/drawing/2014/main" id="{AD552AED-24D9-A86C-F5C2-2AC6BA4E9F7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5" name="TextBox 104">
                <a:extLst>
                  <a:ext uri="{FF2B5EF4-FFF2-40B4-BE49-F238E27FC236}">
                    <a16:creationId xmlns:a16="http://schemas.microsoft.com/office/drawing/2014/main" id="{93C2FE41-6C05-EB82-93FD-B5727D7425AB}"/>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54" name="Group 53">
              <a:extLst>
                <a:ext uri="{FF2B5EF4-FFF2-40B4-BE49-F238E27FC236}">
                  <a16:creationId xmlns:a16="http://schemas.microsoft.com/office/drawing/2014/main" id="{1999A874-CE2D-346F-E539-A8354FE8741F}"/>
                </a:ext>
              </a:extLst>
            </p:cNvPr>
            <p:cNvGrpSpPr/>
            <p:nvPr/>
          </p:nvGrpSpPr>
          <p:grpSpPr>
            <a:xfrm>
              <a:off x="2266874" y="1973586"/>
              <a:ext cx="360000" cy="377418"/>
              <a:chOff x="3015000" y="2493387"/>
              <a:chExt cx="360000" cy="377418"/>
            </a:xfrm>
          </p:grpSpPr>
          <p:sp>
            <p:nvSpPr>
              <p:cNvPr id="102" name="Oval 101">
                <a:extLst>
                  <a:ext uri="{FF2B5EF4-FFF2-40B4-BE49-F238E27FC236}">
                    <a16:creationId xmlns:a16="http://schemas.microsoft.com/office/drawing/2014/main" id="{C0774D59-436C-21D8-4115-86655C1C2E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3" name="TextBox 102">
                <a:extLst>
                  <a:ext uri="{FF2B5EF4-FFF2-40B4-BE49-F238E27FC236}">
                    <a16:creationId xmlns:a16="http://schemas.microsoft.com/office/drawing/2014/main" id="{8184D7C7-F673-C6A2-6B7C-36A5CEF916BB}"/>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59" name="Group 58">
              <a:extLst>
                <a:ext uri="{FF2B5EF4-FFF2-40B4-BE49-F238E27FC236}">
                  <a16:creationId xmlns:a16="http://schemas.microsoft.com/office/drawing/2014/main" id="{424E12D5-21DA-9DD3-AD7D-253987163CE6}"/>
                </a:ext>
              </a:extLst>
            </p:cNvPr>
            <p:cNvGrpSpPr/>
            <p:nvPr/>
          </p:nvGrpSpPr>
          <p:grpSpPr>
            <a:xfrm>
              <a:off x="3918741" y="1939856"/>
              <a:ext cx="360000" cy="377418"/>
              <a:chOff x="3015000" y="2493387"/>
              <a:chExt cx="360000" cy="377418"/>
            </a:xfrm>
          </p:grpSpPr>
          <p:sp>
            <p:nvSpPr>
              <p:cNvPr id="100" name="Oval 99">
                <a:extLst>
                  <a:ext uri="{FF2B5EF4-FFF2-40B4-BE49-F238E27FC236}">
                    <a16:creationId xmlns:a16="http://schemas.microsoft.com/office/drawing/2014/main" id="{FD294CAF-36DB-BC58-F914-D1145072133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1" name="TextBox 100">
                <a:extLst>
                  <a:ext uri="{FF2B5EF4-FFF2-40B4-BE49-F238E27FC236}">
                    <a16:creationId xmlns:a16="http://schemas.microsoft.com/office/drawing/2014/main" id="{8CEE0489-EE4D-51EA-37FC-E757651157A1}"/>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60" name="Straight Arrow Connector 59">
              <a:extLst>
                <a:ext uri="{FF2B5EF4-FFF2-40B4-BE49-F238E27FC236}">
                  <a16:creationId xmlns:a16="http://schemas.microsoft.com/office/drawing/2014/main" id="{A18DF6A6-3536-E271-707D-5CEA0153172E}"/>
                </a:ext>
              </a:extLst>
            </p:cNvPr>
            <p:cNvCxnSpPr>
              <a:cxnSpLocks/>
              <a:stCxn id="105" idx="2"/>
              <a:endCxn id="103" idx="0"/>
            </p:cNvCxnSpPr>
            <p:nvPr/>
          </p:nvCxnSpPr>
          <p:spPr>
            <a:xfrm flipH="1">
              <a:off x="2452448" y="1748022"/>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0011557-A8EF-AF9A-39A5-0F7F87ABA6E6}"/>
                </a:ext>
              </a:extLst>
            </p:cNvPr>
            <p:cNvCxnSpPr>
              <a:cxnSpLocks/>
              <a:stCxn id="105" idx="2"/>
              <a:endCxn id="101" idx="0"/>
            </p:cNvCxnSpPr>
            <p:nvPr/>
          </p:nvCxnSpPr>
          <p:spPr>
            <a:xfrm>
              <a:off x="3260616" y="1748022"/>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7302B0CD-DB8A-AB1C-21D4-7FF4D0CBE102}"/>
                </a:ext>
              </a:extLst>
            </p:cNvPr>
            <p:cNvGrpSpPr/>
            <p:nvPr/>
          </p:nvGrpSpPr>
          <p:grpSpPr>
            <a:xfrm>
              <a:off x="1800042" y="2509934"/>
              <a:ext cx="360000" cy="377418"/>
              <a:chOff x="3015000" y="2493387"/>
              <a:chExt cx="360000" cy="377418"/>
            </a:xfrm>
          </p:grpSpPr>
          <p:sp>
            <p:nvSpPr>
              <p:cNvPr id="98" name="Oval 97">
                <a:extLst>
                  <a:ext uri="{FF2B5EF4-FFF2-40B4-BE49-F238E27FC236}">
                    <a16:creationId xmlns:a16="http://schemas.microsoft.com/office/drawing/2014/main" id="{1F41914E-AACF-0A1F-9E6B-4DFA3D55155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9" name="TextBox 98">
                <a:extLst>
                  <a:ext uri="{FF2B5EF4-FFF2-40B4-BE49-F238E27FC236}">
                    <a16:creationId xmlns:a16="http://schemas.microsoft.com/office/drawing/2014/main" id="{17F96F01-C887-D2D3-EEDB-01D061AFA4C9}"/>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66" name="Group 65">
              <a:extLst>
                <a:ext uri="{FF2B5EF4-FFF2-40B4-BE49-F238E27FC236}">
                  <a16:creationId xmlns:a16="http://schemas.microsoft.com/office/drawing/2014/main" id="{B0387604-3DD9-1D57-FE76-59F6061535D0}"/>
                </a:ext>
              </a:extLst>
            </p:cNvPr>
            <p:cNvGrpSpPr/>
            <p:nvPr/>
          </p:nvGrpSpPr>
          <p:grpSpPr>
            <a:xfrm>
              <a:off x="2685532" y="2511037"/>
              <a:ext cx="360000" cy="377418"/>
              <a:chOff x="3015000" y="2493387"/>
              <a:chExt cx="360000" cy="377418"/>
            </a:xfrm>
          </p:grpSpPr>
          <p:sp>
            <p:nvSpPr>
              <p:cNvPr id="96" name="Oval 95">
                <a:extLst>
                  <a:ext uri="{FF2B5EF4-FFF2-40B4-BE49-F238E27FC236}">
                    <a16:creationId xmlns:a16="http://schemas.microsoft.com/office/drawing/2014/main" id="{6B97D063-CCA2-C2D8-D7AB-5766CC6CA9B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7" name="TextBox 96">
                <a:extLst>
                  <a:ext uri="{FF2B5EF4-FFF2-40B4-BE49-F238E27FC236}">
                    <a16:creationId xmlns:a16="http://schemas.microsoft.com/office/drawing/2014/main" id="{DD9F9083-94C8-DF4B-2B4A-0EEAF27492A6}"/>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69" name="Straight Arrow Connector 68">
              <a:extLst>
                <a:ext uri="{FF2B5EF4-FFF2-40B4-BE49-F238E27FC236}">
                  <a16:creationId xmlns:a16="http://schemas.microsoft.com/office/drawing/2014/main" id="{3B86766D-0559-EA88-93B9-5B777E1E06AE}"/>
                </a:ext>
              </a:extLst>
            </p:cNvPr>
            <p:cNvCxnSpPr>
              <a:cxnSpLocks/>
              <a:stCxn id="103" idx="2"/>
              <a:endCxn id="99" idx="0"/>
            </p:cNvCxnSpPr>
            <p:nvPr/>
          </p:nvCxnSpPr>
          <p:spPr>
            <a:xfrm flipH="1">
              <a:off x="1994433" y="2342918"/>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3C38D16-C66C-22CC-EE86-1F4D6FFA08EA}"/>
                </a:ext>
              </a:extLst>
            </p:cNvPr>
            <p:cNvCxnSpPr>
              <a:cxnSpLocks/>
              <a:stCxn id="103" idx="2"/>
              <a:endCxn id="97" idx="0"/>
            </p:cNvCxnSpPr>
            <p:nvPr/>
          </p:nvCxnSpPr>
          <p:spPr>
            <a:xfrm>
              <a:off x="2452448" y="2342918"/>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D926DC30-1F58-83AB-9984-501AF030188D}"/>
                </a:ext>
              </a:extLst>
            </p:cNvPr>
            <p:cNvGrpSpPr/>
            <p:nvPr/>
          </p:nvGrpSpPr>
          <p:grpSpPr>
            <a:xfrm>
              <a:off x="3482951" y="2501740"/>
              <a:ext cx="360000" cy="377418"/>
              <a:chOff x="3015000" y="2493387"/>
              <a:chExt cx="360000" cy="377418"/>
            </a:xfrm>
          </p:grpSpPr>
          <p:sp>
            <p:nvSpPr>
              <p:cNvPr id="94" name="Oval 93">
                <a:extLst>
                  <a:ext uri="{FF2B5EF4-FFF2-40B4-BE49-F238E27FC236}">
                    <a16:creationId xmlns:a16="http://schemas.microsoft.com/office/drawing/2014/main" id="{65147CDA-8BB7-488B-046B-5182EEA2DD4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5" name="TextBox 94">
                <a:extLst>
                  <a:ext uri="{FF2B5EF4-FFF2-40B4-BE49-F238E27FC236}">
                    <a16:creationId xmlns:a16="http://schemas.microsoft.com/office/drawing/2014/main" id="{4B66014C-47AB-A74C-F7D2-E233F8F0453C}"/>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9" name="Group 78">
              <a:extLst>
                <a:ext uri="{FF2B5EF4-FFF2-40B4-BE49-F238E27FC236}">
                  <a16:creationId xmlns:a16="http://schemas.microsoft.com/office/drawing/2014/main" id="{E6E09AC5-3604-1134-8D5F-55A02F560395}"/>
                </a:ext>
              </a:extLst>
            </p:cNvPr>
            <p:cNvGrpSpPr/>
            <p:nvPr/>
          </p:nvGrpSpPr>
          <p:grpSpPr>
            <a:xfrm>
              <a:off x="4314607" y="2497697"/>
              <a:ext cx="361264" cy="377418"/>
              <a:chOff x="3015000" y="2493387"/>
              <a:chExt cx="361264" cy="377418"/>
            </a:xfrm>
          </p:grpSpPr>
          <p:sp>
            <p:nvSpPr>
              <p:cNvPr id="89" name="Oval 88">
                <a:extLst>
                  <a:ext uri="{FF2B5EF4-FFF2-40B4-BE49-F238E27FC236}">
                    <a16:creationId xmlns:a16="http://schemas.microsoft.com/office/drawing/2014/main" id="{5EC3D7DA-186B-66D5-58A5-00DD85DB357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TextBox 92">
                <a:extLst>
                  <a:ext uri="{FF2B5EF4-FFF2-40B4-BE49-F238E27FC236}">
                    <a16:creationId xmlns:a16="http://schemas.microsoft.com/office/drawing/2014/main" id="{8B92BAEB-A129-01F1-808E-E043A6FBD589}"/>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80" name="Straight Arrow Connector 79">
              <a:extLst>
                <a:ext uri="{FF2B5EF4-FFF2-40B4-BE49-F238E27FC236}">
                  <a16:creationId xmlns:a16="http://schemas.microsoft.com/office/drawing/2014/main" id="{D6F8AD8C-F2A7-3C82-D37A-15586D337685}"/>
                </a:ext>
              </a:extLst>
            </p:cNvPr>
            <p:cNvCxnSpPr>
              <a:cxnSpLocks/>
              <a:stCxn id="101" idx="2"/>
              <a:endCxn id="95" idx="0"/>
            </p:cNvCxnSpPr>
            <p:nvPr/>
          </p:nvCxnSpPr>
          <p:spPr>
            <a:xfrm flipH="1">
              <a:off x="3658907" y="2309188"/>
              <a:ext cx="444607"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479F884-9EE8-B06F-CE79-FE73385915FF}"/>
                </a:ext>
              </a:extLst>
            </p:cNvPr>
            <p:cNvCxnSpPr>
              <a:cxnSpLocks/>
              <a:stCxn id="101" idx="2"/>
              <a:endCxn id="93" idx="0"/>
            </p:cNvCxnSpPr>
            <p:nvPr/>
          </p:nvCxnSpPr>
          <p:spPr>
            <a:xfrm>
              <a:off x="4103514" y="2309188"/>
              <a:ext cx="407087"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7F7C7ABC-3A6A-A592-BA3F-312D444B0B55}"/>
                </a:ext>
              </a:extLst>
            </p:cNvPr>
            <p:cNvGrpSpPr/>
            <p:nvPr/>
          </p:nvGrpSpPr>
          <p:grpSpPr>
            <a:xfrm>
              <a:off x="2402935" y="3126703"/>
              <a:ext cx="360000" cy="369332"/>
              <a:chOff x="3015000" y="2501700"/>
              <a:chExt cx="360000" cy="369332"/>
            </a:xfrm>
          </p:grpSpPr>
          <p:sp>
            <p:nvSpPr>
              <p:cNvPr id="113" name="Oval 112">
                <a:extLst>
                  <a:ext uri="{FF2B5EF4-FFF2-40B4-BE49-F238E27FC236}">
                    <a16:creationId xmlns:a16="http://schemas.microsoft.com/office/drawing/2014/main" id="{5A53BD3C-FB4B-408A-4289-C71A574C8A77}"/>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4" name="TextBox 113">
                <a:extLst>
                  <a:ext uri="{FF2B5EF4-FFF2-40B4-BE49-F238E27FC236}">
                    <a16:creationId xmlns:a16="http://schemas.microsoft.com/office/drawing/2014/main" id="{39962668-0FF0-2CD7-A713-2E62B367397C}"/>
                  </a:ext>
                </a:extLst>
              </p:cNvPr>
              <p:cNvSpPr txBox="1"/>
              <p:nvPr/>
            </p:nvSpPr>
            <p:spPr>
              <a:xfrm>
                <a:off x="3037411" y="2501700"/>
                <a:ext cx="328936" cy="369332"/>
              </a:xfrm>
              <a:prstGeom prst="rect">
                <a:avLst/>
              </a:prstGeom>
              <a:noFill/>
            </p:spPr>
            <p:txBody>
              <a:bodyPr wrap="none" rtlCol="0">
                <a:spAutoFit/>
              </a:bodyPr>
              <a:lstStyle/>
              <a:p>
                <a:r>
                  <a:rPr lang="en-US" dirty="0"/>
                  <a:t>H</a:t>
                </a:r>
              </a:p>
            </p:txBody>
          </p:sp>
        </p:grpSp>
        <p:grpSp>
          <p:nvGrpSpPr>
            <p:cNvPr id="115" name="Group 114">
              <a:extLst>
                <a:ext uri="{FF2B5EF4-FFF2-40B4-BE49-F238E27FC236}">
                  <a16:creationId xmlns:a16="http://schemas.microsoft.com/office/drawing/2014/main" id="{4D629F9C-9D8C-C807-851E-94912A9D8B7B}"/>
                </a:ext>
              </a:extLst>
            </p:cNvPr>
            <p:cNvGrpSpPr/>
            <p:nvPr/>
          </p:nvGrpSpPr>
          <p:grpSpPr>
            <a:xfrm>
              <a:off x="2852975" y="3119493"/>
              <a:ext cx="360000" cy="377418"/>
              <a:chOff x="3015000" y="2493387"/>
              <a:chExt cx="360000" cy="377418"/>
            </a:xfrm>
          </p:grpSpPr>
          <p:sp>
            <p:nvSpPr>
              <p:cNvPr id="116" name="Oval 115">
                <a:extLst>
                  <a:ext uri="{FF2B5EF4-FFF2-40B4-BE49-F238E27FC236}">
                    <a16:creationId xmlns:a16="http://schemas.microsoft.com/office/drawing/2014/main" id="{9504C08B-F304-1488-2769-2B7E92DDEA9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 name="TextBox 116">
                <a:extLst>
                  <a:ext uri="{FF2B5EF4-FFF2-40B4-BE49-F238E27FC236}">
                    <a16:creationId xmlns:a16="http://schemas.microsoft.com/office/drawing/2014/main" id="{EE36AD35-D543-F7B4-63F7-D1F8C11F613A}"/>
                  </a:ext>
                </a:extLst>
              </p:cNvPr>
              <p:cNvSpPr txBox="1"/>
              <p:nvPr/>
            </p:nvSpPr>
            <p:spPr>
              <a:xfrm>
                <a:off x="3078976" y="2493387"/>
                <a:ext cx="242374" cy="369332"/>
              </a:xfrm>
              <a:prstGeom prst="rect">
                <a:avLst/>
              </a:prstGeom>
              <a:noFill/>
            </p:spPr>
            <p:txBody>
              <a:bodyPr wrap="none" rtlCol="0">
                <a:spAutoFit/>
              </a:bodyPr>
              <a:lstStyle/>
              <a:p>
                <a:r>
                  <a:rPr lang="en-US" dirty="0"/>
                  <a:t>I</a:t>
                </a:r>
              </a:p>
            </p:txBody>
          </p:sp>
        </p:grpSp>
        <p:cxnSp>
          <p:nvCxnSpPr>
            <p:cNvPr id="136" name="Straight Arrow Connector 135">
              <a:extLst>
                <a:ext uri="{FF2B5EF4-FFF2-40B4-BE49-F238E27FC236}">
                  <a16:creationId xmlns:a16="http://schemas.microsoft.com/office/drawing/2014/main" id="{69F9D1B5-B334-F546-CEC0-4DEE8BEB1C5B}"/>
                </a:ext>
              </a:extLst>
            </p:cNvPr>
            <p:cNvCxnSpPr>
              <a:cxnSpLocks/>
              <a:stCxn id="96" idx="4"/>
              <a:endCxn id="114" idx="0"/>
            </p:cNvCxnSpPr>
            <p:nvPr/>
          </p:nvCxnSpPr>
          <p:spPr>
            <a:xfrm flipH="1">
              <a:off x="2589814" y="2888455"/>
              <a:ext cx="275718" cy="23824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76F6E962-5FF4-6C2D-CBDC-186DDBE3275E}"/>
                </a:ext>
              </a:extLst>
            </p:cNvPr>
            <p:cNvCxnSpPr>
              <a:cxnSpLocks/>
              <a:stCxn id="97" idx="2"/>
              <a:endCxn id="117" idx="0"/>
            </p:cNvCxnSpPr>
            <p:nvPr/>
          </p:nvCxnSpPr>
          <p:spPr>
            <a:xfrm>
              <a:off x="2864694" y="2880369"/>
              <a:ext cx="173444"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2" name="Date Placeholder 2">
            <a:extLst>
              <a:ext uri="{FF2B5EF4-FFF2-40B4-BE49-F238E27FC236}">
                <a16:creationId xmlns:a16="http://schemas.microsoft.com/office/drawing/2014/main" id="{4FEE2EDB-D632-63D7-BFDD-50BD4DF43B5F}"/>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C9117D84-FD36-25AB-AFDE-6347CB9CA1B5}"/>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4222302320"/>
                  </p:ext>
                </p:extLst>
              </p:nvPr>
            </p:nvGraphicFramePr>
            <p:xfrm>
              <a:off x="304700"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+1</m:t>
                                </m:r>
                              </m:oMath>
                            </m:oMathPara>
                          </a14:m>
                          <a:endParaRPr lang="en-US" sz="1400" dirty="0"/>
                        </a:p>
                      </a:txBody>
                      <a:tcPr anchor="ct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Choice>
        <mc:Fallback xmlns="">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4222302320"/>
                  </p:ext>
                </p:extLst>
              </p:nvPr>
            </p:nvGraphicFramePr>
            <p:xfrm>
              <a:off x="304700"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endParaRPr lang="en-US"/>
                        </a:p>
                      </a:txBody>
                      <a:tcPr anchor="ctr">
                        <a:blipFill>
                          <a:blip r:embed="rId3"/>
                          <a:stretch>
                            <a:fillRect l="-101190" t="-103846" r="-102381" b="-219231"/>
                          </a:stretch>
                        </a:blipFill>
                      </a:tcPr>
                    </a:tc>
                    <a:tc>
                      <a:txBody>
                        <a:bodyPr/>
                        <a:lstStyle/>
                        <a:p>
                          <a:endParaRPr lang="en-US"/>
                        </a:p>
                      </a:txBody>
                      <a:tcPr anchor="ctr">
                        <a:blipFill>
                          <a:blip r:embed="rId3"/>
                          <a:stretch>
                            <a:fillRect l="-198824" t="-103846" r="-1176" b="-219231"/>
                          </a:stretch>
                        </a:blipFill>
                      </a:tcP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endParaRPr lang="en-US"/>
                        </a:p>
                      </a:txBody>
                      <a:tcPr anchor="ctr">
                        <a:blipFill>
                          <a:blip r:embed="rId3"/>
                          <a:stretch>
                            <a:fillRect l="-101190" t="-203846" r="-102381" b="-119231"/>
                          </a:stretch>
                        </a:blipFill>
                      </a:tcPr>
                    </a:tc>
                    <a:tc>
                      <a:txBody>
                        <a:bodyPr/>
                        <a:lstStyle/>
                        <a:p>
                          <a:pPr algn="ctr"/>
                          <a:endParaRPr lang="en-US" sz="140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Fallback>
      </mc:AlternateContent>
    </p:spTree>
    <p:extLst>
      <p:ext uri="{BB962C8B-B14F-4D97-AF65-F5344CB8AC3E}">
        <p14:creationId xmlns:p14="http://schemas.microsoft.com/office/powerpoint/2010/main" val="3154610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sp>
        <p:nvSpPr>
          <p:cNvPr id="2" name="Date Placeholder 2">
            <a:extLst>
              <a:ext uri="{FF2B5EF4-FFF2-40B4-BE49-F238E27FC236}">
                <a16:creationId xmlns:a16="http://schemas.microsoft.com/office/drawing/2014/main" id="{4FEE2EDB-D632-63D7-BFDD-50BD4DF43B5F}"/>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C9117D84-FD36-25AB-AFDE-6347CB9CA1B5}"/>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202093056"/>
                  </p:ext>
                </p:extLst>
              </p:nvPr>
            </p:nvGraphicFramePr>
            <p:xfrm>
              <a:off x="162087"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+1</m:t>
                                </m:r>
                              </m:oMath>
                            </m:oMathPara>
                          </a14:m>
                          <a:endParaRPr lang="en-US" sz="1400" dirty="0"/>
                        </a:p>
                      </a:txBody>
                      <a:tcPr anchor="ct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Choice>
        <mc:Fallback xmlns="">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202093056"/>
                  </p:ext>
                </p:extLst>
              </p:nvPr>
            </p:nvGraphicFramePr>
            <p:xfrm>
              <a:off x="162087"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endParaRPr lang="en-US"/>
                        </a:p>
                      </a:txBody>
                      <a:tcPr anchor="ctr">
                        <a:blipFill>
                          <a:blip r:embed="rId3"/>
                          <a:stretch>
                            <a:fillRect l="-101190" t="-103846" r="-102381" b="-219231"/>
                          </a:stretch>
                        </a:blipFill>
                      </a:tcPr>
                    </a:tc>
                    <a:tc>
                      <a:txBody>
                        <a:bodyPr/>
                        <a:lstStyle/>
                        <a:p>
                          <a:endParaRPr lang="en-US"/>
                        </a:p>
                      </a:txBody>
                      <a:tcPr anchor="ctr">
                        <a:blipFill>
                          <a:blip r:embed="rId3"/>
                          <a:stretch>
                            <a:fillRect l="-198824" t="-103846" r="-1176" b="-219231"/>
                          </a:stretch>
                        </a:blipFill>
                      </a:tcP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endParaRPr lang="en-US"/>
                        </a:p>
                      </a:txBody>
                      <a:tcPr anchor="ctr">
                        <a:blipFill>
                          <a:blip r:embed="rId3"/>
                          <a:stretch>
                            <a:fillRect l="-101190" t="-203846" r="-102381" b="-119231"/>
                          </a:stretch>
                        </a:blipFill>
                      </a:tcP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Fallback>
      </mc:AlternateContent>
      <p:grpSp>
        <p:nvGrpSpPr>
          <p:cNvPr id="7" name="Group 6">
            <a:extLst>
              <a:ext uri="{FF2B5EF4-FFF2-40B4-BE49-F238E27FC236}">
                <a16:creationId xmlns:a16="http://schemas.microsoft.com/office/drawing/2014/main" id="{3C32650C-D678-2DC7-B593-25AF27B10245}"/>
              </a:ext>
            </a:extLst>
          </p:cNvPr>
          <p:cNvGrpSpPr/>
          <p:nvPr/>
        </p:nvGrpSpPr>
        <p:grpSpPr>
          <a:xfrm>
            <a:off x="1930211" y="1108716"/>
            <a:ext cx="360000" cy="377418"/>
            <a:chOff x="3015000" y="2493387"/>
            <a:chExt cx="360000" cy="377418"/>
          </a:xfrm>
        </p:grpSpPr>
        <p:sp>
          <p:nvSpPr>
            <p:cNvPr id="41" name="Oval 40">
              <a:extLst>
                <a:ext uri="{FF2B5EF4-FFF2-40B4-BE49-F238E27FC236}">
                  <a16:creationId xmlns:a16="http://schemas.microsoft.com/office/drawing/2014/main" id="{5DF19CC8-3F3F-7F0F-7959-67F99416215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2" name="TextBox 41">
              <a:extLst>
                <a:ext uri="{FF2B5EF4-FFF2-40B4-BE49-F238E27FC236}">
                  <a16:creationId xmlns:a16="http://schemas.microsoft.com/office/drawing/2014/main" id="{2FC9BB1A-8732-9BEC-2FA6-1A7C37DE5305}"/>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8" name="Group 7">
            <a:extLst>
              <a:ext uri="{FF2B5EF4-FFF2-40B4-BE49-F238E27FC236}">
                <a16:creationId xmlns:a16="http://schemas.microsoft.com/office/drawing/2014/main" id="{6E54A889-F905-03C8-3DB6-FE0A4E3A73A2}"/>
              </a:ext>
            </a:extLst>
          </p:cNvPr>
          <p:cNvGrpSpPr/>
          <p:nvPr/>
        </p:nvGrpSpPr>
        <p:grpSpPr>
          <a:xfrm>
            <a:off x="1126051" y="1703612"/>
            <a:ext cx="360000" cy="377418"/>
            <a:chOff x="3015000" y="2493387"/>
            <a:chExt cx="360000" cy="377418"/>
          </a:xfrm>
        </p:grpSpPr>
        <p:sp>
          <p:nvSpPr>
            <p:cNvPr id="39" name="Oval 38">
              <a:extLst>
                <a:ext uri="{FF2B5EF4-FFF2-40B4-BE49-F238E27FC236}">
                  <a16:creationId xmlns:a16="http://schemas.microsoft.com/office/drawing/2014/main" id="{097D3A49-3D5E-5774-00E9-FE96AABBE634}"/>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TextBox 39">
              <a:extLst>
                <a:ext uri="{FF2B5EF4-FFF2-40B4-BE49-F238E27FC236}">
                  <a16:creationId xmlns:a16="http://schemas.microsoft.com/office/drawing/2014/main" id="{D9AE362C-F708-A75B-4982-AF4CDFA5A9C6}"/>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9" name="Group 8">
            <a:extLst>
              <a:ext uri="{FF2B5EF4-FFF2-40B4-BE49-F238E27FC236}">
                <a16:creationId xmlns:a16="http://schemas.microsoft.com/office/drawing/2014/main" id="{3B602776-0862-3471-F128-4B7AB237631D}"/>
              </a:ext>
            </a:extLst>
          </p:cNvPr>
          <p:cNvGrpSpPr/>
          <p:nvPr/>
        </p:nvGrpSpPr>
        <p:grpSpPr>
          <a:xfrm>
            <a:off x="2777918" y="1669882"/>
            <a:ext cx="360000" cy="377418"/>
            <a:chOff x="3015000" y="2493387"/>
            <a:chExt cx="360000" cy="377418"/>
          </a:xfrm>
        </p:grpSpPr>
        <p:sp>
          <p:nvSpPr>
            <p:cNvPr id="37" name="Oval 36">
              <a:extLst>
                <a:ext uri="{FF2B5EF4-FFF2-40B4-BE49-F238E27FC236}">
                  <a16:creationId xmlns:a16="http://schemas.microsoft.com/office/drawing/2014/main" id="{ED75B8DF-5C48-7EE3-AF44-4B021B1AF07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8" name="TextBox 37">
              <a:extLst>
                <a:ext uri="{FF2B5EF4-FFF2-40B4-BE49-F238E27FC236}">
                  <a16:creationId xmlns:a16="http://schemas.microsoft.com/office/drawing/2014/main" id="{8CB98D31-A5F3-4B39-6F92-AA3C36780F7D}"/>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10" name="Straight Arrow Connector 9">
            <a:extLst>
              <a:ext uri="{FF2B5EF4-FFF2-40B4-BE49-F238E27FC236}">
                <a16:creationId xmlns:a16="http://schemas.microsoft.com/office/drawing/2014/main" id="{BEAA9F93-A04A-2230-2D68-C2304EC052D5}"/>
              </a:ext>
            </a:extLst>
          </p:cNvPr>
          <p:cNvCxnSpPr>
            <a:cxnSpLocks/>
            <a:stCxn id="42" idx="2"/>
            <a:endCxn id="40" idx="0"/>
          </p:cNvCxnSpPr>
          <p:nvPr/>
        </p:nvCxnSpPr>
        <p:spPr>
          <a:xfrm flipH="1">
            <a:off x="1311625" y="1478048"/>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022A637-6FAD-9191-675E-B4EDE113FFF3}"/>
              </a:ext>
            </a:extLst>
          </p:cNvPr>
          <p:cNvCxnSpPr>
            <a:cxnSpLocks/>
            <a:stCxn id="42" idx="2"/>
            <a:endCxn id="38" idx="0"/>
          </p:cNvCxnSpPr>
          <p:nvPr/>
        </p:nvCxnSpPr>
        <p:spPr>
          <a:xfrm>
            <a:off x="2119793" y="1478048"/>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75D4CD9B-E731-E5BF-626F-DACCE994321F}"/>
              </a:ext>
            </a:extLst>
          </p:cNvPr>
          <p:cNvGrpSpPr/>
          <p:nvPr/>
        </p:nvGrpSpPr>
        <p:grpSpPr>
          <a:xfrm>
            <a:off x="659219" y="2239960"/>
            <a:ext cx="360000" cy="377418"/>
            <a:chOff x="3015000" y="2493387"/>
            <a:chExt cx="360000" cy="377418"/>
          </a:xfrm>
        </p:grpSpPr>
        <p:sp>
          <p:nvSpPr>
            <p:cNvPr id="35" name="Oval 34">
              <a:extLst>
                <a:ext uri="{FF2B5EF4-FFF2-40B4-BE49-F238E27FC236}">
                  <a16:creationId xmlns:a16="http://schemas.microsoft.com/office/drawing/2014/main" id="{38D65801-BDA9-43B0-52BA-F3ABB5CD6F21}"/>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6" name="TextBox 35">
              <a:extLst>
                <a:ext uri="{FF2B5EF4-FFF2-40B4-BE49-F238E27FC236}">
                  <a16:creationId xmlns:a16="http://schemas.microsoft.com/office/drawing/2014/main" id="{04A563F8-CC50-9989-D872-BFA719379C06}"/>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4" name="Group 13">
            <a:extLst>
              <a:ext uri="{FF2B5EF4-FFF2-40B4-BE49-F238E27FC236}">
                <a16:creationId xmlns:a16="http://schemas.microsoft.com/office/drawing/2014/main" id="{CC9FDBF1-373C-4AEC-AA1B-2817C27C9276}"/>
              </a:ext>
            </a:extLst>
          </p:cNvPr>
          <p:cNvGrpSpPr/>
          <p:nvPr/>
        </p:nvGrpSpPr>
        <p:grpSpPr>
          <a:xfrm>
            <a:off x="1544709" y="2241063"/>
            <a:ext cx="360000" cy="377418"/>
            <a:chOff x="3015000" y="2493387"/>
            <a:chExt cx="360000" cy="377418"/>
          </a:xfrm>
        </p:grpSpPr>
        <p:sp>
          <p:nvSpPr>
            <p:cNvPr id="33" name="Oval 32">
              <a:extLst>
                <a:ext uri="{FF2B5EF4-FFF2-40B4-BE49-F238E27FC236}">
                  <a16:creationId xmlns:a16="http://schemas.microsoft.com/office/drawing/2014/main" id="{C647FB55-16B1-768E-389B-995BB987374E}"/>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4" name="TextBox 33">
              <a:extLst>
                <a:ext uri="{FF2B5EF4-FFF2-40B4-BE49-F238E27FC236}">
                  <a16:creationId xmlns:a16="http://schemas.microsoft.com/office/drawing/2014/main" id="{413C1BC5-22F3-6997-B118-15E36085036D}"/>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15" name="Straight Arrow Connector 14">
            <a:extLst>
              <a:ext uri="{FF2B5EF4-FFF2-40B4-BE49-F238E27FC236}">
                <a16:creationId xmlns:a16="http://schemas.microsoft.com/office/drawing/2014/main" id="{0F4BA0A0-0FAB-8D9A-31B5-018075502516}"/>
              </a:ext>
            </a:extLst>
          </p:cNvPr>
          <p:cNvCxnSpPr>
            <a:cxnSpLocks/>
            <a:stCxn id="40" idx="2"/>
            <a:endCxn id="36" idx="0"/>
          </p:cNvCxnSpPr>
          <p:nvPr/>
        </p:nvCxnSpPr>
        <p:spPr>
          <a:xfrm flipH="1">
            <a:off x="853610" y="2072944"/>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BEC5B7F-B07B-E430-FC32-A921148D446F}"/>
              </a:ext>
            </a:extLst>
          </p:cNvPr>
          <p:cNvCxnSpPr>
            <a:cxnSpLocks/>
            <a:stCxn id="40" idx="2"/>
            <a:endCxn id="34" idx="0"/>
          </p:cNvCxnSpPr>
          <p:nvPr/>
        </p:nvCxnSpPr>
        <p:spPr>
          <a:xfrm>
            <a:off x="1311625" y="2072944"/>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1D4E9C4C-2FF9-68EC-7A14-14FDFBF35A49}"/>
              </a:ext>
            </a:extLst>
          </p:cNvPr>
          <p:cNvGrpSpPr/>
          <p:nvPr/>
        </p:nvGrpSpPr>
        <p:grpSpPr>
          <a:xfrm>
            <a:off x="1262112" y="2848416"/>
            <a:ext cx="360000" cy="377418"/>
            <a:chOff x="3015000" y="2493387"/>
            <a:chExt cx="360000" cy="377418"/>
          </a:xfrm>
        </p:grpSpPr>
        <p:sp>
          <p:nvSpPr>
            <p:cNvPr id="27" name="Oval 26">
              <a:extLst>
                <a:ext uri="{FF2B5EF4-FFF2-40B4-BE49-F238E27FC236}">
                  <a16:creationId xmlns:a16="http://schemas.microsoft.com/office/drawing/2014/main" id="{812B3439-440B-9B6C-D507-4032CD6DC91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8" name="TextBox 27">
              <a:extLst>
                <a:ext uri="{FF2B5EF4-FFF2-40B4-BE49-F238E27FC236}">
                  <a16:creationId xmlns:a16="http://schemas.microsoft.com/office/drawing/2014/main" id="{A212658D-9764-F003-76AF-4E66620BC48A}"/>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22" name="Group 21">
            <a:extLst>
              <a:ext uri="{FF2B5EF4-FFF2-40B4-BE49-F238E27FC236}">
                <a16:creationId xmlns:a16="http://schemas.microsoft.com/office/drawing/2014/main" id="{0D6F8CDE-8FDC-0E56-08A2-A734DAA54A17}"/>
              </a:ext>
            </a:extLst>
          </p:cNvPr>
          <p:cNvGrpSpPr/>
          <p:nvPr/>
        </p:nvGrpSpPr>
        <p:grpSpPr>
          <a:xfrm>
            <a:off x="1712152" y="2849519"/>
            <a:ext cx="361264" cy="377418"/>
            <a:chOff x="3015000" y="2493387"/>
            <a:chExt cx="361264" cy="377418"/>
          </a:xfrm>
        </p:grpSpPr>
        <p:sp>
          <p:nvSpPr>
            <p:cNvPr id="25" name="Oval 24">
              <a:extLst>
                <a:ext uri="{FF2B5EF4-FFF2-40B4-BE49-F238E27FC236}">
                  <a16:creationId xmlns:a16="http://schemas.microsoft.com/office/drawing/2014/main" id="{105DBE59-7091-6AE3-0DD5-A4DBC24DE191}"/>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6" name="TextBox 25">
              <a:extLst>
                <a:ext uri="{FF2B5EF4-FFF2-40B4-BE49-F238E27FC236}">
                  <a16:creationId xmlns:a16="http://schemas.microsoft.com/office/drawing/2014/main" id="{F9ADBFE1-88F8-B493-9D2A-2C8B49D5A230}"/>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23" name="Straight Arrow Connector 22">
            <a:extLst>
              <a:ext uri="{FF2B5EF4-FFF2-40B4-BE49-F238E27FC236}">
                <a16:creationId xmlns:a16="http://schemas.microsoft.com/office/drawing/2014/main" id="{18140D21-10B3-38C4-BBC8-0560BC68D513}"/>
              </a:ext>
            </a:extLst>
          </p:cNvPr>
          <p:cNvCxnSpPr>
            <a:cxnSpLocks/>
            <a:stCxn id="33" idx="4"/>
            <a:endCxn id="28" idx="0"/>
          </p:cNvCxnSpPr>
          <p:nvPr/>
        </p:nvCxnSpPr>
        <p:spPr>
          <a:xfrm flipH="1">
            <a:off x="1438068" y="2618481"/>
            <a:ext cx="286641" cy="2299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9EE7213-11D4-96AC-E18C-E2A149CB16FB}"/>
              </a:ext>
            </a:extLst>
          </p:cNvPr>
          <p:cNvCxnSpPr>
            <a:cxnSpLocks/>
            <a:stCxn id="34" idx="2"/>
            <a:endCxn id="26" idx="0"/>
          </p:cNvCxnSpPr>
          <p:nvPr/>
        </p:nvCxnSpPr>
        <p:spPr>
          <a:xfrm>
            <a:off x="1723871" y="2610395"/>
            <a:ext cx="184275"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3E048C8-9A2E-6891-E6FB-49E0DB26C5B7}"/>
                  </a:ext>
                </a:extLst>
              </p:cNvPr>
              <p:cNvSpPr txBox="1"/>
              <p:nvPr/>
            </p:nvSpPr>
            <p:spPr>
              <a:xfrm>
                <a:off x="4066454" y="1118223"/>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=0</m:t>
                    </m:r>
                  </m:oMath>
                </a14:m>
                <a:r>
                  <a:rPr lang="en-US" sz="1600" dirty="0"/>
                  <a:t>, Min nodes = 1</a:t>
                </a:r>
              </a:p>
            </p:txBody>
          </p:sp>
        </mc:Choice>
        <mc:Fallback xmlns="">
          <p:sp>
            <p:nvSpPr>
              <p:cNvPr id="43" name="TextBox 42">
                <a:extLst>
                  <a:ext uri="{FF2B5EF4-FFF2-40B4-BE49-F238E27FC236}">
                    <a16:creationId xmlns:a16="http://schemas.microsoft.com/office/drawing/2014/main" id="{D3E048C8-9A2E-6891-E6FB-49E0DB26C5B7}"/>
                  </a:ext>
                </a:extLst>
              </p:cNvPr>
              <p:cNvSpPr txBox="1">
                <a:spLocks noRot="1" noChangeAspect="1" noMove="1" noResize="1" noEditPoints="1" noAdjustHandles="1" noChangeArrowheads="1" noChangeShapeType="1" noTextEdit="1"/>
              </p:cNvSpPr>
              <p:nvPr/>
            </p:nvSpPr>
            <p:spPr>
              <a:xfrm>
                <a:off x="4066454" y="1118223"/>
                <a:ext cx="2320059" cy="338554"/>
              </a:xfrm>
              <a:prstGeom prst="rect">
                <a:avLst/>
              </a:prstGeom>
              <a:blipFill>
                <a:blip r:embed="rId4"/>
                <a:stretch>
                  <a:fillRect l="-1630"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66AFDC0-6757-E6CF-23A5-DA2693E4A5C0}"/>
                  </a:ext>
                </a:extLst>
              </p:cNvPr>
              <p:cNvSpPr txBox="1"/>
              <p:nvPr/>
            </p:nvSpPr>
            <p:spPr>
              <a:xfrm>
                <a:off x="4066454" y="1332492"/>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=1</m:t>
                    </m:r>
                  </m:oMath>
                </a14:m>
                <a:r>
                  <a:rPr lang="en-US" sz="1600" dirty="0"/>
                  <a:t>, Min nodes = 3</a:t>
                </a:r>
              </a:p>
            </p:txBody>
          </p:sp>
        </mc:Choice>
        <mc:Fallback xmlns="">
          <p:sp>
            <p:nvSpPr>
              <p:cNvPr id="44" name="TextBox 43">
                <a:extLst>
                  <a:ext uri="{FF2B5EF4-FFF2-40B4-BE49-F238E27FC236}">
                    <a16:creationId xmlns:a16="http://schemas.microsoft.com/office/drawing/2014/main" id="{066AFDC0-6757-E6CF-23A5-DA2693E4A5C0}"/>
                  </a:ext>
                </a:extLst>
              </p:cNvPr>
              <p:cNvSpPr txBox="1">
                <a:spLocks noRot="1" noChangeAspect="1" noMove="1" noResize="1" noEditPoints="1" noAdjustHandles="1" noChangeArrowheads="1" noChangeShapeType="1" noTextEdit="1"/>
              </p:cNvSpPr>
              <p:nvPr/>
            </p:nvSpPr>
            <p:spPr>
              <a:xfrm>
                <a:off x="4066454" y="1332492"/>
                <a:ext cx="2320059" cy="338554"/>
              </a:xfrm>
              <a:prstGeom prst="rect">
                <a:avLst/>
              </a:prstGeom>
              <a:blipFill>
                <a:blip r:embed="rId5"/>
                <a:stretch>
                  <a:fillRect l="-1630"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9D63204-5162-7739-B4B5-A800271B1D96}"/>
                  </a:ext>
                </a:extLst>
              </p:cNvPr>
              <p:cNvSpPr txBox="1"/>
              <p:nvPr/>
            </p:nvSpPr>
            <p:spPr>
              <a:xfrm>
                <a:off x="4066453" y="1573965"/>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=2</m:t>
                    </m:r>
                  </m:oMath>
                </a14:m>
                <a:r>
                  <a:rPr lang="en-US" sz="1600" dirty="0"/>
                  <a:t>, Min nodes = 5</a:t>
                </a:r>
              </a:p>
            </p:txBody>
          </p:sp>
        </mc:Choice>
        <mc:Fallback xmlns="">
          <p:sp>
            <p:nvSpPr>
              <p:cNvPr id="45" name="TextBox 44">
                <a:extLst>
                  <a:ext uri="{FF2B5EF4-FFF2-40B4-BE49-F238E27FC236}">
                    <a16:creationId xmlns:a16="http://schemas.microsoft.com/office/drawing/2014/main" id="{99D63204-5162-7739-B4B5-A800271B1D96}"/>
                  </a:ext>
                </a:extLst>
              </p:cNvPr>
              <p:cNvSpPr txBox="1">
                <a:spLocks noRot="1" noChangeAspect="1" noMove="1" noResize="1" noEditPoints="1" noAdjustHandles="1" noChangeArrowheads="1" noChangeShapeType="1" noTextEdit="1"/>
              </p:cNvSpPr>
              <p:nvPr/>
            </p:nvSpPr>
            <p:spPr>
              <a:xfrm>
                <a:off x="4066453" y="1573965"/>
                <a:ext cx="2320059" cy="338554"/>
              </a:xfrm>
              <a:prstGeom prst="rect">
                <a:avLst/>
              </a:prstGeom>
              <a:blipFill>
                <a:blip r:embed="rId6"/>
                <a:stretch>
                  <a:fillRect l="-1630"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EC6492-2BDC-3D97-642D-DA63ED35F028}"/>
                  </a:ext>
                </a:extLst>
              </p:cNvPr>
              <p:cNvSpPr txBox="1"/>
              <p:nvPr/>
            </p:nvSpPr>
            <p:spPr>
              <a:xfrm>
                <a:off x="4066453" y="1818761"/>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=3</m:t>
                    </m:r>
                  </m:oMath>
                </a14:m>
                <a:r>
                  <a:rPr lang="en-US" sz="1600" dirty="0"/>
                  <a:t>, Min nodes = 7</a:t>
                </a:r>
              </a:p>
            </p:txBody>
          </p:sp>
        </mc:Choice>
        <mc:Fallback xmlns="">
          <p:sp>
            <p:nvSpPr>
              <p:cNvPr id="46" name="TextBox 45">
                <a:extLst>
                  <a:ext uri="{FF2B5EF4-FFF2-40B4-BE49-F238E27FC236}">
                    <a16:creationId xmlns:a16="http://schemas.microsoft.com/office/drawing/2014/main" id="{A7EC6492-2BDC-3D97-642D-DA63ED35F028}"/>
                  </a:ext>
                </a:extLst>
              </p:cNvPr>
              <p:cNvSpPr txBox="1">
                <a:spLocks noRot="1" noChangeAspect="1" noMove="1" noResize="1" noEditPoints="1" noAdjustHandles="1" noChangeArrowheads="1" noChangeShapeType="1" noTextEdit="1"/>
              </p:cNvSpPr>
              <p:nvPr/>
            </p:nvSpPr>
            <p:spPr>
              <a:xfrm>
                <a:off x="4066453" y="1818761"/>
                <a:ext cx="2320059" cy="338554"/>
              </a:xfrm>
              <a:prstGeom prst="rect">
                <a:avLst/>
              </a:prstGeom>
              <a:blipFill>
                <a:blip r:embed="rId7"/>
                <a:stretch>
                  <a:fillRect l="-1630"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DC69664-BECC-EBCE-866B-69A6E9E6270A}"/>
                  </a:ext>
                </a:extLst>
              </p:cNvPr>
              <p:cNvSpPr txBox="1"/>
              <p:nvPr/>
            </p:nvSpPr>
            <p:spPr>
              <a:xfrm>
                <a:off x="2476520" y="4138346"/>
                <a:ext cx="5899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2</m:t>
                      </m:r>
                      <m:r>
                        <a:rPr lang="en-US" sz="1400" i="1" smtClean="0">
                          <a:latin typeface="Cambria Math" panose="02040503050406030204" pitchFamily="18" charset="0"/>
                        </a:rPr>
                        <m:t>𝐻</m:t>
                      </m:r>
                      <m:r>
                        <a:rPr lang="en-US" sz="1400" b="0" i="1" smtClean="0">
                          <a:latin typeface="Cambria Math" panose="02040503050406030204" pitchFamily="18" charset="0"/>
                        </a:rPr>
                        <m:t>+</m:t>
                      </m:r>
                      <m:r>
                        <a:rPr lang="en-US" sz="1400" i="1">
                          <a:latin typeface="Cambria Math" panose="02040503050406030204" pitchFamily="18" charset="0"/>
                        </a:rPr>
                        <m:t>1</m:t>
                      </m:r>
                    </m:oMath>
                  </m:oMathPara>
                </a14:m>
                <a:endParaRPr lang="en-US" sz="1400" dirty="0"/>
              </a:p>
            </p:txBody>
          </p:sp>
        </mc:Choice>
        <mc:Fallback xmlns="">
          <p:sp>
            <p:nvSpPr>
              <p:cNvPr id="47" name="TextBox 46">
                <a:extLst>
                  <a:ext uri="{FF2B5EF4-FFF2-40B4-BE49-F238E27FC236}">
                    <a16:creationId xmlns:a16="http://schemas.microsoft.com/office/drawing/2014/main" id="{1DC69664-BECC-EBCE-866B-69A6E9E6270A}"/>
                  </a:ext>
                </a:extLst>
              </p:cNvPr>
              <p:cNvSpPr txBox="1">
                <a:spLocks noRot="1" noChangeAspect="1" noMove="1" noResize="1" noEditPoints="1" noAdjustHandles="1" noChangeArrowheads="1" noChangeShapeType="1" noTextEdit="1"/>
              </p:cNvSpPr>
              <p:nvPr/>
            </p:nvSpPr>
            <p:spPr>
              <a:xfrm>
                <a:off x="2476520" y="4138346"/>
                <a:ext cx="589970" cy="215444"/>
              </a:xfrm>
              <a:prstGeom prst="rect">
                <a:avLst/>
              </a:prstGeom>
              <a:blipFill>
                <a:blip r:embed="rId8"/>
                <a:stretch>
                  <a:fillRect l="-4167" r="-625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8" name="Table 5">
                <a:extLst>
                  <a:ext uri="{FF2B5EF4-FFF2-40B4-BE49-F238E27FC236}">
                    <a16:creationId xmlns:a16="http://schemas.microsoft.com/office/drawing/2014/main" id="{9AB8BF42-66EF-9B84-E843-54CDD3E3E020}"/>
                  </a:ext>
                </a:extLst>
              </p:cNvPr>
              <p:cNvGraphicFramePr>
                <a:graphicFrameLocks noGrp="1"/>
              </p:cNvGraphicFramePr>
              <p:nvPr>
                <p:extLst>
                  <p:ext uri="{D42A27DB-BD31-4B8C-83A1-F6EECF244321}">
                    <p14:modId xmlns:p14="http://schemas.microsoft.com/office/powerpoint/2010/main" val="3991823226"/>
                  </p:ext>
                </p:extLst>
              </p:nvPr>
            </p:nvGraphicFramePr>
            <p:xfrm>
              <a:off x="3553515"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Min Height</a:t>
                          </a:r>
                        </a:p>
                      </a:txBody>
                      <a:tcPr anchor="ctr"/>
                    </a:tc>
                    <a:tc>
                      <a:txBody>
                        <a:bodyPr/>
                        <a:lstStyle/>
                        <a:p>
                          <a:pPr algn="ctr"/>
                          <a:r>
                            <a:rPr lang="en-US" sz="1400" dirty="0"/>
                            <a:t>Max Height</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smtClean="0">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+1)/2</m:t>
                                    </m:r>
                                  </m:e>
                                </m:func>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−1</m:t>
                                </m:r>
                              </m:oMath>
                            </m:oMathPara>
                          </a14:m>
                          <a:endParaRPr lang="en-US" sz="1400" dirty="0"/>
                        </a:p>
                      </a:txBody>
                      <a:tcPr anchor="ct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Choice>
        <mc:Fallback xmlns="">
          <p:graphicFrame>
            <p:nvGraphicFramePr>
              <p:cNvPr id="48" name="Table 5">
                <a:extLst>
                  <a:ext uri="{FF2B5EF4-FFF2-40B4-BE49-F238E27FC236}">
                    <a16:creationId xmlns:a16="http://schemas.microsoft.com/office/drawing/2014/main" id="{9AB8BF42-66EF-9B84-E843-54CDD3E3E020}"/>
                  </a:ext>
                </a:extLst>
              </p:cNvPr>
              <p:cNvGraphicFramePr>
                <a:graphicFrameLocks noGrp="1"/>
              </p:cNvGraphicFramePr>
              <p:nvPr>
                <p:extLst>
                  <p:ext uri="{D42A27DB-BD31-4B8C-83A1-F6EECF244321}">
                    <p14:modId xmlns:p14="http://schemas.microsoft.com/office/powerpoint/2010/main" val="3991823226"/>
                  </p:ext>
                </p:extLst>
              </p:nvPr>
            </p:nvGraphicFramePr>
            <p:xfrm>
              <a:off x="3553515"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Min Height</a:t>
                          </a:r>
                        </a:p>
                      </a:txBody>
                      <a:tcPr anchor="ctr"/>
                    </a:tc>
                    <a:tc>
                      <a:txBody>
                        <a:bodyPr/>
                        <a:lstStyle/>
                        <a:p>
                          <a:pPr algn="ctr"/>
                          <a:r>
                            <a:rPr lang="en-US" sz="1400" dirty="0"/>
                            <a:t>Max Height</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endParaRPr lang="en-US"/>
                        </a:p>
                      </a:txBody>
                      <a:tcPr anchor="ctr">
                        <a:blipFill>
                          <a:blip r:embed="rId9"/>
                          <a:stretch>
                            <a:fillRect l="-102381" t="-103846" r="-102381" b="-219231"/>
                          </a:stretch>
                        </a:blipFill>
                      </a:tcPr>
                    </a:tc>
                    <a:tc>
                      <a:txBody>
                        <a:bodyPr/>
                        <a:lstStyle/>
                        <a:p>
                          <a:endParaRPr lang="en-US"/>
                        </a:p>
                      </a:txBody>
                      <a:tcPr anchor="ctr">
                        <a:blipFill>
                          <a:blip r:embed="rId9"/>
                          <a:stretch>
                            <a:fillRect l="-200000" t="-103846" r="-1176" b="-219231"/>
                          </a:stretch>
                        </a:blipFill>
                      </a:tcP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1F2C9ED-B573-BE2A-7A6F-380E41B888D5}"/>
                  </a:ext>
                </a:extLst>
              </p:cNvPr>
              <p:cNvSpPr txBox="1"/>
              <p:nvPr/>
            </p:nvSpPr>
            <p:spPr>
              <a:xfrm>
                <a:off x="5821365" y="4137059"/>
                <a:ext cx="7945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−1)/2</m:t>
                      </m:r>
                    </m:oMath>
                  </m:oMathPara>
                </a14:m>
                <a:endParaRPr lang="en-US" sz="1400" dirty="0"/>
              </a:p>
            </p:txBody>
          </p:sp>
        </mc:Choice>
        <mc:Fallback xmlns="">
          <p:sp>
            <p:nvSpPr>
              <p:cNvPr id="49" name="TextBox 48">
                <a:extLst>
                  <a:ext uri="{FF2B5EF4-FFF2-40B4-BE49-F238E27FC236}">
                    <a16:creationId xmlns:a16="http://schemas.microsoft.com/office/drawing/2014/main" id="{71F2C9ED-B573-BE2A-7A6F-380E41B888D5}"/>
                  </a:ext>
                </a:extLst>
              </p:cNvPr>
              <p:cNvSpPr txBox="1">
                <a:spLocks noRot="1" noChangeAspect="1" noMove="1" noResize="1" noEditPoints="1" noAdjustHandles="1" noChangeArrowheads="1" noChangeShapeType="1" noTextEdit="1"/>
              </p:cNvSpPr>
              <p:nvPr/>
            </p:nvSpPr>
            <p:spPr>
              <a:xfrm>
                <a:off x="5821365" y="4137059"/>
                <a:ext cx="794576" cy="215444"/>
              </a:xfrm>
              <a:prstGeom prst="rect">
                <a:avLst/>
              </a:prstGeom>
              <a:blipFill>
                <a:blip r:embed="rId10"/>
                <a:stretch>
                  <a:fillRect l="-7937" r="-476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5C095F2-32BE-4FB4-9388-AB4171DDDE28}"/>
                  </a:ext>
                </a:extLst>
              </p:cNvPr>
              <p:cNvSpPr txBox="1"/>
              <p:nvPr/>
            </p:nvSpPr>
            <p:spPr>
              <a:xfrm>
                <a:off x="4651325" y="4137158"/>
                <a:ext cx="1025409" cy="215444"/>
              </a:xfrm>
              <a:prstGeom prst="rect">
                <a:avLst/>
              </a:prstGeom>
              <a:noFill/>
            </p:spPr>
            <p:txBody>
              <a:bodyPr wrap="none" lIns="0" tIns="0" rIns="0" bIns="0" rtlCol="0">
                <a:spAutoFit/>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+1)/2</m:t>
                          </m:r>
                        </m:e>
                      </m:func>
                    </m:oMath>
                  </m:oMathPara>
                </a14:m>
                <a:endParaRPr lang="en-US" sz="1400" dirty="0"/>
              </a:p>
            </p:txBody>
          </p:sp>
        </mc:Choice>
        <mc:Fallback xmlns="">
          <p:sp>
            <p:nvSpPr>
              <p:cNvPr id="50" name="TextBox 49">
                <a:extLst>
                  <a:ext uri="{FF2B5EF4-FFF2-40B4-BE49-F238E27FC236}">
                    <a16:creationId xmlns:a16="http://schemas.microsoft.com/office/drawing/2014/main" id="{85C095F2-32BE-4FB4-9388-AB4171DDDE28}"/>
                  </a:ext>
                </a:extLst>
              </p:cNvPr>
              <p:cNvSpPr txBox="1">
                <a:spLocks noRot="1" noChangeAspect="1" noMove="1" noResize="1" noEditPoints="1" noAdjustHandles="1" noChangeArrowheads="1" noChangeShapeType="1" noTextEdit="1"/>
              </p:cNvSpPr>
              <p:nvPr/>
            </p:nvSpPr>
            <p:spPr>
              <a:xfrm>
                <a:off x="4651325" y="4137158"/>
                <a:ext cx="1025409" cy="215444"/>
              </a:xfrm>
              <a:prstGeom prst="rect">
                <a:avLst/>
              </a:prstGeom>
              <a:blipFill>
                <a:blip r:embed="rId11"/>
                <a:stretch>
                  <a:fillRect l="-7407" r="-246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6B2D663-C3F4-9892-AECA-6FDF12DF47B5}"/>
                  </a:ext>
                </a:extLst>
              </p:cNvPr>
              <p:cNvSpPr txBox="1"/>
              <p:nvPr/>
            </p:nvSpPr>
            <p:spPr>
              <a:xfrm>
                <a:off x="1378279" y="4484346"/>
                <a:ext cx="7319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𝐻</m:t>
                          </m:r>
                          <m:r>
                            <a:rPr lang="en-US" sz="1400" i="1">
                              <a:latin typeface="Cambria Math" panose="02040503050406030204" pitchFamily="18" charset="0"/>
                            </a:rPr>
                            <m:t>+1</m:t>
                          </m:r>
                        </m:sup>
                      </m:sSup>
                      <m:r>
                        <a:rPr lang="en-US" sz="1400" i="1">
                          <a:latin typeface="Cambria Math" panose="02040503050406030204" pitchFamily="18" charset="0"/>
                        </a:rPr>
                        <m:t>−1</m:t>
                      </m:r>
                    </m:oMath>
                  </m:oMathPara>
                </a14:m>
                <a:endParaRPr lang="en-US" sz="1400" dirty="0"/>
              </a:p>
            </p:txBody>
          </p:sp>
        </mc:Choice>
        <mc:Fallback xmlns="">
          <p:sp>
            <p:nvSpPr>
              <p:cNvPr id="51" name="TextBox 50">
                <a:extLst>
                  <a:ext uri="{FF2B5EF4-FFF2-40B4-BE49-F238E27FC236}">
                    <a16:creationId xmlns:a16="http://schemas.microsoft.com/office/drawing/2014/main" id="{06B2D663-C3F4-9892-AECA-6FDF12DF47B5}"/>
                  </a:ext>
                </a:extLst>
              </p:cNvPr>
              <p:cNvSpPr txBox="1">
                <a:spLocks noRot="1" noChangeAspect="1" noMove="1" noResize="1" noEditPoints="1" noAdjustHandles="1" noChangeArrowheads="1" noChangeShapeType="1" noTextEdit="1"/>
              </p:cNvSpPr>
              <p:nvPr/>
            </p:nvSpPr>
            <p:spPr>
              <a:xfrm>
                <a:off x="1378279" y="4484346"/>
                <a:ext cx="731932" cy="215444"/>
              </a:xfrm>
              <a:prstGeom prst="rect">
                <a:avLst/>
              </a:prstGeom>
              <a:blipFill>
                <a:blip r:embed="rId12"/>
                <a:stretch>
                  <a:fillRect l="-5085" r="-339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9C9B560-3615-2F08-EAD0-457729444EC9}"/>
                  </a:ext>
                </a:extLst>
              </p:cNvPr>
              <p:cNvSpPr txBox="1"/>
              <p:nvPr/>
            </p:nvSpPr>
            <p:spPr>
              <a:xfrm>
                <a:off x="4651325" y="4460302"/>
                <a:ext cx="1025409" cy="215444"/>
              </a:xfrm>
              <a:prstGeom prst="rect">
                <a:avLst/>
              </a:prstGeom>
              <a:noFill/>
            </p:spPr>
            <p:txBody>
              <a:bodyPr wrap="none" lIns="0" tIns="0" rIns="0" bIns="0" rtlCol="0">
                <a:spAutoFit/>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+1)/2</m:t>
                          </m:r>
                        </m:e>
                      </m:func>
                    </m:oMath>
                  </m:oMathPara>
                </a14:m>
                <a:endParaRPr lang="en-US" sz="1400" dirty="0"/>
              </a:p>
            </p:txBody>
          </p:sp>
        </mc:Choice>
        <mc:Fallback xmlns="">
          <p:sp>
            <p:nvSpPr>
              <p:cNvPr id="53" name="TextBox 52">
                <a:extLst>
                  <a:ext uri="{FF2B5EF4-FFF2-40B4-BE49-F238E27FC236}">
                    <a16:creationId xmlns:a16="http://schemas.microsoft.com/office/drawing/2014/main" id="{49C9B560-3615-2F08-EAD0-457729444EC9}"/>
                  </a:ext>
                </a:extLst>
              </p:cNvPr>
              <p:cNvSpPr txBox="1">
                <a:spLocks noRot="1" noChangeAspect="1" noMove="1" noResize="1" noEditPoints="1" noAdjustHandles="1" noChangeArrowheads="1" noChangeShapeType="1" noTextEdit="1"/>
              </p:cNvSpPr>
              <p:nvPr/>
            </p:nvSpPr>
            <p:spPr>
              <a:xfrm>
                <a:off x="4651325" y="4460302"/>
                <a:ext cx="1025409" cy="215444"/>
              </a:xfrm>
              <a:prstGeom prst="rect">
                <a:avLst/>
              </a:prstGeom>
              <a:blipFill>
                <a:blip r:embed="rId13"/>
                <a:stretch>
                  <a:fillRect l="-7407" t="-5556" r="-2469"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99D1802-20E0-9567-6B19-7A1D31F7DB90}"/>
                  </a:ext>
                </a:extLst>
              </p:cNvPr>
              <p:cNvSpPr txBox="1"/>
              <p:nvPr/>
            </p:nvSpPr>
            <p:spPr>
              <a:xfrm>
                <a:off x="2709709" y="4484346"/>
                <a:ext cx="24820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𝐻</m:t>
                          </m:r>
                        </m:sup>
                      </m:sSup>
                    </m:oMath>
                  </m:oMathPara>
                </a14:m>
                <a:endParaRPr lang="en-US" sz="1400" dirty="0"/>
              </a:p>
            </p:txBody>
          </p:sp>
        </mc:Choice>
        <mc:Fallback xmlns="">
          <p:sp>
            <p:nvSpPr>
              <p:cNvPr id="55" name="TextBox 54">
                <a:extLst>
                  <a:ext uri="{FF2B5EF4-FFF2-40B4-BE49-F238E27FC236}">
                    <a16:creationId xmlns:a16="http://schemas.microsoft.com/office/drawing/2014/main" id="{199D1802-20E0-9567-6B19-7A1D31F7DB90}"/>
                  </a:ext>
                </a:extLst>
              </p:cNvPr>
              <p:cNvSpPr txBox="1">
                <a:spLocks noRot="1" noChangeAspect="1" noMove="1" noResize="1" noEditPoints="1" noAdjustHandles="1" noChangeArrowheads="1" noChangeShapeType="1" noTextEdit="1"/>
              </p:cNvSpPr>
              <p:nvPr/>
            </p:nvSpPr>
            <p:spPr>
              <a:xfrm>
                <a:off x="2709709" y="4484346"/>
                <a:ext cx="248209" cy="215444"/>
              </a:xfrm>
              <a:prstGeom prst="rect">
                <a:avLst/>
              </a:prstGeom>
              <a:blipFill>
                <a:blip r:embed="rId14"/>
                <a:stretch>
                  <a:fillRect l="-15000" r="-500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420A0DF-1FC0-0630-8FE3-F9285857E4E0}"/>
                  </a:ext>
                </a:extLst>
              </p:cNvPr>
              <p:cNvSpPr txBox="1"/>
              <p:nvPr/>
            </p:nvSpPr>
            <p:spPr>
              <a:xfrm>
                <a:off x="6027667" y="4455507"/>
                <a:ext cx="406522" cy="215444"/>
              </a:xfrm>
              <a:prstGeom prst="rect">
                <a:avLst/>
              </a:prstGeom>
              <a:noFill/>
            </p:spPr>
            <p:txBody>
              <a:bodyPr wrap="none" lIns="0" tIns="0" rIns="0" bIns="0" rtlCol="0">
                <a:spAutoFit/>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smtClean="0">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𝑛</m:t>
                          </m:r>
                        </m:e>
                      </m:func>
                    </m:oMath>
                  </m:oMathPara>
                </a14:m>
                <a:endParaRPr lang="en-US" sz="1400" dirty="0"/>
              </a:p>
            </p:txBody>
          </p:sp>
        </mc:Choice>
        <mc:Fallback xmlns="">
          <p:sp>
            <p:nvSpPr>
              <p:cNvPr id="56" name="TextBox 55">
                <a:extLst>
                  <a:ext uri="{FF2B5EF4-FFF2-40B4-BE49-F238E27FC236}">
                    <a16:creationId xmlns:a16="http://schemas.microsoft.com/office/drawing/2014/main" id="{9420A0DF-1FC0-0630-8FE3-F9285857E4E0}"/>
                  </a:ext>
                </a:extLst>
              </p:cNvPr>
              <p:cNvSpPr txBox="1">
                <a:spLocks noRot="1" noChangeAspect="1" noMove="1" noResize="1" noEditPoints="1" noAdjustHandles="1" noChangeArrowheads="1" noChangeShapeType="1" noTextEdit="1"/>
              </p:cNvSpPr>
              <p:nvPr/>
            </p:nvSpPr>
            <p:spPr>
              <a:xfrm>
                <a:off x="6027667" y="4455507"/>
                <a:ext cx="406522" cy="215444"/>
              </a:xfrm>
              <a:prstGeom prst="rect">
                <a:avLst/>
              </a:prstGeom>
              <a:blipFill>
                <a:blip r:embed="rId15"/>
                <a:stretch>
                  <a:fillRect l="-18182" b="-33333"/>
                </a:stretch>
              </a:blipFill>
            </p:spPr>
            <p:txBody>
              <a:bodyPr/>
              <a:lstStyle/>
              <a:p>
                <a:r>
                  <a:rPr lang="en-US">
                    <a:noFill/>
                  </a:rPr>
                  <a:t> </a:t>
                </a:r>
              </a:p>
            </p:txBody>
          </p:sp>
        </mc:Fallback>
      </mc:AlternateContent>
    </p:spTree>
    <p:extLst>
      <p:ext uri="{BB962C8B-B14F-4D97-AF65-F5344CB8AC3E}">
        <p14:creationId xmlns:p14="http://schemas.microsoft.com/office/powerpoint/2010/main" val="134909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9" grpId="0"/>
      <p:bldP spid="50" grpId="0"/>
      <p:bldP spid="51" grpId="0"/>
      <p:bldP spid="53" grpId="0"/>
      <p:bldP spid="55" grpId="0"/>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123612"/>
            <a:ext cx="6743175" cy="1258861"/>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struct</a:t>
            </a:r>
            <a:r>
              <a:rPr lang="en-US" sz="1200" dirty="0">
                <a:solidFill>
                  <a:schemeClr val="bg1"/>
                </a:solidFill>
                <a:latin typeface="Courier" pitchFamily="2" charset="0"/>
              </a:rPr>
              <a:t>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FDFF"/>
                  </a:solidFill>
                </a:ln>
                <a:solidFill>
                  <a:srgbClr val="00FDFF"/>
                </a:solidFill>
                <a:latin typeface="Courier" pitchFamily="2" charset="0"/>
              </a:rPr>
              <a:t>int</a:t>
            </a:r>
            <a:r>
              <a:rPr lang="en-US" sz="1200" dirty="0">
                <a:solidFill>
                  <a:schemeClr val="bg1"/>
                </a:solidFill>
                <a:latin typeface="Courier" pitchFamily="2" charset="0"/>
              </a:rPr>
              <a:t> data;</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left;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right;</a:t>
            </a: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2461571"/>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Create a node with data and two NULL pointers in left and right</a:t>
            </a:r>
          </a:p>
        </p:txBody>
      </p:sp>
      <p:sp>
        <p:nvSpPr>
          <p:cNvPr id="9" name="Content Placeholder 2">
            <a:extLst>
              <a:ext uri="{FF2B5EF4-FFF2-40B4-BE49-F238E27FC236}">
                <a16:creationId xmlns:a16="http://schemas.microsoft.com/office/drawing/2014/main" id="{D1555DE4-0957-03F4-24A1-ACA58DB126D9}"/>
              </a:ext>
            </a:extLst>
          </p:cNvPr>
          <p:cNvSpPr txBox="1">
            <a:spLocks/>
          </p:cNvSpPr>
          <p:nvPr/>
        </p:nvSpPr>
        <p:spPr>
          <a:xfrm>
            <a:off x="30897" y="2735416"/>
            <a:ext cx="6743175" cy="2133793"/>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struct</a:t>
            </a:r>
            <a:r>
              <a:rPr lang="en-US" sz="1200" dirty="0">
                <a:solidFill>
                  <a:schemeClr val="bg1"/>
                </a:solidFill>
                <a:latin typeface="Courier" pitchFamily="2" charset="0"/>
              </a:rPr>
              <a:t> node* </a:t>
            </a:r>
            <a:r>
              <a:rPr lang="en-US" sz="1200" dirty="0" err="1">
                <a:solidFill>
                  <a:schemeClr val="bg1"/>
                </a:solidFill>
                <a:latin typeface="Courier" pitchFamily="2" charset="0"/>
              </a:rPr>
              <a:t>newNode</a:t>
            </a:r>
            <a:r>
              <a:rPr lang="en-US" sz="1200" dirty="0">
                <a:solidFill>
                  <a:schemeClr val="bg1"/>
                </a:solidFill>
                <a:latin typeface="Courier" pitchFamily="2" charset="0"/>
              </a:rPr>
              <a:t>(int data)</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IN" sz="1200" dirty="0">
                <a:solidFill>
                  <a:srgbClr val="00B050"/>
                </a:solidFill>
                <a:latin typeface="Courier" pitchFamily="2" charset="0"/>
              </a:rPr>
              <a:t>// Allocate memory for new node</a:t>
            </a:r>
            <a:endParaRPr lang="en-US" sz="1200" dirty="0">
              <a:solidFill>
                <a:srgbClr val="00B050"/>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node = (</a:t>
            </a:r>
            <a:r>
              <a:rPr lang="en-US" sz="1200" dirty="0">
                <a:solidFill>
                  <a:srgbClr val="FF2600"/>
                </a:solidFill>
                <a:latin typeface="Courier" pitchFamily="2" charset="0"/>
              </a:rPr>
              <a:t>struct</a:t>
            </a:r>
            <a:r>
              <a:rPr lang="en-US" sz="1200" dirty="0">
                <a:solidFill>
                  <a:schemeClr val="bg1"/>
                </a:solidFill>
                <a:latin typeface="Courier" pitchFamily="2" charset="0"/>
              </a:rPr>
              <a:t> node*)</a:t>
            </a:r>
            <a:r>
              <a:rPr lang="en-US" sz="1200" dirty="0">
                <a:ln>
                  <a:solidFill>
                    <a:srgbClr val="00FDFF"/>
                  </a:solidFill>
                </a:ln>
                <a:solidFill>
                  <a:srgbClr val="00FDFF"/>
                </a:solidFill>
                <a:latin typeface="Courier" pitchFamily="2" charset="0"/>
              </a:rPr>
              <a:t>malloc</a:t>
            </a:r>
            <a:r>
              <a:rPr lang="en-US" sz="1200" dirty="0">
                <a:solidFill>
                  <a:schemeClr val="bg1"/>
                </a:solidFill>
                <a:latin typeface="Courier" pitchFamily="2" charset="0"/>
              </a:rPr>
              <a:t>(</a:t>
            </a:r>
            <a:r>
              <a:rPr lang="en-US" sz="1200" dirty="0" err="1">
                <a:solidFill>
                  <a:srgbClr val="FF2600"/>
                </a:solidFill>
                <a:latin typeface="Courier" pitchFamily="2" charset="0"/>
              </a:rPr>
              <a:t>sizeof</a:t>
            </a:r>
            <a:r>
              <a:rPr lang="en-US" sz="1200" dirty="0">
                <a:solidFill>
                  <a:schemeClr val="bg1"/>
                </a:solidFill>
                <a:latin typeface="Courier" pitchFamily="2" charset="0"/>
              </a:rPr>
              <a:t>(</a:t>
            </a:r>
            <a:r>
              <a:rPr lang="en-US" sz="1200" dirty="0">
                <a:solidFill>
                  <a:srgbClr val="FF2600"/>
                </a:solidFill>
                <a:latin typeface="Courier" pitchFamily="2" charset="0"/>
              </a:rPr>
              <a:t>struct</a:t>
            </a:r>
            <a:r>
              <a:rPr lang="en-US" sz="1200" dirty="0">
                <a:solidFill>
                  <a:schemeClr val="bg1"/>
                </a:solidFill>
                <a:latin typeface="Courier" pitchFamily="2" charset="0"/>
              </a:rPr>
              <a:t> node));</a:t>
            </a:r>
          </a:p>
          <a:p>
            <a:pPr marL="0" indent="0">
              <a:lnSpc>
                <a:spcPts val="1500"/>
              </a:lnSpc>
              <a:spcBef>
                <a:spcPts val="0"/>
              </a:spcBef>
              <a:buNone/>
            </a:pPr>
            <a:r>
              <a:rPr lang="en-US" sz="1200" dirty="0">
                <a:solidFill>
                  <a:schemeClr val="bg1"/>
                </a:solidFill>
                <a:latin typeface="Courier" pitchFamily="2" charset="0"/>
              </a:rPr>
              <a:t>  </a:t>
            </a:r>
          </a:p>
          <a:p>
            <a:pPr marL="0" indent="0">
              <a:lnSpc>
                <a:spcPts val="1500"/>
              </a:lnSpc>
              <a:spcBef>
                <a:spcPts val="0"/>
              </a:spcBef>
              <a:buNone/>
            </a:pPr>
            <a:r>
              <a:rPr lang="en-US" sz="1200" dirty="0">
                <a:ln>
                  <a:solidFill>
                    <a:srgbClr val="00FDFF"/>
                  </a:solidFill>
                </a:ln>
                <a:solidFill>
                  <a:schemeClr val="bg1"/>
                </a:solidFill>
                <a:latin typeface="Courier" pitchFamily="2" charset="0"/>
              </a:rPr>
              <a:t>  </a:t>
            </a:r>
            <a:r>
              <a:rPr lang="en-US" sz="1200" dirty="0">
                <a:solidFill>
                  <a:schemeClr val="bg1"/>
                </a:solidFill>
                <a:latin typeface="Courier" pitchFamily="2" charset="0"/>
              </a:rPr>
              <a:t>node-&gt;data = data;</a:t>
            </a:r>
          </a:p>
          <a:p>
            <a:pPr marL="0" indent="0">
              <a:lnSpc>
                <a:spcPts val="1500"/>
              </a:lnSpc>
              <a:spcBef>
                <a:spcPts val="0"/>
              </a:spcBef>
              <a:buNone/>
            </a:pPr>
            <a:r>
              <a:rPr lang="en-US" sz="1200" dirty="0">
                <a:ln>
                  <a:solidFill>
                    <a:srgbClr val="00FDFF"/>
                  </a:solidFill>
                </a:ln>
                <a:solidFill>
                  <a:schemeClr val="bg1"/>
                </a:solidFill>
                <a:latin typeface="Courier" pitchFamily="2" charset="0"/>
              </a:rPr>
              <a:t>  </a:t>
            </a:r>
            <a:r>
              <a:rPr lang="en-US" sz="1200" dirty="0">
                <a:solidFill>
                  <a:schemeClr val="bg1"/>
                </a:solidFill>
                <a:latin typeface="Courier" pitchFamily="2" charset="0"/>
              </a:rPr>
              <a:t>node-&gt;left = NULL;</a:t>
            </a:r>
          </a:p>
          <a:p>
            <a:pPr marL="0" indent="0">
              <a:lnSpc>
                <a:spcPts val="1500"/>
              </a:lnSpc>
              <a:spcBef>
                <a:spcPts val="0"/>
              </a:spcBef>
              <a:buNone/>
            </a:pPr>
            <a:r>
              <a:rPr lang="en-US" sz="1200" dirty="0">
                <a:solidFill>
                  <a:schemeClr val="bg1"/>
                </a:solidFill>
                <a:latin typeface="Courier" pitchFamily="2" charset="0"/>
              </a:rPr>
              <a:t>  node-&gt;right = NULL;</a:t>
            </a:r>
          </a:p>
          <a:p>
            <a:pPr marL="0" indent="0">
              <a:lnSpc>
                <a:spcPts val="1500"/>
              </a:lnSpc>
              <a:spcBef>
                <a:spcPts val="0"/>
              </a:spcBef>
              <a:buNone/>
            </a:pPr>
            <a:r>
              <a:rPr lang="en-US" sz="1200" dirty="0">
                <a:solidFill>
                  <a:schemeClr val="bg1"/>
                </a:solidFill>
                <a:latin typeface="Courier" pitchFamily="2" charset="0"/>
              </a:rPr>
              <a:t>  </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 node;</a:t>
            </a:r>
          </a:p>
          <a:p>
            <a:pPr marL="0" indent="0">
              <a:lnSpc>
                <a:spcPts val="1500"/>
              </a:lnSpc>
              <a:spcBef>
                <a:spcPts val="0"/>
              </a:spcBef>
              <a:buNone/>
            </a:pPr>
            <a:r>
              <a:rPr lang="en-US" sz="1200" dirty="0">
                <a:solidFill>
                  <a:schemeClr val="bg1"/>
                </a:solidFill>
                <a:latin typeface="Courier" pitchFamily="2" charset="0"/>
              </a:rPr>
              <a:t>}</a:t>
            </a:r>
          </a:p>
        </p:txBody>
      </p:sp>
    </p:spTree>
    <p:extLst>
      <p:ext uri="{BB962C8B-B14F-4D97-AF65-F5344CB8AC3E}">
        <p14:creationId xmlns:p14="http://schemas.microsoft.com/office/powerpoint/2010/main" val="33853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Create a simple binary tree</a:t>
            </a:r>
          </a:p>
        </p:txBody>
      </p:sp>
      <p:sp>
        <p:nvSpPr>
          <p:cNvPr id="9" name="Content Placeholder 2">
            <a:extLst>
              <a:ext uri="{FF2B5EF4-FFF2-40B4-BE49-F238E27FC236}">
                <a16:creationId xmlns:a16="http://schemas.microsoft.com/office/drawing/2014/main" id="{D1555DE4-0957-03F4-24A1-ACA58DB126D9}"/>
              </a:ext>
            </a:extLst>
          </p:cNvPr>
          <p:cNvSpPr txBox="1">
            <a:spLocks/>
          </p:cNvSpPr>
          <p:nvPr/>
        </p:nvSpPr>
        <p:spPr>
          <a:xfrm>
            <a:off x="30898" y="1347187"/>
            <a:ext cx="3643328" cy="2133793"/>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ln>
                  <a:solidFill>
                    <a:srgbClr val="00FDFF"/>
                  </a:solidFill>
                </a:ln>
                <a:solidFill>
                  <a:srgbClr val="00FDFF"/>
                </a:solidFill>
                <a:latin typeface="Courier" pitchFamily="2" charset="0"/>
              </a:rPr>
              <a:t>int</a:t>
            </a:r>
            <a:r>
              <a:rPr lang="en-US" sz="1200" dirty="0">
                <a:solidFill>
                  <a:srgbClr val="FF2600"/>
                </a:solidFill>
                <a:latin typeface="Courier" pitchFamily="2" charset="0"/>
              </a:rPr>
              <a:t> </a:t>
            </a:r>
            <a:r>
              <a:rPr lang="en-US" sz="1200" dirty="0">
                <a:solidFill>
                  <a:schemeClr val="bg1"/>
                </a:solidFill>
                <a:latin typeface="Courier" pitchFamily="2" charset="0"/>
              </a:rPr>
              <a:t>main()</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IN" sz="1200" dirty="0">
                <a:solidFill>
                  <a:srgbClr val="00B050"/>
                </a:solidFill>
                <a:latin typeface="Courier" pitchFamily="2" charset="0"/>
              </a:rPr>
              <a:t>// create root with data=1</a:t>
            </a:r>
            <a:endParaRPr lang="en-US" sz="1200" dirty="0">
              <a:solidFill>
                <a:srgbClr val="00B050"/>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root = </a:t>
            </a:r>
            <a:r>
              <a:rPr lang="en-US" sz="1200" dirty="0" err="1">
                <a:solidFill>
                  <a:schemeClr val="bg1"/>
                </a:solidFill>
                <a:latin typeface="Courier" pitchFamily="2" charset="0"/>
              </a:rPr>
              <a:t>newNode</a:t>
            </a:r>
            <a:r>
              <a:rPr lang="en-US" sz="1200" dirty="0">
                <a:solidFill>
                  <a:schemeClr val="bg1"/>
                </a:solidFill>
                <a:latin typeface="Courier" pitchFamily="2" charset="0"/>
              </a:rPr>
              <a:t>(1)</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00B050"/>
                </a:solidFill>
                <a:latin typeface="Courier" pitchFamily="2" charset="0"/>
              </a:rPr>
              <a:t>// left and right child of the root</a:t>
            </a:r>
          </a:p>
          <a:p>
            <a:pPr marL="0" indent="0">
              <a:lnSpc>
                <a:spcPts val="1500"/>
              </a:lnSpc>
              <a:spcBef>
                <a:spcPts val="0"/>
              </a:spcBef>
              <a:buNone/>
            </a:pPr>
            <a:r>
              <a:rPr lang="en-US" sz="1200" dirty="0">
                <a:ln>
                  <a:solidFill>
                    <a:srgbClr val="00FDFF"/>
                  </a:solidFill>
                </a:ln>
                <a:solidFill>
                  <a:schemeClr val="bg1"/>
                </a:solidFill>
                <a:latin typeface="Courier" pitchFamily="2" charset="0"/>
              </a:rPr>
              <a:t>  </a:t>
            </a:r>
            <a:r>
              <a:rPr lang="en-US" sz="1200" dirty="0">
                <a:solidFill>
                  <a:schemeClr val="bg1"/>
                </a:solidFill>
                <a:latin typeface="Courier" pitchFamily="2" charset="0"/>
              </a:rPr>
              <a:t>root-&gt;left = </a:t>
            </a:r>
            <a:r>
              <a:rPr lang="en-US" sz="1200" dirty="0" err="1">
                <a:solidFill>
                  <a:schemeClr val="bg1"/>
                </a:solidFill>
                <a:latin typeface="Courier" pitchFamily="2" charset="0"/>
              </a:rPr>
              <a:t>newNode</a:t>
            </a:r>
            <a:r>
              <a:rPr lang="en-US" sz="1200" dirty="0">
                <a:solidFill>
                  <a:schemeClr val="bg1"/>
                </a:solidFill>
                <a:latin typeface="Courier" pitchFamily="2" charset="0"/>
              </a:rPr>
              <a:t>(2);</a:t>
            </a:r>
          </a:p>
          <a:p>
            <a:pPr marL="0" indent="0">
              <a:lnSpc>
                <a:spcPts val="1500"/>
              </a:lnSpc>
              <a:spcBef>
                <a:spcPts val="0"/>
              </a:spcBef>
              <a:buNone/>
            </a:pPr>
            <a:r>
              <a:rPr lang="en-US" sz="1200" dirty="0">
                <a:solidFill>
                  <a:schemeClr val="bg1"/>
                </a:solidFill>
                <a:latin typeface="Courier" pitchFamily="2" charset="0"/>
              </a:rPr>
              <a:t>  root-&gt;right = </a:t>
            </a:r>
            <a:r>
              <a:rPr lang="en-US" sz="1200" dirty="0" err="1">
                <a:solidFill>
                  <a:schemeClr val="bg1"/>
                </a:solidFill>
                <a:latin typeface="Courier" pitchFamily="2" charset="0"/>
              </a:rPr>
              <a:t>newNode</a:t>
            </a:r>
            <a:r>
              <a:rPr lang="en-US" sz="1200" dirty="0">
                <a:solidFill>
                  <a:schemeClr val="bg1"/>
                </a:solidFill>
                <a:latin typeface="Courier" pitchFamily="2" charset="0"/>
              </a:rPr>
              <a:t>(3);</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00B050"/>
                </a:solidFill>
                <a:latin typeface="Courier" pitchFamily="2" charset="0"/>
              </a:rPr>
              <a:t>// left-left child of the root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root-&gt;left-&gt;left = </a:t>
            </a:r>
            <a:r>
              <a:rPr lang="en-US" sz="1200" dirty="0" err="1">
                <a:solidFill>
                  <a:schemeClr val="bg1"/>
                </a:solidFill>
                <a:latin typeface="Courier" pitchFamily="2" charset="0"/>
              </a:rPr>
              <a:t>newNode</a:t>
            </a:r>
            <a:r>
              <a:rPr lang="en-US" sz="1200" dirty="0">
                <a:solidFill>
                  <a:schemeClr val="bg1"/>
                </a:solidFill>
                <a:latin typeface="Courier" pitchFamily="2" charset="0"/>
              </a:rPr>
              <a:t>(4);</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 0;</a:t>
            </a:r>
          </a:p>
          <a:p>
            <a:pPr marL="0" indent="0">
              <a:lnSpc>
                <a:spcPts val="1500"/>
              </a:lnSpc>
              <a:spcBef>
                <a:spcPts val="0"/>
              </a:spcBef>
              <a:buNone/>
            </a:pPr>
            <a:r>
              <a:rPr lang="en-US" sz="1200" dirty="0">
                <a:solidFill>
                  <a:schemeClr val="bg1"/>
                </a:solidFill>
                <a:latin typeface="Courier" pitchFamily="2" charset="0"/>
              </a:rPr>
              <a:t>}</a:t>
            </a:r>
          </a:p>
        </p:txBody>
      </p:sp>
      <p:sp>
        <p:nvSpPr>
          <p:cNvPr id="7" name="Oval 6">
            <a:extLst>
              <a:ext uri="{FF2B5EF4-FFF2-40B4-BE49-F238E27FC236}">
                <a16:creationId xmlns:a16="http://schemas.microsoft.com/office/drawing/2014/main" id="{2C1659D2-F830-7A17-ADD6-F0480398ACCD}"/>
              </a:ext>
            </a:extLst>
          </p:cNvPr>
          <p:cNvSpPr/>
          <p:nvPr/>
        </p:nvSpPr>
        <p:spPr>
          <a:xfrm>
            <a:off x="5130420" y="13646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 name="TextBox 7">
            <a:extLst>
              <a:ext uri="{FF2B5EF4-FFF2-40B4-BE49-F238E27FC236}">
                <a16:creationId xmlns:a16="http://schemas.microsoft.com/office/drawing/2014/main" id="{69480BFB-FD30-FC1E-36FD-37646F1C22DC}"/>
              </a:ext>
            </a:extLst>
          </p:cNvPr>
          <p:cNvSpPr txBox="1"/>
          <p:nvPr/>
        </p:nvSpPr>
        <p:spPr>
          <a:xfrm>
            <a:off x="5161144" y="1347187"/>
            <a:ext cx="301686" cy="369332"/>
          </a:xfrm>
          <a:prstGeom prst="rect">
            <a:avLst/>
          </a:prstGeom>
          <a:noFill/>
        </p:spPr>
        <p:txBody>
          <a:bodyPr wrap="none" rtlCol="0">
            <a:spAutoFit/>
          </a:bodyPr>
          <a:lstStyle/>
          <a:p>
            <a:r>
              <a:rPr lang="en-US" dirty="0"/>
              <a:t>1</a:t>
            </a:r>
          </a:p>
        </p:txBody>
      </p:sp>
      <p:sp>
        <p:nvSpPr>
          <p:cNvPr id="10" name="Oval 9">
            <a:extLst>
              <a:ext uri="{FF2B5EF4-FFF2-40B4-BE49-F238E27FC236}">
                <a16:creationId xmlns:a16="http://schemas.microsoft.com/office/drawing/2014/main" id="{C44F8F24-44E0-9BAC-CF8F-CAF20B3FA3CD}"/>
              </a:ext>
            </a:extLst>
          </p:cNvPr>
          <p:cNvSpPr/>
          <p:nvPr/>
        </p:nvSpPr>
        <p:spPr>
          <a:xfrm>
            <a:off x="4694630" y="19264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 name="TextBox 11">
            <a:extLst>
              <a:ext uri="{FF2B5EF4-FFF2-40B4-BE49-F238E27FC236}">
                <a16:creationId xmlns:a16="http://schemas.microsoft.com/office/drawing/2014/main" id="{973C63B4-3012-7C84-ACE1-6852A930343F}"/>
              </a:ext>
            </a:extLst>
          </p:cNvPr>
          <p:cNvSpPr txBox="1"/>
          <p:nvPr/>
        </p:nvSpPr>
        <p:spPr>
          <a:xfrm>
            <a:off x="4725354" y="1909071"/>
            <a:ext cx="301686" cy="369332"/>
          </a:xfrm>
          <a:prstGeom prst="rect">
            <a:avLst/>
          </a:prstGeom>
          <a:noFill/>
        </p:spPr>
        <p:txBody>
          <a:bodyPr wrap="none" rtlCol="0">
            <a:spAutoFit/>
          </a:bodyPr>
          <a:lstStyle/>
          <a:p>
            <a:r>
              <a:rPr lang="en-US" dirty="0"/>
              <a:t>2</a:t>
            </a:r>
          </a:p>
        </p:txBody>
      </p:sp>
      <p:sp>
        <p:nvSpPr>
          <p:cNvPr id="13" name="Oval 12">
            <a:extLst>
              <a:ext uri="{FF2B5EF4-FFF2-40B4-BE49-F238E27FC236}">
                <a16:creationId xmlns:a16="http://schemas.microsoft.com/office/drawing/2014/main" id="{FB4D724D-D894-25BD-FB18-D09A8F1E79BC}"/>
              </a:ext>
            </a:extLst>
          </p:cNvPr>
          <p:cNvSpPr/>
          <p:nvPr/>
        </p:nvSpPr>
        <p:spPr>
          <a:xfrm>
            <a:off x="5526286" y="19224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4" name="TextBox 13">
            <a:extLst>
              <a:ext uri="{FF2B5EF4-FFF2-40B4-BE49-F238E27FC236}">
                <a16:creationId xmlns:a16="http://schemas.microsoft.com/office/drawing/2014/main" id="{D7A13A75-4D83-8B13-509E-0D12865FF1C6}"/>
              </a:ext>
            </a:extLst>
          </p:cNvPr>
          <p:cNvSpPr txBox="1"/>
          <p:nvPr/>
        </p:nvSpPr>
        <p:spPr>
          <a:xfrm>
            <a:off x="5557010" y="1905028"/>
            <a:ext cx="301686" cy="369332"/>
          </a:xfrm>
          <a:prstGeom prst="rect">
            <a:avLst/>
          </a:prstGeom>
          <a:noFill/>
        </p:spPr>
        <p:txBody>
          <a:bodyPr wrap="none" rtlCol="0">
            <a:spAutoFit/>
          </a:bodyPr>
          <a:lstStyle/>
          <a:p>
            <a:r>
              <a:rPr lang="en-US" dirty="0"/>
              <a:t>3</a:t>
            </a:r>
          </a:p>
        </p:txBody>
      </p:sp>
      <p:cxnSp>
        <p:nvCxnSpPr>
          <p:cNvPr id="15" name="Straight Arrow Connector 14">
            <a:extLst>
              <a:ext uri="{FF2B5EF4-FFF2-40B4-BE49-F238E27FC236}">
                <a16:creationId xmlns:a16="http://schemas.microsoft.com/office/drawing/2014/main" id="{A39D84F1-32CC-B6A4-CBBF-BF55C83D3470}"/>
              </a:ext>
            </a:extLst>
          </p:cNvPr>
          <p:cNvCxnSpPr>
            <a:cxnSpLocks/>
          </p:cNvCxnSpPr>
          <p:nvPr/>
        </p:nvCxnSpPr>
        <p:spPr>
          <a:xfrm flipH="1">
            <a:off x="4867884" y="1724832"/>
            <a:ext cx="43579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CA596EB-B5D8-FB31-216B-A267EE3A1395}"/>
              </a:ext>
            </a:extLst>
          </p:cNvPr>
          <p:cNvCxnSpPr>
            <a:cxnSpLocks/>
          </p:cNvCxnSpPr>
          <p:nvPr/>
        </p:nvCxnSpPr>
        <p:spPr>
          <a:xfrm>
            <a:off x="5320300" y="1724832"/>
            <a:ext cx="395866"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F2962C4-2B67-132B-8A4D-6FFD0EFDDC96}"/>
              </a:ext>
            </a:extLst>
          </p:cNvPr>
          <p:cNvSpPr/>
          <p:nvPr/>
        </p:nvSpPr>
        <p:spPr>
          <a:xfrm>
            <a:off x="4258144" y="24946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8" name="TextBox 17">
            <a:extLst>
              <a:ext uri="{FF2B5EF4-FFF2-40B4-BE49-F238E27FC236}">
                <a16:creationId xmlns:a16="http://schemas.microsoft.com/office/drawing/2014/main" id="{BD38446E-3281-87C8-B43E-E1676B12D16D}"/>
              </a:ext>
            </a:extLst>
          </p:cNvPr>
          <p:cNvSpPr txBox="1"/>
          <p:nvPr/>
        </p:nvSpPr>
        <p:spPr>
          <a:xfrm>
            <a:off x="4288868" y="2477204"/>
            <a:ext cx="301686" cy="369332"/>
          </a:xfrm>
          <a:prstGeom prst="rect">
            <a:avLst/>
          </a:prstGeom>
          <a:noFill/>
        </p:spPr>
        <p:txBody>
          <a:bodyPr wrap="none" rtlCol="0">
            <a:spAutoFit/>
          </a:bodyPr>
          <a:lstStyle/>
          <a:p>
            <a:r>
              <a:rPr lang="en-US" dirty="0"/>
              <a:t>4</a:t>
            </a:r>
          </a:p>
        </p:txBody>
      </p:sp>
      <p:cxnSp>
        <p:nvCxnSpPr>
          <p:cNvPr id="19" name="Straight Arrow Connector 18">
            <a:extLst>
              <a:ext uri="{FF2B5EF4-FFF2-40B4-BE49-F238E27FC236}">
                <a16:creationId xmlns:a16="http://schemas.microsoft.com/office/drawing/2014/main" id="{CF370A60-7990-3BC7-5CB2-8BCA77658A63}"/>
              </a:ext>
            </a:extLst>
          </p:cNvPr>
          <p:cNvCxnSpPr>
            <a:cxnSpLocks/>
            <a:endCxn id="18" idx="0"/>
          </p:cNvCxnSpPr>
          <p:nvPr/>
        </p:nvCxnSpPr>
        <p:spPr>
          <a:xfrm flipH="1">
            <a:off x="4439711" y="2284652"/>
            <a:ext cx="43579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933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 Traversal</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371422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Often we wish to process a binary tree by “visiting” each of its nodes, each time performing a specific action (such as printing, updating, searching the contents of the node)</a:t>
            </a:r>
          </a:p>
          <a:p>
            <a:pPr>
              <a:lnSpc>
                <a:spcPts val="1700"/>
              </a:lnSpc>
              <a:spcBef>
                <a:spcPts val="200"/>
              </a:spcBef>
              <a:spcAft>
                <a:spcPts val="200"/>
              </a:spcAft>
            </a:pPr>
            <a:r>
              <a:rPr lang="en-US" sz="1400" dirty="0"/>
              <a:t>Any process for visiting all of the nodes in some order is called a </a:t>
            </a:r>
            <a:r>
              <a:rPr lang="en-US" sz="1400" b="1" dirty="0"/>
              <a:t>traversal</a:t>
            </a:r>
            <a:endParaRPr lang="en-US" sz="1400" dirty="0"/>
          </a:p>
          <a:p>
            <a:pPr>
              <a:lnSpc>
                <a:spcPts val="1700"/>
              </a:lnSpc>
              <a:spcBef>
                <a:spcPts val="200"/>
              </a:spcBef>
              <a:spcAft>
                <a:spcPts val="200"/>
              </a:spcAft>
            </a:pPr>
            <a:r>
              <a:rPr lang="en-US" sz="1400" dirty="0"/>
              <a:t>Unlike linear data structures (e.g. arrays, linked lists, </a:t>
            </a:r>
            <a:r>
              <a:rPr lang="en-US" sz="1400" dirty="0" err="1"/>
              <a:t>etc</a:t>
            </a:r>
            <a:r>
              <a:rPr lang="en-US" sz="1400" dirty="0"/>
              <a:t>), trees do not inherently have a linear order in which they can be traversed</a:t>
            </a:r>
          </a:p>
          <a:p>
            <a:pPr>
              <a:lnSpc>
                <a:spcPts val="1700"/>
              </a:lnSpc>
              <a:spcBef>
                <a:spcPts val="200"/>
              </a:spcBef>
              <a:spcAft>
                <a:spcPts val="200"/>
              </a:spcAft>
            </a:pPr>
            <a:r>
              <a:rPr lang="en-US" sz="1400" dirty="0"/>
              <a:t>There is no “natural” end or start so to say of a tree.</a:t>
            </a:r>
          </a:p>
          <a:p>
            <a:pPr>
              <a:lnSpc>
                <a:spcPts val="1700"/>
              </a:lnSpc>
              <a:spcBef>
                <a:spcPts val="200"/>
              </a:spcBef>
              <a:spcAft>
                <a:spcPts val="200"/>
              </a:spcAft>
            </a:pPr>
            <a:endParaRPr lang="en-US" sz="1400" dirty="0"/>
          </a:p>
          <a:p>
            <a:pPr>
              <a:lnSpc>
                <a:spcPts val="1700"/>
              </a:lnSpc>
              <a:spcBef>
                <a:spcPts val="200"/>
              </a:spcBef>
              <a:spcAft>
                <a:spcPts val="200"/>
              </a:spcAft>
            </a:pPr>
            <a:r>
              <a:rPr lang="en-US" sz="1400" b="1" dirty="0"/>
              <a:t>General recursive pattern:</a:t>
            </a:r>
          </a:p>
          <a:p>
            <a:pPr>
              <a:lnSpc>
                <a:spcPts val="1700"/>
              </a:lnSpc>
              <a:spcBef>
                <a:spcPts val="200"/>
              </a:spcBef>
              <a:spcAft>
                <a:spcPts val="200"/>
              </a:spcAft>
            </a:pPr>
            <a:r>
              <a:rPr lang="en-US" sz="1400" dirty="0"/>
              <a:t>Different order of three basic operations from a node N</a:t>
            </a:r>
          </a:p>
          <a:p>
            <a:pPr marL="447675" lvl="1" indent="-223838">
              <a:lnSpc>
                <a:spcPts val="1700"/>
              </a:lnSpc>
              <a:spcBef>
                <a:spcPts val="200"/>
              </a:spcBef>
              <a:spcAft>
                <a:spcPts val="200"/>
              </a:spcAft>
            </a:pPr>
            <a:r>
              <a:rPr lang="en-US" sz="1200" dirty="0"/>
              <a:t>(N) Process N itself</a:t>
            </a:r>
          </a:p>
          <a:p>
            <a:pPr marL="447675" lvl="1" indent="-223838">
              <a:lnSpc>
                <a:spcPts val="1700"/>
              </a:lnSpc>
              <a:spcBef>
                <a:spcPts val="200"/>
              </a:spcBef>
              <a:spcAft>
                <a:spcPts val="200"/>
              </a:spcAft>
            </a:pPr>
            <a:r>
              <a:rPr lang="en-US" sz="1200" dirty="0"/>
              <a:t>(L) Recurse on N’s left subtree</a:t>
            </a:r>
          </a:p>
          <a:p>
            <a:pPr marL="447675" lvl="1" indent="-223838">
              <a:lnSpc>
                <a:spcPts val="1700"/>
              </a:lnSpc>
              <a:spcBef>
                <a:spcPts val="200"/>
              </a:spcBef>
              <a:spcAft>
                <a:spcPts val="200"/>
              </a:spcAft>
            </a:pPr>
            <a:r>
              <a:rPr lang="en-US" sz="1200" dirty="0"/>
              <a:t>(R) Recurse on N’s right subtree</a:t>
            </a:r>
          </a:p>
          <a:p>
            <a:pPr>
              <a:lnSpc>
                <a:spcPts val="1700"/>
              </a:lnSpc>
              <a:spcBef>
                <a:spcPts val="200"/>
              </a:spcBef>
              <a:spcAft>
                <a:spcPts val="200"/>
              </a:spcAft>
            </a:pPr>
            <a:endParaRPr lang="en-US" sz="1400" dirty="0"/>
          </a:p>
        </p:txBody>
      </p:sp>
    </p:spTree>
    <p:extLst>
      <p:ext uri="{BB962C8B-B14F-4D97-AF65-F5344CB8AC3E}">
        <p14:creationId xmlns:p14="http://schemas.microsoft.com/office/powerpoint/2010/main" val="235807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 Traversal</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2932590" cy="99949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00"/>
              </a:lnSpc>
              <a:spcBef>
                <a:spcPts val="0"/>
              </a:spcBef>
              <a:spcAft>
                <a:spcPts val="200"/>
              </a:spcAft>
            </a:pPr>
            <a:r>
              <a:rPr lang="en-US" sz="1400" dirty="0"/>
              <a:t>From a node N</a:t>
            </a:r>
          </a:p>
          <a:p>
            <a:pPr marL="447675" lvl="1" indent="-223838">
              <a:lnSpc>
                <a:spcPts val="1600"/>
              </a:lnSpc>
              <a:spcBef>
                <a:spcPts val="0"/>
              </a:spcBef>
              <a:spcAft>
                <a:spcPts val="200"/>
              </a:spcAft>
            </a:pPr>
            <a:r>
              <a:rPr lang="en-US" sz="1200" dirty="0"/>
              <a:t>(N) Process N itself</a:t>
            </a:r>
          </a:p>
          <a:p>
            <a:pPr marL="447675" lvl="1" indent="-223838">
              <a:lnSpc>
                <a:spcPts val="1600"/>
              </a:lnSpc>
              <a:spcBef>
                <a:spcPts val="0"/>
              </a:spcBef>
              <a:spcAft>
                <a:spcPts val="200"/>
              </a:spcAft>
            </a:pPr>
            <a:r>
              <a:rPr lang="en-US" sz="1200" dirty="0"/>
              <a:t>(L) Recurse on N’s left subtree</a:t>
            </a:r>
          </a:p>
          <a:p>
            <a:pPr marL="447675" lvl="1" indent="-223838">
              <a:lnSpc>
                <a:spcPts val="1600"/>
              </a:lnSpc>
              <a:spcBef>
                <a:spcPts val="0"/>
              </a:spcBef>
              <a:spcAft>
                <a:spcPts val="200"/>
              </a:spcAft>
            </a:pPr>
            <a:r>
              <a:rPr lang="en-US" sz="1200" dirty="0"/>
              <a:t>(R) Recurse on N’s right subtree</a:t>
            </a:r>
          </a:p>
        </p:txBody>
      </p:sp>
      <p:sp>
        <p:nvSpPr>
          <p:cNvPr id="2" name="Content Placeholder 2">
            <a:extLst>
              <a:ext uri="{FF2B5EF4-FFF2-40B4-BE49-F238E27FC236}">
                <a16:creationId xmlns:a16="http://schemas.microsoft.com/office/drawing/2014/main" id="{8C41B221-0614-55C6-3302-BAD656BB2363}"/>
              </a:ext>
            </a:extLst>
          </p:cNvPr>
          <p:cNvSpPr txBox="1">
            <a:spLocks/>
          </p:cNvSpPr>
          <p:nvPr/>
        </p:nvSpPr>
        <p:spPr>
          <a:xfrm>
            <a:off x="3345839" y="1051475"/>
            <a:ext cx="174155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t>Pre-order (NLR)</a:t>
            </a:r>
          </a:p>
        </p:txBody>
      </p:sp>
      <p:sp>
        <p:nvSpPr>
          <p:cNvPr id="74" name="Content Placeholder 2">
            <a:extLst>
              <a:ext uri="{FF2B5EF4-FFF2-40B4-BE49-F238E27FC236}">
                <a16:creationId xmlns:a16="http://schemas.microsoft.com/office/drawing/2014/main" id="{B37A4956-C4FF-FD61-475D-88BC6D1FCB91}"/>
              </a:ext>
            </a:extLst>
          </p:cNvPr>
          <p:cNvSpPr txBox="1">
            <a:spLocks/>
          </p:cNvSpPr>
          <p:nvPr/>
        </p:nvSpPr>
        <p:spPr>
          <a:xfrm>
            <a:off x="4577682" y="2638409"/>
            <a:ext cx="199089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solidFill>
                  <a:schemeClr val="accent2">
                    <a:lumMod val="75000"/>
                  </a:schemeClr>
                </a:solidFill>
              </a:rPr>
              <a:t>A-B-D-H-I-E-C-F-J-G</a:t>
            </a:r>
          </a:p>
        </p:txBody>
      </p:sp>
      <p:pic>
        <p:nvPicPr>
          <p:cNvPr id="159" name="Picture 158">
            <a:extLst>
              <a:ext uri="{FF2B5EF4-FFF2-40B4-BE49-F238E27FC236}">
                <a16:creationId xmlns:a16="http://schemas.microsoft.com/office/drawing/2014/main" id="{BCE387BC-4028-1BCB-B765-A3736164BD00}"/>
              </a:ext>
            </a:extLst>
          </p:cNvPr>
          <p:cNvPicPr>
            <a:picLocks noChangeAspect="1"/>
          </p:cNvPicPr>
          <p:nvPr/>
        </p:nvPicPr>
        <p:blipFill>
          <a:blip r:embed="rId3"/>
          <a:stretch>
            <a:fillRect/>
          </a:stretch>
        </p:blipFill>
        <p:spPr>
          <a:xfrm>
            <a:off x="3797101" y="1283940"/>
            <a:ext cx="2082712" cy="1440000"/>
          </a:xfrm>
          <a:prstGeom prst="rect">
            <a:avLst/>
          </a:prstGeom>
        </p:spPr>
      </p:pic>
      <p:sp>
        <p:nvSpPr>
          <p:cNvPr id="160" name="Content Placeholder 2">
            <a:extLst>
              <a:ext uri="{FF2B5EF4-FFF2-40B4-BE49-F238E27FC236}">
                <a16:creationId xmlns:a16="http://schemas.microsoft.com/office/drawing/2014/main" id="{A733ED8B-6AE2-71A5-710C-A27C89AB2157}"/>
              </a:ext>
            </a:extLst>
          </p:cNvPr>
          <p:cNvSpPr txBox="1">
            <a:spLocks/>
          </p:cNvSpPr>
          <p:nvPr/>
        </p:nvSpPr>
        <p:spPr>
          <a:xfrm>
            <a:off x="177809" y="2769415"/>
            <a:ext cx="178527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t>In-order (LNR)</a:t>
            </a:r>
          </a:p>
        </p:txBody>
      </p:sp>
      <p:pic>
        <p:nvPicPr>
          <p:cNvPr id="161" name="Picture 160">
            <a:extLst>
              <a:ext uri="{FF2B5EF4-FFF2-40B4-BE49-F238E27FC236}">
                <a16:creationId xmlns:a16="http://schemas.microsoft.com/office/drawing/2014/main" id="{A9D3524D-1A2A-4F97-1684-672D30671D87}"/>
              </a:ext>
            </a:extLst>
          </p:cNvPr>
          <p:cNvPicPr>
            <a:picLocks noChangeAspect="1"/>
          </p:cNvPicPr>
          <p:nvPr/>
        </p:nvPicPr>
        <p:blipFill>
          <a:blip r:embed="rId4"/>
          <a:stretch>
            <a:fillRect/>
          </a:stretch>
        </p:blipFill>
        <p:spPr>
          <a:xfrm>
            <a:off x="628053" y="3087154"/>
            <a:ext cx="2082712" cy="1440000"/>
          </a:xfrm>
          <a:prstGeom prst="rect">
            <a:avLst/>
          </a:prstGeom>
        </p:spPr>
      </p:pic>
      <p:sp>
        <p:nvSpPr>
          <p:cNvPr id="162" name="Content Placeholder 2">
            <a:extLst>
              <a:ext uri="{FF2B5EF4-FFF2-40B4-BE49-F238E27FC236}">
                <a16:creationId xmlns:a16="http://schemas.microsoft.com/office/drawing/2014/main" id="{A94E04DB-BFDC-BE89-18F4-F6EA2B747F37}"/>
              </a:ext>
            </a:extLst>
          </p:cNvPr>
          <p:cNvSpPr txBox="1">
            <a:spLocks/>
          </p:cNvSpPr>
          <p:nvPr/>
        </p:nvSpPr>
        <p:spPr>
          <a:xfrm>
            <a:off x="471487" y="4536017"/>
            <a:ext cx="199089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solidFill>
                  <a:schemeClr val="accent2">
                    <a:lumMod val="75000"/>
                  </a:schemeClr>
                </a:solidFill>
              </a:rPr>
              <a:t>H-D-I-B-E-A-J-F-C-G</a:t>
            </a:r>
          </a:p>
        </p:txBody>
      </p:sp>
      <p:sp>
        <p:nvSpPr>
          <p:cNvPr id="163" name="Content Placeholder 2">
            <a:extLst>
              <a:ext uri="{FF2B5EF4-FFF2-40B4-BE49-F238E27FC236}">
                <a16:creationId xmlns:a16="http://schemas.microsoft.com/office/drawing/2014/main" id="{2652C614-44BD-7638-E596-E004595A0E6C}"/>
              </a:ext>
            </a:extLst>
          </p:cNvPr>
          <p:cNvSpPr txBox="1">
            <a:spLocks/>
          </p:cNvSpPr>
          <p:nvPr/>
        </p:nvSpPr>
        <p:spPr>
          <a:xfrm>
            <a:off x="3302111" y="2774668"/>
            <a:ext cx="178527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t>Post-order (LRN)</a:t>
            </a:r>
          </a:p>
        </p:txBody>
      </p:sp>
      <p:pic>
        <p:nvPicPr>
          <p:cNvPr id="164" name="Picture 163">
            <a:extLst>
              <a:ext uri="{FF2B5EF4-FFF2-40B4-BE49-F238E27FC236}">
                <a16:creationId xmlns:a16="http://schemas.microsoft.com/office/drawing/2014/main" id="{8BC11FCB-B226-7EF1-20F2-81D5C2CD3FF2}"/>
              </a:ext>
            </a:extLst>
          </p:cNvPr>
          <p:cNvPicPr>
            <a:picLocks noChangeAspect="1"/>
          </p:cNvPicPr>
          <p:nvPr/>
        </p:nvPicPr>
        <p:blipFill>
          <a:blip r:embed="rId5"/>
          <a:stretch>
            <a:fillRect/>
          </a:stretch>
        </p:blipFill>
        <p:spPr>
          <a:xfrm>
            <a:off x="3797101" y="3137175"/>
            <a:ext cx="2082712" cy="1440000"/>
          </a:xfrm>
          <a:prstGeom prst="rect">
            <a:avLst/>
          </a:prstGeom>
        </p:spPr>
      </p:pic>
      <p:sp>
        <p:nvSpPr>
          <p:cNvPr id="165" name="Content Placeholder 2">
            <a:extLst>
              <a:ext uri="{FF2B5EF4-FFF2-40B4-BE49-F238E27FC236}">
                <a16:creationId xmlns:a16="http://schemas.microsoft.com/office/drawing/2014/main" id="{C983070E-CEBA-07D5-043E-D2145230D651}"/>
              </a:ext>
            </a:extLst>
          </p:cNvPr>
          <p:cNvSpPr txBox="1">
            <a:spLocks/>
          </p:cNvSpPr>
          <p:nvPr/>
        </p:nvSpPr>
        <p:spPr>
          <a:xfrm>
            <a:off x="3897570" y="4541939"/>
            <a:ext cx="199089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solidFill>
                  <a:schemeClr val="accent2">
                    <a:lumMod val="75000"/>
                  </a:schemeClr>
                </a:solidFill>
              </a:rPr>
              <a:t>H-I-D-E-B-J-F-G-C-A</a:t>
            </a:r>
          </a:p>
        </p:txBody>
      </p:sp>
    </p:spTree>
    <p:extLst>
      <p:ext uri="{BB962C8B-B14F-4D97-AF65-F5344CB8AC3E}">
        <p14:creationId xmlns:p14="http://schemas.microsoft.com/office/powerpoint/2010/main" val="276442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160" grpId="0"/>
      <p:bldP spid="162" grpId="0"/>
      <p:bldP spid="163" grpId="0"/>
      <p:bldP spid="1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456123"/>
            <a:ext cx="6743175" cy="2417608"/>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printPreorder</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node-&gt;data</a:t>
            </a:r>
            <a:r>
              <a:rPr lang="en-US" sz="1200" dirty="0">
                <a:ln>
                  <a:solidFill>
                    <a:schemeClr val="bg1"/>
                  </a:solidFill>
                </a:ln>
                <a:solidFill>
                  <a:schemeClr val="bg1"/>
                </a:solidFill>
                <a:latin typeface="Courier" pitchFamily="2" charset="0"/>
              </a:rPr>
              <a:t>);</a:t>
            </a:r>
          </a:p>
          <a:p>
            <a:pPr marL="0" indent="0">
              <a:lnSpc>
                <a:spcPts val="1500"/>
              </a:lnSpc>
              <a:spcBef>
                <a:spcPts val="0"/>
              </a:spcBef>
              <a:buNone/>
            </a:pPr>
            <a:r>
              <a:rPr lang="en-US" sz="1200" dirty="0">
                <a:ln>
                  <a:solidFill>
                    <a:schemeClr val="bg1"/>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left subtree (L)</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printPreorder</a:t>
            </a:r>
            <a:r>
              <a:rPr lang="en-US" sz="1200" dirty="0">
                <a:solidFill>
                  <a:schemeClr val="bg1"/>
                </a:solidFill>
                <a:latin typeface="Courier" pitchFamily="2" charset="0"/>
              </a:rPr>
              <a:t>(node-&gt;left);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right subtree (R)</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printPreorder</a:t>
            </a:r>
            <a:r>
              <a:rPr lang="en-US" sz="1200" dirty="0">
                <a:solidFill>
                  <a:schemeClr val="bg1"/>
                </a:solidFill>
                <a:latin typeface="Courier" pitchFamily="2" charset="0"/>
              </a:rPr>
              <a:t>(node-&gt;right);</a:t>
            </a: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 Traversals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0" y="113179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Pre-order (NLR)</a:t>
            </a:r>
          </a:p>
        </p:txBody>
      </p:sp>
    </p:spTree>
    <p:extLst>
      <p:ext uri="{BB962C8B-B14F-4D97-AF65-F5344CB8AC3E}">
        <p14:creationId xmlns:p14="http://schemas.microsoft.com/office/powerpoint/2010/main" val="218119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456123"/>
            <a:ext cx="6743175" cy="2409295"/>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printInorder</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left subtree (L)</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printInorder</a:t>
            </a:r>
            <a:r>
              <a:rPr lang="en-US" sz="1200" dirty="0">
                <a:solidFill>
                  <a:schemeClr val="bg1"/>
                </a:solidFill>
                <a:latin typeface="Courier" pitchFamily="2" charset="0"/>
              </a:rPr>
              <a:t>(node-&gt;left);</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node-&gt;data</a:t>
            </a:r>
            <a:r>
              <a:rPr lang="en-US" sz="1200" dirty="0">
                <a:ln>
                  <a:solidFill>
                    <a:schemeClr val="bg1"/>
                  </a:solidFill>
                </a:ln>
                <a:solidFill>
                  <a:schemeClr val="bg1"/>
                </a:solidFill>
                <a:latin typeface="Courier" pitchFamily="2" charset="0"/>
              </a:rPr>
              <a: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right subtree (R)</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printInorder</a:t>
            </a:r>
            <a:r>
              <a:rPr lang="en-US" sz="1200" dirty="0">
                <a:solidFill>
                  <a:schemeClr val="bg1"/>
                </a:solidFill>
                <a:latin typeface="Courier" pitchFamily="2" charset="0"/>
              </a:rPr>
              <a:t>(node-&gt;right);</a:t>
            </a: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 Traversals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0" y="113179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In-order (LNR)</a:t>
            </a:r>
          </a:p>
        </p:txBody>
      </p:sp>
    </p:spTree>
    <p:extLst>
      <p:ext uri="{BB962C8B-B14F-4D97-AF65-F5344CB8AC3E}">
        <p14:creationId xmlns:p14="http://schemas.microsoft.com/office/powerpoint/2010/main" val="28752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456122"/>
            <a:ext cx="6743175" cy="2392671"/>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printPostorder</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left subtree (L)</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printPostorder</a:t>
            </a:r>
            <a:r>
              <a:rPr lang="en-US" sz="1200" dirty="0">
                <a:solidFill>
                  <a:schemeClr val="bg1"/>
                </a:solidFill>
                <a:latin typeface="Courier" pitchFamily="2" charset="0"/>
              </a:rPr>
              <a:t>(node-&gt;left);</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rgbClr val="00B050"/>
                </a:solidFill>
                <a:latin typeface="Courier" pitchFamily="2" charset="0"/>
              </a:rPr>
              <a:t>  // Recurse on right subtree (R)</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printPostorder</a:t>
            </a:r>
            <a:r>
              <a:rPr lang="en-US" sz="1200" dirty="0">
                <a:solidFill>
                  <a:schemeClr val="bg1"/>
                </a:solidFill>
                <a:latin typeface="Courier" pitchFamily="2" charset="0"/>
              </a:rPr>
              <a:t>(node-&gt;right);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node-&gt;data</a:t>
            </a:r>
            <a:r>
              <a:rPr lang="en-US" sz="1200" dirty="0">
                <a:ln>
                  <a:solidFill>
                    <a:schemeClr val="bg1"/>
                  </a:solidFill>
                </a:ln>
                <a:solidFill>
                  <a:schemeClr val="bg1"/>
                </a:solidFill>
                <a:latin typeface="Courier" pitchFamily="2" charset="0"/>
              </a:rPr>
              <a: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 Traversals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0" y="113179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Post-order (LRN)</a:t>
            </a:r>
          </a:p>
        </p:txBody>
      </p:sp>
    </p:spTree>
    <p:extLst>
      <p:ext uri="{BB962C8B-B14F-4D97-AF65-F5344CB8AC3E}">
        <p14:creationId xmlns:p14="http://schemas.microsoft.com/office/powerpoint/2010/main" val="146348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157168"/>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800"/>
              </a:lnSpc>
              <a:spcBef>
                <a:spcPts val="300"/>
              </a:spcBef>
              <a:spcAft>
                <a:spcPts val="300"/>
              </a:spcAft>
            </a:pPr>
            <a:r>
              <a:rPr lang="en-US" sz="1600" dirty="0"/>
              <a:t>Searching data is one of the ubiquitous operations in programing</a:t>
            </a:r>
          </a:p>
          <a:p>
            <a:pPr>
              <a:lnSpc>
                <a:spcPts val="1800"/>
              </a:lnSpc>
              <a:spcBef>
                <a:spcPts val="300"/>
              </a:spcBef>
              <a:spcAft>
                <a:spcPts val="300"/>
              </a:spcAft>
            </a:pPr>
            <a:endParaRPr lang="en-US" sz="1600" dirty="0"/>
          </a:p>
          <a:p>
            <a:pPr>
              <a:lnSpc>
                <a:spcPts val="1800"/>
              </a:lnSpc>
              <a:spcBef>
                <a:spcPts val="300"/>
              </a:spcBef>
              <a:spcAft>
                <a:spcPts val="300"/>
              </a:spcAft>
            </a:pPr>
            <a:r>
              <a:rPr lang="en-US" sz="1600" dirty="0"/>
              <a:t>Similar related operations are finding maximum or minimum etc.</a:t>
            </a:r>
          </a:p>
          <a:p>
            <a:pPr>
              <a:lnSpc>
                <a:spcPts val="1800"/>
              </a:lnSpc>
              <a:spcBef>
                <a:spcPts val="300"/>
              </a:spcBef>
              <a:spcAft>
                <a:spcPts val="300"/>
              </a:spcAft>
            </a:pPr>
            <a:endParaRPr lang="en-US" sz="1600" dirty="0"/>
          </a:p>
          <a:p>
            <a:pPr>
              <a:lnSpc>
                <a:spcPts val="1800"/>
              </a:lnSpc>
              <a:spcBef>
                <a:spcPts val="300"/>
              </a:spcBef>
              <a:spcAft>
                <a:spcPts val="300"/>
              </a:spcAft>
            </a:pPr>
            <a:r>
              <a:rPr lang="en-US" sz="1600" dirty="0"/>
              <a:t>Now, the question is how to make searching as efficient as possible</a:t>
            </a:r>
          </a:p>
          <a:p>
            <a:pPr>
              <a:lnSpc>
                <a:spcPts val="1800"/>
              </a:lnSpc>
              <a:spcBef>
                <a:spcPts val="300"/>
              </a:spcBef>
              <a:spcAft>
                <a:spcPts val="300"/>
              </a:spcAft>
            </a:pPr>
            <a:endParaRPr lang="en-US" sz="1600" dirty="0"/>
          </a:p>
          <a:p>
            <a:pPr>
              <a:lnSpc>
                <a:spcPts val="1800"/>
              </a:lnSpc>
              <a:spcBef>
                <a:spcPts val="300"/>
              </a:spcBef>
              <a:spcAft>
                <a:spcPts val="300"/>
              </a:spcAft>
            </a:pPr>
            <a:r>
              <a:rPr lang="en-US" sz="1600" dirty="0"/>
              <a:t>A related question: What are the best </a:t>
            </a:r>
            <a:r>
              <a:rPr lang="en-US" sz="1600" i="1" dirty="0"/>
              <a:t>search data structures</a:t>
            </a:r>
            <a:r>
              <a:rPr lang="en-US" sz="1600" dirty="0"/>
              <a:t>?</a:t>
            </a:r>
          </a:p>
        </p:txBody>
      </p:sp>
    </p:spTree>
    <p:extLst>
      <p:ext uri="{BB962C8B-B14F-4D97-AF65-F5344CB8AC3E}">
        <p14:creationId xmlns:p14="http://schemas.microsoft.com/office/powerpoint/2010/main" val="1843422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dirty="0"/>
              <a:t>CS21003/CS21203 / Algorithms - I | Trees</a:t>
            </a:r>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371422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u="sng" dirty="0"/>
              <a:t>Definition</a:t>
            </a:r>
            <a:r>
              <a:rPr lang="en-US" sz="1600" dirty="0"/>
              <a:t>: A binary search tree is a special kind of binary tree in which</a:t>
            </a:r>
          </a:p>
          <a:p>
            <a:pPr>
              <a:lnSpc>
                <a:spcPts val="1700"/>
              </a:lnSpc>
              <a:spcBef>
                <a:spcPts val="200"/>
              </a:spcBef>
              <a:spcAft>
                <a:spcPts val="200"/>
              </a:spcAft>
            </a:pPr>
            <a:r>
              <a:rPr lang="en-US" sz="1600" dirty="0"/>
              <a:t>Each node contains one comparable key</a:t>
            </a:r>
          </a:p>
          <a:p>
            <a:pPr lvl="1">
              <a:lnSpc>
                <a:spcPts val="1700"/>
              </a:lnSpc>
              <a:spcBef>
                <a:spcPts val="200"/>
              </a:spcBef>
              <a:spcAft>
                <a:spcPts val="200"/>
              </a:spcAft>
            </a:pPr>
            <a:r>
              <a:rPr lang="en-US" sz="1400" dirty="0"/>
              <a:t>(and optionally some associated data/value)</a:t>
            </a:r>
          </a:p>
          <a:p>
            <a:pPr>
              <a:lnSpc>
                <a:spcPts val="1700"/>
              </a:lnSpc>
              <a:spcBef>
                <a:spcPts val="200"/>
              </a:spcBef>
              <a:spcAft>
                <a:spcPts val="200"/>
              </a:spcAft>
            </a:pPr>
            <a:r>
              <a:rPr lang="en-US" sz="1600" dirty="0"/>
              <a:t>Each node’s key is greater than any key stored in its left subtree</a:t>
            </a:r>
          </a:p>
          <a:p>
            <a:pPr>
              <a:lnSpc>
                <a:spcPts val="1700"/>
              </a:lnSpc>
              <a:spcBef>
                <a:spcPts val="200"/>
              </a:spcBef>
              <a:spcAft>
                <a:spcPts val="200"/>
              </a:spcAft>
            </a:pPr>
            <a:r>
              <a:rPr lang="en-US" sz="1600" dirty="0"/>
              <a:t>Each node’s key is less than any key stored in its right subtree</a:t>
            </a:r>
          </a:p>
          <a:p>
            <a:pPr>
              <a:lnSpc>
                <a:spcPts val="1700"/>
              </a:lnSpc>
              <a:spcBef>
                <a:spcPts val="200"/>
              </a:spcBef>
              <a:spcAft>
                <a:spcPts val="200"/>
              </a:spcAft>
            </a:pPr>
            <a:endParaRPr lang="en-US" sz="1600" dirty="0"/>
          </a:p>
        </p:txBody>
      </p:sp>
      <p:sp>
        <p:nvSpPr>
          <p:cNvPr id="2" name="Oval 1">
            <a:extLst>
              <a:ext uri="{FF2B5EF4-FFF2-40B4-BE49-F238E27FC236}">
                <a16:creationId xmlns:a16="http://schemas.microsoft.com/office/drawing/2014/main" id="{91A6ACDB-70FB-F27E-72A2-F599876C9E3C}"/>
              </a:ext>
            </a:extLst>
          </p:cNvPr>
          <p:cNvSpPr>
            <a:spLocks noChangeAspect="1"/>
          </p:cNvSpPr>
          <p:nvPr/>
        </p:nvSpPr>
        <p:spPr>
          <a:xfrm>
            <a:off x="1798105" y="24134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7E1F4F3-1990-E116-ECEF-D696BC82A2D1}"/>
              </a:ext>
            </a:extLst>
          </p:cNvPr>
          <p:cNvSpPr txBox="1"/>
          <p:nvPr/>
        </p:nvSpPr>
        <p:spPr>
          <a:xfrm>
            <a:off x="1805667" y="2429353"/>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8" name="Oval 7">
            <a:extLst>
              <a:ext uri="{FF2B5EF4-FFF2-40B4-BE49-F238E27FC236}">
                <a16:creationId xmlns:a16="http://schemas.microsoft.com/office/drawing/2014/main" id="{E4E291AB-94DB-6B4E-8932-781787E600A8}"/>
              </a:ext>
            </a:extLst>
          </p:cNvPr>
          <p:cNvSpPr>
            <a:spLocks noChangeAspect="1"/>
          </p:cNvSpPr>
          <p:nvPr/>
        </p:nvSpPr>
        <p:spPr>
          <a:xfrm>
            <a:off x="955011" y="28454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FB273C4-AEA2-FDC8-A17D-DEF4F5339407}"/>
              </a:ext>
            </a:extLst>
          </p:cNvPr>
          <p:cNvSpPr txBox="1"/>
          <p:nvPr/>
        </p:nvSpPr>
        <p:spPr>
          <a:xfrm>
            <a:off x="955418" y="2853797"/>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0" name="Oval 9">
            <a:extLst>
              <a:ext uri="{FF2B5EF4-FFF2-40B4-BE49-F238E27FC236}">
                <a16:creationId xmlns:a16="http://schemas.microsoft.com/office/drawing/2014/main" id="{40E1E6F0-3C7A-1001-E1D3-E2D4806494DA}"/>
              </a:ext>
            </a:extLst>
          </p:cNvPr>
          <p:cNvSpPr>
            <a:spLocks noChangeAspect="1"/>
          </p:cNvSpPr>
          <p:nvPr/>
        </p:nvSpPr>
        <p:spPr>
          <a:xfrm>
            <a:off x="2632810" y="28454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781D0438-FB22-B7BB-A92B-589A319D81CA}"/>
              </a:ext>
            </a:extLst>
          </p:cNvPr>
          <p:cNvSpPr txBox="1"/>
          <p:nvPr/>
        </p:nvSpPr>
        <p:spPr>
          <a:xfrm>
            <a:off x="2641960" y="2858879"/>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sp>
        <p:nvSpPr>
          <p:cNvPr id="13" name="Oval 12">
            <a:extLst>
              <a:ext uri="{FF2B5EF4-FFF2-40B4-BE49-F238E27FC236}">
                <a16:creationId xmlns:a16="http://schemas.microsoft.com/office/drawing/2014/main" id="{A464554D-2AEB-F984-C5AA-624269592727}"/>
              </a:ext>
            </a:extLst>
          </p:cNvPr>
          <p:cNvSpPr>
            <a:spLocks noChangeAspect="1"/>
          </p:cNvSpPr>
          <p:nvPr/>
        </p:nvSpPr>
        <p:spPr>
          <a:xfrm>
            <a:off x="518440" y="357056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E7E2E2-0BC7-70EA-41A0-D8193951D586}"/>
              </a:ext>
            </a:extLst>
          </p:cNvPr>
          <p:cNvSpPr txBox="1"/>
          <p:nvPr/>
        </p:nvSpPr>
        <p:spPr>
          <a:xfrm>
            <a:off x="517689" y="3578119"/>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9" name="Oval 18">
            <a:extLst>
              <a:ext uri="{FF2B5EF4-FFF2-40B4-BE49-F238E27FC236}">
                <a16:creationId xmlns:a16="http://schemas.microsoft.com/office/drawing/2014/main" id="{F5212B58-F8B0-EE07-A7E1-FF47D970BA5B}"/>
              </a:ext>
            </a:extLst>
          </p:cNvPr>
          <p:cNvSpPr>
            <a:spLocks noChangeAspect="1"/>
          </p:cNvSpPr>
          <p:nvPr/>
        </p:nvSpPr>
        <p:spPr>
          <a:xfrm>
            <a:off x="2237796" y="357056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7AC05D0A-0377-5457-591F-7C9CE610F4DB}"/>
              </a:ext>
            </a:extLst>
          </p:cNvPr>
          <p:cNvSpPr txBox="1"/>
          <p:nvPr/>
        </p:nvSpPr>
        <p:spPr>
          <a:xfrm>
            <a:off x="2240888" y="3584527"/>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1" name="Oval 20">
            <a:extLst>
              <a:ext uri="{FF2B5EF4-FFF2-40B4-BE49-F238E27FC236}">
                <a16:creationId xmlns:a16="http://schemas.microsoft.com/office/drawing/2014/main" id="{98E8C40D-B0A7-5C14-1D7A-FFE4115C4ACC}"/>
              </a:ext>
            </a:extLst>
          </p:cNvPr>
          <p:cNvSpPr>
            <a:spLocks noChangeAspect="1"/>
          </p:cNvSpPr>
          <p:nvPr/>
        </p:nvSpPr>
        <p:spPr>
          <a:xfrm>
            <a:off x="2997000" y="357056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CFA5951-C6EB-732D-8508-3B28301BAEB9}"/>
              </a:ext>
            </a:extLst>
          </p:cNvPr>
          <p:cNvSpPr txBox="1"/>
          <p:nvPr/>
        </p:nvSpPr>
        <p:spPr>
          <a:xfrm>
            <a:off x="3004638" y="3586508"/>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3" name="Oval 22">
            <a:extLst>
              <a:ext uri="{FF2B5EF4-FFF2-40B4-BE49-F238E27FC236}">
                <a16:creationId xmlns:a16="http://schemas.microsoft.com/office/drawing/2014/main" id="{0EB6E5FE-7E70-8B9B-C8A8-F556C013CEB0}"/>
              </a:ext>
            </a:extLst>
          </p:cNvPr>
          <p:cNvSpPr>
            <a:spLocks noChangeAspect="1"/>
          </p:cNvSpPr>
          <p:nvPr/>
        </p:nvSpPr>
        <p:spPr>
          <a:xfrm>
            <a:off x="119212" y="4310541"/>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1597A25C-B299-5FB4-DF4B-D75DC5426D5D}"/>
              </a:ext>
            </a:extLst>
          </p:cNvPr>
          <p:cNvSpPr txBox="1"/>
          <p:nvPr/>
        </p:nvSpPr>
        <p:spPr>
          <a:xfrm>
            <a:off x="187181" y="4326486"/>
            <a:ext cx="31451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2</a:t>
            </a:r>
          </a:p>
        </p:txBody>
      </p:sp>
      <p:sp>
        <p:nvSpPr>
          <p:cNvPr id="25" name="Oval 24">
            <a:extLst>
              <a:ext uri="{FF2B5EF4-FFF2-40B4-BE49-F238E27FC236}">
                <a16:creationId xmlns:a16="http://schemas.microsoft.com/office/drawing/2014/main" id="{333D7328-BA2B-CDDA-98FB-ADA5CB5E380E}"/>
              </a:ext>
            </a:extLst>
          </p:cNvPr>
          <p:cNvSpPr>
            <a:spLocks noChangeAspect="1"/>
          </p:cNvSpPr>
          <p:nvPr/>
        </p:nvSpPr>
        <p:spPr>
          <a:xfrm>
            <a:off x="878416" y="4310541"/>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73048C8-5A3E-51A4-EEA4-AEE61FC80587}"/>
              </a:ext>
            </a:extLst>
          </p:cNvPr>
          <p:cNvSpPr txBox="1"/>
          <p:nvPr/>
        </p:nvSpPr>
        <p:spPr>
          <a:xfrm>
            <a:off x="884371" y="4311277"/>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27" name="Oval 26">
            <a:extLst>
              <a:ext uri="{FF2B5EF4-FFF2-40B4-BE49-F238E27FC236}">
                <a16:creationId xmlns:a16="http://schemas.microsoft.com/office/drawing/2014/main" id="{4DD7B4E3-A217-8B5A-D25A-3201F9EF7307}"/>
              </a:ext>
            </a:extLst>
          </p:cNvPr>
          <p:cNvSpPr>
            <a:spLocks noChangeAspect="1"/>
          </p:cNvSpPr>
          <p:nvPr/>
        </p:nvSpPr>
        <p:spPr>
          <a:xfrm>
            <a:off x="2476502" y="430298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B0CD6155-B2F1-8D22-D349-D1D1744491F7}"/>
              </a:ext>
            </a:extLst>
          </p:cNvPr>
          <p:cNvSpPr txBox="1"/>
          <p:nvPr/>
        </p:nvSpPr>
        <p:spPr>
          <a:xfrm>
            <a:off x="2473781" y="4302418"/>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9" name="Straight Connector 28">
            <a:extLst>
              <a:ext uri="{FF2B5EF4-FFF2-40B4-BE49-F238E27FC236}">
                <a16:creationId xmlns:a16="http://schemas.microsoft.com/office/drawing/2014/main" id="{FD8591C8-EF7E-6F40-D4E9-072FC54EC1F2}"/>
              </a:ext>
            </a:extLst>
          </p:cNvPr>
          <p:cNvCxnSpPr>
            <a:cxnSpLocks/>
            <a:stCxn id="2" idx="3"/>
            <a:endCxn id="8" idx="7"/>
          </p:cNvCxnSpPr>
          <p:nvPr/>
        </p:nvCxnSpPr>
        <p:spPr>
          <a:xfrm flipH="1">
            <a:off x="1323746" y="2782143"/>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E0B81A-EF1F-9C22-2412-010A1F635046}"/>
              </a:ext>
            </a:extLst>
          </p:cNvPr>
          <p:cNvCxnSpPr>
            <a:cxnSpLocks/>
            <a:stCxn id="2" idx="5"/>
            <a:endCxn id="10" idx="1"/>
          </p:cNvCxnSpPr>
          <p:nvPr/>
        </p:nvCxnSpPr>
        <p:spPr>
          <a:xfrm>
            <a:off x="2166840" y="2782143"/>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D3DEED-C787-ACE0-88AE-EE1C9023F381}"/>
              </a:ext>
            </a:extLst>
          </p:cNvPr>
          <p:cNvCxnSpPr>
            <a:cxnSpLocks/>
            <a:stCxn id="8" idx="4"/>
            <a:endCxn id="13" idx="0"/>
          </p:cNvCxnSpPr>
          <p:nvPr/>
        </p:nvCxnSpPr>
        <p:spPr>
          <a:xfrm flipH="1">
            <a:off x="734440" y="3277408"/>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7632B9-1458-EE1B-B843-80BF71E6CD60}"/>
              </a:ext>
            </a:extLst>
          </p:cNvPr>
          <p:cNvCxnSpPr>
            <a:cxnSpLocks/>
            <a:stCxn id="10" idx="4"/>
            <a:endCxn id="19" idx="0"/>
          </p:cNvCxnSpPr>
          <p:nvPr/>
        </p:nvCxnSpPr>
        <p:spPr>
          <a:xfrm flipH="1">
            <a:off x="2453796" y="3277408"/>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FCEEFD-BD63-2B9F-A323-AB30D769797F}"/>
              </a:ext>
            </a:extLst>
          </p:cNvPr>
          <p:cNvCxnSpPr>
            <a:cxnSpLocks/>
            <a:stCxn id="10" idx="4"/>
            <a:endCxn id="21" idx="0"/>
          </p:cNvCxnSpPr>
          <p:nvPr/>
        </p:nvCxnSpPr>
        <p:spPr>
          <a:xfrm>
            <a:off x="2848810" y="3277408"/>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5F801A-9497-1D1F-0854-11F9246AECAD}"/>
              </a:ext>
            </a:extLst>
          </p:cNvPr>
          <p:cNvCxnSpPr>
            <a:cxnSpLocks/>
            <a:endCxn id="23" idx="0"/>
          </p:cNvCxnSpPr>
          <p:nvPr/>
        </p:nvCxnSpPr>
        <p:spPr>
          <a:xfrm flipH="1">
            <a:off x="335212" y="4010119"/>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6A94E4-F722-BAF9-F4E8-380C3D3F2559}"/>
              </a:ext>
            </a:extLst>
          </p:cNvPr>
          <p:cNvCxnSpPr>
            <a:cxnSpLocks/>
            <a:endCxn id="25" idx="0"/>
          </p:cNvCxnSpPr>
          <p:nvPr/>
        </p:nvCxnSpPr>
        <p:spPr>
          <a:xfrm>
            <a:off x="724237" y="4010119"/>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8F969-046D-C952-9535-BC2D42130E6E}"/>
              </a:ext>
            </a:extLst>
          </p:cNvPr>
          <p:cNvCxnSpPr>
            <a:cxnSpLocks/>
            <a:stCxn id="19" idx="4"/>
            <a:endCxn id="27" idx="0"/>
          </p:cNvCxnSpPr>
          <p:nvPr/>
        </p:nvCxnSpPr>
        <p:spPr>
          <a:xfrm>
            <a:off x="2453796" y="4002563"/>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2610CE39-617A-D337-E9DD-7478B5CC9669}"/>
              </a:ext>
            </a:extLst>
          </p:cNvPr>
          <p:cNvSpPr>
            <a:spLocks noChangeAspect="1"/>
          </p:cNvSpPr>
          <p:nvPr/>
        </p:nvSpPr>
        <p:spPr>
          <a:xfrm>
            <a:off x="4576036" y="243182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40">
            <a:extLst>
              <a:ext uri="{FF2B5EF4-FFF2-40B4-BE49-F238E27FC236}">
                <a16:creationId xmlns:a16="http://schemas.microsoft.com/office/drawing/2014/main" id="{ED0DC50C-ACB4-AA86-37A8-97A1FFDEE23A}"/>
              </a:ext>
            </a:extLst>
          </p:cNvPr>
          <p:cNvSpPr txBox="1"/>
          <p:nvPr/>
        </p:nvSpPr>
        <p:spPr>
          <a:xfrm>
            <a:off x="4583598" y="244777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44" name="Oval 43">
            <a:extLst>
              <a:ext uri="{FF2B5EF4-FFF2-40B4-BE49-F238E27FC236}">
                <a16:creationId xmlns:a16="http://schemas.microsoft.com/office/drawing/2014/main" id="{291DC513-030D-248E-E50A-CAEF416B899C}"/>
              </a:ext>
            </a:extLst>
          </p:cNvPr>
          <p:cNvSpPr>
            <a:spLocks noChangeAspect="1"/>
          </p:cNvSpPr>
          <p:nvPr/>
        </p:nvSpPr>
        <p:spPr>
          <a:xfrm>
            <a:off x="5111036" y="3082301"/>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C20933BA-513A-59EC-D25F-1830B3BA6540}"/>
              </a:ext>
            </a:extLst>
          </p:cNvPr>
          <p:cNvSpPr txBox="1"/>
          <p:nvPr/>
        </p:nvSpPr>
        <p:spPr>
          <a:xfrm>
            <a:off x="5120186" y="309577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46" name="Oval 45">
            <a:extLst>
              <a:ext uri="{FF2B5EF4-FFF2-40B4-BE49-F238E27FC236}">
                <a16:creationId xmlns:a16="http://schemas.microsoft.com/office/drawing/2014/main" id="{341B8BDF-8A56-E0E2-F587-D71A4882F0ED}"/>
              </a:ext>
            </a:extLst>
          </p:cNvPr>
          <p:cNvSpPr>
            <a:spLocks noChangeAspect="1"/>
          </p:cNvSpPr>
          <p:nvPr/>
        </p:nvSpPr>
        <p:spPr>
          <a:xfrm>
            <a:off x="3994853" y="310023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5EDA9574-68EE-DC0A-738C-CEC96043F4A9}"/>
              </a:ext>
            </a:extLst>
          </p:cNvPr>
          <p:cNvSpPr txBox="1"/>
          <p:nvPr/>
        </p:nvSpPr>
        <p:spPr>
          <a:xfrm>
            <a:off x="3994102" y="3107789"/>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48" name="Oval 47">
            <a:extLst>
              <a:ext uri="{FF2B5EF4-FFF2-40B4-BE49-F238E27FC236}">
                <a16:creationId xmlns:a16="http://schemas.microsoft.com/office/drawing/2014/main" id="{A32D6D61-123C-7C26-2357-537F02897FC5}"/>
              </a:ext>
            </a:extLst>
          </p:cNvPr>
          <p:cNvSpPr>
            <a:spLocks noChangeAspect="1"/>
          </p:cNvSpPr>
          <p:nvPr/>
        </p:nvSpPr>
        <p:spPr>
          <a:xfrm>
            <a:off x="4724335" y="380745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14758DC3-358D-2D71-C974-5632A2D91948}"/>
              </a:ext>
            </a:extLst>
          </p:cNvPr>
          <p:cNvSpPr txBox="1"/>
          <p:nvPr/>
        </p:nvSpPr>
        <p:spPr>
          <a:xfrm>
            <a:off x="4727427" y="3821420"/>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50" name="Oval 49">
            <a:extLst>
              <a:ext uri="{FF2B5EF4-FFF2-40B4-BE49-F238E27FC236}">
                <a16:creationId xmlns:a16="http://schemas.microsoft.com/office/drawing/2014/main" id="{83B4D769-A8F8-5E4F-947D-E5E60CD9FCCC}"/>
              </a:ext>
            </a:extLst>
          </p:cNvPr>
          <p:cNvSpPr>
            <a:spLocks noChangeAspect="1"/>
          </p:cNvSpPr>
          <p:nvPr/>
        </p:nvSpPr>
        <p:spPr>
          <a:xfrm>
            <a:off x="5483539" y="380745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F8574968-CE0C-75B5-3D7A-97F727F289F0}"/>
              </a:ext>
            </a:extLst>
          </p:cNvPr>
          <p:cNvSpPr txBox="1"/>
          <p:nvPr/>
        </p:nvSpPr>
        <p:spPr>
          <a:xfrm>
            <a:off x="5491177" y="3823401"/>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sp>
        <p:nvSpPr>
          <p:cNvPr id="52" name="Oval 51">
            <a:extLst>
              <a:ext uri="{FF2B5EF4-FFF2-40B4-BE49-F238E27FC236}">
                <a16:creationId xmlns:a16="http://schemas.microsoft.com/office/drawing/2014/main" id="{43617F4B-26A0-F97D-CA7E-6BE69904CD7F}"/>
              </a:ext>
            </a:extLst>
          </p:cNvPr>
          <p:cNvSpPr>
            <a:spLocks noChangeAspect="1"/>
          </p:cNvSpPr>
          <p:nvPr/>
        </p:nvSpPr>
        <p:spPr>
          <a:xfrm>
            <a:off x="3662129" y="3840211"/>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33D5281B-F0AA-9EB6-B72A-47B2B673CFEB}"/>
              </a:ext>
            </a:extLst>
          </p:cNvPr>
          <p:cNvSpPr txBox="1"/>
          <p:nvPr/>
        </p:nvSpPr>
        <p:spPr>
          <a:xfrm>
            <a:off x="3730098" y="3856156"/>
            <a:ext cx="31451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2</a:t>
            </a:r>
          </a:p>
        </p:txBody>
      </p:sp>
      <p:sp>
        <p:nvSpPr>
          <p:cNvPr id="54" name="Oval 53">
            <a:extLst>
              <a:ext uri="{FF2B5EF4-FFF2-40B4-BE49-F238E27FC236}">
                <a16:creationId xmlns:a16="http://schemas.microsoft.com/office/drawing/2014/main" id="{1D3BC923-4424-6848-92FE-EE04C75A2D62}"/>
              </a:ext>
            </a:extLst>
          </p:cNvPr>
          <p:cNvSpPr>
            <a:spLocks noChangeAspect="1"/>
          </p:cNvSpPr>
          <p:nvPr/>
        </p:nvSpPr>
        <p:spPr>
          <a:xfrm>
            <a:off x="4221822" y="3840211"/>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F754B539-14FD-6988-19B0-C99C705BE284}"/>
              </a:ext>
            </a:extLst>
          </p:cNvPr>
          <p:cNvSpPr txBox="1"/>
          <p:nvPr/>
        </p:nvSpPr>
        <p:spPr>
          <a:xfrm>
            <a:off x="4227777" y="3840947"/>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56" name="Oval 55">
            <a:extLst>
              <a:ext uri="{FF2B5EF4-FFF2-40B4-BE49-F238E27FC236}">
                <a16:creationId xmlns:a16="http://schemas.microsoft.com/office/drawing/2014/main" id="{DE033710-7E8F-27C6-FB87-6D25801D24E9}"/>
              </a:ext>
            </a:extLst>
          </p:cNvPr>
          <p:cNvSpPr>
            <a:spLocks noChangeAspect="1"/>
          </p:cNvSpPr>
          <p:nvPr/>
        </p:nvSpPr>
        <p:spPr>
          <a:xfrm>
            <a:off x="4963041" y="453987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a:extLst>
              <a:ext uri="{FF2B5EF4-FFF2-40B4-BE49-F238E27FC236}">
                <a16:creationId xmlns:a16="http://schemas.microsoft.com/office/drawing/2014/main" id="{D3EE7EBB-0579-CD27-4431-1BE293F947EF}"/>
              </a:ext>
            </a:extLst>
          </p:cNvPr>
          <p:cNvSpPr txBox="1"/>
          <p:nvPr/>
        </p:nvSpPr>
        <p:spPr>
          <a:xfrm>
            <a:off x="4960320" y="4539311"/>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59" name="Straight Connector 58">
            <a:extLst>
              <a:ext uri="{FF2B5EF4-FFF2-40B4-BE49-F238E27FC236}">
                <a16:creationId xmlns:a16="http://schemas.microsoft.com/office/drawing/2014/main" id="{7943DAB1-1990-EC49-C1E8-90AEC9252116}"/>
              </a:ext>
            </a:extLst>
          </p:cNvPr>
          <p:cNvCxnSpPr>
            <a:cxnSpLocks/>
            <a:stCxn id="40" idx="5"/>
          </p:cNvCxnSpPr>
          <p:nvPr/>
        </p:nvCxnSpPr>
        <p:spPr>
          <a:xfrm>
            <a:off x="4944771" y="2800562"/>
            <a:ext cx="386998" cy="28207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9F394A8-C338-417C-E5A0-BFD1A4C62C85}"/>
              </a:ext>
            </a:extLst>
          </p:cNvPr>
          <p:cNvCxnSpPr>
            <a:cxnSpLocks/>
          </p:cNvCxnSpPr>
          <p:nvPr/>
        </p:nvCxnSpPr>
        <p:spPr>
          <a:xfrm flipH="1">
            <a:off x="4233288" y="2795680"/>
            <a:ext cx="389082" cy="30009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1E5075B-BA0D-26B6-EDE7-46F629C57C0E}"/>
              </a:ext>
            </a:extLst>
          </p:cNvPr>
          <p:cNvCxnSpPr>
            <a:cxnSpLocks/>
            <a:endCxn id="48" idx="0"/>
          </p:cNvCxnSpPr>
          <p:nvPr/>
        </p:nvCxnSpPr>
        <p:spPr>
          <a:xfrm flipH="1">
            <a:off x="4940335" y="3514301"/>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9160EB2-0ED5-8862-3D1B-B1DA6FEBEE1D}"/>
              </a:ext>
            </a:extLst>
          </p:cNvPr>
          <p:cNvCxnSpPr>
            <a:cxnSpLocks/>
            <a:endCxn id="50" idx="0"/>
          </p:cNvCxnSpPr>
          <p:nvPr/>
        </p:nvCxnSpPr>
        <p:spPr>
          <a:xfrm>
            <a:off x="5335349" y="3514301"/>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BDB7B7-344C-39AC-46EC-4261EA317817}"/>
              </a:ext>
            </a:extLst>
          </p:cNvPr>
          <p:cNvCxnSpPr>
            <a:cxnSpLocks/>
            <a:stCxn id="46" idx="4"/>
            <a:endCxn id="52" idx="0"/>
          </p:cNvCxnSpPr>
          <p:nvPr/>
        </p:nvCxnSpPr>
        <p:spPr>
          <a:xfrm flipH="1">
            <a:off x="3878129" y="3532233"/>
            <a:ext cx="332724" cy="30797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89C69-92A8-7B2B-0749-8A9D234FE48C}"/>
              </a:ext>
            </a:extLst>
          </p:cNvPr>
          <p:cNvCxnSpPr>
            <a:cxnSpLocks/>
            <a:stCxn id="46" idx="4"/>
            <a:endCxn id="54" idx="0"/>
          </p:cNvCxnSpPr>
          <p:nvPr/>
        </p:nvCxnSpPr>
        <p:spPr>
          <a:xfrm>
            <a:off x="4210853" y="3532233"/>
            <a:ext cx="226969" cy="30797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7824105-EC0E-0DCB-4A63-608F23B2B93A}"/>
              </a:ext>
            </a:extLst>
          </p:cNvPr>
          <p:cNvCxnSpPr>
            <a:cxnSpLocks/>
            <a:endCxn id="56" idx="0"/>
          </p:cNvCxnSpPr>
          <p:nvPr/>
        </p:nvCxnSpPr>
        <p:spPr>
          <a:xfrm flipH="1">
            <a:off x="5179041" y="4176191"/>
            <a:ext cx="393810" cy="3636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7BCFDE77-651C-05C7-9047-44E1EDF270F6}"/>
              </a:ext>
            </a:extLst>
          </p:cNvPr>
          <p:cNvSpPr>
            <a:spLocks noChangeAspect="1"/>
          </p:cNvSpPr>
          <p:nvPr/>
        </p:nvSpPr>
        <p:spPr>
          <a:xfrm>
            <a:off x="6033161" y="45596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a:extLst>
              <a:ext uri="{FF2B5EF4-FFF2-40B4-BE49-F238E27FC236}">
                <a16:creationId xmlns:a16="http://schemas.microsoft.com/office/drawing/2014/main" id="{F3E98EEB-410F-F5A7-434D-D91098CD769C}"/>
              </a:ext>
            </a:extLst>
          </p:cNvPr>
          <p:cNvSpPr txBox="1"/>
          <p:nvPr/>
        </p:nvSpPr>
        <p:spPr>
          <a:xfrm>
            <a:off x="6038753" y="455911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cxnSp>
        <p:nvCxnSpPr>
          <p:cNvPr id="71" name="Straight Connector 70">
            <a:extLst>
              <a:ext uri="{FF2B5EF4-FFF2-40B4-BE49-F238E27FC236}">
                <a16:creationId xmlns:a16="http://schemas.microsoft.com/office/drawing/2014/main" id="{194B9B30-E516-6B72-404E-E866039ABBF9}"/>
              </a:ext>
            </a:extLst>
          </p:cNvPr>
          <p:cNvCxnSpPr>
            <a:cxnSpLocks/>
            <a:endCxn id="69" idx="0"/>
          </p:cNvCxnSpPr>
          <p:nvPr/>
        </p:nvCxnSpPr>
        <p:spPr>
          <a:xfrm>
            <a:off x="5862261" y="4165943"/>
            <a:ext cx="386900" cy="39373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Slide Number Placeholder 3">
            <a:extLst>
              <a:ext uri="{FF2B5EF4-FFF2-40B4-BE49-F238E27FC236}">
                <a16:creationId xmlns:a16="http://schemas.microsoft.com/office/drawing/2014/main" id="{D113E920-F7E6-F49E-B3B7-B77B09DEA66A}"/>
              </a:ext>
            </a:extLst>
          </p:cNvPr>
          <p:cNvSpPr>
            <a:spLocks noGrp="1"/>
          </p:cNvSpPr>
          <p:nvPr>
            <p:ph type="sldNum" sz="quarter" idx="12"/>
          </p:nvPr>
        </p:nvSpPr>
        <p:spPr>
          <a:xfrm>
            <a:off x="6034168" y="4787564"/>
            <a:ext cx="335719" cy="273844"/>
          </a:xfrm>
        </p:spPr>
        <p:txBody>
          <a:bodyPr/>
          <a:lstStyle/>
          <a:p>
            <a:fld id="{683B8651-0143-4140-839E-3D36292080E8}" type="slidenum">
              <a:rPr lang="en-US" smtClean="0"/>
              <a:t>40</a:t>
            </a:fld>
            <a:endParaRPr lang="en-US" dirty="0"/>
          </a:p>
        </p:txBody>
      </p:sp>
    </p:spTree>
    <p:extLst>
      <p:ext uri="{BB962C8B-B14F-4D97-AF65-F5344CB8AC3E}">
        <p14:creationId xmlns:p14="http://schemas.microsoft.com/office/powerpoint/2010/main" val="1371092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in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371422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Start at the root</a:t>
            </a:r>
          </a:p>
          <a:p>
            <a:pPr>
              <a:lnSpc>
                <a:spcPts val="1700"/>
              </a:lnSpc>
              <a:spcBef>
                <a:spcPts val="200"/>
              </a:spcBef>
              <a:spcAft>
                <a:spcPts val="200"/>
              </a:spcAft>
            </a:pPr>
            <a:r>
              <a:rPr lang="en-US" sz="1400" dirty="0"/>
              <a:t>If query is equal to the root, return the position</a:t>
            </a:r>
          </a:p>
          <a:p>
            <a:pPr>
              <a:lnSpc>
                <a:spcPts val="1700"/>
              </a:lnSpc>
              <a:spcBef>
                <a:spcPts val="200"/>
              </a:spcBef>
              <a:spcAft>
                <a:spcPts val="200"/>
              </a:spcAft>
            </a:pPr>
            <a:r>
              <a:rPr lang="en-US" sz="1400" dirty="0"/>
              <a:t>If query is less than the root, go to the left subtree and continue the search</a:t>
            </a:r>
          </a:p>
          <a:p>
            <a:pPr>
              <a:lnSpc>
                <a:spcPts val="1700"/>
              </a:lnSpc>
              <a:spcBef>
                <a:spcPts val="200"/>
              </a:spcBef>
              <a:spcAft>
                <a:spcPts val="200"/>
              </a:spcAft>
            </a:pPr>
            <a:r>
              <a:rPr lang="en-US" sz="1400" dirty="0"/>
              <a:t>If query is more than the root, go to the right subtree and continue the search</a:t>
            </a:r>
          </a:p>
        </p:txBody>
      </p:sp>
      <p:sp>
        <p:nvSpPr>
          <p:cNvPr id="2" name="Oval 1">
            <a:extLst>
              <a:ext uri="{FF2B5EF4-FFF2-40B4-BE49-F238E27FC236}">
                <a16:creationId xmlns:a16="http://schemas.microsoft.com/office/drawing/2014/main" id="{91A6ACDB-70FB-F27E-72A2-F599876C9E3C}"/>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7E1F4F3-1990-E116-ECEF-D696BC82A2D1}"/>
              </a:ext>
            </a:extLst>
          </p:cNvPr>
          <p:cNvSpPr txBox="1"/>
          <p:nvPr/>
        </p:nvSpPr>
        <p:spPr>
          <a:xfrm>
            <a:off x="1805667" y="2329598"/>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8" name="Oval 7">
            <a:extLst>
              <a:ext uri="{FF2B5EF4-FFF2-40B4-BE49-F238E27FC236}">
                <a16:creationId xmlns:a16="http://schemas.microsoft.com/office/drawing/2014/main" id="{E4E291AB-94DB-6B4E-8932-781787E600A8}"/>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FB273C4-AEA2-FDC8-A17D-DEF4F5339407}"/>
              </a:ext>
            </a:extLst>
          </p:cNvPr>
          <p:cNvSpPr txBox="1"/>
          <p:nvPr/>
        </p:nvSpPr>
        <p:spPr>
          <a:xfrm>
            <a:off x="955418" y="275404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0" name="Oval 9">
            <a:extLst>
              <a:ext uri="{FF2B5EF4-FFF2-40B4-BE49-F238E27FC236}">
                <a16:creationId xmlns:a16="http://schemas.microsoft.com/office/drawing/2014/main" id="{40E1E6F0-3C7A-1001-E1D3-E2D4806494DA}"/>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781D0438-FB22-B7BB-A92B-589A319D81CA}"/>
              </a:ext>
            </a:extLst>
          </p:cNvPr>
          <p:cNvSpPr txBox="1"/>
          <p:nvPr/>
        </p:nvSpPr>
        <p:spPr>
          <a:xfrm>
            <a:off x="2641960" y="2759124"/>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sp>
        <p:nvSpPr>
          <p:cNvPr id="13" name="Oval 12">
            <a:extLst>
              <a:ext uri="{FF2B5EF4-FFF2-40B4-BE49-F238E27FC236}">
                <a16:creationId xmlns:a16="http://schemas.microsoft.com/office/drawing/2014/main" id="{A464554D-2AEB-F984-C5AA-624269592727}"/>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E7E2E2-0BC7-70EA-41A0-D8193951D586}"/>
              </a:ext>
            </a:extLst>
          </p:cNvPr>
          <p:cNvSpPr txBox="1"/>
          <p:nvPr/>
        </p:nvSpPr>
        <p:spPr>
          <a:xfrm>
            <a:off x="517689" y="3478364"/>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9" name="Oval 18">
            <a:extLst>
              <a:ext uri="{FF2B5EF4-FFF2-40B4-BE49-F238E27FC236}">
                <a16:creationId xmlns:a16="http://schemas.microsoft.com/office/drawing/2014/main" id="{F5212B58-F8B0-EE07-A7E1-FF47D970BA5B}"/>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7AC05D0A-0377-5457-591F-7C9CE610F4DB}"/>
              </a:ext>
            </a:extLst>
          </p:cNvPr>
          <p:cNvSpPr txBox="1"/>
          <p:nvPr/>
        </p:nvSpPr>
        <p:spPr>
          <a:xfrm>
            <a:off x="2240888" y="348477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1" name="Oval 20">
            <a:extLst>
              <a:ext uri="{FF2B5EF4-FFF2-40B4-BE49-F238E27FC236}">
                <a16:creationId xmlns:a16="http://schemas.microsoft.com/office/drawing/2014/main" id="{98E8C40D-B0A7-5C14-1D7A-FFE4115C4ACC}"/>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CFA5951-C6EB-732D-8508-3B28301BAEB9}"/>
              </a:ext>
            </a:extLst>
          </p:cNvPr>
          <p:cNvSpPr txBox="1"/>
          <p:nvPr/>
        </p:nvSpPr>
        <p:spPr>
          <a:xfrm>
            <a:off x="3004638" y="3486753"/>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3" name="Oval 22">
            <a:extLst>
              <a:ext uri="{FF2B5EF4-FFF2-40B4-BE49-F238E27FC236}">
                <a16:creationId xmlns:a16="http://schemas.microsoft.com/office/drawing/2014/main" id="{0EB6E5FE-7E70-8B9B-C8A8-F556C013CEB0}"/>
              </a:ext>
            </a:extLst>
          </p:cNvPr>
          <p:cNvSpPr>
            <a:spLocks noChangeAspect="1"/>
          </p:cNvSpPr>
          <p:nvPr/>
        </p:nvSpPr>
        <p:spPr>
          <a:xfrm>
            <a:off x="119212"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1597A25C-B299-5FB4-DF4B-D75DC5426D5D}"/>
              </a:ext>
            </a:extLst>
          </p:cNvPr>
          <p:cNvSpPr txBox="1"/>
          <p:nvPr/>
        </p:nvSpPr>
        <p:spPr>
          <a:xfrm>
            <a:off x="187181" y="4226731"/>
            <a:ext cx="31451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2</a:t>
            </a:r>
          </a:p>
        </p:txBody>
      </p:sp>
      <p:sp>
        <p:nvSpPr>
          <p:cNvPr id="25" name="Oval 24">
            <a:extLst>
              <a:ext uri="{FF2B5EF4-FFF2-40B4-BE49-F238E27FC236}">
                <a16:creationId xmlns:a16="http://schemas.microsoft.com/office/drawing/2014/main" id="{333D7328-BA2B-CDDA-98FB-ADA5CB5E380E}"/>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73048C8-5A3E-51A4-EEA4-AEE61FC80587}"/>
              </a:ext>
            </a:extLst>
          </p:cNvPr>
          <p:cNvSpPr txBox="1"/>
          <p:nvPr/>
        </p:nvSpPr>
        <p:spPr>
          <a:xfrm>
            <a:off x="884371" y="421152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27" name="Oval 26">
            <a:extLst>
              <a:ext uri="{FF2B5EF4-FFF2-40B4-BE49-F238E27FC236}">
                <a16:creationId xmlns:a16="http://schemas.microsoft.com/office/drawing/2014/main" id="{4DD7B4E3-A217-8B5A-D25A-3201F9EF7307}"/>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B0CD6155-B2F1-8D22-D349-D1D1744491F7}"/>
              </a:ext>
            </a:extLst>
          </p:cNvPr>
          <p:cNvSpPr txBox="1"/>
          <p:nvPr/>
        </p:nvSpPr>
        <p:spPr>
          <a:xfrm>
            <a:off x="2473781" y="4202663"/>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9" name="Straight Connector 28">
            <a:extLst>
              <a:ext uri="{FF2B5EF4-FFF2-40B4-BE49-F238E27FC236}">
                <a16:creationId xmlns:a16="http://schemas.microsoft.com/office/drawing/2014/main" id="{FD8591C8-EF7E-6F40-D4E9-072FC54EC1F2}"/>
              </a:ext>
            </a:extLst>
          </p:cNvPr>
          <p:cNvCxnSpPr>
            <a:cxnSpLocks/>
            <a:stCxn id="2" idx="3"/>
            <a:endCxn id="8"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E0B81A-EF1F-9C22-2412-010A1F635046}"/>
              </a:ext>
            </a:extLst>
          </p:cNvPr>
          <p:cNvCxnSpPr>
            <a:cxnSpLocks/>
            <a:stCxn id="2" idx="5"/>
            <a:endCxn id="10"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D3DEED-C787-ACE0-88AE-EE1C9023F381}"/>
              </a:ext>
            </a:extLst>
          </p:cNvPr>
          <p:cNvCxnSpPr>
            <a:cxnSpLocks/>
            <a:stCxn id="8" idx="4"/>
            <a:endCxn id="1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7632B9-1458-EE1B-B843-80BF71E6CD60}"/>
              </a:ext>
            </a:extLst>
          </p:cNvPr>
          <p:cNvCxnSpPr>
            <a:cxnSpLocks/>
            <a:stCxn id="10" idx="4"/>
            <a:endCxn id="19"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FCEEFD-BD63-2B9F-A323-AB30D769797F}"/>
              </a:ext>
            </a:extLst>
          </p:cNvPr>
          <p:cNvCxnSpPr>
            <a:cxnSpLocks/>
            <a:stCxn id="10" idx="4"/>
            <a:endCxn id="21"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5F801A-9497-1D1F-0854-11F9246AECAD}"/>
              </a:ext>
            </a:extLst>
          </p:cNvPr>
          <p:cNvCxnSpPr>
            <a:cxnSpLocks/>
            <a:endCxn id="23" idx="0"/>
          </p:cNvCxnSpPr>
          <p:nvPr/>
        </p:nvCxnSpPr>
        <p:spPr>
          <a:xfrm flipH="1">
            <a:off x="335212" y="3910364"/>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6A94E4-F722-BAF9-F4E8-380C3D3F2559}"/>
              </a:ext>
            </a:extLst>
          </p:cNvPr>
          <p:cNvCxnSpPr>
            <a:cxnSpLocks/>
            <a:endCxn id="25"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8F969-046D-C952-9535-BC2D42130E6E}"/>
              </a:ext>
            </a:extLst>
          </p:cNvPr>
          <p:cNvCxnSpPr>
            <a:cxnSpLocks/>
            <a:stCxn id="19" idx="4"/>
            <a:endCxn id="27"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E792965-FB90-DADF-1CF5-AE5896AA10E8}"/>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41</a:t>
            </a:fld>
            <a:endParaRPr lang="en-US" dirty="0"/>
          </a:p>
        </p:txBody>
      </p:sp>
    </p:spTree>
    <p:extLst>
      <p:ext uri="{BB962C8B-B14F-4D97-AF65-F5344CB8AC3E}">
        <p14:creationId xmlns:p14="http://schemas.microsoft.com/office/powerpoint/2010/main" val="99503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Search in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4" name="Content Placeholder 2">
            <a:extLst>
              <a:ext uri="{FF2B5EF4-FFF2-40B4-BE49-F238E27FC236}">
                <a16:creationId xmlns:a16="http://schemas.microsoft.com/office/drawing/2014/main" id="{3E989306-42B5-E3C6-1E40-9989925399D2}"/>
              </a:ext>
            </a:extLst>
          </p:cNvPr>
          <p:cNvSpPr txBox="1">
            <a:spLocks/>
          </p:cNvSpPr>
          <p:nvPr/>
        </p:nvSpPr>
        <p:spPr>
          <a:xfrm>
            <a:off x="26741" y="1140237"/>
            <a:ext cx="6743175" cy="2558927"/>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struct </a:t>
            </a:r>
            <a:r>
              <a:rPr lang="en-US" sz="1200" dirty="0">
                <a:solidFill>
                  <a:schemeClr val="bg1"/>
                </a:solidFill>
                <a:latin typeface="Courier" pitchFamily="2" charset="0"/>
              </a:rPr>
              <a:t>node*</a:t>
            </a:r>
            <a:r>
              <a:rPr lang="en-US" sz="1200" dirty="0">
                <a:solidFill>
                  <a:srgbClr val="FF2600"/>
                </a:solidFill>
                <a:latin typeface="Courier" pitchFamily="2" charset="0"/>
              </a:rPr>
              <a:t> </a:t>
            </a:r>
            <a:r>
              <a:rPr lang="en-US" sz="1200" dirty="0">
                <a:solidFill>
                  <a:schemeClr val="bg1"/>
                </a:solidFill>
                <a:latin typeface="Courier" pitchFamily="2" charset="0"/>
              </a:rPr>
              <a:t>search</a:t>
            </a:r>
            <a:r>
              <a:rPr lang="en-US" sz="1200" dirty="0">
                <a:solidFill>
                  <a:srgbClr val="FF2600"/>
                </a:solidFill>
                <a:latin typeface="Courier" pitchFamily="2" charset="0"/>
              </a:rPr>
              <a:t>(struct</a:t>
            </a:r>
            <a:r>
              <a:rPr lang="en-US" sz="1200" dirty="0">
                <a:solidFill>
                  <a:schemeClr val="bg1"/>
                </a:solidFill>
                <a:latin typeface="Courier" pitchFamily="2" charset="0"/>
              </a:rPr>
              <a:t> node* root, </a:t>
            </a:r>
            <a:r>
              <a:rPr lang="en-US" sz="1200" dirty="0">
                <a:ln>
                  <a:solidFill>
                    <a:srgbClr val="00FDFF"/>
                  </a:solidFill>
                </a:ln>
                <a:solidFill>
                  <a:srgbClr val="00FDFF"/>
                </a:solidFill>
                <a:latin typeface="Courier" pitchFamily="2" charset="0"/>
              </a:rPr>
              <a:t>int</a:t>
            </a:r>
            <a:r>
              <a:rPr lang="en-US" sz="1200" dirty="0">
                <a:solidFill>
                  <a:schemeClr val="bg1"/>
                </a:solidFill>
                <a:latin typeface="Courier" pitchFamily="2" charset="0"/>
              </a:rPr>
              <a:t> query)</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Base case: root is null or key is present at root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(root == NULL || root-&gt;key == query)</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 </a:t>
            </a:r>
            <a:r>
              <a:rPr lang="en-US" sz="1200" dirty="0">
                <a:solidFill>
                  <a:schemeClr val="bg1"/>
                </a:solidFill>
                <a:latin typeface="Courier" pitchFamily="2" charset="0"/>
              </a:rPr>
              <a:t>root;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182563" indent="-174625">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If query is less than root’s key, recurse on left subtree, else recurse on right subtree (R)</a:t>
            </a:r>
          </a:p>
          <a:p>
            <a:pPr marL="0" indent="0">
              <a:lnSpc>
                <a:spcPts val="1500"/>
              </a:lnSpc>
              <a:spcBef>
                <a:spcPts val="0"/>
              </a:spcBef>
              <a:buNone/>
            </a:pPr>
            <a:r>
              <a:rPr lang="en-US" sz="1200" dirty="0">
                <a:ln>
                  <a:solidFill>
                    <a:srgbClr val="00B050"/>
                  </a:solidFill>
                </a:ln>
                <a:solidFill>
                  <a:srgbClr val="00B050"/>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(query &lt; root-&gt;key)</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 </a:t>
            </a:r>
            <a:r>
              <a:rPr lang="en-US" sz="1200" dirty="0">
                <a:solidFill>
                  <a:schemeClr val="bg1"/>
                </a:solidFill>
                <a:latin typeface="Courier" pitchFamily="2" charset="0"/>
              </a:rPr>
              <a:t>search(root-&gt;left, query);</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rgbClr val="00B050"/>
                </a:solidFill>
                <a:latin typeface="Courier" pitchFamily="2" charset="0"/>
              </a:rPr>
              <a:t>  </a:t>
            </a:r>
            <a:r>
              <a:rPr lang="en-US" sz="1200" dirty="0">
                <a:solidFill>
                  <a:srgbClr val="FF2600"/>
                </a:solidFill>
                <a:latin typeface="Courier" pitchFamily="2" charset="0"/>
              </a:rPr>
              <a:t>else</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 </a:t>
            </a:r>
            <a:r>
              <a:rPr lang="en-US" sz="1200" dirty="0">
                <a:solidFill>
                  <a:schemeClr val="bg1"/>
                </a:solidFill>
                <a:latin typeface="Courier" pitchFamily="2" charset="0"/>
              </a:rPr>
              <a:t>search(root-&gt;right, query);</a:t>
            </a:r>
          </a:p>
          <a:p>
            <a:pPr marL="0" indent="0">
              <a:lnSpc>
                <a:spcPts val="1500"/>
              </a:lnSpc>
              <a:spcBef>
                <a:spcPts val="0"/>
              </a:spcBef>
              <a:buNone/>
            </a:pPr>
            <a:r>
              <a:rPr lang="en-US" sz="1200" dirty="0">
                <a:solidFill>
                  <a:schemeClr val="bg1"/>
                </a:solidFill>
                <a:latin typeface="Courier" pitchFamily="2" charset="0"/>
              </a:rPr>
              <a:t>}</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F0862B3-EE94-0AA7-1F8F-E3F033649D51}"/>
                  </a:ext>
                </a:extLst>
              </p:cNvPr>
              <p:cNvSpPr txBox="1">
                <a:spLocks/>
              </p:cNvSpPr>
              <p:nvPr/>
            </p:nvSpPr>
            <p:spPr>
              <a:xfrm>
                <a:off x="26741" y="3766275"/>
                <a:ext cx="6743175" cy="11029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What will be the running time? (Assume you know the height (h) of the tree)</a:t>
                </a:r>
              </a:p>
              <a:p>
                <a:pPr>
                  <a:lnSpc>
                    <a:spcPts val="1700"/>
                  </a:lnSpc>
                  <a:spcBef>
                    <a:spcPts val="200"/>
                  </a:spcBef>
                  <a:spcAft>
                    <a:spcPts val="200"/>
                  </a:spcAft>
                </a:pP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h</m:t>
                    </m:r>
                    <m:r>
                      <a:rPr lang="en-US" sz="1400" b="0" i="1" smtClean="0">
                        <a:latin typeface="Cambria Math" panose="02040503050406030204" pitchFamily="18" charset="0"/>
                      </a:rPr>
                      <m:t>)</m:t>
                    </m:r>
                  </m:oMath>
                </a14:m>
                <a:endParaRPr lang="en-US" sz="1400" dirty="0"/>
              </a:p>
              <a:p>
                <a:pPr>
                  <a:lnSpc>
                    <a:spcPts val="1700"/>
                  </a:lnSpc>
                  <a:spcBef>
                    <a:spcPts val="200"/>
                  </a:spcBef>
                  <a:spcAft>
                    <a:spcPts val="200"/>
                  </a:spcAft>
                </a:pPr>
                <a:r>
                  <a:rPr lang="en-US" sz="1400" dirty="0"/>
                  <a:t>Worst case running time if you know there are total </a:t>
                </a:r>
                <a14:m>
                  <m:oMath xmlns:m="http://schemas.openxmlformats.org/officeDocument/2006/math">
                    <m:r>
                      <a:rPr lang="en-US" sz="1400" b="0" i="1" smtClean="0">
                        <a:latin typeface="Cambria Math" panose="02040503050406030204" pitchFamily="18" charset="0"/>
                      </a:rPr>
                      <m:t>𝑛</m:t>
                    </m:r>
                  </m:oMath>
                </a14:m>
                <a:r>
                  <a:rPr lang="en-US" sz="1400" dirty="0"/>
                  <a:t> number of nodes?</a:t>
                </a:r>
              </a:p>
              <a:p>
                <a:pPr>
                  <a:lnSpc>
                    <a:spcPts val="1700"/>
                  </a:lnSpc>
                  <a:spcBef>
                    <a:spcPts val="200"/>
                  </a:spcBef>
                  <a:spcAft>
                    <a:spcPts val="200"/>
                  </a:spcAft>
                </a:pP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endParaRPr lang="en-US" sz="1400" dirty="0"/>
              </a:p>
              <a:p>
                <a:pPr>
                  <a:lnSpc>
                    <a:spcPts val="1700"/>
                  </a:lnSpc>
                  <a:spcBef>
                    <a:spcPts val="200"/>
                  </a:spcBef>
                  <a:spcAft>
                    <a:spcPts val="200"/>
                  </a:spcAft>
                </a:pPr>
                <a:endParaRPr lang="en-US" sz="1400" dirty="0"/>
              </a:p>
            </p:txBody>
          </p:sp>
        </mc:Choice>
        <mc:Fallback xmlns="">
          <p:sp>
            <p:nvSpPr>
              <p:cNvPr id="15" name="Content Placeholder 2">
                <a:extLst>
                  <a:ext uri="{FF2B5EF4-FFF2-40B4-BE49-F238E27FC236}">
                    <a16:creationId xmlns:a16="http://schemas.microsoft.com/office/drawing/2014/main" id="{4F0862B3-EE94-0AA7-1F8F-E3F033649D51}"/>
                  </a:ext>
                </a:extLst>
              </p:cNvPr>
              <p:cNvSpPr txBox="1">
                <a:spLocks noRot="1" noChangeAspect="1" noMove="1" noResize="1" noEditPoints="1" noAdjustHandles="1" noChangeArrowheads="1" noChangeShapeType="1" noTextEdit="1"/>
              </p:cNvSpPr>
              <p:nvPr/>
            </p:nvSpPr>
            <p:spPr>
              <a:xfrm>
                <a:off x="26741" y="3766275"/>
                <a:ext cx="6743175" cy="1102933"/>
              </a:xfrm>
              <a:prstGeom prst="rect">
                <a:avLst/>
              </a:prstGeom>
              <a:blipFill>
                <a:blip r:embed="rId3"/>
                <a:stretch>
                  <a:fillRect l="-188" t="-2273" b="-4545"/>
                </a:stretch>
              </a:blipFill>
            </p:spPr>
            <p:txBody>
              <a:bodyPr/>
              <a:lstStyle/>
              <a:p>
                <a:r>
                  <a:rPr lang="en-US">
                    <a:noFill/>
                  </a:rPr>
                  <a:t> </a:t>
                </a:r>
              </a:p>
            </p:txBody>
          </p:sp>
        </mc:Fallback>
      </mc:AlternateContent>
      <p:sp>
        <p:nvSpPr>
          <p:cNvPr id="2" name="Slide Number Placeholder 3">
            <a:extLst>
              <a:ext uri="{FF2B5EF4-FFF2-40B4-BE49-F238E27FC236}">
                <a16:creationId xmlns:a16="http://schemas.microsoft.com/office/drawing/2014/main" id="{D5B559C6-ED1A-C2FC-B946-239AE469E04A}"/>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42</a:t>
            </a:fld>
            <a:endParaRPr lang="en-US" dirty="0"/>
          </a:p>
        </p:txBody>
      </p:sp>
    </p:spTree>
    <p:extLst>
      <p:ext uri="{BB962C8B-B14F-4D97-AF65-F5344CB8AC3E}">
        <p14:creationId xmlns:p14="http://schemas.microsoft.com/office/powerpoint/2010/main" val="31343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Inserting in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4" name="Content Placeholder 2">
            <a:extLst>
              <a:ext uri="{FF2B5EF4-FFF2-40B4-BE49-F238E27FC236}">
                <a16:creationId xmlns:a16="http://schemas.microsoft.com/office/drawing/2014/main" id="{3E989306-42B5-E3C6-1E40-9989925399D2}"/>
              </a:ext>
            </a:extLst>
          </p:cNvPr>
          <p:cNvSpPr txBox="1">
            <a:spLocks/>
          </p:cNvSpPr>
          <p:nvPr/>
        </p:nvSpPr>
        <p:spPr>
          <a:xfrm>
            <a:off x="26741" y="1140237"/>
            <a:ext cx="6743175" cy="2949625"/>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ln>
                  <a:solidFill>
                    <a:srgbClr val="00B050"/>
                  </a:solidFill>
                </a:ln>
                <a:solidFill>
                  <a:srgbClr val="00B050"/>
                </a:solidFill>
                <a:latin typeface="Courier" pitchFamily="2" charset="0"/>
              </a:rPr>
              <a:t>// function to insert a new node with given key in BST</a:t>
            </a:r>
          </a:p>
          <a:p>
            <a:pPr marL="0" indent="0">
              <a:lnSpc>
                <a:spcPts val="1500"/>
              </a:lnSpc>
              <a:spcBef>
                <a:spcPts val="0"/>
              </a:spcBef>
              <a:buNone/>
            </a:pPr>
            <a:r>
              <a:rPr lang="en-US" sz="1200" dirty="0">
                <a:solidFill>
                  <a:srgbClr val="FF2600"/>
                </a:solidFill>
                <a:latin typeface="Courier" pitchFamily="2" charset="0"/>
              </a:rPr>
              <a:t>struct </a:t>
            </a:r>
            <a:r>
              <a:rPr lang="en-US" sz="1200" dirty="0">
                <a:solidFill>
                  <a:schemeClr val="bg1"/>
                </a:solidFill>
                <a:latin typeface="Courier" pitchFamily="2" charset="0"/>
              </a:rPr>
              <a:t>node*</a:t>
            </a:r>
            <a:r>
              <a:rPr lang="en-US" sz="1200" dirty="0">
                <a:solidFill>
                  <a:srgbClr val="FF2600"/>
                </a:solidFill>
                <a:latin typeface="Courier" pitchFamily="2" charset="0"/>
              </a:rPr>
              <a:t> </a:t>
            </a:r>
            <a:r>
              <a:rPr lang="en-US" sz="1200" dirty="0">
                <a:solidFill>
                  <a:schemeClr val="bg1"/>
                </a:solidFill>
                <a:latin typeface="Courier" pitchFamily="2" charset="0"/>
              </a:rPr>
              <a:t>insert</a:t>
            </a:r>
            <a:r>
              <a:rPr lang="en-US" sz="1200" dirty="0">
                <a:solidFill>
                  <a:srgbClr val="FF2600"/>
                </a:solidFill>
                <a:latin typeface="Courier" pitchFamily="2" charset="0"/>
              </a:rPr>
              <a:t>(struct</a:t>
            </a:r>
            <a:r>
              <a:rPr lang="en-US" sz="1200" dirty="0">
                <a:solidFill>
                  <a:schemeClr val="bg1"/>
                </a:solidFill>
                <a:latin typeface="Courier" pitchFamily="2" charset="0"/>
              </a:rPr>
              <a:t> node* node, </a:t>
            </a:r>
            <a:r>
              <a:rPr lang="en-US" sz="1200" dirty="0">
                <a:ln>
                  <a:solidFill>
                    <a:srgbClr val="00FDFF"/>
                  </a:solidFill>
                </a:ln>
                <a:solidFill>
                  <a:srgbClr val="00FDFF"/>
                </a:solidFill>
                <a:latin typeface="Courier" pitchFamily="2" charset="0"/>
              </a:rPr>
              <a:t>int</a:t>
            </a:r>
            <a:r>
              <a:rPr lang="en-US" sz="1200" dirty="0">
                <a:solidFill>
                  <a:schemeClr val="bg1"/>
                </a:solidFill>
                <a:latin typeface="Courier" pitchFamily="2" charset="0"/>
              </a:rPr>
              <a:t> key){</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If we reach a NULL pointer, this is the place to insert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 == 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 </a:t>
            </a:r>
            <a:r>
              <a:rPr lang="en-US" sz="1200" dirty="0" err="1">
                <a:solidFill>
                  <a:schemeClr val="bg1"/>
                </a:solidFill>
                <a:latin typeface="Courier" pitchFamily="2" charset="0"/>
              </a:rPr>
              <a:t>newNode</a:t>
            </a:r>
            <a:r>
              <a:rPr lang="en-US" sz="1200" dirty="0">
                <a:solidFill>
                  <a:schemeClr val="bg1"/>
                </a:solidFill>
                <a:latin typeface="Courier" pitchFamily="2" charset="0"/>
              </a:rPr>
              <a:t>(key);</a:t>
            </a:r>
            <a:endParaRPr lang="en-US" sz="1200" dirty="0">
              <a:ln>
                <a:solidFill>
                  <a:srgbClr val="00B050"/>
                </a:solidFill>
              </a:ln>
              <a:solidFill>
                <a:schemeClr val="bg1"/>
              </a:solidFill>
              <a:latin typeface="Courier" pitchFamily="2" charset="0"/>
            </a:endParaRPr>
          </a:p>
          <a:p>
            <a:pPr marL="182563" indent="-174625">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 down the tree</a:t>
            </a:r>
          </a:p>
          <a:p>
            <a:pPr marL="182563" indent="-174625">
              <a:lnSpc>
                <a:spcPts val="1500"/>
              </a:lnSpc>
              <a:spcBef>
                <a:spcPts val="0"/>
              </a:spcBef>
              <a:buNone/>
            </a:pPr>
            <a:r>
              <a:rPr lang="en-US" sz="1200" dirty="0">
                <a:ln>
                  <a:solidFill>
                    <a:srgbClr val="00B050"/>
                  </a:solidFill>
                </a:ln>
                <a:solidFill>
                  <a:srgbClr val="00B050"/>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(key &lt; node-&gt;key)</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node-&gt;left = insert(node-&gt;left, key);</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rgbClr val="00B050"/>
                </a:solidFill>
                <a:latin typeface="Courier" pitchFamily="2" charset="0"/>
              </a:rPr>
              <a:t>  </a:t>
            </a:r>
            <a:r>
              <a:rPr lang="en-US" sz="1200" dirty="0">
                <a:solidFill>
                  <a:srgbClr val="FF2600"/>
                </a:solidFill>
                <a:latin typeface="Courier" pitchFamily="2" charset="0"/>
              </a:rPr>
              <a:t>else if </a:t>
            </a:r>
            <a:r>
              <a:rPr lang="en-US" sz="1200" dirty="0">
                <a:solidFill>
                  <a:schemeClr val="bg1"/>
                </a:solidFill>
                <a:latin typeface="Courier" pitchFamily="2" charset="0"/>
              </a:rPr>
              <a:t>(key &gt; node-&gt;key)</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rgbClr val="FF2600"/>
                </a:solidFill>
                <a:latin typeface="Courier" pitchFamily="2" charset="0"/>
              </a:rPr>
              <a:t>    </a:t>
            </a:r>
            <a:r>
              <a:rPr lang="en-US" sz="1200" dirty="0">
                <a:solidFill>
                  <a:schemeClr val="bg1"/>
                </a:solidFill>
                <a:latin typeface="Courier" pitchFamily="2" charset="0"/>
              </a:rPr>
              <a:t>node-&gt;right = insert(node-&gt;right, key);</a:t>
            </a:r>
            <a:endParaRPr lang="en-US" sz="1200" dirty="0">
              <a:solidFill>
                <a:srgbClr val="FF2600"/>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else</a:t>
            </a:r>
          </a:p>
          <a:p>
            <a:pPr marL="0" indent="0">
              <a:lnSpc>
                <a:spcPts val="1500"/>
              </a:lnSpc>
              <a:spcBef>
                <a:spcPts val="0"/>
              </a:spcBef>
              <a:buNone/>
            </a:pPr>
            <a:r>
              <a:rPr lang="en-US" sz="1200" dirty="0">
                <a:solidFill>
                  <a:srgbClr val="FF2600"/>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"Key %d is already present!\n", key</a:t>
            </a:r>
            <a:r>
              <a:rPr lang="en-US" sz="1200" dirty="0">
                <a:ln>
                  <a:solidFill>
                    <a:schemeClr val="bg1"/>
                  </a:solidFill>
                </a:ln>
                <a:solidFill>
                  <a:schemeClr val="bg1"/>
                </a:solidFill>
                <a:latin typeface="Courier" pitchFamily="2" charset="0"/>
              </a:rPr>
              <a:t>);</a:t>
            </a:r>
          </a:p>
          <a:p>
            <a:pPr marL="0" indent="0">
              <a:lnSpc>
                <a:spcPts val="1500"/>
              </a:lnSpc>
              <a:spcBef>
                <a:spcPts val="0"/>
              </a:spcBef>
              <a:buNone/>
            </a:pPr>
            <a:r>
              <a:rPr lang="en-US" sz="1200" dirty="0">
                <a:ln>
                  <a:solidFill>
                    <a:schemeClr val="bg1"/>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Return the (unchanged) node pointer</a:t>
            </a:r>
          </a:p>
          <a:p>
            <a:pPr marL="0" indent="0">
              <a:lnSpc>
                <a:spcPts val="1500"/>
              </a:lnSpc>
              <a:spcBef>
                <a:spcPts val="0"/>
              </a:spcBef>
              <a:buNone/>
            </a:pPr>
            <a:r>
              <a:rPr lang="en-US" sz="1200" dirty="0">
                <a:ln>
                  <a:solidFill>
                    <a:srgbClr val="00B050"/>
                  </a:solidFill>
                </a:ln>
                <a:solidFill>
                  <a:srgbClr val="00B050"/>
                </a:solidFill>
                <a:latin typeface="Courier" pitchFamily="2" charset="0"/>
              </a:rPr>
              <a:t>  </a:t>
            </a:r>
            <a:r>
              <a:rPr lang="en-US" sz="1200" dirty="0">
                <a:solidFill>
                  <a:srgbClr val="FF2600"/>
                </a:solidFill>
                <a:latin typeface="Courier" pitchFamily="2" charset="0"/>
              </a:rPr>
              <a:t>return </a:t>
            </a:r>
            <a:r>
              <a:rPr lang="en-US" sz="1200" dirty="0">
                <a:solidFill>
                  <a:schemeClr val="bg1"/>
                </a:solidFill>
                <a:latin typeface="Courier" pitchFamily="2" charset="0"/>
              </a:rPr>
              <a:t>node;</a:t>
            </a:r>
            <a:endParaRPr lang="en-US" sz="1200" dirty="0">
              <a:ln>
                <a:solidFill>
                  <a:srgbClr val="00B050"/>
                </a:solidFill>
              </a:ln>
              <a:solidFill>
                <a:srgbClr val="00B050"/>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F0862B3-EE94-0AA7-1F8F-E3F033649D51}"/>
                  </a:ext>
                </a:extLst>
              </p:cNvPr>
              <p:cNvSpPr txBox="1">
                <a:spLocks/>
              </p:cNvSpPr>
              <p:nvPr/>
            </p:nvSpPr>
            <p:spPr>
              <a:xfrm>
                <a:off x="26741" y="4090469"/>
                <a:ext cx="6743175" cy="85560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00"/>
                  </a:lnSpc>
                  <a:spcBef>
                    <a:spcPts val="0"/>
                  </a:spcBef>
                </a:pPr>
                <a:r>
                  <a:rPr lang="en-US" sz="1400" dirty="0"/>
                  <a:t>What will be the running time? (Assume you know the height (h) of the tree)</a:t>
                </a:r>
              </a:p>
              <a:p>
                <a:pPr>
                  <a:lnSpc>
                    <a:spcPts val="1600"/>
                  </a:lnSpc>
                  <a:spcBef>
                    <a:spcPts val="0"/>
                  </a:spcBef>
                </a:pP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h</m:t>
                    </m:r>
                    <m:r>
                      <a:rPr lang="en-US" sz="1400" b="0" i="1" smtClean="0">
                        <a:latin typeface="Cambria Math" panose="02040503050406030204" pitchFamily="18" charset="0"/>
                      </a:rPr>
                      <m:t>)</m:t>
                    </m:r>
                  </m:oMath>
                </a14:m>
                <a:endParaRPr lang="en-US" sz="1400" dirty="0"/>
              </a:p>
              <a:p>
                <a:pPr>
                  <a:lnSpc>
                    <a:spcPts val="1600"/>
                  </a:lnSpc>
                  <a:spcBef>
                    <a:spcPts val="0"/>
                  </a:spcBef>
                </a:pPr>
                <a:r>
                  <a:rPr lang="en-US" sz="1400" dirty="0"/>
                  <a:t>Worst case running time if you know there are total </a:t>
                </a:r>
                <a14:m>
                  <m:oMath xmlns:m="http://schemas.openxmlformats.org/officeDocument/2006/math">
                    <m:r>
                      <a:rPr lang="en-US" sz="1400" b="0" i="1" smtClean="0">
                        <a:latin typeface="Cambria Math" panose="02040503050406030204" pitchFamily="18" charset="0"/>
                      </a:rPr>
                      <m:t>𝑛</m:t>
                    </m:r>
                  </m:oMath>
                </a14:m>
                <a:r>
                  <a:rPr lang="en-US" sz="1400" dirty="0"/>
                  <a:t> number of keys?</a:t>
                </a:r>
              </a:p>
              <a:p>
                <a:pPr>
                  <a:lnSpc>
                    <a:spcPts val="1600"/>
                  </a:lnSpc>
                  <a:spcBef>
                    <a:spcPts val="0"/>
                  </a:spcBef>
                </a:pP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endParaRPr lang="en-US" sz="1400" dirty="0"/>
              </a:p>
              <a:p>
                <a:pPr>
                  <a:lnSpc>
                    <a:spcPts val="1700"/>
                  </a:lnSpc>
                  <a:spcBef>
                    <a:spcPts val="200"/>
                  </a:spcBef>
                  <a:spcAft>
                    <a:spcPts val="200"/>
                  </a:spcAft>
                </a:pPr>
                <a:endParaRPr lang="en-US" sz="1400" dirty="0"/>
              </a:p>
            </p:txBody>
          </p:sp>
        </mc:Choice>
        <mc:Fallback xmlns="">
          <p:sp>
            <p:nvSpPr>
              <p:cNvPr id="15" name="Content Placeholder 2">
                <a:extLst>
                  <a:ext uri="{FF2B5EF4-FFF2-40B4-BE49-F238E27FC236}">
                    <a16:creationId xmlns:a16="http://schemas.microsoft.com/office/drawing/2014/main" id="{4F0862B3-EE94-0AA7-1F8F-E3F033649D51}"/>
                  </a:ext>
                </a:extLst>
              </p:cNvPr>
              <p:cNvSpPr txBox="1">
                <a:spLocks noRot="1" noChangeAspect="1" noMove="1" noResize="1" noEditPoints="1" noAdjustHandles="1" noChangeArrowheads="1" noChangeShapeType="1" noTextEdit="1"/>
              </p:cNvSpPr>
              <p:nvPr/>
            </p:nvSpPr>
            <p:spPr>
              <a:xfrm>
                <a:off x="26741" y="4090469"/>
                <a:ext cx="6743175" cy="855603"/>
              </a:xfrm>
              <a:prstGeom prst="rect">
                <a:avLst/>
              </a:prstGeom>
              <a:blipFill>
                <a:blip r:embed="rId3"/>
                <a:stretch>
                  <a:fillRect l="-188" t="-2941" b="-11765"/>
                </a:stretch>
              </a:blipFill>
            </p:spPr>
            <p:txBody>
              <a:bodyPr/>
              <a:lstStyle/>
              <a:p>
                <a:r>
                  <a:rPr lang="en-US">
                    <a:noFill/>
                  </a:rPr>
                  <a:t> </a:t>
                </a:r>
              </a:p>
            </p:txBody>
          </p:sp>
        </mc:Fallback>
      </mc:AlternateContent>
      <p:sp>
        <p:nvSpPr>
          <p:cNvPr id="2" name="Slide Number Placeholder 3">
            <a:extLst>
              <a:ext uri="{FF2B5EF4-FFF2-40B4-BE49-F238E27FC236}">
                <a16:creationId xmlns:a16="http://schemas.microsoft.com/office/drawing/2014/main" id="{B5A80D0A-5945-7523-F107-6A5CFD7B7B38}"/>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43</a:t>
            </a:fld>
            <a:endParaRPr lang="en-US" dirty="0"/>
          </a:p>
        </p:txBody>
      </p:sp>
    </p:spTree>
    <p:extLst>
      <p:ext uri="{BB962C8B-B14F-4D97-AF65-F5344CB8AC3E}">
        <p14:creationId xmlns:p14="http://schemas.microsoft.com/office/powerpoint/2010/main" val="7214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Inserting in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pic>
        <p:nvPicPr>
          <p:cNvPr id="2" name="Picture 1">
            <a:extLst>
              <a:ext uri="{FF2B5EF4-FFF2-40B4-BE49-F238E27FC236}">
                <a16:creationId xmlns:a16="http://schemas.microsoft.com/office/drawing/2014/main" id="{960B934A-2B34-4429-24F5-4FEE098043FE}"/>
              </a:ext>
            </a:extLst>
          </p:cNvPr>
          <p:cNvPicPr>
            <a:picLocks noChangeAspect="1"/>
          </p:cNvPicPr>
          <p:nvPr/>
        </p:nvPicPr>
        <p:blipFill>
          <a:blip r:embed="rId3"/>
          <a:stretch>
            <a:fillRect/>
          </a:stretch>
        </p:blipFill>
        <p:spPr>
          <a:xfrm>
            <a:off x="654366" y="1121891"/>
            <a:ext cx="5671618" cy="2035965"/>
          </a:xfrm>
          <a:prstGeom prst="rect">
            <a:avLst/>
          </a:prstGeom>
          <a:ln>
            <a:solidFill>
              <a:schemeClr val="tx1"/>
            </a:solidFill>
          </a:ln>
        </p:spPr>
      </p:pic>
      <p:sp>
        <p:nvSpPr>
          <p:cNvPr id="6" name="Content Placeholder 2">
            <a:extLst>
              <a:ext uri="{FF2B5EF4-FFF2-40B4-BE49-F238E27FC236}">
                <a16:creationId xmlns:a16="http://schemas.microsoft.com/office/drawing/2014/main" id="{FFEE5DB0-D8F3-58E6-B543-A8DF8B37975B}"/>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Slide Number Placeholder 3">
            <a:extLst>
              <a:ext uri="{FF2B5EF4-FFF2-40B4-BE49-F238E27FC236}">
                <a16:creationId xmlns:a16="http://schemas.microsoft.com/office/drawing/2014/main" id="{DCE14084-CC46-C59E-39B5-94834A15480E}"/>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44</a:t>
            </a:fld>
            <a:endParaRPr lang="en-US" dirty="0"/>
          </a:p>
        </p:txBody>
      </p:sp>
    </p:spTree>
    <p:extLst>
      <p:ext uri="{BB962C8B-B14F-4D97-AF65-F5344CB8AC3E}">
        <p14:creationId xmlns:p14="http://schemas.microsoft.com/office/powerpoint/2010/main" val="4157192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Printing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15" name="Content Placeholder 2">
            <a:extLst>
              <a:ext uri="{FF2B5EF4-FFF2-40B4-BE49-F238E27FC236}">
                <a16:creationId xmlns:a16="http://schemas.microsoft.com/office/drawing/2014/main" id="{4F0862B3-EE94-0AA7-1F8F-E3F033649D51}"/>
              </a:ext>
            </a:extLst>
          </p:cNvPr>
          <p:cNvSpPr txBox="1">
            <a:spLocks/>
          </p:cNvSpPr>
          <p:nvPr/>
        </p:nvSpPr>
        <p:spPr>
          <a:xfrm>
            <a:off x="88084" y="1063397"/>
            <a:ext cx="6743175" cy="3128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Basically </a:t>
            </a:r>
            <a:r>
              <a:rPr lang="en-US" sz="1400" dirty="0" err="1"/>
              <a:t>inorder</a:t>
            </a:r>
            <a:r>
              <a:rPr lang="en-US" sz="1400" dirty="0"/>
              <a:t> traversal – printing level of the node also</a:t>
            </a:r>
          </a:p>
        </p:txBody>
      </p:sp>
      <p:sp>
        <p:nvSpPr>
          <p:cNvPr id="2" name="Content Placeholder 2">
            <a:extLst>
              <a:ext uri="{FF2B5EF4-FFF2-40B4-BE49-F238E27FC236}">
                <a16:creationId xmlns:a16="http://schemas.microsoft.com/office/drawing/2014/main" id="{CFA0C65C-514A-2E4B-4581-893597D290FD}"/>
              </a:ext>
            </a:extLst>
          </p:cNvPr>
          <p:cNvSpPr txBox="1">
            <a:spLocks/>
          </p:cNvSpPr>
          <p:nvPr/>
        </p:nvSpPr>
        <p:spPr>
          <a:xfrm>
            <a:off x="88888" y="1376221"/>
            <a:ext cx="4367706" cy="2059437"/>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printTree</a:t>
            </a: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node, </a:t>
            </a:r>
            <a:r>
              <a:rPr lang="en-US" sz="1200" dirty="0">
                <a:ln>
                  <a:solidFill>
                    <a:srgbClr val="00FDFF"/>
                  </a:solidFill>
                </a:ln>
                <a:solidFill>
                  <a:srgbClr val="00FDFF"/>
                </a:solidFill>
                <a:latin typeface="Courier" pitchFamily="2" charset="0"/>
              </a:rPr>
              <a:t>int</a:t>
            </a:r>
            <a:r>
              <a:rPr lang="en-US" sz="1200" dirty="0">
                <a:solidFill>
                  <a:schemeClr val="bg1"/>
                </a:solidFill>
                <a:latin typeface="Courier" pitchFamily="2" charset="0"/>
              </a:rPr>
              <a:t> level)</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err="1">
                <a:solidFill>
                  <a:schemeClr val="bg1"/>
                </a:solidFill>
                <a:latin typeface="Courier" pitchFamily="2" charset="0"/>
              </a:rPr>
              <a:t>printTree</a:t>
            </a:r>
            <a:r>
              <a:rPr lang="en-US" sz="1200" dirty="0">
                <a:solidFill>
                  <a:schemeClr val="bg1"/>
                </a:solidFill>
                <a:latin typeface="Courier" pitchFamily="2" charset="0"/>
              </a:rPr>
              <a:t>(node-&gt;left, level+1);</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node key and level</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node-&gt;key, level</a:t>
            </a:r>
            <a:r>
              <a:rPr lang="en-US" sz="1200" dirty="0">
                <a:ln>
                  <a:solidFill>
                    <a:schemeClr val="bg1"/>
                  </a:solidFill>
                </a:ln>
                <a:solidFill>
                  <a:schemeClr val="bg1"/>
                </a:solidFill>
                <a:latin typeface="Courier" pitchFamily="2" charset="0"/>
              </a:rPr>
              <a: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printTree</a:t>
            </a:r>
            <a:r>
              <a:rPr lang="en-US" sz="1200" dirty="0">
                <a:solidFill>
                  <a:schemeClr val="bg1"/>
                </a:solidFill>
                <a:latin typeface="Courier" pitchFamily="2" charset="0"/>
              </a:rPr>
              <a:t>(node-&gt;right, level+1);</a:t>
            </a:r>
          </a:p>
          <a:p>
            <a:pPr marL="0" indent="0">
              <a:lnSpc>
                <a:spcPts val="1500"/>
              </a:lnSpc>
              <a:spcBef>
                <a:spcPts val="0"/>
              </a:spcBef>
              <a:buNone/>
            </a:pPr>
            <a:r>
              <a:rPr lang="en-US" sz="1200" dirty="0">
                <a:solidFill>
                  <a:schemeClr val="bg1"/>
                </a:solidFill>
                <a:latin typeface="Courier" pitchFamily="2" charset="0"/>
              </a:rPr>
              <a:t>}</a:t>
            </a:r>
          </a:p>
        </p:txBody>
      </p:sp>
      <p:sp>
        <p:nvSpPr>
          <p:cNvPr id="8" name="TextBox 7">
            <a:extLst>
              <a:ext uri="{FF2B5EF4-FFF2-40B4-BE49-F238E27FC236}">
                <a16:creationId xmlns:a16="http://schemas.microsoft.com/office/drawing/2014/main" id="{B156E29A-F824-2F70-3EE9-403AFE798DB6}"/>
              </a:ext>
            </a:extLst>
          </p:cNvPr>
          <p:cNvSpPr txBox="1"/>
          <p:nvPr/>
        </p:nvSpPr>
        <p:spPr>
          <a:xfrm>
            <a:off x="1033439" y="3861627"/>
            <a:ext cx="5561859" cy="514500"/>
          </a:xfrm>
          <a:prstGeom prst="rect">
            <a:avLst/>
          </a:prstGeom>
        </p:spPr>
        <p:txBody>
          <a:bodyPr/>
          <a:lstStyle>
            <a:defPPr>
              <a:defRPr lang="en-US"/>
            </a:defPPr>
            <a:lvl1pPr marL="228600" indent="-228600">
              <a:lnSpc>
                <a:spcPts val="1700"/>
              </a:lnSpc>
              <a:spcBef>
                <a:spcPts val="200"/>
              </a:spcBef>
              <a:spcAft>
                <a:spcPts val="200"/>
              </a:spcAft>
              <a:buFont typeface="Arial"/>
              <a:buChar char="•"/>
              <a:defRPr sz="1400">
                <a:latin typeface="Segoe UI" charset="0"/>
                <a:ea typeface="Segoe UI" charset="0"/>
                <a:cs typeface="Segoe UI" charset="0"/>
              </a:defRPr>
            </a:lvl1pPr>
            <a:lvl2pPr marL="685800" indent="-228600">
              <a:lnSpc>
                <a:spcPct val="90000"/>
              </a:lnSpc>
              <a:spcBef>
                <a:spcPts val="500"/>
              </a:spcBef>
              <a:buFont typeface="Arial"/>
              <a:buChar char="•"/>
              <a:defRPr sz="2400">
                <a:latin typeface="Segoe UI" charset="0"/>
                <a:ea typeface="Segoe UI" charset="0"/>
                <a:cs typeface="Segoe UI" charset="0"/>
              </a:defRPr>
            </a:lvl2pPr>
            <a:lvl3pPr marL="1143000" indent="-228600">
              <a:lnSpc>
                <a:spcPct val="90000"/>
              </a:lnSpc>
              <a:spcBef>
                <a:spcPts val="500"/>
              </a:spcBef>
              <a:buFont typeface="Arial"/>
              <a:buChar char="•"/>
              <a:defRPr sz="2000">
                <a:latin typeface="Segoe UI" charset="0"/>
                <a:ea typeface="Segoe UI" charset="0"/>
                <a:cs typeface="Segoe UI" charset="0"/>
              </a:defRPr>
            </a:lvl3pPr>
            <a:lvl4pPr marL="1600200" indent="-228600">
              <a:lnSpc>
                <a:spcPct val="90000"/>
              </a:lnSpc>
              <a:spcBef>
                <a:spcPts val="500"/>
              </a:spcBef>
              <a:buFont typeface="Arial"/>
              <a:buChar char="•"/>
              <a:defRPr>
                <a:latin typeface="Segoe UI" charset="0"/>
                <a:ea typeface="Segoe UI" charset="0"/>
                <a:cs typeface="Segoe UI" charset="0"/>
              </a:defRPr>
            </a:lvl4pPr>
            <a:lvl5pPr marL="2057400" indent="-228600">
              <a:lnSpc>
                <a:spcPct val="90000"/>
              </a:lnSpc>
              <a:spcBef>
                <a:spcPts val="500"/>
              </a:spcBef>
              <a:buFont typeface="Arial"/>
              <a:buChar char="•"/>
              <a:defRPr>
                <a:latin typeface="Segoe UI" charset="0"/>
                <a:ea typeface="Segoe UI" charset="0"/>
                <a:cs typeface="Segoe UI"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indent="0">
              <a:buNone/>
            </a:pPr>
            <a:r>
              <a:rPr lang="en-IN" dirty="0"/>
              <a:t>2 [3] 18 [2] 42 [3] 43 [1] 51 [0] 54 [2] 74 [3] 93 [1] 99 [2] </a:t>
            </a:r>
          </a:p>
        </p:txBody>
      </p:sp>
      <p:grpSp>
        <p:nvGrpSpPr>
          <p:cNvPr id="14" name="Group 13">
            <a:extLst>
              <a:ext uri="{FF2B5EF4-FFF2-40B4-BE49-F238E27FC236}">
                <a16:creationId xmlns:a16="http://schemas.microsoft.com/office/drawing/2014/main" id="{71586C00-F6D7-B7BB-18CB-AAEF1084194B}"/>
              </a:ext>
            </a:extLst>
          </p:cNvPr>
          <p:cNvGrpSpPr/>
          <p:nvPr/>
        </p:nvGrpSpPr>
        <p:grpSpPr>
          <a:xfrm>
            <a:off x="4429843" y="1827217"/>
            <a:ext cx="2365903" cy="1271007"/>
            <a:chOff x="4429843" y="1827217"/>
            <a:chExt cx="2365903" cy="1271007"/>
          </a:xfrm>
        </p:grpSpPr>
        <p:pic>
          <p:nvPicPr>
            <p:cNvPr id="6" name="Picture 5">
              <a:extLst>
                <a:ext uri="{FF2B5EF4-FFF2-40B4-BE49-F238E27FC236}">
                  <a16:creationId xmlns:a16="http://schemas.microsoft.com/office/drawing/2014/main" id="{69DA1CFE-0C9D-67AD-1F4D-173B6B876E82}"/>
                </a:ext>
              </a:extLst>
            </p:cNvPr>
            <p:cNvPicPr>
              <a:picLocks noChangeAspect="1"/>
            </p:cNvPicPr>
            <p:nvPr/>
          </p:nvPicPr>
          <p:blipFill>
            <a:blip r:embed="rId3"/>
            <a:stretch>
              <a:fillRect/>
            </a:stretch>
          </p:blipFill>
          <p:spPr>
            <a:xfrm>
              <a:off x="4633916" y="1841431"/>
              <a:ext cx="2161830" cy="1243667"/>
            </a:xfrm>
            <a:prstGeom prst="rect">
              <a:avLst/>
            </a:prstGeom>
            <a:ln>
              <a:solidFill>
                <a:schemeClr val="tx1"/>
              </a:solidFill>
            </a:ln>
          </p:spPr>
        </p:pic>
        <p:sp>
          <p:nvSpPr>
            <p:cNvPr id="9" name="TextBox 8">
              <a:extLst>
                <a:ext uri="{FF2B5EF4-FFF2-40B4-BE49-F238E27FC236}">
                  <a16:creationId xmlns:a16="http://schemas.microsoft.com/office/drawing/2014/main" id="{666DBE24-12F5-0E14-0712-6E6E4D061A1F}"/>
                </a:ext>
              </a:extLst>
            </p:cNvPr>
            <p:cNvSpPr txBox="1"/>
            <p:nvPr/>
          </p:nvSpPr>
          <p:spPr>
            <a:xfrm>
              <a:off x="4429843" y="1827217"/>
              <a:ext cx="248575" cy="307777"/>
            </a:xfrm>
            <a:prstGeom prst="rect">
              <a:avLst/>
            </a:prstGeom>
            <a:noFill/>
          </p:spPr>
          <p:txBody>
            <a:bodyPr wrap="square" rtlCol="0">
              <a:spAutoFit/>
            </a:bodyPr>
            <a:lstStyle/>
            <a:p>
              <a:r>
                <a:rPr lang="en-US" sz="1400" dirty="0">
                  <a:solidFill>
                    <a:srgbClr val="FF4C41"/>
                  </a:solidFill>
                </a:rPr>
                <a:t>0</a:t>
              </a:r>
            </a:p>
          </p:txBody>
        </p:sp>
        <p:sp>
          <p:nvSpPr>
            <p:cNvPr id="10" name="TextBox 9">
              <a:extLst>
                <a:ext uri="{FF2B5EF4-FFF2-40B4-BE49-F238E27FC236}">
                  <a16:creationId xmlns:a16="http://schemas.microsoft.com/office/drawing/2014/main" id="{11180ECB-7A6B-513C-09A8-01FD13D6E998}"/>
                </a:ext>
              </a:extLst>
            </p:cNvPr>
            <p:cNvSpPr txBox="1"/>
            <p:nvPr/>
          </p:nvSpPr>
          <p:spPr>
            <a:xfrm>
              <a:off x="4429843" y="2148294"/>
              <a:ext cx="248575" cy="307777"/>
            </a:xfrm>
            <a:prstGeom prst="rect">
              <a:avLst/>
            </a:prstGeom>
            <a:noFill/>
          </p:spPr>
          <p:txBody>
            <a:bodyPr wrap="square" rtlCol="0">
              <a:spAutoFit/>
            </a:bodyPr>
            <a:lstStyle/>
            <a:p>
              <a:r>
                <a:rPr lang="en-US" sz="1400" dirty="0">
                  <a:solidFill>
                    <a:srgbClr val="FF4C41"/>
                  </a:solidFill>
                </a:rPr>
                <a:t>1</a:t>
              </a:r>
            </a:p>
          </p:txBody>
        </p:sp>
        <p:sp>
          <p:nvSpPr>
            <p:cNvPr id="12" name="TextBox 11">
              <a:extLst>
                <a:ext uri="{FF2B5EF4-FFF2-40B4-BE49-F238E27FC236}">
                  <a16:creationId xmlns:a16="http://schemas.microsoft.com/office/drawing/2014/main" id="{6D36CEF1-4DF9-007F-265C-7FCFE9FEBD2E}"/>
                </a:ext>
              </a:extLst>
            </p:cNvPr>
            <p:cNvSpPr txBox="1"/>
            <p:nvPr/>
          </p:nvSpPr>
          <p:spPr>
            <a:xfrm>
              <a:off x="4429843" y="2469371"/>
              <a:ext cx="248575" cy="307777"/>
            </a:xfrm>
            <a:prstGeom prst="rect">
              <a:avLst/>
            </a:prstGeom>
            <a:noFill/>
          </p:spPr>
          <p:txBody>
            <a:bodyPr wrap="square" rtlCol="0">
              <a:spAutoFit/>
            </a:bodyPr>
            <a:lstStyle/>
            <a:p>
              <a:r>
                <a:rPr lang="en-US" sz="1400" dirty="0">
                  <a:solidFill>
                    <a:srgbClr val="FF4C41"/>
                  </a:solidFill>
                </a:rPr>
                <a:t>2</a:t>
              </a:r>
            </a:p>
          </p:txBody>
        </p:sp>
        <p:sp>
          <p:nvSpPr>
            <p:cNvPr id="13" name="TextBox 12">
              <a:extLst>
                <a:ext uri="{FF2B5EF4-FFF2-40B4-BE49-F238E27FC236}">
                  <a16:creationId xmlns:a16="http://schemas.microsoft.com/office/drawing/2014/main" id="{967E8DB9-0252-CAAE-EE6F-1E36D418765C}"/>
                </a:ext>
              </a:extLst>
            </p:cNvPr>
            <p:cNvSpPr txBox="1"/>
            <p:nvPr/>
          </p:nvSpPr>
          <p:spPr>
            <a:xfrm>
              <a:off x="4429843" y="2790447"/>
              <a:ext cx="248575" cy="307777"/>
            </a:xfrm>
            <a:prstGeom prst="rect">
              <a:avLst/>
            </a:prstGeom>
            <a:noFill/>
          </p:spPr>
          <p:txBody>
            <a:bodyPr wrap="square" rtlCol="0">
              <a:spAutoFit/>
            </a:bodyPr>
            <a:lstStyle/>
            <a:p>
              <a:r>
                <a:rPr lang="en-US" sz="1400" dirty="0">
                  <a:solidFill>
                    <a:srgbClr val="FF4C41"/>
                  </a:solidFill>
                </a:rPr>
                <a:t>3</a:t>
              </a:r>
            </a:p>
          </p:txBody>
        </p:sp>
      </p:grpSp>
      <p:sp>
        <p:nvSpPr>
          <p:cNvPr id="17" name="Slide Number Placeholder 3">
            <a:extLst>
              <a:ext uri="{FF2B5EF4-FFF2-40B4-BE49-F238E27FC236}">
                <a16:creationId xmlns:a16="http://schemas.microsoft.com/office/drawing/2014/main" id="{8CD223AD-9D2D-98C8-0CCB-0D36C49CC570}"/>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45</a:t>
            </a:fld>
            <a:endParaRPr lang="en-US" dirty="0"/>
          </a:p>
        </p:txBody>
      </p:sp>
    </p:spTree>
    <p:extLst>
      <p:ext uri="{BB962C8B-B14F-4D97-AF65-F5344CB8AC3E}">
        <p14:creationId xmlns:p14="http://schemas.microsoft.com/office/powerpoint/2010/main" val="148621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551802"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Finding Max/Min Element of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15" name="Content Placeholder 2">
            <a:extLst>
              <a:ext uri="{FF2B5EF4-FFF2-40B4-BE49-F238E27FC236}">
                <a16:creationId xmlns:a16="http://schemas.microsoft.com/office/drawing/2014/main" id="{4F0862B3-EE94-0AA7-1F8F-E3F033649D51}"/>
              </a:ext>
            </a:extLst>
          </p:cNvPr>
          <p:cNvSpPr txBox="1">
            <a:spLocks/>
          </p:cNvSpPr>
          <p:nvPr/>
        </p:nvSpPr>
        <p:spPr>
          <a:xfrm>
            <a:off x="88085" y="1063397"/>
            <a:ext cx="2974712" cy="3128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Go as far right as possible</a:t>
            </a:r>
          </a:p>
        </p:txBody>
      </p:sp>
      <p:sp>
        <p:nvSpPr>
          <p:cNvPr id="2" name="Content Placeholder 2">
            <a:extLst>
              <a:ext uri="{FF2B5EF4-FFF2-40B4-BE49-F238E27FC236}">
                <a16:creationId xmlns:a16="http://schemas.microsoft.com/office/drawing/2014/main" id="{CFA0C65C-514A-2E4B-4581-893597D290FD}"/>
              </a:ext>
            </a:extLst>
          </p:cNvPr>
          <p:cNvSpPr txBox="1">
            <a:spLocks/>
          </p:cNvSpPr>
          <p:nvPr/>
        </p:nvSpPr>
        <p:spPr>
          <a:xfrm>
            <a:off x="53375" y="1376221"/>
            <a:ext cx="2858501" cy="1436685"/>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ln>
                  <a:solidFill>
                    <a:srgbClr val="00FDFF"/>
                  </a:solidFill>
                </a:ln>
                <a:solidFill>
                  <a:srgbClr val="00FDFF"/>
                </a:solidFill>
                <a:latin typeface="Courier" pitchFamily="2" charset="0"/>
              </a:rPr>
              <a:t>int</a:t>
            </a:r>
            <a:r>
              <a:rPr lang="en-US" sz="1200" dirty="0">
                <a:solidFill>
                  <a:srgbClr val="FF2600"/>
                </a:solidFill>
                <a:latin typeface="Courier" pitchFamily="2" charset="0"/>
              </a:rPr>
              <a:t> </a:t>
            </a:r>
            <a:r>
              <a:rPr lang="en-US" sz="1200" dirty="0" err="1">
                <a:solidFill>
                  <a:schemeClr val="bg1"/>
                </a:solidFill>
                <a:latin typeface="Courier" pitchFamily="2" charset="0"/>
              </a:rPr>
              <a:t>getMax</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while</a:t>
            </a:r>
            <a:r>
              <a:rPr lang="en-US" sz="1200" dirty="0">
                <a:solidFill>
                  <a:schemeClr val="bg1"/>
                </a:solidFill>
                <a:latin typeface="Courier" pitchFamily="2" charset="0"/>
              </a:rPr>
              <a:t>(node-&gt;right != NULL)</a:t>
            </a:r>
          </a:p>
          <a:p>
            <a:pPr marL="0" indent="0">
              <a:lnSpc>
                <a:spcPts val="1500"/>
              </a:lnSpc>
              <a:spcBef>
                <a:spcPts val="0"/>
              </a:spcBef>
              <a:buNone/>
            </a:pPr>
            <a:r>
              <a:rPr lang="en-US" sz="1200" dirty="0">
                <a:solidFill>
                  <a:schemeClr val="bg1"/>
                </a:solidFill>
                <a:latin typeface="Courier" pitchFamily="2" charset="0"/>
              </a:rPr>
              <a:t>    node = node-&gt;right;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 </a:t>
            </a:r>
            <a:r>
              <a:rPr lang="en-US" sz="1200" dirty="0">
                <a:solidFill>
                  <a:schemeClr val="bg1"/>
                </a:solidFill>
                <a:latin typeface="Courier" pitchFamily="2" charset="0"/>
              </a:rPr>
              <a:t>node-&gt;key;</a:t>
            </a:r>
          </a:p>
          <a:p>
            <a:pPr marL="0" indent="0">
              <a:lnSpc>
                <a:spcPts val="1500"/>
              </a:lnSpc>
              <a:spcBef>
                <a:spcPts val="0"/>
              </a:spcBef>
              <a:buNone/>
            </a:pPr>
            <a:r>
              <a:rPr lang="en-US" sz="1200" dirty="0">
                <a:solidFill>
                  <a:schemeClr val="bg1"/>
                </a:solidFill>
                <a:latin typeface="Courier" pitchFamily="2" charset="0"/>
              </a:rPr>
              <a:t>}</a:t>
            </a:r>
          </a:p>
        </p:txBody>
      </p:sp>
      <p:pic>
        <p:nvPicPr>
          <p:cNvPr id="6" name="Picture 5">
            <a:extLst>
              <a:ext uri="{FF2B5EF4-FFF2-40B4-BE49-F238E27FC236}">
                <a16:creationId xmlns:a16="http://schemas.microsoft.com/office/drawing/2014/main" id="{69DA1CFE-0C9D-67AD-1F4D-173B6B876E82}"/>
              </a:ext>
            </a:extLst>
          </p:cNvPr>
          <p:cNvPicPr>
            <a:picLocks noChangeAspect="1"/>
          </p:cNvPicPr>
          <p:nvPr/>
        </p:nvPicPr>
        <p:blipFill>
          <a:blip r:embed="rId3"/>
          <a:stretch>
            <a:fillRect/>
          </a:stretch>
        </p:blipFill>
        <p:spPr>
          <a:xfrm>
            <a:off x="2450121" y="3480054"/>
            <a:ext cx="2161830" cy="1243667"/>
          </a:xfrm>
          <a:prstGeom prst="rect">
            <a:avLst/>
          </a:prstGeom>
          <a:ln>
            <a:solidFill>
              <a:schemeClr val="tx1"/>
            </a:solidFill>
          </a:ln>
        </p:spPr>
      </p:pic>
      <p:sp>
        <p:nvSpPr>
          <p:cNvPr id="16" name="Content Placeholder 2">
            <a:extLst>
              <a:ext uri="{FF2B5EF4-FFF2-40B4-BE49-F238E27FC236}">
                <a16:creationId xmlns:a16="http://schemas.microsoft.com/office/drawing/2014/main" id="{A18AB02C-768E-5FFE-C55A-145DDCD2F4F9}"/>
              </a:ext>
            </a:extLst>
          </p:cNvPr>
          <p:cNvSpPr txBox="1">
            <a:spLocks/>
          </p:cNvSpPr>
          <p:nvPr/>
        </p:nvSpPr>
        <p:spPr>
          <a:xfrm>
            <a:off x="3665174" y="1063397"/>
            <a:ext cx="2974712" cy="3128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Go as far left as possible</a:t>
            </a:r>
          </a:p>
        </p:txBody>
      </p:sp>
      <p:sp>
        <p:nvSpPr>
          <p:cNvPr id="17" name="Content Placeholder 2">
            <a:extLst>
              <a:ext uri="{FF2B5EF4-FFF2-40B4-BE49-F238E27FC236}">
                <a16:creationId xmlns:a16="http://schemas.microsoft.com/office/drawing/2014/main" id="{D1038610-C4D5-14EB-52A0-F4C634008C9A}"/>
              </a:ext>
            </a:extLst>
          </p:cNvPr>
          <p:cNvSpPr txBox="1">
            <a:spLocks/>
          </p:cNvSpPr>
          <p:nvPr/>
        </p:nvSpPr>
        <p:spPr>
          <a:xfrm>
            <a:off x="3097507" y="1376221"/>
            <a:ext cx="3760493" cy="1436685"/>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struct</a:t>
            </a:r>
            <a:r>
              <a:rPr lang="en-US" sz="1200" dirty="0">
                <a:solidFill>
                  <a:schemeClr val="bg1"/>
                </a:solidFill>
                <a:latin typeface="Courier" pitchFamily="2" charset="0"/>
              </a:rPr>
              <a:t> node*</a:t>
            </a:r>
            <a:r>
              <a:rPr lang="en-US" sz="1200" dirty="0">
                <a:solidFill>
                  <a:srgbClr val="FF2600"/>
                </a:solidFill>
                <a:latin typeface="Courier" pitchFamily="2" charset="0"/>
              </a:rPr>
              <a:t> </a:t>
            </a:r>
            <a:r>
              <a:rPr lang="en-US" sz="1200" dirty="0" err="1">
                <a:solidFill>
                  <a:schemeClr val="bg1"/>
                </a:solidFill>
                <a:latin typeface="Courier" pitchFamily="2" charset="0"/>
              </a:rPr>
              <a:t>getMin</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(node-&gt;left != NULL)</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 </a:t>
            </a:r>
            <a:r>
              <a:rPr lang="en-US" sz="1200" dirty="0" err="1">
                <a:solidFill>
                  <a:schemeClr val="bg1"/>
                </a:solidFill>
                <a:latin typeface="Courier" pitchFamily="2" charset="0"/>
              </a:rPr>
              <a:t>getMin</a:t>
            </a:r>
            <a:r>
              <a:rPr lang="en-US" sz="1200" dirty="0">
                <a:solidFill>
                  <a:schemeClr val="bg1"/>
                </a:solidFill>
                <a:latin typeface="Courier" pitchFamily="2" charset="0"/>
              </a:rPr>
              <a:t>(node-&gt;left);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else</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 </a:t>
            </a:r>
            <a:r>
              <a:rPr lang="en-US" sz="1200" dirty="0">
                <a:solidFill>
                  <a:schemeClr val="bg1"/>
                </a:solidFill>
                <a:latin typeface="Courier" pitchFamily="2" charset="0"/>
              </a:rPr>
              <a:t>node;</a:t>
            </a:r>
          </a:p>
          <a:p>
            <a:pPr marL="0" indent="0">
              <a:lnSpc>
                <a:spcPts val="1500"/>
              </a:lnSpc>
              <a:spcBef>
                <a:spcPts val="0"/>
              </a:spcBef>
              <a:buNone/>
            </a:pPr>
            <a:r>
              <a:rPr lang="en-US" sz="1200" dirty="0">
                <a:solidFill>
                  <a:schemeClr val="bg1"/>
                </a:solidFill>
                <a:latin typeface="Courier" pitchFamily="2" charset="0"/>
              </a:rPr>
              <a:t>}</a:t>
            </a: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E69BE71B-CB58-1E85-BBC8-09F9A27E3AFC}"/>
                  </a:ext>
                </a:extLst>
              </p:cNvPr>
              <p:cNvSpPr txBox="1">
                <a:spLocks/>
              </p:cNvSpPr>
              <p:nvPr/>
            </p:nvSpPr>
            <p:spPr>
              <a:xfrm>
                <a:off x="-4731" y="2839376"/>
                <a:ext cx="2974712" cy="59231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99</a:t>
                </a:r>
              </a:p>
              <a:p>
                <a:pPr>
                  <a:lnSpc>
                    <a:spcPts val="1700"/>
                  </a:lnSpc>
                  <a:spcBef>
                    <a:spcPts val="200"/>
                  </a:spcBef>
                  <a:spcAft>
                    <a:spcPts val="200"/>
                  </a:spcAft>
                </a:pPr>
                <a:r>
                  <a:rPr lang="en-US" sz="1400" dirty="0"/>
                  <a:t>Finding max is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h</m:t>
                    </m:r>
                    <m:r>
                      <a:rPr lang="en-US" sz="1400" b="0" i="1" smtClean="0">
                        <a:latin typeface="Cambria Math" panose="02040503050406030204" pitchFamily="18" charset="0"/>
                      </a:rPr>
                      <m:t>)</m:t>
                    </m:r>
                  </m:oMath>
                </a14:m>
                <a:endParaRPr lang="en-US" sz="1400" dirty="0"/>
              </a:p>
            </p:txBody>
          </p:sp>
        </mc:Choice>
        <mc:Fallback xmlns="">
          <p:sp>
            <p:nvSpPr>
              <p:cNvPr id="18" name="Content Placeholder 2">
                <a:extLst>
                  <a:ext uri="{FF2B5EF4-FFF2-40B4-BE49-F238E27FC236}">
                    <a16:creationId xmlns:a16="http://schemas.microsoft.com/office/drawing/2014/main" id="{E69BE71B-CB58-1E85-BBC8-09F9A27E3AFC}"/>
                  </a:ext>
                </a:extLst>
              </p:cNvPr>
              <p:cNvSpPr txBox="1">
                <a:spLocks noRot="1" noChangeAspect="1" noMove="1" noResize="1" noEditPoints="1" noAdjustHandles="1" noChangeArrowheads="1" noChangeShapeType="1" noTextEdit="1"/>
              </p:cNvSpPr>
              <p:nvPr/>
            </p:nvSpPr>
            <p:spPr>
              <a:xfrm>
                <a:off x="-4731" y="2839376"/>
                <a:ext cx="2974712" cy="592313"/>
              </a:xfrm>
              <a:prstGeom prst="rect">
                <a:avLst/>
              </a:prstGeom>
              <a:blipFill>
                <a:blip r:embed="rId4"/>
                <a:stretch>
                  <a:fillRect l="-426" t="-4167"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D04C82CD-D367-1CFA-3B51-1843D86A9A87}"/>
                  </a:ext>
                </a:extLst>
              </p:cNvPr>
              <p:cNvSpPr txBox="1">
                <a:spLocks/>
              </p:cNvSpPr>
              <p:nvPr/>
            </p:nvSpPr>
            <p:spPr>
              <a:xfrm>
                <a:off x="3097507" y="2831530"/>
                <a:ext cx="2974712" cy="59231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2</a:t>
                </a:r>
              </a:p>
              <a:p>
                <a:pPr>
                  <a:lnSpc>
                    <a:spcPts val="1700"/>
                  </a:lnSpc>
                  <a:spcBef>
                    <a:spcPts val="200"/>
                  </a:spcBef>
                  <a:spcAft>
                    <a:spcPts val="200"/>
                  </a:spcAft>
                </a:pPr>
                <a:r>
                  <a:rPr lang="en-US" sz="1400" dirty="0"/>
                  <a:t>Finding max is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h</m:t>
                    </m:r>
                    <m:r>
                      <a:rPr lang="en-US" sz="1400" b="0" i="1" smtClean="0">
                        <a:latin typeface="Cambria Math" panose="02040503050406030204" pitchFamily="18" charset="0"/>
                      </a:rPr>
                      <m:t>)</m:t>
                    </m:r>
                  </m:oMath>
                </a14:m>
                <a:endParaRPr lang="en-US" sz="1400" dirty="0"/>
              </a:p>
            </p:txBody>
          </p:sp>
        </mc:Choice>
        <mc:Fallback xmlns="">
          <p:sp>
            <p:nvSpPr>
              <p:cNvPr id="19" name="Content Placeholder 2">
                <a:extLst>
                  <a:ext uri="{FF2B5EF4-FFF2-40B4-BE49-F238E27FC236}">
                    <a16:creationId xmlns:a16="http://schemas.microsoft.com/office/drawing/2014/main" id="{D04C82CD-D367-1CFA-3B51-1843D86A9A87}"/>
                  </a:ext>
                </a:extLst>
              </p:cNvPr>
              <p:cNvSpPr txBox="1">
                <a:spLocks noRot="1" noChangeAspect="1" noMove="1" noResize="1" noEditPoints="1" noAdjustHandles="1" noChangeArrowheads="1" noChangeShapeType="1" noTextEdit="1"/>
              </p:cNvSpPr>
              <p:nvPr/>
            </p:nvSpPr>
            <p:spPr>
              <a:xfrm>
                <a:off x="3097507" y="2831530"/>
                <a:ext cx="2974712" cy="592313"/>
              </a:xfrm>
              <a:prstGeom prst="rect">
                <a:avLst/>
              </a:prstGeom>
              <a:blipFill>
                <a:blip r:embed="rId5"/>
                <a:stretch>
                  <a:fillRect l="-424" t="-2083" b="-6250"/>
                </a:stretch>
              </a:blipFill>
            </p:spPr>
            <p:txBody>
              <a:bodyPr/>
              <a:lstStyle/>
              <a:p>
                <a:r>
                  <a:rPr lang="en-US">
                    <a:noFill/>
                  </a:rPr>
                  <a:t> </a:t>
                </a:r>
              </a:p>
            </p:txBody>
          </p:sp>
        </mc:Fallback>
      </mc:AlternateContent>
      <p:sp>
        <p:nvSpPr>
          <p:cNvPr id="20" name="Slide Number Placeholder 3">
            <a:extLst>
              <a:ext uri="{FF2B5EF4-FFF2-40B4-BE49-F238E27FC236}">
                <a16:creationId xmlns:a16="http://schemas.microsoft.com/office/drawing/2014/main" id="{3249A684-415C-591E-1631-32EFE4E1792C}"/>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46</a:t>
            </a:fld>
            <a:endParaRPr lang="en-US" dirty="0"/>
          </a:p>
        </p:txBody>
      </p:sp>
    </p:spTree>
    <p:extLst>
      <p:ext uri="{BB962C8B-B14F-4D97-AF65-F5344CB8AC3E}">
        <p14:creationId xmlns:p14="http://schemas.microsoft.com/office/powerpoint/2010/main" val="12078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Removing Node from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126381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u="sng" dirty="0"/>
              <a:t>Lazy node deletion</a:t>
            </a:r>
            <a:r>
              <a:rPr lang="en-US" sz="1400" dirty="0"/>
              <a:t>: Don’t actually delete the node</a:t>
            </a:r>
          </a:p>
          <a:p>
            <a:pPr>
              <a:lnSpc>
                <a:spcPts val="1700"/>
              </a:lnSpc>
              <a:spcBef>
                <a:spcPts val="0"/>
              </a:spcBef>
            </a:pPr>
            <a:r>
              <a:rPr lang="en-US" sz="1400" dirty="0"/>
              <a:t>Keep the key and mark the node as “disabled”</a:t>
            </a:r>
          </a:p>
          <a:p>
            <a:pPr>
              <a:lnSpc>
                <a:spcPts val="1700"/>
              </a:lnSpc>
              <a:spcBef>
                <a:spcPts val="200"/>
              </a:spcBef>
              <a:spcAft>
                <a:spcPts val="200"/>
              </a:spcAft>
            </a:pPr>
            <a:r>
              <a:rPr lang="en-US" sz="1400" dirty="0"/>
              <a:t>Upon later insertion of the same key, node can easily be re-enabled</a:t>
            </a:r>
          </a:p>
          <a:p>
            <a:pPr>
              <a:lnSpc>
                <a:spcPts val="1700"/>
              </a:lnSpc>
              <a:spcBef>
                <a:spcPts val="200"/>
              </a:spcBef>
              <a:spcAft>
                <a:spcPts val="200"/>
              </a:spcAft>
            </a:pPr>
            <a:r>
              <a:rPr lang="en-US" sz="1400" dirty="0"/>
              <a:t>Somewhat viable approach only if number of deletions is very small (e.g., log files)</a:t>
            </a:r>
          </a:p>
        </p:txBody>
      </p:sp>
      <p:sp>
        <p:nvSpPr>
          <p:cNvPr id="2" name="Oval 1">
            <a:extLst>
              <a:ext uri="{FF2B5EF4-FFF2-40B4-BE49-F238E27FC236}">
                <a16:creationId xmlns:a16="http://schemas.microsoft.com/office/drawing/2014/main" id="{91A6ACDB-70FB-F27E-72A2-F599876C9E3C}"/>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7E1F4F3-1990-E116-ECEF-D696BC82A2D1}"/>
              </a:ext>
            </a:extLst>
          </p:cNvPr>
          <p:cNvSpPr txBox="1"/>
          <p:nvPr/>
        </p:nvSpPr>
        <p:spPr>
          <a:xfrm>
            <a:off x="1805667" y="2329598"/>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8" name="Oval 7">
            <a:extLst>
              <a:ext uri="{FF2B5EF4-FFF2-40B4-BE49-F238E27FC236}">
                <a16:creationId xmlns:a16="http://schemas.microsoft.com/office/drawing/2014/main" id="{E4E291AB-94DB-6B4E-8932-781787E600A8}"/>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FB273C4-AEA2-FDC8-A17D-DEF4F5339407}"/>
              </a:ext>
            </a:extLst>
          </p:cNvPr>
          <p:cNvSpPr txBox="1"/>
          <p:nvPr/>
        </p:nvSpPr>
        <p:spPr>
          <a:xfrm>
            <a:off x="955418" y="275404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0" name="Oval 9">
            <a:extLst>
              <a:ext uri="{FF2B5EF4-FFF2-40B4-BE49-F238E27FC236}">
                <a16:creationId xmlns:a16="http://schemas.microsoft.com/office/drawing/2014/main" id="{40E1E6F0-3C7A-1001-E1D3-E2D4806494DA}"/>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A464554D-2AEB-F984-C5AA-624269592727}"/>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E7E2E2-0BC7-70EA-41A0-D8193951D586}"/>
              </a:ext>
            </a:extLst>
          </p:cNvPr>
          <p:cNvSpPr txBox="1"/>
          <p:nvPr/>
        </p:nvSpPr>
        <p:spPr>
          <a:xfrm>
            <a:off x="517689" y="3478364"/>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9" name="Oval 18">
            <a:extLst>
              <a:ext uri="{FF2B5EF4-FFF2-40B4-BE49-F238E27FC236}">
                <a16:creationId xmlns:a16="http://schemas.microsoft.com/office/drawing/2014/main" id="{F5212B58-F8B0-EE07-A7E1-FF47D970BA5B}"/>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7AC05D0A-0377-5457-591F-7C9CE610F4DB}"/>
              </a:ext>
            </a:extLst>
          </p:cNvPr>
          <p:cNvSpPr txBox="1"/>
          <p:nvPr/>
        </p:nvSpPr>
        <p:spPr>
          <a:xfrm>
            <a:off x="2240888" y="348477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1" name="Oval 20">
            <a:extLst>
              <a:ext uri="{FF2B5EF4-FFF2-40B4-BE49-F238E27FC236}">
                <a16:creationId xmlns:a16="http://schemas.microsoft.com/office/drawing/2014/main" id="{98E8C40D-B0A7-5C14-1D7A-FFE4115C4ACC}"/>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CFA5951-C6EB-732D-8508-3B28301BAEB9}"/>
              </a:ext>
            </a:extLst>
          </p:cNvPr>
          <p:cNvSpPr txBox="1"/>
          <p:nvPr/>
        </p:nvSpPr>
        <p:spPr>
          <a:xfrm>
            <a:off x="3004638" y="3486753"/>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3" name="Oval 22">
            <a:extLst>
              <a:ext uri="{FF2B5EF4-FFF2-40B4-BE49-F238E27FC236}">
                <a16:creationId xmlns:a16="http://schemas.microsoft.com/office/drawing/2014/main" id="{0EB6E5FE-7E70-8B9B-C8A8-F556C013CEB0}"/>
              </a:ext>
            </a:extLst>
          </p:cNvPr>
          <p:cNvSpPr>
            <a:spLocks noChangeAspect="1"/>
          </p:cNvSpPr>
          <p:nvPr/>
        </p:nvSpPr>
        <p:spPr>
          <a:xfrm>
            <a:off x="119212"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1597A25C-B299-5FB4-DF4B-D75DC5426D5D}"/>
              </a:ext>
            </a:extLst>
          </p:cNvPr>
          <p:cNvSpPr txBox="1"/>
          <p:nvPr/>
        </p:nvSpPr>
        <p:spPr>
          <a:xfrm>
            <a:off x="187181" y="4226731"/>
            <a:ext cx="31451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2</a:t>
            </a:r>
          </a:p>
        </p:txBody>
      </p:sp>
      <p:sp>
        <p:nvSpPr>
          <p:cNvPr id="25" name="Oval 24">
            <a:extLst>
              <a:ext uri="{FF2B5EF4-FFF2-40B4-BE49-F238E27FC236}">
                <a16:creationId xmlns:a16="http://schemas.microsoft.com/office/drawing/2014/main" id="{333D7328-BA2B-CDDA-98FB-ADA5CB5E380E}"/>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73048C8-5A3E-51A4-EEA4-AEE61FC80587}"/>
              </a:ext>
            </a:extLst>
          </p:cNvPr>
          <p:cNvSpPr txBox="1"/>
          <p:nvPr/>
        </p:nvSpPr>
        <p:spPr>
          <a:xfrm>
            <a:off x="884371" y="4211522"/>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27" name="Oval 26">
            <a:extLst>
              <a:ext uri="{FF2B5EF4-FFF2-40B4-BE49-F238E27FC236}">
                <a16:creationId xmlns:a16="http://schemas.microsoft.com/office/drawing/2014/main" id="{4DD7B4E3-A217-8B5A-D25A-3201F9EF7307}"/>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B0CD6155-B2F1-8D22-D349-D1D1744491F7}"/>
              </a:ext>
            </a:extLst>
          </p:cNvPr>
          <p:cNvSpPr txBox="1"/>
          <p:nvPr/>
        </p:nvSpPr>
        <p:spPr>
          <a:xfrm>
            <a:off x="2473781" y="4202663"/>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9" name="Straight Connector 28">
            <a:extLst>
              <a:ext uri="{FF2B5EF4-FFF2-40B4-BE49-F238E27FC236}">
                <a16:creationId xmlns:a16="http://schemas.microsoft.com/office/drawing/2014/main" id="{FD8591C8-EF7E-6F40-D4E9-072FC54EC1F2}"/>
              </a:ext>
            </a:extLst>
          </p:cNvPr>
          <p:cNvCxnSpPr>
            <a:cxnSpLocks/>
            <a:stCxn id="2" idx="3"/>
            <a:endCxn id="8"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E0B81A-EF1F-9C22-2412-010A1F635046}"/>
              </a:ext>
            </a:extLst>
          </p:cNvPr>
          <p:cNvCxnSpPr>
            <a:cxnSpLocks/>
            <a:stCxn id="2" idx="5"/>
            <a:endCxn id="10"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D3DEED-C787-ACE0-88AE-EE1C9023F381}"/>
              </a:ext>
            </a:extLst>
          </p:cNvPr>
          <p:cNvCxnSpPr>
            <a:cxnSpLocks/>
            <a:stCxn id="8" idx="4"/>
            <a:endCxn id="1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7632B9-1458-EE1B-B843-80BF71E6CD60}"/>
              </a:ext>
            </a:extLst>
          </p:cNvPr>
          <p:cNvCxnSpPr>
            <a:cxnSpLocks/>
            <a:stCxn id="10" idx="4"/>
            <a:endCxn id="19"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FCEEFD-BD63-2B9F-A323-AB30D769797F}"/>
              </a:ext>
            </a:extLst>
          </p:cNvPr>
          <p:cNvCxnSpPr>
            <a:cxnSpLocks/>
            <a:stCxn id="10" idx="4"/>
            <a:endCxn id="21"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5F801A-9497-1D1F-0854-11F9246AECAD}"/>
              </a:ext>
            </a:extLst>
          </p:cNvPr>
          <p:cNvCxnSpPr>
            <a:cxnSpLocks/>
            <a:endCxn id="23" idx="0"/>
          </p:cNvCxnSpPr>
          <p:nvPr/>
        </p:nvCxnSpPr>
        <p:spPr>
          <a:xfrm flipH="1">
            <a:off x="335212" y="3910364"/>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6A94E4-F722-BAF9-F4E8-380C3D3F2559}"/>
              </a:ext>
            </a:extLst>
          </p:cNvPr>
          <p:cNvCxnSpPr>
            <a:cxnSpLocks/>
            <a:endCxn id="25"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8F969-046D-C952-9535-BC2D42130E6E}"/>
              </a:ext>
            </a:extLst>
          </p:cNvPr>
          <p:cNvCxnSpPr>
            <a:cxnSpLocks/>
            <a:stCxn id="19" idx="4"/>
            <a:endCxn id="27"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BCA6D101-ACC2-BF63-7CD4-8547C12C1F7D}"/>
              </a:ext>
            </a:extLst>
          </p:cNvPr>
          <p:cNvSpPr txBox="1">
            <a:spLocks/>
          </p:cNvSpPr>
          <p:nvPr/>
        </p:nvSpPr>
        <p:spPr>
          <a:xfrm>
            <a:off x="3577191" y="2322191"/>
            <a:ext cx="299139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Example after removing 93</a:t>
            </a:r>
          </a:p>
        </p:txBody>
      </p:sp>
      <p:sp>
        <p:nvSpPr>
          <p:cNvPr id="15" name="Oval 14">
            <a:extLst>
              <a:ext uri="{FF2B5EF4-FFF2-40B4-BE49-F238E27FC236}">
                <a16:creationId xmlns:a16="http://schemas.microsoft.com/office/drawing/2014/main" id="{55E6BAB7-67FA-3DEA-037F-DE846CFBD6CD}"/>
              </a:ext>
            </a:extLst>
          </p:cNvPr>
          <p:cNvSpPr>
            <a:spLocks noChangeAspect="1"/>
          </p:cNvSpPr>
          <p:nvPr/>
        </p:nvSpPr>
        <p:spPr>
          <a:xfrm>
            <a:off x="2632810" y="2747384"/>
            <a:ext cx="432000" cy="432000"/>
          </a:xfrm>
          <a:prstGeom prst="ellipse">
            <a:avLst/>
          </a:prstGeom>
          <a:solidFill>
            <a:schemeClr val="bg2">
              <a:lumMod val="7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781D0438-FB22-B7BB-A92B-589A319D81CA}"/>
              </a:ext>
            </a:extLst>
          </p:cNvPr>
          <p:cNvSpPr txBox="1"/>
          <p:nvPr/>
        </p:nvSpPr>
        <p:spPr>
          <a:xfrm>
            <a:off x="2645569" y="2764220"/>
            <a:ext cx="44435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sp>
        <p:nvSpPr>
          <p:cNvPr id="16" name="Content Placeholder 2">
            <a:extLst>
              <a:ext uri="{FF2B5EF4-FFF2-40B4-BE49-F238E27FC236}">
                <a16:creationId xmlns:a16="http://schemas.microsoft.com/office/drawing/2014/main" id="{87FB5243-4FB1-61CE-938A-768FBEE1E798}"/>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17" name="Slide Number Placeholder 3">
            <a:extLst>
              <a:ext uri="{FF2B5EF4-FFF2-40B4-BE49-F238E27FC236}">
                <a16:creationId xmlns:a16="http://schemas.microsoft.com/office/drawing/2014/main" id="{31142810-8121-CE33-73E7-93B71E118978}"/>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47</a:t>
            </a:fld>
            <a:endParaRPr lang="en-US" dirty="0"/>
          </a:p>
        </p:txBody>
      </p:sp>
    </p:spTree>
    <p:extLst>
      <p:ext uri="{BB962C8B-B14F-4D97-AF65-F5344CB8AC3E}">
        <p14:creationId xmlns:p14="http://schemas.microsoft.com/office/powerpoint/2010/main" val="194923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Removing Node from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3063180" cy="76358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00"/>
              </a:lnSpc>
              <a:spcBef>
                <a:spcPts val="0"/>
              </a:spcBef>
            </a:pPr>
            <a:r>
              <a:rPr lang="en-US" sz="1400" dirty="0"/>
              <a:t>Actual node deletion:</a:t>
            </a:r>
          </a:p>
          <a:p>
            <a:pPr>
              <a:lnSpc>
                <a:spcPts val="1600"/>
              </a:lnSpc>
              <a:spcBef>
                <a:spcPts val="0"/>
              </a:spcBef>
            </a:pPr>
            <a:r>
              <a:rPr lang="en-US" sz="1400" dirty="0"/>
              <a:t>3 Scenarios</a:t>
            </a:r>
          </a:p>
          <a:p>
            <a:pPr>
              <a:lnSpc>
                <a:spcPts val="1600"/>
              </a:lnSpc>
              <a:spcBef>
                <a:spcPts val="0"/>
              </a:spcBef>
            </a:pPr>
            <a:r>
              <a:rPr lang="en-US" sz="1400" dirty="0"/>
              <a:t>Leaf node i.e., node with no child</a:t>
            </a:r>
          </a:p>
        </p:txBody>
      </p:sp>
      <p:sp>
        <p:nvSpPr>
          <p:cNvPr id="4" name="Content Placeholder 2">
            <a:extLst>
              <a:ext uri="{FF2B5EF4-FFF2-40B4-BE49-F238E27FC236}">
                <a16:creationId xmlns:a16="http://schemas.microsoft.com/office/drawing/2014/main" id="{BCA6D101-ACC2-BF63-7CD4-8547C12C1F7D}"/>
              </a:ext>
            </a:extLst>
          </p:cNvPr>
          <p:cNvSpPr txBox="1">
            <a:spLocks/>
          </p:cNvSpPr>
          <p:nvPr/>
        </p:nvSpPr>
        <p:spPr>
          <a:xfrm>
            <a:off x="43052" y="2764213"/>
            <a:ext cx="2823824"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Internal node with one child</a:t>
            </a:r>
          </a:p>
        </p:txBody>
      </p:sp>
      <p:grpSp>
        <p:nvGrpSpPr>
          <p:cNvPr id="17" name="Group 16">
            <a:extLst>
              <a:ext uri="{FF2B5EF4-FFF2-40B4-BE49-F238E27FC236}">
                <a16:creationId xmlns:a16="http://schemas.microsoft.com/office/drawing/2014/main" id="{AA35AB62-79E6-8508-DCD5-2439C68E100F}"/>
              </a:ext>
            </a:extLst>
          </p:cNvPr>
          <p:cNvGrpSpPr>
            <a:grpSpLocks noChangeAspect="1"/>
          </p:cNvGrpSpPr>
          <p:nvPr/>
        </p:nvGrpSpPr>
        <p:grpSpPr>
          <a:xfrm>
            <a:off x="3991125" y="1042232"/>
            <a:ext cx="2385524" cy="1700878"/>
            <a:chOff x="119212" y="2282903"/>
            <a:chExt cx="3309788" cy="2359883"/>
          </a:xfrm>
        </p:grpSpPr>
        <p:sp>
          <p:nvSpPr>
            <p:cNvPr id="2" name="Oval 1">
              <a:extLst>
                <a:ext uri="{FF2B5EF4-FFF2-40B4-BE49-F238E27FC236}">
                  <a16:creationId xmlns:a16="http://schemas.microsoft.com/office/drawing/2014/main" id="{91A6ACDB-70FB-F27E-72A2-F599876C9E3C}"/>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7E1F4F3-1990-E116-ECEF-D696BC82A2D1}"/>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8" name="Oval 7">
              <a:extLst>
                <a:ext uri="{FF2B5EF4-FFF2-40B4-BE49-F238E27FC236}">
                  <a16:creationId xmlns:a16="http://schemas.microsoft.com/office/drawing/2014/main" id="{E4E291AB-94DB-6B4E-8932-781787E600A8}"/>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FB273C4-AEA2-FDC8-A17D-DEF4F5339407}"/>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0" name="Oval 9">
              <a:extLst>
                <a:ext uri="{FF2B5EF4-FFF2-40B4-BE49-F238E27FC236}">
                  <a16:creationId xmlns:a16="http://schemas.microsoft.com/office/drawing/2014/main" id="{40E1E6F0-3C7A-1001-E1D3-E2D4806494DA}"/>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A464554D-2AEB-F984-C5AA-624269592727}"/>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E7E2E2-0BC7-70EA-41A0-D8193951D586}"/>
                </a:ext>
              </a:extLst>
            </p:cNvPr>
            <p:cNvSpPr txBox="1"/>
            <p:nvPr/>
          </p:nvSpPr>
          <p:spPr>
            <a:xfrm>
              <a:off x="450108" y="3442115"/>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9" name="Oval 18">
              <a:extLst>
                <a:ext uri="{FF2B5EF4-FFF2-40B4-BE49-F238E27FC236}">
                  <a16:creationId xmlns:a16="http://schemas.microsoft.com/office/drawing/2014/main" id="{F5212B58-F8B0-EE07-A7E1-FF47D970BA5B}"/>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7AC05D0A-0377-5457-591F-7C9CE610F4DB}"/>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1" name="Oval 20">
              <a:extLst>
                <a:ext uri="{FF2B5EF4-FFF2-40B4-BE49-F238E27FC236}">
                  <a16:creationId xmlns:a16="http://schemas.microsoft.com/office/drawing/2014/main" id="{98E8C40D-B0A7-5C14-1D7A-FFE4115C4ACC}"/>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CFA5951-C6EB-732D-8508-3B28301BAEB9}"/>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3" name="Oval 22">
              <a:extLst>
                <a:ext uri="{FF2B5EF4-FFF2-40B4-BE49-F238E27FC236}">
                  <a16:creationId xmlns:a16="http://schemas.microsoft.com/office/drawing/2014/main" id="{0EB6E5FE-7E70-8B9B-C8A8-F556C013CEB0}"/>
                </a:ext>
              </a:extLst>
            </p:cNvPr>
            <p:cNvSpPr>
              <a:spLocks noChangeAspect="1"/>
            </p:cNvSpPr>
            <p:nvPr/>
          </p:nvSpPr>
          <p:spPr>
            <a:xfrm>
              <a:off x="119212"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1597A25C-B299-5FB4-DF4B-D75DC5426D5D}"/>
                </a:ext>
              </a:extLst>
            </p:cNvPr>
            <p:cNvSpPr txBox="1"/>
            <p:nvPr/>
          </p:nvSpPr>
          <p:spPr>
            <a:xfrm>
              <a:off x="140487" y="4180038"/>
              <a:ext cx="339797"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2</a:t>
              </a:r>
            </a:p>
          </p:txBody>
        </p:sp>
        <p:sp>
          <p:nvSpPr>
            <p:cNvPr id="25" name="Oval 24">
              <a:extLst>
                <a:ext uri="{FF2B5EF4-FFF2-40B4-BE49-F238E27FC236}">
                  <a16:creationId xmlns:a16="http://schemas.microsoft.com/office/drawing/2014/main" id="{333D7328-BA2B-CDDA-98FB-ADA5CB5E380E}"/>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73048C8-5A3E-51A4-EEA4-AEE61FC80587}"/>
                </a:ext>
              </a:extLst>
            </p:cNvPr>
            <p:cNvSpPr txBox="1"/>
            <p:nvPr/>
          </p:nvSpPr>
          <p:spPr>
            <a:xfrm>
              <a:off x="827235" y="417527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27" name="Oval 26">
              <a:extLst>
                <a:ext uri="{FF2B5EF4-FFF2-40B4-BE49-F238E27FC236}">
                  <a16:creationId xmlns:a16="http://schemas.microsoft.com/office/drawing/2014/main" id="{4DD7B4E3-A217-8B5A-D25A-3201F9EF7307}"/>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B0CD6155-B2F1-8D22-D349-D1D1744491F7}"/>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9" name="Straight Connector 28">
              <a:extLst>
                <a:ext uri="{FF2B5EF4-FFF2-40B4-BE49-F238E27FC236}">
                  <a16:creationId xmlns:a16="http://schemas.microsoft.com/office/drawing/2014/main" id="{FD8591C8-EF7E-6F40-D4E9-072FC54EC1F2}"/>
                </a:ext>
              </a:extLst>
            </p:cNvPr>
            <p:cNvCxnSpPr>
              <a:cxnSpLocks/>
              <a:stCxn id="2" idx="3"/>
              <a:endCxn id="8"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E0B81A-EF1F-9C22-2412-010A1F635046}"/>
                </a:ext>
              </a:extLst>
            </p:cNvPr>
            <p:cNvCxnSpPr>
              <a:cxnSpLocks/>
              <a:stCxn id="2" idx="5"/>
              <a:endCxn id="10"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D3DEED-C787-ACE0-88AE-EE1C9023F381}"/>
                </a:ext>
              </a:extLst>
            </p:cNvPr>
            <p:cNvCxnSpPr>
              <a:cxnSpLocks/>
              <a:stCxn id="8" idx="4"/>
              <a:endCxn id="1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7632B9-1458-EE1B-B843-80BF71E6CD60}"/>
                </a:ext>
              </a:extLst>
            </p:cNvPr>
            <p:cNvCxnSpPr>
              <a:cxnSpLocks/>
              <a:stCxn id="10" idx="4"/>
              <a:endCxn id="19"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FCEEFD-BD63-2B9F-A323-AB30D769797F}"/>
                </a:ext>
              </a:extLst>
            </p:cNvPr>
            <p:cNvCxnSpPr>
              <a:cxnSpLocks/>
              <a:stCxn id="10" idx="4"/>
              <a:endCxn id="21"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5F801A-9497-1D1F-0854-11F9246AECAD}"/>
                </a:ext>
              </a:extLst>
            </p:cNvPr>
            <p:cNvCxnSpPr>
              <a:cxnSpLocks/>
              <a:endCxn id="23" idx="0"/>
            </p:cNvCxnSpPr>
            <p:nvPr/>
          </p:nvCxnSpPr>
          <p:spPr>
            <a:xfrm flipH="1">
              <a:off x="335212" y="3910364"/>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6A94E4-F722-BAF9-F4E8-380C3D3F2559}"/>
                </a:ext>
              </a:extLst>
            </p:cNvPr>
            <p:cNvCxnSpPr>
              <a:cxnSpLocks/>
              <a:endCxn id="25"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8F969-046D-C952-9535-BC2D42130E6E}"/>
                </a:ext>
              </a:extLst>
            </p:cNvPr>
            <p:cNvCxnSpPr>
              <a:cxnSpLocks/>
              <a:stCxn id="19" idx="4"/>
              <a:endCxn id="27"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1D0438-FB22-B7BB-A92B-589A319D81CA}"/>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sp>
        <p:nvSpPr>
          <p:cNvPr id="16" name="Content Placeholder 2">
            <a:extLst>
              <a:ext uri="{FF2B5EF4-FFF2-40B4-BE49-F238E27FC236}">
                <a16:creationId xmlns:a16="http://schemas.microsoft.com/office/drawing/2014/main" id="{87FB5243-4FB1-61CE-938A-768FBEE1E798}"/>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18" name="Content Placeholder 2">
            <a:extLst>
              <a:ext uri="{FF2B5EF4-FFF2-40B4-BE49-F238E27FC236}">
                <a16:creationId xmlns:a16="http://schemas.microsoft.com/office/drawing/2014/main" id="{1BBABEC4-A6FD-11F4-202A-17AED08B5AA1}"/>
              </a:ext>
            </a:extLst>
          </p:cNvPr>
          <p:cNvSpPr txBox="1">
            <a:spLocks/>
          </p:cNvSpPr>
          <p:nvPr/>
        </p:nvSpPr>
        <p:spPr>
          <a:xfrm>
            <a:off x="3397142" y="2775020"/>
            <a:ext cx="3171437"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Internal node with two children</a:t>
            </a:r>
          </a:p>
        </p:txBody>
      </p:sp>
      <p:grpSp>
        <p:nvGrpSpPr>
          <p:cNvPr id="32" name="Group 31">
            <a:extLst>
              <a:ext uri="{FF2B5EF4-FFF2-40B4-BE49-F238E27FC236}">
                <a16:creationId xmlns:a16="http://schemas.microsoft.com/office/drawing/2014/main" id="{E2C8B695-5331-3CBE-1788-FAECB6362A9B}"/>
              </a:ext>
            </a:extLst>
          </p:cNvPr>
          <p:cNvGrpSpPr>
            <a:grpSpLocks noChangeAspect="1"/>
          </p:cNvGrpSpPr>
          <p:nvPr/>
        </p:nvGrpSpPr>
        <p:grpSpPr>
          <a:xfrm>
            <a:off x="378189" y="3063758"/>
            <a:ext cx="2147031" cy="1700878"/>
            <a:chOff x="450108" y="2282903"/>
            <a:chExt cx="2978892" cy="2359883"/>
          </a:xfrm>
        </p:grpSpPr>
        <p:sp>
          <p:nvSpPr>
            <p:cNvPr id="33" name="Oval 32">
              <a:extLst>
                <a:ext uri="{FF2B5EF4-FFF2-40B4-BE49-F238E27FC236}">
                  <a16:creationId xmlns:a16="http://schemas.microsoft.com/office/drawing/2014/main" id="{746098EC-E21F-E2EB-3B9B-737F5896E9BB}"/>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a16="http://schemas.microsoft.com/office/drawing/2014/main" id="{24D10604-BC70-424F-65E2-A4DE66865012}"/>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40" name="Oval 39">
              <a:extLst>
                <a:ext uri="{FF2B5EF4-FFF2-40B4-BE49-F238E27FC236}">
                  <a16:creationId xmlns:a16="http://schemas.microsoft.com/office/drawing/2014/main" id="{7A82025D-4CEF-6CD5-DED7-506347EDF5E7}"/>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6440AECD-FFB6-D8AB-A3B8-C908902F29CE}"/>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42" name="Oval 41">
              <a:extLst>
                <a:ext uri="{FF2B5EF4-FFF2-40B4-BE49-F238E27FC236}">
                  <a16:creationId xmlns:a16="http://schemas.microsoft.com/office/drawing/2014/main" id="{B14E0698-7E6B-BD71-BC77-FC5666FD8BBA}"/>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A6B0DD92-001C-2DFA-1614-5D3CF8E88213}"/>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621AFCF4-BB24-2FA1-6747-6DCF93F71B6D}"/>
                </a:ext>
              </a:extLst>
            </p:cNvPr>
            <p:cNvSpPr txBox="1"/>
            <p:nvPr/>
          </p:nvSpPr>
          <p:spPr>
            <a:xfrm>
              <a:off x="450108" y="3442115"/>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45" name="Oval 44">
              <a:extLst>
                <a:ext uri="{FF2B5EF4-FFF2-40B4-BE49-F238E27FC236}">
                  <a16:creationId xmlns:a16="http://schemas.microsoft.com/office/drawing/2014/main" id="{640156E0-7BC3-2A62-E3D3-ACA99635E6CC}"/>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96181293-5768-CD35-4AA5-CD2C544E9247}"/>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47" name="Oval 46">
              <a:extLst>
                <a:ext uri="{FF2B5EF4-FFF2-40B4-BE49-F238E27FC236}">
                  <a16:creationId xmlns:a16="http://schemas.microsoft.com/office/drawing/2014/main" id="{EC200BA1-B8F5-EF20-2BFF-1AADBD63F161}"/>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a:extLst>
                <a:ext uri="{FF2B5EF4-FFF2-40B4-BE49-F238E27FC236}">
                  <a16:creationId xmlns:a16="http://schemas.microsoft.com/office/drawing/2014/main" id="{18C49465-65A1-9F36-BF2F-E38926C5D10D}"/>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51" name="Oval 50">
              <a:extLst>
                <a:ext uri="{FF2B5EF4-FFF2-40B4-BE49-F238E27FC236}">
                  <a16:creationId xmlns:a16="http://schemas.microsoft.com/office/drawing/2014/main" id="{C2F68860-80F8-04AF-AFE7-A9DD7B937444}"/>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3D58FE02-28D9-D2FD-3073-946635C9C40A}"/>
                </a:ext>
              </a:extLst>
            </p:cNvPr>
            <p:cNvSpPr txBox="1"/>
            <p:nvPr/>
          </p:nvSpPr>
          <p:spPr>
            <a:xfrm>
              <a:off x="827235" y="417527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53" name="Oval 52">
              <a:extLst>
                <a:ext uri="{FF2B5EF4-FFF2-40B4-BE49-F238E27FC236}">
                  <a16:creationId xmlns:a16="http://schemas.microsoft.com/office/drawing/2014/main" id="{7217FB7B-3CE5-B771-EC2C-49D60001B568}"/>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a:extLst>
                <a:ext uri="{FF2B5EF4-FFF2-40B4-BE49-F238E27FC236}">
                  <a16:creationId xmlns:a16="http://schemas.microsoft.com/office/drawing/2014/main" id="{415EDA39-E3B2-48E0-B2B0-CE24E6363D1D}"/>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55" name="Straight Connector 54">
              <a:extLst>
                <a:ext uri="{FF2B5EF4-FFF2-40B4-BE49-F238E27FC236}">
                  <a16:creationId xmlns:a16="http://schemas.microsoft.com/office/drawing/2014/main" id="{39EA09BE-241E-4737-EC90-49D882BB86C5}"/>
                </a:ext>
              </a:extLst>
            </p:cNvPr>
            <p:cNvCxnSpPr>
              <a:cxnSpLocks/>
              <a:stCxn id="33" idx="3"/>
              <a:endCxn id="40"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3CA07E-9026-AB47-27F6-9C7FB622BFD3}"/>
                </a:ext>
              </a:extLst>
            </p:cNvPr>
            <p:cNvCxnSpPr>
              <a:cxnSpLocks/>
              <a:stCxn id="33" idx="5"/>
              <a:endCxn id="42"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11C6D62-9E96-EC3F-4B2A-4A3ECF27EE50}"/>
                </a:ext>
              </a:extLst>
            </p:cNvPr>
            <p:cNvCxnSpPr>
              <a:cxnSpLocks/>
              <a:stCxn id="40" idx="4"/>
              <a:endCxn id="4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D85094-1224-B6D5-89D6-3F72E07E274D}"/>
                </a:ext>
              </a:extLst>
            </p:cNvPr>
            <p:cNvCxnSpPr>
              <a:cxnSpLocks/>
              <a:stCxn id="42" idx="4"/>
              <a:endCxn id="45"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CC34680-3015-4F13-5F88-354FB16BBC9A}"/>
                </a:ext>
              </a:extLst>
            </p:cNvPr>
            <p:cNvCxnSpPr>
              <a:cxnSpLocks/>
              <a:stCxn id="42" idx="4"/>
              <a:endCxn id="47"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B12317-4D4D-1554-FDB9-865084C5F2F0}"/>
                </a:ext>
              </a:extLst>
            </p:cNvPr>
            <p:cNvCxnSpPr>
              <a:cxnSpLocks/>
              <a:endCxn id="51"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41D404-DB61-59A0-B9BC-0E944F75B9DB}"/>
                </a:ext>
              </a:extLst>
            </p:cNvPr>
            <p:cNvCxnSpPr>
              <a:cxnSpLocks/>
              <a:stCxn id="45" idx="4"/>
              <a:endCxn id="53"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7A92514-1E04-247E-598F-58A70375FEDB}"/>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grpSp>
        <p:nvGrpSpPr>
          <p:cNvPr id="67" name="Group 66">
            <a:extLst>
              <a:ext uri="{FF2B5EF4-FFF2-40B4-BE49-F238E27FC236}">
                <a16:creationId xmlns:a16="http://schemas.microsoft.com/office/drawing/2014/main" id="{983C1086-C00D-077B-06CF-5116076272EB}"/>
              </a:ext>
            </a:extLst>
          </p:cNvPr>
          <p:cNvGrpSpPr/>
          <p:nvPr/>
        </p:nvGrpSpPr>
        <p:grpSpPr>
          <a:xfrm>
            <a:off x="3973259" y="2372782"/>
            <a:ext cx="330292" cy="407200"/>
            <a:chOff x="3973259" y="2372782"/>
            <a:chExt cx="330292" cy="407200"/>
          </a:xfrm>
        </p:grpSpPr>
        <p:cxnSp>
          <p:nvCxnSpPr>
            <p:cNvPr id="65" name="Straight Connector 64">
              <a:extLst>
                <a:ext uri="{FF2B5EF4-FFF2-40B4-BE49-F238E27FC236}">
                  <a16:creationId xmlns:a16="http://schemas.microsoft.com/office/drawing/2014/main" id="{0DD9776D-2D4A-E826-4CAB-FE5836C88A5A}"/>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4E7B6F8E-95DA-2E8C-0F21-D8FB1D14C985}"/>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68" name="Group 67">
            <a:extLst>
              <a:ext uri="{FF2B5EF4-FFF2-40B4-BE49-F238E27FC236}">
                <a16:creationId xmlns:a16="http://schemas.microsoft.com/office/drawing/2014/main" id="{103C003A-D094-40E7-B650-DD2C9146B2B1}"/>
              </a:ext>
            </a:extLst>
          </p:cNvPr>
          <p:cNvGrpSpPr/>
          <p:nvPr/>
        </p:nvGrpSpPr>
        <p:grpSpPr>
          <a:xfrm>
            <a:off x="407920" y="3865983"/>
            <a:ext cx="330292" cy="407200"/>
            <a:chOff x="3973259" y="2372782"/>
            <a:chExt cx="330292" cy="407200"/>
          </a:xfrm>
        </p:grpSpPr>
        <p:cxnSp>
          <p:nvCxnSpPr>
            <p:cNvPr id="69" name="Straight Connector 68">
              <a:extLst>
                <a:ext uri="{FF2B5EF4-FFF2-40B4-BE49-F238E27FC236}">
                  <a16:creationId xmlns:a16="http://schemas.microsoft.com/office/drawing/2014/main" id="{97CFFA9C-45D8-4347-E077-F3B40637881F}"/>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3E10019E-EA3C-DC0A-EFCF-85BD3108EFFD}"/>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71" name="Group 70">
            <a:extLst>
              <a:ext uri="{FF2B5EF4-FFF2-40B4-BE49-F238E27FC236}">
                <a16:creationId xmlns:a16="http://schemas.microsoft.com/office/drawing/2014/main" id="{13FCFA43-6AB8-EEEC-1729-E98EEFDAA9DE}"/>
              </a:ext>
            </a:extLst>
          </p:cNvPr>
          <p:cNvGrpSpPr>
            <a:grpSpLocks noChangeAspect="1"/>
          </p:cNvGrpSpPr>
          <p:nvPr/>
        </p:nvGrpSpPr>
        <p:grpSpPr>
          <a:xfrm>
            <a:off x="4294418" y="2994142"/>
            <a:ext cx="2138153" cy="1695432"/>
            <a:chOff x="462426" y="2282903"/>
            <a:chExt cx="2966574" cy="2352327"/>
          </a:xfrm>
        </p:grpSpPr>
        <p:sp>
          <p:nvSpPr>
            <p:cNvPr id="72" name="Oval 71">
              <a:extLst>
                <a:ext uri="{FF2B5EF4-FFF2-40B4-BE49-F238E27FC236}">
                  <a16:creationId xmlns:a16="http://schemas.microsoft.com/office/drawing/2014/main" id="{AB93F43C-4792-01F6-3A3C-F1ACCB9DF40A}"/>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TextBox 72">
              <a:extLst>
                <a:ext uri="{FF2B5EF4-FFF2-40B4-BE49-F238E27FC236}">
                  <a16:creationId xmlns:a16="http://schemas.microsoft.com/office/drawing/2014/main" id="{4A24B7E7-A939-8693-A296-BEB9F7B2080E}"/>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74" name="Oval 73">
              <a:extLst>
                <a:ext uri="{FF2B5EF4-FFF2-40B4-BE49-F238E27FC236}">
                  <a16:creationId xmlns:a16="http://schemas.microsoft.com/office/drawing/2014/main" id="{3A285B8A-E6A8-0F29-2F1C-3DAA3442E8F4}"/>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TextBox 74">
              <a:extLst>
                <a:ext uri="{FF2B5EF4-FFF2-40B4-BE49-F238E27FC236}">
                  <a16:creationId xmlns:a16="http://schemas.microsoft.com/office/drawing/2014/main" id="{318A03A4-F256-3DE9-6A30-2DA483D9F964}"/>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76" name="Oval 75">
              <a:extLst>
                <a:ext uri="{FF2B5EF4-FFF2-40B4-BE49-F238E27FC236}">
                  <a16:creationId xmlns:a16="http://schemas.microsoft.com/office/drawing/2014/main" id="{5457E891-E164-6D2E-6A34-4A5D50A233B2}"/>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9AD2991D-C85E-B5D9-CB4F-9BD2B13752C6}"/>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TextBox 77">
              <a:extLst>
                <a:ext uri="{FF2B5EF4-FFF2-40B4-BE49-F238E27FC236}">
                  <a16:creationId xmlns:a16="http://schemas.microsoft.com/office/drawing/2014/main" id="{50128C7E-84D9-09FE-00A1-4734AC997EF9}"/>
                </a:ext>
              </a:extLst>
            </p:cNvPr>
            <p:cNvSpPr txBox="1"/>
            <p:nvPr/>
          </p:nvSpPr>
          <p:spPr>
            <a:xfrm>
              <a:off x="462426" y="3442115"/>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79" name="Oval 78">
              <a:extLst>
                <a:ext uri="{FF2B5EF4-FFF2-40B4-BE49-F238E27FC236}">
                  <a16:creationId xmlns:a16="http://schemas.microsoft.com/office/drawing/2014/main" id="{8F5B51C0-5F2C-DD1F-1771-F0792437A8E2}"/>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a:extLst>
                <a:ext uri="{FF2B5EF4-FFF2-40B4-BE49-F238E27FC236}">
                  <a16:creationId xmlns:a16="http://schemas.microsoft.com/office/drawing/2014/main" id="{D2C74BF5-9248-FF56-C1F3-5BC2C3B20A7D}"/>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81" name="Oval 80">
              <a:extLst>
                <a:ext uri="{FF2B5EF4-FFF2-40B4-BE49-F238E27FC236}">
                  <a16:creationId xmlns:a16="http://schemas.microsoft.com/office/drawing/2014/main" id="{C48F73CD-F0AB-67B0-4F46-073F873C0AAA}"/>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TextBox 81">
              <a:extLst>
                <a:ext uri="{FF2B5EF4-FFF2-40B4-BE49-F238E27FC236}">
                  <a16:creationId xmlns:a16="http://schemas.microsoft.com/office/drawing/2014/main" id="{A3F0F169-E602-1416-DED6-D40C557B3952}"/>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87" name="Oval 86">
              <a:extLst>
                <a:ext uri="{FF2B5EF4-FFF2-40B4-BE49-F238E27FC236}">
                  <a16:creationId xmlns:a16="http://schemas.microsoft.com/office/drawing/2014/main" id="{5AD0E735-9110-031F-B9F9-612DAC1428E6}"/>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TextBox 87">
              <a:extLst>
                <a:ext uri="{FF2B5EF4-FFF2-40B4-BE49-F238E27FC236}">
                  <a16:creationId xmlns:a16="http://schemas.microsoft.com/office/drawing/2014/main" id="{6185FA4D-3E83-0A6C-6FA3-6A0E6FD93FFB}"/>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89" name="Straight Connector 88">
              <a:extLst>
                <a:ext uri="{FF2B5EF4-FFF2-40B4-BE49-F238E27FC236}">
                  <a16:creationId xmlns:a16="http://schemas.microsoft.com/office/drawing/2014/main" id="{2185DF0E-8C35-E3C5-281A-F3578A4B0817}"/>
                </a:ext>
              </a:extLst>
            </p:cNvPr>
            <p:cNvCxnSpPr>
              <a:cxnSpLocks/>
              <a:stCxn id="72" idx="3"/>
              <a:endCxn id="74"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C671D9F-BD1E-467C-0FE7-FC002E7F3840}"/>
                </a:ext>
              </a:extLst>
            </p:cNvPr>
            <p:cNvCxnSpPr>
              <a:cxnSpLocks/>
              <a:stCxn id="72" idx="5"/>
              <a:endCxn id="76"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6F60962-3F1F-0A9D-15B8-3F6E87B7D207}"/>
                </a:ext>
              </a:extLst>
            </p:cNvPr>
            <p:cNvCxnSpPr>
              <a:cxnSpLocks/>
              <a:stCxn id="74" idx="4"/>
              <a:endCxn id="77"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441016A-D7C8-00DB-AC92-D8C2654FDA85}"/>
                </a:ext>
              </a:extLst>
            </p:cNvPr>
            <p:cNvCxnSpPr>
              <a:cxnSpLocks/>
              <a:stCxn id="76" idx="4"/>
              <a:endCxn id="79"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D6AA99F-CE5A-DD95-BC97-7D81462D5CDA}"/>
                </a:ext>
              </a:extLst>
            </p:cNvPr>
            <p:cNvCxnSpPr>
              <a:cxnSpLocks/>
              <a:stCxn id="76" idx="4"/>
              <a:endCxn id="81"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61EE158-332F-1554-B13B-115AA081A106}"/>
                </a:ext>
              </a:extLst>
            </p:cNvPr>
            <p:cNvCxnSpPr>
              <a:cxnSpLocks/>
              <a:stCxn id="79" idx="4"/>
              <a:endCxn id="87"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B1CA103-9356-B67A-0FE3-CEB38FEF0A82}"/>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grpSp>
        <p:nvGrpSpPr>
          <p:cNvPr id="98" name="Group 97">
            <a:extLst>
              <a:ext uri="{FF2B5EF4-FFF2-40B4-BE49-F238E27FC236}">
                <a16:creationId xmlns:a16="http://schemas.microsoft.com/office/drawing/2014/main" id="{85165D67-31AE-76B3-A686-E6236BA52560}"/>
              </a:ext>
            </a:extLst>
          </p:cNvPr>
          <p:cNvGrpSpPr/>
          <p:nvPr/>
        </p:nvGrpSpPr>
        <p:grpSpPr>
          <a:xfrm>
            <a:off x="5247346" y="2952341"/>
            <a:ext cx="330292" cy="407200"/>
            <a:chOff x="3973259" y="2372782"/>
            <a:chExt cx="330292" cy="407200"/>
          </a:xfrm>
        </p:grpSpPr>
        <p:cxnSp>
          <p:nvCxnSpPr>
            <p:cNvPr id="99" name="Straight Connector 98">
              <a:extLst>
                <a:ext uri="{FF2B5EF4-FFF2-40B4-BE49-F238E27FC236}">
                  <a16:creationId xmlns:a16="http://schemas.microsoft.com/office/drawing/2014/main" id="{1C785668-0A37-792A-7519-FD7C15F389CC}"/>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00" name="Straight Connector 99">
              <a:extLst>
                <a:ext uri="{FF2B5EF4-FFF2-40B4-BE49-F238E27FC236}">
                  <a16:creationId xmlns:a16="http://schemas.microsoft.com/office/drawing/2014/main" id="{2C556BD2-87FB-60CA-BC82-F82459D46826}"/>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101" name="Slide Number Placeholder 3">
            <a:extLst>
              <a:ext uri="{FF2B5EF4-FFF2-40B4-BE49-F238E27FC236}">
                <a16:creationId xmlns:a16="http://schemas.microsoft.com/office/drawing/2014/main" id="{6C5CBB5C-0572-91D5-46FA-D2266648BA28}"/>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48</a:t>
            </a:fld>
            <a:endParaRPr lang="en-US" dirty="0"/>
          </a:p>
        </p:txBody>
      </p:sp>
    </p:spTree>
    <p:extLst>
      <p:ext uri="{BB962C8B-B14F-4D97-AF65-F5344CB8AC3E}">
        <p14:creationId xmlns:p14="http://schemas.microsoft.com/office/powerpoint/2010/main" val="110304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Removing Node from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306318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t>Leaf node i.e., node with no child</a:t>
            </a:r>
          </a:p>
        </p:txBody>
      </p:sp>
      <p:sp>
        <p:nvSpPr>
          <p:cNvPr id="4" name="Content Placeholder 2">
            <a:extLst>
              <a:ext uri="{FF2B5EF4-FFF2-40B4-BE49-F238E27FC236}">
                <a16:creationId xmlns:a16="http://schemas.microsoft.com/office/drawing/2014/main" id="{BCA6D101-ACC2-BF63-7CD4-8547C12C1F7D}"/>
              </a:ext>
            </a:extLst>
          </p:cNvPr>
          <p:cNvSpPr txBox="1">
            <a:spLocks/>
          </p:cNvSpPr>
          <p:nvPr/>
        </p:nvSpPr>
        <p:spPr>
          <a:xfrm>
            <a:off x="43052" y="2764213"/>
            <a:ext cx="3286074"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Simply remove node to be deleted from the tree</a:t>
            </a:r>
          </a:p>
        </p:txBody>
      </p:sp>
      <p:grpSp>
        <p:nvGrpSpPr>
          <p:cNvPr id="17" name="Group 16">
            <a:extLst>
              <a:ext uri="{FF2B5EF4-FFF2-40B4-BE49-F238E27FC236}">
                <a16:creationId xmlns:a16="http://schemas.microsoft.com/office/drawing/2014/main" id="{AA35AB62-79E6-8508-DCD5-2439C68E100F}"/>
              </a:ext>
            </a:extLst>
          </p:cNvPr>
          <p:cNvGrpSpPr>
            <a:grpSpLocks noChangeAspect="1"/>
          </p:cNvGrpSpPr>
          <p:nvPr/>
        </p:nvGrpSpPr>
        <p:grpSpPr>
          <a:xfrm>
            <a:off x="3991125" y="1042232"/>
            <a:ext cx="2385524" cy="1700878"/>
            <a:chOff x="119212" y="2282903"/>
            <a:chExt cx="3309788" cy="2359883"/>
          </a:xfrm>
        </p:grpSpPr>
        <p:sp>
          <p:nvSpPr>
            <p:cNvPr id="2" name="Oval 1">
              <a:extLst>
                <a:ext uri="{FF2B5EF4-FFF2-40B4-BE49-F238E27FC236}">
                  <a16:creationId xmlns:a16="http://schemas.microsoft.com/office/drawing/2014/main" id="{91A6ACDB-70FB-F27E-72A2-F599876C9E3C}"/>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7E1F4F3-1990-E116-ECEF-D696BC82A2D1}"/>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8" name="Oval 7">
              <a:extLst>
                <a:ext uri="{FF2B5EF4-FFF2-40B4-BE49-F238E27FC236}">
                  <a16:creationId xmlns:a16="http://schemas.microsoft.com/office/drawing/2014/main" id="{E4E291AB-94DB-6B4E-8932-781787E600A8}"/>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FB273C4-AEA2-FDC8-A17D-DEF4F5339407}"/>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0" name="Oval 9">
              <a:extLst>
                <a:ext uri="{FF2B5EF4-FFF2-40B4-BE49-F238E27FC236}">
                  <a16:creationId xmlns:a16="http://schemas.microsoft.com/office/drawing/2014/main" id="{40E1E6F0-3C7A-1001-E1D3-E2D4806494DA}"/>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A464554D-2AEB-F984-C5AA-624269592727}"/>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E7E2E2-0BC7-70EA-41A0-D8193951D586}"/>
                </a:ext>
              </a:extLst>
            </p:cNvPr>
            <p:cNvSpPr txBox="1"/>
            <p:nvPr/>
          </p:nvSpPr>
          <p:spPr>
            <a:xfrm>
              <a:off x="450108" y="3442115"/>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9" name="Oval 18">
              <a:extLst>
                <a:ext uri="{FF2B5EF4-FFF2-40B4-BE49-F238E27FC236}">
                  <a16:creationId xmlns:a16="http://schemas.microsoft.com/office/drawing/2014/main" id="{F5212B58-F8B0-EE07-A7E1-FF47D970BA5B}"/>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7AC05D0A-0377-5457-591F-7C9CE610F4DB}"/>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1" name="Oval 20">
              <a:extLst>
                <a:ext uri="{FF2B5EF4-FFF2-40B4-BE49-F238E27FC236}">
                  <a16:creationId xmlns:a16="http://schemas.microsoft.com/office/drawing/2014/main" id="{98E8C40D-B0A7-5C14-1D7A-FFE4115C4ACC}"/>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CFA5951-C6EB-732D-8508-3B28301BAEB9}"/>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3" name="Oval 22">
              <a:extLst>
                <a:ext uri="{FF2B5EF4-FFF2-40B4-BE49-F238E27FC236}">
                  <a16:creationId xmlns:a16="http://schemas.microsoft.com/office/drawing/2014/main" id="{0EB6E5FE-7E70-8B9B-C8A8-F556C013CEB0}"/>
                </a:ext>
              </a:extLst>
            </p:cNvPr>
            <p:cNvSpPr>
              <a:spLocks noChangeAspect="1"/>
            </p:cNvSpPr>
            <p:nvPr/>
          </p:nvSpPr>
          <p:spPr>
            <a:xfrm>
              <a:off x="119212"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1597A25C-B299-5FB4-DF4B-D75DC5426D5D}"/>
                </a:ext>
              </a:extLst>
            </p:cNvPr>
            <p:cNvSpPr txBox="1"/>
            <p:nvPr/>
          </p:nvSpPr>
          <p:spPr>
            <a:xfrm>
              <a:off x="140487" y="4180038"/>
              <a:ext cx="339797"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2</a:t>
              </a:r>
            </a:p>
          </p:txBody>
        </p:sp>
        <p:sp>
          <p:nvSpPr>
            <p:cNvPr id="25" name="Oval 24">
              <a:extLst>
                <a:ext uri="{FF2B5EF4-FFF2-40B4-BE49-F238E27FC236}">
                  <a16:creationId xmlns:a16="http://schemas.microsoft.com/office/drawing/2014/main" id="{333D7328-BA2B-CDDA-98FB-ADA5CB5E380E}"/>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73048C8-5A3E-51A4-EEA4-AEE61FC80587}"/>
                </a:ext>
              </a:extLst>
            </p:cNvPr>
            <p:cNvSpPr txBox="1"/>
            <p:nvPr/>
          </p:nvSpPr>
          <p:spPr>
            <a:xfrm>
              <a:off x="827235" y="417527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27" name="Oval 26">
              <a:extLst>
                <a:ext uri="{FF2B5EF4-FFF2-40B4-BE49-F238E27FC236}">
                  <a16:creationId xmlns:a16="http://schemas.microsoft.com/office/drawing/2014/main" id="{4DD7B4E3-A217-8B5A-D25A-3201F9EF7307}"/>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B0CD6155-B2F1-8D22-D349-D1D1744491F7}"/>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9" name="Straight Connector 28">
              <a:extLst>
                <a:ext uri="{FF2B5EF4-FFF2-40B4-BE49-F238E27FC236}">
                  <a16:creationId xmlns:a16="http://schemas.microsoft.com/office/drawing/2014/main" id="{FD8591C8-EF7E-6F40-D4E9-072FC54EC1F2}"/>
                </a:ext>
              </a:extLst>
            </p:cNvPr>
            <p:cNvCxnSpPr>
              <a:cxnSpLocks/>
              <a:stCxn id="2" idx="3"/>
              <a:endCxn id="8"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E0B81A-EF1F-9C22-2412-010A1F635046}"/>
                </a:ext>
              </a:extLst>
            </p:cNvPr>
            <p:cNvCxnSpPr>
              <a:cxnSpLocks/>
              <a:stCxn id="2" idx="5"/>
              <a:endCxn id="10"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D3DEED-C787-ACE0-88AE-EE1C9023F381}"/>
                </a:ext>
              </a:extLst>
            </p:cNvPr>
            <p:cNvCxnSpPr>
              <a:cxnSpLocks/>
              <a:stCxn id="8" idx="4"/>
              <a:endCxn id="1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7632B9-1458-EE1B-B843-80BF71E6CD60}"/>
                </a:ext>
              </a:extLst>
            </p:cNvPr>
            <p:cNvCxnSpPr>
              <a:cxnSpLocks/>
              <a:stCxn id="10" idx="4"/>
              <a:endCxn id="19"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FCEEFD-BD63-2B9F-A323-AB30D769797F}"/>
                </a:ext>
              </a:extLst>
            </p:cNvPr>
            <p:cNvCxnSpPr>
              <a:cxnSpLocks/>
              <a:stCxn id="10" idx="4"/>
              <a:endCxn id="21"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5F801A-9497-1D1F-0854-11F9246AECAD}"/>
                </a:ext>
              </a:extLst>
            </p:cNvPr>
            <p:cNvCxnSpPr>
              <a:cxnSpLocks/>
              <a:endCxn id="23" idx="0"/>
            </p:cNvCxnSpPr>
            <p:nvPr/>
          </p:nvCxnSpPr>
          <p:spPr>
            <a:xfrm flipH="1">
              <a:off x="335212" y="3910364"/>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6A94E4-F722-BAF9-F4E8-380C3D3F2559}"/>
                </a:ext>
              </a:extLst>
            </p:cNvPr>
            <p:cNvCxnSpPr>
              <a:cxnSpLocks/>
              <a:endCxn id="25"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8F969-046D-C952-9535-BC2D42130E6E}"/>
                </a:ext>
              </a:extLst>
            </p:cNvPr>
            <p:cNvCxnSpPr>
              <a:cxnSpLocks/>
              <a:stCxn id="19" idx="4"/>
              <a:endCxn id="27"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1D0438-FB22-B7BB-A92B-589A319D81CA}"/>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sp>
        <p:nvSpPr>
          <p:cNvPr id="16" name="Content Placeholder 2">
            <a:extLst>
              <a:ext uri="{FF2B5EF4-FFF2-40B4-BE49-F238E27FC236}">
                <a16:creationId xmlns:a16="http://schemas.microsoft.com/office/drawing/2014/main" id="{87FB5243-4FB1-61CE-938A-768FBEE1E798}"/>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67" name="Group 66">
            <a:extLst>
              <a:ext uri="{FF2B5EF4-FFF2-40B4-BE49-F238E27FC236}">
                <a16:creationId xmlns:a16="http://schemas.microsoft.com/office/drawing/2014/main" id="{983C1086-C00D-077B-06CF-5116076272EB}"/>
              </a:ext>
            </a:extLst>
          </p:cNvPr>
          <p:cNvGrpSpPr/>
          <p:nvPr/>
        </p:nvGrpSpPr>
        <p:grpSpPr>
          <a:xfrm>
            <a:off x="3973259" y="2372782"/>
            <a:ext cx="330292" cy="407200"/>
            <a:chOff x="3973259" y="2372782"/>
            <a:chExt cx="330292" cy="407200"/>
          </a:xfrm>
        </p:grpSpPr>
        <p:cxnSp>
          <p:nvCxnSpPr>
            <p:cNvPr id="65" name="Straight Connector 64">
              <a:extLst>
                <a:ext uri="{FF2B5EF4-FFF2-40B4-BE49-F238E27FC236}">
                  <a16:creationId xmlns:a16="http://schemas.microsoft.com/office/drawing/2014/main" id="{0DD9776D-2D4A-E826-4CAB-FE5836C88A5A}"/>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4E7B6F8E-95DA-2E8C-0F21-D8FB1D14C985}"/>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15" name="Content Placeholder 2">
            <a:extLst>
              <a:ext uri="{FF2B5EF4-FFF2-40B4-BE49-F238E27FC236}">
                <a16:creationId xmlns:a16="http://schemas.microsoft.com/office/drawing/2014/main" id="{A832EF01-3F8C-4DF0-E142-8CEAE1F0CA90}"/>
              </a:ext>
            </a:extLst>
          </p:cNvPr>
          <p:cNvSpPr txBox="1">
            <a:spLocks/>
          </p:cNvSpPr>
          <p:nvPr/>
        </p:nvSpPr>
        <p:spPr>
          <a:xfrm>
            <a:off x="3885066" y="1094651"/>
            <a:ext cx="74464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Before</a:t>
            </a:r>
          </a:p>
        </p:txBody>
      </p:sp>
      <p:grpSp>
        <p:nvGrpSpPr>
          <p:cNvPr id="49" name="Group 48">
            <a:extLst>
              <a:ext uri="{FF2B5EF4-FFF2-40B4-BE49-F238E27FC236}">
                <a16:creationId xmlns:a16="http://schemas.microsoft.com/office/drawing/2014/main" id="{45F482EC-4950-CBF2-A726-13D642EA1EAF}"/>
              </a:ext>
            </a:extLst>
          </p:cNvPr>
          <p:cNvGrpSpPr>
            <a:grpSpLocks noChangeAspect="1"/>
          </p:cNvGrpSpPr>
          <p:nvPr/>
        </p:nvGrpSpPr>
        <p:grpSpPr>
          <a:xfrm>
            <a:off x="283170" y="3101219"/>
            <a:ext cx="2385524" cy="1715919"/>
            <a:chOff x="119212" y="2282903"/>
            <a:chExt cx="3309788" cy="2380751"/>
          </a:xfrm>
        </p:grpSpPr>
        <p:sp>
          <p:nvSpPr>
            <p:cNvPr id="50" name="Oval 49">
              <a:extLst>
                <a:ext uri="{FF2B5EF4-FFF2-40B4-BE49-F238E27FC236}">
                  <a16:creationId xmlns:a16="http://schemas.microsoft.com/office/drawing/2014/main" id="{DD925BD7-33DA-9938-A2FA-A70A803BDBC1}"/>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a:extLst>
                <a:ext uri="{FF2B5EF4-FFF2-40B4-BE49-F238E27FC236}">
                  <a16:creationId xmlns:a16="http://schemas.microsoft.com/office/drawing/2014/main" id="{4C4D128B-CF5D-9AD3-5C30-56606685B88E}"/>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64" name="Oval 63">
              <a:extLst>
                <a:ext uri="{FF2B5EF4-FFF2-40B4-BE49-F238E27FC236}">
                  <a16:creationId xmlns:a16="http://schemas.microsoft.com/office/drawing/2014/main" id="{B17B8075-EEC4-1241-1B50-5FFFF011B7BA}"/>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82">
              <a:extLst>
                <a:ext uri="{FF2B5EF4-FFF2-40B4-BE49-F238E27FC236}">
                  <a16:creationId xmlns:a16="http://schemas.microsoft.com/office/drawing/2014/main" id="{B9E1E24C-5BAD-81DE-A38D-A9A13ECA93EE}"/>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84" name="Oval 83">
              <a:extLst>
                <a:ext uri="{FF2B5EF4-FFF2-40B4-BE49-F238E27FC236}">
                  <a16:creationId xmlns:a16="http://schemas.microsoft.com/office/drawing/2014/main" id="{0F0276F3-36AD-6697-CA0E-6A77DD40E991}"/>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Oval 84">
              <a:extLst>
                <a:ext uri="{FF2B5EF4-FFF2-40B4-BE49-F238E27FC236}">
                  <a16:creationId xmlns:a16="http://schemas.microsoft.com/office/drawing/2014/main" id="{0EEDAFF1-FDCA-9C61-05CD-4078FDD1E0EE}"/>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85">
              <a:extLst>
                <a:ext uri="{FF2B5EF4-FFF2-40B4-BE49-F238E27FC236}">
                  <a16:creationId xmlns:a16="http://schemas.microsoft.com/office/drawing/2014/main" id="{654415C8-B669-A56B-91F4-472306A6A155}"/>
                </a:ext>
              </a:extLst>
            </p:cNvPr>
            <p:cNvSpPr txBox="1"/>
            <p:nvPr/>
          </p:nvSpPr>
          <p:spPr>
            <a:xfrm>
              <a:off x="450108" y="3442115"/>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94" name="Oval 93">
              <a:extLst>
                <a:ext uri="{FF2B5EF4-FFF2-40B4-BE49-F238E27FC236}">
                  <a16:creationId xmlns:a16="http://schemas.microsoft.com/office/drawing/2014/main" id="{5CF3E5E8-094A-5524-E0A4-10D926967ED7}"/>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9C001339-5D2B-9FE0-9F25-798747A9FA10}"/>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101" name="Oval 100">
              <a:extLst>
                <a:ext uri="{FF2B5EF4-FFF2-40B4-BE49-F238E27FC236}">
                  <a16:creationId xmlns:a16="http://schemas.microsoft.com/office/drawing/2014/main" id="{5D26F2D1-0FEC-7834-5372-1018B67D1914}"/>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a:extLst>
                <a:ext uri="{FF2B5EF4-FFF2-40B4-BE49-F238E27FC236}">
                  <a16:creationId xmlns:a16="http://schemas.microsoft.com/office/drawing/2014/main" id="{4B02BAF5-DF18-2919-3832-11AF0564E72A}"/>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103" name="Oval 102">
              <a:extLst>
                <a:ext uri="{FF2B5EF4-FFF2-40B4-BE49-F238E27FC236}">
                  <a16:creationId xmlns:a16="http://schemas.microsoft.com/office/drawing/2014/main" id="{17B4E5F4-3ABD-50E5-EAB2-ABA96E7D51BB}"/>
                </a:ext>
              </a:extLst>
            </p:cNvPr>
            <p:cNvSpPr>
              <a:spLocks noChangeAspect="1"/>
            </p:cNvSpPr>
            <p:nvPr/>
          </p:nvSpPr>
          <p:spPr>
            <a:xfrm>
              <a:off x="119212" y="4210786"/>
              <a:ext cx="432000" cy="432000"/>
            </a:xfrm>
            <a:prstGeom prst="ellipse">
              <a:avLst/>
            </a:prstGeom>
            <a:noFill/>
            <a:ln w="19050">
              <a:solidFill>
                <a:schemeClr val="tx1">
                  <a:lumMod val="75000"/>
                  <a:lumOff val="25000"/>
                  <a:alpha val="35232"/>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TextBox 103">
              <a:extLst>
                <a:ext uri="{FF2B5EF4-FFF2-40B4-BE49-F238E27FC236}">
                  <a16:creationId xmlns:a16="http://schemas.microsoft.com/office/drawing/2014/main" id="{99ACF2E0-4FC7-FD83-8A83-213D1E7306D7}"/>
                </a:ext>
              </a:extLst>
            </p:cNvPr>
            <p:cNvSpPr txBox="1"/>
            <p:nvPr/>
          </p:nvSpPr>
          <p:spPr>
            <a:xfrm>
              <a:off x="139107" y="4193927"/>
              <a:ext cx="400781" cy="469727"/>
            </a:xfrm>
            <a:prstGeom prst="rect">
              <a:avLst/>
            </a:prstGeom>
            <a:noFill/>
          </p:spPr>
          <p:txBody>
            <a:bodyPr wrap="none" rtlCol="0">
              <a:spAutoFit/>
            </a:bodyPr>
            <a:lstStyle/>
            <a:p>
              <a:r>
                <a:rPr lang="en-US" sz="1600" dirty="0">
                  <a:ln w="0">
                    <a:solidFill>
                      <a:schemeClr val="tx2">
                        <a:alpha val="35000"/>
                      </a:schemeClr>
                    </a:solidFill>
                  </a:ln>
                  <a:solidFill>
                    <a:schemeClr val="tx2">
                      <a:alpha val="34969"/>
                    </a:schemeClr>
                  </a:solidFill>
                  <a:effectLst>
                    <a:outerShdw blurRad="38100" dist="25400" dir="5400000" algn="ctr" rotWithShape="0">
                      <a:srgbClr val="6E747A">
                        <a:alpha val="43000"/>
                      </a:srgbClr>
                    </a:outerShdw>
                  </a:effectLst>
                </a:rPr>
                <a:t>2</a:t>
              </a:r>
            </a:p>
          </p:txBody>
        </p:sp>
        <p:sp>
          <p:nvSpPr>
            <p:cNvPr id="105" name="Oval 104">
              <a:extLst>
                <a:ext uri="{FF2B5EF4-FFF2-40B4-BE49-F238E27FC236}">
                  <a16:creationId xmlns:a16="http://schemas.microsoft.com/office/drawing/2014/main" id="{674EFBF6-DFC0-8688-8F06-524F30D5383C}"/>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a:extLst>
                <a:ext uri="{FF2B5EF4-FFF2-40B4-BE49-F238E27FC236}">
                  <a16:creationId xmlns:a16="http://schemas.microsoft.com/office/drawing/2014/main" id="{5E5623CA-AFBE-63B3-CEA1-BC72A75206EA}"/>
                </a:ext>
              </a:extLst>
            </p:cNvPr>
            <p:cNvSpPr txBox="1"/>
            <p:nvPr/>
          </p:nvSpPr>
          <p:spPr>
            <a:xfrm>
              <a:off x="827235" y="417527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107" name="Oval 106">
              <a:extLst>
                <a:ext uri="{FF2B5EF4-FFF2-40B4-BE49-F238E27FC236}">
                  <a16:creationId xmlns:a16="http://schemas.microsoft.com/office/drawing/2014/main" id="{4B25C189-427F-3BEC-8803-188B277FBFEB}"/>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E6CA202D-5E44-2B7F-25A0-2E9986535605}"/>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109" name="Straight Connector 108">
              <a:extLst>
                <a:ext uri="{FF2B5EF4-FFF2-40B4-BE49-F238E27FC236}">
                  <a16:creationId xmlns:a16="http://schemas.microsoft.com/office/drawing/2014/main" id="{847E628B-1322-155C-E10F-E600655CA6E8}"/>
                </a:ext>
              </a:extLst>
            </p:cNvPr>
            <p:cNvCxnSpPr>
              <a:cxnSpLocks/>
              <a:stCxn id="50" idx="3"/>
              <a:endCxn id="64"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2FCE3B5-4343-FABB-0A97-11B698A721E6}"/>
                </a:ext>
              </a:extLst>
            </p:cNvPr>
            <p:cNvCxnSpPr>
              <a:cxnSpLocks/>
              <a:stCxn id="50" idx="5"/>
              <a:endCxn id="84"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8AA2747-3864-2976-E012-2D2834C75731}"/>
                </a:ext>
              </a:extLst>
            </p:cNvPr>
            <p:cNvCxnSpPr>
              <a:cxnSpLocks/>
              <a:stCxn id="64" idx="4"/>
              <a:endCxn id="85"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B6C1785-DEC3-E1D8-D25E-2E946C0E81CD}"/>
                </a:ext>
              </a:extLst>
            </p:cNvPr>
            <p:cNvCxnSpPr>
              <a:cxnSpLocks/>
              <a:stCxn id="84" idx="4"/>
              <a:endCxn id="94"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253881F-A84D-108B-AB49-1F40E651FAB4}"/>
                </a:ext>
              </a:extLst>
            </p:cNvPr>
            <p:cNvCxnSpPr>
              <a:cxnSpLocks/>
              <a:stCxn id="84" idx="4"/>
              <a:endCxn id="101"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2686F3F-65DE-F1DD-60E0-F3CF035D6E25}"/>
                </a:ext>
              </a:extLst>
            </p:cNvPr>
            <p:cNvCxnSpPr>
              <a:cxnSpLocks/>
              <a:endCxn id="103" idx="0"/>
            </p:cNvCxnSpPr>
            <p:nvPr/>
          </p:nvCxnSpPr>
          <p:spPr>
            <a:xfrm flipH="1">
              <a:off x="335212" y="3910364"/>
              <a:ext cx="389025" cy="300422"/>
            </a:xfrm>
            <a:prstGeom prst="line">
              <a:avLst/>
            </a:prstGeom>
            <a:ln w="19050">
              <a:solidFill>
                <a:schemeClr val="tx1">
                  <a:lumMod val="75000"/>
                  <a:lumOff val="25000"/>
                  <a:alpha val="35232"/>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355BF38-3E9B-1713-2244-D4DE0716740A}"/>
                </a:ext>
              </a:extLst>
            </p:cNvPr>
            <p:cNvCxnSpPr>
              <a:cxnSpLocks/>
              <a:endCxn id="105"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BC51259-F0E9-64E6-4C9A-73893C7A253D}"/>
                </a:ext>
              </a:extLst>
            </p:cNvPr>
            <p:cNvCxnSpPr>
              <a:cxnSpLocks/>
              <a:stCxn id="94" idx="4"/>
              <a:endCxn id="107"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529643BE-6E46-4529-0C52-173D2605E201}"/>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sp>
        <p:nvSpPr>
          <p:cNvPr id="118" name="Content Placeholder 2">
            <a:extLst>
              <a:ext uri="{FF2B5EF4-FFF2-40B4-BE49-F238E27FC236}">
                <a16:creationId xmlns:a16="http://schemas.microsoft.com/office/drawing/2014/main" id="{B4A89068-3B49-D7A2-BA8A-4FFA8B4BAF36}"/>
              </a:ext>
            </a:extLst>
          </p:cNvPr>
          <p:cNvSpPr txBox="1">
            <a:spLocks/>
          </p:cNvSpPr>
          <p:nvPr/>
        </p:nvSpPr>
        <p:spPr>
          <a:xfrm>
            <a:off x="66528" y="2564226"/>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Algorithm</a:t>
            </a:r>
          </a:p>
        </p:txBody>
      </p:sp>
      <p:sp>
        <p:nvSpPr>
          <p:cNvPr id="119" name="Content Placeholder 2">
            <a:extLst>
              <a:ext uri="{FF2B5EF4-FFF2-40B4-BE49-F238E27FC236}">
                <a16:creationId xmlns:a16="http://schemas.microsoft.com/office/drawing/2014/main" id="{F07C272B-E7D8-419D-9B56-8394D15C0BC6}"/>
              </a:ext>
            </a:extLst>
          </p:cNvPr>
          <p:cNvSpPr txBox="1">
            <a:spLocks/>
          </p:cNvSpPr>
          <p:nvPr/>
        </p:nvSpPr>
        <p:spPr>
          <a:xfrm>
            <a:off x="3874958" y="2856423"/>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After</a:t>
            </a:r>
          </a:p>
        </p:txBody>
      </p:sp>
      <p:grpSp>
        <p:nvGrpSpPr>
          <p:cNvPr id="120" name="Group 119">
            <a:extLst>
              <a:ext uri="{FF2B5EF4-FFF2-40B4-BE49-F238E27FC236}">
                <a16:creationId xmlns:a16="http://schemas.microsoft.com/office/drawing/2014/main" id="{0666789E-5136-F1F4-532C-6BB1EF3716F6}"/>
              </a:ext>
            </a:extLst>
          </p:cNvPr>
          <p:cNvGrpSpPr>
            <a:grpSpLocks noChangeAspect="1"/>
          </p:cNvGrpSpPr>
          <p:nvPr/>
        </p:nvGrpSpPr>
        <p:grpSpPr>
          <a:xfrm>
            <a:off x="4289710" y="3023644"/>
            <a:ext cx="2147031" cy="1700878"/>
            <a:chOff x="450108" y="2282903"/>
            <a:chExt cx="2978892" cy="2359883"/>
          </a:xfrm>
        </p:grpSpPr>
        <p:sp>
          <p:nvSpPr>
            <p:cNvPr id="121" name="Oval 120">
              <a:extLst>
                <a:ext uri="{FF2B5EF4-FFF2-40B4-BE49-F238E27FC236}">
                  <a16:creationId xmlns:a16="http://schemas.microsoft.com/office/drawing/2014/main" id="{18F4755D-5AED-9A87-462C-BE75A22789E9}"/>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a:extLst>
                <a:ext uri="{FF2B5EF4-FFF2-40B4-BE49-F238E27FC236}">
                  <a16:creationId xmlns:a16="http://schemas.microsoft.com/office/drawing/2014/main" id="{36EC69E9-184D-F858-3FDD-EC6EEC83D317}"/>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123" name="Oval 122">
              <a:extLst>
                <a:ext uri="{FF2B5EF4-FFF2-40B4-BE49-F238E27FC236}">
                  <a16:creationId xmlns:a16="http://schemas.microsoft.com/office/drawing/2014/main" id="{4243C95E-77EF-FE3B-9B12-FADBC52EE8DF}"/>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TextBox 123">
              <a:extLst>
                <a:ext uri="{FF2B5EF4-FFF2-40B4-BE49-F238E27FC236}">
                  <a16:creationId xmlns:a16="http://schemas.microsoft.com/office/drawing/2014/main" id="{6024D4A7-B464-7C03-F7F3-5F51A60A38EA}"/>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25" name="Oval 124">
              <a:extLst>
                <a:ext uri="{FF2B5EF4-FFF2-40B4-BE49-F238E27FC236}">
                  <a16:creationId xmlns:a16="http://schemas.microsoft.com/office/drawing/2014/main" id="{56DFEB9C-2455-B3E2-03FF-C6AEB708F068}"/>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Oval 125">
              <a:extLst>
                <a:ext uri="{FF2B5EF4-FFF2-40B4-BE49-F238E27FC236}">
                  <a16:creationId xmlns:a16="http://schemas.microsoft.com/office/drawing/2014/main" id="{A91A3EAE-EC4D-0DEC-1C87-0E11532B9A31}"/>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a:extLst>
                <a:ext uri="{FF2B5EF4-FFF2-40B4-BE49-F238E27FC236}">
                  <a16:creationId xmlns:a16="http://schemas.microsoft.com/office/drawing/2014/main" id="{C780FD07-D00F-1FF8-0AA7-ED7CF0772E21}"/>
                </a:ext>
              </a:extLst>
            </p:cNvPr>
            <p:cNvSpPr txBox="1"/>
            <p:nvPr/>
          </p:nvSpPr>
          <p:spPr>
            <a:xfrm>
              <a:off x="450108" y="3442115"/>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28" name="Oval 127">
              <a:extLst>
                <a:ext uri="{FF2B5EF4-FFF2-40B4-BE49-F238E27FC236}">
                  <a16:creationId xmlns:a16="http://schemas.microsoft.com/office/drawing/2014/main" id="{6F34F85E-C652-5E60-D7D5-CD8EDAD4AE78}"/>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TextBox 128">
              <a:extLst>
                <a:ext uri="{FF2B5EF4-FFF2-40B4-BE49-F238E27FC236}">
                  <a16:creationId xmlns:a16="http://schemas.microsoft.com/office/drawing/2014/main" id="{7808CAC4-8822-8AD8-5633-7A7C2CEAEC45}"/>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130" name="Oval 129">
              <a:extLst>
                <a:ext uri="{FF2B5EF4-FFF2-40B4-BE49-F238E27FC236}">
                  <a16:creationId xmlns:a16="http://schemas.microsoft.com/office/drawing/2014/main" id="{172559F1-AE1B-A8E3-2094-DF8541B5486D}"/>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TextBox 130">
              <a:extLst>
                <a:ext uri="{FF2B5EF4-FFF2-40B4-BE49-F238E27FC236}">
                  <a16:creationId xmlns:a16="http://schemas.microsoft.com/office/drawing/2014/main" id="{C1B7E3E3-EF6A-E43F-66F6-5FA162E4F22A}"/>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134" name="Oval 133">
              <a:extLst>
                <a:ext uri="{FF2B5EF4-FFF2-40B4-BE49-F238E27FC236}">
                  <a16:creationId xmlns:a16="http://schemas.microsoft.com/office/drawing/2014/main" id="{729B4063-DFC6-22A8-4CAA-B47A3CD7FBCC}"/>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TextBox 134">
              <a:extLst>
                <a:ext uri="{FF2B5EF4-FFF2-40B4-BE49-F238E27FC236}">
                  <a16:creationId xmlns:a16="http://schemas.microsoft.com/office/drawing/2014/main" id="{9FCDE90E-BEF5-A89B-A993-D998196B4E01}"/>
                </a:ext>
              </a:extLst>
            </p:cNvPr>
            <p:cNvSpPr txBox="1"/>
            <p:nvPr/>
          </p:nvSpPr>
          <p:spPr>
            <a:xfrm>
              <a:off x="827235" y="417527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136" name="Oval 135">
              <a:extLst>
                <a:ext uri="{FF2B5EF4-FFF2-40B4-BE49-F238E27FC236}">
                  <a16:creationId xmlns:a16="http://schemas.microsoft.com/office/drawing/2014/main" id="{C6FEDD2A-0C92-2387-68DF-F33897AF3B6D}"/>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TextBox 136">
              <a:extLst>
                <a:ext uri="{FF2B5EF4-FFF2-40B4-BE49-F238E27FC236}">
                  <a16:creationId xmlns:a16="http://schemas.microsoft.com/office/drawing/2014/main" id="{03653F03-F050-C112-7303-9BEA52D05A8B}"/>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138" name="Straight Connector 137">
              <a:extLst>
                <a:ext uri="{FF2B5EF4-FFF2-40B4-BE49-F238E27FC236}">
                  <a16:creationId xmlns:a16="http://schemas.microsoft.com/office/drawing/2014/main" id="{31B035F5-CAA0-6EEE-28F5-F47F88F656C2}"/>
                </a:ext>
              </a:extLst>
            </p:cNvPr>
            <p:cNvCxnSpPr>
              <a:cxnSpLocks/>
              <a:stCxn id="121" idx="3"/>
              <a:endCxn id="123"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B32B49-C72B-F869-3C64-94F6ED68D4FC}"/>
                </a:ext>
              </a:extLst>
            </p:cNvPr>
            <p:cNvCxnSpPr>
              <a:cxnSpLocks/>
              <a:stCxn id="121" idx="5"/>
              <a:endCxn id="125"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65B1EE5-83D0-97E4-00A6-CEA330FA907B}"/>
                </a:ext>
              </a:extLst>
            </p:cNvPr>
            <p:cNvCxnSpPr>
              <a:cxnSpLocks/>
              <a:stCxn id="123" idx="4"/>
              <a:endCxn id="126"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9D26C17-343C-4D8F-D2FA-5B9A988D97E7}"/>
                </a:ext>
              </a:extLst>
            </p:cNvPr>
            <p:cNvCxnSpPr>
              <a:cxnSpLocks/>
              <a:stCxn id="125" idx="4"/>
              <a:endCxn id="128"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645F175-8DEE-A2A3-089C-73E654D542F0}"/>
                </a:ext>
              </a:extLst>
            </p:cNvPr>
            <p:cNvCxnSpPr>
              <a:cxnSpLocks/>
              <a:stCxn id="125" idx="4"/>
              <a:endCxn id="130"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BB2E12-38C9-A4EE-D6B8-63B6464B1F30}"/>
                </a:ext>
              </a:extLst>
            </p:cNvPr>
            <p:cNvCxnSpPr>
              <a:cxnSpLocks/>
              <a:endCxn id="134"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BC4BDA1-34F3-F766-7F56-84DA2C72BCB7}"/>
                </a:ext>
              </a:extLst>
            </p:cNvPr>
            <p:cNvCxnSpPr>
              <a:cxnSpLocks/>
              <a:stCxn id="128" idx="4"/>
              <a:endCxn id="136"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B90A0CC-ACA8-A831-C0A7-2A6FE18C1837}"/>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sp>
        <p:nvSpPr>
          <p:cNvPr id="147" name="Slide Number Placeholder 3">
            <a:extLst>
              <a:ext uri="{FF2B5EF4-FFF2-40B4-BE49-F238E27FC236}">
                <a16:creationId xmlns:a16="http://schemas.microsoft.com/office/drawing/2014/main" id="{54CB2154-7194-4CF2-53AC-C20458A173DF}"/>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49</a:t>
            </a:fld>
            <a:endParaRPr lang="en-US" dirty="0"/>
          </a:p>
        </p:txBody>
      </p:sp>
    </p:spTree>
    <p:extLst>
      <p:ext uri="{BB962C8B-B14F-4D97-AF65-F5344CB8AC3E}">
        <p14:creationId xmlns:p14="http://schemas.microsoft.com/office/powerpoint/2010/main" val="34399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8"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098445"/>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Linear search: Definition</a:t>
            </a:r>
          </a:p>
          <a:p>
            <a:pPr marL="450850" lvl="1" indent="-234950">
              <a:lnSpc>
                <a:spcPts val="1700"/>
              </a:lnSpc>
              <a:spcBef>
                <a:spcPts val="200"/>
              </a:spcBef>
              <a:spcAft>
                <a:spcPts val="200"/>
              </a:spcAft>
            </a:pPr>
            <a:r>
              <a:rPr lang="en-US" sz="1400" dirty="0"/>
              <a:t>Sequentially check each item of list until match is found</a:t>
            </a:r>
          </a:p>
          <a:p>
            <a:pPr marL="450850" lvl="1" indent="-234950">
              <a:lnSpc>
                <a:spcPts val="1700"/>
              </a:lnSpc>
              <a:spcBef>
                <a:spcPts val="200"/>
              </a:spcBef>
              <a:spcAft>
                <a:spcPts val="200"/>
              </a:spcAft>
            </a:pPr>
            <a:r>
              <a:rPr lang="en-US" sz="1400" dirty="0"/>
              <a:t>Also called sequential search</a:t>
            </a:r>
          </a:p>
          <a:p>
            <a:pPr marL="0" indent="0">
              <a:lnSpc>
                <a:spcPts val="1700"/>
              </a:lnSpc>
              <a:spcBef>
                <a:spcPts val="200"/>
              </a:spcBef>
              <a:spcAft>
                <a:spcPts val="200"/>
              </a:spcAft>
              <a:buNone/>
            </a:pPr>
            <a:endParaRPr lang="en-US" sz="1800" dirty="0"/>
          </a:p>
          <a:p>
            <a:pPr marL="0" indent="-241300">
              <a:lnSpc>
                <a:spcPts val="1700"/>
              </a:lnSpc>
              <a:spcBef>
                <a:spcPts val="200"/>
              </a:spcBef>
              <a:spcAft>
                <a:spcPts val="200"/>
              </a:spcAft>
            </a:pPr>
            <a:r>
              <a:rPr lang="en-US" sz="1600" dirty="0"/>
              <a:t>Characteristics</a:t>
            </a:r>
          </a:p>
          <a:p>
            <a:pPr marL="457200" lvl="1" indent="-241300">
              <a:lnSpc>
                <a:spcPts val="1700"/>
              </a:lnSpc>
              <a:spcBef>
                <a:spcPts val="200"/>
              </a:spcBef>
              <a:spcAft>
                <a:spcPts val="200"/>
              </a:spcAft>
            </a:pPr>
            <a:r>
              <a:rPr lang="en-US" sz="1400" dirty="0"/>
              <a:t>Very simple to implement</a:t>
            </a:r>
          </a:p>
          <a:p>
            <a:pPr marL="457200" lvl="1" indent="-241300">
              <a:lnSpc>
                <a:spcPts val="1700"/>
              </a:lnSpc>
              <a:spcBef>
                <a:spcPts val="200"/>
              </a:spcBef>
              <a:spcAft>
                <a:spcPts val="200"/>
              </a:spcAft>
            </a:pPr>
            <a:r>
              <a:rPr lang="en-US" sz="1400" dirty="0"/>
              <a:t>Only practical when list is short or for single-search scenario</a:t>
            </a:r>
          </a:p>
          <a:p>
            <a:pPr marL="0" indent="-241300">
              <a:lnSpc>
                <a:spcPts val="1700"/>
              </a:lnSpc>
              <a:spcBef>
                <a:spcPts val="200"/>
              </a:spcBef>
              <a:spcAft>
                <a:spcPts val="200"/>
              </a:spcAft>
            </a:pPr>
            <a:endParaRPr lang="en-US" sz="1800" dirty="0"/>
          </a:p>
          <a:p>
            <a:pPr marL="0" indent="-241300">
              <a:lnSpc>
                <a:spcPts val="1700"/>
              </a:lnSpc>
              <a:spcBef>
                <a:spcPts val="200"/>
              </a:spcBef>
              <a:spcAft>
                <a:spcPts val="200"/>
              </a:spcAft>
            </a:pPr>
            <a:r>
              <a:rPr lang="en-US" sz="1600" dirty="0"/>
              <a:t>Related data structures and complexity</a:t>
            </a:r>
          </a:p>
        </p:txBody>
      </p:sp>
      <p:pic>
        <p:nvPicPr>
          <p:cNvPr id="6" name="Picture 5">
            <a:extLst>
              <a:ext uri="{FF2B5EF4-FFF2-40B4-BE49-F238E27FC236}">
                <a16:creationId xmlns:a16="http://schemas.microsoft.com/office/drawing/2014/main" id="{46AF33D6-51B9-5941-1166-324A92E14A66}"/>
              </a:ext>
            </a:extLst>
          </p:cNvPr>
          <p:cNvPicPr>
            <a:picLocks noChangeAspect="1"/>
          </p:cNvPicPr>
          <p:nvPr/>
        </p:nvPicPr>
        <p:blipFill>
          <a:blip r:embed="rId3"/>
          <a:stretch>
            <a:fillRect/>
          </a:stretch>
        </p:blipFill>
        <p:spPr>
          <a:xfrm>
            <a:off x="3228713" y="1778609"/>
            <a:ext cx="3339867" cy="820318"/>
          </a:xfrm>
          <a:prstGeom prst="rect">
            <a:avLst/>
          </a:prstGeom>
          <a:ln>
            <a:solidFill>
              <a:schemeClr val="tx1"/>
            </a:solidFill>
          </a:ln>
        </p:spPr>
      </p:pic>
      <p:pic>
        <p:nvPicPr>
          <p:cNvPr id="7" name="Picture 6">
            <a:extLst>
              <a:ext uri="{FF2B5EF4-FFF2-40B4-BE49-F238E27FC236}">
                <a16:creationId xmlns:a16="http://schemas.microsoft.com/office/drawing/2014/main" id="{F92A43B5-915F-B778-0D73-2DA9CB17076A}"/>
              </a:ext>
            </a:extLst>
          </p:cNvPr>
          <p:cNvPicPr>
            <a:picLocks noChangeAspect="1"/>
          </p:cNvPicPr>
          <p:nvPr/>
        </p:nvPicPr>
        <p:blipFill rotWithShape="1">
          <a:blip r:embed="rId4"/>
          <a:srcRect t="16162"/>
          <a:stretch/>
        </p:blipFill>
        <p:spPr>
          <a:xfrm>
            <a:off x="289420" y="3524879"/>
            <a:ext cx="5104701" cy="1239467"/>
          </a:xfrm>
          <a:prstGeom prst="rect">
            <a:avLst/>
          </a:prstGeom>
        </p:spPr>
      </p:pic>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Tree>
    <p:extLst>
      <p:ext uri="{BB962C8B-B14F-4D97-AF65-F5344CB8AC3E}">
        <p14:creationId xmlns:p14="http://schemas.microsoft.com/office/powerpoint/2010/main" val="406427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Removing Node from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306318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t>Internal node with one child</a:t>
            </a:r>
          </a:p>
        </p:txBody>
      </p:sp>
      <p:sp>
        <p:nvSpPr>
          <p:cNvPr id="4" name="Content Placeholder 2">
            <a:extLst>
              <a:ext uri="{FF2B5EF4-FFF2-40B4-BE49-F238E27FC236}">
                <a16:creationId xmlns:a16="http://schemas.microsoft.com/office/drawing/2014/main" id="{BCA6D101-ACC2-BF63-7CD4-8547C12C1F7D}"/>
              </a:ext>
            </a:extLst>
          </p:cNvPr>
          <p:cNvSpPr txBox="1">
            <a:spLocks/>
          </p:cNvSpPr>
          <p:nvPr/>
        </p:nvSpPr>
        <p:spPr>
          <a:xfrm>
            <a:off x="43052" y="2764213"/>
            <a:ext cx="2342807"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Replace node with its child</a:t>
            </a:r>
          </a:p>
        </p:txBody>
      </p:sp>
      <p:sp>
        <p:nvSpPr>
          <p:cNvPr id="16" name="Content Placeholder 2">
            <a:extLst>
              <a:ext uri="{FF2B5EF4-FFF2-40B4-BE49-F238E27FC236}">
                <a16:creationId xmlns:a16="http://schemas.microsoft.com/office/drawing/2014/main" id="{87FB5243-4FB1-61CE-938A-768FBEE1E798}"/>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67" name="Group 66">
            <a:extLst>
              <a:ext uri="{FF2B5EF4-FFF2-40B4-BE49-F238E27FC236}">
                <a16:creationId xmlns:a16="http://schemas.microsoft.com/office/drawing/2014/main" id="{983C1086-C00D-077B-06CF-5116076272EB}"/>
              </a:ext>
            </a:extLst>
          </p:cNvPr>
          <p:cNvGrpSpPr/>
          <p:nvPr/>
        </p:nvGrpSpPr>
        <p:grpSpPr>
          <a:xfrm>
            <a:off x="4230572" y="1974107"/>
            <a:ext cx="330292" cy="407200"/>
            <a:chOff x="3973259" y="2372782"/>
            <a:chExt cx="330292" cy="407200"/>
          </a:xfrm>
        </p:grpSpPr>
        <p:cxnSp>
          <p:nvCxnSpPr>
            <p:cNvPr id="65" name="Straight Connector 64">
              <a:extLst>
                <a:ext uri="{FF2B5EF4-FFF2-40B4-BE49-F238E27FC236}">
                  <a16:creationId xmlns:a16="http://schemas.microsoft.com/office/drawing/2014/main" id="{0DD9776D-2D4A-E826-4CAB-FE5836C88A5A}"/>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4E7B6F8E-95DA-2E8C-0F21-D8FB1D14C985}"/>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15" name="Content Placeholder 2">
            <a:extLst>
              <a:ext uri="{FF2B5EF4-FFF2-40B4-BE49-F238E27FC236}">
                <a16:creationId xmlns:a16="http://schemas.microsoft.com/office/drawing/2014/main" id="{A832EF01-3F8C-4DF0-E142-8CEAE1F0CA90}"/>
              </a:ext>
            </a:extLst>
          </p:cNvPr>
          <p:cNvSpPr txBox="1">
            <a:spLocks/>
          </p:cNvSpPr>
          <p:nvPr/>
        </p:nvSpPr>
        <p:spPr>
          <a:xfrm>
            <a:off x="3885066" y="1094651"/>
            <a:ext cx="74464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Before</a:t>
            </a:r>
          </a:p>
        </p:txBody>
      </p:sp>
      <p:sp>
        <p:nvSpPr>
          <p:cNvPr id="118" name="Content Placeholder 2">
            <a:extLst>
              <a:ext uri="{FF2B5EF4-FFF2-40B4-BE49-F238E27FC236}">
                <a16:creationId xmlns:a16="http://schemas.microsoft.com/office/drawing/2014/main" id="{B4A89068-3B49-D7A2-BA8A-4FFA8B4BAF36}"/>
              </a:ext>
            </a:extLst>
          </p:cNvPr>
          <p:cNvSpPr txBox="1">
            <a:spLocks/>
          </p:cNvSpPr>
          <p:nvPr/>
        </p:nvSpPr>
        <p:spPr>
          <a:xfrm>
            <a:off x="66528" y="2564226"/>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Algorithm</a:t>
            </a:r>
          </a:p>
        </p:txBody>
      </p:sp>
      <p:sp>
        <p:nvSpPr>
          <p:cNvPr id="119" name="Content Placeholder 2">
            <a:extLst>
              <a:ext uri="{FF2B5EF4-FFF2-40B4-BE49-F238E27FC236}">
                <a16:creationId xmlns:a16="http://schemas.microsoft.com/office/drawing/2014/main" id="{F07C272B-E7D8-419D-9B56-8394D15C0BC6}"/>
              </a:ext>
            </a:extLst>
          </p:cNvPr>
          <p:cNvSpPr txBox="1">
            <a:spLocks/>
          </p:cNvSpPr>
          <p:nvPr/>
        </p:nvSpPr>
        <p:spPr>
          <a:xfrm>
            <a:off x="3874958" y="2856423"/>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After</a:t>
            </a:r>
          </a:p>
        </p:txBody>
      </p:sp>
      <p:grpSp>
        <p:nvGrpSpPr>
          <p:cNvPr id="120" name="Group 119">
            <a:extLst>
              <a:ext uri="{FF2B5EF4-FFF2-40B4-BE49-F238E27FC236}">
                <a16:creationId xmlns:a16="http://schemas.microsoft.com/office/drawing/2014/main" id="{0666789E-5136-F1F4-532C-6BB1EF3716F6}"/>
              </a:ext>
            </a:extLst>
          </p:cNvPr>
          <p:cNvGrpSpPr>
            <a:grpSpLocks noChangeAspect="1"/>
          </p:cNvGrpSpPr>
          <p:nvPr/>
        </p:nvGrpSpPr>
        <p:grpSpPr>
          <a:xfrm>
            <a:off x="4200328" y="1167267"/>
            <a:ext cx="2147031" cy="1700878"/>
            <a:chOff x="450108" y="2282903"/>
            <a:chExt cx="2978892" cy="2359883"/>
          </a:xfrm>
        </p:grpSpPr>
        <p:sp>
          <p:nvSpPr>
            <p:cNvPr id="121" name="Oval 120">
              <a:extLst>
                <a:ext uri="{FF2B5EF4-FFF2-40B4-BE49-F238E27FC236}">
                  <a16:creationId xmlns:a16="http://schemas.microsoft.com/office/drawing/2014/main" id="{18F4755D-5AED-9A87-462C-BE75A22789E9}"/>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a:extLst>
                <a:ext uri="{FF2B5EF4-FFF2-40B4-BE49-F238E27FC236}">
                  <a16:creationId xmlns:a16="http://schemas.microsoft.com/office/drawing/2014/main" id="{36EC69E9-184D-F858-3FDD-EC6EEC83D317}"/>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123" name="Oval 122">
              <a:extLst>
                <a:ext uri="{FF2B5EF4-FFF2-40B4-BE49-F238E27FC236}">
                  <a16:creationId xmlns:a16="http://schemas.microsoft.com/office/drawing/2014/main" id="{4243C95E-77EF-FE3B-9B12-FADBC52EE8DF}"/>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TextBox 123">
              <a:extLst>
                <a:ext uri="{FF2B5EF4-FFF2-40B4-BE49-F238E27FC236}">
                  <a16:creationId xmlns:a16="http://schemas.microsoft.com/office/drawing/2014/main" id="{6024D4A7-B464-7C03-F7F3-5F51A60A38EA}"/>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25" name="Oval 124">
              <a:extLst>
                <a:ext uri="{FF2B5EF4-FFF2-40B4-BE49-F238E27FC236}">
                  <a16:creationId xmlns:a16="http://schemas.microsoft.com/office/drawing/2014/main" id="{56DFEB9C-2455-B3E2-03FF-C6AEB708F068}"/>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Oval 125">
              <a:extLst>
                <a:ext uri="{FF2B5EF4-FFF2-40B4-BE49-F238E27FC236}">
                  <a16:creationId xmlns:a16="http://schemas.microsoft.com/office/drawing/2014/main" id="{A91A3EAE-EC4D-0DEC-1C87-0E11532B9A31}"/>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a:extLst>
                <a:ext uri="{FF2B5EF4-FFF2-40B4-BE49-F238E27FC236}">
                  <a16:creationId xmlns:a16="http://schemas.microsoft.com/office/drawing/2014/main" id="{C780FD07-D00F-1FF8-0AA7-ED7CF0772E21}"/>
                </a:ext>
              </a:extLst>
            </p:cNvPr>
            <p:cNvSpPr txBox="1"/>
            <p:nvPr/>
          </p:nvSpPr>
          <p:spPr>
            <a:xfrm>
              <a:off x="450108" y="3442115"/>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18</a:t>
              </a:r>
            </a:p>
          </p:txBody>
        </p:sp>
        <p:sp>
          <p:nvSpPr>
            <p:cNvPr id="128" name="Oval 127">
              <a:extLst>
                <a:ext uri="{FF2B5EF4-FFF2-40B4-BE49-F238E27FC236}">
                  <a16:creationId xmlns:a16="http://schemas.microsoft.com/office/drawing/2014/main" id="{6F34F85E-C652-5E60-D7D5-CD8EDAD4AE78}"/>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TextBox 128">
              <a:extLst>
                <a:ext uri="{FF2B5EF4-FFF2-40B4-BE49-F238E27FC236}">
                  <a16:creationId xmlns:a16="http://schemas.microsoft.com/office/drawing/2014/main" id="{7808CAC4-8822-8AD8-5633-7A7C2CEAEC45}"/>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130" name="Oval 129">
              <a:extLst>
                <a:ext uri="{FF2B5EF4-FFF2-40B4-BE49-F238E27FC236}">
                  <a16:creationId xmlns:a16="http://schemas.microsoft.com/office/drawing/2014/main" id="{172559F1-AE1B-A8E3-2094-DF8541B5486D}"/>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TextBox 130">
              <a:extLst>
                <a:ext uri="{FF2B5EF4-FFF2-40B4-BE49-F238E27FC236}">
                  <a16:creationId xmlns:a16="http://schemas.microsoft.com/office/drawing/2014/main" id="{C1B7E3E3-EF6A-E43F-66F6-5FA162E4F22A}"/>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134" name="Oval 133">
              <a:extLst>
                <a:ext uri="{FF2B5EF4-FFF2-40B4-BE49-F238E27FC236}">
                  <a16:creationId xmlns:a16="http://schemas.microsoft.com/office/drawing/2014/main" id="{729B4063-DFC6-22A8-4CAA-B47A3CD7FBCC}"/>
                </a:ext>
              </a:extLst>
            </p:cNvPr>
            <p:cNvSpPr>
              <a:spLocks noChangeAspect="1"/>
            </p:cNvSpPr>
            <p:nvPr/>
          </p:nvSpPr>
          <p:spPr>
            <a:xfrm>
              <a:off x="878416" y="4210786"/>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TextBox 134">
              <a:extLst>
                <a:ext uri="{FF2B5EF4-FFF2-40B4-BE49-F238E27FC236}">
                  <a16:creationId xmlns:a16="http://schemas.microsoft.com/office/drawing/2014/main" id="{9FCDE90E-BEF5-A89B-A993-D998196B4E01}"/>
                </a:ext>
              </a:extLst>
            </p:cNvPr>
            <p:cNvSpPr txBox="1"/>
            <p:nvPr/>
          </p:nvSpPr>
          <p:spPr>
            <a:xfrm>
              <a:off x="827235" y="417527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136" name="Oval 135">
              <a:extLst>
                <a:ext uri="{FF2B5EF4-FFF2-40B4-BE49-F238E27FC236}">
                  <a16:creationId xmlns:a16="http://schemas.microsoft.com/office/drawing/2014/main" id="{C6FEDD2A-0C92-2387-68DF-F33897AF3B6D}"/>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TextBox 136">
              <a:extLst>
                <a:ext uri="{FF2B5EF4-FFF2-40B4-BE49-F238E27FC236}">
                  <a16:creationId xmlns:a16="http://schemas.microsoft.com/office/drawing/2014/main" id="{03653F03-F050-C112-7303-9BEA52D05A8B}"/>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138" name="Straight Connector 137">
              <a:extLst>
                <a:ext uri="{FF2B5EF4-FFF2-40B4-BE49-F238E27FC236}">
                  <a16:creationId xmlns:a16="http://schemas.microsoft.com/office/drawing/2014/main" id="{31B035F5-CAA0-6EEE-28F5-F47F88F656C2}"/>
                </a:ext>
              </a:extLst>
            </p:cNvPr>
            <p:cNvCxnSpPr>
              <a:cxnSpLocks/>
              <a:stCxn id="121" idx="3"/>
              <a:endCxn id="123"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B32B49-C72B-F869-3C64-94F6ED68D4FC}"/>
                </a:ext>
              </a:extLst>
            </p:cNvPr>
            <p:cNvCxnSpPr>
              <a:cxnSpLocks/>
              <a:stCxn id="121" idx="5"/>
              <a:endCxn id="125"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65B1EE5-83D0-97E4-00A6-CEA330FA907B}"/>
                </a:ext>
              </a:extLst>
            </p:cNvPr>
            <p:cNvCxnSpPr>
              <a:cxnSpLocks/>
              <a:stCxn id="123" idx="4"/>
              <a:endCxn id="126"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9D26C17-343C-4D8F-D2FA-5B9A988D97E7}"/>
                </a:ext>
              </a:extLst>
            </p:cNvPr>
            <p:cNvCxnSpPr>
              <a:cxnSpLocks/>
              <a:stCxn id="125" idx="4"/>
              <a:endCxn id="128"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645F175-8DEE-A2A3-089C-73E654D542F0}"/>
                </a:ext>
              </a:extLst>
            </p:cNvPr>
            <p:cNvCxnSpPr>
              <a:cxnSpLocks/>
              <a:stCxn id="125" idx="4"/>
              <a:endCxn id="130"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BB2E12-38C9-A4EE-D6B8-63B6464B1F30}"/>
                </a:ext>
              </a:extLst>
            </p:cNvPr>
            <p:cNvCxnSpPr>
              <a:cxnSpLocks/>
              <a:endCxn id="134" idx="0"/>
            </p:cNvCxnSpPr>
            <p:nvPr/>
          </p:nvCxnSpPr>
          <p:spPr>
            <a:xfrm>
              <a:off x="724237" y="3910364"/>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BC4BDA1-34F3-F766-7F56-84DA2C72BCB7}"/>
                </a:ext>
              </a:extLst>
            </p:cNvPr>
            <p:cNvCxnSpPr>
              <a:cxnSpLocks/>
              <a:stCxn id="128" idx="4"/>
              <a:endCxn id="136"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B90A0CC-ACA8-A831-C0A7-2A6FE18C1837}"/>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grpSp>
        <p:nvGrpSpPr>
          <p:cNvPr id="18" name="Group 17">
            <a:extLst>
              <a:ext uri="{FF2B5EF4-FFF2-40B4-BE49-F238E27FC236}">
                <a16:creationId xmlns:a16="http://schemas.microsoft.com/office/drawing/2014/main" id="{04DB4C2C-D6ED-A566-D422-C4DE2391AF3F}"/>
              </a:ext>
            </a:extLst>
          </p:cNvPr>
          <p:cNvGrpSpPr>
            <a:grpSpLocks noChangeAspect="1"/>
          </p:cNvGrpSpPr>
          <p:nvPr/>
        </p:nvGrpSpPr>
        <p:grpSpPr>
          <a:xfrm>
            <a:off x="4294418" y="2994142"/>
            <a:ext cx="2138153" cy="1695432"/>
            <a:chOff x="462426" y="2282903"/>
            <a:chExt cx="2966574" cy="2352327"/>
          </a:xfrm>
        </p:grpSpPr>
        <p:sp>
          <p:nvSpPr>
            <p:cNvPr id="32" name="Oval 31">
              <a:extLst>
                <a:ext uri="{FF2B5EF4-FFF2-40B4-BE49-F238E27FC236}">
                  <a16:creationId xmlns:a16="http://schemas.microsoft.com/office/drawing/2014/main" id="{649FB946-8187-6148-9D12-8324382369C2}"/>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a:extLst>
                <a:ext uri="{FF2B5EF4-FFF2-40B4-BE49-F238E27FC236}">
                  <a16:creationId xmlns:a16="http://schemas.microsoft.com/office/drawing/2014/main" id="{3A1E95C8-8E4D-47D6-5A31-A61AE49C4516}"/>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39" name="Oval 38">
              <a:extLst>
                <a:ext uri="{FF2B5EF4-FFF2-40B4-BE49-F238E27FC236}">
                  <a16:creationId xmlns:a16="http://schemas.microsoft.com/office/drawing/2014/main" id="{B1C60743-C159-1EF3-657A-AF911EF12F8F}"/>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7E90A155-243D-C5FE-CD01-DF79685F1E46}"/>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41" name="Oval 40">
              <a:extLst>
                <a:ext uri="{FF2B5EF4-FFF2-40B4-BE49-F238E27FC236}">
                  <a16:creationId xmlns:a16="http://schemas.microsoft.com/office/drawing/2014/main" id="{DA5DAB7E-0FE5-FA21-DECB-25B96710BFBD}"/>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9195199A-8114-94C6-7617-9B77AAD43807}"/>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FE8A7D91-AAEF-7860-CDEA-498300624B92}"/>
                </a:ext>
              </a:extLst>
            </p:cNvPr>
            <p:cNvSpPr txBox="1"/>
            <p:nvPr/>
          </p:nvSpPr>
          <p:spPr>
            <a:xfrm>
              <a:off x="462426" y="3442115"/>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44" name="Oval 43">
              <a:extLst>
                <a:ext uri="{FF2B5EF4-FFF2-40B4-BE49-F238E27FC236}">
                  <a16:creationId xmlns:a16="http://schemas.microsoft.com/office/drawing/2014/main" id="{D3E060EF-A456-25FF-D0E1-81402A8D1905}"/>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34E4359E-4268-9708-09E6-68E84DCBB557}"/>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46" name="Oval 45">
              <a:extLst>
                <a:ext uri="{FF2B5EF4-FFF2-40B4-BE49-F238E27FC236}">
                  <a16:creationId xmlns:a16="http://schemas.microsoft.com/office/drawing/2014/main" id="{77293F63-38B2-3DB6-9F6B-A093C9D49175}"/>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87ADFD4B-57A1-ADCF-CAF8-1B0712077337}"/>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48" name="Oval 47">
              <a:extLst>
                <a:ext uri="{FF2B5EF4-FFF2-40B4-BE49-F238E27FC236}">
                  <a16:creationId xmlns:a16="http://schemas.microsoft.com/office/drawing/2014/main" id="{5905C998-3A6A-3442-BA34-AFBB1C297C25}"/>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9709EF19-7E5E-D2FC-D57D-AB52EC1B18FB}"/>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52" name="Straight Connector 51">
              <a:extLst>
                <a:ext uri="{FF2B5EF4-FFF2-40B4-BE49-F238E27FC236}">
                  <a16:creationId xmlns:a16="http://schemas.microsoft.com/office/drawing/2014/main" id="{C57680F7-53D6-9877-B09E-C8CEAD23E4D9}"/>
                </a:ext>
              </a:extLst>
            </p:cNvPr>
            <p:cNvCxnSpPr>
              <a:cxnSpLocks/>
              <a:stCxn id="32" idx="3"/>
              <a:endCxn id="39"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E08F8E5-DE10-540A-87A8-F308647E3C15}"/>
                </a:ext>
              </a:extLst>
            </p:cNvPr>
            <p:cNvCxnSpPr>
              <a:cxnSpLocks/>
              <a:stCxn id="32" idx="5"/>
              <a:endCxn id="41"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5EF30AF-70D4-522D-D59D-74107D47240F}"/>
                </a:ext>
              </a:extLst>
            </p:cNvPr>
            <p:cNvCxnSpPr>
              <a:cxnSpLocks/>
              <a:stCxn id="39" idx="4"/>
              <a:endCxn id="42"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087BAE-0B91-8B5E-C7CE-ADC217D0C676}"/>
                </a:ext>
              </a:extLst>
            </p:cNvPr>
            <p:cNvCxnSpPr>
              <a:cxnSpLocks/>
              <a:stCxn id="41" idx="4"/>
              <a:endCxn id="44"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BEE337C-5341-0FE3-F6F2-2F2A5E0135CF}"/>
                </a:ext>
              </a:extLst>
            </p:cNvPr>
            <p:cNvCxnSpPr>
              <a:cxnSpLocks/>
              <a:stCxn id="41" idx="4"/>
              <a:endCxn id="46"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92B57D-4EDF-45A8-467B-3A47C787CB4B}"/>
                </a:ext>
              </a:extLst>
            </p:cNvPr>
            <p:cNvCxnSpPr>
              <a:cxnSpLocks/>
              <a:stCxn id="44" idx="4"/>
              <a:endCxn id="48"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1064B28-876C-915F-0302-F2BE043B6256}"/>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grpSp>
        <p:nvGrpSpPr>
          <p:cNvPr id="68" name="Group 67">
            <a:extLst>
              <a:ext uri="{FF2B5EF4-FFF2-40B4-BE49-F238E27FC236}">
                <a16:creationId xmlns:a16="http://schemas.microsoft.com/office/drawing/2014/main" id="{636845AA-F4F7-233A-2C86-6EE319A49DFC}"/>
              </a:ext>
            </a:extLst>
          </p:cNvPr>
          <p:cNvGrpSpPr/>
          <p:nvPr/>
        </p:nvGrpSpPr>
        <p:grpSpPr>
          <a:xfrm>
            <a:off x="530575" y="3101219"/>
            <a:ext cx="2138119" cy="1700878"/>
            <a:chOff x="530575" y="3101219"/>
            <a:chExt cx="2138119" cy="1700878"/>
          </a:xfrm>
        </p:grpSpPr>
        <p:sp>
          <p:nvSpPr>
            <p:cNvPr id="50" name="Oval 49">
              <a:extLst>
                <a:ext uri="{FF2B5EF4-FFF2-40B4-BE49-F238E27FC236}">
                  <a16:creationId xmlns:a16="http://schemas.microsoft.com/office/drawing/2014/main" id="{DD925BD7-33DA-9938-A2FA-A70A803BDBC1}"/>
                </a:ext>
              </a:extLst>
            </p:cNvPr>
            <p:cNvSpPr>
              <a:spLocks noChangeAspect="1"/>
            </p:cNvSpPr>
            <p:nvPr/>
          </p:nvSpPr>
          <p:spPr>
            <a:xfrm>
              <a:off x="1493230" y="3123382"/>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a:extLst>
                <a:ext uri="{FF2B5EF4-FFF2-40B4-BE49-F238E27FC236}">
                  <a16:creationId xmlns:a16="http://schemas.microsoft.com/office/drawing/2014/main" id="{4C4D128B-CF5D-9AD3-5C30-56606685B88E}"/>
                </a:ext>
              </a:extLst>
            </p:cNvPr>
            <p:cNvSpPr txBox="1"/>
            <p:nvPr/>
          </p:nvSpPr>
          <p:spPr>
            <a:xfrm>
              <a:off x="1465025" y="3101219"/>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64" name="Oval 63">
              <a:extLst>
                <a:ext uri="{FF2B5EF4-FFF2-40B4-BE49-F238E27FC236}">
                  <a16:creationId xmlns:a16="http://schemas.microsoft.com/office/drawing/2014/main" id="{B17B8075-EEC4-1241-1B50-5FFFF011B7BA}"/>
                </a:ext>
              </a:extLst>
            </p:cNvPr>
            <p:cNvSpPr>
              <a:spLocks noChangeAspect="1"/>
            </p:cNvSpPr>
            <p:nvPr/>
          </p:nvSpPr>
          <p:spPr>
            <a:xfrm>
              <a:off x="885571" y="3434745"/>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82">
              <a:extLst>
                <a:ext uri="{FF2B5EF4-FFF2-40B4-BE49-F238E27FC236}">
                  <a16:creationId xmlns:a16="http://schemas.microsoft.com/office/drawing/2014/main" id="{B9E1E24C-5BAD-81DE-A38D-A9A13ECA93EE}"/>
                </a:ext>
              </a:extLst>
            </p:cNvPr>
            <p:cNvSpPr txBox="1"/>
            <p:nvPr/>
          </p:nvSpPr>
          <p:spPr>
            <a:xfrm>
              <a:off x="844683" y="3414664"/>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84" name="Oval 83">
              <a:extLst>
                <a:ext uri="{FF2B5EF4-FFF2-40B4-BE49-F238E27FC236}">
                  <a16:creationId xmlns:a16="http://schemas.microsoft.com/office/drawing/2014/main" id="{0F0276F3-36AD-6697-CA0E-6A77DD40E991}"/>
                </a:ext>
              </a:extLst>
            </p:cNvPr>
            <p:cNvSpPr>
              <a:spLocks noChangeAspect="1"/>
            </p:cNvSpPr>
            <p:nvPr/>
          </p:nvSpPr>
          <p:spPr>
            <a:xfrm>
              <a:off x="2094842" y="3434745"/>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Oval 84">
              <a:extLst>
                <a:ext uri="{FF2B5EF4-FFF2-40B4-BE49-F238E27FC236}">
                  <a16:creationId xmlns:a16="http://schemas.microsoft.com/office/drawing/2014/main" id="{0EEDAFF1-FDCA-9C61-05CD-4078FDD1E0EE}"/>
                </a:ext>
              </a:extLst>
            </p:cNvPr>
            <p:cNvSpPr>
              <a:spLocks noChangeAspect="1"/>
            </p:cNvSpPr>
            <p:nvPr/>
          </p:nvSpPr>
          <p:spPr>
            <a:xfrm>
              <a:off x="570914" y="3957398"/>
              <a:ext cx="311363" cy="311363"/>
            </a:xfrm>
            <a:prstGeom prst="ellipse">
              <a:avLst/>
            </a:prstGeom>
            <a:noFill/>
            <a:ln w="19050">
              <a:solidFill>
                <a:schemeClr val="tx1">
                  <a:lumMod val="75000"/>
                  <a:lumOff val="25000"/>
                  <a:alpha val="3454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85">
              <a:extLst>
                <a:ext uri="{FF2B5EF4-FFF2-40B4-BE49-F238E27FC236}">
                  <a16:creationId xmlns:a16="http://schemas.microsoft.com/office/drawing/2014/main" id="{654415C8-B669-A56B-91F4-472306A6A155}"/>
                </a:ext>
              </a:extLst>
            </p:cNvPr>
            <p:cNvSpPr txBox="1"/>
            <p:nvPr/>
          </p:nvSpPr>
          <p:spPr>
            <a:xfrm>
              <a:off x="530575" y="3943260"/>
              <a:ext cx="393056" cy="338554"/>
            </a:xfrm>
            <a:prstGeom prst="rect">
              <a:avLst/>
            </a:prstGeom>
            <a:noFill/>
          </p:spPr>
          <p:txBody>
            <a:bodyPr wrap="none" rtlCol="0">
              <a:spAutoFit/>
            </a:bodyPr>
            <a:lstStyle/>
            <a:p>
              <a:r>
                <a:rPr lang="en-US" sz="1600" dirty="0">
                  <a:ln w="0">
                    <a:solidFill>
                      <a:schemeClr val="accent2">
                        <a:lumMod val="75000"/>
                        <a:alpha val="35000"/>
                      </a:schemeClr>
                    </a:solidFill>
                  </a:ln>
                  <a:solidFill>
                    <a:schemeClr val="accent2">
                      <a:lumMod val="75000"/>
                      <a:alpha val="35324"/>
                    </a:schemeClr>
                  </a:solidFill>
                  <a:effectLst>
                    <a:outerShdw blurRad="38100" dist="25400" dir="5400000" algn="ctr" rotWithShape="0">
                      <a:srgbClr val="6E747A">
                        <a:alpha val="43000"/>
                      </a:srgbClr>
                    </a:outerShdw>
                  </a:effectLst>
                </a:rPr>
                <a:t>18</a:t>
              </a:r>
            </a:p>
          </p:txBody>
        </p:sp>
        <p:sp>
          <p:nvSpPr>
            <p:cNvPr id="94" name="Oval 93">
              <a:extLst>
                <a:ext uri="{FF2B5EF4-FFF2-40B4-BE49-F238E27FC236}">
                  <a16:creationId xmlns:a16="http://schemas.microsoft.com/office/drawing/2014/main" id="{5CF3E5E8-094A-5524-E0A4-10D926967ED7}"/>
                </a:ext>
              </a:extLst>
            </p:cNvPr>
            <p:cNvSpPr>
              <a:spLocks noChangeAspect="1"/>
            </p:cNvSpPr>
            <p:nvPr/>
          </p:nvSpPr>
          <p:spPr>
            <a:xfrm>
              <a:off x="1810136" y="3957398"/>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9C001339-5D2B-9FE0-9F25-798747A9FA10}"/>
                </a:ext>
              </a:extLst>
            </p:cNvPr>
            <p:cNvSpPr txBox="1"/>
            <p:nvPr/>
          </p:nvSpPr>
          <p:spPr>
            <a:xfrm>
              <a:off x="1778710" y="3941335"/>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101" name="Oval 100">
              <a:extLst>
                <a:ext uri="{FF2B5EF4-FFF2-40B4-BE49-F238E27FC236}">
                  <a16:creationId xmlns:a16="http://schemas.microsoft.com/office/drawing/2014/main" id="{5D26F2D1-0FEC-7834-5372-1018B67D1914}"/>
                </a:ext>
              </a:extLst>
            </p:cNvPr>
            <p:cNvSpPr>
              <a:spLocks noChangeAspect="1"/>
            </p:cNvSpPr>
            <p:nvPr/>
          </p:nvSpPr>
          <p:spPr>
            <a:xfrm>
              <a:off x="2357331" y="3957398"/>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a:extLst>
                <a:ext uri="{FF2B5EF4-FFF2-40B4-BE49-F238E27FC236}">
                  <a16:creationId xmlns:a16="http://schemas.microsoft.com/office/drawing/2014/main" id="{4B02BAF5-DF18-2919-3832-11AF0564E72A}"/>
                </a:ext>
              </a:extLst>
            </p:cNvPr>
            <p:cNvSpPr txBox="1"/>
            <p:nvPr/>
          </p:nvSpPr>
          <p:spPr>
            <a:xfrm>
              <a:off x="2329183" y="3935236"/>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105" name="Oval 104">
              <a:extLst>
                <a:ext uri="{FF2B5EF4-FFF2-40B4-BE49-F238E27FC236}">
                  <a16:creationId xmlns:a16="http://schemas.microsoft.com/office/drawing/2014/main" id="{674EFBF6-DFC0-8688-8F06-524F30D5383C}"/>
                </a:ext>
              </a:extLst>
            </p:cNvPr>
            <p:cNvSpPr>
              <a:spLocks noChangeAspect="1"/>
            </p:cNvSpPr>
            <p:nvPr/>
          </p:nvSpPr>
          <p:spPr>
            <a:xfrm>
              <a:off x="830366" y="4490734"/>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a:extLst>
                <a:ext uri="{FF2B5EF4-FFF2-40B4-BE49-F238E27FC236}">
                  <a16:creationId xmlns:a16="http://schemas.microsoft.com/office/drawing/2014/main" id="{5E5623CA-AFBE-63B3-CEA1-BC72A75206EA}"/>
                </a:ext>
              </a:extLst>
            </p:cNvPr>
            <p:cNvSpPr txBox="1"/>
            <p:nvPr/>
          </p:nvSpPr>
          <p:spPr>
            <a:xfrm>
              <a:off x="793477" y="4465138"/>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107" name="Oval 106">
              <a:extLst>
                <a:ext uri="{FF2B5EF4-FFF2-40B4-BE49-F238E27FC236}">
                  <a16:creationId xmlns:a16="http://schemas.microsoft.com/office/drawing/2014/main" id="{4B25C189-427F-3BEC-8803-188B277FBFEB}"/>
                </a:ext>
              </a:extLst>
            </p:cNvPr>
            <p:cNvSpPr>
              <a:spLocks noChangeAspect="1"/>
            </p:cNvSpPr>
            <p:nvPr/>
          </p:nvSpPr>
          <p:spPr>
            <a:xfrm>
              <a:off x="1982183" y="4485288"/>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E6CA202D-5E44-2B7F-25A0-2E9986535605}"/>
                </a:ext>
              </a:extLst>
            </p:cNvPr>
            <p:cNvSpPr txBox="1"/>
            <p:nvPr/>
          </p:nvSpPr>
          <p:spPr>
            <a:xfrm>
              <a:off x="1939041" y="4466280"/>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109" name="Straight Connector 108">
              <a:extLst>
                <a:ext uri="{FF2B5EF4-FFF2-40B4-BE49-F238E27FC236}">
                  <a16:creationId xmlns:a16="http://schemas.microsoft.com/office/drawing/2014/main" id="{847E628B-1322-155C-E10F-E600655CA6E8}"/>
                </a:ext>
              </a:extLst>
            </p:cNvPr>
            <p:cNvCxnSpPr>
              <a:cxnSpLocks/>
              <a:stCxn id="50" idx="3"/>
              <a:endCxn id="64" idx="7"/>
            </p:cNvCxnSpPr>
            <p:nvPr/>
          </p:nvCxnSpPr>
          <p:spPr>
            <a:xfrm flipH="1">
              <a:off x="1151336" y="3389147"/>
              <a:ext cx="387491" cy="911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2FCE3B5-4343-FABB-0A97-11B698A721E6}"/>
                </a:ext>
              </a:extLst>
            </p:cNvPr>
            <p:cNvCxnSpPr>
              <a:cxnSpLocks/>
              <a:stCxn id="50" idx="5"/>
              <a:endCxn id="84" idx="1"/>
            </p:cNvCxnSpPr>
            <p:nvPr/>
          </p:nvCxnSpPr>
          <p:spPr>
            <a:xfrm>
              <a:off x="1758995" y="3389147"/>
              <a:ext cx="381445" cy="911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8AA2747-3864-2976-E012-2D2834C75731}"/>
                </a:ext>
              </a:extLst>
            </p:cNvPr>
            <p:cNvCxnSpPr>
              <a:cxnSpLocks/>
              <a:stCxn id="64" idx="4"/>
              <a:endCxn id="85" idx="0"/>
            </p:cNvCxnSpPr>
            <p:nvPr/>
          </p:nvCxnSpPr>
          <p:spPr>
            <a:xfrm flipH="1">
              <a:off x="726595" y="3746107"/>
              <a:ext cx="314658" cy="211291"/>
            </a:xfrm>
            <a:prstGeom prst="line">
              <a:avLst/>
            </a:prstGeom>
            <a:ln w="19050">
              <a:solidFill>
                <a:schemeClr val="tx1">
                  <a:lumMod val="75000"/>
                  <a:lumOff val="25000"/>
                  <a:alpha val="34546"/>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B6C1785-DEC3-E1D8-D25E-2E946C0E81CD}"/>
                </a:ext>
              </a:extLst>
            </p:cNvPr>
            <p:cNvCxnSpPr>
              <a:cxnSpLocks/>
              <a:stCxn id="84" idx="4"/>
              <a:endCxn id="94" idx="0"/>
            </p:cNvCxnSpPr>
            <p:nvPr/>
          </p:nvCxnSpPr>
          <p:spPr>
            <a:xfrm flipH="1">
              <a:off x="1965818" y="3746107"/>
              <a:ext cx="284706" cy="21129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253881F-A84D-108B-AB49-1F40E651FAB4}"/>
                </a:ext>
              </a:extLst>
            </p:cNvPr>
            <p:cNvCxnSpPr>
              <a:cxnSpLocks/>
              <a:stCxn id="84" idx="4"/>
              <a:endCxn id="101" idx="0"/>
            </p:cNvCxnSpPr>
            <p:nvPr/>
          </p:nvCxnSpPr>
          <p:spPr>
            <a:xfrm>
              <a:off x="2250523" y="3746107"/>
              <a:ext cx="262489" cy="21129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355BF38-3E9B-1713-2244-D4DE0716740A}"/>
                </a:ext>
              </a:extLst>
            </p:cNvPr>
            <p:cNvCxnSpPr>
              <a:cxnSpLocks/>
              <a:endCxn id="105" idx="0"/>
            </p:cNvCxnSpPr>
            <p:nvPr/>
          </p:nvCxnSpPr>
          <p:spPr>
            <a:xfrm>
              <a:off x="719242" y="4274206"/>
              <a:ext cx="266806" cy="216528"/>
            </a:xfrm>
            <a:prstGeom prst="line">
              <a:avLst/>
            </a:prstGeom>
            <a:ln w="19050">
              <a:solidFill>
                <a:schemeClr val="tx1">
                  <a:lumMod val="75000"/>
                  <a:lumOff val="25000"/>
                  <a:alpha val="34546"/>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BC51259-F0E9-64E6-4C9A-73893C7A253D}"/>
                </a:ext>
              </a:extLst>
            </p:cNvPr>
            <p:cNvCxnSpPr>
              <a:cxnSpLocks/>
              <a:stCxn id="94" idx="4"/>
              <a:endCxn id="107" idx="0"/>
            </p:cNvCxnSpPr>
            <p:nvPr/>
          </p:nvCxnSpPr>
          <p:spPr>
            <a:xfrm>
              <a:off x="1965818" y="4268760"/>
              <a:ext cx="172047" cy="21652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529643BE-6E46-4529-0C52-173D2605E201}"/>
                </a:ext>
              </a:extLst>
            </p:cNvPr>
            <p:cNvSpPr txBox="1"/>
            <p:nvPr/>
          </p:nvSpPr>
          <p:spPr>
            <a:xfrm>
              <a:off x="2062858" y="3415227"/>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cxnSp>
          <p:nvCxnSpPr>
            <p:cNvPr id="59" name="Straight Connector 58">
              <a:extLst>
                <a:ext uri="{FF2B5EF4-FFF2-40B4-BE49-F238E27FC236}">
                  <a16:creationId xmlns:a16="http://schemas.microsoft.com/office/drawing/2014/main" id="{A9977B5F-E8C7-230A-0985-6632E5F8CC52}"/>
                </a:ext>
              </a:extLst>
            </p:cNvPr>
            <p:cNvCxnSpPr>
              <a:cxnSpLocks/>
              <a:stCxn id="64" idx="4"/>
              <a:endCxn id="106" idx="0"/>
            </p:cNvCxnSpPr>
            <p:nvPr/>
          </p:nvCxnSpPr>
          <p:spPr>
            <a:xfrm flipH="1">
              <a:off x="960101" y="3746108"/>
              <a:ext cx="81152" cy="7190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9" name="Slide Number Placeholder 3">
            <a:extLst>
              <a:ext uri="{FF2B5EF4-FFF2-40B4-BE49-F238E27FC236}">
                <a16:creationId xmlns:a16="http://schemas.microsoft.com/office/drawing/2014/main" id="{CA14F02C-A56D-8868-0494-51FE4657EC4C}"/>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50</a:t>
            </a:fld>
            <a:endParaRPr lang="en-US" dirty="0"/>
          </a:p>
        </p:txBody>
      </p:sp>
    </p:spTree>
    <p:extLst>
      <p:ext uri="{BB962C8B-B14F-4D97-AF65-F5344CB8AC3E}">
        <p14:creationId xmlns:p14="http://schemas.microsoft.com/office/powerpoint/2010/main" val="220096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8" grpId="0"/>
      <p:bldP spid="1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Removing Node from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306318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t>Internal node with two children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CA6D101-ACC2-BF63-7CD4-8547C12C1F7D}"/>
                  </a:ext>
                </a:extLst>
              </p:cNvPr>
              <p:cNvSpPr txBox="1">
                <a:spLocks/>
              </p:cNvSpPr>
              <p:nvPr/>
            </p:nvSpPr>
            <p:spPr>
              <a:xfrm>
                <a:off x="19329" y="1521278"/>
                <a:ext cx="3541373" cy="15654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0"/>
                  </a:spcBef>
                </a:pPr>
                <a:r>
                  <a:rPr lang="en-US" sz="1400" dirty="0"/>
                  <a:t>Let </a:t>
                </a:r>
                <a14:m>
                  <m:oMath xmlns:m="http://schemas.openxmlformats.org/officeDocument/2006/math">
                    <m:r>
                      <a:rPr lang="en-US" sz="1400" b="0" i="1" smtClean="0">
                        <a:latin typeface="Cambria Math" panose="02040503050406030204" pitchFamily="18" charset="0"/>
                      </a:rPr>
                      <m:t>𝐷</m:t>
                    </m:r>
                  </m:oMath>
                </a14:m>
                <a:r>
                  <a:rPr lang="en-US" sz="1400" dirty="0"/>
                  <a:t> be the node to be deleted</a:t>
                </a:r>
              </a:p>
              <a:p>
                <a:pPr>
                  <a:lnSpc>
                    <a:spcPts val="1700"/>
                  </a:lnSpc>
                  <a:spcBef>
                    <a:spcPts val="0"/>
                  </a:spcBef>
                </a:pPr>
                <a:r>
                  <a:rPr lang="en-US" sz="1400" dirty="0"/>
                  <a:t>Find min node in </a:t>
                </a:r>
                <a14:m>
                  <m:oMath xmlns:m="http://schemas.openxmlformats.org/officeDocument/2006/math">
                    <m:r>
                      <a:rPr lang="en-US" sz="1400" b="0" i="1" smtClean="0">
                        <a:latin typeface="Cambria Math" panose="02040503050406030204" pitchFamily="18" charset="0"/>
                      </a:rPr>
                      <m:t>𝐷</m:t>
                    </m:r>
                  </m:oMath>
                </a14:m>
                <a:r>
                  <a:rPr lang="en-US" sz="1400" dirty="0"/>
                  <a:t>’s right subtree</a:t>
                </a:r>
              </a:p>
              <a:p>
                <a:pPr marL="449263" lvl="1" indent="-211138">
                  <a:lnSpc>
                    <a:spcPts val="1700"/>
                  </a:lnSpc>
                  <a:spcBef>
                    <a:spcPts val="0"/>
                  </a:spcBef>
                </a:pPr>
                <a:r>
                  <a:rPr lang="en-US" sz="1200" dirty="0"/>
                  <a:t>i.e., </a:t>
                </a:r>
                <a14:m>
                  <m:oMath xmlns:m="http://schemas.openxmlformats.org/officeDocument/2006/math">
                    <m:r>
                      <a:rPr lang="en-US" sz="1200" b="0" i="1" smtClean="0">
                        <a:latin typeface="Cambria Math" panose="02040503050406030204" pitchFamily="18" charset="0"/>
                      </a:rPr>
                      <m:t>𝐷</m:t>
                    </m:r>
                  </m:oMath>
                </a14:m>
                <a:r>
                  <a:rPr lang="en-US" sz="1200" dirty="0"/>
                  <a:t>’s successor key value</a:t>
                </a:r>
              </a:p>
              <a:p>
                <a:pPr marL="0" indent="-219075">
                  <a:lnSpc>
                    <a:spcPts val="1700"/>
                  </a:lnSpc>
                  <a:spcBef>
                    <a:spcPts val="0"/>
                  </a:spcBef>
                </a:pPr>
                <a:r>
                  <a:rPr lang="en-US" sz="1400" dirty="0"/>
                  <a:t>Copy min node’s key into </a:t>
                </a:r>
                <a14:m>
                  <m:oMath xmlns:m="http://schemas.openxmlformats.org/officeDocument/2006/math">
                    <m:r>
                      <a:rPr lang="en-US" sz="1400" b="0" i="1" smtClean="0">
                        <a:latin typeface="Cambria Math" panose="02040503050406030204" pitchFamily="18" charset="0"/>
                      </a:rPr>
                      <m:t>𝐷</m:t>
                    </m:r>
                  </m:oMath>
                </a14:m>
                <a:endParaRPr lang="en-US" sz="1400" dirty="0"/>
              </a:p>
              <a:p>
                <a:pPr marL="0" indent="-219075">
                  <a:lnSpc>
                    <a:spcPts val="1700"/>
                  </a:lnSpc>
                  <a:spcBef>
                    <a:spcPts val="0"/>
                  </a:spcBef>
                </a:pPr>
                <a:r>
                  <a:rPr lang="en-US" sz="1400" dirty="0"/>
                  <a:t>Recursively delete min node</a:t>
                </a:r>
              </a:p>
              <a:p>
                <a:pPr marL="0" indent="-219075">
                  <a:lnSpc>
                    <a:spcPts val="1700"/>
                  </a:lnSpc>
                  <a:spcBef>
                    <a:spcPts val="0"/>
                  </a:spcBef>
                </a:pPr>
                <a:r>
                  <a:rPr lang="en-US" sz="1400" dirty="0"/>
                  <a:t>We can also proceed with </a:t>
                </a:r>
                <a14:m>
                  <m:oMath xmlns:m="http://schemas.openxmlformats.org/officeDocument/2006/math">
                    <m:r>
                      <a:rPr lang="en-US" sz="1400" b="0" i="1" smtClean="0">
                        <a:latin typeface="Cambria Math" panose="02040503050406030204" pitchFamily="18" charset="0"/>
                      </a:rPr>
                      <m:t>𝐷</m:t>
                    </m:r>
                  </m:oMath>
                </a14:m>
                <a:r>
                  <a:rPr lang="en-US" sz="1400" dirty="0"/>
                  <a:t>’s predecessor key value</a:t>
                </a:r>
              </a:p>
            </p:txBody>
          </p:sp>
        </mc:Choice>
        <mc:Fallback xmlns="">
          <p:sp>
            <p:nvSpPr>
              <p:cNvPr id="4" name="Content Placeholder 2">
                <a:extLst>
                  <a:ext uri="{FF2B5EF4-FFF2-40B4-BE49-F238E27FC236}">
                    <a16:creationId xmlns:a16="http://schemas.microsoft.com/office/drawing/2014/main" id="{BCA6D101-ACC2-BF63-7CD4-8547C12C1F7D}"/>
                  </a:ext>
                </a:extLst>
              </p:cNvPr>
              <p:cNvSpPr txBox="1">
                <a:spLocks noRot="1" noChangeAspect="1" noMove="1" noResize="1" noEditPoints="1" noAdjustHandles="1" noChangeArrowheads="1" noChangeShapeType="1" noTextEdit="1"/>
              </p:cNvSpPr>
              <p:nvPr/>
            </p:nvSpPr>
            <p:spPr>
              <a:xfrm>
                <a:off x="19329" y="1521278"/>
                <a:ext cx="3541373" cy="1565435"/>
              </a:xfrm>
              <a:prstGeom prst="rect">
                <a:avLst/>
              </a:prstGeom>
              <a:blipFill>
                <a:blip r:embed="rId3"/>
                <a:stretch>
                  <a:fillRect l="-357" t="-1626" b="-6504"/>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87FB5243-4FB1-61CE-938A-768FBEE1E798}"/>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67" name="Group 66">
            <a:extLst>
              <a:ext uri="{FF2B5EF4-FFF2-40B4-BE49-F238E27FC236}">
                <a16:creationId xmlns:a16="http://schemas.microsoft.com/office/drawing/2014/main" id="{983C1086-C00D-077B-06CF-5116076272EB}"/>
              </a:ext>
            </a:extLst>
          </p:cNvPr>
          <p:cNvGrpSpPr/>
          <p:nvPr/>
        </p:nvGrpSpPr>
        <p:grpSpPr>
          <a:xfrm>
            <a:off x="5189351" y="1150744"/>
            <a:ext cx="330292" cy="407200"/>
            <a:chOff x="3973259" y="2372782"/>
            <a:chExt cx="330292" cy="407200"/>
          </a:xfrm>
        </p:grpSpPr>
        <p:cxnSp>
          <p:nvCxnSpPr>
            <p:cNvPr id="65" name="Straight Connector 64">
              <a:extLst>
                <a:ext uri="{FF2B5EF4-FFF2-40B4-BE49-F238E27FC236}">
                  <a16:creationId xmlns:a16="http://schemas.microsoft.com/office/drawing/2014/main" id="{0DD9776D-2D4A-E826-4CAB-FE5836C88A5A}"/>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4E7B6F8E-95DA-2E8C-0F21-D8FB1D14C985}"/>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15" name="Content Placeholder 2">
            <a:extLst>
              <a:ext uri="{FF2B5EF4-FFF2-40B4-BE49-F238E27FC236}">
                <a16:creationId xmlns:a16="http://schemas.microsoft.com/office/drawing/2014/main" id="{A832EF01-3F8C-4DF0-E142-8CEAE1F0CA90}"/>
              </a:ext>
            </a:extLst>
          </p:cNvPr>
          <p:cNvSpPr txBox="1">
            <a:spLocks/>
          </p:cNvSpPr>
          <p:nvPr/>
        </p:nvSpPr>
        <p:spPr>
          <a:xfrm>
            <a:off x="3885066" y="1094651"/>
            <a:ext cx="74464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Before</a:t>
            </a:r>
          </a:p>
        </p:txBody>
      </p:sp>
      <p:sp>
        <p:nvSpPr>
          <p:cNvPr id="118" name="Content Placeholder 2">
            <a:extLst>
              <a:ext uri="{FF2B5EF4-FFF2-40B4-BE49-F238E27FC236}">
                <a16:creationId xmlns:a16="http://schemas.microsoft.com/office/drawing/2014/main" id="{B4A89068-3B49-D7A2-BA8A-4FFA8B4BAF36}"/>
              </a:ext>
            </a:extLst>
          </p:cNvPr>
          <p:cNvSpPr txBox="1">
            <a:spLocks/>
          </p:cNvSpPr>
          <p:nvPr/>
        </p:nvSpPr>
        <p:spPr>
          <a:xfrm>
            <a:off x="42805" y="1303536"/>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Algorithm</a:t>
            </a:r>
          </a:p>
        </p:txBody>
      </p:sp>
      <p:grpSp>
        <p:nvGrpSpPr>
          <p:cNvPr id="2" name="Group 1">
            <a:extLst>
              <a:ext uri="{FF2B5EF4-FFF2-40B4-BE49-F238E27FC236}">
                <a16:creationId xmlns:a16="http://schemas.microsoft.com/office/drawing/2014/main" id="{ED9272EC-C695-9BE8-2150-54DB17E8DCE8}"/>
              </a:ext>
            </a:extLst>
          </p:cNvPr>
          <p:cNvGrpSpPr>
            <a:grpSpLocks noChangeAspect="1"/>
          </p:cNvGrpSpPr>
          <p:nvPr/>
        </p:nvGrpSpPr>
        <p:grpSpPr>
          <a:xfrm>
            <a:off x="4230572" y="1165682"/>
            <a:ext cx="2138153" cy="1695432"/>
            <a:chOff x="462426" y="2282903"/>
            <a:chExt cx="2966574" cy="2352327"/>
          </a:xfrm>
        </p:grpSpPr>
        <p:sp>
          <p:nvSpPr>
            <p:cNvPr id="7" name="Oval 6">
              <a:extLst>
                <a:ext uri="{FF2B5EF4-FFF2-40B4-BE49-F238E27FC236}">
                  <a16:creationId xmlns:a16="http://schemas.microsoft.com/office/drawing/2014/main" id="{5F57982C-CC0D-C8A4-9A62-11D71D906092}"/>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D0135B21-1DF2-D4BB-E991-5125B218B611}"/>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9" name="Oval 8">
              <a:extLst>
                <a:ext uri="{FF2B5EF4-FFF2-40B4-BE49-F238E27FC236}">
                  <a16:creationId xmlns:a16="http://schemas.microsoft.com/office/drawing/2014/main" id="{CF9FB281-6CCD-02FD-4273-B46BB7301060}"/>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B38858E-3B91-BEE3-9393-E9213E983F78}"/>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2" name="Oval 11">
              <a:extLst>
                <a:ext uri="{FF2B5EF4-FFF2-40B4-BE49-F238E27FC236}">
                  <a16:creationId xmlns:a16="http://schemas.microsoft.com/office/drawing/2014/main" id="{B0E8ABBE-F98E-245D-1793-C5EF69839629}"/>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E534B4F9-768C-22FB-F245-8E70C776D5F4}"/>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692DDDD-C46A-51C5-5935-155C9D276444}"/>
                </a:ext>
              </a:extLst>
            </p:cNvPr>
            <p:cNvSpPr txBox="1"/>
            <p:nvPr/>
          </p:nvSpPr>
          <p:spPr>
            <a:xfrm>
              <a:off x="462426" y="3442114"/>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17" name="Oval 16">
              <a:extLst>
                <a:ext uri="{FF2B5EF4-FFF2-40B4-BE49-F238E27FC236}">
                  <a16:creationId xmlns:a16="http://schemas.microsoft.com/office/drawing/2014/main" id="{9D727C02-1A72-AD9E-2381-A3520F24AD53}"/>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F4FE589-0489-A430-A5E7-635F8566B5DB}"/>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0" name="Oval 19">
              <a:extLst>
                <a:ext uri="{FF2B5EF4-FFF2-40B4-BE49-F238E27FC236}">
                  <a16:creationId xmlns:a16="http://schemas.microsoft.com/office/drawing/2014/main" id="{A1923E97-F87C-41E1-8DDE-3680780A03A4}"/>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6CC1702A-9E4B-407F-8A29-C4714DC16772}"/>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2" name="Oval 21">
              <a:extLst>
                <a:ext uri="{FF2B5EF4-FFF2-40B4-BE49-F238E27FC236}">
                  <a16:creationId xmlns:a16="http://schemas.microsoft.com/office/drawing/2014/main" id="{C3D5D440-F0A2-C8D7-F98D-BF6B21461B06}"/>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5D1A4757-FBA3-188C-5F31-9B91D6D2D40F}"/>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4" name="Straight Connector 23">
              <a:extLst>
                <a:ext uri="{FF2B5EF4-FFF2-40B4-BE49-F238E27FC236}">
                  <a16:creationId xmlns:a16="http://schemas.microsoft.com/office/drawing/2014/main" id="{B49DE91B-33B2-36EA-0F15-0859F3A78F08}"/>
                </a:ext>
              </a:extLst>
            </p:cNvPr>
            <p:cNvCxnSpPr>
              <a:cxnSpLocks/>
              <a:stCxn id="7" idx="3"/>
              <a:endCxn id="9"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DA732A-6069-EE1E-BFF2-5E2DF0E5E8CE}"/>
                </a:ext>
              </a:extLst>
            </p:cNvPr>
            <p:cNvCxnSpPr>
              <a:cxnSpLocks/>
              <a:stCxn id="7" idx="5"/>
              <a:endCxn id="12"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DF029F-1E53-0AAA-9FE5-3C2D7189C023}"/>
                </a:ext>
              </a:extLst>
            </p:cNvPr>
            <p:cNvCxnSpPr>
              <a:cxnSpLocks/>
              <a:stCxn id="9" idx="4"/>
              <a:endCxn id="1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D562F8-781F-EB3E-AF69-DB1BD178BE5F}"/>
                </a:ext>
              </a:extLst>
            </p:cNvPr>
            <p:cNvCxnSpPr>
              <a:cxnSpLocks/>
              <a:stCxn id="12" idx="4"/>
              <a:endCxn id="17"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50DD05-7055-7940-7D3C-F259A7E26EAA}"/>
                </a:ext>
              </a:extLst>
            </p:cNvPr>
            <p:cNvCxnSpPr>
              <a:cxnSpLocks/>
              <a:stCxn id="12" idx="4"/>
              <a:endCxn id="20"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A08D04-CAF9-B6E2-B75E-DD6BCFE21744}"/>
                </a:ext>
              </a:extLst>
            </p:cNvPr>
            <p:cNvCxnSpPr>
              <a:cxnSpLocks/>
              <a:stCxn id="17" idx="4"/>
              <a:endCxn id="22"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37C23CC-1956-E8F6-5C91-CE44FD3E79F6}"/>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sp>
        <p:nvSpPr>
          <p:cNvPr id="34" name="Oval 33">
            <a:extLst>
              <a:ext uri="{FF2B5EF4-FFF2-40B4-BE49-F238E27FC236}">
                <a16:creationId xmlns:a16="http://schemas.microsoft.com/office/drawing/2014/main" id="{6C6E787D-2075-5627-3374-70B80973676A}"/>
              </a:ext>
            </a:extLst>
          </p:cNvPr>
          <p:cNvSpPr>
            <a:spLocks noChangeAspect="1"/>
          </p:cNvSpPr>
          <p:nvPr/>
        </p:nvSpPr>
        <p:spPr>
          <a:xfrm>
            <a:off x="1485199" y="3175988"/>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010276FF-8637-9900-CA63-BC8EF07432D9}"/>
              </a:ext>
            </a:extLst>
          </p:cNvPr>
          <p:cNvSpPr txBox="1"/>
          <p:nvPr/>
        </p:nvSpPr>
        <p:spPr>
          <a:xfrm>
            <a:off x="1456995" y="3153825"/>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grpSp>
        <p:nvGrpSpPr>
          <p:cNvPr id="89" name="Group 88">
            <a:extLst>
              <a:ext uri="{FF2B5EF4-FFF2-40B4-BE49-F238E27FC236}">
                <a16:creationId xmlns:a16="http://schemas.microsoft.com/office/drawing/2014/main" id="{F3C8812F-D480-AE08-2391-00C188AA91A0}"/>
              </a:ext>
            </a:extLst>
          </p:cNvPr>
          <p:cNvGrpSpPr/>
          <p:nvPr/>
        </p:nvGrpSpPr>
        <p:grpSpPr>
          <a:xfrm>
            <a:off x="522512" y="3441753"/>
            <a:ext cx="2138151" cy="1407504"/>
            <a:chOff x="522512" y="3441753"/>
            <a:chExt cx="2138151" cy="1407504"/>
          </a:xfrm>
        </p:grpSpPr>
        <p:sp>
          <p:nvSpPr>
            <p:cNvPr id="36" name="Oval 35">
              <a:extLst>
                <a:ext uri="{FF2B5EF4-FFF2-40B4-BE49-F238E27FC236}">
                  <a16:creationId xmlns:a16="http://schemas.microsoft.com/office/drawing/2014/main" id="{7ACE8229-6858-7633-BF5C-18F414D82AD9}"/>
                </a:ext>
              </a:extLst>
            </p:cNvPr>
            <p:cNvSpPr>
              <a:spLocks noChangeAspect="1"/>
            </p:cNvSpPr>
            <p:nvPr/>
          </p:nvSpPr>
          <p:spPr>
            <a:xfrm>
              <a:off x="877541" y="3487351"/>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D7453F5F-D66F-204E-8790-111B2F0E5C07}"/>
                </a:ext>
              </a:extLst>
            </p:cNvPr>
            <p:cNvSpPr txBox="1"/>
            <p:nvPr/>
          </p:nvSpPr>
          <p:spPr>
            <a:xfrm>
              <a:off x="836653" y="3467270"/>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38" name="Oval 37">
              <a:extLst>
                <a:ext uri="{FF2B5EF4-FFF2-40B4-BE49-F238E27FC236}">
                  <a16:creationId xmlns:a16="http://schemas.microsoft.com/office/drawing/2014/main" id="{2A5EC5ED-4F73-F2E8-81FB-89B76E00ADD7}"/>
                </a:ext>
              </a:extLst>
            </p:cNvPr>
            <p:cNvSpPr>
              <a:spLocks noChangeAspect="1"/>
            </p:cNvSpPr>
            <p:nvPr/>
          </p:nvSpPr>
          <p:spPr>
            <a:xfrm>
              <a:off x="2086811" y="3487351"/>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3ECC0571-1EE9-9DBF-0BFA-7CE35905E853}"/>
                </a:ext>
              </a:extLst>
            </p:cNvPr>
            <p:cNvSpPr>
              <a:spLocks noChangeAspect="1"/>
            </p:cNvSpPr>
            <p:nvPr/>
          </p:nvSpPr>
          <p:spPr>
            <a:xfrm>
              <a:off x="562884" y="4010004"/>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60">
              <a:extLst>
                <a:ext uri="{FF2B5EF4-FFF2-40B4-BE49-F238E27FC236}">
                  <a16:creationId xmlns:a16="http://schemas.microsoft.com/office/drawing/2014/main" id="{945D4D35-2CAF-9A73-9849-EE169DC1A53E}"/>
                </a:ext>
              </a:extLst>
            </p:cNvPr>
            <p:cNvSpPr txBox="1"/>
            <p:nvPr/>
          </p:nvSpPr>
          <p:spPr>
            <a:xfrm>
              <a:off x="522512" y="3989323"/>
              <a:ext cx="393055" cy="338554"/>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62" name="Oval 61">
              <a:extLst>
                <a:ext uri="{FF2B5EF4-FFF2-40B4-BE49-F238E27FC236}">
                  <a16:creationId xmlns:a16="http://schemas.microsoft.com/office/drawing/2014/main" id="{38898921-F032-A470-83A1-11E865D3E9CD}"/>
                </a:ext>
              </a:extLst>
            </p:cNvPr>
            <p:cNvSpPr>
              <a:spLocks noChangeAspect="1"/>
            </p:cNvSpPr>
            <p:nvPr/>
          </p:nvSpPr>
          <p:spPr>
            <a:xfrm>
              <a:off x="1802106" y="4010004"/>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96BCADC6-C01B-81A4-BD39-6DCAFEE6187C}"/>
                </a:ext>
              </a:extLst>
            </p:cNvPr>
            <p:cNvSpPr txBox="1"/>
            <p:nvPr/>
          </p:nvSpPr>
          <p:spPr>
            <a:xfrm>
              <a:off x="1770680" y="3993941"/>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69" name="Oval 68">
              <a:extLst>
                <a:ext uri="{FF2B5EF4-FFF2-40B4-BE49-F238E27FC236}">
                  <a16:creationId xmlns:a16="http://schemas.microsoft.com/office/drawing/2014/main" id="{9DDC52FC-43BA-2CD7-C773-B9DEC0588595}"/>
                </a:ext>
              </a:extLst>
            </p:cNvPr>
            <p:cNvSpPr>
              <a:spLocks noChangeAspect="1"/>
            </p:cNvSpPr>
            <p:nvPr/>
          </p:nvSpPr>
          <p:spPr>
            <a:xfrm>
              <a:off x="2349300" y="4010004"/>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a:extLst>
                <a:ext uri="{FF2B5EF4-FFF2-40B4-BE49-F238E27FC236}">
                  <a16:creationId xmlns:a16="http://schemas.microsoft.com/office/drawing/2014/main" id="{E515ADE6-B0D9-45D7-6DD6-A53C774E8F97}"/>
                </a:ext>
              </a:extLst>
            </p:cNvPr>
            <p:cNvSpPr txBox="1"/>
            <p:nvPr/>
          </p:nvSpPr>
          <p:spPr>
            <a:xfrm>
              <a:off x="2321152" y="3987842"/>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71" name="Oval 70">
              <a:extLst>
                <a:ext uri="{FF2B5EF4-FFF2-40B4-BE49-F238E27FC236}">
                  <a16:creationId xmlns:a16="http://schemas.microsoft.com/office/drawing/2014/main" id="{8693C1DE-1EAD-C565-0C04-78339BE2C771}"/>
                </a:ext>
              </a:extLst>
            </p:cNvPr>
            <p:cNvSpPr>
              <a:spLocks noChangeAspect="1"/>
            </p:cNvSpPr>
            <p:nvPr/>
          </p:nvSpPr>
          <p:spPr>
            <a:xfrm>
              <a:off x="1974152" y="4537894"/>
              <a:ext cx="311363" cy="311363"/>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TextBox 71">
              <a:extLst>
                <a:ext uri="{FF2B5EF4-FFF2-40B4-BE49-F238E27FC236}">
                  <a16:creationId xmlns:a16="http://schemas.microsoft.com/office/drawing/2014/main" id="{43DFC62F-931C-0A0B-26EA-7DFB924087FE}"/>
                </a:ext>
              </a:extLst>
            </p:cNvPr>
            <p:cNvSpPr txBox="1"/>
            <p:nvPr/>
          </p:nvSpPr>
          <p:spPr>
            <a:xfrm>
              <a:off x="1931011" y="4518886"/>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73" name="Straight Connector 72">
              <a:extLst>
                <a:ext uri="{FF2B5EF4-FFF2-40B4-BE49-F238E27FC236}">
                  <a16:creationId xmlns:a16="http://schemas.microsoft.com/office/drawing/2014/main" id="{3AA64828-00EE-6F78-F667-71C3F39E4053}"/>
                </a:ext>
              </a:extLst>
            </p:cNvPr>
            <p:cNvCxnSpPr>
              <a:cxnSpLocks/>
              <a:stCxn id="34" idx="3"/>
              <a:endCxn id="36" idx="7"/>
            </p:cNvCxnSpPr>
            <p:nvPr/>
          </p:nvCxnSpPr>
          <p:spPr>
            <a:xfrm flipH="1">
              <a:off x="1143306" y="3441753"/>
              <a:ext cx="387491" cy="911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D20A8B-C9FD-ADCF-7F2A-60E61835609B}"/>
                </a:ext>
              </a:extLst>
            </p:cNvPr>
            <p:cNvCxnSpPr>
              <a:cxnSpLocks/>
              <a:stCxn id="34" idx="5"/>
              <a:endCxn id="38" idx="1"/>
            </p:cNvCxnSpPr>
            <p:nvPr/>
          </p:nvCxnSpPr>
          <p:spPr>
            <a:xfrm>
              <a:off x="1750964" y="3441753"/>
              <a:ext cx="381445" cy="911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A68F123-CE44-3E79-E05F-99DEFF110A9F}"/>
                </a:ext>
              </a:extLst>
            </p:cNvPr>
            <p:cNvCxnSpPr>
              <a:cxnSpLocks/>
              <a:stCxn id="36" idx="4"/>
              <a:endCxn id="49" idx="0"/>
            </p:cNvCxnSpPr>
            <p:nvPr/>
          </p:nvCxnSpPr>
          <p:spPr>
            <a:xfrm flipH="1">
              <a:off x="718565" y="3798713"/>
              <a:ext cx="314657" cy="21129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C0E88D1-B616-DE7D-CD9D-49927D8D5075}"/>
                </a:ext>
              </a:extLst>
            </p:cNvPr>
            <p:cNvCxnSpPr>
              <a:cxnSpLocks/>
              <a:stCxn id="38" idx="4"/>
              <a:endCxn id="62" idx="0"/>
            </p:cNvCxnSpPr>
            <p:nvPr/>
          </p:nvCxnSpPr>
          <p:spPr>
            <a:xfrm flipH="1">
              <a:off x="1957787" y="3798713"/>
              <a:ext cx="284705" cy="21129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403BA-788C-71A4-37A9-AF3C753E7AF7}"/>
                </a:ext>
              </a:extLst>
            </p:cNvPr>
            <p:cNvCxnSpPr>
              <a:cxnSpLocks/>
              <a:stCxn id="38" idx="4"/>
              <a:endCxn id="69" idx="0"/>
            </p:cNvCxnSpPr>
            <p:nvPr/>
          </p:nvCxnSpPr>
          <p:spPr>
            <a:xfrm>
              <a:off x="2242492" y="3798713"/>
              <a:ext cx="262489" cy="21129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5237D8-846A-0B4D-2567-B2CDE892289B}"/>
                </a:ext>
              </a:extLst>
            </p:cNvPr>
            <p:cNvCxnSpPr>
              <a:cxnSpLocks/>
              <a:stCxn id="62" idx="4"/>
              <a:endCxn id="71" idx="0"/>
            </p:cNvCxnSpPr>
            <p:nvPr/>
          </p:nvCxnSpPr>
          <p:spPr>
            <a:xfrm>
              <a:off x="1957787" y="4321366"/>
              <a:ext cx="172047" cy="21652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266D125-4385-52E9-C870-82B6C8CEEAB4}"/>
                </a:ext>
              </a:extLst>
            </p:cNvPr>
            <p:cNvSpPr txBox="1"/>
            <p:nvPr/>
          </p:nvSpPr>
          <p:spPr>
            <a:xfrm>
              <a:off x="2054829" y="3467833"/>
              <a:ext cx="333247" cy="287038"/>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cxnSp>
        <p:nvCxnSpPr>
          <p:cNvPr id="80" name="Straight Connector 79">
            <a:extLst>
              <a:ext uri="{FF2B5EF4-FFF2-40B4-BE49-F238E27FC236}">
                <a16:creationId xmlns:a16="http://schemas.microsoft.com/office/drawing/2014/main" id="{B06205A9-A766-69FC-6A63-6BF9306BB4BF}"/>
              </a:ext>
            </a:extLst>
          </p:cNvPr>
          <p:cNvCxnSpPr>
            <a:cxnSpLocks/>
          </p:cNvCxnSpPr>
          <p:nvPr/>
        </p:nvCxnSpPr>
        <p:spPr>
          <a:xfrm>
            <a:off x="1750965" y="3450631"/>
            <a:ext cx="113346" cy="570954"/>
          </a:xfrm>
          <a:prstGeom prst="line">
            <a:avLst/>
          </a:prstGeom>
          <a:ln w="19050">
            <a:solidFill>
              <a:srgbClr val="FF0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5AE8081-AF68-D360-BBCF-8F9550197617}"/>
              </a:ext>
            </a:extLst>
          </p:cNvPr>
          <p:cNvSpPr txBox="1"/>
          <p:nvPr/>
        </p:nvSpPr>
        <p:spPr>
          <a:xfrm>
            <a:off x="1453272" y="3157953"/>
            <a:ext cx="393056" cy="338554"/>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90" name="Slide Number Placeholder 3">
            <a:extLst>
              <a:ext uri="{FF2B5EF4-FFF2-40B4-BE49-F238E27FC236}">
                <a16:creationId xmlns:a16="http://schemas.microsoft.com/office/drawing/2014/main" id="{9D5E37AF-E901-B132-1B45-8DC3E5D22937}"/>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51</a:t>
            </a:fld>
            <a:endParaRPr lang="en-US" dirty="0"/>
          </a:p>
        </p:txBody>
      </p:sp>
    </p:spTree>
    <p:extLst>
      <p:ext uri="{BB962C8B-B14F-4D97-AF65-F5344CB8AC3E}">
        <p14:creationId xmlns:p14="http://schemas.microsoft.com/office/powerpoint/2010/main" val="23154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8" grpId="0"/>
      <p:bldP spid="34" grpId="0" animBg="1"/>
      <p:bldP spid="35" grpId="0"/>
      <p:bldP spid="35" grpId="1"/>
      <p:bldP spid="8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Removing Node from Binary Search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306318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t>Internal node with two children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CA6D101-ACC2-BF63-7CD4-8547C12C1F7D}"/>
                  </a:ext>
                </a:extLst>
              </p:cNvPr>
              <p:cNvSpPr txBox="1">
                <a:spLocks/>
              </p:cNvSpPr>
              <p:nvPr/>
            </p:nvSpPr>
            <p:spPr>
              <a:xfrm>
                <a:off x="19329" y="1521278"/>
                <a:ext cx="3541373" cy="15654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0"/>
                  </a:spcBef>
                </a:pPr>
                <a:r>
                  <a:rPr lang="en-US" sz="1400" dirty="0"/>
                  <a:t>Let </a:t>
                </a:r>
                <a14:m>
                  <m:oMath xmlns:m="http://schemas.openxmlformats.org/officeDocument/2006/math">
                    <m:r>
                      <a:rPr lang="en-US" sz="1400" b="0" i="1" smtClean="0">
                        <a:latin typeface="Cambria Math" panose="02040503050406030204" pitchFamily="18" charset="0"/>
                      </a:rPr>
                      <m:t>𝐷</m:t>
                    </m:r>
                  </m:oMath>
                </a14:m>
                <a:r>
                  <a:rPr lang="en-US" sz="1400" dirty="0"/>
                  <a:t> be the node to be deleted</a:t>
                </a:r>
              </a:p>
              <a:p>
                <a:pPr>
                  <a:lnSpc>
                    <a:spcPts val="1700"/>
                  </a:lnSpc>
                  <a:spcBef>
                    <a:spcPts val="0"/>
                  </a:spcBef>
                </a:pPr>
                <a:r>
                  <a:rPr lang="en-US" sz="1400" dirty="0"/>
                  <a:t>Find min node in </a:t>
                </a:r>
                <a14:m>
                  <m:oMath xmlns:m="http://schemas.openxmlformats.org/officeDocument/2006/math">
                    <m:r>
                      <a:rPr lang="en-US" sz="1400" b="0" i="1" smtClean="0">
                        <a:latin typeface="Cambria Math" panose="02040503050406030204" pitchFamily="18" charset="0"/>
                      </a:rPr>
                      <m:t>𝐷</m:t>
                    </m:r>
                  </m:oMath>
                </a14:m>
                <a:r>
                  <a:rPr lang="en-US" sz="1400" dirty="0"/>
                  <a:t>’s right subtree</a:t>
                </a:r>
              </a:p>
              <a:p>
                <a:pPr marL="449263" lvl="1" indent="-211138">
                  <a:lnSpc>
                    <a:spcPts val="1700"/>
                  </a:lnSpc>
                  <a:spcBef>
                    <a:spcPts val="0"/>
                  </a:spcBef>
                </a:pPr>
                <a:r>
                  <a:rPr lang="en-US" sz="1200" dirty="0"/>
                  <a:t>i.e., </a:t>
                </a:r>
                <a14:m>
                  <m:oMath xmlns:m="http://schemas.openxmlformats.org/officeDocument/2006/math">
                    <m:r>
                      <a:rPr lang="en-US" sz="1200" b="0" i="1" smtClean="0">
                        <a:latin typeface="Cambria Math" panose="02040503050406030204" pitchFamily="18" charset="0"/>
                      </a:rPr>
                      <m:t>𝐷</m:t>
                    </m:r>
                  </m:oMath>
                </a14:m>
                <a:r>
                  <a:rPr lang="en-US" sz="1200" dirty="0"/>
                  <a:t>’s successor key value</a:t>
                </a:r>
              </a:p>
              <a:p>
                <a:pPr marL="0" indent="-219075">
                  <a:lnSpc>
                    <a:spcPts val="1700"/>
                  </a:lnSpc>
                  <a:spcBef>
                    <a:spcPts val="0"/>
                  </a:spcBef>
                </a:pPr>
                <a:r>
                  <a:rPr lang="en-US" sz="1400" dirty="0"/>
                  <a:t>Copy min node’s key into </a:t>
                </a:r>
                <a14:m>
                  <m:oMath xmlns:m="http://schemas.openxmlformats.org/officeDocument/2006/math">
                    <m:r>
                      <a:rPr lang="en-US" sz="1400" b="0" i="1" smtClean="0">
                        <a:latin typeface="Cambria Math" panose="02040503050406030204" pitchFamily="18" charset="0"/>
                      </a:rPr>
                      <m:t>𝐷</m:t>
                    </m:r>
                  </m:oMath>
                </a14:m>
                <a:endParaRPr lang="en-US" sz="1400" dirty="0"/>
              </a:p>
              <a:p>
                <a:pPr marL="0" indent="-219075">
                  <a:lnSpc>
                    <a:spcPts val="1700"/>
                  </a:lnSpc>
                  <a:spcBef>
                    <a:spcPts val="0"/>
                  </a:spcBef>
                </a:pPr>
                <a:r>
                  <a:rPr lang="en-US" sz="1400" dirty="0"/>
                  <a:t>Recursively delete min node</a:t>
                </a:r>
              </a:p>
              <a:p>
                <a:pPr marL="0" indent="-219075">
                  <a:lnSpc>
                    <a:spcPts val="1700"/>
                  </a:lnSpc>
                  <a:spcBef>
                    <a:spcPts val="0"/>
                  </a:spcBef>
                </a:pPr>
                <a:r>
                  <a:rPr lang="en-US" sz="1400" dirty="0"/>
                  <a:t>We can also proceed with </a:t>
                </a:r>
                <a14:m>
                  <m:oMath xmlns:m="http://schemas.openxmlformats.org/officeDocument/2006/math">
                    <m:r>
                      <a:rPr lang="en-US" sz="1400" b="0" i="1" smtClean="0">
                        <a:latin typeface="Cambria Math" panose="02040503050406030204" pitchFamily="18" charset="0"/>
                      </a:rPr>
                      <m:t>𝐷</m:t>
                    </m:r>
                  </m:oMath>
                </a14:m>
                <a:r>
                  <a:rPr lang="en-US" sz="1400" dirty="0"/>
                  <a:t>’s predecessor key value</a:t>
                </a:r>
              </a:p>
            </p:txBody>
          </p:sp>
        </mc:Choice>
        <mc:Fallback xmlns="">
          <p:sp>
            <p:nvSpPr>
              <p:cNvPr id="4" name="Content Placeholder 2">
                <a:extLst>
                  <a:ext uri="{FF2B5EF4-FFF2-40B4-BE49-F238E27FC236}">
                    <a16:creationId xmlns:a16="http://schemas.microsoft.com/office/drawing/2014/main" id="{BCA6D101-ACC2-BF63-7CD4-8547C12C1F7D}"/>
                  </a:ext>
                </a:extLst>
              </p:cNvPr>
              <p:cNvSpPr txBox="1">
                <a:spLocks noRot="1" noChangeAspect="1" noMove="1" noResize="1" noEditPoints="1" noAdjustHandles="1" noChangeArrowheads="1" noChangeShapeType="1" noTextEdit="1"/>
              </p:cNvSpPr>
              <p:nvPr/>
            </p:nvSpPr>
            <p:spPr>
              <a:xfrm>
                <a:off x="19329" y="1521278"/>
                <a:ext cx="3541373" cy="1565435"/>
              </a:xfrm>
              <a:prstGeom prst="rect">
                <a:avLst/>
              </a:prstGeom>
              <a:blipFill>
                <a:blip r:embed="rId3"/>
                <a:stretch>
                  <a:fillRect l="-357" t="-1626" b="-6504"/>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87FB5243-4FB1-61CE-938A-768FBEE1E798}"/>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67" name="Group 66">
            <a:extLst>
              <a:ext uri="{FF2B5EF4-FFF2-40B4-BE49-F238E27FC236}">
                <a16:creationId xmlns:a16="http://schemas.microsoft.com/office/drawing/2014/main" id="{983C1086-C00D-077B-06CF-5116076272EB}"/>
              </a:ext>
            </a:extLst>
          </p:cNvPr>
          <p:cNvGrpSpPr/>
          <p:nvPr/>
        </p:nvGrpSpPr>
        <p:grpSpPr>
          <a:xfrm>
            <a:off x="5189351" y="1150744"/>
            <a:ext cx="330292" cy="407200"/>
            <a:chOff x="3973259" y="2372782"/>
            <a:chExt cx="330292" cy="407200"/>
          </a:xfrm>
        </p:grpSpPr>
        <p:cxnSp>
          <p:nvCxnSpPr>
            <p:cNvPr id="65" name="Straight Connector 64">
              <a:extLst>
                <a:ext uri="{FF2B5EF4-FFF2-40B4-BE49-F238E27FC236}">
                  <a16:creationId xmlns:a16="http://schemas.microsoft.com/office/drawing/2014/main" id="{0DD9776D-2D4A-E826-4CAB-FE5836C88A5A}"/>
                </a:ext>
              </a:extLst>
            </p:cNvPr>
            <p:cNvCxnSpPr/>
            <p:nvPr/>
          </p:nvCxnSpPr>
          <p:spPr>
            <a:xfrm>
              <a:off x="3979551" y="23727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4E7B6F8E-95DA-2E8C-0F21-D8FB1D14C985}"/>
                </a:ext>
              </a:extLst>
            </p:cNvPr>
            <p:cNvCxnSpPr>
              <a:cxnSpLocks/>
            </p:cNvCxnSpPr>
            <p:nvPr/>
          </p:nvCxnSpPr>
          <p:spPr>
            <a:xfrm flipH="1">
              <a:off x="3973259" y="2383982"/>
              <a:ext cx="324000" cy="39600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15" name="Content Placeholder 2">
            <a:extLst>
              <a:ext uri="{FF2B5EF4-FFF2-40B4-BE49-F238E27FC236}">
                <a16:creationId xmlns:a16="http://schemas.microsoft.com/office/drawing/2014/main" id="{A832EF01-3F8C-4DF0-E142-8CEAE1F0CA90}"/>
              </a:ext>
            </a:extLst>
          </p:cNvPr>
          <p:cNvSpPr txBox="1">
            <a:spLocks/>
          </p:cNvSpPr>
          <p:nvPr/>
        </p:nvSpPr>
        <p:spPr>
          <a:xfrm>
            <a:off x="3885066" y="1094651"/>
            <a:ext cx="74464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Before</a:t>
            </a:r>
          </a:p>
        </p:txBody>
      </p:sp>
      <p:sp>
        <p:nvSpPr>
          <p:cNvPr id="118" name="Content Placeholder 2">
            <a:extLst>
              <a:ext uri="{FF2B5EF4-FFF2-40B4-BE49-F238E27FC236}">
                <a16:creationId xmlns:a16="http://schemas.microsoft.com/office/drawing/2014/main" id="{B4A89068-3B49-D7A2-BA8A-4FFA8B4BAF36}"/>
              </a:ext>
            </a:extLst>
          </p:cNvPr>
          <p:cNvSpPr txBox="1">
            <a:spLocks/>
          </p:cNvSpPr>
          <p:nvPr/>
        </p:nvSpPr>
        <p:spPr>
          <a:xfrm>
            <a:off x="42805" y="1303536"/>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Algorithm</a:t>
            </a:r>
          </a:p>
        </p:txBody>
      </p:sp>
      <p:sp>
        <p:nvSpPr>
          <p:cNvPr id="119" name="Content Placeholder 2">
            <a:extLst>
              <a:ext uri="{FF2B5EF4-FFF2-40B4-BE49-F238E27FC236}">
                <a16:creationId xmlns:a16="http://schemas.microsoft.com/office/drawing/2014/main" id="{F07C272B-E7D8-419D-9B56-8394D15C0BC6}"/>
              </a:ext>
            </a:extLst>
          </p:cNvPr>
          <p:cNvSpPr txBox="1">
            <a:spLocks/>
          </p:cNvSpPr>
          <p:nvPr/>
        </p:nvSpPr>
        <p:spPr>
          <a:xfrm>
            <a:off x="3874958" y="2971837"/>
            <a:ext cx="974725"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buNone/>
            </a:pPr>
            <a:r>
              <a:rPr lang="en-US" sz="1400" dirty="0">
                <a:solidFill>
                  <a:schemeClr val="accent1">
                    <a:lumMod val="75000"/>
                  </a:schemeClr>
                </a:solidFill>
              </a:rPr>
              <a:t>After</a:t>
            </a:r>
          </a:p>
        </p:txBody>
      </p:sp>
      <p:grpSp>
        <p:nvGrpSpPr>
          <p:cNvPr id="18" name="Group 17">
            <a:extLst>
              <a:ext uri="{FF2B5EF4-FFF2-40B4-BE49-F238E27FC236}">
                <a16:creationId xmlns:a16="http://schemas.microsoft.com/office/drawing/2014/main" id="{04DB4C2C-D6ED-A566-D422-C4DE2391AF3F}"/>
              </a:ext>
            </a:extLst>
          </p:cNvPr>
          <p:cNvGrpSpPr>
            <a:grpSpLocks noChangeAspect="1"/>
          </p:cNvGrpSpPr>
          <p:nvPr/>
        </p:nvGrpSpPr>
        <p:grpSpPr>
          <a:xfrm>
            <a:off x="4294418" y="3109556"/>
            <a:ext cx="2138153" cy="1178670"/>
            <a:chOff x="462426" y="2282903"/>
            <a:chExt cx="2966574" cy="1635346"/>
          </a:xfrm>
        </p:grpSpPr>
        <p:sp>
          <p:nvSpPr>
            <p:cNvPr id="32" name="Oval 31">
              <a:extLst>
                <a:ext uri="{FF2B5EF4-FFF2-40B4-BE49-F238E27FC236}">
                  <a16:creationId xmlns:a16="http://schemas.microsoft.com/office/drawing/2014/main" id="{649FB946-8187-6148-9D12-8324382369C2}"/>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a:extLst>
                <a:ext uri="{FF2B5EF4-FFF2-40B4-BE49-F238E27FC236}">
                  <a16:creationId xmlns:a16="http://schemas.microsoft.com/office/drawing/2014/main" id="{3A1E95C8-8E4D-47D6-5A31-A61AE49C4516}"/>
                </a:ext>
              </a:extLst>
            </p:cNvPr>
            <p:cNvSpPr txBox="1"/>
            <p:nvPr/>
          </p:nvSpPr>
          <p:spPr>
            <a:xfrm>
              <a:off x="1758973" y="2282903"/>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39" name="Oval 38">
              <a:extLst>
                <a:ext uri="{FF2B5EF4-FFF2-40B4-BE49-F238E27FC236}">
                  <a16:creationId xmlns:a16="http://schemas.microsoft.com/office/drawing/2014/main" id="{B1C60743-C159-1EF3-657A-AF911EF12F8F}"/>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7E90A155-243D-C5FE-CD01-DF79685F1E46}"/>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41" name="Oval 40">
              <a:extLst>
                <a:ext uri="{FF2B5EF4-FFF2-40B4-BE49-F238E27FC236}">
                  <a16:creationId xmlns:a16="http://schemas.microsoft.com/office/drawing/2014/main" id="{DA5DAB7E-0FE5-FA21-DECB-25B96710BFBD}"/>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9195199A-8114-94C6-7617-9B77AAD43807}"/>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FE8A7D91-AAEF-7860-CDEA-498300624B92}"/>
                </a:ext>
              </a:extLst>
            </p:cNvPr>
            <p:cNvSpPr txBox="1"/>
            <p:nvPr/>
          </p:nvSpPr>
          <p:spPr>
            <a:xfrm>
              <a:off x="462426" y="3442115"/>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44" name="Oval 43">
              <a:extLst>
                <a:ext uri="{FF2B5EF4-FFF2-40B4-BE49-F238E27FC236}">
                  <a16:creationId xmlns:a16="http://schemas.microsoft.com/office/drawing/2014/main" id="{D3E060EF-A456-25FF-D0E1-81402A8D1905}"/>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34E4359E-4268-9708-09E6-68E84DCBB557}"/>
                </a:ext>
              </a:extLst>
            </p:cNvPr>
            <p:cNvSpPr txBox="1"/>
            <p:nvPr/>
          </p:nvSpPr>
          <p:spPr>
            <a:xfrm>
              <a:off x="2194194" y="3448522"/>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sp>
          <p:nvSpPr>
            <p:cNvPr id="46" name="Oval 45">
              <a:extLst>
                <a:ext uri="{FF2B5EF4-FFF2-40B4-BE49-F238E27FC236}">
                  <a16:creationId xmlns:a16="http://schemas.microsoft.com/office/drawing/2014/main" id="{77293F63-38B2-3DB6-9F6B-A093C9D49175}"/>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87ADFD4B-57A1-ADCF-CAF8-1B0712077337}"/>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cxnSp>
          <p:nvCxnSpPr>
            <p:cNvPr id="52" name="Straight Connector 51">
              <a:extLst>
                <a:ext uri="{FF2B5EF4-FFF2-40B4-BE49-F238E27FC236}">
                  <a16:creationId xmlns:a16="http://schemas.microsoft.com/office/drawing/2014/main" id="{C57680F7-53D6-9877-B09E-C8CEAD23E4D9}"/>
                </a:ext>
              </a:extLst>
            </p:cNvPr>
            <p:cNvCxnSpPr>
              <a:cxnSpLocks/>
              <a:stCxn id="32" idx="3"/>
              <a:endCxn id="39"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E08F8E5-DE10-540A-87A8-F308647E3C15}"/>
                </a:ext>
              </a:extLst>
            </p:cNvPr>
            <p:cNvCxnSpPr>
              <a:cxnSpLocks/>
              <a:stCxn id="32" idx="5"/>
              <a:endCxn id="41"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5EF30AF-70D4-522D-D59D-74107D47240F}"/>
                </a:ext>
              </a:extLst>
            </p:cNvPr>
            <p:cNvCxnSpPr>
              <a:cxnSpLocks/>
              <a:stCxn id="39" idx="4"/>
              <a:endCxn id="42"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087BAE-0B91-8B5E-C7CE-ADC217D0C676}"/>
                </a:ext>
              </a:extLst>
            </p:cNvPr>
            <p:cNvCxnSpPr>
              <a:cxnSpLocks/>
              <a:stCxn id="41" idx="4"/>
              <a:endCxn id="44"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BEE337C-5341-0FE3-F6F2-2F2A5E0135CF}"/>
                </a:ext>
              </a:extLst>
            </p:cNvPr>
            <p:cNvCxnSpPr>
              <a:cxnSpLocks/>
              <a:stCxn id="41" idx="4"/>
              <a:endCxn id="46"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1064B28-876C-915F-0302-F2BE043B6256}"/>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grpSp>
        <p:nvGrpSpPr>
          <p:cNvPr id="2" name="Group 1">
            <a:extLst>
              <a:ext uri="{FF2B5EF4-FFF2-40B4-BE49-F238E27FC236}">
                <a16:creationId xmlns:a16="http://schemas.microsoft.com/office/drawing/2014/main" id="{ED9272EC-C695-9BE8-2150-54DB17E8DCE8}"/>
              </a:ext>
            </a:extLst>
          </p:cNvPr>
          <p:cNvGrpSpPr>
            <a:grpSpLocks noChangeAspect="1"/>
          </p:cNvGrpSpPr>
          <p:nvPr/>
        </p:nvGrpSpPr>
        <p:grpSpPr>
          <a:xfrm>
            <a:off x="4230572" y="1165682"/>
            <a:ext cx="2138153" cy="1695432"/>
            <a:chOff x="462426" y="2282903"/>
            <a:chExt cx="2966574" cy="2352327"/>
          </a:xfrm>
        </p:grpSpPr>
        <p:sp>
          <p:nvSpPr>
            <p:cNvPr id="7" name="Oval 6">
              <a:extLst>
                <a:ext uri="{FF2B5EF4-FFF2-40B4-BE49-F238E27FC236}">
                  <a16:creationId xmlns:a16="http://schemas.microsoft.com/office/drawing/2014/main" id="{5F57982C-CC0D-C8A4-9A62-11D71D906092}"/>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D0135B21-1DF2-D4BB-E991-5125B218B611}"/>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9" name="Oval 8">
              <a:extLst>
                <a:ext uri="{FF2B5EF4-FFF2-40B4-BE49-F238E27FC236}">
                  <a16:creationId xmlns:a16="http://schemas.microsoft.com/office/drawing/2014/main" id="{CF9FB281-6CCD-02FD-4273-B46BB7301060}"/>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B38858E-3B91-BEE3-9393-E9213E983F78}"/>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12" name="Oval 11">
              <a:extLst>
                <a:ext uri="{FF2B5EF4-FFF2-40B4-BE49-F238E27FC236}">
                  <a16:creationId xmlns:a16="http://schemas.microsoft.com/office/drawing/2014/main" id="{B0E8ABBE-F98E-245D-1793-C5EF69839629}"/>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E534B4F9-768C-22FB-F245-8E70C776D5F4}"/>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692DDDD-C46A-51C5-5935-155C9D276444}"/>
                </a:ext>
              </a:extLst>
            </p:cNvPr>
            <p:cNvSpPr txBox="1"/>
            <p:nvPr/>
          </p:nvSpPr>
          <p:spPr>
            <a:xfrm>
              <a:off x="462426" y="3442114"/>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17" name="Oval 16">
              <a:extLst>
                <a:ext uri="{FF2B5EF4-FFF2-40B4-BE49-F238E27FC236}">
                  <a16:creationId xmlns:a16="http://schemas.microsoft.com/office/drawing/2014/main" id="{9D727C02-1A72-AD9E-2381-A3520F24AD53}"/>
                </a:ext>
              </a:extLst>
            </p:cNvPr>
            <p:cNvSpPr>
              <a:spLocks noChangeAspect="1"/>
            </p:cNvSpPr>
            <p:nvPr/>
          </p:nvSpPr>
          <p:spPr>
            <a:xfrm>
              <a:off x="2237796"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F4FE589-0489-A430-A5E7-635F8566B5DB}"/>
                </a:ext>
              </a:extLst>
            </p:cNvPr>
            <p:cNvSpPr txBox="1"/>
            <p:nvPr/>
          </p:nvSpPr>
          <p:spPr>
            <a:xfrm>
              <a:off x="2194194" y="344852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54</a:t>
              </a:r>
            </a:p>
          </p:txBody>
        </p:sp>
        <p:sp>
          <p:nvSpPr>
            <p:cNvPr id="20" name="Oval 19">
              <a:extLst>
                <a:ext uri="{FF2B5EF4-FFF2-40B4-BE49-F238E27FC236}">
                  <a16:creationId xmlns:a16="http://schemas.microsoft.com/office/drawing/2014/main" id="{A1923E97-F87C-41E1-8DDE-3680780A03A4}"/>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6CC1702A-9E4B-407F-8A29-C4714DC16772}"/>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22" name="Oval 21">
              <a:extLst>
                <a:ext uri="{FF2B5EF4-FFF2-40B4-BE49-F238E27FC236}">
                  <a16:creationId xmlns:a16="http://schemas.microsoft.com/office/drawing/2014/main" id="{C3D5D440-F0A2-C8D7-F98D-BF6B21461B06}"/>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5D1A4757-FBA3-188C-5F31-9B91D6D2D40F}"/>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24" name="Straight Connector 23">
              <a:extLst>
                <a:ext uri="{FF2B5EF4-FFF2-40B4-BE49-F238E27FC236}">
                  <a16:creationId xmlns:a16="http://schemas.microsoft.com/office/drawing/2014/main" id="{B49DE91B-33B2-36EA-0F15-0859F3A78F08}"/>
                </a:ext>
              </a:extLst>
            </p:cNvPr>
            <p:cNvCxnSpPr>
              <a:cxnSpLocks/>
              <a:stCxn id="7" idx="3"/>
              <a:endCxn id="9"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DA732A-6069-EE1E-BFF2-5E2DF0E5E8CE}"/>
                </a:ext>
              </a:extLst>
            </p:cNvPr>
            <p:cNvCxnSpPr>
              <a:cxnSpLocks/>
              <a:stCxn id="7" idx="5"/>
              <a:endCxn id="12"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DF029F-1E53-0AAA-9FE5-3C2D7189C023}"/>
                </a:ext>
              </a:extLst>
            </p:cNvPr>
            <p:cNvCxnSpPr>
              <a:cxnSpLocks/>
              <a:stCxn id="9" idx="4"/>
              <a:endCxn id="13"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D562F8-781F-EB3E-AF69-DB1BD178BE5F}"/>
                </a:ext>
              </a:extLst>
            </p:cNvPr>
            <p:cNvCxnSpPr>
              <a:cxnSpLocks/>
              <a:stCxn id="12" idx="4"/>
              <a:endCxn id="17" idx="0"/>
            </p:cNvCxnSpPr>
            <p:nvPr/>
          </p:nvCxnSpPr>
          <p:spPr>
            <a:xfrm flipH="1">
              <a:off x="2453796" y="3177653"/>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50DD05-7055-7940-7D3C-F259A7E26EAA}"/>
                </a:ext>
              </a:extLst>
            </p:cNvPr>
            <p:cNvCxnSpPr>
              <a:cxnSpLocks/>
              <a:stCxn id="12" idx="4"/>
              <a:endCxn id="20"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A08D04-CAF9-B6E2-B75E-DD6BCFE21744}"/>
                </a:ext>
              </a:extLst>
            </p:cNvPr>
            <p:cNvCxnSpPr>
              <a:cxnSpLocks/>
              <a:stCxn id="17" idx="4"/>
              <a:endCxn id="22" idx="0"/>
            </p:cNvCxnSpPr>
            <p:nvPr/>
          </p:nvCxnSpPr>
          <p:spPr>
            <a:xfrm>
              <a:off x="2453796" y="3902808"/>
              <a:ext cx="238706"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37C23CC-1956-E8F6-5C91-CE44FD3E79F6}"/>
                </a:ext>
              </a:extLst>
            </p:cNvPr>
            <p:cNvSpPr txBox="1"/>
            <p:nvPr/>
          </p:nvSpPr>
          <p:spPr>
            <a:xfrm>
              <a:off x="2588435"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grpSp>
        <p:nvGrpSpPr>
          <p:cNvPr id="31" name="Group 30">
            <a:extLst>
              <a:ext uri="{FF2B5EF4-FFF2-40B4-BE49-F238E27FC236}">
                <a16:creationId xmlns:a16="http://schemas.microsoft.com/office/drawing/2014/main" id="{05A10C1F-B56C-5605-AD48-485660E0599E}"/>
              </a:ext>
            </a:extLst>
          </p:cNvPr>
          <p:cNvGrpSpPr>
            <a:grpSpLocks noChangeAspect="1"/>
          </p:cNvGrpSpPr>
          <p:nvPr/>
        </p:nvGrpSpPr>
        <p:grpSpPr>
          <a:xfrm>
            <a:off x="522512" y="3153825"/>
            <a:ext cx="2138151" cy="1695432"/>
            <a:chOff x="462426" y="2282903"/>
            <a:chExt cx="2966574" cy="2352327"/>
          </a:xfrm>
        </p:grpSpPr>
        <p:sp>
          <p:nvSpPr>
            <p:cNvPr id="34" name="Oval 33">
              <a:extLst>
                <a:ext uri="{FF2B5EF4-FFF2-40B4-BE49-F238E27FC236}">
                  <a16:creationId xmlns:a16="http://schemas.microsoft.com/office/drawing/2014/main" id="{6C6E787D-2075-5627-3374-70B80973676A}"/>
                </a:ext>
              </a:extLst>
            </p:cNvPr>
            <p:cNvSpPr>
              <a:spLocks noChangeAspect="1"/>
            </p:cNvSpPr>
            <p:nvPr/>
          </p:nvSpPr>
          <p:spPr>
            <a:xfrm>
              <a:off x="1798105" y="2313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010276FF-8637-9900-CA63-BC8EF07432D9}"/>
                </a:ext>
              </a:extLst>
            </p:cNvPr>
            <p:cNvSpPr txBox="1"/>
            <p:nvPr/>
          </p:nvSpPr>
          <p:spPr>
            <a:xfrm>
              <a:off x="1758973" y="228290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51</a:t>
              </a:r>
            </a:p>
          </p:txBody>
        </p:sp>
        <p:sp>
          <p:nvSpPr>
            <p:cNvPr id="36" name="Oval 35">
              <a:extLst>
                <a:ext uri="{FF2B5EF4-FFF2-40B4-BE49-F238E27FC236}">
                  <a16:creationId xmlns:a16="http://schemas.microsoft.com/office/drawing/2014/main" id="{7ACE8229-6858-7633-BF5C-18F414D82AD9}"/>
                </a:ext>
              </a:extLst>
            </p:cNvPr>
            <p:cNvSpPr>
              <a:spLocks noChangeAspect="1"/>
            </p:cNvSpPr>
            <p:nvPr/>
          </p:nvSpPr>
          <p:spPr>
            <a:xfrm>
              <a:off x="955011"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D7453F5F-D66F-204E-8790-111B2F0E5C07}"/>
                </a:ext>
              </a:extLst>
            </p:cNvPr>
            <p:cNvSpPr txBox="1"/>
            <p:nvPr/>
          </p:nvSpPr>
          <p:spPr>
            <a:xfrm>
              <a:off x="898280" y="2717792"/>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43</a:t>
              </a:r>
            </a:p>
          </p:txBody>
        </p:sp>
        <p:sp>
          <p:nvSpPr>
            <p:cNvPr id="38" name="Oval 37">
              <a:extLst>
                <a:ext uri="{FF2B5EF4-FFF2-40B4-BE49-F238E27FC236}">
                  <a16:creationId xmlns:a16="http://schemas.microsoft.com/office/drawing/2014/main" id="{2A5EC5ED-4F73-F2E8-81FB-89B76E00ADD7}"/>
                </a:ext>
              </a:extLst>
            </p:cNvPr>
            <p:cNvSpPr>
              <a:spLocks noChangeAspect="1"/>
            </p:cNvSpPr>
            <p:nvPr/>
          </p:nvSpPr>
          <p:spPr>
            <a:xfrm>
              <a:off x="2632810" y="27456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3ECC0571-1EE9-9DBF-0BFA-7CE35905E853}"/>
                </a:ext>
              </a:extLst>
            </p:cNvPr>
            <p:cNvSpPr>
              <a:spLocks noChangeAspect="1"/>
            </p:cNvSpPr>
            <p:nvPr/>
          </p:nvSpPr>
          <p:spPr>
            <a:xfrm>
              <a:off x="51844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60">
              <a:extLst>
                <a:ext uri="{FF2B5EF4-FFF2-40B4-BE49-F238E27FC236}">
                  <a16:creationId xmlns:a16="http://schemas.microsoft.com/office/drawing/2014/main" id="{945D4D35-2CAF-9A73-9849-EE169DC1A53E}"/>
                </a:ext>
              </a:extLst>
            </p:cNvPr>
            <p:cNvSpPr txBox="1"/>
            <p:nvPr/>
          </p:nvSpPr>
          <p:spPr>
            <a:xfrm>
              <a:off x="462426" y="3442114"/>
              <a:ext cx="545344" cy="469727"/>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42</a:t>
              </a:r>
            </a:p>
          </p:txBody>
        </p:sp>
        <p:sp>
          <p:nvSpPr>
            <p:cNvPr id="62" name="Oval 61">
              <a:extLst>
                <a:ext uri="{FF2B5EF4-FFF2-40B4-BE49-F238E27FC236}">
                  <a16:creationId xmlns:a16="http://schemas.microsoft.com/office/drawing/2014/main" id="{38898921-F032-A470-83A1-11E865D3E9CD}"/>
                </a:ext>
              </a:extLst>
            </p:cNvPr>
            <p:cNvSpPr>
              <a:spLocks noChangeAspect="1"/>
            </p:cNvSpPr>
            <p:nvPr/>
          </p:nvSpPr>
          <p:spPr>
            <a:xfrm>
              <a:off x="2237796" y="3470808"/>
              <a:ext cx="432000" cy="432000"/>
            </a:xfrm>
            <a:prstGeom prst="ellipse">
              <a:avLst/>
            </a:prstGeom>
            <a:noFill/>
            <a:ln w="19050">
              <a:solidFill>
                <a:schemeClr val="tx1">
                  <a:lumMod val="75000"/>
                  <a:lumOff val="2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96BCADC6-C01B-81A4-BD39-6DCAFEE6187C}"/>
                </a:ext>
              </a:extLst>
            </p:cNvPr>
            <p:cNvSpPr txBox="1"/>
            <p:nvPr/>
          </p:nvSpPr>
          <p:spPr>
            <a:xfrm>
              <a:off x="2194195" y="3448522"/>
              <a:ext cx="545345" cy="469727"/>
            </a:xfrm>
            <a:prstGeom prst="rect">
              <a:avLst/>
            </a:prstGeom>
            <a:noFill/>
          </p:spPr>
          <p:txBody>
            <a:bodyPr wrap="none" rtlCol="0">
              <a:spAutoFit/>
            </a:bodyPr>
            <a:lstStyle/>
            <a:p>
              <a:r>
                <a:rPr lang="en-US" sz="1600" dirty="0">
                  <a:ln w="0">
                    <a:solidFill>
                      <a:schemeClr val="accent2">
                        <a:lumMod val="75000"/>
                        <a:alpha val="35000"/>
                      </a:schemeClr>
                    </a:solidFill>
                  </a:ln>
                  <a:solidFill>
                    <a:schemeClr val="accent2">
                      <a:lumMod val="75000"/>
                      <a:alpha val="35180"/>
                    </a:schemeClr>
                  </a:solidFill>
                  <a:effectLst>
                    <a:outerShdw blurRad="38100" dist="25400" dir="5400000" algn="ctr" rotWithShape="0">
                      <a:srgbClr val="6E747A">
                        <a:alpha val="43000"/>
                      </a:srgbClr>
                    </a:outerShdw>
                  </a:effectLst>
                </a:rPr>
                <a:t>54</a:t>
              </a:r>
            </a:p>
          </p:txBody>
        </p:sp>
        <p:sp>
          <p:nvSpPr>
            <p:cNvPr id="69" name="Oval 68">
              <a:extLst>
                <a:ext uri="{FF2B5EF4-FFF2-40B4-BE49-F238E27FC236}">
                  <a16:creationId xmlns:a16="http://schemas.microsoft.com/office/drawing/2014/main" id="{9DDC52FC-43BA-2CD7-C773-B9DEC0588595}"/>
                </a:ext>
              </a:extLst>
            </p:cNvPr>
            <p:cNvSpPr>
              <a:spLocks noChangeAspect="1"/>
            </p:cNvSpPr>
            <p:nvPr/>
          </p:nvSpPr>
          <p:spPr>
            <a:xfrm>
              <a:off x="2997000" y="347080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a:extLst>
                <a:ext uri="{FF2B5EF4-FFF2-40B4-BE49-F238E27FC236}">
                  <a16:creationId xmlns:a16="http://schemas.microsoft.com/office/drawing/2014/main" id="{E515ADE6-B0D9-45D7-6DD6-A53C774E8F97}"/>
                </a:ext>
              </a:extLst>
            </p:cNvPr>
            <p:cNvSpPr txBox="1"/>
            <p:nvPr/>
          </p:nvSpPr>
          <p:spPr>
            <a:xfrm>
              <a:off x="2957946" y="3440060"/>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99</a:t>
              </a:r>
            </a:p>
          </p:txBody>
        </p:sp>
        <p:sp>
          <p:nvSpPr>
            <p:cNvPr id="71" name="Oval 70">
              <a:extLst>
                <a:ext uri="{FF2B5EF4-FFF2-40B4-BE49-F238E27FC236}">
                  <a16:creationId xmlns:a16="http://schemas.microsoft.com/office/drawing/2014/main" id="{8693C1DE-1EAD-C565-0C04-78339BE2C771}"/>
                </a:ext>
              </a:extLst>
            </p:cNvPr>
            <p:cNvSpPr>
              <a:spLocks noChangeAspect="1"/>
            </p:cNvSpPr>
            <p:nvPr/>
          </p:nvSpPr>
          <p:spPr>
            <a:xfrm>
              <a:off x="2476502" y="42032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TextBox 71">
              <a:extLst>
                <a:ext uri="{FF2B5EF4-FFF2-40B4-BE49-F238E27FC236}">
                  <a16:creationId xmlns:a16="http://schemas.microsoft.com/office/drawing/2014/main" id="{43DFC62F-931C-0A0B-26EA-7DFB924087FE}"/>
                </a:ext>
              </a:extLst>
            </p:cNvPr>
            <p:cNvSpPr txBox="1"/>
            <p:nvPr/>
          </p:nvSpPr>
          <p:spPr>
            <a:xfrm>
              <a:off x="2416645" y="4176857"/>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74</a:t>
              </a:r>
            </a:p>
          </p:txBody>
        </p:sp>
        <p:cxnSp>
          <p:nvCxnSpPr>
            <p:cNvPr id="73" name="Straight Connector 72">
              <a:extLst>
                <a:ext uri="{FF2B5EF4-FFF2-40B4-BE49-F238E27FC236}">
                  <a16:creationId xmlns:a16="http://schemas.microsoft.com/office/drawing/2014/main" id="{3AA64828-00EE-6F78-F667-71C3F39E4053}"/>
                </a:ext>
              </a:extLst>
            </p:cNvPr>
            <p:cNvCxnSpPr>
              <a:cxnSpLocks/>
              <a:stCxn id="34" idx="3"/>
              <a:endCxn id="36" idx="7"/>
            </p:cNvCxnSpPr>
            <p:nvPr/>
          </p:nvCxnSpPr>
          <p:spPr>
            <a:xfrm flipH="1">
              <a:off x="1323746" y="2682388"/>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D20A8B-C9FD-ADCF-7F2A-60E61835609B}"/>
                </a:ext>
              </a:extLst>
            </p:cNvPr>
            <p:cNvCxnSpPr>
              <a:cxnSpLocks/>
              <a:stCxn id="34" idx="5"/>
              <a:endCxn id="38" idx="1"/>
            </p:cNvCxnSpPr>
            <p:nvPr/>
          </p:nvCxnSpPr>
          <p:spPr>
            <a:xfrm>
              <a:off x="2166840" y="2682388"/>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A68F123-CE44-3E79-E05F-99DEFF110A9F}"/>
                </a:ext>
              </a:extLst>
            </p:cNvPr>
            <p:cNvCxnSpPr>
              <a:cxnSpLocks/>
              <a:stCxn id="36" idx="4"/>
              <a:endCxn id="49" idx="0"/>
            </p:cNvCxnSpPr>
            <p:nvPr/>
          </p:nvCxnSpPr>
          <p:spPr>
            <a:xfrm flipH="1">
              <a:off x="734440" y="3177653"/>
              <a:ext cx="436571"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C0E88D1-B616-DE7D-CD9D-49927D8D5075}"/>
                </a:ext>
              </a:extLst>
            </p:cNvPr>
            <p:cNvCxnSpPr>
              <a:cxnSpLocks/>
              <a:stCxn id="38" idx="4"/>
              <a:endCxn id="62" idx="0"/>
            </p:cNvCxnSpPr>
            <p:nvPr/>
          </p:nvCxnSpPr>
          <p:spPr>
            <a:xfrm flipH="1">
              <a:off x="2453796" y="3177653"/>
              <a:ext cx="395014" cy="293155"/>
            </a:xfrm>
            <a:prstGeom prst="line">
              <a:avLst/>
            </a:prstGeom>
            <a:ln w="19050">
              <a:solidFill>
                <a:schemeClr val="tx1">
                  <a:lumMod val="75000"/>
                  <a:lumOff val="2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403BA-788C-71A4-37A9-AF3C753E7AF7}"/>
                </a:ext>
              </a:extLst>
            </p:cNvPr>
            <p:cNvCxnSpPr>
              <a:cxnSpLocks/>
              <a:stCxn id="38" idx="4"/>
              <a:endCxn id="69" idx="0"/>
            </p:cNvCxnSpPr>
            <p:nvPr/>
          </p:nvCxnSpPr>
          <p:spPr>
            <a:xfrm>
              <a:off x="2848810" y="3177653"/>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5237D8-846A-0B4D-2567-B2CDE892289B}"/>
                </a:ext>
              </a:extLst>
            </p:cNvPr>
            <p:cNvCxnSpPr>
              <a:cxnSpLocks/>
              <a:stCxn id="62" idx="4"/>
              <a:endCxn id="71" idx="0"/>
            </p:cNvCxnSpPr>
            <p:nvPr/>
          </p:nvCxnSpPr>
          <p:spPr>
            <a:xfrm>
              <a:off x="2453796" y="3902808"/>
              <a:ext cx="238706" cy="300422"/>
            </a:xfrm>
            <a:prstGeom prst="line">
              <a:avLst/>
            </a:prstGeom>
            <a:ln w="19050">
              <a:solidFill>
                <a:schemeClr val="tx1">
                  <a:lumMod val="75000"/>
                  <a:lumOff val="25000"/>
                  <a:alpha val="35000"/>
                </a:schemeClr>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266D125-4385-52E9-C870-82B6C8CEEAB4}"/>
                </a:ext>
              </a:extLst>
            </p:cNvPr>
            <p:cNvSpPr txBox="1"/>
            <p:nvPr/>
          </p:nvSpPr>
          <p:spPr>
            <a:xfrm>
              <a:off x="2588437" y="2718573"/>
              <a:ext cx="462363" cy="398251"/>
            </a:xfrm>
            <a:prstGeom prst="rect">
              <a:avLst/>
            </a:prstGeom>
            <a:noFill/>
          </p:spPr>
          <p:txBody>
            <a:bodyPr wrap="none" rtlCol="0">
              <a:spAutoFit/>
            </a:bodyPr>
            <a:lstStyle/>
            <a:p>
              <a:r>
                <a:rPr lang="en-US" sz="16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93</a:t>
              </a:r>
            </a:p>
          </p:txBody>
        </p:sp>
      </p:grpSp>
      <p:cxnSp>
        <p:nvCxnSpPr>
          <p:cNvPr id="80" name="Straight Connector 79">
            <a:extLst>
              <a:ext uri="{FF2B5EF4-FFF2-40B4-BE49-F238E27FC236}">
                <a16:creationId xmlns:a16="http://schemas.microsoft.com/office/drawing/2014/main" id="{B06205A9-A766-69FC-6A63-6BF9306BB4BF}"/>
              </a:ext>
            </a:extLst>
          </p:cNvPr>
          <p:cNvCxnSpPr>
            <a:cxnSpLocks/>
            <a:stCxn id="38" idx="4"/>
          </p:cNvCxnSpPr>
          <p:nvPr/>
        </p:nvCxnSpPr>
        <p:spPr>
          <a:xfrm flipH="1">
            <a:off x="2139518" y="3798714"/>
            <a:ext cx="102975" cy="73777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Slide Number Placeholder 3">
            <a:extLst>
              <a:ext uri="{FF2B5EF4-FFF2-40B4-BE49-F238E27FC236}">
                <a16:creationId xmlns:a16="http://schemas.microsoft.com/office/drawing/2014/main" id="{AC6204B0-A51D-9E09-33A0-4C9BFA3BE188}"/>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52</a:t>
            </a:fld>
            <a:endParaRPr lang="en-US" dirty="0"/>
          </a:p>
        </p:txBody>
      </p:sp>
    </p:spTree>
    <p:extLst>
      <p:ext uri="{BB962C8B-B14F-4D97-AF65-F5344CB8AC3E}">
        <p14:creationId xmlns:p14="http://schemas.microsoft.com/office/powerpoint/2010/main" val="320588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18309"/>
            <a:ext cx="6350466" cy="313997"/>
          </a:xfrm>
          <a:prstGeom prst="rect">
            <a:avLst/>
          </a:prstGeom>
        </p:spPr>
        <p:txBody>
          <a:bodyPr vert="horz" wrap="square" lIns="0" tIns="6160" rIns="0" bIns="0" rtlCol="0" anchor="ctr">
            <a:spAutoFit/>
          </a:bodyPr>
          <a:lstStyle/>
          <a:p>
            <a:pPr marL="6484">
              <a:lnSpc>
                <a:spcPct val="100000"/>
              </a:lnSpc>
              <a:spcBef>
                <a:spcPts val="49"/>
              </a:spcBef>
            </a:pPr>
            <a:r>
              <a:rPr lang="en-US" sz="2000" dirty="0"/>
              <a:t>Removing Node from Binary Search Tree</a:t>
            </a:r>
            <a:endParaRPr sz="20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dirty="0"/>
              <a:t>CS21003/CS21203 / Algorithms - I | Trees</a:t>
            </a:r>
          </a:p>
        </p:txBody>
      </p:sp>
      <p:sp>
        <p:nvSpPr>
          <p:cNvPr id="48" name="Slide Number Placeholder 3">
            <a:extLst>
              <a:ext uri="{FF2B5EF4-FFF2-40B4-BE49-F238E27FC236}">
                <a16:creationId xmlns:a16="http://schemas.microsoft.com/office/drawing/2014/main" id="{7D2D3FB3-EC67-CF84-2C8D-66B0C788CAA0}"/>
              </a:ext>
            </a:extLst>
          </p:cNvPr>
          <p:cNvSpPr>
            <a:spLocks noGrp="1"/>
          </p:cNvSpPr>
          <p:nvPr>
            <p:ph type="sldNum" sz="quarter" idx="12"/>
          </p:nvPr>
        </p:nvSpPr>
        <p:spPr>
          <a:xfrm>
            <a:off x="6050794" y="4787564"/>
            <a:ext cx="335719" cy="273844"/>
          </a:xfrm>
        </p:spPr>
        <p:txBody>
          <a:bodyPr/>
          <a:lstStyle/>
          <a:p>
            <a:fld id="{683B8651-0143-4140-839E-3D36292080E8}" type="slidenum">
              <a:rPr lang="en-US" smtClean="0"/>
              <a:t>53</a:t>
            </a:fld>
            <a:endParaRPr lang="en-US" dirty="0"/>
          </a:p>
        </p:txBody>
      </p:sp>
      <p:pic>
        <p:nvPicPr>
          <p:cNvPr id="57" name="Picture 56">
            <a:extLst>
              <a:ext uri="{FF2B5EF4-FFF2-40B4-BE49-F238E27FC236}">
                <a16:creationId xmlns:a16="http://schemas.microsoft.com/office/drawing/2014/main" id="{7724594F-0938-4C8D-4D7C-8387F88F99A4}"/>
              </a:ext>
            </a:extLst>
          </p:cNvPr>
          <p:cNvPicPr>
            <a:picLocks noChangeAspect="1"/>
          </p:cNvPicPr>
          <p:nvPr/>
        </p:nvPicPr>
        <p:blipFill>
          <a:blip r:embed="rId3"/>
          <a:stretch>
            <a:fillRect/>
          </a:stretch>
        </p:blipFill>
        <p:spPr>
          <a:xfrm>
            <a:off x="93137" y="1384190"/>
            <a:ext cx="6714067" cy="2973219"/>
          </a:xfrm>
          <a:prstGeom prst="rect">
            <a:avLst/>
          </a:prstGeom>
        </p:spPr>
      </p:pic>
    </p:spTree>
    <p:extLst>
      <p:ext uri="{BB962C8B-B14F-4D97-AF65-F5344CB8AC3E}">
        <p14:creationId xmlns:p14="http://schemas.microsoft.com/office/powerpoint/2010/main" val="300272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7250" y="1668067"/>
            <a:ext cx="5143500" cy="1343025"/>
          </a:xfrm>
        </p:spPr>
        <p:txBody>
          <a:bodyPr/>
          <a:lstStyle/>
          <a:p>
            <a:r>
              <a:rPr lang="en-US" dirty="0"/>
              <a:t>To be continued</a:t>
            </a:r>
          </a:p>
        </p:txBody>
      </p:sp>
    </p:spTree>
    <p:extLst>
      <p:ext uri="{BB962C8B-B14F-4D97-AF65-F5344CB8AC3E}">
        <p14:creationId xmlns:p14="http://schemas.microsoft.com/office/powerpoint/2010/main" val="117590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098445"/>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Sorted array and binary search: Definition</a:t>
                </a:r>
              </a:p>
              <a:p>
                <a:pPr marL="450850" lvl="1" indent="-234950">
                  <a:lnSpc>
                    <a:spcPts val="1700"/>
                  </a:lnSpc>
                  <a:spcBef>
                    <a:spcPts val="200"/>
                  </a:spcBef>
                  <a:spcAft>
                    <a:spcPts val="200"/>
                  </a:spcAft>
                </a:pPr>
                <a:r>
                  <a:rPr lang="en-US" sz="1400" dirty="0"/>
                  <a:t>Compare with middle item of sorted array for match; if not a match, divide search interval in half and repeat</a:t>
                </a:r>
              </a:p>
              <a:p>
                <a:pPr marL="0" indent="0">
                  <a:lnSpc>
                    <a:spcPts val="1700"/>
                  </a:lnSpc>
                  <a:spcBef>
                    <a:spcPts val="200"/>
                  </a:spcBef>
                  <a:spcAft>
                    <a:spcPts val="200"/>
                  </a:spcAft>
                  <a:buNone/>
                </a:pPr>
                <a:endParaRPr lang="en-US" sz="1800" dirty="0"/>
              </a:p>
              <a:p>
                <a:pPr marL="0" indent="0">
                  <a:lnSpc>
                    <a:spcPts val="1700"/>
                  </a:lnSpc>
                  <a:spcBef>
                    <a:spcPts val="200"/>
                  </a:spcBef>
                  <a:spcAft>
                    <a:spcPts val="200"/>
                  </a:spcAft>
                  <a:buNone/>
                </a:pPr>
                <a:endParaRPr lang="en-US" sz="1800" dirty="0"/>
              </a:p>
              <a:p>
                <a:pPr marL="0" indent="-241300">
                  <a:lnSpc>
                    <a:spcPts val="1700"/>
                  </a:lnSpc>
                  <a:spcBef>
                    <a:spcPts val="200"/>
                  </a:spcBef>
                  <a:spcAft>
                    <a:spcPts val="200"/>
                  </a:spcAft>
                </a:pPr>
                <a:r>
                  <a:rPr lang="en-US" sz="1600" dirty="0"/>
                  <a:t>Characteristics</a:t>
                </a:r>
              </a:p>
              <a:p>
                <a:pPr marL="457200" lvl="1" indent="-241300">
                  <a:lnSpc>
                    <a:spcPts val="1700"/>
                  </a:lnSpc>
                  <a:spcBef>
                    <a:spcPts val="200"/>
                  </a:spcBef>
                  <a:spcAft>
                    <a:spcPts val="200"/>
                  </a:spcAft>
                </a:pPr>
                <a:r>
                  <a:rPr lang="en-US" sz="1400" dirty="0"/>
                  <a:t>Requires to have a sorted array</a:t>
                </a:r>
              </a:p>
              <a:p>
                <a:pPr marL="668338" lvl="2" indent="-217488">
                  <a:lnSpc>
                    <a:spcPts val="1700"/>
                  </a:lnSpc>
                  <a:spcBef>
                    <a:spcPts val="200"/>
                  </a:spcBef>
                  <a:spcAft>
                    <a:spcPts val="200"/>
                  </a:spcAft>
                </a:pPr>
                <a:r>
                  <a:rPr lang="en-US" sz="1400" dirty="0"/>
                  <a:t>Either by construction, when inserting/deleting items</a:t>
                </a:r>
              </a:p>
              <a:p>
                <a:pPr marL="668338" lvl="2" indent="-217488">
                  <a:lnSpc>
                    <a:spcPts val="1700"/>
                  </a:lnSpc>
                  <a:spcBef>
                    <a:spcPts val="200"/>
                  </a:spcBef>
                  <a:spcAft>
                    <a:spcPts val="200"/>
                  </a:spcAft>
                </a:pPr>
                <a:r>
                  <a:rPr lang="en-US" sz="1400" dirty="0"/>
                  <a:t>Or by sorting it before the search (at least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𝑁</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r>
                          <a:rPr lang="en-US" sz="1400" b="0" i="1" smtClean="0">
                            <a:latin typeface="Cambria Math" panose="02040503050406030204" pitchFamily="18" charset="0"/>
                          </a:rPr>
                          <m:t>𝑁</m:t>
                        </m:r>
                      </m:e>
                    </m:func>
                    <m:r>
                      <a:rPr lang="en-US" sz="1400" b="0" i="1" smtClean="0">
                        <a:latin typeface="Cambria Math" panose="02040503050406030204" pitchFamily="18" charset="0"/>
                      </a:rPr>
                      <m:t>)</m:t>
                    </m:r>
                  </m:oMath>
                </a14:m>
                <a:r>
                  <a:rPr lang="en-US" sz="1400" dirty="0"/>
                  <a:t>)</a:t>
                </a:r>
              </a:p>
              <a:p>
                <a:pPr marL="0" indent="-241300">
                  <a:lnSpc>
                    <a:spcPts val="1700"/>
                  </a:lnSpc>
                  <a:spcBef>
                    <a:spcPts val="200"/>
                  </a:spcBef>
                  <a:spcAft>
                    <a:spcPts val="200"/>
                  </a:spcAft>
                </a:pPr>
                <a:endParaRPr lang="en-US" sz="1400" dirty="0"/>
              </a:p>
              <a:p>
                <a:pPr marL="0" indent="-241300">
                  <a:lnSpc>
                    <a:spcPts val="1700"/>
                  </a:lnSpc>
                  <a:spcBef>
                    <a:spcPts val="200"/>
                  </a:spcBef>
                  <a:spcAft>
                    <a:spcPts val="200"/>
                  </a:spcAft>
                </a:pPr>
                <a:r>
                  <a:rPr lang="en-US" sz="1600" dirty="0"/>
                  <a:t>Related data structures and complexity</a:t>
                </a:r>
              </a:p>
            </p:txBody>
          </p:sp>
        </mc:Choice>
        <mc:Fallback xmlns="">
          <p:sp>
            <p:nvSpPr>
              <p:cNvPr id="2" name="Content Placeholder 2">
                <a:extLst>
                  <a:ext uri="{FF2B5EF4-FFF2-40B4-BE49-F238E27FC236}">
                    <a16:creationId xmlns:a16="http://schemas.microsoft.com/office/drawing/2014/main" id="{FEB4829D-B774-E415-60E7-8D4C69BB279C}"/>
                  </a:ext>
                </a:extLst>
              </p:cNvPr>
              <p:cNvSpPr txBox="1">
                <a:spLocks noRot="1" noChangeAspect="1" noMove="1" noResize="1" noEditPoints="1" noAdjustHandles="1" noChangeArrowheads="1" noChangeShapeType="1" noTextEdit="1"/>
              </p:cNvSpPr>
              <p:nvPr/>
            </p:nvSpPr>
            <p:spPr>
              <a:xfrm>
                <a:off x="144187" y="1098445"/>
                <a:ext cx="6424393" cy="3712041"/>
              </a:xfrm>
              <a:prstGeom prst="rect">
                <a:avLst/>
              </a:prstGeom>
              <a:blipFill>
                <a:blip r:embed="rId3"/>
                <a:stretch>
                  <a:fillRect l="-394" t="-1365"/>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pic>
        <p:nvPicPr>
          <p:cNvPr id="9" name="Picture 8">
            <a:extLst>
              <a:ext uri="{FF2B5EF4-FFF2-40B4-BE49-F238E27FC236}">
                <a16:creationId xmlns:a16="http://schemas.microsoft.com/office/drawing/2014/main" id="{687F0F37-6250-34EB-E3CE-1BE3C0AA0182}"/>
              </a:ext>
            </a:extLst>
          </p:cNvPr>
          <p:cNvPicPr>
            <a:picLocks noChangeAspect="1"/>
          </p:cNvPicPr>
          <p:nvPr/>
        </p:nvPicPr>
        <p:blipFill>
          <a:blip r:embed="rId4"/>
          <a:stretch>
            <a:fillRect/>
          </a:stretch>
        </p:blipFill>
        <p:spPr>
          <a:xfrm>
            <a:off x="471487" y="3979465"/>
            <a:ext cx="5023302" cy="771121"/>
          </a:xfrm>
          <a:prstGeom prst="rect">
            <a:avLst/>
          </a:prstGeom>
        </p:spPr>
      </p:pic>
      <p:pic>
        <p:nvPicPr>
          <p:cNvPr id="10" name="Picture 9">
            <a:extLst>
              <a:ext uri="{FF2B5EF4-FFF2-40B4-BE49-F238E27FC236}">
                <a16:creationId xmlns:a16="http://schemas.microsoft.com/office/drawing/2014/main" id="{E84BA802-9FC5-9371-1A54-76F7B5FC6AE6}"/>
              </a:ext>
            </a:extLst>
          </p:cNvPr>
          <p:cNvPicPr>
            <a:picLocks noChangeAspect="1"/>
          </p:cNvPicPr>
          <p:nvPr/>
        </p:nvPicPr>
        <p:blipFill>
          <a:blip r:embed="rId5"/>
          <a:stretch>
            <a:fillRect/>
          </a:stretch>
        </p:blipFill>
        <p:spPr>
          <a:xfrm>
            <a:off x="3316471" y="1872173"/>
            <a:ext cx="2835151" cy="716355"/>
          </a:xfrm>
          <a:prstGeom prst="rect">
            <a:avLst/>
          </a:prstGeom>
          <a:ln>
            <a:solidFill>
              <a:schemeClr val="tx1"/>
            </a:solidFill>
          </a:ln>
        </p:spPr>
      </p:pic>
    </p:spTree>
    <p:extLst>
      <p:ext uri="{BB962C8B-B14F-4D97-AF65-F5344CB8AC3E}">
        <p14:creationId xmlns:p14="http://schemas.microsoft.com/office/powerpoint/2010/main" val="384644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098445"/>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Summary</a:t>
                </a:r>
              </a:p>
              <a:p>
                <a:pPr>
                  <a:lnSpc>
                    <a:spcPts val="1700"/>
                  </a:lnSpc>
                  <a:spcBef>
                    <a:spcPts val="200"/>
                  </a:spcBef>
                  <a:spcAft>
                    <a:spcPts val="200"/>
                  </a:spcAft>
                </a:pPr>
                <a:endParaRPr lang="en-US" sz="1600" dirty="0"/>
              </a:p>
              <a:p>
                <a:pPr>
                  <a:lnSpc>
                    <a:spcPts val="1700"/>
                  </a:lnSpc>
                  <a:spcBef>
                    <a:spcPts val="200"/>
                  </a:spcBef>
                  <a:spcAft>
                    <a:spcPts val="200"/>
                  </a:spcAft>
                </a:pPr>
                <a:endParaRPr lang="en-US" sz="1600" dirty="0"/>
              </a:p>
              <a:p>
                <a:pPr>
                  <a:lnSpc>
                    <a:spcPts val="1700"/>
                  </a:lnSpc>
                  <a:spcBef>
                    <a:spcPts val="200"/>
                  </a:spcBef>
                  <a:spcAft>
                    <a:spcPts val="200"/>
                  </a:spcAft>
                </a:pPr>
                <a:endParaRPr lang="en-US" sz="1600" dirty="0"/>
              </a:p>
              <a:p>
                <a:pPr>
                  <a:lnSpc>
                    <a:spcPts val="1700"/>
                  </a:lnSpc>
                  <a:spcBef>
                    <a:spcPts val="200"/>
                  </a:spcBef>
                  <a:spcAft>
                    <a:spcPts val="200"/>
                  </a:spcAft>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Problem</a:t>
                </a:r>
              </a:p>
              <a:p>
                <a:pPr marL="492125" lvl="1" indent="-233363">
                  <a:lnSpc>
                    <a:spcPts val="1700"/>
                  </a:lnSpc>
                  <a:spcBef>
                    <a:spcPts val="200"/>
                  </a:spcBef>
                  <a:spcAft>
                    <a:spcPts val="200"/>
                  </a:spcAft>
                </a:pPr>
                <a:r>
                  <a:rPr lang="en-US" sz="1400" dirty="0"/>
                  <a:t>For large sets of items, the linear complexity of linked lists and arrays for some operations is prohibitive</a:t>
                </a:r>
              </a:p>
              <a:p>
                <a:pPr marL="492125" lvl="1" indent="-233363">
                  <a:lnSpc>
                    <a:spcPts val="1700"/>
                  </a:lnSpc>
                  <a:spcBef>
                    <a:spcPts val="200"/>
                  </a:spcBef>
                  <a:spcAft>
                    <a:spcPts val="200"/>
                  </a:spcAft>
                </a:pPr>
                <a:r>
                  <a:rPr lang="en-US" sz="1400" dirty="0"/>
                  <a:t>Need for a new search data structure for which the average time of most operations is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r>
                          <a:rPr lang="en-US" sz="1400" b="0" i="1" smtClean="0">
                            <a:latin typeface="Cambria Math" panose="02040503050406030204" pitchFamily="18" charset="0"/>
                          </a:rPr>
                          <m:t>𝑛</m:t>
                        </m:r>
                      </m:e>
                    </m:func>
                    <m:r>
                      <a:rPr lang="en-US" sz="1400" b="0" i="1" smtClean="0">
                        <a:latin typeface="Cambria Math" panose="02040503050406030204" pitchFamily="18" charset="0"/>
                      </a:rPr>
                      <m:t>)</m:t>
                    </m:r>
                  </m:oMath>
                </a14:m>
                <a:endParaRPr lang="en-US" sz="1400" dirty="0"/>
              </a:p>
            </p:txBody>
          </p:sp>
        </mc:Choice>
        <mc:Fallback xmlns="">
          <p:sp>
            <p:nvSpPr>
              <p:cNvPr id="2" name="Content Placeholder 2">
                <a:extLst>
                  <a:ext uri="{FF2B5EF4-FFF2-40B4-BE49-F238E27FC236}">
                    <a16:creationId xmlns:a16="http://schemas.microsoft.com/office/drawing/2014/main" id="{FEB4829D-B774-E415-60E7-8D4C69BB279C}"/>
                  </a:ext>
                </a:extLst>
              </p:cNvPr>
              <p:cNvSpPr txBox="1">
                <a:spLocks noRot="1" noChangeAspect="1" noMove="1" noResize="1" noEditPoints="1" noAdjustHandles="1" noChangeArrowheads="1" noChangeShapeType="1" noTextEdit="1"/>
              </p:cNvSpPr>
              <p:nvPr/>
            </p:nvSpPr>
            <p:spPr>
              <a:xfrm>
                <a:off x="144187" y="1098445"/>
                <a:ext cx="6424393" cy="3712041"/>
              </a:xfrm>
              <a:prstGeom prst="rect">
                <a:avLst/>
              </a:prstGeom>
              <a:blipFill>
                <a:blip r:embed="rId3"/>
                <a:stretch>
                  <a:fillRect l="-394" t="-1365" r="-197"/>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pic>
        <p:nvPicPr>
          <p:cNvPr id="6" name="Picture 5">
            <a:extLst>
              <a:ext uri="{FF2B5EF4-FFF2-40B4-BE49-F238E27FC236}">
                <a16:creationId xmlns:a16="http://schemas.microsoft.com/office/drawing/2014/main" id="{9A2DD2AE-F7EE-7D5C-4BD2-7E60463F5164}"/>
              </a:ext>
            </a:extLst>
          </p:cNvPr>
          <p:cNvPicPr>
            <a:picLocks noChangeAspect="1"/>
          </p:cNvPicPr>
          <p:nvPr/>
        </p:nvPicPr>
        <p:blipFill>
          <a:blip r:embed="rId4"/>
          <a:stretch>
            <a:fillRect/>
          </a:stretch>
        </p:blipFill>
        <p:spPr>
          <a:xfrm>
            <a:off x="1201332" y="1398777"/>
            <a:ext cx="4485472" cy="1332000"/>
          </a:xfrm>
          <a:prstGeom prst="rect">
            <a:avLst/>
          </a:prstGeom>
        </p:spPr>
      </p:pic>
      <p:pic>
        <p:nvPicPr>
          <p:cNvPr id="7" name="Picture 6">
            <a:extLst>
              <a:ext uri="{FF2B5EF4-FFF2-40B4-BE49-F238E27FC236}">
                <a16:creationId xmlns:a16="http://schemas.microsoft.com/office/drawing/2014/main" id="{CD2A9423-C0D1-215A-E1F6-723D58162FB5}"/>
              </a:ext>
            </a:extLst>
          </p:cNvPr>
          <p:cNvPicPr>
            <a:picLocks noChangeAspect="1"/>
          </p:cNvPicPr>
          <p:nvPr/>
        </p:nvPicPr>
        <p:blipFill>
          <a:blip r:embed="rId5"/>
          <a:stretch>
            <a:fillRect/>
          </a:stretch>
        </p:blipFill>
        <p:spPr>
          <a:xfrm>
            <a:off x="1201333" y="3978747"/>
            <a:ext cx="4485472" cy="633030"/>
          </a:xfrm>
          <a:prstGeom prst="rect">
            <a:avLst/>
          </a:prstGeom>
        </p:spPr>
      </p:pic>
    </p:spTree>
    <p:extLst>
      <p:ext uri="{BB962C8B-B14F-4D97-AF65-F5344CB8AC3E}">
        <p14:creationId xmlns:p14="http://schemas.microsoft.com/office/powerpoint/2010/main" val="150097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6"/>
            <a:ext cx="6743175" cy="135690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solidFill>
                  <a:schemeClr val="accent5">
                    <a:lumMod val="75000"/>
                  </a:schemeClr>
                </a:solidFill>
              </a:rPr>
              <a:t>Recursive Definition</a:t>
            </a:r>
          </a:p>
          <a:p>
            <a:pPr marL="0" indent="0">
              <a:lnSpc>
                <a:spcPts val="1700"/>
              </a:lnSpc>
              <a:spcBef>
                <a:spcPts val="200"/>
              </a:spcBef>
              <a:spcAft>
                <a:spcPts val="200"/>
              </a:spcAft>
              <a:buNone/>
            </a:pPr>
            <a:r>
              <a:rPr lang="en-US" sz="1400" dirty="0"/>
              <a:t>A tree can be defined recursively as:</a:t>
            </a:r>
          </a:p>
          <a:p>
            <a:pPr>
              <a:lnSpc>
                <a:spcPts val="1700"/>
              </a:lnSpc>
              <a:spcBef>
                <a:spcPts val="200"/>
              </a:spcBef>
              <a:spcAft>
                <a:spcPts val="200"/>
              </a:spcAft>
            </a:pPr>
            <a:r>
              <a:rPr lang="en-US" sz="1400" dirty="0"/>
              <a:t>A collection of </a:t>
            </a:r>
            <a:r>
              <a:rPr lang="en-US" sz="1400" b="1" dirty="0"/>
              <a:t>nodes</a:t>
            </a:r>
            <a:r>
              <a:rPr lang="en-US" sz="1400" dirty="0"/>
              <a:t> starting at a </a:t>
            </a:r>
            <a:r>
              <a:rPr lang="en-US" sz="1400" b="1" dirty="0"/>
              <a:t>root</a:t>
            </a:r>
            <a:r>
              <a:rPr lang="en-US" sz="1400" dirty="0"/>
              <a:t> node</a:t>
            </a:r>
          </a:p>
          <a:p>
            <a:pPr>
              <a:lnSpc>
                <a:spcPts val="1700"/>
              </a:lnSpc>
              <a:spcBef>
                <a:spcPts val="200"/>
              </a:spcBef>
              <a:spcAft>
                <a:spcPts val="200"/>
              </a:spcAft>
            </a:pPr>
            <a:r>
              <a:rPr lang="en-US" sz="1400" dirty="0"/>
              <a:t>Where each node is connected to zero or more </a:t>
            </a:r>
            <a:r>
              <a:rPr lang="en-US" sz="1400" b="1" dirty="0"/>
              <a:t>child</a:t>
            </a:r>
            <a:r>
              <a:rPr lang="en-US" sz="1400" dirty="0"/>
              <a:t> nodes via </a:t>
            </a:r>
            <a:r>
              <a:rPr lang="en-US" sz="1400" b="1" dirty="0"/>
              <a:t>edges</a:t>
            </a:r>
          </a:p>
          <a:p>
            <a:pPr>
              <a:lnSpc>
                <a:spcPts val="1700"/>
              </a:lnSpc>
              <a:spcBef>
                <a:spcPts val="200"/>
              </a:spcBef>
              <a:spcAft>
                <a:spcPts val="200"/>
              </a:spcAft>
            </a:pPr>
            <a:r>
              <a:rPr lang="en-US" sz="1400" dirty="0"/>
              <a:t>With the constraints that no reference is duplicated, and no node points back to the root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24" name="Group 23">
            <a:extLst>
              <a:ext uri="{FF2B5EF4-FFF2-40B4-BE49-F238E27FC236}">
                <a16:creationId xmlns:a16="http://schemas.microsoft.com/office/drawing/2014/main" id="{DBF23DAD-E839-2286-C925-E62C0329B7CC}"/>
              </a:ext>
            </a:extLst>
          </p:cNvPr>
          <p:cNvGrpSpPr/>
          <p:nvPr/>
        </p:nvGrpSpPr>
        <p:grpSpPr>
          <a:xfrm>
            <a:off x="3036149" y="2438575"/>
            <a:ext cx="432000" cy="432000"/>
            <a:chOff x="3036149" y="2438575"/>
            <a:chExt cx="432000" cy="432000"/>
          </a:xfrm>
        </p:grpSpPr>
        <p:sp>
          <p:nvSpPr>
            <p:cNvPr id="9" name="Oval 8">
              <a:extLst>
                <a:ext uri="{FF2B5EF4-FFF2-40B4-BE49-F238E27FC236}">
                  <a16:creationId xmlns:a16="http://schemas.microsoft.com/office/drawing/2014/main" id="{222369A1-C87A-7161-5D0E-640B4A59C0BE}"/>
                </a:ext>
              </a:extLst>
            </p:cNvPr>
            <p:cNvSpPr>
              <a:spLocks noChangeAspect="1"/>
            </p:cNvSpPr>
            <p:nvPr/>
          </p:nvSpPr>
          <p:spPr>
            <a:xfrm>
              <a:off x="3036149" y="2438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7CA788EB-C274-EBDC-D509-2FC3091C70CD}"/>
                </a:ext>
              </a:extLst>
            </p:cNvPr>
            <p:cNvSpPr txBox="1"/>
            <p:nvPr/>
          </p:nvSpPr>
          <p:spPr>
            <a:xfrm>
              <a:off x="3085276" y="2454520"/>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grpSp>
      <p:grpSp>
        <p:nvGrpSpPr>
          <p:cNvPr id="26" name="Group 25">
            <a:extLst>
              <a:ext uri="{FF2B5EF4-FFF2-40B4-BE49-F238E27FC236}">
                <a16:creationId xmlns:a16="http://schemas.microsoft.com/office/drawing/2014/main" id="{E4C23ED1-FDBC-BD9E-7F97-F2B4A4F81FB6}"/>
              </a:ext>
            </a:extLst>
          </p:cNvPr>
          <p:cNvGrpSpPr/>
          <p:nvPr/>
        </p:nvGrpSpPr>
        <p:grpSpPr>
          <a:xfrm>
            <a:off x="2193055" y="2870575"/>
            <a:ext cx="432000" cy="432000"/>
            <a:chOff x="2193055" y="2870575"/>
            <a:chExt cx="432000" cy="432000"/>
          </a:xfrm>
        </p:grpSpPr>
        <p:sp>
          <p:nvSpPr>
            <p:cNvPr id="10" name="Oval 9">
              <a:extLst>
                <a:ext uri="{FF2B5EF4-FFF2-40B4-BE49-F238E27FC236}">
                  <a16:creationId xmlns:a16="http://schemas.microsoft.com/office/drawing/2014/main" id="{3F2AB9BA-B450-64D0-E26D-80920A740582}"/>
                </a:ext>
              </a:extLst>
            </p:cNvPr>
            <p:cNvSpPr>
              <a:spLocks noChangeAspect="1"/>
            </p:cNvSpPr>
            <p:nvPr/>
          </p:nvSpPr>
          <p:spPr>
            <a:xfrm>
              <a:off x="2193055" y="2870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15539A4E-8B3E-6D6A-6CA9-A39666262FB0}"/>
                </a:ext>
              </a:extLst>
            </p:cNvPr>
            <p:cNvSpPr txBox="1"/>
            <p:nvPr/>
          </p:nvSpPr>
          <p:spPr>
            <a:xfrm>
              <a:off x="2251653" y="2878964"/>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grpSp>
      <p:grpSp>
        <p:nvGrpSpPr>
          <p:cNvPr id="28" name="Group 27">
            <a:extLst>
              <a:ext uri="{FF2B5EF4-FFF2-40B4-BE49-F238E27FC236}">
                <a16:creationId xmlns:a16="http://schemas.microsoft.com/office/drawing/2014/main" id="{88663508-E94E-6FF9-6022-8504060D49ED}"/>
              </a:ext>
            </a:extLst>
          </p:cNvPr>
          <p:cNvGrpSpPr/>
          <p:nvPr/>
        </p:nvGrpSpPr>
        <p:grpSpPr>
          <a:xfrm>
            <a:off x="3870854" y="2870575"/>
            <a:ext cx="432000" cy="432000"/>
            <a:chOff x="3870854" y="2870575"/>
            <a:chExt cx="432000" cy="432000"/>
          </a:xfrm>
        </p:grpSpPr>
        <p:sp>
          <p:nvSpPr>
            <p:cNvPr id="12" name="Oval 11">
              <a:extLst>
                <a:ext uri="{FF2B5EF4-FFF2-40B4-BE49-F238E27FC236}">
                  <a16:creationId xmlns:a16="http://schemas.microsoft.com/office/drawing/2014/main" id="{AF457266-1600-0C3C-A341-D715D6F8D1C9}"/>
                </a:ext>
              </a:extLst>
            </p:cNvPr>
            <p:cNvSpPr>
              <a:spLocks noChangeAspect="1"/>
            </p:cNvSpPr>
            <p:nvPr/>
          </p:nvSpPr>
          <p:spPr>
            <a:xfrm>
              <a:off x="3870854" y="2870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1215AFDC-4C2C-C9CF-0E1A-4EFC15405263}"/>
                </a:ext>
              </a:extLst>
            </p:cNvPr>
            <p:cNvSpPr txBox="1"/>
            <p:nvPr/>
          </p:nvSpPr>
          <p:spPr>
            <a:xfrm>
              <a:off x="3921569" y="2884046"/>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grpSp>
      <p:grpSp>
        <p:nvGrpSpPr>
          <p:cNvPr id="30" name="Group 29">
            <a:extLst>
              <a:ext uri="{FF2B5EF4-FFF2-40B4-BE49-F238E27FC236}">
                <a16:creationId xmlns:a16="http://schemas.microsoft.com/office/drawing/2014/main" id="{463D3859-95ED-9C33-1656-5826EBCD502B}"/>
              </a:ext>
            </a:extLst>
          </p:cNvPr>
          <p:cNvGrpSpPr/>
          <p:nvPr/>
        </p:nvGrpSpPr>
        <p:grpSpPr>
          <a:xfrm>
            <a:off x="1490477" y="3595730"/>
            <a:ext cx="432000" cy="432000"/>
            <a:chOff x="1490477" y="3595730"/>
            <a:chExt cx="432000" cy="432000"/>
          </a:xfrm>
        </p:grpSpPr>
        <p:sp>
          <p:nvSpPr>
            <p:cNvPr id="14" name="Oval 13">
              <a:extLst>
                <a:ext uri="{FF2B5EF4-FFF2-40B4-BE49-F238E27FC236}">
                  <a16:creationId xmlns:a16="http://schemas.microsoft.com/office/drawing/2014/main" id="{8303E501-5665-DEB1-2BBA-484CCEA0B866}"/>
                </a:ext>
              </a:extLst>
            </p:cNvPr>
            <p:cNvSpPr>
              <a:spLocks noChangeAspect="1"/>
            </p:cNvSpPr>
            <p:nvPr/>
          </p:nvSpPr>
          <p:spPr>
            <a:xfrm>
              <a:off x="1490477"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11BFF89-2ABA-ABA4-EC7A-6A310273E13C}"/>
                </a:ext>
              </a:extLst>
            </p:cNvPr>
            <p:cNvSpPr txBox="1"/>
            <p:nvPr/>
          </p:nvSpPr>
          <p:spPr>
            <a:xfrm>
              <a:off x="1539604" y="3603286"/>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grpSp>
      <p:grpSp>
        <p:nvGrpSpPr>
          <p:cNvPr id="32" name="Group 31">
            <a:extLst>
              <a:ext uri="{FF2B5EF4-FFF2-40B4-BE49-F238E27FC236}">
                <a16:creationId xmlns:a16="http://schemas.microsoft.com/office/drawing/2014/main" id="{E6737272-E8B1-4F64-0467-DB06FC2C4323}"/>
              </a:ext>
            </a:extLst>
          </p:cNvPr>
          <p:cNvGrpSpPr/>
          <p:nvPr/>
        </p:nvGrpSpPr>
        <p:grpSpPr>
          <a:xfrm>
            <a:off x="2199347" y="3595730"/>
            <a:ext cx="432000" cy="432000"/>
            <a:chOff x="2199347" y="3595730"/>
            <a:chExt cx="432000" cy="432000"/>
          </a:xfrm>
        </p:grpSpPr>
        <p:sp>
          <p:nvSpPr>
            <p:cNvPr id="13" name="Oval 12">
              <a:extLst>
                <a:ext uri="{FF2B5EF4-FFF2-40B4-BE49-F238E27FC236}">
                  <a16:creationId xmlns:a16="http://schemas.microsoft.com/office/drawing/2014/main" id="{0A3D04BE-CD31-CC6E-80AD-2A75503A90F7}"/>
                </a:ext>
              </a:extLst>
            </p:cNvPr>
            <p:cNvSpPr>
              <a:spLocks noChangeAspect="1"/>
            </p:cNvSpPr>
            <p:nvPr/>
          </p:nvSpPr>
          <p:spPr>
            <a:xfrm>
              <a:off x="2199347"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041B0846-C5C9-E92F-756A-4DA29B422CEB}"/>
                </a:ext>
              </a:extLst>
            </p:cNvPr>
            <p:cNvSpPr txBox="1"/>
            <p:nvPr/>
          </p:nvSpPr>
          <p:spPr>
            <a:xfrm>
              <a:off x="2258070" y="3609435"/>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grpSp>
      <p:grpSp>
        <p:nvGrpSpPr>
          <p:cNvPr id="34" name="Group 33">
            <a:extLst>
              <a:ext uri="{FF2B5EF4-FFF2-40B4-BE49-F238E27FC236}">
                <a16:creationId xmlns:a16="http://schemas.microsoft.com/office/drawing/2014/main" id="{D661AA51-7AB7-A68E-34B5-82B701A35610}"/>
              </a:ext>
            </a:extLst>
          </p:cNvPr>
          <p:cNvGrpSpPr/>
          <p:nvPr/>
        </p:nvGrpSpPr>
        <p:grpSpPr>
          <a:xfrm>
            <a:off x="2899828" y="3595730"/>
            <a:ext cx="432000" cy="432000"/>
            <a:chOff x="2899828" y="3595730"/>
            <a:chExt cx="432000" cy="432000"/>
          </a:xfrm>
        </p:grpSpPr>
        <p:sp>
          <p:nvSpPr>
            <p:cNvPr id="15" name="Oval 14">
              <a:extLst>
                <a:ext uri="{FF2B5EF4-FFF2-40B4-BE49-F238E27FC236}">
                  <a16:creationId xmlns:a16="http://schemas.microsoft.com/office/drawing/2014/main" id="{4302D10F-286E-81DA-EC7D-CCEFBFF8D25A}"/>
                </a:ext>
              </a:extLst>
            </p:cNvPr>
            <p:cNvSpPr>
              <a:spLocks noChangeAspect="1"/>
            </p:cNvSpPr>
            <p:nvPr/>
          </p:nvSpPr>
          <p:spPr>
            <a:xfrm>
              <a:off x="2899828"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DEFC08D2-2D65-E403-0661-FAFD84E80242}"/>
                </a:ext>
              </a:extLst>
            </p:cNvPr>
            <p:cNvSpPr txBox="1"/>
            <p:nvPr/>
          </p:nvSpPr>
          <p:spPr>
            <a:xfrm>
              <a:off x="2960431" y="3609435"/>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grpSp>
      <p:grpSp>
        <p:nvGrpSpPr>
          <p:cNvPr id="36" name="Group 35">
            <a:extLst>
              <a:ext uri="{FF2B5EF4-FFF2-40B4-BE49-F238E27FC236}">
                <a16:creationId xmlns:a16="http://schemas.microsoft.com/office/drawing/2014/main" id="{02998578-2090-489F-465E-5C9BD44EEEFE}"/>
              </a:ext>
            </a:extLst>
          </p:cNvPr>
          <p:cNvGrpSpPr/>
          <p:nvPr/>
        </p:nvGrpSpPr>
        <p:grpSpPr>
          <a:xfrm>
            <a:off x="3475840" y="3595730"/>
            <a:ext cx="432000" cy="432000"/>
            <a:chOff x="3475840" y="3595730"/>
            <a:chExt cx="432000" cy="432000"/>
          </a:xfrm>
        </p:grpSpPr>
        <p:sp>
          <p:nvSpPr>
            <p:cNvPr id="17" name="Oval 16">
              <a:extLst>
                <a:ext uri="{FF2B5EF4-FFF2-40B4-BE49-F238E27FC236}">
                  <a16:creationId xmlns:a16="http://schemas.microsoft.com/office/drawing/2014/main" id="{82376325-B383-8295-5EDB-43D53F7C9C6A}"/>
                </a:ext>
              </a:extLst>
            </p:cNvPr>
            <p:cNvSpPr>
              <a:spLocks noChangeAspect="1"/>
            </p:cNvSpPr>
            <p:nvPr/>
          </p:nvSpPr>
          <p:spPr>
            <a:xfrm>
              <a:off x="3475840"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7099FFA0-8720-1147-F99C-A79A070EE0BA}"/>
                </a:ext>
              </a:extLst>
            </p:cNvPr>
            <p:cNvSpPr txBox="1"/>
            <p:nvPr/>
          </p:nvSpPr>
          <p:spPr>
            <a:xfrm>
              <a:off x="3520497" y="3609694"/>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grpSp>
      <p:grpSp>
        <p:nvGrpSpPr>
          <p:cNvPr id="39" name="Group 38">
            <a:extLst>
              <a:ext uri="{FF2B5EF4-FFF2-40B4-BE49-F238E27FC236}">
                <a16:creationId xmlns:a16="http://schemas.microsoft.com/office/drawing/2014/main" id="{EFC8A0C1-F2F1-2428-FC6F-39004A525A6A}"/>
              </a:ext>
            </a:extLst>
          </p:cNvPr>
          <p:cNvGrpSpPr/>
          <p:nvPr/>
        </p:nvGrpSpPr>
        <p:grpSpPr>
          <a:xfrm>
            <a:off x="4235044" y="3595730"/>
            <a:ext cx="432000" cy="432000"/>
            <a:chOff x="4235044" y="3595730"/>
            <a:chExt cx="432000" cy="432000"/>
          </a:xfrm>
        </p:grpSpPr>
        <p:sp>
          <p:nvSpPr>
            <p:cNvPr id="16" name="Oval 15">
              <a:extLst>
                <a:ext uri="{FF2B5EF4-FFF2-40B4-BE49-F238E27FC236}">
                  <a16:creationId xmlns:a16="http://schemas.microsoft.com/office/drawing/2014/main" id="{29905E6D-BAE6-ED44-D49A-BACD42236591}"/>
                </a:ext>
              </a:extLst>
            </p:cNvPr>
            <p:cNvSpPr>
              <a:spLocks noChangeAspect="1"/>
            </p:cNvSpPr>
            <p:nvPr/>
          </p:nvSpPr>
          <p:spPr>
            <a:xfrm>
              <a:off x="4235044"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8DB0D04A-8E8D-1076-8536-3D0EE9774EF3}"/>
                </a:ext>
              </a:extLst>
            </p:cNvPr>
            <p:cNvSpPr txBox="1"/>
            <p:nvPr/>
          </p:nvSpPr>
          <p:spPr>
            <a:xfrm>
              <a:off x="4284171" y="3611675"/>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grpSp>
      <p:grpSp>
        <p:nvGrpSpPr>
          <p:cNvPr id="40" name="Group 39">
            <a:extLst>
              <a:ext uri="{FF2B5EF4-FFF2-40B4-BE49-F238E27FC236}">
                <a16:creationId xmlns:a16="http://schemas.microsoft.com/office/drawing/2014/main" id="{62C78847-5955-2FE2-E042-9A4FBBE69132}"/>
              </a:ext>
            </a:extLst>
          </p:cNvPr>
          <p:cNvGrpSpPr/>
          <p:nvPr/>
        </p:nvGrpSpPr>
        <p:grpSpPr>
          <a:xfrm>
            <a:off x="1810322" y="4328152"/>
            <a:ext cx="432000" cy="432000"/>
            <a:chOff x="1810322" y="4328152"/>
            <a:chExt cx="432000" cy="432000"/>
          </a:xfrm>
        </p:grpSpPr>
        <p:sp>
          <p:nvSpPr>
            <p:cNvPr id="19" name="Oval 18">
              <a:extLst>
                <a:ext uri="{FF2B5EF4-FFF2-40B4-BE49-F238E27FC236}">
                  <a16:creationId xmlns:a16="http://schemas.microsoft.com/office/drawing/2014/main" id="{9BDA116F-4734-0E2D-E0BB-C70BAD9EF1FC}"/>
                </a:ext>
              </a:extLst>
            </p:cNvPr>
            <p:cNvSpPr>
              <a:spLocks noChangeAspect="1"/>
            </p:cNvSpPr>
            <p:nvPr/>
          </p:nvSpPr>
          <p:spPr>
            <a:xfrm>
              <a:off x="1810322" y="4328152"/>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D87DEF77-7296-1211-567A-E83DBE46AC47}"/>
                </a:ext>
              </a:extLst>
            </p:cNvPr>
            <p:cNvSpPr txBox="1"/>
            <p:nvPr/>
          </p:nvSpPr>
          <p:spPr>
            <a:xfrm>
              <a:off x="1903230" y="4344097"/>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grpSp>
      <p:grpSp>
        <p:nvGrpSpPr>
          <p:cNvPr id="42" name="Group 41">
            <a:extLst>
              <a:ext uri="{FF2B5EF4-FFF2-40B4-BE49-F238E27FC236}">
                <a16:creationId xmlns:a16="http://schemas.microsoft.com/office/drawing/2014/main" id="{8549CC29-DEDE-2FAE-FF0B-2033441FF9CC}"/>
              </a:ext>
            </a:extLst>
          </p:cNvPr>
          <p:cNvGrpSpPr/>
          <p:nvPr/>
        </p:nvGrpSpPr>
        <p:grpSpPr>
          <a:xfrm>
            <a:off x="2569526" y="4328152"/>
            <a:ext cx="432000" cy="432000"/>
            <a:chOff x="2569526" y="4328152"/>
            <a:chExt cx="432000" cy="432000"/>
          </a:xfrm>
        </p:grpSpPr>
        <p:sp>
          <p:nvSpPr>
            <p:cNvPr id="18" name="Oval 17">
              <a:extLst>
                <a:ext uri="{FF2B5EF4-FFF2-40B4-BE49-F238E27FC236}">
                  <a16:creationId xmlns:a16="http://schemas.microsoft.com/office/drawing/2014/main" id="{957F5BAE-065A-759F-4F02-A78C8F8062C2}"/>
                </a:ext>
              </a:extLst>
            </p:cNvPr>
            <p:cNvSpPr>
              <a:spLocks noChangeAspect="1"/>
            </p:cNvSpPr>
            <p:nvPr/>
          </p:nvSpPr>
          <p:spPr>
            <a:xfrm>
              <a:off x="2569526" y="4328152"/>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CB4AD2C6-DE7A-D0F4-658A-5F66EF276BE5}"/>
                </a:ext>
              </a:extLst>
            </p:cNvPr>
            <p:cNvSpPr txBox="1"/>
            <p:nvPr/>
          </p:nvSpPr>
          <p:spPr>
            <a:xfrm>
              <a:off x="2650222" y="4328888"/>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grpSp>
      <p:grpSp>
        <p:nvGrpSpPr>
          <p:cNvPr id="44" name="Group 43">
            <a:extLst>
              <a:ext uri="{FF2B5EF4-FFF2-40B4-BE49-F238E27FC236}">
                <a16:creationId xmlns:a16="http://schemas.microsoft.com/office/drawing/2014/main" id="{C90E85AB-5574-4E65-1614-17A898400B82}"/>
              </a:ext>
            </a:extLst>
          </p:cNvPr>
          <p:cNvGrpSpPr/>
          <p:nvPr/>
        </p:nvGrpSpPr>
        <p:grpSpPr>
          <a:xfrm>
            <a:off x="3481790" y="4327585"/>
            <a:ext cx="432000" cy="432567"/>
            <a:chOff x="3481790" y="4327585"/>
            <a:chExt cx="432000" cy="432567"/>
          </a:xfrm>
        </p:grpSpPr>
        <p:sp>
          <p:nvSpPr>
            <p:cNvPr id="20" name="Oval 19">
              <a:extLst>
                <a:ext uri="{FF2B5EF4-FFF2-40B4-BE49-F238E27FC236}">
                  <a16:creationId xmlns:a16="http://schemas.microsoft.com/office/drawing/2014/main" id="{60799A11-F386-7046-B3FA-D9CA2459ED7C}"/>
                </a:ext>
              </a:extLst>
            </p:cNvPr>
            <p:cNvSpPr>
              <a:spLocks noChangeAspect="1"/>
            </p:cNvSpPr>
            <p:nvPr/>
          </p:nvSpPr>
          <p:spPr>
            <a:xfrm>
              <a:off x="3481790" y="4328152"/>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5B39A818-3C98-A4FE-A5EC-51A59DCFDD8A}"/>
                </a:ext>
              </a:extLst>
            </p:cNvPr>
            <p:cNvSpPr txBox="1"/>
            <p:nvPr/>
          </p:nvSpPr>
          <p:spPr>
            <a:xfrm>
              <a:off x="3545497" y="4327585"/>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grpSp>
      <p:cxnSp>
        <p:nvCxnSpPr>
          <p:cNvPr id="46" name="Straight Connector 45">
            <a:extLst>
              <a:ext uri="{FF2B5EF4-FFF2-40B4-BE49-F238E27FC236}">
                <a16:creationId xmlns:a16="http://schemas.microsoft.com/office/drawing/2014/main" id="{F0843609-0766-A7D6-5A85-A4E84664218B}"/>
              </a:ext>
            </a:extLst>
          </p:cNvPr>
          <p:cNvCxnSpPr>
            <a:cxnSpLocks/>
            <a:stCxn id="9" idx="3"/>
            <a:endCxn id="10" idx="7"/>
          </p:cNvCxnSpPr>
          <p:nvPr/>
        </p:nvCxnSpPr>
        <p:spPr>
          <a:xfrm flipH="1">
            <a:off x="2561790" y="2807310"/>
            <a:ext cx="537624" cy="12653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443DC2-E215-A8AE-D46B-0EB593C864E8}"/>
              </a:ext>
            </a:extLst>
          </p:cNvPr>
          <p:cNvCxnSpPr>
            <a:cxnSpLocks/>
            <a:stCxn id="9" idx="5"/>
            <a:endCxn id="12" idx="1"/>
          </p:cNvCxnSpPr>
          <p:nvPr/>
        </p:nvCxnSpPr>
        <p:spPr>
          <a:xfrm>
            <a:off x="3404884" y="2807310"/>
            <a:ext cx="529235" cy="12653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9DF590-8F68-D9C1-9CA3-129E25858D62}"/>
              </a:ext>
            </a:extLst>
          </p:cNvPr>
          <p:cNvCxnSpPr>
            <a:cxnSpLocks/>
            <a:stCxn id="10" idx="4"/>
            <a:endCxn id="14" idx="0"/>
          </p:cNvCxnSpPr>
          <p:nvPr/>
        </p:nvCxnSpPr>
        <p:spPr>
          <a:xfrm flipH="1">
            <a:off x="1706477" y="3302575"/>
            <a:ext cx="702578"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F8B669-6FD6-95D8-66A7-BE62721ACFEB}"/>
              </a:ext>
            </a:extLst>
          </p:cNvPr>
          <p:cNvCxnSpPr>
            <a:cxnSpLocks/>
            <a:stCxn id="10" idx="4"/>
            <a:endCxn id="13" idx="0"/>
          </p:cNvCxnSpPr>
          <p:nvPr/>
        </p:nvCxnSpPr>
        <p:spPr>
          <a:xfrm>
            <a:off x="2409055" y="3302575"/>
            <a:ext cx="6292"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505DFA-3842-1B89-1ED8-CA42D4DD8DF4}"/>
              </a:ext>
            </a:extLst>
          </p:cNvPr>
          <p:cNvCxnSpPr>
            <a:cxnSpLocks/>
            <a:stCxn id="10" idx="4"/>
            <a:endCxn id="15" idx="0"/>
          </p:cNvCxnSpPr>
          <p:nvPr/>
        </p:nvCxnSpPr>
        <p:spPr>
          <a:xfrm>
            <a:off x="2409055" y="3302575"/>
            <a:ext cx="706773"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DE7C1F-A7D9-FFF1-D14A-EE8919310425}"/>
              </a:ext>
            </a:extLst>
          </p:cNvPr>
          <p:cNvCxnSpPr>
            <a:cxnSpLocks/>
            <a:stCxn id="12" idx="4"/>
            <a:endCxn id="17" idx="0"/>
          </p:cNvCxnSpPr>
          <p:nvPr/>
        </p:nvCxnSpPr>
        <p:spPr>
          <a:xfrm flipH="1">
            <a:off x="3691840" y="3302575"/>
            <a:ext cx="395014"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881140-D146-4BFF-B47A-5EE6D0B71E30}"/>
              </a:ext>
            </a:extLst>
          </p:cNvPr>
          <p:cNvCxnSpPr>
            <a:cxnSpLocks/>
            <a:stCxn id="12" idx="4"/>
            <a:endCxn id="16" idx="0"/>
          </p:cNvCxnSpPr>
          <p:nvPr/>
        </p:nvCxnSpPr>
        <p:spPr>
          <a:xfrm>
            <a:off x="4086854" y="3302575"/>
            <a:ext cx="364190"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010055-BDD7-923A-1D09-4E7F8B1BA962}"/>
              </a:ext>
            </a:extLst>
          </p:cNvPr>
          <p:cNvCxnSpPr>
            <a:cxnSpLocks/>
            <a:stCxn id="13" idx="4"/>
            <a:endCxn id="19" idx="0"/>
          </p:cNvCxnSpPr>
          <p:nvPr/>
        </p:nvCxnSpPr>
        <p:spPr>
          <a:xfrm flipH="1">
            <a:off x="2026322" y="4027730"/>
            <a:ext cx="389025" cy="3004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3A335F-6AFF-8681-BB23-50989421495F}"/>
              </a:ext>
            </a:extLst>
          </p:cNvPr>
          <p:cNvCxnSpPr>
            <a:cxnSpLocks/>
            <a:stCxn id="13" idx="4"/>
            <a:endCxn id="18" idx="0"/>
          </p:cNvCxnSpPr>
          <p:nvPr/>
        </p:nvCxnSpPr>
        <p:spPr>
          <a:xfrm>
            <a:off x="2415347" y="4027730"/>
            <a:ext cx="370179" cy="3004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31B9120-BE4B-8997-E8A4-8837AEDE5353}"/>
              </a:ext>
            </a:extLst>
          </p:cNvPr>
          <p:cNvCxnSpPr>
            <a:cxnSpLocks/>
            <a:stCxn id="17" idx="4"/>
            <a:endCxn id="20" idx="0"/>
          </p:cNvCxnSpPr>
          <p:nvPr/>
        </p:nvCxnSpPr>
        <p:spPr>
          <a:xfrm>
            <a:off x="3691840" y="4027730"/>
            <a:ext cx="5950" cy="3004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6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Root: The root node is the tree's top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There can be only one!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24" name="Group 23">
            <a:extLst>
              <a:ext uri="{FF2B5EF4-FFF2-40B4-BE49-F238E27FC236}">
                <a16:creationId xmlns:a16="http://schemas.microsoft.com/office/drawing/2014/main" id="{DBF23DAD-E839-2286-C925-E62C0329B7CC}"/>
              </a:ext>
            </a:extLst>
          </p:cNvPr>
          <p:cNvGrpSpPr/>
          <p:nvPr/>
        </p:nvGrpSpPr>
        <p:grpSpPr>
          <a:xfrm>
            <a:off x="3036149" y="1641620"/>
            <a:ext cx="432000" cy="432000"/>
            <a:chOff x="3036149" y="2438575"/>
            <a:chExt cx="432000" cy="432000"/>
          </a:xfrm>
        </p:grpSpPr>
        <p:sp>
          <p:nvSpPr>
            <p:cNvPr id="9" name="Oval 8">
              <a:extLst>
                <a:ext uri="{FF2B5EF4-FFF2-40B4-BE49-F238E27FC236}">
                  <a16:creationId xmlns:a16="http://schemas.microsoft.com/office/drawing/2014/main" id="{222369A1-C87A-7161-5D0E-640B4A59C0BE}"/>
                </a:ext>
              </a:extLst>
            </p:cNvPr>
            <p:cNvSpPr>
              <a:spLocks noChangeAspect="1"/>
            </p:cNvSpPr>
            <p:nvPr/>
          </p:nvSpPr>
          <p:spPr>
            <a:xfrm>
              <a:off x="3036149" y="2438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7CA788EB-C274-EBDC-D509-2FC3091C70CD}"/>
                </a:ext>
              </a:extLst>
            </p:cNvPr>
            <p:cNvSpPr txBox="1"/>
            <p:nvPr/>
          </p:nvSpPr>
          <p:spPr>
            <a:xfrm>
              <a:off x="3085276" y="2454520"/>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grpSp>
      <p:sp>
        <p:nvSpPr>
          <p:cNvPr id="10" name="Oval 9">
            <a:extLst>
              <a:ext uri="{FF2B5EF4-FFF2-40B4-BE49-F238E27FC236}">
                <a16:creationId xmlns:a16="http://schemas.microsoft.com/office/drawing/2014/main" id="{3F2AB9BA-B450-64D0-E26D-80920A740582}"/>
              </a:ext>
            </a:extLst>
          </p:cNvPr>
          <p:cNvSpPr>
            <a:spLocks noChangeAspect="1"/>
          </p:cNvSpPr>
          <p:nvPr/>
        </p:nvSpPr>
        <p:spPr>
          <a:xfrm>
            <a:off x="2193055"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15539A4E-8B3E-6D6A-6CA9-A39666262FB0}"/>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B</a:t>
            </a:r>
          </a:p>
        </p:txBody>
      </p:sp>
      <p:sp>
        <p:nvSpPr>
          <p:cNvPr id="12" name="Oval 11">
            <a:extLst>
              <a:ext uri="{FF2B5EF4-FFF2-40B4-BE49-F238E27FC236}">
                <a16:creationId xmlns:a16="http://schemas.microsoft.com/office/drawing/2014/main" id="{AF457266-1600-0C3C-A341-D715D6F8D1C9}"/>
              </a:ext>
            </a:extLst>
          </p:cNvPr>
          <p:cNvSpPr>
            <a:spLocks noChangeAspect="1"/>
          </p:cNvSpPr>
          <p:nvPr/>
        </p:nvSpPr>
        <p:spPr>
          <a:xfrm>
            <a:off x="3870854"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1215AFDC-4C2C-C9CF-0E1A-4EFC15405263}"/>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C</a:t>
            </a:r>
          </a:p>
        </p:txBody>
      </p:sp>
      <p:sp>
        <p:nvSpPr>
          <p:cNvPr id="14" name="Oval 13">
            <a:extLst>
              <a:ext uri="{FF2B5EF4-FFF2-40B4-BE49-F238E27FC236}">
                <a16:creationId xmlns:a16="http://schemas.microsoft.com/office/drawing/2014/main" id="{8303E501-5665-DEB1-2BBA-484CCEA0B866}"/>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11BFF89-2ABA-ABA4-EC7A-6A310273E13C}"/>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13" name="Oval 12">
            <a:extLst>
              <a:ext uri="{FF2B5EF4-FFF2-40B4-BE49-F238E27FC236}">
                <a16:creationId xmlns:a16="http://schemas.microsoft.com/office/drawing/2014/main" id="{0A3D04BE-CD31-CC6E-80AD-2A75503A90F7}"/>
              </a:ext>
            </a:extLst>
          </p:cNvPr>
          <p:cNvSpPr>
            <a:spLocks noChangeAspect="1"/>
          </p:cNvSpPr>
          <p:nvPr/>
        </p:nvSpPr>
        <p:spPr>
          <a:xfrm>
            <a:off x="219934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041B0846-C5C9-E92F-756A-4DA29B422CE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E</a:t>
            </a:r>
          </a:p>
        </p:txBody>
      </p:sp>
      <p:sp>
        <p:nvSpPr>
          <p:cNvPr id="15" name="Oval 14">
            <a:extLst>
              <a:ext uri="{FF2B5EF4-FFF2-40B4-BE49-F238E27FC236}">
                <a16:creationId xmlns:a16="http://schemas.microsoft.com/office/drawing/2014/main" id="{4302D10F-286E-81DA-EC7D-CCEFBFF8D25A}"/>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DEFC08D2-2D65-E403-0661-FAFD84E80242}"/>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17" name="Oval 16">
            <a:extLst>
              <a:ext uri="{FF2B5EF4-FFF2-40B4-BE49-F238E27FC236}">
                <a16:creationId xmlns:a16="http://schemas.microsoft.com/office/drawing/2014/main" id="{82376325-B383-8295-5EDB-43D53F7C9C6A}"/>
              </a:ext>
            </a:extLst>
          </p:cNvPr>
          <p:cNvSpPr>
            <a:spLocks noChangeAspect="1"/>
          </p:cNvSpPr>
          <p:nvPr/>
        </p:nvSpPr>
        <p:spPr>
          <a:xfrm>
            <a:off x="3475840"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7099FFA0-8720-1147-F99C-A79A070EE0BA}"/>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G</a:t>
            </a:r>
          </a:p>
        </p:txBody>
      </p:sp>
      <p:sp>
        <p:nvSpPr>
          <p:cNvPr id="16" name="Oval 15">
            <a:extLst>
              <a:ext uri="{FF2B5EF4-FFF2-40B4-BE49-F238E27FC236}">
                <a16:creationId xmlns:a16="http://schemas.microsoft.com/office/drawing/2014/main" id="{29905E6D-BAE6-ED44-D49A-BACD42236591}"/>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8DB0D04A-8E8D-1076-8536-3D0EE9774EF3}"/>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19" name="Oval 18">
            <a:extLst>
              <a:ext uri="{FF2B5EF4-FFF2-40B4-BE49-F238E27FC236}">
                <a16:creationId xmlns:a16="http://schemas.microsoft.com/office/drawing/2014/main" id="{9BDA116F-4734-0E2D-E0BB-C70BAD9EF1FC}"/>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D87DEF77-7296-1211-567A-E83DBE46AC47}"/>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18" name="Oval 17">
            <a:extLst>
              <a:ext uri="{FF2B5EF4-FFF2-40B4-BE49-F238E27FC236}">
                <a16:creationId xmlns:a16="http://schemas.microsoft.com/office/drawing/2014/main" id="{957F5BAE-065A-759F-4F02-A78C8F8062C2}"/>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CB4AD2C6-DE7A-D0F4-658A-5F66EF276BE5}"/>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20" name="Oval 19">
            <a:extLst>
              <a:ext uri="{FF2B5EF4-FFF2-40B4-BE49-F238E27FC236}">
                <a16:creationId xmlns:a16="http://schemas.microsoft.com/office/drawing/2014/main" id="{60799A11-F386-7046-B3FA-D9CA2459ED7C}"/>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5B39A818-3C98-A4FE-A5EC-51A59DCFDD8A}"/>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46" name="Straight Connector 45">
            <a:extLst>
              <a:ext uri="{FF2B5EF4-FFF2-40B4-BE49-F238E27FC236}">
                <a16:creationId xmlns:a16="http://schemas.microsoft.com/office/drawing/2014/main" id="{F0843609-0766-A7D6-5A85-A4E84664218B}"/>
              </a:ext>
            </a:extLst>
          </p:cNvPr>
          <p:cNvCxnSpPr>
            <a:cxnSpLocks/>
            <a:stCxn id="9" idx="3"/>
            <a:endCxn id="10" idx="7"/>
          </p:cNvCxnSpPr>
          <p:nvPr/>
        </p:nvCxnSpPr>
        <p:spPr>
          <a:xfrm flipH="1">
            <a:off x="2561790" y="2010355"/>
            <a:ext cx="537624" cy="126530"/>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443DC2-E215-A8AE-D46B-0EB593C864E8}"/>
              </a:ext>
            </a:extLst>
          </p:cNvPr>
          <p:cNvCxnSpPr>
            <a:cxnSpLocks/>
            <a:stCxn id="9" idx="5"/>
            <a:endCxn id="12" idx="1"/>
          </p:cNvCxnSpPr>
          <p:nvPr/>
        </p:nvCxnSpPr>
        <p:spPr>
          <a:xfrm>
            <a:off x="3404884" y="2010355"/>
            <a:ext cx="529235" cy="126530"/>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9DF590-8F68-D9C1-9CA3-129E25858D62}"/>
              </a:ext>
            </a:extLst>
          </p:cNvPr>
          <p:cNvCxnSpPr>
            <a:cxnSpLocks/>
            <a:stCxn id="10" idx="4"/>
            <a:endCxn id="14" idx="0"/>
          </p:cNvCxnSpPr>
          <p:nvPr/>
        </p:nvCxnSpPr>
        <p:spPr>
          <a:xfrm flipH="1">
            <a:off x="1706477" y="2505620"/>
            <a:ext cx="702578"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F8B669-6FD6-95D8-66A7-BE62721ACFEB}"/>
              </a:ext>
            </a:extLst>
          </p:cNvPr>
          <p:cNvCxnSpPr>
            <a:cxnSpLocks/>
            <a:stCxn id="10" idx="4"/>
            <a:endCxn id="13" idx="0"/>
          </p:cNvCxnSpPr>
          <p:nvPr/>
        </p:nvCxnSpPr>
        <p:spPr>
          <a:xfrm>
            <a:off x="2409055" y="2505620"/>
            <a:ext cx="6292"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505DFA-3842-1B89-1ED8-CA42D4DD8DF4}"/>
              </a:ext>
            </a:extLst>
          </p:cNvPr>
          <p:cNvCxnSpPr>
            <a:cxnSpLocks/>
            <a:stCxn id="10" idx="4"/>
            <a:endCxn id="15" idx="0"/>
          </p:cNvCxnSpPr>
          <p:nvPr/>
        </p:nvCxnSpPr>
        <p:spPr>
          <a:xfrm>
            <a:off x="2409055" y="2505620"/>
            <a:ext cx="706773"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DE7C1F-A7D9-FFF1-D14A-EE8919310425}"/>
              </a:ext>
            </a:extLst>
          </p:cNvPr>
          <p:cNvCxnSpPr>
            <a:cxnSpLocks/>
            <a:stCxn id="12" idx="4"/>
            <a:endCxn id="17" idx="0"/>
          </p:cNvCxnSpPr>
          <p:nvPr/>
        </p:nvCxnSpPr>
        <p:spPr>
          <a:xfrm flipH="1">
            <a:off x="3691840" y="2505620"/>
            <a:ext cx="395014"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881140-D146-4BFF-B47A-5EE6D0B71E30}"/>
              </a:ext>
            </a:extLst>
          </p:cNvPr>
          <p:cNvCxnSpPr>
            <a:cxnSpLocks/>
            <a:stCxn id="12" idx="4"/>
            <a:endCxn id="16" idx="0"/>
          </p:cNvCxnSpPr>
          <p:nvPr/>
        </p:nvCxnSpPr>
        <p:spPr>
          <a:xfrm>
            <a:off x="4086854" y="2505620"/>
            <a:ext cx="364190"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010055-BDD7-923A-1D09-4E7F8B1BA962}"/>
              </a:ext>
            </a:extLst>
          </p:cNvPr>
          <p:cNvCxnSpPr>
            <a:cxnSpLocks/>
            <a:stCxn id="13" idx="4"/>
            <a:endCxn id="19" idx="0"/>
          </p:cNvCxnSpPr>
          <p:nvPr/>
        </p:nvCxnSpPr>
        <p:spPr>
          <a:xfrm flipH="1">
            <a:off x="2026322" y="3230775"/>
            <a:ext cx="389025" cy="300422"/>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3A335F-6AFF-8681-BB23-50989421495F}"/>
              </a:ext>
            </a:extLst>
          </p:cNvPr>
          <p:cNvCxnSpPr>
            <a:cxnSpLocks/>
            <a:stCxn id="13" idx="4"/>
            <a:endCxn id="18" idx="0"/>
          </p:cNvCxnSpPr>
          <p:nvPr/>
        </p:nvCxnSpPr>
        <p:spPr>
          <a:xfrm>
            <a:off x="2415347" y="3230775"/>
            <a:ext cx="370179" cy="300422"/>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31B9120-BE4B-8997-E8A4-8837AEDE5353}"/>
              </a:ext>
            </a:extLst>
          </p:cNvPr>
          <p:cNvCxnSpPr>
            <a:cxnSpLocks/>
            <a:stCxn id="17" idx="4"/>
            <a:endCxn id="20" idx="0"/>
          </p:cNvCxnSpPr>
          <p:nvPr/>
        </p:nvCxnSpPr>
        <p:spPr>
          <a:xfrm>
            <a:off x="3691840" y="3230775"/>
            <a:ext cx="5950" cy="300422"/>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76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85505</TotalTime>
  <Words>4172</Words>
  <Application>Microsoft Macintosh PowerPoint</Application>
  <PresentationFormat>Custom</PresentationFormat>
  <Paragraphs>1123</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Cambria Math</vt:lpstr>
      <vt:lpstr>Courier</vt:lpstr>
      <vt:lpstr>Segoe UI</vt:lpstr>
      <vt:lpstr>Office Theme</vt:lpstr>
      <vt:lpstr>Algorithms – I (CS29003/203)</vt:lpstr>
      <vt:lpstr>Resources</vt:lpstr>
      <vt:lpstr>Tree as a Data Structure</vt:lpstr>
      <vt:lpstr>Searching Data</vt:lpstr>
      <vt:lpstr>Searching Data</vt:lpstr>
      <vt:lpstr>Searching Data</vt:lpstr>
      <vt:lpstr>Searching Data</vt:lpstr>
      <vt:lpstr>Trees</vt:lpstr>
      <vt:lpstr>Trees</vt:lpstr>
      <vt:lpstr>Trees</vt:lpstr>
      <vt:lpstr>Trees</vt:lpstr>
      <vt:lpstr>Trees</vt:lpstr>
      <vt:lpstr>Trees</vt:lpstr>
      <vt:lpstr>Trees</vt:lpstr>
      <vt:lpstr>Trees</vt:lpstr>
      <vt:lpstr>Trees</vt:lpstr>
      <vt:lpstr>Trees</vt:lpstr>
      <vt:lpstr>Trees</vt:lpstr>
      <vt:lpstr>Trees</vt:lpstr>
      <vt:lpstr>Trees</vt:lpstr>
      <vt:lpstr>Trees</vt:lpstr>
      <vt:lpstr>Trees</vt:lpstr>
      <vt:lpstr>Typical Implementations</vt:lpstr>
      <vt:lpstr>Typical Implementations</vt:lpstr>
      <vt:lpstr>Binary Trees</vt:lpstr>
      <vt:lpstr>Full Binary Tree</vt:lpstr>
      <vt:lpstr>Complete Binary Tree</vt:lpstr>
      <vt:lpstr>Complete vs Full Binary Tree: Memory Aid</vt:lpstr>
      <vt:lpstr>Perfect Binary Tree</vt:lpstr>
      <vt:lpstr>Binary Trees</vt:lpstr>
      <vt:lpstr>Binary Trees</vt:lpstr>
      <vt:lpstr>Binary Trees</vt:lpstr>
      <vt:lpstr>Implementing Binary Tree</vt:lpstr>
      <vt:lpstr>Implementing Binary Tree</vt:lpstr>
      <vt:lpstr>Binary Tree Traversal</vt:lpstr>
      <vt:lpstr>Binary Tree Traversal</vt:lpstr>
      <vt:lpstr>Implementing Binary Tree Traversals</vt:lpstr>
      <vt:lpstr>Implementing Binary Tree Traversals</vt:lpstr>
      <vt:lpstr>Implementing Binary Tree Traversals</vt:lpstr>
      <vt:lpstr>Binary Search Tree</vt:lpstr>
      <vt:lpstr>Searching in Binary Search Tree</vt:lpstr>
      <vt:lpstr>Implementing Search in Binary Search Tree</vt:lpstr>
      <vt:lpstr>Inserting in Binary Search Tree</vt:lpstr>
      <vt:lpstr>Inserting in Binary Search Tree</vt:lpstr>
      <vt:lpstr>Printing Binary Search Tree</vt:lpstr>
      <vt:lpstr>Finding Max/Min Element of Binary Search Tree</vt:lpstr>
      <vt:lpstr>Removing Node from Binary Search Tree</vt:lpstr>
      <vt:lpstr>Removing Node from Binary Search Tree</vt:lpstr>
      <vt:lpstr>Removing Node from Binary Search Tree</vt:lpstr>
      <vt:lpstr>Removing Node from Binary Search Tree</vt:lpstr>
      <vt:lpstr>Removing Node from Binary Search Tree</vt:lpstr>
      <vt:lpstr>Removing Node from Binary Search Tree</vt:lpstr>
      <vt:lpstr>Removing Node from Binary Search Tree</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Microsoft Office User</cp:lastModifiedBy>
  <cp:revision>2367</cp:revision>
  <cp:lastPrinted>2019-07-16T19:24:24Z</cp:lastPrinted>
  <dcterms:created xsi:type="dcterms:W3CDTF">2019-01-13T09:33:50Z</dcterms:created>
  <dcterms:modified xsi:type="dcterms:W3CDTF">2022-09-14T11:08:41Z</dcterms:modified>
</cp:coreProperties>
</file>