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72"/>
  </p:notesMasterIdLst>
  <p:sldIdLst>
    <p:sldId id="258" r:id="rId3"/>
    <p:sldId id="316" r:id="rId4"/>
    <p:sldId id="318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260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291" r:id="rId24"/>
    <p:sldId id="292" r:id="rId25"/>
    <p:sldId id="293" r:id="rId26"/>
    <p:sldId id="294" r:id="rId27"/>
    <p:sldId id="295" r:id="rId28"/>
    <p:sldId id="296" r:id="rId29"/>
    <p:sldId id="386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5" r:id="rId42"/>
    <p:sldId id="336" r:id="rId43"/>
    <p:sldId id="38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5" r:id="rId60"/>
    <p:sldId id="354" r:id="rId61"/>
    <p:sldId id="356" r:id="rId62"/>
    <p:sldId id="357" r:id="rId63"/>
    <p:sldId id="358" r:id="rId64"/>
    <p:sldId id="360" r:id="rId65"/>
    <p:sldId id="359" r:id="rId66"/>
    <p:sldId id="361" r:id="rId67"/>
    <p:sldId id="363" r:id="rId68"/>
    <p:sldId id="362" r:id="rId69"/>
    <p:sldId id="364" r:id="rId70"/>
    <p:sldId id="297" r:id="rId7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6D6D6"/>
    <a:srgbClr val="FFACA9"/>
    <a:srgbClr val="FF85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146" autoAdjust="0"/>
  </p:normalViewPr>
  <p:slideViewPr>
    <p:cSldViewPr snapToGrid="0" snapToObjects="1">
      <p:cViewPr varScale="1">
        <p:scale>
          <a:sx n="152" d="100"/>
          <a:sy n="152" d="100"/>
        </p:scale>
        <p:origin x="1584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38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8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63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complexity: </a:t>
            </a:r>
            <a:r>
              <a:rPr lang="el-G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Θ((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W+1)*N)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we can take all items multiple number of times, we check all of them(1 to N) for all weights from 0 to W. Hence, time complexity = (W+1) * 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greedy we fix a criterion and choose one action. In DP, we try all actions and choose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greedy we fix a criterion and choose one action. In DP, we try all actions and choose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9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720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912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67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609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237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72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2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030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230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452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329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31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273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228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70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402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55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5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335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91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42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73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42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55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14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73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06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3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2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69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3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22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5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46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26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74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6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41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51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18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71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2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8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5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1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Dynamic Programing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 Naïve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1" y="1096951"/>
            <a:ext cx="2189516" cy="832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a: 5 </a:t>
            </a:r>
            <a:r>
              <a:rPr lang="en-US" sz="1600" dirty="0" err="1"/>
              <a:t>lb</a:t>
            </a:r>
            <a:r>
              <a:rPr lang="en-US" sz="1600" dirty="0"/>
              <a:t>, $150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b: 4 </a:t>
            </a:r>
            <a:r>
              <a:rPr lang="en-US" sz="1600" dirty="0" err="1"/>
              <a:t>lb</a:t>
            </a:r>
            <a:r>
              <a:rPr lang="en-US" sz="1600" dirty="0"/>
              <a:t>, $100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47134" y="2139695"/>
            <a:ext cx="6763731" cy="2666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F9A908F-39AF-40CA-9B7B-D349D7A793CD}"/>
              </a:ext>
            </a:extLst>
          </p:cNvPr>
          <p:cNvSpPr/>
          <p:nvPr/>
        </p:nvSpPr>
        <p:spPr>
          <a:xfrm rot="8024388">
            <a:off x="3688047" y="3313919"/>
            <a:ext cx="196455" cy="39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DD127-2B97-3919-6FF5-79441A2E343B}"/>
              </a:ext>
            </a:extLst>
          </p:cNvPr>
          <p:cNvSpPr txBox="1"/>
          <p:nvPr/>
        </p:nvSpPr>
        <p:spPr>
          <a:xfrm>
            <a:off x="3178095" y="3604883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B44235-D839-942E-D746-99ED49C1608C}"/>
              </a:ext>
            </a:extLst>
          </p:cNvPr>
          <p:cNvSpPr txBox="1">
            <a:spLocks/>
          </p:cNvSpPr>
          <p:nvPr/>
        </p:nvSpPr>
        <p:spPr>
          <a:xfrm>
            <a:off x="3428999" y="1076420"/>
            <a:ext cx="3247849" cy="1901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suitcase(8)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suitcase(3)+150 //a fits</a:t>
            </a:r>
          </a:p>
          <a:p>
            <a:pPr marL="401638"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suitcase(1)+10 //Only c fits</a:t>
            </a:r>
          </a:p>
          <a:p>
            <a:pPr marL="584200" lvl="2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0 //Nothing fits</a:t>
            </a:r>
          </a:p>
          <a:p>
            <a:pPr marL="401638" lvl="2" indent="-219075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max(0,0+10)=10</a:t>
            </a:r>
          </a:p>
          <a:p>
            <a:pPr marL="228600"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max(0,10+150)=160</a:t>
            </a:r>
          </a:p>
        </p:txBody>
      </p:sp>
    </p:spTree>
    <p:extLst>
      <p:ext uri="{BB962C8B-B14F-4D97-AF65-F5344CB8AC3E}">
        <p14:creationId xmlns:p14="http://schemas.microsoft.com/office/powerpoint/2010/main" val="8931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FA7FD-727D-1734-5454-C523B6A3D69E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FA7FD-727D-1734-5454-C523B6A3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1632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20" grpId="0"/>
      <p:bldP spid="21" grpId="0"/>
      <p:bldP spid="22" grpId="0"/>
      <p:bldP spid="23" grpId="0"/>
      <p:bldP spid="24" grpId="0"/>
      <p:bldP spid="29" grpId="0" animBg="1"/>
      <p:bldP spid="31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014F6-E073-C4F1-ABF5-E7635EDC427B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014F6-E073-C4F1-ABF5-E7635EDC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3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lang="en-IN" baseline="-25000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lang="en-IN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CAFD5-D374-86A8-C2A1-CE0F6CEA185F}"/>
              </a:ext>
            </a:extLst>
          </p:cNvPr>
          <p:cNvSpPr txBox="1"/>
          <p:nvPr/>
        </p:nvSpPr>
        <p:spPr>
          <a:xfrm>
            <a:off x="179752" y="4166144"/>
            <a:ext cx="34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There are </a:t>
            </a:r>
            <a:r>
              <a:rPr kumimoji="0" lang="en-US" sz="120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 most</a:t>
            </a:r>
            <a:r>
              <a:rPr kumimoji="0" lang="en-US" sz="12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9 different subproblems that need to be computed for this enormous recursion tree</a:t>
            </a:r>
            <a:endParaRPr kumimoji="0" lang="en-IN" sz="12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0578A3-A4DC-A784-D5D6-BD0D87F75E52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0578A3-A4DC-A784-D5D6-BD0D87F7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2666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81F943-32EB-803B-02A7-15E8B32AEEA3}"/>
              </a:ext>
            </a:extLst>
          </p:cNvPr>
          <p:cNvSpPr txBox="1">
            <a:spLocks/>
          </p:cNvSpPr>
          <p:nvPr/>
        </p:nvSpPr>
        <p:spPr>
          <a:xfrm>
            <a:off x="4096314" y="1795577"/>
            <a:ext cx="2472266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Previous naïve version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726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78F683-A5AE-594F-BB40-6D029AF827DC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5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FBDD4-A21C-F626-CB22-D04432D0462B}"/>
              </a:ext>
            </a:extLst>
          </p:cNvPr>
          <p:cNvSpPr txBox="1"/>
          <p:nvPr/>
        </p:nvSpPr>
        <p:spPr>
          <a:xfrm>
            <a:off x="4538133" y="3951371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COMPLEXITY??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93A0B-76C2-6CE9-F853-B984C9480197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680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44483"/>
            <a:ext cx="6350466" cy="32938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100" dirty="0"/>
              <a:t>Overlapping Subproblems and Optimal Substructure</a:t>
            </a:r>
            <a:endParaRPr sz="21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638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Dynamic Programing addresses a bigger problem by breaking it down as subproblems and then</a:t>
            </a:r>
          </a:p>
          <a:p>
            <a:pPr marL="490538" lvl="1"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Solving the subproblems</a:t>
            </a:r>
          </a:p>
          <a:p>
            <a:pPr marL="490538" lvl="1"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Combining solutions to subproblems</a:t>
            </a:r>
          </a:p>
          <a:p>
            <a:pPr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Dynamic Programing is based on the </a:t>
            </a:r>
            <a:r>
              <a:rPr lang="en-US" sz="1400" u="sng" dirty="0"/>
              <a:t>principle of optimality</a:t>
            </a:r>
          </a:p>
          <a:p>
            <a:pPr>
              <a:lnSpc>
                <a:spcPts val="158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B4FAC-6321-7364-0955-1BE3112099D6}"/>
              </a:ext>
            </a:extLst>
          </p:cNvPr>
          <p:cNvGrpSpPr>
            <a:grpSpLocks noChangeAspect="1"/>
          </p:cNvGrpSpPr>
          <p:nvPr/>
        </p:nvGrpSpPr>
        <p:grpSpPr>
          <a:xfrm>
            <a:off x="629516" y="2387533"/>
            <a:ext cx="4937115" cy="1133279"/>
            <a:chOff x="0" y="2580316"/>
            <a:chExt cx="8594490" cy="1972801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A7470A5-3C29-2D20-C306-49A981BD081C}"/>
                </a:ext>
              </a:extLst>
            </p:cNvPr>
            <p:cNvCxnSpPr/>
            <p:nvPr/>
          </p:nvCxnSpPr>
          <p:spPr>
            <a:xfrm>
              <a:off x="90570" y="3100184"/>
              <a:ext cx="850392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142EBE-AA6C-71B6-B176-566BEBA97DAE}"/>
                </a:ext>
              </a:extLst>
            </p:cNvPr>
            <p:cNvSpPr/>
            <p:nvPr/>
          </p:nvSpPr>
          <p:spPr>
            <a:xfrm>
              <a:off x="1589169" y="3008744"/>
              <a:ext cx="182881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CF3BFE-59E7-1A44-3232-E5C331DA89DC}"/>
                </a:ext>
              </a:extLst>
            </p:cNvPr>
            <p:cNvSpPr/>
            <p:nvPr/>
          </p:nvSpPr>
          <p:spPr>
            <a:xfrm>
              <a:off x="6728239" y="3008744"/>
              <a:ext cx="182881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6E3BB7-A863-301D-ADA2-B051B1415AB6}"/>
                    </a:ext>
                  </a:extLst>
                </p:cNvPr>
                <p:cNvSpPr txBox="1"/>
                <p:nvPr/>
              </p:nvSpPr>
              <p:spPr>
                <a:xfrm>
                  <a:off x="0" y="3325595"/>
                  <a:ext cx="242773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6E3BB7-A863-301D-ADA2-B051B1415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325595"/>
                  <a:ext cx="242773" cy="375043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3FC094-7EB3-3AC9-ACDA-998EB9AC3E74}"/>
                    </a:ext>
                  </a:extLst>
                </p:cNvPr>
                <p:cNvSpPr txBox="1"/>
                <p:nvPr/>
              </p:nvSpPr>
              <p:spPr>
                <a:xfrm>
                  <a:off x="1635688" y="3192942"/>
                  <a:ext cx="251926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3FC094-7EB3-3AC9-ACDA-998EB9AC3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688" y="3192942"/>
                  <a:ext cx="251926" cy="375043"/>
                </a:xfrm>
                <a:prstGeom prst="rect">
                  <a:avLst/>
                </a:prstGeom>
                <a:blipFill>
                  <a:blip r:embed="rId4"/>
                  <a:stretch>
                    <a:fillRect l="-25000" r="-3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98A47F-989D-E470-509B-2370CF9F3C6F}"/>
                    </a:ext>
                  </a:extLst>
                </p:cNvPr>
                <p:cNvSpPr txBox="1"/>
                <p:nvPr/>
              </p:nvSpPr>
              <p:spPr>
                <a:xfrm>
                  <a:off x="6764127" y="3325595"/>
                  <a:ext cx="306174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98A47F-989D-E470-509B-2370CF9F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127" y="3325595"/>
                  <a:ext cx="306174" cy="37504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C9B024-8AAE-AE28-D63A-A2B6203297CD}"/>
                </a:ext>
              </a:extLst>
            </p:cNvPr>
            <p:cNvCxnSpPr/>
            <p:nvPr/>
          </p:nvCxnSpPr>
          <p:spPr>
            <a:xfrm>
              <a:off x="1680609" y="2580316"/>
              <a:ext cx="52120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tailEnd type="stealth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5972D9-7B7C-6EAC-F510-F1DC1524B754}"/>
                    </a:ext>
                  </a:extLst>
                </p:cNvPr>
                <p:cNvSpPr txBox="1"/>
                <p:nvPr/>
              </p:nvSpPr>
              <p:spPr>
                <a:xfrm>
                  <a:off x="1589169" y="2644833"/>
                  <a:ext cx="363657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5972D9-7B7C-6EAC-F510-F1DC1524B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169" y="2644833"/>
                  <a:ext cx="363657" cy="375043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E1FC37-EE57-C39B-8397-6C2AB493324C}"/>
                </a:ext>
              </a:extLst>
            </p:cNvPr>
            <p:cNvSpPr txBox="1"/>
            <p:nvPr/>
          </p:nvSpPr>
          <p:spPr>
            <a:xfrm>
              <a:off x="2097390" y="2598666"/>
              <a:ext cx="2496935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srgbClr val="FF0000"/>
                  </a:solidFill>
                  <a:latin typeface="Arial Hebrew" charset="-79"/>
                  <a:ea typeface="Arial Hebrew" charset="-79"/>
                  <a:cs typeface="Arial Hebrew" charset="-79"/>
                </a:rPr>
                <a:t>Tail </a:t>
              </a:r>
              <a:r>
                <a:rPr lang="en-US" sz="1400" dirty="0" err="1">
                  <a:solidFill>
                    <a:srgbClr val="FF0000"/>
                  </a:solidFill>
                  <a:latin typeface="Arial Hebrew" charset="-79"/>
                  <a:ea typeface="Arial Hebrew" charset="-79"/>
                  <a:cs typeface="Arial Hebrew" charset="-79"/>
                </a:rPr>
                <a:t>subproblem</a:t>
              </a:r>
              <a:endParaRPr lang="en-US" sz="14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A0D1-04E6-EA72-9538-C5A78D7BF977}"/>
                </a:ext>
              </a:extLst>
            </p:cNvPr>
            <p:cNvSpPr txBox="1"/>
            <p:nvPr/>
          </p:nvSpPr>
          <p:spPr>
            <a:xfrm>
              <a:off x="7519993" y="3220828"/>
              <a:ext cx="1005137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Arial Hebrew" charset="-79"/>
                  <a:ea typeface="Arial Hebrew" charset="-79"/>
                  <a:cs typeface="Arial Hebrew" charset="-79"/>
                </a:rPr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8978C8-7664-33AA-2843-E52D2C658715}"/>
                    </a:ext>
                  </a:extLst>
                </p:cNvPr>
                <p:cNvSpPr txBox="1"/>
                <p:nvPr/>
              </p:nvSpPr>
              <p:spPr>
                <a:xfrm>
                  <a:off x="774393" y="3486951"/>
                  <a:ext cx="2481643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,⋯,</m:t>
                        </m:r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,⋯,</m:t>
                        </m:r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8978C8-7664-33AA-2843-E52D2C658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93" y="3486951"/>
                  <a:ext cx="2481643" cy="375043"/>
                </a:xfrm>
                <a:prstGeom prst="rect">
                  <a:avLst/>
                </a:prstGeom>
                <a:blipFill>
                  <a:blip r:embed="rId7"/>
                  <a:stretch>
                    <a:fillRect l="-885" r="-885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326A0-BCA1-111F-6239-83506E19C449}"/>
                </a:ext>
              </a:extLst>
            </p:cNvPr>
            <p:cNvCxnSpPr/>
            <p:nvPr/>
          </p:nvCxnSpPr>
          <p:spPr>
            <a:xfrm>
              <a:off x="357613" y="3984242"/>
              <a:ext cx="64548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2BC058-4408-87C5-004B-B463C5479460}"/>
                </a:ext>
              </a:extLst>
            </p:cNvPr>
            <p:cNvSpPr txBox="1"/>
            <p:nvPr/>
          </p:nvSpPr>
          <p:spPr>
            <a:xfrm>
              <a:off x="774393" y="4017342"/>
              <a:ext cx="3633783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Arial Hebrew" charset="-79"/>
                  <a:ea typeface="Arial Hebrew" charset="-79"/>
                  <a:cs typeface="Arial Hebrew" charset="-79"/>
                </a:rPr>
                <a:t>Optimal action sequence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63BFE6-B17C-76AE-6DE6-F25925B3D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74" y="3506860"/>
            <a:ext cx="5617077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Optimal substructure i.e., principle of optimality applies.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Overlapping subproblems, i.e., subproblems recur many times and solutions to these subproblems can be cached and reused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the previous example, the problem is to find the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for a total weight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/>
                  <a:t> and the options are:</a:t>
                </a:r>
                <a:br>
                  <a:rPr lang="en-US" sz="1600" dirty="0"/>
                </a:br>
                <a:r>
                  <a:rPr lang="en-US" sz="1600" b="1" u="sng" dirty="0"/>
                  <a:t>suitcase(8)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1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. Total value = suitcase(3) + 150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2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. Total value = suitcase(4) + 100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3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/>
                  <a:t>. Total value = suitcase(6) + 10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Best = max of the above three</a:t>
                </a:r>
              </a:p>
              <a:p>
                <a:pPr marL="0" indent="-23812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subproblems are same problem with new weight limit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185738" indent="-1778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subproblems must be the corresponding optimal solutions, otherwise the bigger problem is not going to be optimal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>
            <a:extLst>
              <a:ext uri="{FF2B5EF4-FFF2-40B4-BE49-F238E27FC236}">
                <a16:creationId xmlns:a16="http://schemas.microsoft.com/office/drawing/2014/main" id="{4D0ECC70-413B-96F5-8484-36AB7ADCB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44483"/>
            <a:ext cx="6350466" cy="32938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100" dirty="0"/>
              <a:t>Requirements of Dynamic Programing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13358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0FFA5-C5A2-C68E-66F7-625E36D00F1A}"/>
              </a:ext>
            </a:extLst>
          </p:cNvPr>
          <p:cNvSpPr txBox="1"/>
          <p:nvPr/>
        </p:nvSpPr>
        <p:spPr>
          <a:xfrm>
            <a:off x="3712292" y="1675659"/>
            <a:ext cx="2338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the solution work if we only allow to use an item once?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2AC368-EA60-EC27-A4AE-0BFDFB1D3366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7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B9A14-7E2A-91AC-2A5C-BC7599FF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7" y="1323455"/>
            <a:ext cx="6677506" cy="28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No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Optimal subproblem for “unlimited knapsack”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After we chose item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, the leftover problem is “best value when weight capacity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” [We changed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to denote the current capacity]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0/1 Knapsack problem, leftover problem is “best value when weight capacity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and we can not use item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again</a:t>
                </a:r>
                <a:r>
                  <a:rPr lang="en-US" sz="1600" dirty="0"/>
                  <a:t>”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 can we change the state to accommodate this?</a:t>
                </a:r>
                <a:br>
                  <a:rPr lang="en-US" sz="1600" dirty="0"/>
                </a:b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 we use must not contain item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Add another dimension to the problem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D275-099C-5269-283A-99DB6DB2186F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1782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be the optimal value for total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using only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items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 to calculate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 For any item, there are really two options</a:t>
                </a:r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the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(value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+ best solution of weight limit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using first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items)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Do not use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(best solution of weight limit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using first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items)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400" dirty="0"/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The boundary case: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D275-099C-5269-283A-99DB6DB2186F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38330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3840FF-9DA4-4E51-2801-FAF9275056AD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D8D141-9A6E-D478-F538-0FF5A04CCB83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267A3-252B-0E31-BD58-C60C032786BA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267A3-252B-0E31-BD58-C60C0327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195DB-3D74-4725-43B8-0FD7E5211089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195DB-3D74-4725-43B8-0FD7E52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BA449F-BE95-F4B0-0199-988343F627DC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EA24A1-9092-CDCF-F714-2D20636C4442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60C25F-2301-5F2E-E3D7-23EFB421A605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69FC9-FBB6-D3DE-5F22-D2518D3860B1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69FC9-FBB6-D3DE-5F22-D2518D386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0F3B1-378C-53C5-15C8-DDD976786E81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0F3B1-378C-53C5-15C8-DDD97678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BDD25-6E29-E62F-0BFF-7A77D118EEB3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BDD25-6E29-E62F-0BFF-7A77D118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3BEBC3-C2E7-2C2E-95B0-FF0770B6E4D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797780-A15F-AF40-0335-4538C5281916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797780-A15F-AF40-0335-4538C528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180F8C-A442-14A4-368F-2084DB5D8237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180F8C-A442-14A4-368F-2084DB5D8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98599-DDFC-4B9D-031E-140DC3360C5C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98599-DDFC-4B9D-031E-140DC336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4FCCD3-5B10-E588-7928-C47BEBFA3498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40E8D-FC5A-7F36-6ECC-D1E4EF92FBA5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20240-090B-9CE5-4F67-33560F400C6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20240-090B-9CE5-4F67-33560F40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2">
            <a:extLst>
              <a:ext uri="{FF2B5EF4-FFF2-40B4-BE49-F238E27FC236}">
                <a16:creationId xmlns:a16="http://schemas.microsoft.com/office/drawing/2014/main" id="{6964C964-EA43-03B6-CB30-F6F928AF1E80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54692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668C07-E34E-161F-D5F4-3DE708D224BC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C90C25-0804-DF9B-DA30-2FAB75306275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10B7B-000D-7862-2D48-8D43E6C2BA7E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10B7B-000D-7862-2D48-8D43E6C2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66365D-1356-FE37-79B5-E5F527EF39A7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66365D-1356-FE37-79B5-E5F527EF3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C10B88-639B-1C36-E3EC-4AFF4954B556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757050-0170-6447-9580-B93D20DF9FF3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DAA93-7F85-BEA2-8DEE-6E2FECD2563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A7CDA-C8A6-E909-D3BE-A5E5885CB306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A7CDA-C8A6-E909-D3BE-A5E5885C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224109-95F2-6E5A-D07A-06E6C4B78451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224109-95F2-6E5A-D07A-06E6C4B78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F6E9D2-50C7-57BF-9699-17004E287456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F6E9D2-50C7-57BF-9699-17004E28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AA39679-C8E8-EA0E-29B5-06FDE520A23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8030C-629D-E77E-3A68-FFAE122E6257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8030C-629D-E77E-3A68-FFAE122E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F3C92-2AD3-F589-92D1-BE6EB26AE54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F3C92-2AD3-F589-92D1-BE6EB26A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58621E-6098-3395-42AA-89800C706CDF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58621E-6098-3395-42AA-89800C70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F22310-C361-B11F-B32F-06FB759C534C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71C5C-8E8A-EB84-D06C-08D9F9FB9C03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A99B6-EA05-2FC5-ADA1-CBC175DA5E4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A99B6-EA05-2FC5-ADA1-CBC175DA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2">
            <a:extLst>
              <a:ext uri="{FF2B5EF4-FFF2-40B4-BE49-F238E27FC236}">
                <a16:creationId xmlns:a16="http://schemas.microsoft.com/office/drawing/2014/main" id="{56D5963D-0607-A0BF-093F-48556D796C3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3869845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7C3966-E73D-94E4-6A88-1D4216DEF7E2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6BF44B-E154-4935-326A-87E2D3586EC7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D5C93-B180-A3EB-8F75-C0647A62EA63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D5C93-B180-A3EB-8F75-C0647A62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DD4A-9E28-EFC1-FD03-5A2734F719AA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DD4A-9E28-EFC1-FD03-5A2734F7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BEECB7-D143-68B7-C03F-332ADFD37E45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A4E997-1A36-EACD-5405-B5042468F89B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0EF188-D408-2680-3A58-CF518086475E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C3745-6BD6-87F6-8F4F-C0365F18478A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C3745-6BD6-87F6-8F4F-C0365F18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53AE1-AB2C-FAD5-DDF4-3682334162CD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53AE1-AB2C-FAD5-DDF4-36823341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820B2-0866-797F-4EB4-3C102EF4DA17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820B2-0866-797F-4EB4-3C102EF4D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DFE4A8-FFBB-FF03-9A62-B65947A96443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D76708-1D2C-2253-AD62-D2B8B234223E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D76708-1D2C-2253-AD62-D2B8B23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DBC98-1C0D-E3FD-1501-D1DBBF3C4B5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DBC98-1C0D-E3FD-1501-D1DBBF3C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E9737-81F5-1D1C-CE46-C40BF185E878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E9737-81F5-1D1C-CE46-C40BF185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0EC3F3-8C12-5A5E-4C08-ABC4DC71ED16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681B4-B3D0-1B36-C50A-744379D60DE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CCBE6-B85F-0178-DEBA-D6AF3C494412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CCBE6-B85F-0178-DEBA-D6AF3C49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20E7B2-AE59-284F-2B25-5122FFDA64E8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25BECA7-2427-A202-C790-88E441C555A5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7566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F6EB1E-FCCE-61F5-6FC3-537E039FC5C2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1309E0-1B8B-1A4C-D52A-4026931C8A7A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5555D-D20B-5127-4462-DFFEAAF457BD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5555D-D20B-5127-4462-DFFEAAF4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94BC81-74B4-DF1E-2E5A-E7E5920C0A76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94BC81-74B4-DF1E-2E5A-E7E5920C0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1EEEF-33D3-BA5F-EE89-FF5A3809934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DB103C-4DE2-9222-9F53-7EFCFBF21A2B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62AD41-AB7D-59A8-5848-982FD141E09B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F7E56-9F1E-3588-BA9A-8F1DFAD56FDB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F7E56-9F1E-3588-BA9A-8F1DFAD5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26169-1255-EA03-186F-505DDF597444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26169-1255-EA03-186F-505DDF59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E8019-EBEF-C9DD-7C5B-E792AF4B3FA4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E8019-EBEF-C9DD-7C5B-E792AF4B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CBD81FD-867C-88C7-4949-91719C2C880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C8DB-EFE5-4D15-B8A5-00A5E4FC2A41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C8DB-EFE5-4D15-B8A5-00A5E4FC2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50FDE-58F2-0722-97FF-63E509AD3922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50FDE-58F2-0722-97FF-63E509AD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85E65-DF23-F15A-ADFC-036EA94B8E88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85E65-DF23-F15A-ADFC-036EA94B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141B05-5BEF-84A4-0654-E70EEADB67DA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50CC5-1C08-6BFD-7000-5E045E4F57B4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DF9BCA-13A6-5CDE-A5A9-F034ECE7ED9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DF9BCA-13A6-5CDE-A5A9-F034ECE7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0BCA8E1-BCE6-699B-7CE0-CA1A9D0E3098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C518149-C2A5-6974-7405-BF3C119AE100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9752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D267E7-4A41-1781-7EBE-7F2C0DBD8133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03734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523D11-4055-E78E-5523-285904B0F01F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55078-60F4-EF49-CF0F-6310F54FB8A1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55078-60F4-EF49-CF0F-6310F54F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17971-8B6C-F766-5372-E4002C837691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17971-8B6C-F766-5372-E4002C8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6B68DD-48B2-F3CF-75D2-FB9DE27B484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C59F56-2512-3284-5D45-D664B884852E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C952E0-4793-1FFB-BF6E-F7456CD00238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C54A3-E90F-BD2B-E813-C7C1FAB2CFFC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C54A3-E90F-BD2B-E813-C7C1FAB2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4D02C-5D40-3B99-2632-44320A130AA5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4D02C-5D40-3B99-2632-44320A13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EEB403-3E58-AFF7-18E3-585E4D91F7B1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EEB403-3E58-AFF7-18E3-585E4D91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997B020-64AE-5E1B-8220-61A203952172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E94E08-7B8C-DEBE-0EE0-14D91BDD9486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E94E08-7B8C-DEBE-0EE0-14D91BDD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6D2A09-EA26-BC70-6E7F-639A1EB4CA62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6D2A09-EA26-BC70-6E7F-639A1EB4C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642AB-C32C-2F7F-B99A-98FB6B2666B1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642AB-C32C-2F7F-B99A-98FB6B26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7E51593-D3E1-7484-F89B-11631C6BC2A3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B9EED-A69D-DD3E-80B0-0DE854F98173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D782C-6B17-3BD1-A895-278555ACD9C7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/>
                  <a:t> using </a:t>
                </a:r>
                <a:r>
                  <a:rPr lang="en-US" sz="1400" b="1" dirty="0"/>
                  <a:t>item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D782C-6B17-3BD1-A895-278555ACD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2FC6ADE-FD58-81AD-6AF1-F3D4877D4D20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354FE7-3A52-6DAD-32C4-1AE1166F51B7}"/>
              </a:ext>
            </a:extLst>
          </p:cNvPr>
          <p:cNvSpPr/>
          <p:nvPr/>
        </p:nvSpPr>
        <p:spPr>
          <a:xfrm>
            <a:off x="1530219" y="3442997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3F25-B9A7-A6EB-1FD7-A78360B0453C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3F25-B9A7-A6EB-1FD7-A78360B0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2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37D7D-CA8A-489A-FED0-75F7E068E044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37D7D-CA8A-489A-FED0-75F7E068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3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">
            <a:extLst>
              <a:ext uri="{FF2B5EF4-FFF2-40B4-BE49-F238E27FC236}">
                <a16:creationId xmlns:a16="http://schemas.microsoft.com/office/drawing/2014/main" id="{6C8971DF-4B3C-C0B6-2CC0-7429480A05F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0329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CF4BBE-F06E-2B1B-99AE-18145A488474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6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B8B8D-240C-D5D4-4BED-712DD150C880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5410F-7E80-A320-59AB-CF322C8F089B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5410F-7E80-A320-59AB-CF322C8F0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F8860-C94A-EBA3-3B1E-6F72E6B12C17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F8860-C94A-EBA3-3B1E-6F72E6B1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B40632-5068-CBEC-EB65-4832BEE2745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8D46A7-605E-A99F-19F2-4542E484DAC2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4D6FC2-0EF8-F180-97AC-BDF62D583D28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1E6FE-82AC-D9B1-420C-0E79D9536766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1E6FE-82AC-D9B1-420C-0E79D953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0C02C-6B21-C44E-951E-6F6DD7CD4582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0C02C-6B21-C44E-951E-6F6DD7CD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197552-C18D-C4F1-4BC4-1BBBBF0CC4CF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197552-C18D-C4F1-4BC4-1BBBBF0CC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4AD242-4B16-A7C5-E455-5BE08B89CC79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A96E07-3E03-A7ED-27DC-247FD32E5835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A96E07-3E03-A7ED-27DC-247FD32E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ECF98-011F-3F0C-913E-C974A01FBA55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ECF98-011F-3F0C-913E-C974A01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C088F7-149D-C849-FF45-CB51C8EC975F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C088F7-149D-C849-FF45-CB51C8EC9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F38774-66A9-B553-380D-9EBE1E67833A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B29E6-8DEF-D80E-D73E-2AF2D72F894D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4AAB1E-DE99-42C7-1350-4B9A22B4B068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4AAB1E-DE99-42C7-1350-4B9A22B4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BEEB40-B1E9-EB88-E094-E41831943704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ED093AC-7179-5DD2-9247-E6D61DBB009E}"/>
              </a:ext>
            </a:extLst>
          </p:cNvPr>
          <p:cNvSpPr/>
          <p:nvPr/>
        </p:nvSpPr>
        <p:spPr>
          <a:xfrm>
            <a:off x="1530219" y="344300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64EB5-AC3E-C909-4E94-575E81197780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64EB5-AC3E-C909-4E94-575E81197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2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3ABEF-B4D5-436C-7C0A-712B77CC1FB9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3ABEF-B4D5-436C-7C0A-712B77CC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3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E6D9E2-429C-0C17-44D8-667CBDA790F4}"/>
              </a:ext>
            </a:extLst>
          </p:cNvPr>
          <p:cNvSpPr/>
          <p:nvPr/>
        </p:nvSpPr>
        <p:spPr>
          <a:xfrm>
            <a:off x="886410" y="344299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A45CFE-9024-7030-2F31-6E7576DAF430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731A30-18ED-8C6A-0367-DBCF0970DB63}"/>
              </a:ext>
            </a:extLst>
          </p:cNvPr>
          <p:cNvSpPr/>
          <p:nvPr/>
        </p:nvSpPr>
        <p:spPr>
          <a:xfrm>
            <a:off x="886410" y="158263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F0CD84-FCCC-CD00-CFFF-2B9AC4F40EDB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5BF935F2-75C2-7B74-3C09-D0A70A3BDDD4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1597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4DDCC0-1CDE-A671-84B2-3E0B4D06D74C}"/>
              </a:ext>
            </a:extLst>
          </p:cNvPr>
          <p:cNvSpPr/>
          <p:nvPr/>
        </p:nvSpPr>
        <p:spPr>
          <a:xfrm>
            <a:off x="1530219" y="344300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AF822-362C-6E37-042B-2222B61FF5F7}"/>
              </a:ext>
            </a:extLst>
          </p:cNvPr>
          <p:cNvSpPr/>
          <p:nvPr/>
        </p:nvSpPr>
        <p:spPr>
          <a:xfrm>
            <a:off x="886410" y="344299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949360-9C48-1B3D-BCCE-6A1542482F9A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73E78-54E5-4AE6-978B-C169492ED68B}"/>
              </a:ext>
            </a:extLst>
          </p:cNvPr>
          <p:cNvSpPr/>
          <p:nvPr/>
        </p:nvSpPr>
        <p:spPr>
          <a:xfrm>
            <a:off x="886410" y="158263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C76B91-4CAA-2077-7F42-8409B2067484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9C2798F-9ECD-7706-085A-2FF1FB8B3E1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4154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947277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4DDCC0-1CDE-A671-84B2-3E0B4D06D74C}"/>
              </a:ext>
            </a:extLst>
          </p:cNvPr>
          <p:cNvSpPr/>
          <p:nvPr/>
        </p:nvSpPr>
        <p:spPr>
          <a:xfrm>
            <a:off x="1530219" y="3806896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AF822-362C-6E37-042B-2222B61FF5F7}"/>
              </a:ext>
            </a:extLst>
          </p:cNvPr>
          <p:cNvSpPr/>
          <p:nvPr/>
        </p:nvSpPr>
        <p:spPr>
          <a:xfrm>
            <a:off x="886410" y="3806892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949360-9C48-1B3D-BCCE-6A1542482F9A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73E78-54E5-4AE6-978B-C169492ED68B}"/>
              </a:ext>
            </a:extLst>
          </p:cNvPr>
          <p:cNvSpPr/>
          <p:nvPr/>
        </p:nvSpPr>
        <p:spPr>
          <a:xfrm>
            <a:off x="886410" y="1955864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C76B91-4CAA-2077-7F42-8409B2067484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907FE240-C6AA-D080-6181-E1EB2CB8B79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32649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1292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Dynamic Programing (DP), like Divide-and-conquer, solves problems by combining solutions to subproblems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It was invented as a general method for optimizing multistage decision processes in the 1950s by prominent US Mathematician Richard Bellman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19C1B-B42F-7E91-1EE0-05BC8F34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571750"/>
            <a:ext cx="1333500" cy="1917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B6982-601A-D3FA-3568-B10BF9DB5FDC}"/>
              </a:ext>
            </a:extLst>
          </p:cNvPr>
          <p:cNvSpPr txBox="1">
            <a:spLocks/>
          </p:cNvSpPr>
          <p:nvPr/>
        </p:nvSpPr>
        <p:spPr>
          <a:xfrm>
            <a:off x="2510150" y="2483141"/>
            <a:ext cx="3655758" cy="2318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Why is it named </a:t>
            </a:r>
            <a:r>
              <a:rPr lang="en-US" sz="1600" b="1" dirty="0"/>
              <a:t>programing</a:t>
            </a:r>
            <a:r>
              <a:rPr lang="en-US" sz="1600" dirty="0"/>
              <a:t>?</a:t>
            </a:r>
          </a:p>
          <a:p>
            <a:pPr marL="492125" lvl="1" indent="-2667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‘Programing’ here refers to a tabular method for solving an optimization problem as opposed to writing computer code</a:t>
            </a:r>
          </a:p>
          <a:p>
            <a:pPr marL="492125" lvl="1" indent="-2667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Much like linear programing or quadratic programing</a:t>
            </a:r>
          </a:p>
        </p:txBody>
      </p:sp>
    </p:spTree>
    <p:extLst>
      <p:ext uri="{BB962C8B-B14F-4D97-AF65-F5344CB8AC3E}">
        <p14:creationId xmlns:p14="http://schemas.microsoft.com/office/powerpoint/2010/main" val="16504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21935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">
            <a:extLst>
              <a:ext uri="{FF2B5EF4-FFF2-40B4-BE49-F238E27FC236}">
                <a16:creationId xmlns:a16="http://schemas.microsoft.com/office/drawing/2014/main" id="{FFD217C0-5F97-37E9-DC3F-8FE20EEC1825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4406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526509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83362" y="3069773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069775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577020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3A4F53E8-C1FB-3ACA-EAB9-C4C7F203947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699752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83362" y="3069773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069775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577020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9A598D9-B7C9-B996-F1C8-92370521F1FF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9889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49923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64700" y="3433790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4336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95957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6D5453C-2D1F-4EB0-D64C-D4B860DA093E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58762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315925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">
            <a:extLst>
              <a:ext uri="{FF2B5EF4-FFF2-40B4-BE49-F238E27FC236}">
                <a16:creationId xmlns:a16="http://schemas.microsoft.com/office/drawing/2014/main" id="{DCB7CC99-2623-86B7-26E4-DF2E6E72183D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055113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991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1236" y="232658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6082" y="15908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66751" y="2326581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EB0BCF43-FB87-ACF8-ABE4-85D6E3DA9DC4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521125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003140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1236" y="232658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6082" y="15908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66751" y="2326581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75FD16A2-D79A-87CC-4C03-0A34803D1CD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983574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2954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13177" y="306977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3" y="2321209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4" y="30697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D381D61-C5E8-1050-92A7-B168916330D7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93328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451065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13177" y="306977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3" y="2321209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4" y="30697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5426DEB7-8754-A96A-6F83-D5C7C4BD9173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183673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80339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634483" r="-60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734483" r="-600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806667" r="-600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=150+$10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blipFill>
                <a:blip r:embed="rId13"/>
                <a:stretch>
                  <a:fillRect l="-552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3846" y="4170784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2" y="34337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3" y="4170783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F1FCF9D-E150-A95D-880E-9799F992F143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6775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57168"/>
                <a:ext cx="6424393" cy="35778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 has similarity with a divide and conquer approach. However, unlike divide and conquer, DP applies when the subproblems </a:t>
                </a:r>
                <a:r>
                  <a:rPr lang="en-US" sz="1600" u="sng" dirty="0"/>
                  <a:t>overlap</a:t>
                </a:r>
                <a:r>
                  <a:rPr lang="en-US" sz="1600" dirty="0"/>
                  <a:t> – i.e., when </a:t>
                </a:r>
                <a:r>
                  <a:rPr lang="en-US" sz="1600" b="1" dirty="0"/>
                  <a:t>sub</a:t>
                </a:r>
                <a:r>
                  <a:rPr lang="en-US" sz="1600" dirty="0"/>
                  <a:t>problems share </a:t>
                </a:r>
                <a:r>
                  <a:rPr lang="en-US" sz="1600" b="1" dirty="0" err="1"/>
                  <a:t>subsub</a:t>
                </a:r>
                <a:r>
                  <a:rPr lang="en-US" sz="1600" dirty="0" err="1"/>
                  <a:t>problems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Divide and conquer may work more than necessary, repeatedly solving the same </a:t>
                </a:r>
                <a:r>
                  <a:rPr lang="en-US" sz="1600" dirty="0" err="1"/>
                  <a:t>subsubproblems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 DP algorithm solves each </a:t>
                </a:r>
                <a:r>
                  <a:rPr lang="en-US" sz="1600" dirty="0" err="1"/>
                  <a:t>subsubproblem</a:t>
                </a:r>
                <a:r>
                  <a:rPr lang="en-US" sz="1600" dirty="0"/>
                  <a:t> only once and caches the answer to be reused later, thereby avoiding </a:t>
                </a:r>
                <a:r>
                  <a:rPr lang="en-US" sz="1600" dirty="0" err="1"/>
                  <a:t>recomputation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shall start by revisiting the beautiful Fibonacci number and sequence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Fibonacci numbers are the elements of the sequence</a:t>
                </a:r>
              </a:p>
              <a:p>
                <a:pPr marL="0" indent="0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0, 1, 1, 2, 3, 5, 8, 13, 21, 34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57168"/>
                <a:ext cx="6424393" cy="3577817"/>
              </a:xfrm>
              <a:prstGeom prst="rect">
                <a:avLst/>
              </a:prstGeom>
              <a:blipFill>
                <a:blip r:embed="rId3"/>
                <a:stretch>
                  <a:fillRect l="-394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65129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634483" r="-60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734483" r="-600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806667" r="-600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937931" r="-600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=150+$10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blipFill>
                <a:blip r:embed="rId13"/>
                <a:stretch>
                  <a:fillRect l="-552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3846" y="4553339"/>
            <a:ext cx="597161" cy="34529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B71F11-A54E-F116-8361-2D4D5C39D21C}"/>
              </a:ext>
            </a:extLst>
          </p:cNvPr>
          <p:cNvSpPr/>
          <p:nvPr/>
        </p:nvSpPr>
        <p:spPr>
          <a:xfrm>
            <a:off x="2174152" y="3806965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7B7F33D-A6F5-9A94-23D3-FE06D6B08DF5}"/>
              </a:ext>
            </a:extLst>
          </p:cNvPr>
          <p:cNvSpPr/>
          <p:nvPr/>
        </p:nvSpPr>
        <p:spPr>
          <a:xfrm>
            <a:off x="2174153" y="454400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E73D36D4-462D-AE70-CC8A-FAB9CBBC151F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2054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 Pseudocode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D275-099C-5269-283A-99DB6DB2186F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FF1C04-C90F-21A7-A992-90BC393A592B}"/>
              </a:ext>
            </a:extLst>
          </p:cNvPr>
          <p:cNvSpPr txBox="1">
            <a:spLocks/>
          </p:cNvSpPr>
          <p:nvPr/>
        </p:nvSpPr>
        <p:spPr>
          <a:xfrm>
            <a:off x="64862" y="1142227"/>
            <a:ext cx="6763731" cy="3592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i,j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is the capacity, j is the item</a:t>
            </a:r>
            <a:endParaRPr lang="en-US" sz="1400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 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//If </a:t>
            </a:r>
            <a:r>
              <a:rPr lang="en-US" sz="1400" dirty="0" err="1">
                <a:solidFill>
                  <a:srgbClr val="00B050"/>
                </a:solidFill>
                <a:latin typeface="Courier" pitchFamily="2" charset="0"/>
              </a:rPr>
              <a:t>soln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to subproblem already exists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if (j==0)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//Base case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best =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suitcase(i,j-1)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//If j is not taken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weight[j]) 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//If item j is taken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best = max(best,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-weight[j],j-1)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[j])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 = best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[k][n]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suitcase(8,3)</a:t>
            </a:r>
          </a:p>
        </p:txBody>
      </p:sp>
    </p:spTree>
    <p:extLst>
      <p:ext uri="{BB962C8B-B14F-4D97-AF65-F5344CB8AC3E}">
        <p14:creationId xmlns:p14="http://schemas.microsoft.com/office/powerpoint/2010/main" val="1818360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 Pseudocode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FF1C04-C90F-21A7-A992-90BC393A592B}"/>
              </a:ext>
            </a:extLst>
          </p:cNvPr>
          <p:cNvSpPr txBox="1">
            <a:spLocks/>
          </p:cNvSpPr>
          <p:nvPr/>
        </p:nvSpPr>
        <p:spPr>
          <a:xfrm>
            <a:off x="64862" y="1142227"/>
            <a:ext cx="6763731" cy="3592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getitems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()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k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j=n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downto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1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][j] &gt;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][j-1] 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Take item j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– weight[j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</a:t>
            </a:r>
            <a:r>
              <a:rPr lang="en-US" sz="1400">
                <a:solidFill>
                  <a:srgbClr val="00B050"/>
                </a:solidFill>
                <a:latin typeface="Courier" pitchFamily="2" charset="0"/>
              </a:rPr>
              <a:t>//Move 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to the </a:t>
            </a:r>
            <a:r>
              <a:rPr lang="en-US" sz="1400">
                <a:solidFill>
                  <a:srgbClr val="00B050"/>
                </a:solidFill>
                <a:latin typeface="Courier" pitchFamily="2" charset="0"/>
              </a:rPr>
              <a:t>right row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25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Longest Common Subsequence</a:t>
            </a:r>
            <a:endParaRPr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74CFD2-408F-CBD1-AC8A-A0EF286302A9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638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 strand of DNA can be viewed as a string of bases {A, C, G, T}</a:t>
            </a:r>
          </a:p>
          <a:p>
            <a:pPr marL="469900" lvl="1" indent="-24765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</a:t>
            </a:r>
            <a:r>
              <a:rPr lang="en-US" sz="1400" baseline="-25000" dirty="0"/>
              <a:t>1</a:t>
            </a:r>
            <a:r>
              <a:rPr lang="en-US" sz="1400" dirty="0"/>
              <a:t>=ACCGGTCGAGT</a:t>
            </a:r>
          </a:p>
          <a:p>
            <a:pPr marL="469900" lvl="1" indent="-24765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</a:t>
            </a:r>
            <a:r>
              <a:rPr lang="en-US" sz="1400" baseline="-25000" dirty="0"/>
              <a:t>2</a:t>
            </a:r>
            <a:r>
              <a:rPr lang="en-US" sz="1400" dirty="0"/>
              <a:t>=GTCGTTCGGAATGC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Biological applications often need to compare the DNA of two or more organisms to determine how “similar” they are as some measure of how closely related the two organisms are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Two strands are similar if</a:t>
            </a:r>
          </a:p>
          <a:p>
            <a:pPr marL="490538" lvl="1" indent="-23018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One is a substring of another</a:t>
            </a:r>
          </a:p>
          <a:p>
            <a:pPr marL="490538" lvl="1" indent="-23018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Number of changes needed to turn one into the other is small</a:t>
            </a:r>
          </a:p>
          <a:p>
            <a:pPr marL="490538" lvl="1" indent="-23018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 third string is long enough and has bases appearing in each of the original two in the same order, but not necessarily consecutively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Longest Common Subsequence (LCS) deals with the third way </a:t>
            </a:r>
          </a:p>
        </p:txBody>
      </p:sp>
    </p:spTree>
    <p:extLst>
      <p:ext uri="{BB962C8B-B14F-4D97-AF65-F5344CB8AC3E}">
        <p14:creationId xmlns:p14="http://schemas.microsoft.com/office/powerpoint/2010/main" val="594734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Longest Common Subsequence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D1EAA4-AFE4-6E75-2FCF-49E70EAE2FD2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4F1952-1790-710F-29E5-A1D917EE0620}"/>
              </a:ext>
            </a:extLst>
          </p:cNvPr>
          <p:cNvGrpSpPr/>
          <p:nvPr/>
        </p:nvGrpSpPr>
        <p:grpSpPr>
          <a:xfrm>
            <a:off x="133004" y="1289370"/>
            <a:ext cx="4174504" cy="249980"/>
            <a:chOff x="133004" y="1289370"/>
            <a:chExt cx="4174504" cy="2499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FB4C9D-7F94-CFF7-6391-4D56B824C07F}"/>
                </a:ext>
              </a:extLst>
            </p:cNvPr>
            <p:cNvSpPr/>
            <p:nvPr/>
          </p:nvSpPr>
          <p:spPr>
            <a:xfrm>
              <a:off x="133004" y="1289370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7BE68C-4580-1910-7F29-3F29B8B898BF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F17BC7-AF6D-99EC-C813-A51EE747003D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6FBF05-DCD6-AE3B-0720-972071D6CF57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017F0-4C2C-9667-8CB0-DB59FE4929D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1291B0-A15D-6592-448F-3B00C7F4DA59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7CE99E-D2D2-8D55-5932-3DC70ABF50B8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DEA74-164D-9DB5-239C-32E051906D84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614452-7B48-93E4-E53C-FF59E8066715}"/>
                </a:ext>
              </a:extLst>
            </p:cNvPr>
            <p:cNvSpPr/>
            <p:nvPr/>
          </p:nvSpPr>
          <p:spPr>
            <a:xfrm>
              <a:off x="341719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80AB3F-C115-2052-8E08-D84F1A362A3E}"/>
                </a:ext>
              </a:extLst>
            </p:cNvPr>
            <p:cNvSpPr/>
            <p:nvPr/>
          </p:nvSpPr>
          <p:spPr>
            <a:xfrm>
              <a:off x="371835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430230-2D92-1FA1-A4E6-9813BD237254}"/>
                </a:ext>
              </a:extLst>
            </p:cNvPr>
            <p:cNvSpPr/>
            <p:nvPr/>
          </p:nvSpPr>
          <p:spPr>
            <a:xfrm>
              <a:off x="401950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AFBD7-3BC7-2560-890D-464BE7EEFBCF}"/>
              </a:ext>
            </a:extLst>
          </p:cNvPr>
          <p:cNvGrpSpPr/>
          <p:nvPr/>
        </p:nvGrpSpPr>
        <p:grpSpPr>
          <a:xfrm>
            <a:off x="131110" y="4338763"/>
            <a:ext cx="5079866" cy="249980"/>
            <a:chOff x="131110" y="4338763"/>
            <a:chExt cx="5079866" cy="2499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3D356-6497-663B-40B8-37931D353D70}"/>
                </a:ext>
              </a:extLst>
            </p:cNvPr>
            <p:cNvSpPr/>
            <p:nvPr/>
          </p:nvSpPr>
          <p:spPr>
            <a:xfrm>
              <a:off x="131110" y="4338763"/>
              <a:ext cx="1164838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A920F-FCDD-E0CE-DF51-C2F02AAA641C}"/>
                </a:ext>
              </a:extLst>
            </p:cNvPr>
            <p:cNvSpPr/>
            <p:nvPr/>
          </p:nvSpPr>
          <p:spPr>
            <a:xfrm>
              <a:off x="130910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C655BE-3E2A-329C-70DD-B787B27476D9}"/>
                </a:ext>
              </a:extLst>
            </p:cNvPr>
            <p:cNvSpPr/>
            <p:nvPr/>
          </p:nvSpPr>
          <p:spPr>
            <a:xfrm>
              <a:off x="161026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823636-317A-02BF-9AD1-AAB776CB4FB2}"/>
                </a:ext>
              </a:extLst>
            </p:cNvPr>
            <p:cNvSpPr/>
            <p:nvPr/>
          </p:nvSpPr>
          <p:spPr>
            <a:xfrm>
              <a:off x="191141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A365A6-75EC-8B47-E729-C289D800CBB2}"/>
                </a:ext>
              </a:extLst>
            </p:cNvPr>
            <p:cNvSpPr/>
            <p:nvPr/>
          </p:nvSpPr>
          <p:spPr>
            <a:xfrm>
              <a:off x="221257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42B4D6-561D-6C17-4610-845A5C7F26E1}"/>
                </a:ext>
              </a:extLst>
            </p:cNvPr>
            <p:cNvSpPr/>
            <p:nvPr/>
          </p:nvSpPr>
          <p:spPr>
            <a:xfrm>
              <a:off x="251372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2085D-E5FC-E09A-DE20-1B385A19AB56}"/>
                </a:ext>
              </a:extLst>
            </p:cNvPr>
            <p:cNvSpPr/>
            <p:nvPr/>
          </p:nvSpPr>
          <p:spPr>
            <a:xfrm>
              <a:off x="281488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301F8-AA99-4B46-CA20-0C6D9E508395}"/>
                </a:ext>
              </a:extLst>
            </p:cNvPr>
            <p:cNvSpPr/>
            <p:nvPr/>
          </p:nvSpPr>
          <p:spPr>
            <a:xfrm>
              <a:off x="311604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E5D329-3ED4-A582-3836-1CD172DB6C44}"/>
                </a:ext>
              </a:extLst>
            </p:cNvPr>
            <p:cNvSpPr/>
            <p:nvPr/>
          </p:nvSpPr>
          <p:spPr>
            <a:xfrm>
              <a:off x="341719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78AF14-ABC3-D5C4-ABC5-EEEC80ECE397}"/>
                </a:ext>
              </a:extLst>
            </p:cNvPr>
            <p:cNvSpPr/>
            <p:nvPr/>
          </p:nvSpPr>
          <p:spPr>
            <a:xfrm>
              <a:off x="371835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7D3DDF-AC0D-85F8-AC5D-111462CDBEA7}"/>
                </a:ext>
              </a:extLst>
            </p:cNvPr>
            <p:cNvSpPr/>
            <p:nvPr/>
          </p:nvSpPr>
          <p:spPr>
            <a:xfrm>
              <a:off x="401950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064A67-9F68-7E00-3A12-E2DB0803B64E}"/>
                </a:ext>
              </a:extLst>
            </p:cNvPr>
            <p:cNvSpPr/>
            <p:nvPr/>
          </p:nvSpPr>
          <p:spPr>
            <a:xfrm>
              <a:off x="432066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50D815-2664-9ED3-7B59-A7C4B450780D}"/>
                </a:ext>
              </a:extLst>
            </p:cNvPr>
            <p:cNvSpPr/>
            <p:nvPr/>
          </p:nvSpPr>
          <p:spPr>
            <a:xfrm>
              <a:off x="462182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CA988-CAFE-7DE3-C655-22175EC20E19}"/>
                </a:ext>
              </a:extLst>
            </p:cNvPr>
            <p:cNvSpPr/>
            <p:nvPr/>
          </p:nvSpPr>
          <p:spPr>
            <a:xfrm>
              <a:off x="492297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C363A80-9DAA-F0CC-49B6-9A84802FA147}"/>
              </a:ext>
            </a:extLst>
          </p:cNvPr>
          <p:cNvSpPr/>
          <p:nvPr/>
        </p:nvSpPr>
        <p:spPr>
          <a:xfrm>
            <a:off x="1254382" y="121365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520B62-D17D-C707-753F-BFBB4A491528}"/>
              </a:ext>
            </a:extLst>
          </p:cNvPr>
          <p:cNvSpPr/>
          <p:nvPr/>
        </p:nvSpPr>
        <p:spPr>
          <a:xfrm>
            <a:off x="2459728" y="121365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3958EB-CEF0-EB1C-0C02-2C21F20BE044}"/>
              </a:ext>
            </a:extLst>
          </p:cNvPr>
          <p:cNvSpPr/>
          <p:nvPr/>
        </p:nvSpPr>
        <p:spPr>
          <a:xfrm>
            <a:off x="2760884" y="121365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142229-31C5-9BE3-8264-30CE06BBD788}"/>
              </a:ext>
            </a:extLst>
          </p:cNvPr>
          <p:cNvSpPr/>
          <p:nvPr/>
        </p:nvSpPr>
        <p:spPr>
          <a:xfrm>
            <a:off x="3363196" y="121365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A9F4A3-8CAF-1C86-14A8-71006FE3F971}"/>
              </a:ext>
            </a:extLst>
          </p:cNvPr>
          <p:cNvSpPr/>
          <p:nvPr/>
        </p:nvSpPr>
        <p:spPr>
          <a:xfrm>
            <a:off x="3665074" y="121365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DE93AD-97B7-3F4B-8603-A71CEE4B18D4}"/>
              </a:ext>
            </a:extLst>
          </p:cNvPr>
          <p:cNvGrpSpPr/>
          <p:nvPr/>
        </p:nvGrpSpPr>
        <p:grpSpPr>
          <a:xfrm>
            <a:off x="131110" y="2109107"/>
            <a:ext cx="2668724" cy="249980"/>
            <a:chOff x="131110" y="2109107"/>
            <a:chExt cx="2668724" cy="249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835EBC-1AC0-E209-23EF-CCDEE6E02536}"/>
                </a:ext>
              </a:extLst>
            </p:cNvPr>
            <p:cNvSpPr/>
            <p:nvPr/>
          </p:nvSpPr>
          <p:spPr>
            <a:xfrm>
              <a:off x="131110" y="2109107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Subsequence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825AA-8E55-A16C-BB1E-4D5374AC1083}"/>
                </a:ext>
              </a:extLst>
            </p:cNvPr>
            <p:cNvSpPr/>
            <p:nvPr/>
          </p:nvSpPr>
          <p:spPr>
            <a:xfrm>
              <a:off x="1307210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873592-774A-65F9-C236-88B48C2F4054}"/>
                </a:ext>
              </a:extLst>
            </p:cNvPr>
            <p:cNvSpPr/>
            <p:nvPr/>
          </p:nvSpPr>
          <p:spPr>
            <a:xfrm>
              <a:off x="1608366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02FD1E-8846-3E10-3DE7-37175D95E68D}"/>
                </a:ext>
              </a:extLst>
            </p:cNvPr>
            <p:cNvSpPr/>
            <p:nvPr/>
          </p:nvSpPr>
          <p:spPr>
            <a:xfrm>
              <a:off x="1909522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5430F2-77F6-72E0-B6E1-8415D14375A0}"/>
                </a:ext>
              </a:extLst>
            </p:cNvPr>
            <p:cNvSpPr/>
            <p:nvPr/>
          </p:nvSpPr>
          <p:spPr>
            <a:xfrm>
              <a:off x="2210678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114B51-AAC6-624B-03D6-96FC52821C82}"/>
                </a:ext>
              </a:extLst>
            </p:cNvPr>
            <p:cNvSpPr/>
            <p:nvPr/>
          </p:nvSpPr>
          <p:spPr>
            <a:xfrm>
              <a:off x="2511834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A3ACE2-76CC-F4AF-B547-E68BD174D467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 flipH="1">
            <a:off x="1451210" y="1609659"/>
            <a:ext cx="1172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A688E1-C3E5-B465-DA46-46EB1A5DD932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 flipH="1">
            <a:off x="1752366" y="1609659"/>
            <a:ext cx="905362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D2206C-11BF-B8A9-B3BD-063CE6D5A19A}"/>
              </a:ext>
            </a:extLst>
          </p:cNvPr>
          <p:cNvCxnSpPr>
            <a:stCxn id="40" idx="4"/>
            <a:endCxn id="46" idx="0"/>
          </p:cNvCxnSpPr>
          <p:nvPr/>
        </p:nvCxnSpPr>
        <p:spPr>
          <a:xfrm flipH="1">
            <a:off x="2053522" y="1609659"/>
            <a:ext cx="905362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E6BBB2-E929-CAD0-C711-611F5687DA19}"/>
              </a:ext>
            </a:extLst>
          </p:cNvPr>
          <p:cNvCxnSpPr>
            <a:stCxn id="41" idx="4"/>
            <a:endCxn id="47" idx="0"/>
          </p:cNvCxnSpPr>
          <p:nvPr/>
        </p:nvCxnSpPr>
        <p:spPr>
          <a:xfrm flipH="1">
            <a:off x="2354678" y="1609659"/>
            <a:ext cx="1206518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E6E00F-D26E-A22C-9DA2-DF143C7A2870}"/>
              </a:ext>
            </a:extLst>
          </p:cNvPr>
          <p:cNvCxnSpPr>
            <a:stCxn id="42" idx="4"/>
            <a:endCxn id="48" idx="0"/>
          </p:cNvCxnSpPr>
          <p:nvPr/>
        </p:nvCxnSpPr>
        <p:spPr>
          <a:xfrm flipH="1">
            <a:off x="2655834" y="1609659"/>
            <a:ext cx="1207240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63BADB2-212E-459F-83F1-26729FA8524E}"/>
              </a:ext>
            </a:extLst>
          </p:cNvPr>
          <p:cNvSpPr/>
          <p:nvPr/>
        </p:nvSpPr>
        <p:spPr>
          <a:xfrm>
            <a:off x="1257888" y="4269932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9AF4F4-3A23-6835-BFF1-B19C744D7A1F}"/>
              </a:ext>
            </a:extLst>
          </p:cNvPr>
          <p:cNvSpPr/>
          <p:nvPr/>
        </p:nvSpPr>
        <p:spPr>
          <a:xfrm>
            <a:off x="1855522" y="4269932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2CF57-E883-605E-38F2-2C6518025DBE}"/>
              </a:ext>
            </a:extLst>
          </p:cNvPr>
          <p:cNvSpPr/>
          <p:nvPr/>
        </p:nvSpPr>
        <p:spPr>
          <a:xfrm>
            <a:off x="2453156" y="425928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E1FD78-17A2-048B-8552-1B6ADF948AC3}"/>
              </a:ext>
            </a:extLst>
          </p:cNvPr>
          <p:cNvSpPr/>
          <p:nvPr/>
        </p:nvSpPr>
        <p:spPr>
          <a:xfrm>
            <a:off x="3654735" y="4269932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281A1D-8418-8108-9F09-0070CE847F85}"/>
              </a:ext>
            </a:extLst>
          </p:cNvPr>
          <p:cNvSpPr/>
          <p:nvPr/>
        </p:nvSpPr>
        <p:spPr>
          <a:xfrm>
            <a:off x="3965508" y="4269932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3F1302-7625-9254-F0AD-77AFBAF019F0}"/>
              </a:ext>
            </a:extLst>
          </p:cNvPr>
          <p:cNvSpPr/>
          <p:nvPr/>
        </p:nvSpPr>
        <p:spPr>
          <a:xfrm>
            <a:off x="4269524" y="4269932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240EF9-BD65-7003-20F9-715073D7776D}"/>
              </a:ext>
            </a:extLst>
          </p:cNvPr>
          <p:cNvGrpSpPr/>
          <p:nvPr/>
        </p:nvGrpSpPr>
        <p:grpSpPr>
          <a:xfrm>
            <a:off x="135953" y="3356280"/>
            <a:ext cx="2975244" cy="249980"/>
            <a:chOff x="135953" y="3356280"/>
            <a:chExt cx="2975244" cy="2499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237B9A-2B88-F53E-497E-0043231D4A29}"/>
                </a:ext>
              </a:extLst>
            </p:cNvPr>
            <p:cNvSpPr/>
            <p:nvPr/>
          </p:nvSpPr>
          <p:spPr>
            <a:xfrm>
              <a:off x="135953" y="3356280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Subsequence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910D3D3-D351-4855-D3E1-76A96EDF793D}"/>
                </a:ext>
              </a:extLst>
            </p:cNvPr>
            <p:cNvSpPr/>
            <p:nvPr/>
          </p:nvSpPr>
          <p:spPr>
            <a:xfrm>
              <a:off x="1312053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65349D-CEFC-A4E8-16F5-AB7D6222F958}"/>
                </a:ext>
              </a:extLst>
            </p:cNvPr>
            <p:cNvSpPr/>
            <p:nvPr/>
          </p:nvSpPr>
          <p:spPr>
            <a:xfrm>
              <a:off x="1614282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AD4FE6-854E-7E93-3ADC-D50BBAB7BC32}"/>
                </a:ext>
              </a:extLst>
            </p:cNvPr>
            <p:cNvSpPr/>
            <p:nvPr/>
          </p:nvSpPr>
          <p:spPr>
            <a:xfrm>
              <a:off x="1916511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0F2098-3663-371B-2153-40BF5A054A28}"/>
                </a:ext>
              </a:extLst>
            </p:cNvPr>
            <p:cNvSpPr/>
            <p:nvPr/>
          </p:nvSpPr>
          <p:spPr>
            <a:xfrm>
              <a:off x="2218740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9CEF35-C123-12E3-7EB6-DCA48A02BC45}"/>
                </a:ext>
              </a:extLst>
            </p:cNvPr>
            <p:cNvSpPr/>
            <p:nvPr/>
          </p:nvSpPr>
          <p:spPr>
            <a:xfrm>
              <a:off x="2520969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8241237-ADD9-964B-048C-9BE3CA13F9E7}"/>
                </a:ext>
              </a:extLst>
            </p:cNvPr>
            <p:cNvSpPr/>
            <p:nvPr/>
          </p:nvSpPr>
          <p:spPr>
            <a:xfrm>
              <a:off x="2823197" y="335628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E4CBB7-32B8-4D09-F57A-DB6E862BD12A}"/>
              </a:ext>
            </a:extLst>
          </p:cNvPr>
          <p:cNvCxnSpPr>
            <a:stCxn id="59" idx="0"/>
            <a:endCxn id="66" idx="2"/>
          </p:cNvCxnSpPr>
          <p:nvPr/>
        </p:nvCxnSpPr>
        <p:spPr>
          <a:xfrm flipV="1">
            <a:off x="1455888" y="3606260"/>
            <a:ext cx="165" cy="6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01F109-25B5-C32A-576C-E72E279E91BD}"/>
              </a:ext>
            </a:extLst>
          </p:cNvPr>
          <p:cNvCxnSpPr>
            <a:stCxn id="60" idx="0"/>
            <a:endCxn id="67" idx="2"/>
          </p:cNvCxnSpPr>
          <p:nvPr/>
        </p:nvCxnSpPr>
        <p:spPr>
          <a:xfrm flipH="1" flipV="1">
            <a:off x="1758282" y="3606260"/>
            <a:ext cx="295240" cy="6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1E78F0B-C28B-B7EA-1632-7337C1280A61}"/>
              </a:ext>
            </a:extLst>
          </p:cNvPr>
          <p:cNvCxnSpPr>
            <a:stCxn id="61" idx="0"/>
            <a:endCxn id="68" idx="2"/>
          </p:cNvCxnSpPr>
          <p:nvPr/>
        </p:nvCxnSpPr>
        <p:spPr>
          <a:xfrm flipH="1" flipV="1">
            <a:off x="2060511" y="3606260"/>
            <a:ext cx="590645" cy="65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86732F-1C5D-7EEB-50F6-4DDF054ACA37}"/>
              </a:ext>
            </a:extLst>
          </p:cNvPr>
          <p:cNvCxnSpPr>
            <a:stCxn id="62" idx="0"/>
            <a:endCxn id="69" idx="2"/>
          </p:cNvCxnSpPr>
          <p:nvPr/>
        </p:nvCxnSpPr>
        <p:spPr>
          <a:xfrm flipH="1" flipV="1">
            <a:off x="2362740" y="3606260"/>
            <a:ext cx="1489995" cy="6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B26938-F91D-448D-9234-BE1968EF531F}"/>
              </a:ext>
            </a:extLst>
          </p:cNvPr>
          <p:cNvCxnSpPr>
            <a:stCxn id="63" idx="0"/>
            <a:endCxn id="70" idx="2"/>
          </p:cNvCxnSpPr>
          <p:nvPr/>
        </p:nvCxnSpPr>
        <p:spPr>
          <a:xfrm flipH="1" flipV="1">
            <a:off x="2664969" y="3606260"/>
            <a:ext cx="1498539" cy="6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26694D-524E-769A-43CF-8BA865F15D08}"/>
              </a:ext>
            </a:extLst>
          </p:cNvPr>
          <p:cNvCxnSpPr>
            <a:stCxn id="64" idx="0"/>
            <a:endCxn id="71" idx="2"/>
          </p:cNvCxnSpPr>
          <p:nvPr/>
        </p:nvCxnSpPr>
        <p:spPr>
          <a:xfrm flipH="1" flipV="1">
            <a:off x="2967197" y="3606260"/>
            <a:ext cx="1500327" cy="66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Longest Common Subsequence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D1EAA4-AFE4-6E75-2FCF-49E70EAE2FD2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4F1952-1790-710F-29E5-A1D917EE0620}"/>
              </a:ext>
            </a:extLst>
          </p:cNvPr>
          <p:cNvGrpSpPr/>
          <p:nvPr/>
        </p:nvGrpSpPr>
        <p:grpSpPr>
          <a:xfrm>
            <a:off x="133004" y="1289370"/>
            <a:ext cx="4174504" cy="249980"/>
            <a:chOff x="133004" y="1289370"/>
            <a:chExt cx="4174504" cy="2499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FB4C9D-7F94-CFF7-6391-4D56B824C07F}"/>
                </a:ext>
              </a:extLst>
            </p:cNvPr>
            <p:cNvSpPr/>
            <p:nvPr/>
          </p:nvSpPr>
          <p:spPr>
            <a:xfrm>
              <a:off x="133004" y="1289370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7BE68C-4580-1910-7F29-3F29B8B898BF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F17BC7-AF6D-99EC-C813-A51EE747003D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6FBF05-DCD6-AE3B-0720-972071D6CF57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017F0-4C2C-9667-8CB0-DB59FE4929D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1291B0-A15D-6592-448F-3B00C7F4DA59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7CE99E-D2D2-8D55-5932-3DC70ABF50B8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DEA74-164D-9DB5-239C-32E051906D84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614452-7B48-93E4-E53C-FF59E8066715}"/>
                </a:ext>
              </a:extLst>
            </p:cNvPr>
            <p:cNvSpPr/>
            <p:nvPr/>
          </p:nvSpPr>
          <p:spPr>
            <a:xfrm>
              <a:off x="341719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80AB3F-C115-2052-8E08-D84F1A362A3E}"/>
                </a:ext>
              </a:extLst>
            </p:cNvPr>
            <p:cNvSpPr/>
            <p:nvPr/>
          </p:nvSpPr>
          <p:spPr>
            <a:xfrm>
              <a:off x="371835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430230-2D92-1FA1-A4E6-9813BD237254}"/>
                </a:ext>
              </a:extLst>
            </p:cNvPr>
            <p:cNvSpPr/>
            <p:nvPr/>
          </p:nvSpPr>
          <p:spPr>
            <a:xfrm>
              <a:off x="401950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AFBD7-3BC7-2560-890D-464BE7EEFBCF}"/>
              </a:ext>
            </a:extLst>
          </p:cNvPr>
          <p:cNvGrpSpPr/>
          <p:nvPr/>
        </p:nvGrpSpPr>
        <p:grpSpPr>
          <a:xfrm>
            <a:off x="131110" y="4338763"/>
            <a:ext cx="5079866" cy="249980"/>
            <a:chOff x="131110" y="4338763"/>
            <a:chExt cx="5079866" cy="2499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3D356-6497-663B-40B8-37931D353D70}"/>
                </a:ext>
              </a:extLst>
            </p:cNvPr>
            <p:cNvSpPr/>
            <p:nvPr/>
          </p:nvSpPr>
          <p:spPr>
            <a:xfrm>
              <a:off x="131110" y="4338763"/>
              <a:ext cx="1164838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A920F-FCDD-E0CE-DF51-C2F02AAA641C}"/>
                </a:ext>
              </a:extLst>
            </p:cNvPr>
            <p:cNvSpPr/>
            <p:nvPr/>
          </p:nvSpPr>
          <p:spPr>
            <a:xfrm>
              <a:off x="130910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C655BE-3E2A-329C-70DD-B787B27476D9}"/>
                </a:ext>
              </a:extLst>
            </p:cNvPr>
            <p:cNvSpPr/>
            <p:nvPr/>
          </p:nvSpPr>
          <p:spPr>
            <a:xfrm>
              <a:off x="161026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823636-317A-02BF-9AD1-AAB776CB4FB2}"/>
                </a:ext>
              </a:extLst>
            </p:cNvPr>
            <p:cNvSpPr/>
            <p:nvPr/>
          </p:nvSpPr>
          <p:spPr>
            <a:xfrm>
              <a:off x="191141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A365A6-75EC-8B47-E729-C289D800CBB2}"/>
                </a:ext>
              </a:extLst>
            </p:cNvPr>
            <p:cNvSpPr/>
            <p:nvPr/>
          </p:nvSpPr>
          <p:spPr>
            <a:xfrm>
              <a:off x="221257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42B4D6-561D-6C17-4610-845A5C7F26E1}"/>
                </a:ext>
              </a:extLst>
            </p:cNvPr>
            <p:cNvSpPr/>
            <p:nvPr/>
          </p:nvSpPr>
          <p:spPr>
            <a:xfrm>
              <a:off x="251372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2085D-E5FC-E09A-DE20-1B385A19AB56}"/>
                </a:ext>
              </a:extLst>
            </p:cNvPr>
            <p:cNvSpPr/>
            <p:nvPr/>
          </p:nvSpPr>
          <p:spPr>
            <a:xfrm>
              <a:off x="281488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301F8-AA99-4B46-CA20-0C6D9E508395}"/>
                </a:ext>
              </a:extLst>
            </p:cNvPr>
            <p:cNvSpPr/>
            <p:nvPr/>
          </p:nvSpPr>
          <p:spPr>
            <a:xfrm>
              <a:off x="311604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E5D329-3ED4-A582-3836-1CD172DB6C44}"/>
                </a:ext>
              </a:extLst>
            </p:cNvPr>
            <p:cNvSpPr/>
            <p:nvPr/>
          </p:nvSpPr>
          <p:spPr>
            <a:xfrm>
              <a:off x="341719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78AF14-ABC3-D5C4-ABC5-EEEC80ECE397}"/>
                </a:ext>
              </a:extLst>
            </p:cNvPr>
            <p:cNvSpPr/>
            <p:nvPr/>
          </p:nvSpPr>
          <p:spPr>
            <a:xfrm>
              <a:off x="371835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7D3DDF-AC0D-85F8-AC5D-111462CDBEA7}"/>
                </a:ext>
              </a:extLst>
            </p:cNvPr>
            <p:cNvSpPr/>
            <p:nvPr/>
          </p:nvSpPr>
          <p:spPr>
            <a:xfrm>
              <a:off x="401950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064A67-9F68-7E00-3A12-E2DB0803B64E}"/>
                </a:ext>
              </a:extLst>
            </p:cNvPr>
            <p:cNvSpPr/>
            <p:nvPr/>
          </p:nvSpPr>
          <p:spPr>
            <a:xfrm>
              <a:off x="432066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50D815-2664-9ED3-7B59-A7C4B450780D}"/>
                </a:ext>
              </a:extLst>
            </p:cNvPr>
            <p:cNvSpPr/>
            <p:nvPr/>
          </p:nvSpPr>
          <p:spPr>
            <a:xfrm>
              <a:off x="462182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CA988-CAFE-7DE3-C655-22175EC20E19}"/>
                </a:ext>
              </a:extLst>
            </p:cNvPr>
            <p:cNvSpPr/>
            <p:nvPr/>
          </p:nvSpPr>
          <p:spPr>
            <a:xfrm>
              <a:off x="492297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F5E8-CFBF-9AB0-0CC4-02FEEF352C6B}"/>
              </a:ext>
            </a:extLst>
          </p:cNvPr>
          <p:cNvGrpSpPr/>
          <p:nvPr/>
        </p:nvGrpSpPr>
        <p:grpSpPr>
          <a:xfrm>
            <a:off x="131108" y="2109107"/>
            <a:ext cx="3113343" cy="249980"/>
            <a:chOff x="131108" y="2109107"/>
            <a:chExt cx="3113343" cy="249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835EBC-1AC0-E209-23EF-CCDEE6E02536}"/>
                </a:ext>
              </a:extLst>
            </p:cNvPr>
            <p:cNvSpPr/>
            <p:nvPr/>
          </p:nvSpPr>
          <p:spPr>
            <a:xfrm>
              <a:off x="131108" y="2109107"/>
              <a:ext cx="190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Common subsequence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873592-774A-65F9-C236-88B48C2F4054}"/>
                </a:ext>
              </a:extLst>
            </p:cNvPr>
            <p:cNvSpPr/>
            <p:nvPr/>
          </p:nvSpPr>
          <p:spPr>
            <a:xfrm>
              <a:off x="2052983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02FD1E-8846-3E10-3DE7-37175D95E68D}"/>
                </a:ext>
              </a:extLst>
            </p:cNvPr>
            <p:cNvSpPr/>
            <p:nvPr/>
          </p:nvSpPr>
          <p:spPr>
            <a:xfrm>
              <a:off x="2354139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5430F2-77F6-72E0-B6E1-8415D14375A0}"/>
                </a:ext>
              </a:extLst>
            </p:cNvPr>
            <p:cNvSpPr/>
            <p:nvPr/>
          </p:nvSpPr>
          <p:spPr>
            <a:xfrm>
              <a:off x="2655295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114B51-AAC6-624B-03D6-96FC52821C82}"/>
                </a:ext>
              </a:extLst>
            </p:cNvPr>
            <p:cNvSpPr/>
            <p:nvPr/>
          </p:nvSpPr>
          <p:spPr>
            <a:xfrm>
              <a:off x="2956451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6F04E0-34B7-1483-2234-EB1EC23C876E}"/>
              </a:ext>
            </a:extLst>
          </p:cNvPr>
          <p:cNvGrpSpPr/>
          <p:nvPr/>
        </p:nvGrpSpPr>
        <p:grpSpPr>
          <a:xfrm>
            <a:off x="1251653" y="1225247"/>
            <a:ext cx="4008110" cy="3440131"/>
            <a:chOff x="1251653" y="1225247"/>
            <a:chExt cx="4008110" cy="344013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BC097E-8709-5AAF-9EF1-BBBBF9C379F5}"/>
                </a:ext>
              </a:extLst>
            </p:cNvPr>
            <p:cNvSpPr/>
            <p:nvPr/>
          </p:nvSpPr>
          <p:spPr>
            <a:xfrm>
              <a:off x="2156139" y="1230581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B29A26-B67C-CD3B-D9B1-FE42EBFD454F}"/>
                </a:ext>
              </a:extLst>
            </p:cNvPr>
            <p:cNvSpPr/>
            <p:nvPr/>
          </p:nvSpPr>
          <p:spPr>
            <a:xfrm>
              <a:off x="2448789" y="1230229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C3280C-08F6-DAE7-9EA2-B5C970C1CEDE}"/>
                </a:ext>
              </a:extLst>
            </p:cNvPr>
            <p:cNvSpPr/>
            <p:nvPr/>
          </p:nvSpPr>
          <p:spPr>
            <a:xfrm>
              <a:off x="2763673" y="1230229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35C293-3F7D-8E62-AFA9-87EA36BC4F86}"/>
                </a:ext>
              </a:extLst>
            </p:cNvPr>
            <p:cNvSpPr/>
            <p:nvPr/>
          </p:nvSpPr>
          <p:spPr>
            <a:xfrm>
              <a:off x="3063339" y="1225247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C98911-44C9-A23D-7EA7-3FB2A339AF3F}"/>
                </a:ext>
              </a:extLst>
            </p:cNvPr>
            <p:cNvSpPr/>
            <p:nvPr/>
          </p:nvSpPr>
          <p:spPr>
            <a:xfrm>
              <a:off x="1251653" y="4259855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7A8DF1-2644-5C36-07C8-671C10E4EECB}"/>
                </a:ext>
              </a:extLst>
            </p:cNvPr>
            <p:cNvSpPr/>
            <p:nvPr/>
          </p:nvSpPr>
          <p:spPr>
            <a:xfrm>
              <a:off x="2146559" y="4269378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26EB73-9253-E26F-E32C-E3753EEB1CFC}"/>
                </a:ext>
              </a:extLst>
            </p:cNvPr>
            <p:cNvSpPr/>
            <p:nvPr/>
          </p:nvSpPr>
          <p:spPr>
            <a:xfrm>
              <a:off x="4261451" y="4269378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7E0A00-7DFA-D538-290F-5E3402BD3A66}"/>
                </a:ext>
              </a:extLst>
            </p:cNvPr>
            <p:cNvSpPr/>
            <p:nvPr/>
          </p:nvSpPr>
          <p:spPr>
            <a:xfrm>
              <a:off x="4863763" y="4269378"/>
              <a:ext cx="396000" cy="39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3271EA-3226-E265-15C6-AE1412C3DD4A}"/>
              </a:ext>
            </a:extLst>
          </p:cNvPr>
          <p:cNvCxnSpPr>
            <a:stCxn id="8" idx="4"/>
            <a:endCxn id="45" idx="0"/>
          </p:cNvCxnSpPr>
          <p:nvPr/>
        </p:nvCxnSpPr>
        <p:spPr>
          <a:xfrm flipH="1">
            <a:off x="2196983" y="1626581"/>
            <a:ext cx="157156" cy="4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19D1CB-775F-FF89-C6F6-4427B6AE9C16}"/>
              </a:ext>
            </a:extLst>
          </p:cNvPr>
          <p:cNvCxnSpPr>
            <a:stCxn id="11" idx="4"/>
            <a:endCxn id="46" idx="0"/>
          </p:cNvCxnSpPr>
          <p:nvPr/>
        </p:nvCxnSpPr>
        <p:spPr>
          <a:xfrm flipH="1">
            <a:off x="2498139" y="1626229"/>
            <a:ext cx="148650" cy="48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623A46-D8D3-590C-A058-0E7AAD5B6A0E}"/>
              </a:ext>
            </a:extLst>
          </p:cNvPr>
          <p:cNvCxnSpPr>
            <a:stCxn id="32" idx="4"/>
            <a:endCxn id="47" idx="0"/>
          </p:cNvCxnSpPr>
          <p:nvPr/>
        </p:nvCxnSpPr>
        <p:spPr>
          <a:xfrm flipH="1">
            <a:off x="2799295" y="1626229"/>
            <a:ext cx="162378" cy="48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786343-0469-C44F-48CE-DCF7CBF528F4}"/>
              </a:ext>
            </a:extLst>
          </p:cNvPr>
          <p:cNvCxnSpPr>
            <a:stCxn id="33" idx="4"/>
            <a:endCxn id="48" idx="0"/>
          </p:cNvCxnSpPr>
          <p:nvPr/>
        </p:nvCxnSpPr>
        <p:spPr>
          <a:xfrm flipH="1">
            <a:off x="3100451" y="1621247"/>
            <a:ext cx="160888" cy="48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A94A8-12CB-3B98-B061-456F404622CC}"/>
              </a:ext>
            </a:extLst>
          </p:cNvPr>
          <p:cNvCxnSpPr>
            <a:stCxn id="35" idx="0"/>
            <a:endCxn id="45" idx="2"/>
          </p:cNvCxnSpPr>
          <p:nvPr/>
        </p:nvCxnSpPr>
        <p:spPr>
          <a:xfrm flipV="1">
            <a:off x="1449653" y="2359087"/>
            <a:ext cx="747330" cy="190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0A2253-FE1A-731D-0BC6-B8B183ED01AA}"/>
              </a:ext>
            </a:extLst>
          </p:cNvPr>
          <p:cNvCxnSpPr>
            <a:stCxn id="49" idx="0"/>
            <a:endCxn id="46" idx="2"/>
          </p:cNvCxnSpPr>
          <p:nvPr/>
        </p:nvCxnSpPr>
        <p:spPr>
          <a:xfrm flipV="1">
            <a:off x="2344559" y="2359087"/>
            <a:ext cx="153580" cy="19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858AF7-919C-529B-E451-7AE7959739D2}"/>
              </a:ext>
            </a:extLst>
          </p:cNvPr>
          <p:cNvCxnSpPr>
            <a:stCxn id="51" idx="0"/>
            <a:endCxn id="47" idx="2"/>
          </p:cNvCxnSpPr>
          <p:nvPr/>
        </p:nvCxnSpPr>
        <p:spPr>
          <a:xfrm flipH="1" flipV="1">
            <a:off x="2799295" y="2359087"/>
            <a:ext cx="1660156" cy="19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9A0A83-87AC-B6E9-284D-8F3694773117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3100451" y="2359087"/>
            <a:ext cx="1961312" cy="19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04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Longest Common Subsequence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D1EAA4-AFE4-6E75-2FCF-49E70EAE2FD2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4F1952-1790-710F-29E5-A1D917EE0620}"/>
              </a:ext>
            </a:extLst>
          </p:cNvPr>
          <p:cNvGrpSpPr/>
          <p:nvPr/>
        </p:nvGrpSpPr>
        <p:grpSpPr>
          <a:xfrm>
            <a:off x="133004" y="1289370"/>
            <a:ext cx="4174504" cy="249980"/>
            <a:chOff x="133004" y="1289370"/>
            <a:chExt cx="4174504" cy="2499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FB4C9D-7F94-CFF7-6391-4D56B824C07F}"/>
                </a:ext>
              </a:extLst>
            </p:cNvPr>
            <p:cNvSpPr/>
            <p:nvPr/>
          </p:nvSpPr>
          <p:spPr>
            <a:xfrm>
              <a:off x="133004" y="1289370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7BE68C-4580-1910-7F29-3F29B8B898BF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F17BC7-AF6D-99EC-C813-A51EE747003D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6FBF05-DCD6-AE3B-0720-972071D6CF57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017F0-4C2C-9667-8CB0-DB59FE4929D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1291B0-A15D-6592-448F-3B00C7F4DA59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7CE99E-D2D2-8D55-5932-3DC70ABF50B8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DEA74-164D-9DB5-239C-32E051906D84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614452-7B48-93E4-E53C-FF59E8066715}"/>
                </a:ext>
              </a:extLst>
            </p:cNvPr>
            <p:cNvSpPr/>
            <p:nvPr/>
          </p:nvSpPr>
          <p:spPr>
            <a:xfrm>
              <a:off x="341719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80AB3F-C115-2052-8E08-D84F1A362A3E}"/>
                </a:ext>
              </a:extLst>
            </p:cNvPr>
            <p:cNvSpPr/>
            <p:nvPr/>
          </p:nvSpPr>
          <p:spPr>
            <a:xfrm>
              <a:off x="371835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430230-2D92-1FA1-A4E6-9813BD237254}"/>
                </a:ext>
              </a:extLst>
            </p:cNvPr>
            <p:cNvSpPr/>
            <p:nvPr/>
          </p:nvSpPr>
          <p:spPr>
            <a:xfrm>
              <a:off x="401950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AFBD7-3BC7-2560-890D-464BE7EEFBCF}"/>
              </a:ext>
            </a:extLst>
          </p:cNvPr>
          <p:cNvGrpSpPr/>
          <p:nvPr/>
        </p:nvGrpSpPr>
        <p:grpSpPr>
          <a:xfrm>
            <a:off x="131110" y="4338763"/>
            <a:ext cx="5079866" cy="249980"/>
            <a:chOff x="131110" y="4338763"/>
            <a:chExt cx="5079866" cy="2499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3D356-6497-663B-40B8-37931D353D70}"/>
                </a:ext>
              </a:extLst>
            </p:cNvPr>
            <p:cNvSpPr/>
            <p:nvPr/>
          </p:nvSpPr>
          <p:spPr>
            <a:xfrm>
              <a:off x="131110" y="4338763"/>
              <a:ext cx="1164838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A920F-FCDD-E0CE-DF51-C2F02AAA641C}"/>
                </a:ext>
              </a:extLst>
            </p:cNvPr>
            <p:cNvSpPr/>
            <p:nvPr/>
          </p:nvSpPr>
          <p:spPr>
            <a:xfrm>
              <a:off x="130910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C655BE-3E2A-329C-70DD-B787B27476D9}"/>
                </a:ext>
              </a:extLst>
            </p:cNvPr>
            <p:cNvSpPr/>
            <p:nvPr/>
          </p:nvSpPr>
          <p:spPr>
            <a:xfrm>
              <a:off x="161026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823636-317A-02BF-9AD1-AAB776CB4FB2}"/>
                </a:ext>
              </a:extLst>
            </p:cNvPr>
            <p:cNvSpPr/>
            <p:nvPr/>
          </p:nvSpPr>
          <p:spPr>
            <a:xfrm>
              <a:off x="191141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A365A6-75EC-8B47-E729-C289D800CBB2}"/>
                </a:ext>
              </a:extLst>
            </p:cNvPr>
            <p:cNvSpPr/>
            <p:nvPr/>
          </p:nvSpPr>
          <p:spPr>
            <a:xfrm>
              <a:off x="221257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42B4D6-561D-6C17-4610-845A5C7F26E1}"/>
                </a:ext>
              </a:extLst>
            </p:cNvPr>
            <p:cNvSpPr/>
            <p:nvPr/>
          </p:nvSpPr>
          <p:spPr>
            <a:xfrm>
              <a:off x="251372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2085D-E5FC-E09A-DE20-1B385A19AB56}"/>
                </a:ext>
              </a:extLst>
            </p:cNvPr>
            <p:cNvSpPr/>
            <p:nvPr/>
          </p:nvSpPr>
          <p:spPr>
            <a:xfrm>
              <a:off x="281488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301F8-AA99-4B46-CA20-0C6D9E508395}"/>
                </a:ext>
              </a:extLst>
            </p:cNvPr>
            <p:cNvSpPr/>
            <p:nvPr/>
          </p:nvSpPr>
          <p:spPr>
            <a:xfrm>
              <a:off x="311604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E5D329-3ED4-A582-3836-1CD172DB6C44}"/>
                </a:ext>
              </a:extLst>
            </p:cNvPr>
            <p:cNvSpPr/>
            <p:nvPr/>
          </p:nvSpPr>
          <p:spPr>
            <a:xfrm>
              <a:off x="341719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78AF14-ABC3-D5C4-ABC5-EEEC80ECE397}"/>
                </a:ext>
              </a:extLst>
            </p:cNvPr>
            <p:cNvSpPr/>
            <p:nvPr/>
          </p:nvSpPr>
          <p:spPr>
            <a:xfrm>
              <a:off x="371835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7D3DDF-AC0D-85F8-AC5D-111462CDBEA7}"/>
                </a:ext>
              </a:extLst>
            </p:cNvPr>
            <p:cNvSpPr/>
            <p:nvPr/>
          </p:nvSpPr>
          <p:spPr>
            <a:xfrm>
              <a:off x="401950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064A67-9F68-7E00-3A12-E2DB0803B64E}"/>
                </a:ext>
              </a:extLst>
            </p:cNvPr>
            <p:cNvSpPr/>
            <p:nvPr/>
          </p:nvSpPr>
          <p:spPr>
            <a:xfrm>
              <a:off x="432066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50D815-2664-9ED3-7B59-A7C4B450780D}"/>
                </a:ext>
              </a:extLst>
            </p:cNvPr>
            <p:cNvSpPr/>
            <p:nvPr/>
          </p:nvSpPr>
          <p:spPr>
            <a:xfrm>
              <a:off x="462182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CA988-CAFE-7DE3-C655-22175EC20E19}"/>
                </a:ext>
              </a:extLst>
            </p:cNvPr>
            <p:cNvSpPr/>
            <p:nvPr/>
          </p:nvSpPr>
          <p:spPr>
            <a:xfrm>
              <a:off x="492297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F5E8-CFBF-9AB0-0CC4-02FEEF352C6B}"/>
              </a:ext>
            </a:extLst>
          </p:cNvPr>
          <p:cNvGrpSpPr/>
          <p:nvPr/>
        </p:nvGrpSpPr>
        <p:grpSpPr>
          <a:xfrm>
            <a:off x="131108" y="2109107"/>
            <a:ext cx="3113343" cy="249980"/>
            <a:chOff x="131108" y="2109107"/>
            <a:chExt cx="3113343" cy="249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835EBC-1AC0-E209-23EF-CCDEE6E02536}"/>
                </a:ext>
              </a:extLst>
            </p:cNvPr>
            <p:cNvSpPr/>
            <p:nvPr/>
          </p:nvSpPr>
          <p:spPr>
            <a:xfrm>
              <a:off x="131108" y="2109107"/>
              <a:ext cx="190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Common subsequence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873592-774A-65F9-C236-88B48C2F4054}"/>
                </a:ext>
              </a:extLst>
            </p:cNvPr>
            <p:cNvSpPr/>
            <p:nvPr/>
          </p:nvSpPr>
          <p:spPr>
            <a:xfrm>
              <a:off x="2052983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02FD1E-8846-3E10-3DE7-37175D95E68D}"/>
                </a:ext>
              </a:extLst>
            </p:cNvPr>
            <p:cNvSpPr/>
            <p:nvPr/>
          </p:nvSpPr>
          <p:spPr>
            <a:xfrm>
              <a:off x="2354139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5430F2-77F6-72E0-B6E1-8415D14375A0}"/>
                </a:ext>
              </a:extLst>
            </p:cNvPr>
            <p:cNvSpPr/>
            <p:nvPr/>
          </p:nvSpPr>
          <p:spPr>
            <a:xfrm>
              <a:off x="2655295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114B51-AAC6-624B-03D6-96FC52821C82}"/>
                </a:ext>
              </a:extLst>
            </p:cNvPr>
            <p:cNvSpPr/>
            <p:nvPr/>
          </p:nvSpPr>
          <p:spPr>
            <a:xfrm>
              <a:off x="2956451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8BC097E-8709-5AAF-9EF1-BBBBF9C379F5}"/>
              </a:ext>
            </a:extLst>
          </p:cNvPr>
          <p:cNvSpPr/>
          <p:nvPr/>
        </p:nvSpPr>
        <p:spPr>
          <a:xfrm>
            <a:off x="2156139" y="1230581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B29A26-B67C-CD3B-D9B1-FE42EBFD454F}"/>
              </a:ext>
            </a:extLst>
          </p:cNvPr>
          <p:cNvSpPr/>
          <p:nvPr/>
        </p:nvSpPr>
        <p:spPr>
          <a:xfrm>
            <a:off x="2448789" y="123022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C3280C-08F6-DAE7-9EA2-B5C970C1CEDE}"/>
              </a:ext>
            </a:extLst>
          </p:cNvPr>
          <p:cNvSpPr/>
          <p:nvPr/>
        </p:nvSpPr>
        <p:spPr>
          <a:xfrm>
            <a:off x="2763673" y="123022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35C293-3F7D-8E62-AFA9-87EA36BC4F86}"/>
              </a:ext>
            </a:extLst>
          </p:cNvPr>
          <p:cNvSpPr/>
          <p:nvPr/>
        </p:nvSpPr>
        <p:spPr>
          <a:xfrm>
            <a:off x="3063339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C98911-44C9-A23D-7EA7-3FB2A339AF3F}"/>
              </a:ext>
            </a:extLst>
          </p:cNvPr>
          <p:cNvSpPr/>
          <p:nvPr/>
        </p:nvSpPr>
        <p:spPr>
          <a:xfrm>
            <a:off x="1251653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7A8DF1-2644-5C36-07C8-671C10E4EECB}"/>
              </a:ext>
            </a:extLst>
          </p:cNvPr>
          <p:cNvSpPr/>
          <p:nvPr/>
        </p:nvSpPr>
        <p:spPr>
          <a:xfrm>
            <a:off x="2146559" y="426937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26EB73-9253-E26F-E32C-E3753EEB1CFC}"/>
              </a:ext>
            </a:extLst>
          </p:cNvPr>
          <p:cNvSpPr/>
          <p:nvPr/>
        </p:nvSpPr>
        <p:spPr>
          <a:xfrm>
            <a:off x="2457480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7E0A00-7DFA-D538-290F-5E3402BD3A66}"/>
              </a:ext>
            </a:extLst>
          </p:cNvPr>
          <p:cNvSpPr/>
          <p:nvPr/>
        </p:nvSpPr>
        <p:spPr>
          <a:xfrm>
            <a:off x="2767139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3271EA-3226-E265-15C6-AE1412C3DD4A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>
            <a:off x="2354139" y="1626581"/>
            <a:ext cx="388129" cy="122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19D1CB-775F-FF89-C6F6-4427B6AE9C16}"/>
              </a:ext>
            </a:extLst>
          </p:cNvPr>
          <p:cNvCxnSpPr>
            <a:cxnSpLocks/>
            <a:stCxn id="11" idx="4"/>
            <a:endCxn id="41" idx="0"/>
          </p:cNvCxnSpPr>
          <p:nvPr/>
        </p:nvCxnSpPr>
        <p:spPr>
          <a:xfrm>
            <a:off x="2646789" y="1626229"/>
            <a:ext cx="396635" cy="12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623A46-D8D3-590C-A058-0E7AAD5B6A0E}"/>
              </a:ext>
            </a:extLst>
          </p:cNvPr>
          <p:cNvCxnSpPr>
            <a:cxnSpLocks/>
            <a:stCxn id="32" idx="4"/>
            <a:endCxn id="42" idx="0"/>
          </p:cNvCxnSpPr>
          <p:nvPr/>
        </p:nvCxnSpPr>
        <p:spPr>
          <a:xfrm>
            <a:off x="2961673" y="1626229"/>
            <a:ext cx="382907" cy="12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786343-0469-C44F-48CE-DCF7CBF528F4}"/>
              </a:ext>
            </a:extLst>
          </p:cNvPr>
          <p:cNvCxnSpPr>
            <a:cxnSpLocks/>
            <a:stCxn id="33" idx="4"/>
            <a:endCxn id="44" idx="0"/>
          </p:cNvCxnSpPr>
          <p:nvPr/>
        </p:nvCxnSpPr>
        <p:spPr>
          <a:xfrm>
            <a:off x="3261339" y="1621247"/>
            <a:ext cx="384397" cy="122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A94A8-12CB-3B98-B061-456F404622CC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1449653" y="3098945"/>
            <a:ext cx="1292615" cy="11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0A2253-FE1A-731D-0BC6-B8B183ED01AA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V="1">
            <a:off x="2344559" y="3098945"/>
            <a:ext cx="698865" cy="117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858AF7-919C-529B-E451-7AE7959739D2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>
          <a:xfrm flipV="1">
            <a:off x="2655480" y="3098945"/>
            <a:ext cx="689100" cy="11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9A0A83-87AC-B6E9-284D-8F3694773117}"/>
              </a:ext>
            </a:extLst>
          </p:cNvPr>
          <p:cNvCxnSpPr>
            <a:cxnSpLocks/>
            <a:stCxn id="53" idx="0"/>
            <a:endCxn id="44" idx="2"/>
          </p:cNvCxnSpPr>
          <p:nvPr/>
        </p:nvCxnSpPr>
        <p:spPr>
          <a:xfrm flipV="1">
            <a:off x="2965139" y="3098945"/>
            <a:ext cx="680597" cy="11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543BB9-AE59-FFF0-52DB-9A17BA83C56B}"/>
              </a:ext>
            </a:extLst>
          </p:cNvPr>
          <p:cNvGrpSpPr/>
          <p:nvPr/>
        </p:nvGrpSpPr>
        <p:grpSpPr>
          <a:xfrm>
            <a:off x="131108" y="2848965"/>
            <a:ext cx="4260940" cy="249980"/>
            <a:chOff x="131108" y="2848965"/>
            <a:chExt cx="4260940" cy="2499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EE551A-5EAF-3D02-1FCB-761CBFEF9F69}"/>
                </a:ext>
              </a:extLst>
            </p:cNvPr>
            <p:cNvSpPr/>
            <p:nvPr/>
          </p:nvSpPr>
          <p:spPr>
            <a:xfrm>
              <a:off x="131108" y="2848965"/>
              <a:ext cx="244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Longer common subsequence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162608-3175-BDDA-AF70-D052C798651B}"/>
                </a:ext>
              </a:extLst>
            </p:cNvPr>
            <p:cNvSpPr/>
            <p:nvPr/>
          </p:nvSpPr>
          <p:spPr>
            <a:xfrm>
              <a:off x="2598268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B76BF7-BC11-513C-CBB9-045696607A1C}"/>
                </a:ext>
              </a:extLst>
            </p:cNvPr>
            <p:cNvSpPr/>
            <p:nvPr/>
          </p:nvSpPr>
          <p:spPr>
            <a:xfrm>
              <a:off x="2899424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FFA994-451B-86A8-CC48-6FE41189C9D6}"/>
                </a:ext>
              </a:extLst>
            </p:cNvPr>
            <p:cNvSpPr/>
            <p:nvPr/>
          </p:nvSpPr>
          <p:spPr>
            <a:xfrm>
              <a:off x="3200580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A77742-540D-860F-7B3B-3AFEE4314047}"/>
                </a:ext>
              </a:extLst>
            </p:cNvPr>
            <p:cNvSpPr/>
            <p:nvPr/>
          </p:nvSpPr>
          <p:spPr>
            <a:xfrm>
              <a:off x="3501736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572FE6-C72A-4F87-613A-B16A52036C9E}"/>
                </a:ext>
              </a:extLst>
            </p:cNvPr>
            <p:cNvSpPr/>
            <p:nvPr/>
          </p:nvSpPr>
          <p:spPr>
            <a:xfrm>
              <a:off x="3802892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A6D79B-FA49-B927-BAA3-413561D72C0E}"/>
                </a:ext>
              </a:extLst>
            </p:cNvPr>
            <p:cNvSpPr/>
            <p:nvPr/>
          </p:nvSpPr>
          <p:spPr>
            <a:xfrm>
              <a:off x="4104048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A0A717-E92C-D135-2925-D663F9348D86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3862352" y="1621247"/>
            <a:ext cx="84540" cy="122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545A25-D565-45B9-E346-3845773651DB}"/>
              </a:ext>
            </a:extLst>
          </p:cNvPr>
          <p:cNvCxnSpPr>
            <a:cxnSpLocks/>
            <a:stCxn id="74" idx="4"/>
            <a:endCxn id="52" idx="0"/>
          </p:cNvCxnSpPr>
          <p:nvPr/>
        </p:nvCxnSpPr>
        <p:spPr>
          <a:xfrm>
            <a:off x="4160297" y="1621247"/>
            <a:ext cx="87751" cy="122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82AD53-9FF1-49F3-8674-DB59DF4DD92B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flipV="1">
            <a:off x="3852664" y="3098945"/>
            <a:ext cx="94228" cy="116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EDC5BA-DDB3-EA05-470C-71F3655A4FF2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H="1" flipV="1">
            <a:off x="4248048" y="3098945"/>
            <a:ext cx="527361" cy="117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EE3D749-2B7E-84CA-D4BD-CF7D2C311115}"/>
              </a:ext>
            </a:extLst>
          </p:cNvPr>
          <p:cNvSpPr/>
          <p:nvPr/>
        </p:nvSpPr>
        <p:spPr>
          <a:xfrm>
            <a:off x="3664352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2B9A99F-9C44-2BD9-5349-E83B644B7149}"/>
              </a:ext>
            </a:extLst>
          </p:cNvPr>
          <p:cNvSpPr/>
          <p:nvPr/>
        </p:nvSpPr>
        <p:spPr>
          <a:xfrm>
            <a:off x="3962297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A8FEE37-1204-6390-F277-1A2476804415}"/>
              </a:ext>
            </a:extLst>
          </p:cNvPr>
          <p:cNvSpPr/>
          <p:nvPr/>
        </p:nvSpPr>
        <p:spPr>
          <a:xfrm>
            <a:off x="3654664" y="4265753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07977CF-E6CD-3F8F-3F39-892A82C0A0FF}"/>
              </a:ext>
            </a:extLst>
          </p:cNvPr>
          <p:cNvSpPr/>
          <p:nvPr/>
        </p:nvSpPr>
        <p:spPr>
          <a:xfrm>
            <a:off x="4577409" y="426937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1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Longest Common Subsequence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D1EAA4-AFE4-6E75-2FCF-49E70EAE2FD2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4F1952-1790-710F-29E5-A1D917EE0620}"/>
              </a:ext>
            </a:extLst>
          </p:cNvPr>
          <p:cNvGrpSpPr/>
          <p:nvPr/>
        </p:nvGrpSpPr>
        <p:grpSpPr>
          <a:xfrm>
            <a:off x="133004" y="1289370"/>
            <a:ext cx="4174504" cy="249980"/>
            <a:chOff x="133004" y="1289370"/>
            <a:chExt cx="4174504" cy="2499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FB4C9D-7F94-CFF7-6391-4D56B824C07F}"/>
                </a:ext>
              </a:extLst>
            </p:cNvPr>
            <p:cNvSpPr/>
            <p:nvPr/>
          </p:nvSpPr>
          <p:spPr>
            <a:xfrm>
              <a:off x="133004" y="1289370"/>
              <a:ext cx="1162944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7BE68C-4580-1910-7F29-3F29B8B898BF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F17BC7-AF6D-99EC-C813-A51EE747003D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6FBF05-DCD6-AE3B-0720-972071D6CF57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017F0-4C2C-9667-8CB0-DB59FE4929D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1291B0-A15D-6592-448F-3B00C7F4DA59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7CE99E-D2D2-8D55-5932-3DC70ABF50B8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DEA74-164D-9DB5-239C-32E051906D84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614452-7B48-93E4-E53C-FF59E8066715}"/>
                </a:ext>
              </a:extLst>
            </p:cNvPr>
            <p:cNvSpPr/>
            <p:nvPr/>
          </p:nvSpPr>
          <p:spPr>
            <a:xfrm>
              <a:off x="341719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80AB3F-C115-2052-8E08-D84F1A362A3E}"/>
                </a:ext>
              </a:extLst>
            </p:cNvPr>
            <p:cNvSpPr/>
            <p:nvPr/>
          </p:nvSpPr>
          <p:spPr>
            <a:xfrm>
              <a:off x="371835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430230-2D92-1FA1-A4E6-9813BD237254}"/>
                </a:ext>
              </a:extLst>
            </p:cNvPr>
            <p:cNvSpPr/>
            <p:nvPr/>
          </p:nvSpPr>
          <p:spPr>
            <a:xfrm>
              <a:off x="401950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AFBD7-3BC7-2560-890D-464BE7EEFBCF}"/>
              </a:ext>
            </a:extLst>
          </p:cNvPr>
          <p:cNvGrpSpPr/>
          <p:nvPr/>
        </p:nvGrpSpPr>
        <p:grpSpPr>
          <a:xfrm>
            <a:off x="131110" y="4338763"/>
            <a:ext cx="5079866" cy="249980"/>
            <a:chOff x="131110" y="4338763"/>
            <a:chExt cx="5079866" cy="2499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3D356-6497-663B-40B8-37931D353D70}"/>
                </a:ext>
              </a:extLst>
            </p:cNvPr>
            <p:cNvSpPr/>
            <p:nvPr/>
          </p:nvSpPr>
          <p:spPr>
            <a:xfrm>
              <a:off x="131110" y="4338763"/>
              <a:ext cx="1164838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A920F-FCDD-E0CE-DF51-C2F02AAA641C}"/>
                </a:ext>
              </a:extLst>
            </p:cNvPr>
            <p:cNvSpPr/>
            <p:nvPr/>
          </p:nvSpPr>
          <p:spPr>
            <a:xfrm>
              <a:off x="130910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C655BE-3E2A-329C-70DD-B787B27476D9}"/>
                </a:ext>
              </a:extLst>
            </p:cNvPr>
            <p:cNvSpPr/>
            <p:nvPr/>
          </p:nvSpPr>
          <p:spPr>
            <a:xfrm>
              <a:off x="161026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823636-317A-02BF-9AD1-AAB776CB4FB2}"/>
                </a:ext>
              </a:extLst>
            </p:cNvPr>
            <p:cNvSpPr/>
            <p:nvPr/>
          </p:nvSpPr>
          <p:spPr>
            <a:xfrm>
              <a:off x="191141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A365A6-75EC-8B47-E729-C289D800CBB2}"/>
                </a:ext>
              </a:extLst>
            </p:cNvPr>
            <p:cNvSpPr/>
            <p:nvPr/>
          </p:nvSpPr>
          <p:spPr>
            <a:xfrm>
              <a:off x="221257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42B4D6-561D-6C17-4610-845A5C7F26E1}"/>
                </a:ext>
              </a:extLst>
            </p:cNvPr>
            <p:cNvSpPr/>
            <p:nvPr/>
          </p:nvSpPr>
          <p:spPr>
            <a:xfrm>
              <a:off x="251372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2085D-E5FC-E09A-DE20-1B385A19AB56}"/>
                </a:ext>
              </a:extLst>
            </p:cNvPr>
            <p:cNvSpPr/>
            <p:nvPr/>
          </p:nvSpPr>
          <p:spPr>
            <a:xfrm>
              <a:off x="281488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301F8-AA99-4B46-CA20-0C6D9E508395}"/>
                </a:ext>
              </a:extLst>
            </p:cNvPr>
            <p:cNvSpPr/>
            <p:nvPr/>
          </p:nvSpPr>
          <p:spPr>
            <a:xfrm>
              <a:off x="311604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E5D329-3ED4-A582-3836-1CD172DB6C44}"/>
                </a:ext>
              </a:extLst>
            </p:cNvPr>
            <p:cNvSpPr/>
            <p:nvPr/>
          </p:nvSpPr>
          <p:spPr>
            <a:xfrm>
              <a:off x="341719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78AF14-ABC3-D5C4-ABC5-EEEC80ECE397}"/>
                </a:ext>
              </a:extLst>
            </p:cNvPr>
            <p:cNvSpPr/>
            <p:nvPr/>
          </p:nvSpPr>
          <p:spPr>
            <a:xfrm>
              <a:off x="3718352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7D3DDF-AC0D-85F8-AC5D-111462CDBEA7}"/>
                </a:ext>
              </a:extLst>
            </p:cNvPr>
            <p:cNvSpPr/>
            <p:nvPr/>
          </p:nvSpPr>
          <p:spPr>
            <a:xfrm>
              <a:off x="4019508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064A67-9F68-7E00-3A12-E2DB0803B64E}"/>
                </a:ext>
              </a:extLst>
            </p:cNvPr>
            <p:cNvSpPr/>
            <p:nvPr/>
          </p:nvSpPr>
          <p:spPr>
            <a:xfrm>
              <a:off x="4320664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50D815-2664-9ED3-7B59-A7C4B450780D}"/>
                </a:ext>
              </a:extLst>
            </p:cNvPr>
            <p:cNvSpPr/>
            <p:nvPr/>
          </p:nvSpPr>
          <p:spPr>
            <a:xfrm>
              <a:off x="4621820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CA988-CAFE-7DE3-C655-22175EC20E19}"/>
                </a:ext>
              </a:extLst>
            </p:cNvPr>
            <p:cNvSpPr/>
            <p:nvPr/>
          </p:nvSpPr>
          <p:spPr>
            <a:xfrm>
              <a:off x="4922976" y="433876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F5E8-CFBF-9AB0-0CC4-02FEEF352C6B}"/>
              </a:ext>
            </a:extLst>
          </p:cNvPr>
          <p:cNvGrpSpPr/>
          <p:nvPr/>
        </p:nvGrpSpPr>
        <p:grpSpPr>
          <a:xfrm>
            <a:off x="131108" y="2109107"/>
            <a:ext cx="3113343" cy="249980"/>
            <a:chOff x="131108" y="2109107"/>
            <a:chExt cx="3113343" cy="249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835EBC-1AC0-E209-23EF-CCDEE6E02536}"/>
                </a:ext>
              </a:extLst>
            </p:cNvPr>
            <p:cNvSpPr/>
            <p:nvPr/>
          </p:nvSpPr>
          <p:spPr>
            <a:xfrm>
              <a:off x="131108" y="2109107"/>
              <a:ext cx="190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Common subsequence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873592-774A-65F9-C236-88B48C2F4054}"/>
                </a:ext>
              </a:extLst>
            </p:cNvPr>
            <p:cNvSpPr/>
            <p:nvPr/>
          </p:nvSpPr>
          <p:spPr>
            <a:xfrm>
              <a:off x="2052983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02FD1E-8846-3E10-3DE7-37175D95E68D}"/>
                </a:ext>
              </a:extLst>
            </p:cNvPr>
            <p:cNvSpPr/>
            <p:nvPr/>
          </p:nvSpPr>
          <p:spPr>
            <a:xfrm>
              <a:off x="2354139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5430F2-77F6-72E0-B6E1-8415D14375A0}"/>
                </a:ext>
              </a:extLst>
            </p:cNvPr>
            <p:cNvSpPr/>
            <p:nvPr/>
          </p:nvSpPr>
          <p:spPr>
            <a:xfrm>
              <a:off x="2655295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114B51-AAC6-624B-03D6-96FC52821C82}"/>
                </a:ext>
              </a:extLst>
            </p:cNvPr>
            <p:cNvSpPr/>
            <p:nvPr/>
          </p:nvSpPr>
          <p:spPr>
            <a:xfrm>
              <a:off x="2956451" y="2109107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8BC097E-8709-5AAF-9EF1-BBBBF9C379F5}"/>
              </a:ext>
            </a:extLst>
          </p:cNvPr>
          <p:cNvSpPr/>
          <p:nvPr/>
        </p:nvSpPr>
        <p:spPr>
          <a:xfrm>
            <a:off x="2156139" y="1230581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B29A26-B67C-CD3B-D9B1-FE42EBFD454F}"/>
              </a:ext>
            </a:extLst>
          </p:cNvPr>
          <p:cNvSpPr/>
          <p:nvPr/>
        </p:nvSpPr>
        <p:spPr>
          <a:xfrm>
            <a:off x="2448789" y="123022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C3280C-08F6-DAE7-9EA2-B5C970C1CEDE}"/>
              </a:ext>
            </a:extLst>
          </p:cNvPr>
          <p:cNvSpPr/>
          <p:nvPr/>
        </p:nvSpPr>
        <p:spPr>
          <a:xfrm>
            <a:off x="2763673" y="1230229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35C293-3F7D-8E62-AFA9-87EA36BC4F86}"/>
              </a:ext>
            </a:extLst>
          </p:cNvPr>
          <p:cNvSpPr/>
          <p:nvPr/>
        </p:nvSpPr>
        <p:spPr>
          <a:xfrm>
            <a:off x="3063339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C98911-44C9-A23D-7EA7-3FB2A339AF3F}"/>
              </a:ext>
            </a:extLst>
          </p:cNvPr>
          <p:cNvSpPr/>
          <p:nvPr/>
        </p:nvSpPr>
        <p:spPr>
          <a:xfrm>
            <a:off x="1251653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7A8DF1-2644-5C36-07C8-671C10E4EECB}"/>
              </a:ext>
            </a:extLst>
          </p:cNvPr>
          <p:cNvSpPr/>
          <p:nvPr/>
        </p:nvSpPr>
        <p:spPr>
          <a:xfrm>
            <a:off x="2146559" y="426937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26EB73-9253-E26F-E32C-E3753EEB1CFC}"/>
              </a:ext>
            </a:extLst>
          </p:cNvPr>
          <p:cNvSpPr/>
          <p:nvPr/>
        </p:nvSpPr>
        <p:spPr>
          <a:xfrm>
            <a:off x="2457480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7E0A00-7DFA-D538-290F-5E3402BD3A66}"/>
              </a:ext>
            </a:extLst>
          </p:cNvPr>
          <p:cNvSpPr/>
          <p:nvPr/>
        </p:nvSpPr>
        <p:spPr>
          <a:xfrm>
            <a:off x="2767139" y="4259855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3271EA-3226-E265-15C6-AE1412C3DD4A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2354139" y="1626581"/>
            <a:ext cx="391130" cy="19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19D1CB-775F-FF89-C6F6-4427B6AE9C16}"/>
              </a:ext>
            </a:extLst>
          </p:cNvPr>
          <p:cNvCxnSpPr>
            <a:cxnSpLocks/>
            <a:stCxn id="11" idx="4"/>
            <a:endCxn id="57" idx="0"/>
          </p:cNvCxnSpPr>
          <p:nvPr/>
        </p:nvCxnSpPr>
        <p:spPr>
          <a:xfrm>
            <a:off x="2646789" y="1626229"/>
            <a:ext cx="399636" cy="19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623A46-D8D3-590C-A058-0E7AAD5B6A0E}"/>
              </a:ext>
            </a:extLst>
          </p:cNvPr>
          <p:cNvCxnSpPr>
            <a:cxnSpLocks/>
            <a:stCxn id="32" idx="4"/>
            <a:endCxn id="58" idx="0"/>
          </p:cNvCxnSpPr>
          <p:nvPr/>
        </p:nvCxnSpPr>
        <p:spPr>
          <a:xfrm>
            <a:off x="2961673" y="1626229"/>
            <a:ext cx="385908" cy="19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786343-0469-C44F-48CE-DCF7CBF528F4}"/>
              </a:ext>
            </a:extLst>
          </p:cNvPr>
          <p:cNvCxnSpPr>
            <a:cxnSpLocks/>
            <a:stCxn id="33" idx="4"/>
            <a:endCxn id="59" idx="0"/>
          </p:cNvCxnSpPr>
          <p:nvPr/>
        </p:nvCxnSpPr>
        <p:spPr>
          <a:xfrm>
            <a:off x="3261339" y="1621247"/>
            <a:ext cx="387398" cy="19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A94A8-12CB-3B98-B061-456F404622CC}"/>
              </a:ext>
            </a:extLst>
          </p:cNvPr>
          <p:cNvCxnSpPr>
            <a:cxnSpLocks/>
            <a:stCxn id="35" idx="0"/>
            <a:endCxn id="56" idx="2"/>
          </p:cNvCxnSpPr>
          <p:nvPr/>
        </p:nvCxnSpPr>
        <p:spPr>
          <a:xfrm flipV="1">
            <a:off x="1449653" y="3842603"/>
            <a:ext cx="1295616" cy="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0A2253-FE1A-731D-0BC6-B8B183ED01AA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flipV="1">
            <a:off x="2344559" y="3842603"/>
            <a:ext cx="701866" cy="42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858AF7-919C-529B-E451-7AE7959739D2}"/>
              </a:ext>
            </a:extLst>
          </p:cNvPr>
          <p:cNvCxnSpPr>
            <a:cxnSpLocks/>
            <a:stCxn id="51" idx="0"/>
            <a:endCxn id="58" idx="2"/>
          </p:cNvCxnSpPr>
          <p:nvPr/>
        </p:nvCxnSpPr>
        <p:spPr>
          <a:xfrm flipV="1">
            <a:off x="2655480" y="3842603"/>
            <a:ext cx="692101" cy="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9A0A83-87AC-B6E9-284D-8F3694773117}"/>
              </a:ext>
            </a:extLst>
          </p:cNvPr>
          <p:cNvCxnSpPr>
            <a:cxnSpLocks/>
            <a:stCxn id="53" idx="0"/>
            <a:endCxn id="59" idx="2"/>
          </p:cNvCxnSpPr>
          <p:nvPr/>
        </p:nvCxnSpPr>
        <p:spPr>
          <a:xfrm flipV="1">
            <a:off x="2965139" y="3842603"/>
            <a:ext cx="683598" cy="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543BB9-AE59-FFF0-52DB-9A17BA83C56B}"/>
              </a:ext>
            </a:extLst>
          </p:cNvPr>
          <p:cNvGrpSpPr/>
          <p:nvPr/>
        </p:nvGrpSpPr>
        <p:grpSpPr>
          <a:xfrm>
            <a:off x="131108" y="2848965"/>
            <a:ext cx="4260940" cy="249980"/>
            <a:chOff x="131108" y="2848965"/>
            <a:chExt cx="4260940" cy="2499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EE551A-5EAF-3D02-1FCB-761CBFEF9F69}"/>
                </a:ext>
              </a:extLst>
            </p:cNvPr>
            <p:cNvSpPr/>
            <p:nvPr/>
          </p:nvSpPr>
          <p:spPr>
            <a:xfrm>
              <a:off x="131108" y="2848965"/>
              <a:ext cx="244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Longer common subsequence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162608-3175-BDDA-AF70-D052C798651B}"/>
                </a:ext>
              </a:extLst>
            </p:cNvPr>
            <p:cNvSpPr/>
            <p:nvPr/>
          </p:nvSpPr>
          <p:spPr>
            <a:xfrm>
              <a:off x="2598268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B76BF7-BC11-513C-CBB9-045696607A1C}"/>
                </a:ext>
              </a:extLst>
            </p:cNvPr>
            <p:cNvSpPr/>
            <p:nvPr/>
          </p:nvSpPr>
          <p:spPr>
            <a:xfrm>
              <a:off x="2899424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FFA994-451B-86A8-CC48-6FE41189C9D6}"/>
                </a:ext>
              </a:extLst>
            </p:cNvPr>
            <p:cNvSpPr/>
            <p:nvPr/>
          </p:nvSpPr>
          <p:spPr>
            <a:xfrm>
              <a:off x="3200580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A77742-540D-860F-7B3B-3AFEE4314047}"/>
                </a:ext>
              </a:extLst>
            </p:cNvPr>
            <p:cNvSpPr/>
            <p:nvPr/>
          </p:nvSpPr>
          <p:spPr>
            <a:xfrm>
              <a:off x="3501736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572FE6-C72A-4F87-613A-B16A52036C9E}"/>
                </a:ext>
              </a:extLst>
            </p:cNvPr>
            <p:cNvSpPr/>
            <p:nvPr/>
          </p:nvSpPr>
          <p:spPr>
            <a:xfrm>
              <a:off x="3802892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A6D79B-FA49-B927-BAA3-413561D72C0E}"/>
                </a:ext>
              </a:extLst>
            </p:cNvPr>
            <p:cNvSpPr/>
            <p:nvPr/>
          </p:nvSpPr>
          <p:spPr>
            <a:xfrm>
              <a:off x="4104048" y="2848965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A0A717-E92C-D135-2925-D663F9348D86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>
            <a:off x="3862352" y="1621247"/>
            <a:ext cx="388697" cy="19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545A25-D565-45B9-E346-3845773651DB}"/>
              </a:ext>
            </a:extLst>
          </p:cNvPr>
          <p:cNvCxnSpPr>
            <a:cxnSpLocks/>
            <a:stCxn id="74" idx="4"/>
            <a:endCxn id="62" idx="0"/>
          </p:cNvCxnSpPr>
          <p:nvPr/>
        </p:nvCxnSpPr>
        <p:spPr>
          <a:xfrm>
            <a:off x="4160297" y="1621247"/>
            <a:ext cx="388907" cy="19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82AD53-9FF1-49F3-8674-DB59DF4DD92B}"/>
              </a:ext>
            </a:extLst>
          </p:cNvPr>
          <p:cNvCxnSpPr>
            <a:cxnSpLocks/>
            <a:stCxn id="81" idx="0"/>
            <a:endCxn id="61" idx="2"/>
          </p:cNvCxnSpPr>
          <p:nvPr/>
        </p:nvCxnSpPr>
        <p:spPr>
          <a:xfrm flipV="1">
            <a:off x="3852664" y="3842603"/>
            <a:ext cx="398385" cy="42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EDC5BA-DDB3-EA05-470C-71F3655A4FF2}"/>
              </a:ext>
            </a:extLst>
          </p:cNvPr>
          <p:cNvCxnSpPr>
            <a:cxnSpLocks/>
            <a:stCxn id="83" idx="0"/>
            <a:endCxn id="62" idx="2"/>
          </p:cNvCxnSpPr>
          <p:nvPr/>
        </p:nvCxnSpPr>
        <p:spPr>
          <a:xfrm flipH="1" flipV="1">
            <a:off x="4549204" y="3842603"/>
            <a:ext cx="226205" cy="42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EE3D749-2B7E-84CA-D4BD-CF7D2C311115}"/>
              </a:ext>
            </a:extLst>
          </p:cNvPr>
          <p:cNvSpPr/>
          <p:nvPr/>
        </p:nvSpPr>
        <p:spPr>
          <a:xfrm>
            <a:off x="3664352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2B9A99F-9C44-2BD9-5349-E83B644B7149}"/>
              </a:ext>
            </a:extLst>
          </p:cNvPr>
          <p:cNvSpPr/>
          <p:nvPr/>
        </p:nvSpPr>
        <p:spPr>
          <a:xfrm>
            <a:off x="3962297" y="1225247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A8FEE37-1204-6390-F277-1A2476804415}"/>
              </a:ext>
            </a:extLst>
          </p:cNvPr>
          <p:cNvSpPr/>
          <p:nvPr/>
        </p:nvSpPr>
        <p:spPr>
          <a:xfrm>
            <a:off x="3654664" y="4265753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07977CF-E6CD-3F8F-3F39-892A82C0A0FF}"/>
              </a:ext>
            </a:extLst>
          </p:cNvPr>
          <p:cNvSpPr/>
          <p:nvPr/>
        </p:nvSpPr>
        <p:spPr>
          <a:xfrm>
            <a:off x="4577409" y="426937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9F8531-24B3-7DC3-C1C0-0306789B2277}"/>
              </a:ext>
            </a:extLst>
          </p:cNvPr>
          <p:cNvGrpSpPr/>
          <p:nvPr/>
        </p:nvGrpSpPr>
        <p:grpSpPr>
          <a:xfrm>
            <a:off x="134109" y="3592623"/>
            <a:ext cx="4559095" cy="249980"/>
            <a:chOff x="134109" y="3592623"/>
            <a:chExt cx="4559095" cy="2499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B65659-3D7C-34EE-39B7-B20E82F23792}"/>
                </a:ext>
              </a:extLst>
            </p:cNvPr>
            <p:cNvSpPr/>
            <p:nvPr/>
          </p:nvSpPr>
          <p:spPr>
            <a:xfrm>
              <a:off x="134109" y="3592623"/>
              <a:ext cx="244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Longest common subsequence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C9BB11-5051-6E4C-E4A0-0BB729C5A5B6}"/>
                </a:ext>
              </a:extLst>
            </p:cNvPr>
            <p:cNvSpPr/>
            <p:nvPr/>
          </p:nvSpPr>
          <p:spPr>
            <a:xfrm>
              <a:off x="2601269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94AF0E-0A28-00D2-727E-302793B160DA}"/>
                </a:ext>
              </a:extLst>
            </p:cNvPr>
            <p:cNvSpPr/>
            <p:nvPr/>
          </p:nvSpPr>
          <p:spPr>
            <a:xfrm>
              <a:off x="2902425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8AF180-F484-86D4-D8D7-13C9D719FCD4}"/>
                </a:ext>
              </a:extLst>
            </p:cNvPr>
            <p:cNvSpPr/>
            <p:nvPr/>
          </p:nvSpPr>
          <p:spPr>
            <a:xfrm>
              <a:off x="3203581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A304FD8-79EC-251C-AC82-4016783B55F5}"/>
                </a:ext>
              </a:extLst>
            </p:cNvPr>
            <p:cNvSpPr/>
            <p:nvPr/>
          </p:nvSpPr>
          <p:spPr>
            <a:xfrm>
              <a:off x="3504737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DA1EF04-336E-C549-6189-528BAD6ABC91}"/>
                </a:ext>
              </a:extLst>
            </p:cNvPr>
            <p:cNvSpPr/>
            <p:nvPr/>
          </p:nvSpPr>
          <p:spPr>
            <a:xfrm>
              <a:off x="3805893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8AB68C-8423-F635-185D-58F6AFB414D0}"/>
                </a:ext>
              </a:extLst>
            </p:cNvPr>
            <p:cNvSpPr/>
            <p:nvPr/>
          </p:nvSpPr>
          <p:spPr>
            <a:xfrm>
              <a:off x="4107049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79778B-1AA1-6269-6D35-F8D2CA5E392B}"/>
                </a:ext>
              </a:extLst>
            </p:cNvPr>
            <p:cNvSpPr/>
            <p:nvPr/>
          </p:nvSpPr>
          <p:spPr>
            <a:xfrm>
              <a:off x="4405204" y="3592623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87343982-E6AD-6618-D192-4B7139D2286F}"/>
              </a:ext>
            </a:extLst>
          </p:cNvPr>
          <p:cNvSpPr/>
          <p:nvPr/>
        </p:nvSpPr>
        <p:spPr>
          <a:xfrm>
            <a:off x="3355013" y="1225426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95AE0-CCC5-49A8-0B25-C4443E259DD3}"/>
              </a:ext>
            </a:extLst>
          </p:cNvPr>
          <p:cNvCxnSpPr>
            <a:stCxn id="82" idx="4"/>
            <a:endCxn id="60" idx="0"/>
          </p:cNvCxnSpPr>
          <p:nvPr/>
        </p:nvCxnSpPr>
        <p:spPr>
          <a:xfrm>
            <a:off x="3553013" y="1621426"/>
            <a:ext cx="396880" cy="19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8810960-9163-1AF2-F399-9371188053A0}"/>
              </a:ext>
            </a:extLst>
          </p:cNvPr>
          <p:cNvSpPr/>
          <p:nvPr/>
        </p:nvSpPr>
        <p:spPr>
          <a:xfrm>
            <a:off x="3361209" y="4269378"/>
            <a:ext cx="396000" cy="39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01D9AC-D403-37C2-9B27-BF67C9DF5501}"/>
              </a:ext>
            </a:extLst>
          </p:cNvPr>
          <p:cNvCxnSpPr>
            <a:stCxn id="89" idx="0"/>
            <a:endCxn id="60" idx="2"/>
          </p:cNvCxnSpPr>
          <p:nvPr/>
        </p:nvCxnSpPr>
        <p:spPr>
          <a:xfrm flipV="1">
            <a:off x="3559209" y="3842603"/>
            <a:ext cx="390684" cy="42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42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Problem Definition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Input: Two sequences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. For example,</a:t>
                </a:r>
              </a:p>
              <a:p>
                <a:pPr marL="469900" lvl="1" indent="-2476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400" dirty="0"/>
              </a:p>
              <a:p>
                <a:pPr marL="469900" lvl="1" indent="-2476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Output: Longest common subsequence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/>
              </a:p>
              <a:p>
                <a:pPr marL="492125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above, the longest common subsequence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will be a naïve way to solve it?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are the “Subproblems” here?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is the possible “last move”?</a:t>
                </a:r>
              </a:p>
              <a:p>
                <a:pPr marL="492125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ABCBDAB and BDCABA, we want to know, given the LCS between “ABCBDA” and “BDCAB”, how should we deal with the last element ‘B’ and ‘A’ respectively?</a:t>
                </a: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Lets Focus on the Last Characters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compare the last character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ABCBDA and BDCABA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ABCBDAB and BDCABA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Let us take a closer look at this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4B284-947E-A7F9-AA82-FB90CEEF3409}"/>
              </a:ext>
            </a:extLst>
          </p:cNvPr>
          <p:cNvSpPr txBox="1"/>
          <p:nvPr/>
        </p:nvSpPr>
        <p:spPr>
          <a:xfrm>
            <a:off x="3346038" y="1362371"/>
            <a:ext cx="287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news. Whatever was the LCS between the two prefixes, considering the last elements of the two, increases it by 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E2F139-C0E2-EFEF-5D31-D08070C4A367}"/>
              </a:ext>
            </a:extLst>
          </p:cNvPr>
          <p:cNvSpPr/>
          <p:nvPr/>
        </p:nvSpPr>
        <p:spPr>
          <a:xfrm>
            <a:off x="690733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5C742E6-8F8E-FDBB-1202-FC45F68C0B8E}"/>
              </a:ext>
            </a:extLst>
          </p:cNvPr>
          <p:cNvSpPr/>
          <p:nvPr/>
        </p:nvSpPr>
        <p:spPr>
          <a:xfrm>
            <a:off x="1735512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EA141-7308-260E-BF22-8B448C9EDFC6}"/>
              </a:ext>
            </a:extLst>
          </p:cNvPr>
          <p:cNvSpPr/>
          <p:nvPr/>
        </p:nvSpPr>
        <p:spPr>
          <a:xfrm>
            <a:off x="2157721" y="3164212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58A0B6-3DBA-427D-EB03-B9C2179525C1}"/>
              </a:ext>
            </a:extLst>
          </p:cNvPr>
          <p:cNvSpPr/>
          <p:nvPr/>
        </p:nvSpPr>
        <p:spPr>
          <a:xfrm>
            <a:off x="3027487" y="3893729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/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/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FF65895-E862-5032-E755-02FD8FF2C750}"/>
              </a:ext>
            </a:extLst>
          </p:cNvPr>
          <p:cNvGrpSpPr/>
          <p:nvPr/>
        </p:nvGrpSpPr>
        <p:grpSpPr>
          <a:xfrm>
            <a:off x="2147215" y="3164209"/>
            <a:ext cx="1302316" cy="197538"/>
            <a:chOff x="2147215" y="3164209"/>
            <a:chExt cx="1302316" cy="1975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FCB6DF-1A91-09DF-70E1-BF460C6EA136}"/>
                </a:ext>
              </a:extLst>
            </p:cNvPr>
            <p:cNvCxnSpPr>
              <a:cxnSpLocks/>
            </p:cNvCxnSpPr>
            <p:nvPr/>
          </p:nvCxnSpPr>
          <p:spPr>
            <a:xfrm>
              <a:off x="2153531" y="3164209"/>
              <a:ext cx="12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783BAE-B207-AECD-5380-533ED48FF69D}"/>
                </a:ext>
              </a:extLst>
            </p:cNvPr>
            <p:cNvCxnSpPr>
              <a:cxnSpLocks/>
            </p:cNvCxnSpPr>
            <p:nvPr/>
          </p:nvCxnSpPr>
          <p:spPr>
            <a:xfrm>
              <a:off x="2147215" y="3361747"/>
              <a:ext cx="12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B8F9B3-2330-6AA1-236B-49EA7E21B2A6}"/>
              </a:ext>
            </a:extLst>
          </p:cNvPr>
          <p:cNvGrpSpPr/>
          <p:nvPr/>
        </p:nvGrpSpPr>
        <p:grpSpPr>
          <a:xfrm>
            <a:off x="3003503" y="3895004"/>
            <a:ext cx="1302316" cy="197538"/>
            <a:chOff x="3003503" y="3895004"/>
            <a:chExt cx="1302316" cy="1975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FD9BBC6-E3DC-FFEE-6706-4EF95C769FEB}"/>
                </a:ext>
              </a:extLst>
            </p:cNvPr>
            <p:cNvCxnSpPr>
              <a:cxnSpLocks/>
            </p:cNvCxnSpPr>
            <p:nvPr/>
          </p:nvCxnSpPr>
          <p:spPr>
            <a:xfrm>
              <a:off x="3009819" y="3895004"/>
              <a:ext cx="12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42E900-EEE3-D36F-0F05-51F6E8DD0181}"/>
                </a:ext>
              </a:extLst>
            </p:cNvPr>
            <p:cNvCxnSpPr>
              <a:cxnSpLocks/>
            </p:cNvCxnSpPr>
            <p:nvPr/>
          </p:nvCxnSpPr>
          <p:spPr>
            <a:xfrm>
              <a:off x="3003503" y="4092542"/>
              <a:ext cx="12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CFC5D6-6AC6-64FF-1FAD-1021BDABFA54}"/>
              </a:ext>
            </a:extLst>
          </p:cNvPr>
          <p:cNvSpPr txBox="1"/>
          <p:nvPr/>
        </p:nvSpPr>
        <p:spPr>
          <a:xfrm>
            <a:off x="354442" y="2915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F0F44-378E-7E9B-AAAC-33A9485204F3}"/>
              </a:ext>
            </a:extLst>
          </p:cNvPr>
          <p:cNvSpPr txBox="1"/>
          <p:nvPr/>
        </p:nvSpPr>
        <p:spPr>
          <a:xfrm>
            <a:off x="368807" y="40846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579E80-8598-E26D-5F18-FC51C03924FD}"/>
                  </a:ext>
                </a:extLst>
              </p:cNvPr>
              <p:cNvSpPr txBox="1"/>
              <p:nvPr/>
            </p:nvSpPr>
            <p:spPr>
              <a:xfrm>
                <a:off x="2123947" y="2949365"/>
                <a:ext cx="2508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579E80-8598-E26D-5F18-FC51C039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47" y="2949365"/>
                <a:ext cx="250838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19A54A-7C24-3467-B7E3-BAAB004D0857}"/>
                  </a:ext>
                </a:extLst>
              </p:cNvPr>
              <p:cNvSpPr txBox="1"/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19A54A-7C24-3467-B7E3-BAAB004D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/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/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13A36-3A95-1B37-9582-BC5CC58D9F01}"/>
              </a:ext>
            </a:extLst>
          </p:cNvPr>
          <p:cNvGrpSpPr/>
          <p:nvPr/>
        </p:nvGrpSpPr>
        <p:grpSpPr>
          <a:xfrm>
            <a:off x="467020" y="3164209"/>
            <a:ext cx="1693566" cy="202844"/>
            <a:chOff x="467020" y="3164209"/>
            <a:chExt cx="1693566" cy="2028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FAFB8E-9750-0CCF-5861-B7A599B71F66}"/>
                </a:ext>
              </a:extLst>
            </p:cNvPr>
            <p:cNvCxnSpPr>
              <a:cxnSpLocks/>
            </p:cNvCxnSpPr>
            <p:nvPr/>
          </p:nvCxnSpPr>
          <p:spPr>
            <a:xfrm>
              <a:off x="467020" y="3164209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B3833E-7AC4-BBE7-A7D0-B535356A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86" y="3361747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0E565B-47FA-A071-127E-592F1EC276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6398" y="326985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0F5C8D-5125-5438-B49F-65EDDD64FB54}"/>
              </a:ext>
            </a:extLst>
          </p:cNvPr>
          <p:cNvGrpSpPr/>
          <p:nvPr/>
        </p:nvGrpSpPr>
        <p:grpSpPr>
          <a:xfrm>
            <a:off x="473598" y="3893729"/>
            <a:ext cx="2557566" cy="202844"/>
            <a:chOff x="473598" y="3893729"/>
            <a:chExt cx="2557566" cy="20284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1B97C4-62F3-BEEE-EEAA-9EF18804D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8" y="3893729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93F3C-B34A-7AD5-4BD0-00B1D86104F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64" y="4091267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A0218E-D7E2-5A57-F2FB-7279B474D9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976" y="399937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F30D2-00FC-50D2-C591-C55CCB1E47CC}"/>
              </a:ext>
            </a:extLst>
          </p:cNvPr>
          <p:cNvCxnSpPr>
            <a:cxnSpLocks/>
          </p:cNvCxnSpPr>
          <p:nvPr/>
        </p:nvCxnSpPr>
        <p:spPr>
          <a:xfrm flipH="1">
            <a:off x="1328840" y="3361747"/>
            <a:ext cx="406672" cy="53198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6BF35AB7-B8AF-A1FE-D292-7C8E72AFF9AB}"/>
              </a:ext>
            </a:extLst>
          </p:cNvPr>
          <p:cNvSpPr/>
          <p:nvPr/>
        </p:nvSpPr>
        <p:spPr>
          <a:xfrm rot="5400000">
            <a:off x="2155888" y="3001219"/>
            <a:ext cx="108000" cy="162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CA43E-9269-A833-EFAB-563559F137AE}"/>
              </a:ext>
            </a:extLst>
          </p:cNvPr>
          <p:cNvCxnSpPr>
            <a:cxnSpLocks/>
            <a:endCxn id="44" idx="1"/>
          </p:cNvCxnSpPr>
          <p:nvPr/>
        </p:nvCxnSpPr>
        <p:spPr>
          <a:xfrm flipH="1">
            <a:off x="2209888" y="3368038"/>
            <a:ext cx="39572" cy="389181"/>
          </a:xfrm>
          <a:prstGeom prst="straightConnector1">
            <a:avLst/>
          </a:prstGeom>
          <a:ln w="95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/>
              <p:nvPr/>
            </p:nvSpPr>
            <p:spPr>
              <a:xfrm>
                <a:off x="3516333" y="2688240"/>
                <a:ext cx="316252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We already have found the LCS for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 us see if we add the elements what happens.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Lets first consider the pair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This will either produce one additional match or not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33" y="2688240"/>
                <a:ext cx="3162526" cy="938719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3FA2E5-0D74-0A42-F77B-A0BD93D8FCB2}"/>
              </a:ext>
            </a:extLst>
          </p:cNvPr>
          <p:cNvCxnSpPr>
            <a:cxnSpLocks/>
          </p:cNvCxnSpPr>
          <p:nvPr/>
        </p:nvCxnSpPr>
        <p:spPr>
          <a:xfrm rot="16200000">
            <a:off x="2930287" y="3995056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1" grpId="0" animBg="1"/>
      <p:bldP spid="13" grpId="0" animBg="1"/>
      <p:bldP spid="13" grpId="1" animBg="1"/>
      <p:bldP spid="14" grpId="0"/>
      <p:bldP spid="15" grpId="0"/>
      <p:bldP spid="23" grpId="0"/>
      <p:bldP spid="24" grpId="0"/>
      <p:bldP spid="25" grpId="0"/>
      <p:bldP spid="26" grpId="0"/>
      <p:bldP spid="26" grpId="1"/>
      <p:bldP spid="27" grpId="0"/>
      <p:bldP spid="28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Recursive Algorithm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57169"/>
                <a:ext cx="6424393" cy="14145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Fibonacci numbers are the elements of the sequence</a:t>
                </a:r>
              </a:p>
              <a:p>
                <a:pPr marL="0" indent="0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0, 1, 1, 2, 3, 5, 8, 13, 21, 34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can be defined by the following simple recurrence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 recursive algorithm to compute the Fibonacci number can be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57169"/>
                <a:ext cx="6424393" cy="1414580"/>
              </a:xfrm>
              <a:prstGeom prst="rect">
                <a:avLst/>
              </a:prstGeom>
              <a:blipFill>
                <a:blip r:embed="rId3"/>
                <a:stretch>
                  <a:fillRect l="-394" t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E5857-2EE1-5BA0-8022-5FC2408C5ABF}"/>
              </a:ext>
            </a:extLst>
          </p:cNvPr>
          <p:cNvSpPr txBox="1">
            <a:spLocks/>
          </p:cNvSpPr>
          <p:nvPr/>
        </p:nvSpPr>
        <p:spPr>
          <a:xfrm>
            <a:off x="144187" y="2571749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//Input (n): A nonnegative integer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//Output: The n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Fibonacci number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if ((n==0) or (n==1))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return n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Fib(n-1) + Fib(n-2)</a:t>
            </a:r>
          </a:p>
        </p:txBody>
      </p:sp>
    </p:spTree>
    <p:extLst>
      <p:ext uri="{BB962C8B-B14F-4D97-AF65-F5344CB8AC3E}">
        <p14:creationId xmlns:p14="http://schemas.microsoft.com/office/powerpoint/2010/main" val="953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Lets Focus on the Last Characters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compare the last character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ABCBDA and BDCABA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ABCBDAB and BDCABA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Let us take a closer look at this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4B284-947E-A7F9-AA82-FB90CEEF3409}"/>
              </a:ext>
            </a:extLst>
          </p:cNvPr>
          <p:cNvSpPr txBox="1"/>
          <p:nvPr/>
        </p:nvSpPr>
        <p:spPr>
          <a:xfrm>
            <a:off x="3346038" y="1362371"/>
            <a:ext cx="287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news. Whatever was the LCS between the two prefixes, considering the last elements of the two, increases it by 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E2F139-C0E2-EFEF-5D31-D08070C4A367}"/>
              </a:ext>
            </a:extLst>
          </p:cNvPr>
          <p:cNvSpPr/>
          <p:nvPr/>
        </p:nvSpPr>
        <p:spPr>
          <a:xfrm>
            <a:off x="690733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5C742E6-8F8E-FDBB-1202-FC45F68C0B8E}"/>
              </a:ext>
            </a:extLst>
          </p:cNvPr>
          <p:cNvSpPr/>
          <p:nvPr/>
        </p:nvSpPr>
        <p:spPr>
          <a:xfrm>
            <a:off x="1735512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/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/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CCFC5D6-6AC6-64FF-1FAD-1021BDABFA54}"/>
              </a:ext>
            </a:extLst>
          </p:cNvPr>
          <p:cNvSpPr txBox="1"/>
          <p:nvPr/>
        </p:nvSpPr>
        <p:spPr>
          <a:xfrm>
            <a:off x="354442" y="2915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F0F44-378E-7E9B-AAAC-33A9485204F3}"/>
              </a:ext>
            </a:extLst>
          </p:cNvPr>
          <p:cNvSpPr txBox="1"/>
          <p:nvPr/>
        </p:nvSpPr>
        <p:spPr>
          <a:xfrm>
            <a:off x="368807" y="40846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/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/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13A36-3A95-1B37-9582-BC5CC58D9F01}"/>
              </a:ext>
            </a:extLst>
          </p:cNvPr>
          <p:cNvGrpSpPr/>
          <p:nvPr/>
        </p:nvGrpSpPr>
        <p:grpSpPr>
          <a:xfrm>
            <a:off x="467020" y="3164209"/>
            <a:ext cx="1693566" cy="202844"/>
            <a:chOff x="467020" y="3164209"/>
            <a:chExt cx="1693566" cy="2028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FAFB8E-9750-0CCF-5861-B7A599B71F66}"/>
                </a:ext>
              </a:extLst>
            </p:cNvPr>
            <p:cNvCxnSpPr>
              <a:cxnSpLocks/>
            </p:cNvCxnSpPr>
            <p:nvPr/>
          </p:nvCxnSpPr>
          <p:spPr>
            <a:xfrm>
              <a:off x="467020" y="3164209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B3833E-7AC4-BBE7-A7D0-B535356A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86" y="3361747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0E565B-47FA-A071-127E-592F1EC276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6398" y="326985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0F5C8D-5125-5438-B49F-65EDDD64FB54}"/>
              </a:ext>
            </a:extLst>
          </p:cNvPr>
          <p:cNvGrpSpPr/>
          <p:nvPr/>
        </p:nvGrpSpPr>
        <p:grpSpPr>
          <a:xfrm>
            <a:off x="473598" y="3893729"/>
            <a:ext cx="2557566" cy="202844"/>
            <a:chOff x="473598" y="3893729"/>
            <a:chExt cx="2557566" cy="20284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1B97C4-62F3-BEEE-EEAA-9EF18804D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8" y="3893729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93F3C-B34A-7AD5-4BD0-00B1D86104F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64" y="4091267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A0218E-D7E2-5A57-F2FB-7279B474D9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976" y="399937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F30D2-00FC-50D2-C591-C55CCB1E47CC}"/>
              </a:ext>
            </a:extLst>
          </p:cNvPr>
          <p:cNvCxnSpPr>
            <a:cxnSpLocks/>
          </p:cNvCxnSpPr>
          <p:nvPr/>
        </p:nvCxnSpPr>
        <p:spPr>
          <a:xfrm flipH="1">
            <a:off x="1328840" y="3361747"/>
            <a:ext cx="406672" cy="53198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/>
              <p:nvPr/>
            </p:nvSpPr>
            <p:spPr>
              <a:xfrm>
                <a:off x="3516333" y="2688240"/>
                <a:ext cx="316252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We already have found the LCS for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 us see if we add the elements what happens.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Lets first consider the pair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This will either produce one additional match or not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Lets now consider the pair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This will either produce one additional match or not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33" y="2688240"/>
                <a:ext cx="3162526" cy="127727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3FA2E5-0D74-0A42-F77B-A0BD93D8FCB2}"/>
              </a:ext>
            </a:extLst>
          </p:cNvPr>
          <p:cNvCxnSpPr>
            <a:cxnSpLocks/>
          </p:cNvCxnSpPr>
          <p:nvPr/>
        </p:nvCxnSpPr>
        <p:spPr>
          <a:xfrm rot="16200000">
            <a:off x="2930287" y="3995056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DF9E32-A6CF-2D26-0C32-BD3FF0349D61}"/>
              </a:ext>
            </a:extLst>
          </p:cNvPr>
          <p:cNvCxnSpPr>
            <a:cxnSpLocks/>
          </p:cNvCxnSpPr>
          <p:nvPr/>
        </p:nvCxnSpPr>
        <p:spPr>
          <a:xfrm rot="16200000">
            <a:off x="2057753" y="3257969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8CE973-0800-E0F9-2F5E-0F611D082723}"/>
              </a:ext>
            </a:extLst>
          </p:cNvPr>
          <p:cNvSpPr/>
          <p:nvPr/>
        </p:nvSpPr>
        <p:spPr>
          <a:xfrm>
            <a:off x="3027487" y="3893729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/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CCD2362C-7458-7E3A-7718-F68ECFC7558D}"/>
              </a:ext>
            </a:extLst>
          </p:cNvPr>
          <p:cNvSpPr/>
          <p:nvPr/>
        </p:nvSpPr>
        <p:spPr>
          <a:xfrm rot="16200000" flipV="1">
            <a:off x="1897512" y="3219262"/>
            <a:ext cx="108000" cy="43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0E25B8-6525-DA99-14CA-13ACFEEF4E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48049" y="3483302"/>
            <a:ext cx="1169438" cy="410427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Lets Focus on the Last Characters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compare the last character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ABCBDA and BDCABA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ABCBDAB and BDCABA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Let us take a closer look at this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4B284-947E-A7F9-AA82-FB90CEEF3409}"/>
              </a:ext>
            </a:extLst>
          </p:cNvPr>
          <p:cNvSpPr txBox="1"/>
          <p:nvPr/>
        </p:nvSpPr>
        <p:spPr>
          <a:xfrm>
            <a:off x="3346038" y="1362371"/>
            <a:ext cx="287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news. Whatever was the LCS between the two prefixes, considering the last elements of the two, increases it by 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E2F139-C0E2-EFEF-5D31-D08070C4A367}"/>
              </a:ext>
            </a:extLst>
          </p:cNvPr>
          <p:cNvSpPr/>
          <p:nvPr/>
        </p:nvSpPr>
        <p:spPr>
          <a:xfrm>
            <a:off x="690733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5C742E6-8F8E-FDBB-1202-FC45F68C0B8E}"/>
              </a:ext>
            </a:extLst>
          </p:cNvPr>
          <p:cNvSpPr/>
          <p:nvPr/>
        </p:nvSpPr>
        <p:spPr>
          <a:xfrm>
            <a:off x="1735512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/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/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CCFC5D6-6AC6-64FF-1FAD-1021BDABFA54}"/>
              </a:ext>
            </a:extLst>
          </p:cNvPr>
          <p:cNvSpPr txBox="1"/>
          <p:nvPr/>
        </p:nvSpPr>
        <p:spPr>
          <a:xfrm>
            <a:off x="354442" y="2915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F0F44-378E-7E9B-AAAC-33A9485204F3}"/>
              </a:ext>
            </a:extLst>
          </p:cNvPr>
          <p:cNvSpPr txBox="1"/>
          <p:nvPr/>
        </p:nvSpPr>
        <p:spPr>
          <a:xfrm>
            <a:off x="368807" y="40846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/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/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13A36-3A95-1B37-9582-BC5CC58D9F01}"/>
              </a:ext>
            </a:extLst>
          </p:cNvPr>
          <p:cNvGrpSpPr/>
          <p:nvPr/>
        </p:nvGrpSpPr>
        <p:grpSpPr>
          <a:xfrm>
            <a:off x="467020" y="3164209"/>
            <a:ext cx="1693566" cy="202844"/>
            <a:chOff x="467020" y="3164209"/>
            <a:chExt cx="1693566" cy="2028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FAFB8E-9750-0CCF-5861-B7A599B71F66}"/>
                </a:ext>
              </a:extLst>
            </p:cNvPr>
            <p:cNvCxnSpPr>
              <a:cxnSpLocks/>
            </p:cNvCxnSpPr>
            <p:nvPr/>
          </p:nvCxnSpPr>
          <p:spPr>
            <a:xfrm>
              <a:off x="467020" y="3164209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B3833E-7AC4-BBE7-A7D0-B535356A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86" y="3361747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0E565B-47FA-A071-127E-592F1EC276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6398" y="326985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0F5C8D-5125-5438-B49F-65EDDD64FB54}"/>
              </a:ext>
            </a:extLst>
          </p:cNvPr>
          <p:cNvGrpSpPr/>
          <p:nvPr/>
        </p:nvGrpSpPr>
        <p:grpSpPr>
          <a:xfrm>
            <a:off x="473598" y="3893729"/>
            <a:ext cx="2557566" cy="202844"/>
            <a:chOff x="473598" y="3893729"/>
            <a:chExt cx="2557566" cy="20284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1B97C4-62F3-BEEE-EEAA-9EF18804D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8" y="3893729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93F3C-B34A-7AD5-4BD0-00B1D86104F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64" y="4091267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A0218E-D7E2-5A57-F2FB-7279B474D9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976" y="399937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F30D2-00FC-50D2-C591-C55CCB1E47CC}"/>
              </a:ext>
            </a:extLst>
          </p:cNvPr>
          <p:cNvCxnSpPr>
            <a:cxnSpLocks/>
          </p:cNvCxnSpPr>
          <p:nvPr/>
        </p:nvCxnSpPr>
        <p:spPr>
          <a:xfrm flipH="1">
            <a:off x="1328840" y="3361747"/>
            <a:ext cx="406672" cy="53198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/>
              <p:nvPr/>
            </p:nvSpPr>
            <p:spPr>
              <a:xfrm>
                <a:off x="3516333" y="2688240"/>
                <a:ext cx="316252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We already have found the LCS for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 us see if we add the elements what happens.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Lets first consider the pair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This will either produce one additional match or not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Lets now consider the pair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This will either produce one additional match or not</a:t>
                </a:r>
              </a:p>
              <a:p>
                <a:endParaRPr lang="en-US" sz="1100" dirty="0">
                  <a:solidFill>
                    <a:prstClr val="black"/>
                  </a:solidFill>
                </a:endParaRP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Do we now compare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?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No. As, given we have compared the other two cases, this will only make any difference only if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are equal – which we assume are not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886118-63DF-EAB9-4E04-48B2FAED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33" y="2688240"/>
                <a:ext cx="3162526" cy="2123658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3FA2E5-0D74-0A42-F77B-A0BD93D8FCB2}"/>
              </a:ext>
            </a:extLst>
          </p:cNvPr>
          <p:cNvCxnSpPr>
            <a:cxnSpLocks/>
          </p:cNvCxnSpPr>
          <p:nvPr/>
        </p:nvCxnSpPr>
        <p:spPr>
          <a:xfrm rot="16200000">
            <a:off x="2930287" y="3995056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DF9E32-A6CF-2D26-0C32-BD3FF0349D61}"/>
              </a:ext>
            </a:extLst>
          </p:cNvPr>
          <p:cNvCxnSpPr>
            <a:cxnSpLocks/>
          </p:cNvCxnSpPr>
          <p:nvPr/>
        </p:nvCxnSpPr>
        <p:spPr>
          <a:xfrm rot="16200000">
            <a:off x="2057753" y="3257969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8CE973-0800-E0F9-2F5E-0F611D082723}"/>
              </a:ext>
            </a:extLst>
          </p:cNvPr>
          <p:cNvSpPr/>
          <p:nvPr/>
        </p:nvSpPr>
        <p:spPr>
          <a:xfrm>
            <a:off x="3027487" y="3893729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/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1BAFE31-FCF6-23C8-F2C5-F73E3307F6ED}"/>
              </a:ext>
            </a:extLst>
          </p:cNvPr>
          <p:cNvSpPr/>
          <p:nvPr/>
        </p:nvSpPr>
        <p:spPr>
          <a:xfrm>
            <a:off x="2157721" y="3164212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194A2-0BE4-D909-01A4-145BBC758E1F}"/>
                  </a:ext>
                </a:extLst>
              </p:cNvPr>
              <p:cNvSpPr txBox="1"/>
              <p:nvPr/>
            </p:nvSpPr>
            <p:spPr>
              <a:xfrm>
                <a:off x="2123947" y="2949365"/>
                <a:ext cx="2508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194A2-0BE4-D909-01A4-145BBC758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47" y="2949365"/>
                <a:ext cx="250838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Lets Focus on the Last Characters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compare the last character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ABCBDA and BDCABA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ABCBDAB and BDCABA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Let us take a closer look at this</a:t>
                </a:r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4B284-947E-A7F9-AA82-FB90CEEF3409}"/>
                  </a:ext>
                </a:extLst>
              </p:cNvPr>
              <p:cNvSpPr txBox="1"/>
              <p:nvPr/>
            </p:nvSpPr>
            <p:spPr>
              <a:xfrm>
                <a:off x="3294652" y="1782295"/>
                <a:ext cx="28726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So, in summary, we have to compare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and also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to get the LCS between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Now, do we need to scan and check every element of the other sequence to know if any match is being added?</a:t>
                </a:r>
              </a:p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 – as both the comparisons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with</a:t>
                </a:r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with</a:t>
                </a:r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) have been made already and stored.</a:t>
                </a:r>
              </a:p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 can reuse them. We have to take the maximum out of the two cases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4B284-947E-A7F9-AA82-FB90CEEF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52" y="1782295"/>
                <a:ext cx="2872615" cy="2308324"/>
              </a:xfrm>
              <a:prstGeom prst="rect">
                <a:avLst/>
              </a:prstGeom>
              <a:blipFill>
                <a:blip r:embed="rId4"/>
                <a:stretch>
                  <a:fillRect l="-441" t="-546" r="-1762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9CE2F139-C0E2-EFEF-5D31-D08070C4A367}"/>
              </a:ext>
            </a:extLst>
          </p:cNvPr>
          <p:cNvSpPr/>
          <p:nvPr/>
        </p:nvSpPr>
        <p:spPr>
          <a:xfrm>
            <a:off x="690733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5C742E6-8F8E-FDBB-1202-FC45F68C0B8E}"/>
              </a:ext>
            </a:extLst>
          </p:cNvPr>
          <p:cNvSpPr/>
          <p:nvPr/>
        </p:nvSpPr>
        <p:spPr>
          <a:xfrm>
            <a:off x="1735512" y="1923180"/>
            <a:ext cx="578901" cy="223667"/>
          </a:xfrm>
          <a:custGeom>
            <a:avLst/>
            <a:gdLst>
              <a:gd name="connsiteX0" fmla="*/ 13157 w 690734"/>
              <a:gd name="connsiteY0" fmla="*/ 6579 h 223667"/>
              <a:gd name="connsiteX1" fmla="*/ 690734 w 690734"/>
              <a:gd name="connsiteY1" fmla="*/ 0 h 223667"/>
              <a:gd name="connsiteX2" fmla="*/ 690734 w 690734"/>
              <a:gd name="connsiteY2" fmla="*/ 217088 h 223667"/>
              <a:gd name="connsiteX3" fmla="*/ 0 w 690734"/>
              <a:gd name="connsiteY3" fmla="*/ 223667 h 2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4" h="223667">
                <a:moveTo>
                  <a:pt x="13157" y="6579"/>
                </a:moveTo>
                <a:lnTo>
                  <a:pt x="690734" y="0"/>
                </a:lnTo>
                <a:lnTo>
                  <a:pt x="690734" y="217088"/>
                </a:lnTo>
                <a:lnTo>
                  <a:pt x="0" y="22366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/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C0984D-0160-54C6-C484-56C7EDE3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170503"/>
                <a:ext cx="138435" cy="184666"/>
              </a:xfrm>
              <a:prstGeom prst="rect">
                <a:avLst/>
              </a:prstGeom>
              <a:blipFill>
                <a:blip r:embed="rId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/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0F5AE-B64E-68D6-4866-8E5D309A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67" y="3900020"/>
                <a:ext cx="132024" cy="184666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CCFC5D6-6AC6-64FF-1FAD-1021BDABFA54}"/>
              </a:ext>
            </a:extLst>
          </p:cNvPr>
          <p:cNvSpPr txBox="1"/>
          <p:nvPr/>
        </p:nvSpPr>
        <p:spPr>
          <a:xfrm>
            <a:off x="354442" y="2915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F0F44-378E-7E9B-AAAC-33A9485204F3}"/>
              </a:ext>
            </a:extLst>
          </p:cNvPr>
          <p:cNvSpPr txBox="1"/>
          <p:nvPr/>
        </p:nvSpPr>
        <p:spPr>
          <a:xfrm>
            <a:off x="368807" y="40846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/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83C8AA-94B5-EA01-08D9-7FAA597E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15" y="2955943"/>
                <a:ext cx="42114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/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E85F33-D4FE-4F75-755D-6505B7FF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16" y="4098834"/>
                <a:ext cx="424411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13A36-3A95-1B37-9582-BC5CC58D9F01}"/>
              </a:ext>
            </a:extLst>
          </p:cNvPr>
          <p:cNvGrpSpPr/>
          <p:nvPr/>
        </p:nvGrpSpPr>
        <p:grpSpPr>
          <a:xfrm>
            <a:off x="467020" y="3164209"/>
            <a:ext cx="1693566" cy="202844"/>
            <a:chOff x="467020" y="3164209"/>
            <a:chExt cx="1693566" cy="2028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FAFB8E-9750-0CCF-5861-B7A599B71F66}"/>
                </a:ext>
              </a:extLst>
            </p:cNvPr>
            <p:cNvCxnSpPr>
              <a:cxnSpLocks/>
            </p:cNvCxnSpPr>
            <p:nvPr/>
          </p:nvCxnSpPr>
          <p:spPr>
            <a:xfrm>
              <a:off x="467020" y="3164209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B3833E-7AC4-BBE7-A7D0-B535356A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86" y="3361747"/>
              <a:ext cx="16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0E565B-47FA-A071-127E-592F1EC276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6398" y="326985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0F5C8D-5125-5438-B49F-65EDDD64FB54}"/>
              </a:ext>
            </a:extLst>
          </p:cNvPr>
          <p:cNvGrpSpPr/>
          <p:nvPr/>
        </p:nvGrpSpPr>
        <p:grpSpPr>
          <a:xfrm>
            <a:off x="473598" y="3893729"/>
            <a:ext cx="2557566" cy="202844"/>
            <a:chOff x="473598" y="3893729"/>
            <a:chExt cx="2557566" cy="20284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1B97C4-62F3-BEEE-EEAA-9EF18804D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8" y="3893729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93F3C-B34A-7AD5-4BD0-00B1D86104F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64" y="4091267"/>
              <a:ext cx="25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A0218E-D7E2-5A57-F2FB-7279B474D9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976" y="3999373"/>
              <a:ext cx="19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F30D2-00FC-50D2-C591-C55CCB1E47CC}"/>
              </a:ext>
            </a:extLst>
          </p:cNvPr>
          <p:cNvCxnSpPr>
            <a:cxnSpLocks/>
          </p:cNvCxnSpPr>
          <p:nvPr/>
        </p:nvCxnSpPr>
        <p:spPr>
          <a:xfrm flipH="1">
            <a:off x="1328840" y="3361747"/>
            <a:ext cx="406672" cy="53198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3FA2E5-0D74-0A42-F77B-A0BD93D8FCB2}"/>
              </a:ext>
            </a:extLst>
          </p:cNvPr>
          <p:cNvCxnSpPr>
            <a:cxnSpLocks/>
          </p:cNvCxnSpPr>
          <p:nvPr/>
        </p:nvCxnSpPr>
        <p:spPr>
          <a:xfrm rot="16200000">
            <a:off x="2930287" y="3995056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DF9E32-A6CF-2D26-0C32-BD3FF0349D61}"/>
              </a:ext>
            </a:extLst>
          </p:cNvPr>
          <p:cNvCxnSpPr>
            <a:cxnSpLocks/>
          </p:cNvCxnSpPr>
          <p:nvPr/>
        </p:nvCxnSpPr>
        <p:spPr>
          <a:xfrm rot="16200000">
            <a:off x="2057753" y="3257969"/>
            <a:ext cx="19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8CE973-0800-E0F9-2F5E-0F611D082723}"/>
              </a:ext>
            </a:extLst>
          </p:cNvPr>
          <p:cNvSpPr/>
          <p:nvPr/>
        </p:nvSpPr>
        <p:spPr>
          <a:xfrm>
            <a:off x="3027487" y="3893729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/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EC458-C9AB-CE46-445E-87CC1C29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38" y="4084686"/>
                <a:ext cx="25397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CCD2362C-7458-7E3A-7718-F68ECFC7558D}"/>
              </a:ext>
            </a:extLst>
          </p:cNvPr>
          <p:cNvSpPr/>
          <p:nvPr/>
        </p:nvSpPr>
        <p:spPr>
          <a:xfrm rot="16200000" flipV="1">
            <a:off x="1897512" y="3219262"/>
            <a:ext cx="108000" cy="43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0E25B8-6525-DA99-14CA-13ACFEEF4E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48049" y="3483302"/>
            <a:ext cx="1169438" cy="410427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7A731-C775-B9D9-ED90-8C38BAA1DA46}"/>
              </a:ext>
            </a:extLst>
          </p:cNvPr>
          <p:cNvSpPr/>
          <p:nvPr/>
        </p:nvSpPr>
        <p:spPr>
          <a:xfrm>
            <a:off x="2157721" y="3164212"/>
            <a:ext cx="180000" cy="19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F712092-00D2-92D8-7B3D-1C69A310716C}"/>
              </a:ext>
            </a:extLst>
          </p:cNvPr>
          <p:cNvSpPr/>
          <p:nvPr/>
        </p:nvSpPr>
        <p:spPr>
          <a:xfrm rot="5400000">
            <a:off x="2155888" y="3001219"/>
            <a:ext cx="108000" cy="162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41D85-948E-B95A-37A0-95D0F7DB94FE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2209888" y="3368038"/>
            <a:ext cx="39572" cy="389181"/>
          </a:xfrm>
          <a:prstGeom prst="straightConnector1">
            <a:avLst/>
          </a:prstGeom>
          <a:ln w="95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600" dirty="0"/>
                  <a:t> to denote the LCS of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characters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characters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b="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387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115D8D7-551D-9970-4256-2FA81DD69D01}"/>
              </a:ext>
            </a:extLst>
          </p:cNvPr>
          <p:cNvGrpSpPr/>
          <p:nvPr/>
        </p:nvGrpSpPr>
        <p:grpSpPr>
          <a:xfrm>
            <a:off x="708301" y="2407291"/>
            <a:ext cx="2830292" cy="249980"/>
            <a:chOff x="573748" y="1289370"/>
            <a:chExt cx="2830292" cy="2499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452188-C25E-02CB-59A5-51B8EF570305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X=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989507-DD00-CA58-5D85-95FA7458C422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EC2DE-7F93-5DA0-A909-B2C0145D3A5F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A10D68-15CA-3EE3-C820-8761C311AF0B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5DC5BF-FB48-E3E3-6A79-3A56AF121A2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2027D4-BA32-591B-D1BD-8B7C82C7A176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BE75C-D271-0ABB-F640-E5A267B5735F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208F72-E1A4-7227-600A-CA59E39CB4BD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D38185-934E-C4E4-B991-312F919E63FE}"/>
              </a:ext>
            </a:extLst>
          </p:cNvPr>
          <p:cNvGrpSpPr/>
          <p:nvPr/>
        </p:nvGrpSpPr>
        <p:grpSpPr>
          <a:xfrm>
            <a:off x="708301" y="2148076"/>
            <a:ext cx="2830292" cy="249980"/>
            <a:chOff x="573748" y="1289370"/>
            <a:chExt cx="2830292" cy="2499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900D4D-19BF-479E-375B-150895C9BF45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68D0F1-9E3E-890A-BA4F-D824D315C087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A9227C-0A98-484A-95C6-42D5B35F0A7B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75417E-7C73-0633-FE0B-735B6081843E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BAE186-910A-2BEB-DA5F-19D1B15144E1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3CF26E-5015-BA1B-838A-FD9A92B095F4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492359-AF6A-4A96-1971-7565F352CACD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2938E8-3DD5-B24E-8C17-593962BDC905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C5CDAC-3599-248E-40E3-C5862669DCE5}"/>
              </a:ext>
            </a:extLst>
          </p:cNvPr>
          <p:cNvGrpSpPr/>
          <p:nvPr/>
        </p:nvGrpSpPr>
        <p:grpSpPr>
          <a:xfrm>
            <a:off x="708301" y="2898477"/>
            <a:ext cx="2830292" cy="249980"/>
            <a:chOff x="573748" y="1289370"/>
            <a:chExt cx="2830292" cy="2499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54ABE9-84EC-8892-037B-5A4980A8BF5E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Y=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FDBE39-6C38-6599-97F1-092716A8FFB5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266A8B-E183-94E6-1EBA-A3EC4F966600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A4AD2D-5FAF-1DD2-5F2E-FCC223378443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AD67FE-1125-1BB3-3602-98FE0C7DC290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E6F6AB-3A0D-8CF1-EFD6-B890B401D1AB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1723F7-0042-7C30-87A0-8F789A0E7BBF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D23C22C-6A00-7616-F75F-4ECD3A82378F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66B8F3-FE8C-3E84-75F2-24B9CEA1BCFB}"/>
              </a:ext>
            </a:extLst>
          </p:cNvPr>
          <p:cNvCxnSpPr/>
          <p:nvPr/>
        </p:nvCxnSpPr>
        <p:spPr>
          <a:xfrm flipV="1">
            <a:off x="2491125" y="2657271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D0C0AA-127C-A5E8-17AB-61F5A769D9B5}"/>
              </a:ext>
            </a:extLst>
          </p:cNvPr>
          <p:cNvCxnSpPr/>
          <p:nvPr/>
        </p:nvCxnSpPr>
        <p:spPr>
          <a:xfrm flipV="1">
            <a:off x="2797861" y="3148457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A0955-7A99-B062-7E69-D1FA267C5DEA}"/>
              </a:ext>
            </a:extLst>
          </p:cNvPr>
          <p:cNvSpPr txBox="1"/>
          <p:nvPr/>
        </p:nvSpPr>
        <p:spPr>
          <a:xfrm>
            <a:off x="3689148" y="2375257"/>
            <a:ext cx="288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LCS of “</a:t>
            </a:r>
            <a:r>
              <a:rPr lang="en-US" sz="1400" dirty="0">
                <a:solidFill>
                  <a:srgbClr val="00B050"/>
                </a:solidFill>
              </a:rPr>
              <a:t>ABCB</a:t>
            </a:r>
            <a:r>
              <a:rPr lang="en-US" sz="1400" dirty="0"/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BDCAB</a:t>
            </a:r>
            <a:r>
              <a:rPr lang="en-US" sz="1400" dirty="0"/>
              <a:t>” must be:</a:t>
            </a:r>
          </a:p>
          <a:p>
            <a:r>
              <a:rPr lang="en-US" sz="1400" dirty="0"/>
              <a:t>(the LCS of “</a:t>
            </a:r>
            <a:r>
              <a:rPr lang="en-US" sz="1400" dirty="0">
                <a:solidFill>
                  <a:srgbClr val="00B050"/>
                </a:solidFill>
              </a:rPr>
              <a:t>ABC</a:t>
            </a:r>
            <a:r>
              <a:rPr lang="en-US" sz="1400" dirty="0"/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</a:t>
            </a:r>
            <a:r>
              <a:rPr lang="en-US" sz="1400" dirty="0"/>
              <a:t>”) + “</a:t>
            </a:r>
            <a:r>
              <a:rPr lang="en-US" sz="1400" dirty="0">
                <a:solidFill>
                  <a:srgbClr val="00B050"/>
                </a:solidFill>
              </a:rPr>
              <a:t>B</a:t>
            </a:r>
            <a:r>
              <a:rPr 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3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600" dirty="0"/>
                  <a:t> to denote the LCS of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characters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characters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44500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0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dirty="0"/>
                  <a:t>There are really three choices</a:t>
                </a:r>
              </a:p>
              <a:p>
                <a:pPr marL="457200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Add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400" dirty="0"/>
                  <a:t> as the new entry to the LCS</a:t>
                </a:r>
              </a:p>
              <a:p>
                <a:pPr marL="457200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Add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400" dirty="0"/>
                  <a:t> as the new entry to the LCS</a:t>
                </a:r>
              </a:p>
              <a:p>
                <a:pPr marL="457200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Discard both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8C5D72A-AAA6-70E8-1BC8-8A3BD643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563599" cy="3638033"/>
              </a:xfrm>
              <a:prstGeom prst="rect">
                <a:avLst/>
              </a:prstGeom>
              <a:blipFill>
                <a:blip r:embed="rId3"/>
                <a:stretch>
                  <a:fillRect l="-580" t="-1394" b="-3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115D8D7-551D-9970-4256-2FA81DD69D01}"/>
              </a:ext>
            </a:extLst>
          </p:cNvPr>
          <p:cNvGrpSpPr/>
          <p:nvPr/>
        </p:nvGrpSpPr>
        <p:grpSpPr>
          <a:xfrm>
            <a:off x="708301" y="2407291"/>
            <a:ext cx="2830292" cy="249980"/>
            <a:chOff x="573748" y="1289370"/>
            <a:chExt cx="2830292" cy="2499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452188-C25E-02CB-59A5-51B8EF570305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X=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989507-DD00-CA58-5D85-95FA7458C422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EC2DE-7F93-5DA0-A909-B2C0145D3A5F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A10D68-15CA-3EE3-C820-8761C311AF0B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5DC5BF-FB48-E3E3-6A79-3A56AF121A25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2027D4-BA32-591B-D1BD-8B7C82C7A176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BE75C-D271-0ABB-F640-E5A267B5735F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208F72-E1A4-7227-600A-CA59E39CB4BD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D38185-934E-C4E4-B991-312F919E63FE}"/>
              </a:ext>
            </a:extLst>
          </p:cNvPr>
          <p:cNvGrpSpPr/>
          <p:nvPr/>
        </p:nvGrpSpPr>
        <p:grpSpPr>
          <a:xfrm>
            <a:off x="708301" y="2148076"/>
            <a:ext cx="2830292" cy="249980"/>
            <a:chOff x="573748" y="1289370"/>
            <a:chExt cx="2830292" cy="2499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900D4D-19BF-479E-375B-150895C9BF45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68D0F1-9E3E-890A-BA4F-D824D315C087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A9227C-0A98-484A-95C6-42D5B35F0A7B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75417E-7C73-0633-FE0B-735B6081843E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BAE186-910A-2BEB-DA5F-19D1B15144E1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3CF26E-5015-BA1B-838A-FD9A92B095F4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492359-AF6A-4A96-1971-7565F352CACD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2938E8-3DD5-B24E-8C17-593962BDC905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C5CDAC-3599-248E-40E3-C5862669DCE5}"/>
              </a:ext>
            </a:extLst>
          </p:cNvPr>
          <p:cNvGrpSpPr/>
          <p:nvPr/>
        </p:nvGrpSpPr>
        <p:grpSpPr>
          <a:xfrm>
            <a:off x="708301" y="2898477"/>
            <a:ext cx="2830292" cy="249980"/>
            <a:chOff x="573748" y="1289370"/>
            <a:chExt cx="2830292" cy="2499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54ABE9-84EC-8892-037B-5A4980A8BF5E}"/>
                </a:ext>
              </a:extLst>
            </p:cNvPr>
            <p:cNvSpPr/>
            <p:nvPr/>
          </p:nvSpPr>
          <p:spPr>
            <a:xfrm>
              <a:off x="573748" y="1289370"/>
              <a:ext cx="720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Y=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FDBE39-6C38-6599-97F1-092716A8FFB5}"/>
                </a:ext>
              </a:extLst>
            </p:cNvPr>
            <p:cNvSpPr/>
            <p:nvPr/>
          </p:nvSpPr>
          <p:spPr>
            <a:xfrm>
              <a:off x="130910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266A8B-E183-94E6-1EBA-A3EC4F966600}"/>
                </a:ext>
              </a:extLst>
            </p:cNvPr>
            <p:cNvSpPr/>
            <p:nvPr/>
          </p:nvSpPr>
          <p:spPr>
            <a:xfrm>
              <a:off x="161026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A4AD2D-5FAF-1DD2-5F2E-FCC223378443}"/>
                </a:ext>
              </a:extLst>
            </p:cNvPr>
            <p:cNvSpPr/>
            <p:nvPr/>
          </p:nvSpPr>
          <p:spPr>
            <a:xfrm>
              <a:off x="1911416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6AD67FE-1125-1BB3-3602-98FE0C7DC290}"/>
                </a:ext>
              </a:extLst>
            </p:cNvPr>
            <p:cNvSpPr/>
            <p:nvPr/>
          </p:nvSpPr>
          <p:spPr>
            <a:xfrm>
              <a:off x="2212572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E6F6AB-3A0D-8CF1-EFD6-B890B401D1AB}"/>
                </a:ext>
              </a:extLst>
            </p:cNvPr>
            <p:cNvSpPr/>
            <p:nvPr/>
          </p:nvSpPr>
          <p:spPr>
            <a:xfrm>
              <a:off x="2513728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1723F7-0042-7C30-87A0-8F789A0E7BBF}"/>
                </a:ext>
              </a:extLst>
            </p:cNvPr>
            <p:cNvSpPr/>
            <p:nvPr/>
          </p:nvSpPr>
          <p:spPr>
            <a:xfrm>
              <a:off x="2814884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D23C22C-6A00-7616-F75F-4ECD3A82378F}"/>
                </a:ext>
              </a:extLst>
            </p:cNvPr>
            <p:cNvSpPr/>
            <p:nvPr/>
          </p:nvSpPr>
          <p:spPr>
            <a:xfrm>
              <a:off x="3116040" y="1289370"/>
              <a:ext cx="288000" cy="249980"/>
            </a:xfrm>
            <a:prstGeom prst="rect">
              <a:avLst/>
            </a:prstGeom>
            <a:solidFill>
              <a:srgbClr val="FFACA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66B8F3-FE8C-3E84-75F2-24B9CEA1BCFB}"/>
              </a:ext>
            </a:extLst>
          </p:cNvPr>
          <p:cNvCxnSpPr/>
          <p:nvPr/>
        </p:nvCxnSpPr>
        <p:spPr>
          <a:xfrm flipV="1">
            <a:off x="2188521" y="2657271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D0C0AA-127C-A5E8-17AB-61F5A769D9B5}"/>
              </a:ext>
            </a:extLst>
          </p:cNvPr>
          <p:cNvCxnSpPr/>
          <p:nvPr/>
        </p:nvCxnSpPr>
        <p:spPr>
          <a:xfrm flipV="1">
            <a:off x="2797861" y="3148457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A0955-7A99-B062-7E69-D1FA267C5DEA}"/>
              </a:ext>
            </a:extLst>
          </p:cNvPr>
          <p:cNvSpPr txBox="1"/>
          <p:nvPr/>
        </p:nvSpPr>
        <p:spPr>
          <a:xfrm>
            <a:off x="3814983" y="3699658"/>
            <a:ext cx="2687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LCS of “</a:t>
            </a:r>
            <a:r>
              <a:rPr lang="en-US" sz="1400" dirty="0">
                <a:solidFill>
                  <a:srgbClr val="00B050"/>
                </a:solidFill>
              </a:rPr>
              <a:t>ABC</a:t>
            </a:r>
            <a:r>
              <a:rPr lang="en-US" sz="1400" dirty="0"/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BDCAB</a:t>
            </a:r>
            <a:r>
              <a:rPr lang="en-US" sz="1400" dirty="0"/>
              <a:t>” can be:</a:t>
            </a:r>
          </a:p>
          <a:p>
            <a:r>
              <a:rPr lang="en-US" sz="1400" dirty="0"/>
              <a:t>    the LCS of “</a:t>
            </a:r>
            <a:r>
              <a:rPr lang="en-US" sz="1400" dirty="0">
                <a:solidFill>
                  <a:srgbClr val="00B050"/>
                </a:solidFill>
              </a:rPr>
              <a:t>AB</a:t>
            </a:r>
            <a:r>
              <a:rPr lang="en-US" sz="1400" dirty="0"/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BDCAB</a:t>
            </a:r>
            <a:r>
              <a:rPr lang="en-US" sz="1400" dirty="0"/>
              <a:t>”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prstClr val="black"/>
                </a:solidFill>
              </a:rPr>
              <a:t>the LCS of “</a:t>
            </a:r>
            <a:r>
              <a:rPr lang="en-US" sz="1400" dirty="0">
                <a:solidFill>
                  <a:srgbClr val="00B050"/>
                </a:solidFill>
              </a:rPr>
              <a:t>ABC</a:t>
            </a:r>
            <a:r>
              <a:rPr lang="en-US" sz="1400" dirty="0">
                <a:solidFill>
                  <a:prstClr val="black"/>
                </a:solidFill>
              </a:rPr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</a:t>
            </a:r>
            <a:r>
              <a:rPr lang="en-US" sz="1400" dirty="0">
                <a:solidFill>
                  <a:prstClr val="black"/>
                </a:solidFill>
              </a:rPr>
              <a:t>”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/>
              <a:t>the LCS of “</a:t>
            </a:r>
            <a:r>
              <a:rPr lang="en-US" sz="1400" dirty="0">
                <a:solidFill>
                  <a:srgbClr val="00B050"/>
                </a:solidFill>
              </a:rPr>
              <a:t>AB</a:t>
            </a:r>
            <a:r>
              <a:rPr lang="en-US" sz="1400" dirty="0"/>
              <a:t>” and “</a:t>
            </a:r>
            <a:r>
              <a:rPr lang="en-US" sz="1400" dirty="0">
                <a:solidFill>
                  <a:srgbClr val="00B050"/>
                </a:solidFill>
              </a:rPr>
              <a:t>BDCA</a:t>
            </a:r>
            <a:r>
              <a:rPr lang="en-US" sz="1400" dirty="0"/>
              <a:t>”</a:t>
            </a:r>
          </a:p>
          <a:p>
            <a:r>
              <a:rPr lang="en-US" sz="1400" dirty="0"/>
              <a:t>                 (included above)</a:t>
            </a:r>
          </a:p>
        </p:txBody>
      </p:sp>
    </p:spTree>
    <p:extLst>
      <p:ext uri="{BB962C8B-B14F-4D97-AF65-F5344CB8AC3E}">
        <p14:creationId xmlns:p14="http://schemas.microsoft.com/office/powerpoint/2010/main" val="31270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36182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31B27A-B082-3211-E0CA-2E0C64F89853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B662B6-399C-229A-A96F-5674A5041A38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76D967-4622-3CE7-EC13-F841783967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DE91CC-44DE-D224-52EE-5EFB11278174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DE91CC-44DE-D224-52EE-5EFB1127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62D554-09CB-4F86-4955-3CD64092A8D9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62D554-09CB-4F86-4955-3CD64092A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685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/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9F9688-88FE-4845-AB9A-CB9DFBDB518D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FF8DA-F375-0B7F-1998-6D626F26D85C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1DC419-C83A-BA9D-1A60-A803B1E2AE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AA1C72-156F-314E-A320-5A7966763AD2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AA1C72-156F-314E-A320-5A7966763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F6BAD5A-BBD0-D05A-80A7-C8240D9725DE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F6BAD5A-BBD0-D05A-80A7-C8240D972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4125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83706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390143-117E-AC11-6193-887327099A5A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5B7894-E2AC-FE61-2AFC-3E7E4EEA7229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49EE5A-A184-76DC-906B-5F71BF7FF8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AFCF77F-4D2D-024C-260E-ADDD6F0C5FF9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AFCF77F-4D2D-024C-260E-ADDD6F0C5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39488F-0A24-BCEE-661C-A66AA6D8F6C0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39488F-0A24-BCEE-661C-A66AA6D8F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3672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6936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BEED6F-62B1-A702-15B2-16E9B4F9D911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DCA78B-4134-F696-6670-A9A58D522984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E609D4-D037-F369-9DAD-B682FF2EAA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EC11E33-E8DD-03C4-432F-04FC31EF2921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EC11E33-E8DD-03C4-432F-04FC31EF2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A846A6-584E-1D63-E0FA-86AD93D162E4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A846A6-584E-1D63-E0FA-86AD93D16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5204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37303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3" y="2599020"/>
            <a:ext cx="153139" cy="220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9B8819-5184-2D2D-C731-5650A8F62518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113B22-F601-F15A-5C7D-C8D1FC5A7C84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07E365-C1E3-3744-F646-1DF684CB57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A5014AC-7542-A6D0-5B9D-9619A10B3A3A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A5014AC-7542-A6D0-5B9D-9619A10B3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139376C-BABB-BC21-0766-37C7E9C8DEC1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139376C-BABB-BC21-0766-37C7E9C8D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39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4C04E4-A632-9F11-E5CA-4BDC84C7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0" y="1063480"/>
            <a:ext cx="5669719" cy="19844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Recursive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81BBB-31D3-6840-173F-0CAAED6244D1}"/>
              </a:ext>
            </a:extLst>
          </p:cNvPr>
          <p:cNvSpPr/>
          <p:nvPr/>
        </p:nvSpPr>
        <p:spPr>
          <a:xfrm>
            <a:off x="594140" y="1929384"/>
            <a:ext cx="1600420" cy="1125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8FDCD-7163-C2C5-0DFE-1BE78820BF4F}"/>
              </a:ext>
            </a:extLst>
          </p:cNvPr>
          <p:cNvSpPr/>
          <p:nvPr/>
        </p:nvSpPr>
        <p:spPr>
          <a:xfrm>
            <a:off x="4123944" y="1524000"/>
            <a:ext cx="2157983" cy="1125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5067E7-D5B7-9768-20BE-C9393B5040E3}"/>
              </a:ext>
            </a:extLst>
          </p:cNvPr>
          <p:cNvSpPr/>
          <p:nvPr/>
        </p:nvSpPr>
        <p:spPr>
          <a:xfrm>
            <a:off x="471487" y="2313432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6B450-1949-600C-D2FF-DA97F469AE38}"/>
              </a:ext>
            </a:extLst>
          </p:cNvPr>
          <p:cNvSpPr/>
          <p:nvPr/>
        </p:nvSpPr>
        <p:spPr>
          <a:xfrm>
            <a:off x="2551724" y="1866256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323C1-3BF4-A749-1E5E-EE88A24391B6}"/>
              </a:ext>
            </a:extLst>
          </p:cNvPr>
          <p:cNvSpPr/>
          <p:nvPr/>
        </p:nvSpPr>
        <p:spPr>
          <a:xfrm>
            <a:off x="3976884" y="1856336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302229"/>
                <a:ext cx="6424393" cy="14145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Runtime complexity?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Its exponential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Intuitive explanation: Every node needs a sum and number of nodes is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302229"/>
                <a:ext cx="6424393" cy="1414580"/>
              </a:xfrm>
              <a:prstGeom prst="rect">
                <a:avLst/>
              </a:prstGeom>
              <a:blipFill>
                <a:blip r:embed="rId4"/>
                <a:stretch>
                  <a:fillRect l="-394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7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90022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724E0E-D74D-8080-07C0-815021AC5415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F9809E-FAB2-D556-81EB-CACE7ABEF1B9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EE1CF9-DA4A-FF8C-619A-B868CE91CF1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0A2289A-3D58-DB9A-6E0A-8A03773CF9A0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0A2289A-3D58-DB9A-6E0A-8A03773CF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7F2B6E4-B917-2BC9-6F39-2F7E56605874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7F2B6E4-B917-2BC9-6F39-2F7E56605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428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/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6465D-D11D-03A1-3E88-F4935D79599E}"/>
              </a:ext>
            </a:extLst>
          </p:cNvPr>
          <p:cNvCxnSpPr>
            <a:cxnSpLocks/>
          </p:cNvCxnSpPr>
          <p:nvPr/>
        </p:nvCxnSpPr>
        <p:spPr>
          <a:xfrm flipH="1" flipV="1">
            <a:off x="4941824" y="259308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0CDF43-B998-69F9-8A00-E51913C2D600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1693A2-5BD6-592E-5CD9-A55C6B88AACD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80CDA3-1516-2BBB-3AE7-6744330B0E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DF0F6B-22F2-92CE-BC67-42EE355C437E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DF0F6B-22F2-92CE-BC67-42EE355C4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1BAC1-7D7A-3870-E20D-2A14F5997FFF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1BAC1-7D7A-3870-E20D-2A14F5997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4233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50267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6465D-D11D-03A1-3E88-F4935D79599E}"/>
              </a:ext>
            </a:extLst>
          </p:cNvPr>
          <p:cNvCxnSpPr>
            <a:cxnSpLocks/>
          </p:cNvCxnSpPr>
          <p:nvPr/>
        </p:nvCxnSpPr>
        <p:spPr>
          <a:xfrm flipH="1" flipV="1">
            <a:off x="4941824" y="259308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ED7B4D-DF88-EA35-D20C-E515210172D6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2913957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368281-B31F-36E3-D280-1F81FD868853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E914A4-BABA-AF5E-01B9-78D87503E58F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E0AB7C-5722-8946-8CA4-9FADDEE36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0D6C37-628B-9F86-B736-5CC89220D270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0D6C37-628B-9F86-B736-5CC89220D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094560-22A5-292B-C3A3-B97542220D0A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094560-22A5-292B-C3A3-B97542220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3533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04001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6465D-D11D-03A1-3E88-F4935D79599E}"/>
              </a:ext>
            </a:extLst>
          </p:cNvPr>
          <p:cNvCxnSpPr>
            <a:cxnSpLocks/>
          </p:cNvCxnSpPr>
          <p:nvPr/>
        </p:nvCxnSpPr>
        <p:spPr>
          <a:xfrm flipH="1" flipV="1">
            <a:off x="4941824" y="259308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ED7B4D-DF88-EA35-D20C-E515210172D6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2913957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C8DBCF-75AF-E34E-E67E-CA8F5A5CD0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2874" y="3030518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A27CCA-75DA-DF6D-D94C-E653AB74C4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59557" y="303191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33EF0-AB8F-1802-5BEF-B954A630E5E9}"/>
              </a:ext>
            </a:extLst>
          </p:cNvPr>
          <p:cNvCxnSpPr>
            <a:cxnSpLocks/>
          </p:cNvCxnSpPr>
          <p:nvPr/>
        </p:nvCxnSpPr>
        <p:spPr>
          <a:xfrm flipV="1">
            <a:off x="4043188" y="2916243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425C1B-9BB7-FB2B-0609-63257043C711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8AA0B49-C87C-4023-0230-20EB12364BB4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760E0F-0004-1D62-CACD-AC487FAB9C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074718-6A49-0A6A-4EB2-43B3C79623C2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074718-6A49-0A6A-4EB2-43B3C7962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D12D3B1-329A-FA8B-5377-4F365D27B0EA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D12D3B1-329A-FA8B-5377-4F365D27B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1275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9686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6465D-D11D-03A1-3E88-F4935D79599E}"/>
              </a:ext>
            </a:extLst>
          </p:cNvPr>
          <p:cNvCxnSpPr>
            <a:cxnSpLocks/>
          </p:cNvCxnSpPr>
          <p:nvPr/>
        </p:nvCxnSpPr>
        <p:spPr>
          <a:xfrm flipH="1" flipV="1">
            <a:off x="4941824" y="259308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ED7B4D-DF88-EA35-D20C-E515210172D6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2913957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C8DBCF-75AF-E34E-E67E-CA8F5A5CD0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2874" y="3030518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A27CCA-75DA-DF6D-D94C-E653AB74C4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59557" y="303191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33EF0-AB8F-1802-5BEF-B954A630E5E9}"/>
              </a:ext>
            </a:extLst>
          </p:cNvPr>
          <p:cNvCxnSpPr>
            <a:cxnSpLocks/>
          </p:cNvCxnSpPr>
          <p:nvPr/>
        </p:nvCxnSpPr>
        <p:spPr>
          <a:xfrm flipV="1">
            <a:off x="4043188" y="2916243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01644D-7F25-938D-5F6F-E17839123826}"/>
              </a:ext>
            </a:extLst>
          </p:cNvPr>
          <p:cNvCxnSpPr>
            <a:cxnSpLocks/>
          </p:cNvCxnSpPr>
          <p:nvPr/>
        </p:nvCxnSpPr>
        <p:spPr>
          <a:xfrm flipH="1" flipV="1">
            <a:off x="4403919" y="2915355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546484-9932-9463-D7B9-92B931C017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378" y="3012877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C6EC95-95BA-CD41-8FE1-2F317F52ADF3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3925AC-73AE-B71D-C602-7EA99DC7B36B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E7245F-7F53-55CE-7EFC-C497D6673E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A820C49-EDFF-C88A-6057-00DE22A45340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A820C49-EDFF-C88A-6057-00DE22A45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18BEDB-16C6-6F3A-02B1-79B4E1DD4AD6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18BEDB-16C6-6F3A-02B1-79B4E1DD4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3481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400" dirty="0"/>
                </a:br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7293DD-C513-6F72-C901-45C2358E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29839"/>
                <a:ext cx="6563599" cy="3860943"/>
              </a:xfrm>
              <a:prstGeom prst="rect">
                <a:avLst/>
              </a:prstGeom>
              <a:blipFill>
                <a:blip r:embed="rId3"/>
                <a:stretch>
                  <a:fillRect l="-193"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E26D6-B76A-6647-C12B-BE37235A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06156"/>
              </p:ext>
            </p:extLst>
          </p:nvPr>
        </p:nvGraphicFramePr>
        <p:xfrm>
          <a:off x="1196362" y="2121542"/>
          <a:ext cx="4387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427234367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507986112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70563536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78094884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819954351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614340746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861478998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1878383252"/>
                    </a:ext>
                  </a:extLst>
                </a:gridCol>
              </a:tblGrid>
              <a:tr h="2959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1724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589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5213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48267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3748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1545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78254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6461"/>
                  </a:ext>
                </a:extLst>
              </a:tr>
              <a:tr h="295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27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1A14B3-00F4-8DBC-85B7-9A553647C1A1}"/>
              </a:ext>
            </a:extLst>
          </p:cNvPr>
          <p:cNvSpPr txBox="1"/>
          <p:nvPr/>
        </p:nvSpPr>
        <p:spPr>
          <a:xfrm>
            <a:off x="932429" y="241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EAD5-B27E-3819-D831-EC3B88733E75}"/>
              </a:ext>
            </a:extLst>
          </p:cNvPr>
          <p:cNvSpPr txBox="1"/>
          <p:nvPr/>
        </p:nvSpPr>
        <p:spPr>
          <a:xfrm>
            <a:off x="932429" y="2724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B14F-E493-E497-AC10-B24FCC426CBC}"/>
              </a:ext>
            </a:extLst>
          </p:cNvPr>
          <p:cNvSpPr txBox="1"/>
          <p:nvPr/>
        </p:nvSpPr>
        <p:spPr>
          <a:xfrm>
            <a:off x="932429" y="30219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2A117-4D04-E6D0-B036-E1E6B07C738C}"/>
              </a:ext>
            </a:extLst>
          </p:cNvPr>
          <p:cNvSpPr txBox="1"/>
          <p:nvPr/>
        </p:nvSpPr>
        <p:spPr>
          <a:xfrm>
            <a:off x="932429" y="3328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628EE-A94E-120E-7794-402BA944B43E}"/>
              </a:ext>
            </a:extLst>
          </p:cNvPr>
          <p:cNvSpPr txBox="1"/>
          <p:nvPr/>
        </p:nvSpPr>
        <p:spPr>
          <a:xfrm>
            <a:off x="933838" y="3638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6BAA5-6FD7-9203-8370-2F501E1A39EF}"/>
              </a:ext>
            </a:extLst>
          </p:cNvPr>
          <p:cNvSpPr txBox="1"/>
          <p:nvPr/>
        </p:nvSpPr>
        <p:spPr>
          <a:xfrm>
            <a:off x="933838" y="3945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2B4DA-A2ED-CFF7-289F-412963268173}"/>
              </a:ext>
            </a:extLst>
          </p:cNvPr>
          <p:cNvSpPr txBox="1"/>
          <p:nvPr/>
        </p:nvSpPr>
        <p:spPr>
          <a:xfrm>
            <a:off x="933838" y="4242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DA1A-78AB-8954-6FA0-0E0314DFF5CA}"/>
              </a:ext>
            </a:extLst>
          </p:cNvPr>
          <p:cNvSpPr txBox="1"/>
          <p:nvPr/>
        </p:nvSpPr>
        <p:spPr>
          <a:xfrm>
            <a:off x="933838" y="4549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CAAF-585E-45A0-52A3-6DEF9F8EE6F5}"/>
              </a:ext>
            </a:extLst>
          </p:cNvPr>
          <p:cNvSpPr txBox="1"/>
          <p:nvPr/>
        </p:nvSpPr>
        <p:spPr>
          <a:xfrm>
            <a:off x="184822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B7847-3814-B4AC-A01A-A20E0FF3301C}"/>
              </a:ext>
            </a:extLst>
          </p:cNvPr>
          <p:cNvSpPr txBox="1"/>
          <p:nvPr/>
        </p:nvSpPr>
        <p:spPr>
          <a:xfrm>
            <a:off x="2428836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21376-4B58-58CC-32DE-7B5ED870F48A}"/>
              </a:ext>
            </a:extLst>
          </p:cNvPr>
          <p:cNvSpPr txBox="1"/>
          <p:nvPr/>
        </p:nvSpPr>
        <p:spPr>
          <a:xfrm>
            <a:off x="2974351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B26A-6D05-19F7-45FC-08C61F2267A3}"/>
              </a:ext>
            </a:extLst>
          </p:cNvPr>
          <p:cNvSpPr txBox="1"/>
          <p:nvPr/>
        </p:nvSpPr>
        <p:spPr>
          <a:xfrm>
            <a:off x="3512913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67C86-F6F7-8577-82E9-8D4787A0EBF6}"/>
              </a:ext>
            </a:extLst>
          </p:cNvPr>
          <p:cNvSpPr txBox="1"/>
          <p:nvPr/>
        </p:nvSpPr>
        <p:spPr>
          <a:xfrm>
            <a:off x="4093522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365C2-2FF5-B513-3E3C-2494156B676D}"/>
              </a:ext>
            </a:extLst>
          </p:cNvPr>
          <p:cNvSpPr txBox="1"/>
          <p:nvPr/>
        </p:nvSpPr>
        <p:spPr>
          <a:xfrm>
            <a:off x="4639037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84CED-7EF0-4872-1636-66EAB282526E}"/>
              </a:ext>
            </a:extLst>
          </p:cNvPr>
          <p:cNvSpPr txBox="1"/>
          <p:nvPr/>
        </p:nvSpPr>
        <p:spPr>
          <a:xfrm>
            <a:off x="5148838" y="1842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743A0-E164-EF51-11BA-877FFF8429BB}"/>
              </a:ext>
            </a:extLst>
          </p:cNvPr>
          <p:cNvCxnSpPr>
            <a:cxnSpLocks/>
          </p:cNvCxnSpPr>
          <p:nvPr/>
        </p:nvCxnSpPr>
        <p:spPr>
          <a:xfrm flipV="1">
            <a:off x="2428836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5AD501-C066-A3E3-77AA-5933332DA141}"/>
              </a:ext>
            </a:extLst>
          </p:cNvPr>
          <p:cNvCxnSpPr>
            <a:cxnSpLocks/>
          </p:cNvCxnSpPr>
          <p:nvPr/>
        </p:nvCxnSpPr>
        <p:spPr>
          <a:xfrm flipV="1">
            <a:off x="2980167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D6A8-8E8F-AB4E-E3B1-CEBDE5B3091F}"/>
              </a:ext>
            </a:extLst>
          </p:cNvPr>
          <p:cNvCxnSpPr>
            <a:cxnSpLocks/>
          </p:cNvCxnSpPr>
          <p:nvPr/>
        </p:nvCxnSpPr>
        <p:spPr>
          <a:xfrm flipV="1">
            <a:off x="3510340" y="259902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BA93-6AA6-CE64-B018-7E95956AA633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259902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F1099A-3222-8137-C5B6-D106094D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9695" y="270108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6465D-D11D-03A1-3E88-F4935D79599E}"/>
              </a:ext>
            </a:extLst>
          </p:cNvPr>
          <p:cNvCxnSpPr>
            <a:cxnSpLocks/>
          </p:cNvCxnSpPr>
          <p:nvPr/>
        </p:nvCxnSpPr>
        <p:spPr>
          <a:xfrm flipH="1" flipV="1">
            <a:off x="4941824" y="259308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ED7B4D-DF88-EA35-D20C-E515210172D6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2913957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C8DBCF-75AF-E34E-E67E-CA8F5A5CD0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2874" y="3030518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A27CCA-75DA-DF6D-D94C-E653AB74C4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59557" y="303191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33EF0-AB8F-1802-5BEF-B954A630E5E9}"/>
              </a:ext>
            </a:extLst>
          </p:cNvPr>
          <p:cNvCxnSpPr>
            <a:cxnSpLocks/>
          </p:cNvCxnSpPr>
          <p:nvPr/>
        </p:nvCxnSpPr>
        <p:spPr>
          <a:xfrm flipV="1">
            <a:off x="4043188" y="2916243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01644D-7F25-938D-5F6F-E17839123826}"/>
              </a:ext>
            </a:extLst>
          </p:cNvPr>
          <p:cNvCxnSpPr>
            <a:cxnSpLocks/>
          </p:cNvCxnSpPr>
          <p:nvPr/>
        </p:nvCxnSpPr>
        <p:spPr>
          <a:xfrm flipH="1" flipV="1">
            <a:off x="4403919" y="2915355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546484-9932-9463-D7B9-92B931C017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378" y="3012877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79D070-99FC-1343-AB65-7662C24FBA59}"/>
              </a:ext>
            </a:extLst>
          </p:cNvPr>
          <p:cNvCxnSpPr>
            <a:cxnSpLocks/>
          </p:cNvCxnSpPr>
          <p:nvPr/>
        </p:nvCxnSpPr>
        <p:spPr>
          <a:xfrm flipV="1">
            <a:off x="2418126" y="322095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386300-4BF4-86EA-FCFD-3F0C953B5686}"/>
              </a:ext>
            </a:extLst>
          </p:cNvPr>
          <p:cNvCxnSpPr>
            <a:cxnSpLocks/>
          </p:cNvCxnSpPr>
          <p:nvPr/>
        </p:nvCxnSpPr>
        <p:spPr>
          <a:xfrm flipV="1">
            <a:off x="2973198" y="321396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BD0E8-B8AF-7417-3F7F-4FE1F7B1DCB7}"/>
              </a:ext>
            </a:extLst>
          </p:cNvPr>
          <p:cNvCxnSpPr>
            <a:cxnSpLocks/>
          </p:cNvCxnSpPr>
          <p:nvPr/>
        </p:nvCxnSpPr>
        <p:spPr>
          <a:xfrm flipH="1" flipV="1">
            <a:off x="3299760" y="3213960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0F0E01-27ED-A051-6F63-7C8EEE66D5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8410" y="3321317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7054CD-9168-D72B-FF02-3DA874AF95B7}"/>
              </a:ext>
            </a:extLst>
          </p:cNvPr>
          <p:cNvCxnSpPr>
            <a:cxnSpLocks/>
          </p:cNvCxnSpPr>
          <p:nvPr/>
        </p:nvCxnSpPr>
        <p:spPr>
          <a:xfrm flipV="1">
            <a:off x="4589366" y="3216505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C9F975-ADE6-46AB-1D03-46A271D7908A}"/>
              </a:ext>
            </a:extLst>
          </p:cNvPr>
          <p:cNvCxnSpPr>
            <a:cxnSpLocks/>
          </p:cNvCxnSpPr>
          <p:nvPr/>
        </p:nvCxnSpPr>
        <p:spPr>
          <a:xfrm flipV="1">
            <a:off x="5122180" y="3215358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A3188-5A26-E8F3-A49F-EE520DB99B3A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3524121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A9A66-7765-6487-03B9-E90F88393365}"/>
              </a:ext>
            </a:extLst>
          </p:cNvPr>
          <p:cNvCxnSpPr>
            <a:cxnSpLocks/>
          </p:cNvCxnSpPr>
          <p:nvPr/>
        </p:nvCxnSpPr>
        <p:spPr>
          <a:xfrm flipV="1">
            <a:off x="2973198" y="3524353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791DB9-8D35-1FC3-B87A-15B88221067D}"/>
              </a:ext>
            </a:extLst>
          </p:cNvPr>
          <p:cNvCxnSpPr>
            <a:cxnSpLocks/>
          </p:cNvCxnSpPr>
          <p:nvPr/>
        </p:nvCxnSpPr>
        <p:spPr>
          <a:xfrm flipV="1">
            <a:off x="3528270" y="3517362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33990-BEE6-7EE3-77F5-0FB26BF85635}"/>
              </a:ext>
            </a:extLst>
          </p:cNvPr>
          <p:cNvCxnSpPr>
            <a:cxnSpLocks/>
          </p:cNvCxnSpPr>
          <p:nvPr/>
        </p:nvCxnSpPr>
        <p:spPr>
          <a:xfrm flipV="1">
            <a:off x="4043188" y="352412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8EC8BB-25AD-4283-4C43-DFDFF3A9AD7C}"/>
              </a:ext>
            </a:extLst>
          </p:cNvPr>
          <p:cNvCxnSpPr>
            <a:cxnSpLocks/>
          </p:cNvCxnSpPr>
          <p:nvPr/>
        </p:nvCxnSpPr>
        <p:spPr>
          <a:xfrm flipH="1" flipV="1">
            <a:off x="4403919" y="3526541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7FE3AA-A396-18FA-20AE-D4762F513F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9326" y="3625362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7FFA4E-8B31-1684-45A6-40762A36EE23}"/>
              </a:ext>
            </a:extLst>
          </p:cNvPr>
          <p:cNvCxnSpPr>
            <a:cxnSpLocks/>
          </p:cNvCxnSpPr>
          <p:nvPr/>
        </p:nvCxnSpPr>
        <p:spPr>
          <a:xfrm flipV="1">
            <a:off x="2429311" y="3819366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02FACA-737A-8E59-A30D-A7EB156905FD}"/>
              </a:ext>
            </a:extLst>
          </p:cNvPr>
          <p:cNvCxnSpPr>
            <a:cxnSpLocks/>
          </p:cNvCxnSpPr>
          <p:nvPr/>
        </p:nvCxnSpPr>
        <p:spPr>
          <a:xfrm flipH="1" flipV="1">
            <a:off x="2757685" y="3830696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79EA8-6361-5AE6-7CD3-10D78F038B6D}"/>
              </a:ext>
            </a:extLst>
          </p:cNvPr>
          <p:cNvCxnSpPr>
            <a:cxnSpLocks/>
          </p:cNvCxnSpPr>
          <p:nvPr/>
        </p:nvCxnSpPr>
        <p:spPr>
          <a:xfrm flipV="1">
            <a:off x="3528270" y="382058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F69B57-AAA2-A1CA-7AF7-DA38B935F490}"/>
              </a:ext>
            </a:extLst>
          </p:cNvPr>
          <p:cNvCxnSpPr>
            <a:cxnSpLocks/>
          </p:cNvCxnSpPr>
          <p:nvPr/>
        </p:nvCxnSpPr>
        <p:spPr>
          <a:xfrm flipV="1">
            <a:off x="4046045" y="382058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262237-6261-F638-BC68-57F322A17194}"/>
              </a:ext>
            </a:extLst>
          </p:cNvPr>
          <p:cNvCxnSpPr>
            <a:cxnSpLocks/>
          </p:cNvCxnSpPr>
          <p:nvPr/>
        </p:nvCxnSpPr>
        <p:spPr>
          <a:xfrm flipV="1">
            <a:off x="4597507" y="382897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5C889D-4A09-CAD0-015D-21116C18878B}"/>
              </a:ext>
            </a:extLst>
          </p:cNvPr>
          <p:cNvCxnSpPr>
            <a:cxnSpLocks/>
          </p:cNvCxnSpPr>
          <p:nvPr/>
        </p:nvCxnSpPr>
        <p:spPr>
          <a:xfrm flipV="1">
            <a:off x="5132060" y="3828970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1B760F-2FE6-8847-7943-107F33655AB5}"/>
              </a:ext>
            </a:extLst>
          </p:cNvPr>
          <p:cNvCxnSpPr>
            <a:cxnSpLocks/>
          </p:cNvCxnSpPr>
          <p:nvPr/>
        </p:nvCxnSpPr>
        <p:spPr>
          <a:xfrm flipV="1">
            <a:off x="2428836" y="413446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D17E6-3BD1-19EA-4B64-15DEF384A5FB}"/>
              </a:ext>
            </a:extLst>
          </p:cNvPr>
          <p:cNvCxnSpPr>
            <a:cxnSpLocks/>
          </p:cNvCxnSpPr>
          <p:nvPr/>
        </p:nvCxnSpPr>
        <p:spPr>
          <a:xfrm flipV="1">
            <a:off x="2980167" y="413446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B5BB60-3457-F43C-DE18-627293A26B03}"/>
              </a:ext>
            </a:extLst>
          </p:cNvPr>
          <p:cNvCxnSpPr>
            <a:cxnSpLocks/>
          </p:cNvCxnSpPr>
          <p:nvPr/>
        </p:nvCxnSpPr>
        <p:spPr>
          <a:xfrm flipV="1">
            <a:off x="3531744" y="413446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432FB4-758E-5786-4A5A-F9167A82C11B}"/>
              </a:ext>
            </a:extLst>
          </p:cNvPr>
          <p:cNvCxnSpPr>
            <a:cxnSpLocks/>
          </p:cNvCxnSpPr>
          <p:nvPr/>
        </p:nvCxnSpPr>
        <p:spPr>
          <a:xfrm flipH="1" flipV="1">
            <a:off x="3849212" y="4134461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88B73-45B5-BE47-0F7D-79D3FFCC21E8}"/>
              </a:ext>
            </a:extLst>
          </p:cNvPr>
          <p:cNvCxnSpPr>
            <a:cxnSpLocks/>
          </p:cNvCxnSpPr>
          <p:nvPr/>
        </p:nvCxnSpPr>
        <p:spPr>
          <a:xfrm flipH="1" flipV="1">
            <a:off x="4951189" y="4137178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B2A57E-AF5F-BC7E-6A20-97A224B0CC21}"/>
              </a:ext>
            </a:extLst>
          </p:cNvPr>
          <p:cNvCxnSpPr>
            <a:cxnSpLocks/>
          </p:cNvCxnSpPr>
          <p:nvPr/>
        </p:nvCxnSpPr>
        <p:spPr>
          <a:xfrm flipV="1">
            <a:off x="4599245" y="4134461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249025-D2D9-20A0-DC26-D0A91A093C69}"/>
              </a:ext>
            </a:extLst>
          </p:cNvPr>
          <p:cNvCxnSpPr>
            <a:cxnSpLocks/>
          </p:cNvCxnSpPr>
          <p:nvPr/>
        </p:nvCxnSpPr>
        <p:spPr>
          <a:xfrm flipH="1" flipV="1">
            <a:off x="2204603" y="4441455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ACF042-A211-1C03-FC04-7263E07F7660}"/>
              </a:ext>
            </a:extLst>
          </p:cNvPr>
          <p:cNvCxnSpPr>
            <a:cxnSpLocks/>
          </p:cNvCxnSpPr>
          <p:nvPr/>
        </p:nvCxnSpPr>
        <p:spPr>
          <a:xfrm flipV="1">
            <a:off x="2971101" y="4441455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4C3E61-B974-CB1A-C222-5AD65871A633}"/>
              </a:ext>
            </a:extLst>
          </p:cNvPr>
          <p:cNvCxnSpPr>
            <a:cxnSpLocks/>
          </p:cNvCxnSpPr>
          <p:nvPr/>
        </p:nvCxnSpPr>
        <p:spPr>
          <a:xfrm flipV="1">
            <a:off x="3528270" y="4441455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426E16-E9E4-F612-932A-0D201EA02653}"/>
              </a:ext>
            </a:extLst>
          </p:cNvPr>
          <p:cNvCxnSpPr>
            <a:cxnSpLocks/>
          </p:cNvCxnSpPr>
          <p:nvPr/>
        </p:nvCxnSpPr>
        <p:spPr>
          <a:xfrm flipV="1">
            <a:off x="4040338" y="4441455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31CEE1-7356-D267-C19C-034646ADCE57}"/>
              </a:ext>
            </a:extLst>
          </p:cNvPr>
          <p:cNvCxnSpPr>
            <a:cxnSpLocks/>
          </p:cNvCxnSpPr>
          <p:nvPr/>
        </p:nvCxnSpPr>
        <p:spPr>
          <a:xfrm flipH="1" flipV="1">
            <a:off x="4397606" y="4431878"/>
            <a:ext cx="15480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480F-1F06-3262-1778-D6437D889C8C}"/>
              </a:ext>
            </a:extLst>
          </p:cNvPr>
          <p:cNvCxnSpPr>
            <a:cxnSpLocks/>
          </p:cNvCxnSpPr>
          <p:nvPr/>
        </p:nvCxnSpPr>
        <p:spPr>
          <a:xfrm flipV="1">
            <a:off x="5138352" y="4441455"/>
            <a:ext cx="0" cy="21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7036DC-DFE9-F336-FA53-B04CF436F94C}"/>
              </a:ext>
            </a:extLst>
          </p:cNvPr>
          <p:cNvSpPr txBox="1"/>
          <p:nvPr/>
        </p:nvSpPr>
        <p:spPr>
          <a:xfrm>
            <a:off x="5658814" y="4527799"/>
            <a:ext cx="10461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LCS(X,Y)=4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F90B47-6677-53B2-3A43-088DB58E21D8}"/>
              </a:ext>
            </a:extLst>
          </p:cNvPr>
          <p:cNvSpPr/>
          <p:nvPr/>
        </p:nvSpPr>
        <p:spPr>
          <a:xfrm>
            <a:off x="5063068" y="4583011"/>
            <a:ext cx="486906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74518CC-E99A-5A08-8C73-AAE2E134731D}"/>
              </a:ext>
            </a:extLst>
          </p:cNvPr>
          <p:cNvGrpSpPr/>
          <p:nvPr/>
        </p:nvGrpSpPr>
        <p:grpSpPr>
          <a:xfrm>
            <a:off x="891105" y="1818451"/>
            <a:ext cx="776995" cy="677798"/>
            <a:chOff x="891105" y="1818451"/>
            <a:chExt cx="776995" cy="67779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BC78CD-1F31-0CD4-F045-F54244899C1F}"/>
                </a:ext>
              </a:extLst>
            </p:cNvPr>
            <p:cNvCxnSpPr/>
            <p:nvPr/>
          </p:nvCxnSpPr>
          <p:spPr>
            <a:xfrm>
              <a:off x="1015068" y="1946246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62F7CA7-56E8-1D89-8C48-2C6C00BE23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0070" y="1671245"/>
              <a:ext cx="0" cy="5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1ADEEDB-461C-C9AA-CC5B-0CAA09C75513}"/>
                    </a:ext>
                  </a:extLst>
                </p:cNvPr>
                <p:cNvSpPr txBox="1"/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1ADEEDB-461C-C9AA-CC5B-0CAA09C75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27" y="1818451"/>
                  <a:ext cx="10727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A528A67-9DAA-3A27-C997-124B8CC8026A}"/>
                    </a:ext>
                  </a:extLst>
                </p:cNvPr>
                <p:cNvSpPr txBox="1"/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A528A67-9DAA-3A27-C997-124B8CC80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05" y="2046352"/>
                  <a:ext cx="1018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222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5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An Example</a:t>
            </a:r>
            <a:endParaRPr sz="2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466D66-1747-DCA5-ECAF-304F75BB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" y="1087377"/>
            <a:ext cx="2862744" cy="1853832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D751478D-2C04-BF32-35F0-6863E14DCD8D}"/>
              </a:ext>
            </a:extLst>
          </p:cNvPr>
          <p:cNvSpPr txBox="1">
            <a:spLocks/>
          </p:cNvSpPr>
          <p:nvPr/>
        </p:nvSpPr>
        <p:spPr>
          <a:xfrm>
            <a:off x="3080858" y="1029839"/>
            <a:ext cx="3663891" cy="1911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How do we know which characters are in the LCS?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The ones with diagonal arrow are taken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Even without storing arrow directions separately, how can we know whether a cell has diagonal arrow?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Compare the characters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The LCS is BCBA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5D5018-CA33-06F5-C69F-179E7012A2CF}"/>
              </a:ext>
            </a:extLst>
          </p:cNvPr>
          <p:cNvSpPr/>
          <p:nvPr/>
        </p:nvSpPr>
        <p:spPr>
          <a:xfrm>
            <a:off x="2650921" y="2728800"/>
            <a:ext cx="342000" cy="194400"/>
          </a:xfrm>
          <a:prstGeom prst="rect">
            <a:avLst/>
          </a:prstGeom>
          <a:solidFill>
            <a:srgbClr val="D6D6D6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3207BD-4ED2-A208-10EA-52D7F3B5F0C8}"/>
              </a:ext>
            </a:extLst>
          </p:cNvPr>
          <p:cNvSpPr/>
          <p:nvPr/>
        </p:nvSpPr>
        <p:spPr>
          <a:xfrm>
            <a:off x="2650921" y="2534400"/>
            <a:ext cx="342000" cy="1944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FFC896-0DAF-3D41-4A00-2E74108BEAE4}"/>
              </a:ext>
            </a:extLst>
          </p:cNvPr>
          <p:cNvSpPr/>
          <p:nvPr/>
        </p:nvSpPr>
        <p:spPr>
          <a:xfrm>
            <a:off x="2650921" y="1220573"/>
            <a:ext cx="342000" cy="1800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178863-BBD5-93E6-0E00-E0B862B49D07}"/>
              </a:ext>
            </a:extLst>
          </p:cNvPr>
          <p:cNvSpPr/>
          <p:nvPr/>
        </p:nvSpPr>
        <p:spPr>
          <a:xfrm>
            <a:off x="258542" y="2541600"/>
            <a:ext cx="334800" cy="1872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70E73E-C97A-0AB1-1024-5FC76D090319}"/>
              </a:ext>
            </a:extLst>
          </p:cNvPr>
          <p:cNvSpPr/>
          <p:nvPr/>
        </p:nvSpPr>
        <p:spPr>
          <a:xfrm>
            <a:off x="2308921" y="2351412"/>
            <a:ext cx="342000" cy="194400"/>
          </a:xfrm>
          <a:prstGeom prst="rect">
            <a:avLst/>
          </a:prstGeom>
          <a:solidFill>
            <a:srgbClr val="D6D6D6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369422-4A57-062C-427C-F06AC5FEA981}"/>
              </a:ext>
            </a:extLst>
          </p:cNvPr>
          <p:cNvSpPr/>
          <p:nvPr/>
        </p:nvSpPr>
        <p:spPr>
          <a:xfrm>
            <a:off x="2308921" y="1213344"/>
            <a:ext cx="342000" cy="1800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984706-A639-E877-76E7-EE99988CAA6F}"/>
              </a:ext>
            </a:extLst>
          </p:cNvPr>
          <p:cNvSpPr/>
          <p:nvPr/>
        </p:nvSpPr>
        <p:spPr>
          <a:xfrm>
            <a:off x="2308921" y="2165401"/>
            <a:ext cx="342000" cy="1944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F5F31A-6B38-0A82-FE78-30B9A74B32AD}"/>
              </a:ext>
            </a:extLst>
          </p:cNvPr>
          <p:cNvSpPr/>
          <p:nvPr/>
        </p:nvSpPr>
        <p:spPr>
          <a:xfrm>
            <a:off x="258542" y="2166854"/>
            <a:ext cx="334800" cy="1872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E74CC9-1E51-9FB8-CE2E-8EFD4DB0DE9D}"/>
              </a:ext>
            </a:extLst>
          </p:cNvPr>
          <p:cNvSpPr/>
          <p:nvPr/>
        </p:nvSpPr>
        <p:spPr>
          <a:xfrm>
            <a:off x="1969019" y="1969243"/>
            <a:ext cx="342000" cy="194400"/>
          </a:xfrm>
          <a:prstGeom prst="rect">
            <a:avLst/>
          </a:prstGeom>
          <a:solidFill>
            <a:srgbClr val="D6D6D6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E88B11-52EA-2022-D1A2-CE9CF433149B}"/>
              </a:ext>
            </a:extLst>
          </p:cNvPr>
          <p:cNvSpPr/>
          <p:nvPr/>
        </p:nvSpPr>
        <p:spPr>
          <a:xfrm>
            <a:off x="1625970" y="1972454"/>
            <a:ext cx="342000" cy="1944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C7426E-B9BC-8BF0-FF7A-6DDAB9810774}"/>
              </a:ext>
            </a:extLst>
          </p:cNvPr>
          <p:cNvSpPr/>
          <p:nvPr/>
        </p:nvSpPr>
        <p:spPr>
          <a:xfrm>
            <a:off x="1625970" y="1213535"/>
            <a:ext cx="342000" cy="1800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7C756-06D0-5B89-CF5A-120C9FBF5F6E}"/>
              </a:ext>
            </a:extLst>
          </p:cNvPr>
          <p:cNvSpPr/>
          <p:nvPr/>
        </p:nvSpPr>
        <p:spPr>
          <a:xfrm>
            <a:off x="258542" y="1967352"/>
            <a:ext cx="334800" cy="1872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46883A-7FE2-7A51-3FDD-2A833833B895}"/>
              </a:ext>
            </a:extLst>
          </p:cNvPr>
          <p:cNvSpPr/>
          <p:nvPr/>
        </p:nvSpPr>
        <p:spPr>
          <a:xfrm>
            <a:off x="1282921" y="1778054"/>
            <a:ext cx="342000" cy="194400"/>
          </a:xfrm>
          <a:prstGeom prst="rect">
            <a:avLst/>
          </a:prstGeom>
          <a:solidFill>
            <a:srgbClr val="D6D6D6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FA79B4-1857-3652-70AA-647A2A915C1D}"/>
              </a:ext>
            </a:extLst>
          </p:cNvPr>
          <p:cNvSpPr/>
          <p:nvPr/>
        </p:nvSpPr>
        <p:spPr>
          <a:xfrm>
            <a:off x="944181" y="1780051"/>
            <a:ext cx="342000" cy="1944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A4CE4B-46D2-1316-C006-029015A1C1D2}"/>
              </a:ext>
            </a:extLst>
          </p:cNvPr>
          <p:cNvSpPr/>
          <p:nvPr/>
        </p:nvSpPr>
        <p:spPr>
          <a:xfrm>
            <a:off x="258542" y="1777443"/>
            <a:ext cx="334800" cy="1872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FBB8D-480F-819F-D977-EEBD48264699}"/>
              </a:ext>
            </a:extLst>
          </p:cNvPr>
          <p:cNvSpPr/>
          <p:nvPr/>
        </p:nvSpPr>
        <p:spPr>
          <a:xfrm>
            <a:off x="940921" y="1220573"/>
            <a:ext cx="342000" cy="180000"/>
          </a:xfrm>
          <a:prstGeom prst="rect">
            <a:avLst/>
          </a:prstGeom>
          <a:solidFill>
            <a:schemeClr val="accent6">
              <a:lumMod val="40000"/>
              <a:lumOff val="6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77FFE2-A47B-A9FA-F030-61AC527F54B4}"/>
              </a:ext>
            </a:extLst>
          </p:cNvPr>
          <p:cNvSpPr/>
          <p:nvPr/>
        </p:nvSpPr>
        <p:spPr>
          <a:xfrm>
            <a:off x="596131" y="1593042"/>
            <a:ext cx="342000" cy="194400"/>
          </a:xfrm>
          <a:prstGeom prst="rect">
            <a:avLst/>
          </a:prstGeom>
          <a:solidFill>
            <a:srgbClr val="D6D6D6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Pseudocode</a:t>
            </a:r>
            <a:endParaRPr sz="2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A08BBDD9-F57C-8369-25E7-6C84A1D78B52}"/>
              </a:ext>
            </a:extLst>
          </p:cNvPr>
          <p:cNvSpPr txBox="1">
            <a:spLocks/>
          </p:cNvSpPr>
          <p:nvPr/>
        </p:nvSpPr>
        <p:spPr>
          <a:xfrm>
            <a:off x="64862" y="1008003"/>
            <a:ext cx="6763731" cy="3857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rgbClr val="0432FF"/>
                </a:solidFill>
                <a:latin typeface="Courier" pitchFamily="2" charset="0"/>
              </a:rPr>
              <a:t>LCS(X,Y)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X.length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n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Y.length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Create 2-D array s with m+1 rows and n+1 columns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=1 to m </a:t>
            </a:r>
            <a:r>
              <a:rPr lang="en-US" sz="1300" dirty="0">
                <a:solidFill>
                  <a:srgbClr val="00B050"/>
                </a:solidFill>
                <a:latin typeface="Courier" pitchFamily="2" charset="0"/>
              </a:rPr>
              <a:t>//Fill up the first column with 0’s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s[i,0]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 j=1 to n </a:t>
            </a:r>
            <a:r>
              <a:rPr lang="en-US" sz="1300" dirty="0">
                <a:solidFill>
                  <a:srgbClr val="00B050"/>
                </a:solidFill>
                <a:latin typeface="Courier" pitchFamily="2" charset="0"/>
              </a:rPr>
              <a:t>//Fill up the first row with 0’s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s[0,j]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=1 to m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for j=1 to 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if X[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]==Y[j]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i,j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s[i-1,j-1] + 1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else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if s[i-1,j] &gt;= s[i,j-1]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i,j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s[i-1,j]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else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  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i,j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s[i,j-1]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C76936-F52B-B1AF-EC32-92CDF4D1DBA6}"/>
              </a:ext>
            </a:extLst>
          </p:cNvPr>
          <p:cNvSpPr txBox="1"/>
          <p:nvPr/>
        </p:nvSpPr>
        <p:spPr>
          <a:xfrm>
            <a:off x="3640822" y="2611951"/>
            <a:ext cx="292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27AF48F-3F04-D3BC-C3C2-CEAE7CAB60C6}"/>
                  </a:ext>
                </a:extLst>
              </p:cNvPr>
              <p:cNvSpPr txBox="1"/>
              <p:nvPr/>
            </p:nvSpPr>
            <p:spPr>
              <a:xfrm>
                <a:off x="4647379" y="2894514"/>
                <a:ext cx="911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𝑚𝑛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27AF48F-3F04-D3BC-C3C2-CEAE7CAB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79" y="2894514"/>
                <a:ext cx="911596" cy="369332"/>
              </a:xfrm>
              <a:prstGeom prst="rect">
                <a:avLst/>
              </a:prstGeom>
              <a:blipFill>
                <a:blip r:embed="rId3"/>
                <a:stretch>
                  <a:fillRect r="-1370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5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Solution to LCS – Pseudocode</a:t>
            </a:r>
            <a:endParaRPr sz="2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A08BBDD9-F57C-8369-25E7-6C84A1D78B52}"/>
              </a:ext>
            </a:extLst>
          </p:cNvPr>
          <p:cNvSpPr txBox="1">
            <a:spLocks/>
          </p:cNvSpPr>
          <p:nvPr/>
        </p:nvSpPr>
        <p:spPr>
          <a:xfrm>
            <a:off x="64862" y="1008003"/>
            <a:ext cx="6763731" cy="3857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 err="1">
                <a:solidFill>
                  <a:srgbClr val="0432FF"/>
                </a:solidFill>
                <a:latin typeface="Courier" pitchFamily="2" charset="0"/>
              </a:rPr>
              <a:t>ConstructLCS</a:t>
            </a:r>
            <a:r>
              <a:rPr lang="en-US" sz="1300" dirty="0">
                <a:solidFill>
                  <a:srgbClr val="0432FF"/>
                </a:solidFill>
                <a:latin typeface="Courier" pitchFamily="2" charset="0"/>
              </a:rPr>
              <a:t>(X,Y,s)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m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X.length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n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Y.length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m, j = n </a:t>
            </a:r>
            <a:r>
              <a:rPr lang="en-US" sz="1300" dirty="0">
                <a:solidFill>
                  <a:srgbClr val="00B050"/>
                </a:solidFill>
                <a:latin typeface="Courier" pitchFamily="2" charset="0"/>
              </a:rPr>
              <a:t>//Start at the last cell of s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rgbClr val="00B050"/>
                </a:solidFill>
                <a:latin typeface="Courier" pitchFamily="2" charset="0"/>
              </a:rPr>
              <a:t> 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while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&gt;0 || j&gt;0)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X[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== Y[j]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Add X[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to LCS string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--; j--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else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if s[i-1,j] </a:t>
            </a:r>
            <a:r>
              <a:rPr lang="en-US" sz="130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&gt;= 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[i,j-1]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--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else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j--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C76936-F52B-B1AF-EC32-92CDF4D1DBA6}"/>
              </a:ext>
            </a:extLst>
          </p:cNvPr>
          <p:cNvSpPr txBox="1"/>
          <p:nvPr/>
        </p:nvSpPr>
        <p:spPr>
          <a:xfrm>
            <a:off x="3640822" y="2611951"/>
            <a:ext cx="292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27AF48F-3F04-D3BC-C3C2-CEAE7CAB60C6}"/>
                  </a:ext>
                </a:extLst>
              </p:cNvPr>
              <p:cNvSpPr txBox="1"/>
              <p:nvPr/>
            </p:nvSpPr>
            <p:spPr>
              <a:xfrm>
                <a:off x="4647379" y="2894514"/>
                <a:ext cx="1201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27AF48F-3F04-D3BC-C3C2-CEAE7CAB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79" y="2894514"/>
                <a:ext cx="1201739" cy="369332"/>
              </a:xfrm>
              <a:prstGeom prst="rect">
                <a:avLst/>
              </a:prstGeom>
              <a:blipFill>
                <a:blip r:embed="rId3"/>
                <a:stretch>
                  <a:fillRect r="-104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– Efficient Computation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2"/>
            <a:ext cx="6424393" cy="198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It does a lot of duplicate computations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How can we avoid that?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We compute each subproblem only once and reuse them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Lets take a bottom-up approach rather than a top-down approach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That is – instead of starting from top of the tree why don’t we start small (the base cases, n=0 or 1) and use the solutions of the smaller problems to get the solution to the bigger problems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6E38B-E8B3-C58D-815F-CC8D100626CD}"/>
              </a:ext>
            </a:extLst>
          </p:cNvPr>
          <p:cNvSpPr txBox="1">
            <a:spLocks/>
          </p:cNvSpPr>
          <p:nvPr/>
        </p:nvSpPr>
        <p:spPr>
          <a:xfrm>
            <a:off x="144187" y="3065525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Create an array A of size n+1 // 0-based index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A[0] = 0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A[1] = 1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=2 to n: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A[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A[i-1] + A[i-2]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A[n]</a:t>
            </a:r>
          </a:p>
        </p:txBody>
      </p:sp>
    </p:spTree>
    <p:extLst>
      <p:ext uri="{BB962C8B-B14F-4D97-AF65-F5344CB8AC3E}">
        <p14:creationId xmlns:p14="http://schemas.microsoft.com/office/powerpoint/2010/main" val="7839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– Efficient Computation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2"/>
                <a:ext cx="6424393" cy="198457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What makes it efficient is we are solving the smaller problems first and storing them in a table (array)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Whenever we need the solution of a smaller subproblem, instead of recomputing, we are looking up the solution in the table and reusing it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Runtime?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2"/>
                <a:ext cx="6424393" cy="1984576"/>
              </a:xfrm>
              <a:prstGeom prst="rect">
                <a:avLst/>
              </a:prstGeom>
              <a:blipFill>
                <a:blip r:embed="rId3"/>
                <a:stretch>
                  <a:fillRect l="-394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6E38B-E8B3-C58D-815F-CC8D100626CD}"/>
              </a:ext>
            </a:extLst>
          </p:cNvPr>
          <p:cNvSpPr txBox="1">
            <a:spLocks/>
          </p:cNvSpPr>
          <p:nvPr/>
        </p:nvSpPr>
        <p:spPr>
          <a:xfrm>
            <a:off x="144187" y="3065525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Create an array A of size n+1 // 0-based index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A[0] = 0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A[1] = 1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=2 to n: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A[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A[i-1] + A[i-2]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A[n]</a:t>
            </a:r>
          </a:p>
        </p:txBody>
      </p:sp>
    </p:spTree>
    <p:extLst>
      <p:ext uri="{BB962C8B-B14F-4D97-AF65-F5344CB8AC3E}">
        <p14:creationId xmlns:p14="http://schemas.microsoft.com/office/powerpoint/2010/main" val="34421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Unlimited Number Knapsack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638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Overall weight limit: 8 </a:t>
            </a:r>
            <a:r>
              <a:rPr lang="en-US" sz="1600" dirty="0" err="1"/>
              <a:t>lb</a:t>
            </a:r>
            <a:r>
              <a:rPr lang="en-US" sz="1600" dirty="0"/>
              <a:t>, we can take an unlimited number of each item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a: 5 </a:t>
            </a:r>
            <a:r>
              <a:rPr lang="en-US" sz="1600" dirty="0" err="1"/>
              <a:t>lb</a:t>
            </a:r>
            <a:r>
              <a:rPr lang="en-US" sz="1600" dirty="0"/>
              <a:t>, $150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b: 4 </a:t>
            </a:r>
            <a:r>
              <a:rPr lang="en-US" sz="1600" dirty="0" err="1"/>
              <a:t>lb</a:t>
            </a:r>
            <a:r>
              <a:rPr lang="en-US" sz="1600" dirty="0"/>
              <a:t>, $100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c: 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Expensive first: Item a + Item c, value: $160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Lightest first: Item c, 4 times, value: $40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Optimal: Item b, 2 times, value: $200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strategy does not provide the optimal solution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 naive solution?  Try all possibilities!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17813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76473</TotalTime>
  <Words>7830</Words>
  <Application>Microsoft Macintosh PowerPoint</Application>
  <PresentationFormat>Custom</PresentationFormat>
  <Paragraphs>2538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Arial Hebrew</vt:lpstr>
      <vt:lpstr>Calibri</vt:lpstr>
      <vt:lpstr>Cambria Math</vt:lpstr>
      <vt:lpstr>Courier</vt:lpstr>
      <vt:lpstr>Segoe UI</vt:lpstr>
      <vt:lpstr>Office Theme</vt:lpstr>
      <vt:lpstr>1_Office Theme</vt:lpstr>
      <vt:lpstr>Algorithms – I (CS29003/203)</vt:lpstr>
      <vt:lpstr>Dynamic Programing</vt:lpstr>
      <vt:lpstr>Dynamic Programing</vt:lpstr>
      <vt:lpstr>Dynamic Programing</vt:lpstr>
      <vt:lpstr>Fibonacci Number Recursive Algorithm</vt:lpstr>
      <vt:lpstr>Fibonacci Number Recursive Algorithm</vt:lpstr>
      <vt:lpstr>Fibonacci Number – Efficient Computation</vt:lpstr>
      <vt:lpstr>Fibonacci Number – Efficient Computation</vt:lpstr>
      <vt:lpstr>Unlimited Number Knapsack</vt:lpstr>
      <vt:lpstr>A Naïve Algorithm</vt:lpstr>
      <vt:lpstr>PowerPoint Presentation</vt:lpstr>
      <vt:lpstr>PowerPoint Presentation</vt:lpstr>
      <vt:lpstr>PowerPoint Presentation</vt:lpstr>
      <vt:lpstr>An Efficient Algorithm</vt:lpstr>
      <vt:lpstr>An Efficient Algorithm</vt:lpstr>
      <vt:lpstr>An Efficient Algorithm</vt:lpstr>
      <vt:lpstr>Overlapping Subproblems and Optimal Substructure</vt:lpstr>
      <vt:lpstr>Requirements of Dynamic Programing</vt:lpstr>
      <vt:lpstr>0/1 Knapsack Problem</vt:lpstr>
      <vt:lpstr>0/1 Knapsack Problem</vt:lpstr>
      <vt:lpstr>0/1 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0/1 Knapsack Problem Pseudocode</vt:lpstr>
      <vt:lpstr>0/1 Knapsack Problem Pseudocode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Problem Definition</vt:lpstr>
      <vt:lpstr>Lets Focus on the Last Characters</vt:lpstr>
      <vt:lpstr>Lets Focus on the Last Characters</vt:lpstr>
      <vt:lpstr>Lets Focus on the Last Characters</vt:lpstr>
      <vt:lpstr>Lets Focus on the Last Characters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An Example</vt:lpstr>
      <vt:lpstr>Solution to LCS – Pseudocode</vt:lpstr>
      <vt:lpstr>Solution to LCS – Pseudocode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1884</cp:revision>
  <cp:lastPrinted>2019-07-16T19:24:24Z</cp:lastPrinted>
  <dcterms:created xsi:type="dcterms:W3CDTF">2019-01-13T09:33:50Z</dcterms:created>
  <dcterms:modified xsi:type="dcterms:W3CDTF">2022-09-07T06:46:23Z</dcterms:modified>
</cp:coreProperties>
</file>