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1"/>
  </p:notesMasterIdLst>
  <p:sldIdLst>
    <p:sldId id="258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39" r:id="rId13"/>
    <p:sldId id="327" r:id="rId14"/>
    <p:sldId id="328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297" r:id="rId40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59" userDrawn="1">
          <p15:clr>
            <a:srgbClr val="A4A3A4"/>
          </p15:clr>
        </p15:guide>
        <p15:guide id="2" pos="17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FF00"/>
    <a:srgbClr val="005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1" autoAdjust="0"/>
    <p:restoredTop sz="94008" autoAdjust="0"/>
  </p:normalViewPr>
  <p:slideViewPr>
    <p:cSldViewPr snapToGrid="0" snapToObjects="1">
      <p:cViewPr varScale="1">
        <p:scale>
          <a:sx n="152" d="100"/>
          <a:sy n="152" d="100"/>
        </p:scale>
        <p:origin x="1112" y="184"/>
      </p:cViewPr>
      <p:guideLst>
        <p:guide orient="horz" pos="1859"/>
        <p:guide pos="1769"/>
      </p:guideLst>
    </p:cSldViewPr>
  </p:slideViewPr>
  <p:outlineViewPr>
    <p:cViewPr>
      <p:scale>
        <a:sx n="33" d="100"/>
        <a:sy n="33" d="100"/>
      </p:scale>
      <p:origin x="0" y="-7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2B5F3-CA21-B746-93BD-89BD39E53309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7D147-E104-D44D-A191-1057172D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429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01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20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52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6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74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93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92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39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631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62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21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78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73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129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521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400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258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 to the question: Well this set is described to be optimal i.e., this set contains maximum number of non-overlapping activities, but it is not necessary that they have been obtained by some order. Its just one set with maximum number of compatible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463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853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740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44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677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888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712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625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367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112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281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Bigger piles if moved closed to the root then saving is done. Note that if we have n piles, n-1 merging needs to be done always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193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Exchanging piles at the same level does not matter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007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926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32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23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52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13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4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69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5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Greedy Algorithms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6A5008C-C18C-CF49-B719-814D28DFB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Aug 26, 31, Sep 01,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6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Greedy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0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273845"/>
            <a:ext cx="1478756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273845"/>
            <a:ext cx="4350544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Greedy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4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Greedy Algorithms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72BE35F-32F8-EF4B-BC4B-7E5EC806D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Aug 26, 31, Sep 01,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8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6"/>
            <a:ext cx="5915025" cy="2139553"/>
          </a:xfrm>
        </p:spPr>
        <p:txBody>
          <a:bodyPr anchor="b">
            <a:normAutofit/>
          </a:bodyPr>
          <a:lstStyle>
            <a:lvl1pPr algn="l">
              <a:defRPr sz="3038" b="1" cap="sm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CS21003/CS21203 / Algorithms - I | Greedy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2CB1A7C-221D-B945-8D8A-8E561D2D9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Aug 26, 31, Sep 01,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638648"/>
            <a:ext cx="2914650" cy="29940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638648"/>
            <a:ext cx="2914650" cy="29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Greedy Algorithms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6DC95EF-3978-E044-8602-2C5B2A265B3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Aug 26, 31, Sep 01,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597955"/>
            <a:ext cx="2901255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215890"/>
            <a:ext cx="2901255" cy="242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1597955"/>
            <a:ext cx="2915543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2215887"/>
            <a:ext cx="2915543" cy="2426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71488" y="730771"/>
            <a:ext cx="5915025" cy="7733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Greedy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6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660374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45539" y="4869209"/>
            <a:ext cx="440975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869209"/>
            <a:ext cx="4594279" cy="273844"/>
          </a:xfrm>
        </p:spPr>
        <p:txBody>
          <a:bodyPr/>
          <a:lstStyle/>
          <a:p>
            <a:r>
              <a:rPr lang="en-US"/>
              <a:t>CS21003/CS21203 / Algorithms - I | Greedy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6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Greedy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6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1"/>
            <a:ext cx="3471863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1"/>
            <a:ext cx="2211884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Greedy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740571"/>
            <a:ext cx="3471863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1"/>
            <a:ext cx="2211884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Greedy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7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730771"/>
            <a:ext cx="5915025" cy="773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573968"/>
            <a:ext cx="5915025" cy="3058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1862" y="4767264"/>
            <a:ext cx="459427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CS21003/CS21203 / Algorithms - I | Greedy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5539" y="4767264"/>
            <a:ext cx="4409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683B8651-0143-4140-839E-3D3629208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745578" y="204190"/>
            <a:ext cx="492795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rPr>
              <a:t>Computer Science and Engineering</a:t>
            </a:r>
            <a:r>
              <a:rPr lang="en-US" sz="1013" b="1" dirty="0">
                <a:latin typeface="Segoe UI" charset="0"/>
                <a:ea typeface="Segoe UI" charset="0"/>
                <a:cs typeface="Segoe UI" charset="0"/>
              </a:rPr>
              <a:t>| Indian Institute of Technology Kharagpur</a:t>
            </a:r>
          </a:p>
          <a:p>
            <a:pPr algn="r"/>
            <a:r>
              <a:rPr lang="en-US" sz="1013" b="0" i="1" dirty="0" err="1">
                <a:latin typeface="Segoe UI" charset="0"/>
                <a:ea typeface="Segoe UI" charset="0"/>
                <a:cs typeface="Segoe UI" charset="0"/>
              </a:rPr>
              <a:t>cse.iitkgp.ac.in</a:t>
            </a:r>
            <a:endParaRPr lang="en-US" sz="1013" b="0" i="1" dirty="0">
              <a:latin typeface="Segoe UI" charset="0"/>
              <a:ea typeface="Segoe UI" charset="0"/>
              <a:cs typeface="Segoe UI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85798"/>
            <a:ext cx="6858000" cy="8069"/>
          </a:xfrm>
          <a:prstGeom prst="line">
            <a:avLst/>
          </a:prstGeom>
          <a:ln w="2222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" y="11904"/>
            <a:ext cx="439340" cy="6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/>
        <a:buChar char="•"/>
        <a:defRPr sz="157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35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12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emf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emf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emf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ctrTitle"/>
          </p:nvPr>
        </p:nvSpPr>
        <p:spPr>
          <a:xfrm>
            <a:off x="85725" y="1855089"/>
            <a:ext cx="6686550" cy="8268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1427" tIns="25706" rIns="51427" bIns="25706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2025" dirty="0"/>
              <a:t>Algorithms – I (CS29003/203)</a:t>
            </a:r>
            <a:endParaRPr sz="2025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76B60-3941-56FE-895E-1EF8702705F0}"/>
              </a:ext>
            </a:extLst>
          </p:cNvPr>
          <p:cNvSpPr txBox="1"/>
          <p:nvPr/>
        </p:nvSpPr>
        <p:spPr>
          <a:xfrm>
            <a:off x="2426677" y="2792217"/>
            <a:ext cx="22881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Autumn 2022, IIT Kharagpur</a:t>
            </a:r>
          </a:p>
        </p:txBody>
      </p:sp>
      <p:sp>
        <p:nvSpPr>
          <p:cNvPr id="2" name="Google Shape;78;p11">
            <a:extLst>
              <a:ext uri="{FF2B5EF4-FFF2-40B4-BE49-F238E27FC236}">
                <a16:creationId xmlns:a16="http://schemas.microsoft.com/office/drawing/2014/main" id="{1DE48748-150D-95F8-0A05-38DB6C0CBE94}"/>
              </a:ext>
            </a:extLst>
          </p:cNvPr>
          <p:cNvSpPr txBox="1">
            <a:spLocks/>
          </p:cNvSpPr>
          <p:nvPr/>
        </p:nvSpPr>
        <p:spPr>
          <a:xfrm>
            <a:off x="171450" y="3282615"/>
            <a:ext cx="6686550" cy="8268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1427" tIns="25706" rIns="51427" bIns="25706" rtlCol="0" anchor="ctr" anchorCtr="0">
            <a:no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2025" dirty="0"/>
              <a:t>Greedy Algorithms</a:t>
            </a:r>
          </a:p>
        </p:txBody>
      </p:sp>
    </p:spTree>
    <p:extLst>
      <p:ext uri="{BB962C8B-B14F-4D97-AF65-F5344CB8AC3E}">
        <p14:creationId xmlns:p14="http://schemas.microsoft.com/office/powerpoint/2010/main" val="188971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Knapsack Problem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1EA5DBE-D37B-4853-FEC7-6277A695F214}"/>
              </a:ext>
            </a:extLst>
          </p:cNvPr>
          <p:cNvSpPr txBox="1">
            <a:spLocks/>
          </p:cNvSpPr>
          <p:nvPr/>
        </p:nvSpPr>
        <p:spPr>
          <a:xfrm>
            <a:off x="5144783" y="4904310"/>
            <a:ext cx="18120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>
                  <a:solidFill>
                    <a:schemeClr val="bg1">
                      <a:lumMod val="65000"/>
                    </a:schemeClr>
                  </a:solidFill>
                </a:ln>
                <a:latin typeface="+mn-lt"/>
              </a:rPr>
              <a:t>image source: </a:t>
            </a:r>
            <a:r>
              <a:rPr lang="en-US" dirty="0" err="1">
                <a:ln>
                  <a:solidFill>
                    <a:schemeClr val="bg1">
                      <a:lumMod val="65000"/>
                    </a:schemeClr>
                  </a:solidFill>
                </a:ln>
                <a:latin typeface="+mn-lt"/>
              </a:rPr>
              <a:t>www.indiamart.com</a:t>
            </a:r>
            <a:endParaRPr lang="en-US" dirty="0">
              <a:ln>
                <a:solidFill>
                  <a:schemeClr val="bg1">
                    <a:lumMod val="65000"/>
                  </a:schemeClr>
                </a:solidFill>
              </a:ln>
              <a:latin typeface="+mn-lt"/>
            </a:endParaRP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A661EFC-BBC9-8EAE-1230-48E3407A6E00}"/>
              </a:ext>
            </a:extLst>
          </p:cNvPr>
          <p:cNvSpPr/>
          <p:nvPr/>
        </p:nvSpPr>
        <p:spPr>
          <a:xfrm>
            <a:off x="471487" y="4041163"/>
            <a:ext cx="847288" cy="5008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31DC303D-BAFB-8CCA-0026-A33B8E8AF89B}"/>
              </a:ext>
            </a:extLst>
          </p:cNvPr>
          <p:cNvSpPr/>
          <p:nvPr/>
        </p:nvSpPr>
        <p:spPr>
          <a:xfrm>
            <a:off x="1794152" y="3783435"/>
            <a:ext cx="847288" cy="758602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3A49C168-ED23-3D54-4F1B-4D301F080C2A}"/>
              </a:ext>
            </a:extLst>
          </p:cNvPr>
          <p:cNvSpPr/>
          <p:nvPr/>
        </p:nvSpPr>
        <p:spPr>
          <a:xfrm>
            <a:off x="3141983" y="3352160"/>
            <a:ext cx="847288" cy="125020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C7CC15-B868-9615-B3FD-B5E666D4D5C3}"/>
              </a:ext>
            </a:extLst>
          </p:cNvPr>
          <p:cNvSpPr txBox="1"/>
          <p:nvPr/>
        </p:nvSpPr>
        <p:spPr>
          <a:xfrm>
            <a:off x="503873" y="451985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60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9BFB0-7361-A770-9ADF-4BA8D6494510}"/>
              </a:ext>
            </a:extLst>
          </p:cNvPr>
          <p:cNvSpPr txBox="1"/>
          <p:nvPr/>
        </p:nvSpPr>
        <p:spPr>
          <a:xfrm>
            <a:off x="525513" y="416530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kg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1F5AB0-7FA3-8E8C-D7FC-ABC9F68374BC}"/>
              </a:ext>
            </a:extLst>
          </p:cNvPr>
          <p:cNvSpPr txBox="1"/>
          <p:nvPr/>
        </p:nvSpPr>
        <p:spPr>
          <a:xfrm>
            <a:off x="1774925" y="451985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100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CE7CFA-76D9-91AB-D31B-1357757B7512}"/>
              </a:ext>
            </a:extLst>
          </p:cNvPr>
          <p:cNvSpPr txBox="1"/>
          <p:nvPr/>
        </p:nvSpPr>
        <p:spPr>
          <a:xfrm>
            <a:off x="1867379" y="403097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 kg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243E32-F901-4F4A-9189-B575FB76636C}"/>
              </a:ext>
            </a:extLst>
          </p:cNvPr>
          <p:cNvSpPr txBox="1"/>
          <p:nvPr/>
        </p:nvSpPr>
        <p:spPr>
          <a:xfrm>
            <a:off x="3163330" y="453497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120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BB5C4A-440C-D8FF-52BF-08C8D9B834A4}"/>
              </a:ext>
            </a:extLst>
          </p:cNvPr>
          <p:cNvSpPr txBox="1"/>
          <p:nvPr/>
        </p:nvSpPr>
        <p:spPr>
          <a:xfrm>
            <a:off x="3234848" y="382283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 kg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AFDCBB3-ADD0-60E6-5241-55FD3E54D121}"/>
              </a:ext>
            </a:extLst>
          </p:cNvPr>
          <p:cNvSpPr txBox="1">
            <a:spLocks/>
          </p:cNvSpPr>
          <p:nvPr/>
        </p:nvSpPr>
        <p:spPr>
          <a:xfrm>
            <a:off x="144187" y="1056500"/>
            <a:ext cx="6424393" cy="22285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Add a 4</a:t>
            </a:r>
            <a:r>
              <a:rPr lang="en-US" sz="1600" baseline="30000" dirty="0"/>
              <a:t>th</a:t>
            </a:r>
            <a:r>
              <a:rPr lang="en-US" sz="1600" dirty="0"/>
              <a:t> item with more weight but with slightly high value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Say a 4</a:t>
            </a:r>
            <a:r>
              <a:rPr lang="en-US" sz="1600" baseline="30000" dirty="0"/>
              <a:t>th</a:t>
            </a:r>
            <a:r>
              <a:rPr lang="en-US" sz="1600" dirty="0"/>
              <a:t> item weighs 40 kg with value Rs. 130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The greedy strategy gives the solution as 40 kg of item 4 and 10 kg of item 1. The total value is Rs. 190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However, the optimal solution is 30 kg of item 1 and 20 kg of item 2. The total value is Rs. 220</a:t>
            </a:r>
          </a:p>
        </p:txBody>
      </p:sp>
      <p:pic>
        <p:nvPicPr>
          <p:cNvPr id="19" name="Picture 2" descr="WESTWOODS Brown Canvas Backpack, Rs 550/piece WESTWOODS INC. | ID:  19951408633">
            <a:extLst>
              <a:ext uri="{FF2B5EF4-FFF2-40B4-BE49-F238E27FC236}">
                <a16:creationId xmlns:a16="http://schemas.microsoft.com/office/drawing/2014/main" id="{08683397-41D1-4A82-C8A9-8E1162B22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468" y="3245190"/>
            <a:ext cx="1828506" cy="166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49ADFD7-4F3B-B265-1F6F-BD0383788B56}"/>
              </a:ext>
            </a:extLst>
          </p:cNvPr>
          <p:cNvSpPr txBox="1"/>
          <p:nvPr/>
        </p:nvSpPr>
        <p:spPr>
          <a:xfrm>
            <a:off x="5726082" y="390233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 Kg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259C4E-3004-CE75-7AA1-C37982630304}"/>
              </a:ext>
            </a:extLst>
          </p:cNvPr>
          <p:cNvSpPr txBox="1"/>
          <p:nvPr/>
        </p:nvSpPr>
        <p:spPr>
          <a:xfrm>
            <a:off x="634393" y="3765840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1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BEBB9D-4BB8-854D-B784-A75B89D1EBB0}"/>
              </a:ext>
            </a:extLst>
          </p:cNvPr>
          <p:cNvSpPr txBox="1"/>
          <p:nvPr/>
        </p:nvSpPr>
        <p:spPr>
          <a:xfrm>
            <a:off x="1983635" y="3551804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2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2B1653-19C4-64EC-5A8D-9B59FABF5D80}"/>
              </a:ext>
            </a:extLst>
          </p:cNvPr>
          <p:cNvSpPr txBox="1"/>
          <p:nvPr/>
        </p:nvSpPr>
        <p:spPr>
          <a:xfrm>
            <a:off x="3278963" y="3072576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3</a:t>
            </a:r>
            <a:endParaRPr lang="en-US" sz="1400" dirty="0"/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FFCD3FCE-EB5F-BAD9-F62C-9233EBB80AA0}"/>
              </a:ext>
            </a:extLst>
          </p:cNvPr>
          <p:cNvSpPr/>
          <p:nvPr/>
        </p:nvSpPr>
        <p:spPr>
          <a:xfrm>
            <a:off x="4306254" y="2935019"/>
            <a:ext cx="847288" cy="1665068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8C2480-418A-23BB-1128-7850ED20D6B8}"/>
              </a:ext>
            </a:extLst>
          </p:cNvPr>
          <p:cNvSpPr txBox="1"/>
          <p:nvPr/>
        </p:nvSpPr>
        <p:spPr>
          <a:xfrm>
            <a:off x="4327601" y="453270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130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CF6EF6-F745-61E2-39DC-3C57FFF3ABB2}"/>
              </a:ext>
            </a:extLst>
          </p:cNvPr>
          <p:cNvSpPr txBox="1"/>
          <p:nvPr/>
        </p:nvSpPr>
        <p:spPr>
          <a:xfrm>
            <a:off x="4387496" y="358713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 kg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89C5CD-5608-F43D-3512-5F511299A966}"/>
              </a:ext>
            </a:extLst>
          </p:cNvPr>
          <p:cNvSpPr txBox="1"/>
          <p:nvPr/>
        </p:nvSpPr>
        <p:spPr>
          <a:xfrm>
            <a:off x="4443234" y="2627241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1262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Knapsack Problem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1EA5DBE-D37B-4853-FEC7-6277A695F214}"/>
              </a:ext>
            </a:extLst>
          </p:cNvPr>
          <p:cNvSpPr txBox="1">
            <a:spLocks/>
          </p:cNvSpPr>
          <p:nvPr/>
        </p:nvSpPr>
        <p:spPr>
          <a:xfrm>
            <a:off x="5144783" y="4904310"/>
            <a:ext cx="18120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>
                  <a:solidFill>
                    <a:schemeClr val="bg1">
                      <a:lumMod val="65000"/>
                    </a:schemeClr>
                  </a:solidFill>
                </a:ln>
                <a:latin typeface="+mn-lt"/>
              </a:rPr>
              <a:t>image source: </a:t>
            </a:r>
            <a:r>
              <a:rPr lang="en-US" dirty="0" err="1">
                <a:ln>
                  <a:solidFill>
                    <a:schemeClr val="bg1">
                      <a:lumMod val="65000"/>
                    </a:schemeClr>
                  </a:solidFill>
                </a:ln>
                <a:latin typeface="+mn-lt"/>
              </a:rPr>
              <a:t>www.indiamart.com</a:t>
            </a:r>
            <a:endParaRPr lang="en-US" dirty="0">
              <a:ln>
                <a:solidFill>
                  <a:schemeClr val="bg1">
                    <a:lumMod val="65000"/>
                  </a:schemeClr>
                </a:solidFill>
              </a:ln>
              <a:latin typeface="+mn-lt"/>
            </a:endParaRP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A661EFC-BBC9-8EAE-1230-48E3407A6E00}"/>
              </a:ext>
            </a:extLst>
          </p:cNvPr>
          <p:cNvSpPr/>
          <p:nvPr/>
        </p:nvSpPr>
        <p:spPr>
          <a:xfrm>
            <a:off x="471487" y="4041163"/>
            <a:ext cx="847288" cy="5008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31DC303D-BAFB-8CCA-0026-A33B8E8AF89B}"/>
              </a:ext>
            </a:extLst>
          </p:cNvPr>
          <p:cNvSpPr/>
          <p:nvPr/>
        </p:nvSpPr>
        <p:spPr>
          <a:xfrm>
            <a:off x="1794152" y="3783435"/>
            <a:ext cx="847288" cy="758602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3A49C168-ED23-3D54-4F1B-4D301F080C2A}"/>
              </a:ext>
            </a:extLst>
          </p:cNvPr>
          <p:cNvSpPr/>
          <p:nvPr/>
        </p:nvSpPr>
        <p:spPr>
          <a:xfrm>
            <a:off x="3141983" y="3352160"/>
            <a:ext cx="847288" cy="125020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C7CC15-B868-9615-B3FD-B5E666D4D5C3}"/>
              </a:ext>
            </a:extLst>
          </p:cNvPr>
          <p:cNvSpPr txBox="1"/>
          <p:nvPr/>
        </p:nvSpPr>
        <p:spPr>
          <a:xfrm>
            <a:off x="503873" y="451985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60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9BFB0-7361-A770-9ADF-4BA8D6494510}"/>
              </a:ext>
            </a:extLst>
          </p:cNvPr>
          <p:cNvSpPr txBox="1"/>
          <p:nvPr/>
        </p:nvSpPr>
        <p:spPr>
          <a:xfrm>
            <a:off x="525513" y="416530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kg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1F5AB0-7FA3-8E8C-D7FC-ABC9F68374BC}"/>
              </a:ext>
            </a:extLst>
          </p:cNvPr>
          <p:cNvSpPr txBox="1"/>
          <p:nvPr/>
        </p:nvSpPr>
        <p:spPr>
          <a:xfrm>
            <a:off x="1774925" y="451985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100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CE7CFA-76D9-91AB-D31B-1357757B7512}"/>
              </a:ext>
            </a:extLst>
          </p:cNvPr>
          <p:cNvSpPr txBox="1"/>
          <p:nvPr/>
        </p:nvSpPr>
        <p:spPr>
          <a:xfrm>
            <a:off x="1867379" y="403097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 kg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243E32-F901-4F4A-9189-B575FB76636C}"/>
              </a:ext>
            </a:extLst>
          </p:cNvPr>
          <p:cNvSpPr txBox="1"/>
          <p:nvPr/>
        </p:nvSpPr>
        <p:spPr>
          <a:xfrm>
            <a:off x="3163330" y="453497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120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BB5C4A-440C-D8FF-52BF-08C8D9B834A4}"/>
              </a:ext>
            </a:extLst>
          </p:cNvPr>
          <p:cNvSpPr txBox="1"/>
          <p:nvPr/>
        </p:nvSpPr>
        <p:spPr>
          <a:xfrm>
            <a:off x="3234848" y="382283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 kg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AFDCBB3-ADD0-60E6-5241-55FD3E54D121}"/>
              </a:ext>
            </a:extLst>
          </p:cNvPr>
          <p:cNvSpPr txBox="1">
            <a:spLocks/>
          </p:cNvSpPr>
          <p:nvPr/>
        </p:nvSpPr>
        <p:spPr>
          <a:xfrm>
            <a:off x="144187" y="1056500"/>
            <a:ext cx="6424393" cy="22285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We have tried two different greedy strategies to solve 0-1 Knapsack problem. But none of them worked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Do we have any greedy strategy that works for 0-1 Knapsack problem?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To the best of our knowledge there is no known greedy strategy that works for 0-1 Knapsack problem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Later we will see other approaches to solve a 0-1 Knapsack problem</a:t>
            </a:r>
          </a:p>
        </p:txBody>
      </p:sp>
      <p:pic>
        <p:nvPicPr>
          <p:cNvPr id="19" name="Picture 2" descr="WESTWOODS Brown Canvas Backpack, Rs 550/piece WESTWOODS INC. | ID:  19951408633">
            <a:extLst>
              <a:ext uri="{FF2B5EF4-FFF2-40B4-BE49-F238E27FC236}">
                <a16:creationId xmlns:a16="http://schemas.microsoft.com/office/drawing/2014/main" id="{08683397-41D1-4A82-C8A9-8E1162B22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468" y="3245190"/>
            <a:ext cx="1828506" cy="166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49ADFD7-4F3B-B265-1F6F-BD0383788B56}"/>
              </a:ext>
            </a:extLst>
          </p:cNvPr>
          <p:cNvSpPr txBox="1"/>
          <p:nvPr/>
        </p:nvSpPr>
        <p:spPr>
          <a:xfrm>
            <a:off x="5726082" y="390233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 Kg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259C4E-3004-CE75-7AA1-C37982630304}"/>
              </a:ext>
            </a:extLst>
          </p:cNvPr>
          <p:cNvSpPr txBox="1"/>
          <p:nvPr/>
        </p:nvSpPr>
        <p:spPr>
          <a:xfrm>
            <a:off x="634393" y="3765840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1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BEBB9D-4BB8-854D-B784-A75B89D1EBB0}"/>
              </a:ext>
            </a:extLst>
          </p:cNvPr>
          <p:cNvSpPr txBox="1"/>
          <p:nvPr/>
        </p:nvSpPr>
        <p:spPr>
          <a:xfrm>
            <a:off x="1983635" y="3551804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2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2B1653-19C4-64EC-5A8D-9B59FABF5D80}"/>
              </a:ext>
            </a:extLst>
          </p:cNvPr>
          <p:cNvSpPr txBox="1"/>
          <p:nvPr/>
        </p:nvSpPr>
        <p:spPr>
          <a:xfrm>
            <a:off x="3278963" y="3072576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3</a:t>
            </a:r>
            <a:endParaRPr lang="en-US" sz="1400" dirty="0"/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FFCD3FCE-EB5F-BAD9-F62C-9233EBB80AA0}"/>
              </a:ext>
            </a:extLst>
          </p:cNvPr>
          <p:cNvSpPr/>
          <p:nvPr/>
        </p:nvSpPr>
        <p:spPr>
          <a:xfrm>
            <a:off x="4306254" y="2935019"/>
            <a:ext cx="847288" cy="1665068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8C2480-418A-23BB-1128-7850ED20D6B8}"/>
              </a:ext>
            </a:extLst>
          </p:cNvPr>
          <p:cNvSpPr txBox="1"/>
          <p:nvPr/>
        </p:nvSpPr>
        <p:spPr>
          <a:xfrm>
            <a:off x="4327601" y="453270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130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CF6EF6-F745-61E2-39DC-3C57FFF3ABB2}"/>
              </a:ext>
            </a:extLst>
          </p:cNvPr>
          <p:cNvSpPr txBox="1"/>
          <p:nvPr/>
        </p:nvSpPr>
        <p:spPr>
          <a:xfrm>
            <a:off x="4387496" y="358713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 kg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89C5CD-5608-F43D-3512-5F511299A966}"/>
              </a:ext>
            </a:extLst>
          </p:cNvPr>
          <p:cNvSpPr txBox="1"/>
          <p:nvPr/>
        </p:nvSpPr>
        <p:spPr>
          <a:xfrm>
            <a:off x="4443234" y="2664949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234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Fractional Knapsack Problem - Pseudocode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AFDCBB3-ADD0-60E6-5241-55FD3E54D121}"/>
              </a:ext>
            </a:extLst>
          </p:cNvPr>
          <p:cNvSpPr txBox="1">
            <a:spLocks/>
          </p:cNvSpPr>
          <p:nvPr/>
        </p:nvSpPr>
        <p:spPr>
          <a:xfrm>
            <a:off x="144187" y="1056499"/>
            <a:ext cx="6424393" cy="34589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FractionalKnapsack(w, V, C, n)</a:t>
            </a:r>
          </a:p>
          <a:p>
            <a:pPr marL="269875" indent="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Find V[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]/w[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] for all item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pPr marL="269875" indent="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Sort the items in both V[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] and w[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] by V[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]/w[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] in descending order</a:t>
            </a:r>
          </a:p>
          <a:p>
            <a:pPr marL="269875" indent="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load = 0</a:t>
            </a:r>
          </a:p>
          <a:p>
            <a:pPr marL="269875" indent="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for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=1 to n</a:t>
            </a:r>
          </a:p>
          <a:p>
            <a:pPr marL="493713" indent="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if w[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] &lt; C – load</a:t>
            </a:r>
          </a:p>
          <a:p>
            <a:pPr marL="717550" indent="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Take whole of item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pPr marL="717550" indent="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load += w[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]</a:t>
            </a:r>
          </a:p>
          <a:p>
            <a:pPr marL="493713" indent="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else</a:t>
            </a:r>
          </a:p>
          <a:p>
            <a:pPr marL="755650" indent="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Take (C-load) amount of item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pPr marL="755650" indent="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Load = C</a:t>
            </a:r>
          </a:p>
          <a:p>
            <a:pPr marL="755650" indent="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62576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Fractional Knapsack Problem - Analysis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FAFDCBB3-ADD0-60E6-5241-55FD3E54D1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056499"/>
                <a:ext cx="6424393" cy="345894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FractionalKnapsack(w, V, C, n)</a:t>
                </a:r>
              </a:p>
              <a:p>
                <a:pPr marL="269875" indent="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Find V[</a:t>
                </a:r>
                <a:r>
                  <a:rPr lang="en-US" sz="1400" dirty="0" err="1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i</a:t>
                </a: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]/w[</a:t>
                </a:r>
                <a:r>
                  <a:rPr lang="en-US" sz="1400" dirty="0" err="1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i</a:t>
                </a: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] for all item </a:t>
                </a:r>
                <a:r>
                  <a:rPr lang="en-US" sz="1400" dirty="0" err="1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i</a:t>
                </a:r>
                <a:endParaRPr lang="en-US" sz="1400" dirty="0">
                  <a:solidFill>
                    <a:schemeClr val="bg2">
                      <a:lumMod val="50000"/>
                    </a:schemeClr>
                  </a:solidFill>
                  <a:latin typeface="Courier" pitchFamily="2" charset="0"/>
                </a:endParaRPr>
              </a:p>
              <a:p>
                <a:pPr marL="269875" indent="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Sort the items in both V[</a:t>
                </a:r>
                <a:r>
                  <a:rPr lang="en-US" sz="1400" dirty="0" err="1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i</a:t>
                </a: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] and w[</a:t>
                </a:r>
                <a:r>
                  <a:rPr lang="en-US" sz="1400" dirty="0" err="1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i</a:t>
                </a: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] by V[</a:t>
                </a:r>
                <a:r>
                  <a:rPr lang="en-US" sz="1400" dirty="0" err="1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i</a:t>
                </a: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]/w[</a:t>
                </a:r>
                <a:r>
                  <a:rPr lang="en-US" sz="1400" dirty="0" err="1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i</a:t>
                </a: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] in descending order</a:t>
                </a:r>
              </a:p>
              <a:p>
                <a:pPr marL="269875" indent="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load = 0</a:t>
                </a:r>
              </a:p>
              <a:p>
                <a:pPr marL="269875" indent="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for </a:t>
                </a:r>
                <a:r>
                  <a:rPr lang="en-US" sz="1400" dirty="0" err="1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i</a:t>
                </a: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=1 to n</a:t>
                </a:r>
              </a:p>
              <a:p>
                <a:pPr marL="493713" indent="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if w[</a:t>
                </a:r>
                <a:r>
                  <a:rPr lang="en-US" sz="1400" dirty="0" err="1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i</a:t>
                </a: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 C – load</a:t>
                </a:r>
              </a:p>
              <a:p>
                <a:pPr marL="717550" indent="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Take whole of item </a:t>
                </a:r>
                <a:r>
                  <a:rPr lang="en-US" sz="1400" dirty="0" err="1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i</a:t>
                </a:r>
                <a:endParaRPr lang="en-US" sz="1400" dirty="0">
                  <a:solidFill>
                    <a:schemeClr val="bg2">
                      <a:lumMod val="50000"/>
                    </a:schemeClr>
                  </a:solidFill>
                  <a:latin typeface="Courier" pitchFamily="2" charset="0"/>
                </a:endParaRPr>
              </a:p>
              <a:p>
                <a:pPr marL="717550" indent="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load += w[</a:t>
                </a:r>
                <a:r>
                  <a:rPr lang="en-US" sz="1400" dirty="0" err="1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i</a:t>
                </a: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]</a:t>
                </a:r>
              </a:p>
              <a:p>
                <a:pPr marL="493713" indent="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else</a:t>
                </a:r>
              </a:p>
              <a:p>
                <a:pPr marL="755650" indent="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Take (C-load) amount of item </a:t>
                </a:r>
                <a:r>
                  <a:rPr lang="en-US" sz="1400" dirty="0" err="1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i</a:t>
                </a:r>
                <a:endParaRPr lang="en-US" sz="1400" dirty="0">
                  <a:solidFill>
                    <a:schemeClr val="bg2">
                      <a:lumMod val="50000"/>
                    </a:schemeClr>
                  </a:solidFill>
                  <a:latin typeface="Courier" pitchFamily="2" charset="0"/>
                </a:endParaRPr>
              </a:p>
              <a:p>
                <a:pPr marL="755650" indent="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Load = C</a:t>
                </a:r>
              </a:p>
              <a:p>
                <a:pPr marL="755650" indent="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break</a:t>
                </a: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FAFDCBB3-ADD0-60E6-5241-55FD3E54D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056499"/>
                <a:ext cx="6424393" cy="3458940"/>
              </a:xfrm>
              <a:prstGeom prst="rect">
                <a:avLst/>
              </a:prstGeom>
              <a:blipFill>
                <a:blip r:embed="rId3"/>
                <a:stretch>
                  <a:fillRect l="-394" t="-366" b="-1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8D1E5B-2C04-1F2A-BC92-B4B5AF81D29E}"/>
              </a:ext>
            </a:extLst>
          </p:cNvPr>
          <p:cNvCxnSpPr/>
          <p:nvPr/>
        </p:nvCxnSpPr>
        <p:spPr>
          <a:xfrm>
            <a:off x="3770722" y="1470582"/>
            <a:ext cx="509047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9A8DF7-79E0-533B-D2EC-FEC308FD31B1}"/>
                  </a:ext>
                </a:extLst>
              </p:cNvPr>
              <p:cNvSpPr txBox="1"/>
              <p:nvPr/>
            </p:nvSpPr>
            <p:spPr>
              <a:xfrm>
                <a:off x="4279769" y="1316693"/>
                <a:ext cx="50904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9A8DF7-79E0-533B-D2EC-FEC308FD3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769" y="1316693"/>
                <a:ext cx="509047" cy="307777"/>
              </a:xfrm>
              <a:prstGeom prst="rect">
                <a:avLst/>
              </a:prstGeom>
              <a:blipFill>
                <a:blip r:embed="rId4"/>
                <a:stretch>
                  <a:fillRect r="-476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83B9A9-CC1A-C510-707A-2CE9AE48AAFA}"/>
              </a:ext>
            </a:extLst>
          </p:cNvPr>
          <p:cNvCxnSpPr/>
          <p:nvPr/>
        </p:nvCxnSpPr>
        <p:spPr>
          <a:xfrm>
            <a:off x="2282858" y="1971774"/>
            <a:ext cx="509047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1720C5-0A94-FE2B-2323-F01A4B537841}"/>
                  </a:ext>
                </a:extLst>
              </p:cNvPr>
              <p:cNvSpPr txBox="1"/>
              <p:nvPr/>
            </p:nvSpPr>
            <p:spPr>
              <a:xfrm>
                <a:off x="2791905" y="1817885"/>
                <a:ext cx="88454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1720C5-0A94-FE2B-2323-F01A4B537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905" y="1817885"/>
                <a:ext cx="884549" cy="307777"/>
              </a:xfrm>
              <a:prstGeom prst="rect">
                <a:avLst/>
              </a:prstGeom>
              <a:blipFill>
                <a:blip r:embed="rId5"/>
                <a:stretch>
                  <a:fillRect r="-5634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BD2B95-6095-65CE-7023-9C039CABA935}"/>
              </a:ext>
            </a:extLst>
          </p:cNvPr>
          <p:cNvCxnSpPr/>
          <p:nvPr/>
        </p:nvCxnSpPr>
        <p:spPr>
          <a:xfrm>
            <a:off x="1434446" y="2214895"/>
            <a:ext cx="509047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1D5304-982B-298D-1A4B-AE40530CE1DA}"/>
                  </a:ext>
                </a:extLst>
              </p:cNvPr>
              <p:cNvSpPr txBox="1"/>
              <p:nvPr/>
            </p:nvSpPr>
            <p:spPr>
              <a:xfrm>
                <a:off x="1943493" y="2061006"/>
                <a:ext cx="50904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1D5304-982B-298D-1A4B-AE40530CE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493" y="2061006"/>
                <a:ext cx="509047" cy="307777"/>
              </a:xfrm>
              <a:prstGeom prst="rect">
                <a:avLst/>
              </a:prstGeom>
              <a:blipFill>
                <a:blip r:embed="rId6"/>
                <a:stretch>
                  <a:fillRect r="-75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>
            <a:extLst>
              <a:ext uri="{FF2B5EF4-FFF2-40B4-BE49-F238E27FC236}">
                <a16:creationId xmlns:a16="http://schemas.microsoft.com/office/drawing/2014/main" id="{4B8A2228-009C-2C3D-2731-C5DF6414CC04}"/>
              </a:ext>
            </a:extLst>
          </p:cNvPr>
          <p:cNvSpPr/>
          <p:nvPr/>
        </p:nvSpPr>
        <p:spPr>
          <a:xfrm>
            <a:off x="4279769" y="2460395"/>
            <a:ext cx="311085" cy="2045617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10B95E-70C0-EF6F-5FDD-428F2A7F48DC}"/>
              </a:ext>
            </a:extLst>
          </p:cNvPr>
          <p:cNvCxnSpPr/>
          <p:nvPr/>
        </p:nvCxnSpPr>
        <p:spPr>
          <a:xfrm>
            <a:off x="4679766" y="3480064"/>
            <a:ext cx="509047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DF91B2-7A1E-F1B7-B20D-C12316251315}"/>
                  </a:ext>
                </a:extLst>
              </p:cNvPr>
              <p:cNvSpPr txBox="1"/>
              <p:nvPr/>
            </p:nvSpPr>
            <p:spPr>
              <a:xfrm>
                <a:off x="5188813" y="3326175"/>
                <a:ext cx="50904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DF91B2-7A1E-F1B7-B20D-C12316251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813" y="3326175"/>
                <a:ext cx="509047" cy="307777"/>
              </a:xfrm>
              <a:prstGeom prst="rect">
                <a:avLst/>
              </a:prstGeom>
              <a:blipFill>
                <a:blip r:embed="rId7"/>
                <a:stretch>
                  <a:fillRect r="-7317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90FC62-125D-D1E1-C0EB-EDF6C9B2BF96}"/>
                  </a:ext>
                </a:extLst>
              </p:cNvPr>
              <p:cNvSpPr txBox="1"/>
              <p:nvPr/>
            </p:nvSpPr>
            <p:spPr>
              <a:xfrm>
                <a:off x="4983053" y="2442416"/>
                <a:ext cx="14861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Overall runtime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90FC62-125D-D1E1-C0EB-EDF6C9B2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053" y="2442416"/>
                <a:ext cx="1486176" cy="584775"/>
              </a:xfrm>
              <a:prstGeom prst="rect">
                <a:avLst/>
              </a:prstGeom>
              <a:blipFill>
                <a:blip r:embed="rId8"/>
                <a:stretch>
                  <a:fillRect l="-2542" t="-2128" r="-847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66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4" grpId="0" animBg="1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Activity Selection/Interval Scheduling Problem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FAFDCBB3-ADD0-60E6-5241-55FD3E54D1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064889"/>
                <a:ext cx="6424393" cy="1401474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Imagine that you are trying to schedule as many classes as possible without any conflicting lectures.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Given a collection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/>
                  <a:t> of intervals, find a subset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/>
                  <a:t> so that</a:t>
                </a:r>
              </a:p>
              <a:p>
                <a:pPr lvl="1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No two intervals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400" dirty="0"/>
                  <a:t> overlap</a:t>
                </a:r>
              </a:p>
              <a:p>
                <a:pPr lvl="1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400" dirty="0"/>
                  <a:t> is as large as possible</a:t>
                </a: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FAFDCBB3-ADD0-60E6-5241-55FD3E54D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064889"/>
                <a:ext cx="6424393" cy="1401474"/>
              </a:xfrm>
              <a:prstGeom prst="rect">
                <a:avLst/>
              </a:prstGeom>
              <a:blipFill>
                <a:blip r:embed="rId3"/>
                <a:stretch>
                  <a:fillRect l="-394" t="-4505" r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3">
                <a:extLst>
                  <a:ext uri="{FF2B5EF4-FFF2-40B4-BE49-F238E27FC236}">
                    <a16:creationId xmlns:a16="http://schemas.microsoft.com/office/drawing/2014/main" id="{67D4E7A6-069E-96ED-A8DF-DD584DA90A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5167892"/>
                  </p:ext>
                </p:extLst>
              </p:nvPr>
            </p:nvGraphicFramePr>
            <p:xfrm>
              <a:off x="1070383" y="2466363"/>
              <a:ext cx="4594280" cy="830511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9428">
                      <a:extLst>
                        <a:ext uri="{9D8B030D-6E8A-4147-A177-3AD203B41FA5}">
                          <a16:colId xmlns:a16="http://schemas.microsoft.com/office/drawing/2014/main" val="136903776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946653728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1990621618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929072645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711813056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3308692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45762303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3024466323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995888590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3102664390"/>
                        </a:ext>
                      </a:extLst>
                    </a:gridCol>
                  </a:tblGrid>
                  <a:tr h="2768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85917531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36940694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6379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3">
                <a:extLst>
                  <a:ext uri="{FF2B5EF4-FFF2-40B4-BE49-F238E27FC236}">
                    <a16:creationId xmlns:a16="http://schemas.microsoft.com/office/drawing/2014/main" id="{67D4E7A6-069E-96ED-A8DF-DD584DA90A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5167892"/>
                  </p:ext>
                </p:extLst>
              </p:nvPr>
            </p:nvGraphicFramePr>
            <p:xfrm>
              <a:off x="1070383" y="2466363"/>
              <a:ext cx="4594280" cy="830511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9428">
                      <a:extLst>
                        <a:ext uri="{9D8B030D-6E8A-4147-A177-3AD203B41FA5}">
                          <a16:colId xmlns:a16="http://schemas.microsoft.com/office/drawing/2014/main" val="136903776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946653728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1990621618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929072645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711813056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3308692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45762303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3024466323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995888590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3102664390"/>
                        </a:ext>
                      </a:extLst>
                    </a:gridCol>
                  </a:tblGrid>
                  <a:tr h="276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78" t="-4545" r="-911111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85917531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78" t="-104545" r="-911111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36940694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78" t="-204545" r="-911111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637961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CF61D3EF-8658-0CF3-3AA4-36CD5CC463FE}"/>
              </a:ext>
            </a:extLst>
          </p:cNvPr>
          <p:cNvGrpSpPr/>
          <p:nvPr/>
        </p:nvGrpSpPr>
        <p:grpSpPr>
          <a:xfrm>
            <a:off x="1050639" y="3468559"/>
            <a:ext cx="4511412" cy="1309734"/>
            <a:chOff x="1050639" y="3468559"/>
            <a:chExt cx="4511412" cy="130973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06022C2-9C50-FF0D-D6D2-5BA45EFF0878}"/>
                </a:ext>
              </a:extLst>
            </p:cNvPr>
            <p:cNvSpPr txBox="1"/>
            <p:nvPr/>
          </p:nvSpPr>
          <p:spPr>
            <a:xfrm>
              <a:off x="1050639" y="357008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7169187-7D9A-ADE5-2623-EE66C1B66FBB}"/>
                </a:ext>
              </a:extLst>
            </p:cNvPr>
            <p:cNvSpPr txBox="1"/>
            <p:nvPr/>
          </p:nvSpPr>
          <p:spPr>
            <a:xfrm>
              <a:off x="1050639" y="369418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8717270-BB2D-B810-4830-0506606B2FC5}"/>
                </a:ext>
              </a:extLst>
            </p:cNvPr>
            <p:cNvSpPr txBox="1"/>
            <p:nvPr/>
          </p:nvSpPr>
          <p:spPr>
            <a:xfrm>
              <a:off x="1050639" y="381827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BD935DB-D80D-410B-CEC3-6604A2DE7D0B}"/>
                </a:ext>
              </a:extLst>
            </p:cNvPr>
            <p:cNvSpPr txBox="1"/>
            <p:nvPr/>
          </p:nvSpPr>
          <p:spPr>
            <a:xfrm>
              <a:off x="1050639" y="394237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48A93C3-E225-662A-AD22-62D52C9CABB7}"/>
                </a:ext>
              </a:extLst>
            </p:cNvPr>
            <p:cNvSpPr txBox="1"/>
            <p:nvPr/>
          </p:nvSpPr>
          <p:spPr>
            <a:xfrm>
              <a:off x="1050639" y="406646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381B324-9A9E-684B-26FA-E64164204B34}"/>
                </a:ext>
              </a:extLst>
            </p:cNvPr>
            <p:cNvSpPr txBox="1"/>
            <p:nvPr/>
          </p:nvSpPr>
          <p:spPr>
            <a:xfrm>
              <a:off x="1050639" y="419056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6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9449158-8FB4-82F4-F069-1208FB363E24}"/>
                </a:ext>
              </a:extLst>
            </p:cNvPr>
            <p:cNvSpPr txBox="1"/>
            <p:nvPr/>
          </p:nvSpPr>
          <p:spPr>
            <a:xfrm>
              <a:off x="1050639" y="431465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7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10F826C-5391-23BA-C410-40ED8BFEBCC9}"/>
                </a:ext>
              </a:extLst>
            </p:cNvPr>
            <p:cNvSpPr txBox="1"/>
            <p:nvPr/>
          </p:nvSpPr>
          <p:spPr>
            <a:xfrm>
              <a:off x="1050639" y="443875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8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C36B2DE-66E5-79A6-9A57-47CED4AD34FF}"/>
                </a:ext>
              </a:extLst>
            </p:cNvPr>
            <p:cNvSpPr txBox="1"/>
            <p:nvPr/>
          </p:nvSpPr>
          <p:spPr>
            <a:xfrm>
              <a:off x="1050639" y="4562849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9</a:t>
              </a: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0BA974AD-A6E6-42AF-BCEF-49C5D0DB7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86601" y="3468559"/>
              <a:ext cx="4275450" cy="13097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693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Activity Selection/Interval Scheduling Problem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FAFDCBB3-ADD0-60E6-5241-55FD3E54D1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064889"/>
                <a:ext cx="6424393" cy="1401474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What would be a brute force solution?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Try all combinations, i.e., find the set of all subsets and check if the elements of the subset are compatible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FAFDCBB3-ADD0-60E6-5241-55FD3E54D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064889"/>
                <a:ext cx="6424393" cy="1401474"/>
              </a:xfrm>
              <a:prstGeom prst="rect">
                <a:avLst/>
              </a:prstGeom>
              <a:blipFill>
                <a:blip r:embed="rId3"/>
                <a:stretch>
                  <a:fillRect l="-394" t="-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3">
                <a:extLst>
                  <a:ext uri="{FF2B5EF4-FFF2-40B4-BE49-F238E27FC236}">
                    <a16:creationId xmlns:a16="http://schemas.microsoft.com/office/drawing/2014/main" id="{67D4E7A6-069E-96ED-A8DF-DD584DA90AB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0383" y="2466363"/>
              <a:ext cx="4594280" cy="830511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9428">
                      <a:extLst>
                        <a:ext uri="{9D8B030D-6E8A-4147-A177-3AD203B41FA5}">
                          <a16:colId xmlns:a16="http://schemas.microsoft.com/office/drawing/2014/main" val="136903776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946653728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1990621618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929072645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711813056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3308692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45762303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3024466323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995888590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3102664390"/>
                        </a:ext>
                      </a:extLst>
                    </a:gridCol>
                  </a:tblGrid>
                  <a:tr h="2768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85917531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36940694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6379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3">
                <a:extLst>
                  <a:ext uri="{FF2B5EF4-FFF2-40B4-BE49-F238E27FC236}">
                    <a16:creationId xmlns:a16="http://schemas.microsoft.com/office/drawing/2014/main" id="{67D4E7A6-069E-96ED-A8DF-DD584DA90AB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0383" y="2466363"/>
              <a:ext cx="4594280" cy="830511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9428">
                      <a:extLst>
                        <a:ext uri="{9D8B030D-6E8A-4147-A177-3AD203B41FA5}">
                          <a16:colId xmlns:a16="http://schemas.microsoft.com/office/drawing/2014/main" val="136903776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946653728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1990621618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929072645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711813056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3308692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45762303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3024466323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995888590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3102664390"/>
                        </a:ext>
                      </a:extLst>
                    </a:gridCol>
                  </a:tblGrid>
                  <a:tr h="276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78" t="-4545" r="-911111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85917531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78" t="-104545" r="-911111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36940694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78" t="-204545" r="-911111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637961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C1C405A-C099-F908-FB1B-4DF4A3F475EB}"/>
              </a:ext>
            </a:extLst>
          </p:cNvPr>
          <p:cNvGrpSpPr/>
          <p:nvPr/>
        </p:nvGrpSpPr>
        <p:grpSpPr>
          <a:xfrm>
            <a:off x="1050639" y="3468559"/>
            <a:ext cx="4511412" cy="1309734"/>
            <a:chOff x="1050639" y="3468559"/>
            <a:chExt cx="4511412" cy="130973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39BBDE-6644-6E7A-1187-A0782EDDFF8B}"/>
                </a:ext>
              </a:extLst>
            </p:cNvPr>
            <p:cNvSpPr txBox="1"/>
            <p:nvPr/>
          </p:nvSpPr>
          <p:spPr>
            <a:xfrm>
              <a:off x="1050639" y="357008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047379-7954-0E0D-F719-9D1D8204552D}"/>
                </a:ext>
              </a:extLst>
            </p:cNvPr>
            <p:cNvSpPr txBox="1"/>
            <p:nvPr/>
          </p:nvSpPr>
          <p:spPr>
            <a:xfrm>
              <a:off x="1050639" y="369418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0CC3C58-4841-9BD5-1DC7-36342F9AE244}"/>
                </a:ext>
              </a:extLst>
            </p:cNvPr>
            <p:cNvSpPr txBox="1"/>
            <p:nvPr/>
          </p:nvSpPr>
          <p:spPr>
            <a:xfrm>
              <a:off x="1050639" y="381827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5DBA5D-76AF-DFE7-B093-1F41B9485CD7}"/>
                </a:ext>
              </a:extLst>
            </p:cNvPr>
            <p:cNvSpPr txBox="1"/>
            <p:nvPr/>
          </p:nvSpPr>
          <p:spPr>
            <a:xfrm>
              <a:off x="1050639" y="394237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D59B1D2-6F83-2B09-276D-5D77EB88DB5B}"/>
                </a:ext>
              </a:extLst>
            </p:cNvPr>
            <p:cNvSpPr txBox="1"/>
            <p:nvPr/>
          </p:nvSpPr>
          <p:spPr>
            <a:xfrm>
              <a:off x="1050639" y="406646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027BF6-5669-4810-C69C-C7549C8153A7}"/>
                </a:ext>
              </a:extLst>
            </p:cNvPr>
            <p:cNvSpPr txBox="1"/>
            <p:nvPr/>
          </p:nvSpPr>
          <p:spPr>
            <a:xfrm>
              <a:off x="1050639" y="419056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BA5E9D9-6F2E-FFA3-737D-4BB15A5DBE7D}"/>
                </a:ext>
              </a:extLst>
            </p:cNvPr>
            <p:cNvSpPr txBox="1"/>
            <p:nvPr/>
          </p:nvSpPr>
          <p:spPr>
            <a:xfrm>
              <a:off x="1050639" y="431465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7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208D943-DF1C-BC9B-FEAA-AAD2F0CE4A78}"/>
                </a:ext>
              </a:extLst>
            </p:cNvPr>
            <p:cNvSpPr txBox="1"/>
            <p:nvPr/>
          </p:nvSpPr>
          <p:spPr>
            <a:xfrm>
              <a:off x="1050639" y="443875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8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5D6127-60C0-D632-7538-C014289598CA}"/>
                </a:ext>
              </a:extLst>
            </p:cNvPr>
            <p:cNvSpPr txBox="1"/>
            <p:nvPr/>
          </p:nvSpPr>
          <p:spPr>
            <a:xfrm>
              <a:off x="1050639" y="4562849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9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3D5A878-F733-4216-023A-7AED2654B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86601" y="3468559"/>
              <a:ext cx="4275450" cy="13097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053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Activity Selection/Interval Scheduling Problem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AFDCBB3-ADD0-60E6-5241-55FD3E54D121}"/>
              </a:ext>
            </a:extLst>
          </p:cNvPr>
          <p:cNvSpPr txBox="1">
            <a:spLocks/>
          </p:cNvSpPr>
          <p:nvPr/>
        </p:nvSpPr>
        <p:spPr>
          <a:xfrm>
            <a:off x="144187" y="1064889"/>
            <a:ext cx="6424393" cy="14014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What can be a greedy strategy?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Remember greedy implies choosing a criterion and according to the criterion, take a decision that seems best at the moment and repeat this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What about picking the shortest duration first, then the next shortest duration and so 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3">
                <a:extLst>
                  <a:ext uri="{FF2B5EF4-FFF2-40B4-BE49-F238E27FC236}">
                    <a16:creationId xmlns:a16="http://schemas.microsoft.com/office/drawing/2014/main" id="{67D4E7A6-069E-96ED-A8DF-DD584DA90AB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0383" y="2466363"/>
              <a:ext cx="4594280" cy="830511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9428">
                      <a:extLst>
                        <a:ext uri="{9D8B030D-6E8A-4147-A177-3AD203B41FA5}">
                          <a16:colId xmlns:a16="http://schemas.microsoft.com/office/drawing/2014/main" val="136903776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946653728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1990621618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929072645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711813056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3308692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45762303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3024466323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995888590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3102664390"/>
                        </a:ext>
                      </a:extLst>
                    </a:gridCol>
                  </a:tblGrid>
                  <a:tr h="2768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85917531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36940694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6379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3">
                <a:extLst>
                  <a:ext uri="{FF2B5EF4-FFF2-40B4-BE49-F238E27FC236}">
                    <a16:creationId xmlns:a16="http://schemas.microsoft.com/office/drawing/2014/main" id="{67D4E7A6-069E-96ED-A8DF-DD584DA90AB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0383" y="2466363"/>
              <a:ext cx="4594280" cy="830511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9428">
                      <a:extLst>
                        <a:ext uri="{9D8B030D-6E8A-4147-A177-3AD203B41FA5}">
                          <a16:colId xmlns:a16="http://schemas.microsoft.com/office/drawing/2014/main" val="136903776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946653728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1990621618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929072645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711813056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3308692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45762303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3024466323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995888590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3102664390"/>
                        </a:ext>
                      </a:extLst>
                    </a:gridCol>
                  </a:tblGrid>
                  <a:tr h="276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78" t="-4545" r="-911111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85917531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78" t="-104545" r="-911111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36940694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78" t="-204545" r="-911111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637961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78C4FAB6-BF52-E674-A37E-9D959E33227E}"/>
              </a:ext>
            </a:extLst>
          </p:cNvPr>
          <p:cNvGrpSpPr/>
          <p:nvPr/>
        </p:nvGrpSpPr>
        <p:grpSpPr>
          <a:xfrm>
            <a:off x="1050639" y="3468559"/>
            <a:ext cx="4511412" cy="1309734"/>
            <a:chOff x="1050639" y="3468559"/>
            <a:chExt cx="4511412" cy="130973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C23CB4-689F-DB60-1469-A35B30D64D9A}"/>
                </a:ext>
              </a:extLst>
            </p:cNvPr>
            <p:cNvSpPr txBox="1"/>
            <p:nvPr/>
          </p:nvSpPr>
          <p:spPr>
            <a:xfrm>
              <a:off x="1050639" y="357008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F4E321-CE86-F77B-F473-CB6BAE81BE6F}"/>
                </a:ext>
              </a:extLst>
            </p:cNvPr>
            <p:cNvSpPr txBox="1"/>
            <p:nvPr/>
          </p:nvSpPr>
          <p:spPr>
            <a:xfrm>
              <a:off x="1050639" y="369418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1D3033C-675C-945E-7E18-7D9ACC794ED4}"/>
                </a:ext>
              </a:extLst>
            </p:cNvPr>
            <p:cNvSpPr txBox="1"/>
            <p:nvPr/>
          </p:nvSpPr>
          <p:spPr>
            <a:xfrm>
              <a:off x="1050639" y="381827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BFA069-249B-FA75-E312-E7ED888C974A}"/>
                </a:ext>
              </a:extLst>
            </p:cNvPr>
            <p:cNvSpPr txBox="1"/>
            <p:nvPr/>
          </p:nvSpPr>
          <p:spPr>
            <a:xfrm>
              <a:off x="1050639" y="394237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5F7C40-0761-FCDB-5F65-D88F8DCD5384}"/>
                </a:ext>
              </a:extLst>
            </p:cNvPr>
            <p:cNvSpPr txBox="1"/>
            <p:nvPr/>
          </p:nvSpPr>
          <p:spPr>
            <a:xfrm>
              <a:off x="1050639" y="406646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FB58F8A-ACC0-4EAF-3998-97E1402A76F3}"/>
                </a:ext>
              </a:extLst>
            </p:cNvPr>
            <p:cNvSpPr txBox="1"/>
            <p:nvPr/>
          </p:nvSpPr>
          <p:spPr>
            <a:xfrm>
              <a:off x="1050639" y="419056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461A30-9A29-2E6C-03A5-1D150C4300D7}"/>
                </a:ext>
              </a:extLst>
            </p:cNvPr>
            <p:cNvSpPr txBox="1"/>
            <p:nvPr/>
          </p:nvSpPr>
          <p:spPr>
            <a:xfrm>
              <a:off x="1050639" y="431465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7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18B5727-85F8-BE8E-5DAC-3E08BFF802B5}"/>
                </a:ext>
              </a:extLst>
            </p:cNvPr>
            <p:cNvSpPr txBox="1"/>
            <p:nvPr/>
          </p:nvSpPr>
          <p:spPr>
            <a:xfrm>
              <a:off x="1050639" y="443875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8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2358A0C-7111-1C63-450B-7BB5A12A6FD5}"/>
                </a:ext>
              </a:extLst>
            </p:cNvPr>
            <p:cNvSpPr txBox="1"/>
            <p:nvPr/>
          </p:nvSpPr>
          <p:spPr>
            <a:xfrm>
              <a:off x="1050639" y="4562849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9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6BCA3DD-DF67-66BD-1126-5DD53F460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6601" y="3468559"/>
              <a:ext cx="4275450" cy="13097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6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Shortest Duration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3">
                <a:extLst>
                  <a:ext uri="{FF2B5EF4-FFF2-40B4-BE49-F238E27FC236}">
                    <a16:creationId xmlns:a16="http://schemas.microsoft.com/office/drawing/2014/main" id="{67D4E7A6-069E-96ED-A8DF-DD584DA90A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4295962"/>
                  </p:ext>
                </p:extLst>
              </p:nvPr>
            </p:nvGraphicFramePr>
            <p:xfrm>
              <a:off x="1131860" y="1148810"/>
              <a:ext cx="4594280" cy="1107348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9428">
                      <a:extLst>
                        <a:ext uri="{9D8B030D-6E8A-4147-A177-3AD203B41FA5}">
                          <a16:colId xmlns:a16="http://schemas.microsoft.com/office/drawing/2014/main" val="136903776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946653728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1990621618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929072645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711813056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3308692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45762303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3024466323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995888590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3102664390"/>
                        </a:ext>
                      </a:extLst>
                    </a:gridCol>
                  </a:tblGrid>
                  <a:tr h="2768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85917531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36940694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637961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08641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3">
                <a:extLst>
                  <a:ext uri="{FF2B5EF4-FFF2-40B4-BE49-F238E27FC236}">
                    <a16:creationId xmlns:a16="http://schemas.microsoft.com/office/drawing/2014/main" id="{67D4E7A6-069E-96ED-A8DF-DD584DA90A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4295962"/>
                  </p:ext>
                </p:extLst>
              </p:nvPr>
            </p:nvGraphicFramePr>
            <p:xfrm>
              <a:off x="1131860" y="1148810"/>
              <a:ext cx="4594280" cy="1107348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9428">
                      <a:extLst>
                        <a:ext uri="{9D8B030D-6E8A-4147-A177-3AD203B41FA5}">
                          <a16:colId xmlns:a16="http://schemas.microsoft.com/office/drawing/2014/main" val="136903776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946653728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1990621618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929072645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711813056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3308692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45762303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3024466323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995888590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3102664390"/>
                        </a:ext>
                      </a:extLst>
                    </a:gridCol>
                  </a:tblGrid>
                  <a:tr h="276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78" t="-4545" r="-911111" b="-3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85917531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78" t="-104545" r="-911111" b="-2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36940694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78" t="-204545" r="-911111" b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637961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78" t="-304545" r="-911111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08641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4E10101-D92D-5CA8-D62C-C1E3EA727F5B}"/>
              </a:ext>
            </a:extLst>
          </p:cNvPr>
          <p:cNvSpPr txBox="1"/>
          <p:nvPr/>
        </p:nvSpPr>
        <p:spPr>
          <a:xfrm>
            <a:off x="3004075" y="22824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4E0FD4-B8DE-AB8E-87A0-6C14D0A12D15}"/>
              </a:ext>
            </a:extLst>
          </p:cNvPr>
          <p:cNvSpPr txBox="1"/>
          <p:nvPr/>
        </p:nvSpPr>
        <p:spPr>
          <a:xfrm>
            <a:off x="3929473" y="22824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40954-DCDE-580D-DEDF-A78D522E8701}"/>
              </a:ext>
            </a:extLst>
          </p:cNvPr>
          <p:cNvSpPr txBox="1"/>
          <p:nvPr/>
        </p:nvSpPr>
        <p:spPr>
          <a:xfrm>
            <a:off x="4401599" y="229182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E5B6EB-C58E-24F1-7DE6-0F399CBDD46E}"/>
              </a:ext>
            </a:extLst>
          </p:cNvPr>
          <p:cNvSpPr txBox="1"/>
          <p:nvPr/>
        </p:nvSpPr>
        <p:spPr>
          <a:xfrm>
            <a:off x="2093600" y="229182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096C6-66B7-5275-C8E9-0A99AFB8F694}"/>
              </a:ext>
            </a:extLst>
          </p:cNvPr>
          <p:cNvSpPr txBox="1"/>
          <p:nvPr/>
        </p:nvSpPr>
        <p:spPr>
          <a:xfrm>
            <a:off x="2534304" y="22824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9A4FB7-B66F-D4C4-942F-7BBAEC0E501C}"/>
              </a:ext>
            </a:extLst>
          </p:cNvPr>
          <p:cNvSpPr txBox="1"/>
          <p:nvPr/>
        </p:nvSpPr>
        <p:spPr>
          <a:xfrm>
            <a:off x="4854871" y="22764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88E52F-FBF7-450D-2A67-1E1E9567A475}"/>
              </a:ext>
            </a:extLst>
          </p:cNvPr>
          <p:cNvSpPr txBox="1"/>
          <p:nvPr/>
        </p:nvSpPr>
        <p:spPr>
          <a:xfrm>
            <a:off x="5324642" y="228240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B90D5A-F8FE-4118-3F6D-97772F747D03}"/>
              </a:ext>
            </a:extLst>
          </p:cNvPr>
          <p:cNvSpPr txBox="1"/>
          <p:nvPr/>
        </p:nvSpPr>
        <p:spPr>
          <a:xfrm>
            <a:off x="3482995" y="229332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9E80B2-828B-D263-3C14-BAF348BE7C1C}"/>
              </a:ext>
            </a:extLst>
          </p:cNvPr>
          <p:cNvSpPr txBox="1"/>
          <p:nvPr/>
        </p:nvSpPr>
        <p:spPr>
          <a:xfrm>
            <a:off x="1643725" y="229182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7CF9F717-C39F-7276-E82E-0B770F3467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150" y="2640528"/>
                <a:ext cx="6424393" cy="1629814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So, our greedy solution is the activity subset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Is it optimal?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In this case – yes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We can show that for this problem, we can at max choose 4 actions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We are deferring the formal proof for later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However, this greedy strategy may not be optimal for all instances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7CF9F717-C39F-7276-E82E-0B770F346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" y="2640528"/>
                <a:ext cx="6424393" cy="1629814"/>
              </a:xfrm>
              <a:prstGeom prst="rect">
                <a:avLst/>
              </a:prstGeom>
              <a:blipFill>
                <a:blip r:embed="rId4"/>
                <a:stretch>
                  <a:fillRect l="-394" t="-3077" r="-394" b="-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20F7718E-2C80-73B0-AE34-D0CC2104F7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627" y="4397537"/>
            <a:ext cx="4676396" cy="27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5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Earliest Start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CF9F717-C39F-7276-E82E-0B770F34672D}"/>
              </a:ext>
            </a:extLst>
          </p:cNvPr>
          <p:cNvSpPr txBox="1">
            <a:spLocks/>
          </p:cNvSpPr>
          <p:nvPr/>
        </p:nvSpPr>
        <p:spPr>
          <a:xfrm>
            <a:off x="181150" y="1096952"/>
            <a:ext cx="6424393" cy="9769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What about choosing by early start?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Is it optimal?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No – in general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9E7ED0-BF13-2B77-4824-60CC10429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14" y="2141009"/>
            <a:ext cx="4676413" cy="2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0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Earliest Finish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7CF9F717-C39F-7276-E82E-0B770F3467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150" y="1096951"/>
                <a:ext cx="6424393" cy="370514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What about choosing by early finish?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Is it optimal?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Yes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So, our greedy solution is the activity subset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Note: optimal solution is not unique. Another candidate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7CF9F717-C39F-7276-E82E-0B770F346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" y="1096951"/>
                <a:ext cx="6424393" cy="3705145"/>
              </a:xfrm>
              <a:prstGeom prst="rect">
                <a:avLst/>
              </a:prstGeom>
              <a:blipFill>
                <a:blip r:embed="rId3"/>
                <a:stretch>
                  <a:fillRect l="-394" t="-1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33">
                <a:extLst>
                  <a:ext uri="{FF2B5EF4-FFF2-40B4-BE49-F238E27FC236}">
                    <a16:creationId xmlns:a16="http://schemas.microsoft.com/office/drawing/2014/main" id="{2C715F9D-8E61-CA49-E9EB-F662B534FC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7541718"/>
                  </p:ext>
                </p:extLst>
              </p:nvPr>
            </p:nvGraphicFramePr>
            <p:xfrm>
              <a:off x="1207275" y="2018076"/>
              <a:ext cx="4594280" cy="1107348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9428">
                      <a:extLst>
                        <a:ext uri="{9D8B030D-6E8A-4147-A177-3AD203B41FA5}">
                          <a16:colId xmlns:a16="http://schemas.microsoft.com/office/drawing/2014/main" val="136903776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946653728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1990621618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929072645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711813056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3308692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45762303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3024466323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995888590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3102664390"/>
                        </a:ext>
                      </a:extLst>
                    </a:gridCol>
                  </a:tblGrid>
                  <a:tr h="2768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85917531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36940694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637961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08641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33">
                <a:extLst>
                  <a:ext uri="{FF2B5EF4-FFF2-40B4-BE49-F238E27FC236}">
                    <a16:creationId xmlns:a16="http://schemas.microsoft.com/office/drawing/2014/main" id="{2C715F9D-8E61-CA49-E9EB-F662B534FC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7541718"/>
                  </p:ext>
                </p:extLst>
              </p:nvPr>
            </p:nvGraphicFramePr>
            <p:xfrm>
              <a:off x="1207275" y="2018076"/>
              <a:ext cx="4594280" cy="1107348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9428">
                      <a:extLst>
                        <a:ext uri="{9D8B030D-6E8A-4147-A177-3AD203B41FA5}">
                          <a16:colId xmlns:a16="http://schemas.microsoft.com/office/drawing/2014/main" val="136903776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946653728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1990621618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929072645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711813056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3308692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45762303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3024466323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995888590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3102664390"/>
                        </a:ext>
                      </a:extLst>
                    </a:gridCol>
                  </a:tblGrid>
                  <a:tr h="276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78" r="-911111" b="-3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85917531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78" t="-95652" r="-911111" b="-19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36940694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78" t="-204545" r="-911111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637961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78" t="-304545" r="-911111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08641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DBBF6E2-80A0-A755-F30A-BC59210AF61C}"/>
              </a:ext>
            </a:extLst>
          </p:cNvPr>
          <p:cNvSpPr txBox="1"/>
          <p:nvPr/>
        </p:nvSpPr>
        <p:spPr>
          <a:xfrm>
            <a:off x="3088917" y="31732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6D870D-7E9A-65C3-B01C-0A2C37FAEF70}"/>
              </a:ext>
            </a:extLst>
          </p:cNvPr>
          <p:cNvSpPr txBox="1"/>
          <p:nvPr/>
        </p:nvSpPr>
        <p:spPr>
          <a:xfrm>
            <a:off x="2181053" y="317013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BCD50-82FE-9A0B-0BEA-16580C78A46E}"/>
              </a:ext>
            </a:extLst>
          </p:cNvPr>
          <p:cNvSpPr txBox="1"/>
          <p:nvPr/>
        </p:nvSpPr>
        <p:spPr>
          <a:xfrm>
            <a:off x="2622161" y="31732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234E6F-1833-114D-3B01-FA27F6C3F576}"/>
              </a:ext>
            </a:extLst>
          </p:cNvPr>
          <p:cNvSpPr txBox="1"/>
          <p:nvPr/>
        </p:nvSpPr>
        <p:spPr>
          <a:xfrm>
            <a:off x="1700010" y="317013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FF1A1F-49E9-D21B-5D65-23667F7EAF79}"/>
              </a:ext>
            </a:extLst>
          </p:cNvPr>
          <p:cNvSpPr txBox="1"/>
          <p:nvPr/>
        </p:nvSpPr>
        <p:spPr>
          <a:xfrm>
            <a:off x="3530025" y="317013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A4B79-8FF8-61E3-191A-52CB38EF6E8F}"/>
              </a:ext>
            </a:extLst>
          </p:cNvPr>
          <p:cNvSpPr txBox="1"/>
          <p:nvPr/>
        </p:nvSpPr>
        <p:spPr>
          <a:xfrm>
            <a:off x="3996743" y="31552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C7CDDD-D28C-D4FA-ED7C-346604FD1FE9}"/>
              </a:ext>
            </a:extLst>
          </p:cNvPr>
          <p:cNvSpPr txBox="1"/>
          <p:nvPr/>
        </p:nvSpPr>
        <p:spPr>
          <a:xfrm>
            <a:off x="4489109" y="316883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251D44-B104-6125-B9B2-AE9C1A5C9166}"/>
              </a:ext>
            </a:extLst>
          </p:cNvPr>
          <p:cNvSpPr txBox="1"/>
          <p:nvPr/>
        </p:nvSpPr>
        <p:spPr>
          <a:xfrm>
            <a:off x="4926553" y="31552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DFB1E0-9A7E-C56F-451F-35DE2F1A626C}"/>
              </a:ext>
            </a:extLst>
          </p:cNvPr>
          <p:cNvSpPr txBox="1"/>
          <p:nvPr/>
        </p:nvSpPr>
        <p:spPr>
          <a:xfrm>
            <a:off x="5389645" y="316883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160576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  <p:bldP spid="13" grpId="0"/>
      <p:bldP spid="14" grpId="0"/>
      <p:bldP spid="16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Greedy Algorithms</a:t>
            </a:r>
            <a:endParaRPr sz="24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90EAE0E-D68C-C7F9-EDEA-820A2964C81F}"/>
              </a:ext>
            </a:extLst>
          </p:cNvPr>
          <p:cNvSpPr txBox="1">
            <a:spLocks/>
          </p:cNvSpPr>
          <p:nvPr/>
        </p:nvSpPr>
        <p:spPr>
          <a:xfrm>
            <a:off x="144187" y="1157168"/>
            <a:ext cx="6424393" cy="35778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Greedy algorithm repeatedly makes locally best choice/decision ignoring what its effect will be in future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They are often intuitive, easy to understand and easy to implement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However the problem is that in many situations we can not solve a problem using a greedy approach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Greedy solution is not necessarily best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sz="1600" dirty="0"/>
              <a:t>Sometimes greedy may also be good enough</a:t>
            </a:r>
          </a:p>
          <a:p>
            <a:pPr lvl="1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sz="1400" dirty="0"/>
              <a:t>When you can prove it</a:t>
            </a:r>
            <a:endParaRPr lang="en-US" sz="1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</p:spTree>
    <p:extLst>
      <p:ext uri="{BB962C8B-B14F-4D97-AF65-F5344CB8AC3E}">
        <p14:creationId xmlns:p14="http://schemas.microsoft.com/office/powerpoint/2010/main" val="259910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Alternate Strategy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CF9F717-C39F-7276-E82E-0B770F34672D}"/>
              </a:ext>
            </a:extLst>
          </p:cNvPr>
          <p:cNvSpPr txBox="1">
            <a:spLocks/>
          </p:cNvSpPr>
          <p:nvPr/>
        </p:nvSpPr>
        <p:spPr>
          <a:xfrm>
            <a:off x="181150" y="1096951"/>
            <a:ext cx="6424393" cy="37051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Given that ‘earliest finish’ strategy works, using symmetry what can be an alternate strategy that will also work?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u="sng" dirty="0"/>
              <a:t>Hint</a:t>
            </a:r>
            <a:r>
              <a:rPr lang="en-US" sz="1600" dirty="0"/>
              <a:t>: Think why ‘earliest finish’ strategy works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Choosing earliest finish leaves maximum room for other activities to fill in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So, by symmetry, ‘latest start’ [looking from the other end] will also give optimal solution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E1597D5-CFE3-A12B-D45F-361E97752316}"/>
              </a:ext>
            </a:extLst>
          </p:cNvPr>
          <p:cNvGrpSpPr/>
          <p:nvPr/>
        </p:nvGrpSpPr>
        <p:grpSpPr>
          <a:xfrm>
            <a:off x="1669409" y="2045616"/>
            <a:ext cx="3010015" cy="354843"/>
            <a:chOff x="1669409" y="2045616"/>
            <a:chExt cx="3010015" cy="354843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2A9A886-6DED-D316-0AFB-D98A9556B9D1}"/>
                </a:ext>
              </a:extLst>
            </p:cNvPr>
            <p:cNvCxnSpPr/>
            <p:nvPr/>
          </p:nvCxnSpPr>
          <p:spPr>
            <a:xfrm>
              <a:off x="1669409" y="2300141"/>
              <a:ext cx="3007151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1E35026-C1DA-CD10-2495-AA4D72BFCB63}"/>
                </a:ext>
              </a:extLst>
            </p:cNvPr>
            <p:cNvCxnSpPr/>
            <p:nvPr/>
          </p:nvCxnSpPr>
          <p:spPr>
            <a:xfrm>
              <a:off x="1669409" y="2045616"/>
              <a:ext cx="0" cy="34879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8C168-B78A-5F4A-1A3A-ED7810592537}"/>
                </a:ext>
              </a:extLst>
            </p:cNvPr>
            <p:cNvCxnSpPr/>
            <p:nvPr/>
          </p:nvCxnSpPr>
          <p:spPr>
            <a:xfrm>
              <a:off x="4678996" y="2045616"/>
              <a:ext cx="0" cy="34879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9DEFB13-9488-F7A1-EA2D-85B4C41CC730}"/>
                </a:ext>
              </a:extLst>
            </p:cNvPr>
            <p:cNvCxnSpPr/>
            <p:nvPr/>
          </p:nvCxnSpPr>
          <p:spPr>
            <a:xfrm>
              <a:off x="1669409" y="2198018"/>
              <a:ext cx="252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03B93F9-3B0B-B291-42AB-E16764843F2C}"/>
                </a:ext>
              </a:extLst>
            </p:cNvPr>
            <p:cNvCxnSpPr/>
            <p:nvPr/>
          </p:nvCxnSpPr>
          <p:spPr>
            <a:xfrm>
              <a:off x="1921409" y="2130459"/>
              <a:ext cx="0" cy="270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3FD75B-0A6B-3F53-B068-5C8AFF8BED85}"/>
                </a:ext>
              </a:extLst>
            </p:cNvPr>
            <p:cNvCxnSpPr/>
            <p:nvPr/>
          </p:nvCxnSpPr>
          <p:spPr>
            <a:xfrm>
              <a:off x="1925424" y="2198018"/>
              <a:ext cx="2754000" cy="0"/>
            </a:xfrm>
            <a:prstGeom prst="line">
              <a:avLst/>
            </a:prstGeom>
            <a:ln w="9525"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549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21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Tutorial Problems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7CF9F717-C39F-7276-E82E-0B770F3467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150" y="1096951"/>
                <a:ext cx="6424393" cy="370514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Given an infinite array in which the first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elements are integers in sorted order and the rest of the cells are filled with some special symbol (say $). Assume we do not know the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value. Give an algorithm that takes an integer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 as input and finds a position in the array containing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, if the integer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 exists in the array 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time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7CF9F717-C39F-7276-E82E-0B770F346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" y="1096951"/>
                <a:ext cx="6424393" cy="3705145"/>
              </a:xfrm>
              <a:prstGeom prst="rect">
                <a:avLst/>
              </a:prstGeom>
              <a:blipFill>
                <a:blip r:embed="rId3"/>
                <a:stretch>
                  <a:fillRect l="-394" t="-1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006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Tutorial Problems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7CF9F717-C39F-7276-E82E-0B770F3467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150" y="1096951"/>
                <a:ext cx="6424393" cy="370514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Given a sorted array of non-repeated integers A[1..n], check whether there is an index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 for which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. Give a divide-and-conquer algorithm that runs in time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7CF9F717-C39F-7276-E82E-0B770F346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" y="1096951"/>
                <a:ext cx="6424393" cy="3705145"/>
              </a:xfrm>
              <a:prstGeom prst="rect">
                <a:avLst/>
              </a:prstGeom>
              <a:blipFill>
                <a:blip r:embed="rId3"/>
                <a:stretch>
                  <a:fillRect l="-394" t="-1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028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Tutorial Problems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7CF9F717-C39F-7276-E82E-0B770F3467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150" y="1096951"/>
                <a:ext cx="6424393" cy="370514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We are given two sorted arrays of size n. Give an algorithm for finding the median element in the union of the two lists so that the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7CF9F717-C39F-7276-E82E-0B770F346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" y="1096951"/>
                <a:ext cx="6424393" cy="3705145"/>
              </a:xfrm>
              <a:prstGeom prst="rect">
                <a:avLst/>
              </a:prstGeom>
              <a:blipFill>
                <a:blip r:embed="rId3"/>
                <a:stretch>
                  <a:fillRect l="-394" t="-1365" r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223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Activity Selection Problem - Pseudocode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AFDCBB3-ADD0-60E6-5241-55FD3E54D121}"/>
              </a:ext>
            </a:extLst>
          </p:cNvPr>
          <p:cNvSpPr txBox="1">
            <a:spLocks/>
          </p:cNvSpPr>
          <p:nvPr/>
        </p:nvSpPr>
        <p:spPr>
          <a:xfrm>
            <a:off x="144187" y="1056499"/>
            <a:ext cx="6495699" cy="35025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s: Array of start times, f: Array of finish times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R: Set of all requests, A: Set of accepted requests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n: Number of activities, k: Index of last accepted activity</a:t>
            </a:r>
          </a:p>
          <a:p>
            <a: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ActivitySel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(s, f, A, n)</a:t>
            </a:r>
          </a:p>
          <a:p>
            <a:pPr marL="269875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Sort the items in s, f and A by f[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] in ascending order</a:t>
            </a:r>
          </a:p>
          <a:p>
            <a:pPr marL="269875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Remove R[1] from R and add to A</a:t>
            </a:r>
          </a:p>
          <a:p>
            <a:pPr marL="269875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k = 1;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= 2</a:t>
            </a:r>
          </a:p>
          <a:p>
            <a:pPr marL="269875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while R is not empty:</a:t>
            </a:r>
          </a:p>
          <a:p>
            <a:pPr marL="269875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if s[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] &gt; f[k]:</a:t>
            </a:r>
          </a:p>
          <a:p>
            <a:pPr marL="269875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    Remove R[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] from R and add to A</a:t>
            </a:r>
          </a:p>
          <a:p>
            <a:pPr marL="269875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	  k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pPr marL="269875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else:</a:t>
            </a:r>
          </a:p>
          <a:p>
            <a:pPr marL="269875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    Remove R[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] from R</a:t>
            </a:r>
          </a:p>
          <a:p>
            <a:pPr marL="269875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++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99301C78-B789-3A57-0F2D-0D36E3808A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839" y="4521315"/>
                <a:ext cx="6424393" cy="37999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The runtime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[Sorting dominates] 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99301C78-B789-3A57-0F2D-0D36E3808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39" y="4521315"/>
                <a:ext cx="6424393" cy="379996"/>
              </a:xfrm>
              <a:prstGeom prst="rect">
                <a:avLst/>
              </a:prstGeom>
              <a:blipFill>
                <a:blip r:embed="rId3"/>
                <a:stretch>
                  <a:fillRect l="-395" t="-16667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12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Optimality of Greedy Activity Selection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7CF9F717-C39F-7276-E82E-0B770F3467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150" y="1096951"/>
                <a:ext cx="6424393" cy="370514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It is not obvious how and whether the greedy activity selection strategy returns an optimal set of intervals i.e., whether or not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is optimal is not clear yet</a:t>
                </a:r>
              </a:p>
              <a:p>
                <a:pPr>
                  <a:lnSpc>
                    <a:spcPts val="17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However, we can immediately say one thing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is a compatible set of requests i.e., no two activities 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overlap in time</a:t>
                </a:r>
              </a:p>
              <a:p>
                <a:pPr>
                  <a:lnSpc>
                    <a:spcPts val="17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We need to show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is optimal i.e.,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contains maximum possible non-overlapping activities</a:t>
                </a:r>
              </a:p>
              <a:p>
                <a:pPr>
                  <a:lnSpc>
                    <a:spcPts val="17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As we don’t know yet whether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is optimal, for the purpose of comparison, let us take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en-US" sz="1600" dirty="0"/>
                  <a:t> to be </a:t>
                </a:r>
                <a:r>
                  <a:rPr lang="en-US" sz="1600" dirty="0">
                    <a:solidFill>
                      <a:srgbClr val="FF0000"/>
                    </a:solidFill>
                  </a:rPr>
                  <a:t>an</a:t>
                </a:r>
                <a:r>
                  <a:rPr lang="en-US" sz="1600" dirty="0"/>
                  <a:t> optimal set of activities</a:t>
                </a:r>
              </a:p>
              <a:p>
                <a:pPr>
                  <a:lnSpc>
                    <a:spcPts val="17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We need to show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That is -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contains the same number of intervals as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en-US" sz="1600" dirty="0"/>
                  <a:t> and hence is also an optimal solution</a:t>
                </a:r>
              </a:p>
              <a:p>
                <a:pPr>
                  <a:lnSpc>
                    <a:spcPts val="17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Note: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is what we got using the greedy strategy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en-US" sz="1600" dirty="0"/>
                  <a:t> is an optimal set of activities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7CF9F717-C39F-7276-E82E-0B770F346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" y="1096951"/>
                <a:ext cx="6424393" cy="3705145"/>
              </a:xfrm>
              <a:prstGeom prst="rect">
                <a:avLst/>
              </a:prstGeom>
              <a:blipFill>
                <a:blip r:embed="rId3"/>
                <a:stretch>
                  <a:fillRect l="-394" t="-1365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A9398B-FE6F-7EFF-11A8-8DFF1C8DAB01}"/>
              </a:ext>
            </a:extLst>
          </p:cNvPr>
          <p:cNvCxnSpPr>
            <a:cxnSpLocks/>
          </p:cNvCxnSpPr>
          <p:nvPr/>
        </p:nvCxnSpPr>
        <p:spPr>
          <a:xfrm>
            <a:off x="546755" y="2571750"/>
            <a:ext cx="149886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74934B-920B-B4EF-8FD8-56FDF8B82442}"/>
              </a:ext>
            </a:extLst>
          </p:cNvPr>
          <p:cNvCxnSpPr>
            <a:cxnSpLocks/>
          </p:cNvCxnSpPr>
          <p:nvPr/>
        </p:nvCxnSpPr>
        <p:spPr>
          <a:xfrm>
            <a:off x="537328" y="3591416"/>
            <a:ext cx="149886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4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Optimality of Greedy Activity Selection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7CF9F717-C39F-7276-E82E-0B770F3467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150" y="1096951"/>
                <a:ext cx="6424393" cy="370514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We are following the book by Kleinberg and </a:t>
                </a:r>
                <a:r>
                  <a:rPr lang="en-US" sz="1600" dirty="0" err="1"/>
                  <a:t>Tardos</a:t>
                </a:r>
                <a:r>
                  <a:rPr lang="en-US" sz="1600" dirty="0"/>
                  <a:t> for the proof</a:t>
                </a:r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The idea underlying the proof will be to show that the greedy strategy “stays ahead” of the optimal solution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It will be very similar to proof by induction</a:t>
                </a:r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 be the set of activities 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in the order they are added to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Similarly,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600" dirty="0"/>
                  <a:t> be the set of activities in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Why did we not tell “in the order they are added” for the second case?</a:t>
                </a:r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The set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en-US" sz="1600" dirty="0"/>
                  <a:t> may have followed some other strategy to get these activities</a:t>
                </a:r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However we can always sort the activities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600" dirty="0"/>
                  <a:t> in increasing finishing time. Lets assume that and this do not cause any loss of generality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7CF9F717-C39F-7276-E82E-0B770F346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" y="1096951"/>
                <a:ext cx="6424393" cy="3705145"/>
              </a:xfrm>
              <a:prstGeom prst="rect">
                <a:avLst/>
              </a:prstGeom>
              <a:blipFill>
                <a:blip r:embed="rId3"/>
                <a:stretch>
                  <a:fillRect l="-394" t="-1024" b="-5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95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Optimality of Greedy Activity Selection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7CF9F717-C39F-7276-E82E-0B770F3467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150" y="1096951"/>
                <a:ext cx="6424393" cy="370514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So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; both are sorted in increasing order of the finishing times of the activities</a:t>
                </a:r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Note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dirty="0"/>
                  <a:t> and our goal is to prove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Lets start by comparing the first activity in both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has the least finishing time among all activities. So,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So, if we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in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en-US" sz="1600" dirty="0"/>
                  <a:t>, the resulting set still remains optimal as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still contains the same number of activities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dirty="0"/>
                  <a:t>) which are still compatible</a:t>
                </a:r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Now we will prove that for each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1600" dirty="0"/>
                  <a:t>,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600" dirty="0"/>
                  <a:t> activity selected by the greedy strategy finishes no later than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600" dirty="0"/>
                  <a:t> activity in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Thus we will prove that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𝐹𝑜𝑟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𝑖𝑛𝑑𝑖𝑐𝑒𝑠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h𝑎𝑣𝑒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7CF9F717-C39F-7276-E82E-0B770F346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" y="1096951"/>
                <a:ext cx="6424393" cy="3705145"/>
              </a:xfrm>
              <a:prstGeom prst="rect">
                <a:avLst/>
              </a:prstGeom>
              <a:blipFill>
                <a:blip r:embed="rId3"/>
                <a:stretch>
                  <a:fillRect l="-394" t="-1024" r="-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8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Optimality of Greedy Activity Selection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7CF9F717-C39F-7276-E82E-0B770F3467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150" y="1096951"/>
                <a:ext cx="6424393" cy="370514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We will prove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𝐹𝑜𝑟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𝑖𝑛𝑑𝑖𝑐𝑒𝑠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h𝑎𝑣𝑒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We have already proved it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1600" dirty="0"/>
                  <a:t>, we will assume that the statement is true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600" dirty="0"/>
                  <a:t> and we will try to prove it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Thus we have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…(1)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Since,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en-US" sz="1600" dirty="0"/>
                  <a:t> consists of compatible intervals,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…(2)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Combining (1) and (2),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So, activity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600" dirty="0"/>
                  <a:t> is one of the possible candidates to be chosen by our greedy strategy. However, the greedy strategy always choses with earliest finish time.</a:t>
                </a:r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So, among the available candidates (of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600" dirty="0"/>
                  <a:t> is one), the activity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600" dirty="0"/>
                  <a:t> chosen by the greedy strategy has the smallest finish time</a:t>
                </a:r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Thus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. This completes the induction step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7CF9F717-C39F-7276-E82E-0B770F346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" y="1096951"/>
                <a:ext cx="6424393" cy="3705145"/>
              </a:xfrm>
              <a:prstGeom prst="rect">
                <a:avLst/>
              </a:prstGeom>
              <a:blipFill>
                <a:blip r:embed="rId3"/>
                <a:stretch>
                  <a:fillRect l="-394" t="-1024" r="-789" b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11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Optimality of Greedy Activity Selection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7CF9F717-C39F-7276-E82E-0B770F3467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150" y="1096951"/>
                <a:ext cx="6424393" cy="370514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Thus we have proven that the greedy strategy always “stays ahead” of the optimal solution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This is in the sense that – for each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/>
                  <a:t>,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600" dirty="0"/>
                  <a:t> activity the greedy algorithm selects finishes at least as soon as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600" dirty="0"/>
                  <a:t> activity in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Now we will see why this implies optimality of the greedy algorithm’s set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This will be done by contradiction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7CF9F717-C39F-7276-E82E-0B770F346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" y="1096951"/>
                <a:ext cx="6424393" cy="3705145"/>
              </a:xfrm>
              <a:prstGeom prst="rect">
                <a:avLst/>
              </a:prstGeom>
              <a:blipFill>
                <a:blip r:embed="rId3"/>
                <a:stretch>
                  <a:fillRect l="-394" t="-1024" r="-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45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Optimization Problems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90EAE0E-D68C-C7F9-EDEA-820A2964C8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115223"/>
                <a:ext cx="6424393" cy="375398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A class of problems in which we are asked to</a:t>
                </a:r>
              </a:p>
              <a:p>
                <a:pPr marL="466725" lvl="1" indent="-24130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Find a set (or a sequence) of “items”</a:t>
                </a:r>
              </a:p>
              <a:p>
                <a:pPr marL="466725" lvl="1" indent="-24130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That satisfy some constraints and simultaneously optimize (i.e., maximize or minimize) some objective function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41275" algn="l"/>
                  </a:tabLst>
                </a:pPr>
                <a:r>
                  <a:rPr lang="en-US" sz="1600" dirty="0"/>
                  <a:t>Formally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mr-IN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mr-IN" sz="1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mr-IN" sz="1600">
                                <a:latin typeface="Cambria Math" charset="0"/>
                              </a:rPr>
                              <m:t>min</m:t>
                            </m:r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600" i="1"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charset="0"/>
                              </a:rPr>
                              <m:t>.  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>
                                <a:latin typeface="Cambria Math" charset="0"/>
                              </a:rPr>
                              <m:t>𝒙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r>
                          <a:rPr lang="en-US" sz="1600" i="1">
                            <a:latin typeface="Cambria Math" charset="0"/>
                          </a:rPr>
                          <m:t>𝑓</m:t>
                        </m:r>
                        <m:r>
                          <a:rPr lang="en-US" sz="1600" i="1">
                            <a:latin typeface="Cambria Math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charset="0"/>
                          </a:rPr>
                          <m:t>𝒙</m:t>
                        </m:r>
                        <m:r>
                          <a:rPr lang="en-US" sz="1600" i="1">
                            <a:latin typeface="Cambria Math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A sequence of tasks with deadline, maximize reward while finishing before deadline</a:t>
                </a:r>
              </a:p>
              <a:p>
                <a:pPr marL="466725" lvl="1" indent="-24130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Items: tasks, constraints: finish before deadline, optimize: total reward</a:t>
                </a:r>
              </a:p>
              <a:p>
                <a:pPr marL="182563" indent="-174625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258763" algn="l"/>
                  </a:tabLst>
                </a:pPr>
                <a:r>
                  <a:rPr lang="en-US" sz="1600" dirty="0"/>
                  <a:t>A set of products with weights and values, put into a bag of weight limit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 charset="0"/>
                      </a:rPr>
                      <m:t>𝑥</m:t>
                    </m:r>
                    <m:r>
                      <a:rPr lang="en-US" sz="1600" b="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600" dirty="0"/>
                  <a:t>and maximize value</a:t>
                </a:r>
              </a:p>
              <a:p>
                <a:pPr marL="466725" lvl="1" indent="-24130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258763" algn="l"/>
                  </a:tabLst>
                </a:pPr>
                <a:r>
                  <a:rPr lang="en-US" sz="1400" i="1" dirty="0"/>
                  <a:t>Items</a:t>
                </a:r>
                <a:r>
                  <a:rPr lang="en-US" sz="1400" dirty="0"/>
                  <a:t>: products, </a:t>
                </a:r>
                <a:r>
                  <a:rPr lang="en-US" sz="1400" i="1" dirty="0"/>
                  <a:t>constraints</a:t>
                </a:r>
                <a:r>
                  <a:rPr lang="en-US" sz="1400" dirty="0"/>
                  <a:t>: weight limit, </a:t>
                </a:r>
                <a:r>
                  <a:rPr lang="en-US" sz="1400" i="1" dirty="0"/>
                  <a:t>optimize</a:t>
                </a:r>
                <a:r>
                  <a:rPr lang="en-US" sz="1400" dirty="0"/>
                  <a:t>: total value</a:t>
                </a:r>
              </a:p>
              <a:p>
                <a:pPr marL="9525" indent="-24130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258763" algn="l"/>
                  </a:tabLst>
                </a:pPr>
                <a:r>
                  <a:rPr lang="en-US" sz="1600" dirty="0"/>
                  <a:t>A file in computer, encode/compress it to minimize the length</a:t>
                </a:r>
              </a:p>
              <a:p>
                <a:pPr marL="466725" lvl="1" indent="-24130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258763" algn="l"/>
                  </a:tabLst>
                </a:pPr>
                <a:r>
                  <a:rPr lang="en-US" sz="1400" i="1" dirty="0"/>
                  <a:t>Items</a:t>
                </a:r>
                <a:r>
                  <a:rPr lang="en-US" sz="1400" dirty="0"/>
                  <a:t>: codewords for each character, </a:t>
                </a:r>
                <a:r>
                  <a:rPr lang="en-US" sz="1400" i="1" dirty="0"/>
                  <a:t>constraints</a:t>
                </a:r>
                <a:r>
                  <a:rPr lang="en-US" sz="1400" dirty="0"/>
                  <a:t>: original file recoverable, </a:t>
                </a:r>
                <a:r>
                  <a:rPr lang="en-US" sz="1400" i="1" dirty="0"/>
                  <a:t>optimize</a:t>
                </a:r>
                <a:r>
                  <a:rPr lang="en-US" sz="1400" dirty="0"/>
                  <a:t>: code length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90EAE0E-D68C-C7F9-EDEA-820A2964C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115223"/>
                <a:ext cx="6424393" cy="3753986"/>
              </a:xfrm>
              <a:prstGeom prst="rect">
                <a:avLst/>
              </a:prstGeom>
              <a:blipFill>
                <a:blip r:embed="rId3"/>
                <a:stretch>
                  <a:fillRect l="-394" t="-1347" r="-789" b="-2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</p:spTree>
    <p:extLst>
      <p:ext uri="{BB962C8B-B14F-4D97-AF65-F5344CB8AC3E}">
        <p14:creationId xmlns:p14="http://schemas.microsoft.com/office/powerpoint/2010/main" val="194384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Optimality of Greedy Activity Selection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7CF9F717-C39F-7276-E82E-0B770F3467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150" y="1078097"/>
                <a:ext cx="6424393" cy="370514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Suppose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is not optimal. Now, as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en-US" sz="1600" dirty="0"/>
                  <a:t> is an optimal set, we must have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As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[Putting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] … (3)</a:t>
                </a:r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Now,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. So, there must be at least one activity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600" dirty="0"/>
                  <a:t> in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As it starts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 is complete, start time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600" dirty="0"/>
                  <a:t> is after finish time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But, by (3),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 finishes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. So, start time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600" dirty="0"/>
                  <a:t> is after finish time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Thus, after deleting all activities that are not compatible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, the set of possible activities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/>
                  <a:t>, still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This is a contradiction as we have assumed that the greedy algorithm has stopped 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, and thus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/>
                  <a:t> is empty</a:t>
                </a:r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This completes the proof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𝑔𝑟𝑒𝑒𝑑𝑦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𝑎𝑙𝑔𝑜𝑟𝑖𝑡h𝑚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𝑟𝑒𝑡𝑢𝑟𝑛𝑠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𝑜𝑝𝑡𝑖𝑚𝑎𝑙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𝑎𝑐𝑡𝑖𝑣𝑖𝑡𝑖𝑒𝑠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7CF9F717-C39F-7276-E82E-0B770F346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" y="1078097"/>
                <a:ext cx="6424393" cy="3705145"/>
              </a:xfrm>
              <a:prstGeom prst="rect">
                <a:avLst/>
              </a:prstGeom>
              <a:blipFill>
                <a:blip r:embed="rId3"/>
                <a:stretch>
                  <a:fillRect l="-394" t="-1024" r="-592" b="-4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28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31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Merge Pebbles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7CF9F717-C39F-7276-E82E-0B770F3467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150" y="1078097"/>
                <a:ext cx="6424393" cy="370514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We have piles of pebbles:</a:t>
                </a:r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endParaRPr lang="en-US" sz="1600" dirty="0"/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endParaRPr lang="en-US" sz="1600" dirty="0"/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endParaRPr lang="en-US" sz="1600" dirty="0"/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endParaRPr lang="en-US" sz="1600" dirty="0"/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We want to merge them into one pile, but</a:t>
                </a:r>
              </a:p>
              <a:p>
                <a:pPr marL="541338" lvl="1" indent="-271463"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400" dirty="0"/>
                  <a:t>We can only merge </a:t>
                </a:r>
                <a:r>
                  <a:rPr lang="en-US" sz="1400" u="sng" dirty="0"/>
                  <a:t>two of them</a:t>
                </a:r>
                <a:r>
                  <a:rPr lang="en-US" sz="1400" dirty="0"/>
                  <a:t> at a time</a:t>
                </a:r>
              </a:p>
              <a:p>
                <a:pPr marL="541338" lvl="1" indent="-271463"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400" dirty="0"/>
                  <a:t>Merging two piles of size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/>
                  <a:t> costs you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/>
                  <a:t> units of energy (Let’s assume we need to move both piles)</a:t>
                </a:r>
              </a:p>
              <a:p>
                <a:pPr marL="541338" lvl="1" indent="-271463"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400" dirty="0"/>
                  <a:t>It means merging piles of size 12 and 7 results in a new pile of size 19 and costs you 19 units of energy</a:t>
                </a:r>
              </a:p>
              <a:p>
                <a:pPr marL="84138" indent="-271463"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800" dirty="0"/>
                  <a:t>How can we merge all of them with </a:t>
                </a:r>
                <a:r>
                  <a:rPr lang="en-US" sz="1800" b="1" dirty="0"/>
                  <a:t>least energy</a:t>
                </a:r>
                <a:r>
                  <a:rPr lang="en-US" sz="1800" dirty="0"/>
                  <a:t>?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7CF9F717-C39F-7276-E82E-0B770F346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" y="1078097"/>
                <a:ext cx="6424393" cy="3705145"/>
              </a:xfrm>
              <a:prstGeom prst="rect">
                <a:avLst/>
              </a:prstGeom>
              <a:blipFill>
                <a:blip r:embed="rId3"/>
                <a:stretch>
                  <a:fillRect l="-592" t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3508F946-ABD1-8523-3741-F0B122112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57" y="1327105"/>
            <a:ext cx="6424393" cy="107532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14FD33-7D70-71BB-E378-A8EBB00C4CEA}"/>
              </a:ext>
            </a:extLst>
          </p:cNvPr>
          <p:cNvSpPr txBox="1">
            <a:spLocks/>
          </p:cNvSpPr>
          <p:nvPr/>
        </p:nvSpPr>
        <p:spPr>
          <a:xfrm>
            <a:off x="3899126" y="4655855"/>
            <a:ext cx="2911740" cy="18395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Riverside, CS141 course, Fall 2021</a:t>
            </a:r>
          </a:p>
        </p:txBody>
      </p:sp>
    </p:spTree>
    <p:extLst>
      <p:ext uri="{BB962C8B-B14F-4D97-AF65-F5344CB8AC3E}">
        <p14:creationId xmlns:p14="http://schemas.microsoft.com/office/powerpoint/2010/main" val="116718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Merge Pebbles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CF9F717-C39F-7276-E82E-0B770F34672D}"/>
              </a:ext>
            </a:extLst>
          </p:cNvPr>
          <p:cNvSpPr txBox="1">
            <a:spLocks/>
          </p:cNvSpPr>
          <p:nvPr/>
        </p:nvSpPr>
        <p:spPr>
          <a:xfrm>
            <a:off x="181150" y="1078097"/>
            <a:ext cx="6424393" cy="37051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Lets try to merge the piles in the order they are given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800" dirty="0"/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800" dirty="0"/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We will use a tree to represent the trace of merging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14FD33-7D70-71BB-E378-A8EBB00C4CEA}"/>
              </a:ext>
            </a:extLst>
          </p:cNvPr>
          <p:cNvSpPr txBox="1">
            <a:spLocks/>
          </p:cNvSpPr>
          <p:nvPr/>
        </p:nvSpPr>
        <p:spPr>
          <a:xfrm>
            <a:off x="3899126" y="4655855"/>
            <a:ext cx="2911740" cy="18395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Riverside, CS141 course, Fall 2021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14E787A-A0CE-C26E-E120-1B6EDF22270F}"/>
              </a:ext>
            </a:extLst>
          </p:cNvPr>
          <p:cNvGrpSpPr/>
          <p:nvPr/>
        </p:nvGrpSpPr>
        <p:grpSpPr>
          <a:xfrm>
            <a:off x="556180" y="1424210"/>
            <a:ext cx="468000" cy="360000"/>
            <a:chOff x="556180" y="1669305"/>
            <a:chExt cx="468000" cy="360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81DCC3-B9AD-1CE6-6A59-C35AAF1EFB48}"/>
                </a:ext>
              </a:extLst>
            </p:cNvPr>
            <p:cNvSpPr/>
            <p:nvPr/>
          </p:nvSpPr>
          <p:spPr>
            <a:xfrm>
              <a:off x="556180" y="1669305"/>
              <a:ext cx="468000" cy="360000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4F960B-A1AC-DE07-668A-5C74AAFF5545}"/>
                </a:ext>
              </a:extLst>
            </p:cNvPr>
            <p:cNvSpPr txBox="1"/>
            <p:nvPr/>
          </p:nvSpPr>
          <p:spPr>
            <a:xfrm>
              <a:off x="597049" y="1685989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12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D38066-7BAB-4CCD-8AB1-E6E63C33966A}"/>
              </a:ext>
            </a:extLst>
          </p:cNvPr>
          <p:cNvGrpSpPr/>
          <p:nvPr/>
        </p:nvGrpSpPr>
        <p:grpSpPr>
          <a:xfrm>
            <a:off x="1274467" y="1424210"/>
            <a:ext cx="468000" cy="360000"/>
            <a:chOff x="556180" y="1669305"/>
            <a:chExt cx="468000" cy="360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541F93F-8324-10E2-149D-CF8FB549CA9A}"/>
                </a:ext>
              </a:extLst>
            </p:cNvPr>
            <p:cNvSpPr/>
            <p:nvPr/>
          </p:nvSpPr>
          <p:spPr>
            <a:xfrm>
              <a:off x="556180" y="1669305"/>
              <a:ext cx="468000" cy="360000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FCEAD7-0099-0596-9743-65449C1EBBA8}"/>
                </a:ext>
              </a:extLst>
            </p:cNvPr>
            <p:cNvSpPr txBox="1"/>
            <p:nvPr/>
          </p:nvSpPr>
          <p:spPr>
            <a:xfrm>
              <a:off x="644184" y="1685989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7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BF8766-E6CE-CF14-CDAB-815E62CA52F0}"/>
              </a:ext>
            </a:extLst>
          </p:cNvPr>
          <p:cNvGrpSpPr/>
          <p:nvPr/>
        </p:nvGrpSpPr>
        <p:grpSpPr>
          <a:xfrm>
            <a:off x="1992754" y="1424210"/>
            <a:ext cx="468000" cy="360000"/>
            <a:chOff x="556180" y="1669305"/>
            <a:chExt cx="468000" cy="360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F569BB-DBA4-C119-4076-EC1784A51902}"/>
                </a:ext>
              </a:extLst>
            </p:cNvPr>
            <p:cNvSpPr/>
            <p:nvPr/>
          </p:nvSpPr>
          <p:spPr>
            <a:xfrm>
              <a:off x="556180" y="1669305"/>
              <a:ext cx="468000" cy="360000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7DE1C5-D170-AAFC-F177-4E9556798738}"/>
                </a:ext>
              </a:extLst>
            </p:cNvPr>
            <p:cNvSpPr txBox="1"/>
            <p:nvPr/>
          </p:nvSpPr>
          <p:spPr>
            <a:xfrm>
              <a:off x="644184" y="1685989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8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7A77744-0901-0D90-D644-2B6D1AEA8A27}"/>
              </a:ext>
            </a:extLst>
          </p:cNvPr>
          <p:cNvGrpSpPr/>
          <p:nvPr/>
        </p:nvGrpSpPr>
        <p:grpSpPr>
          <a:xfrm>
            <a:off x="2711041" y="1424210"/>
            <a:ext cx="468000" cy="360000"/>
            <a:chOff x="556180" y="1669305"/>
            <a:chExt cx="468000" cy="3600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DFDC1F-EAA5-6682-1070-060DEA4F59F2}"/>
                </a:ext>
              </a:extLst>
            </p:cNvPr>
            <p:cNvSpPr/>
            <p:nvPr/>
          </p:nvSpPr>
          <p:spPr>
            <a:xfrm>
              <a:off x="556180" y="1669305"/>
              <a:ext cx="468000" cy="360000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C831E7-33BE-23D1-77E5-CCDCE887B224}"/>
                </a:ext>
              </a:extLst>
            </p:cNvPr>
            <p:cNvSpPr txBox="1"/>
            <p:nvPr/>
          </p:nvSpPr>
          <p:spPr>
            <a:xfrm>
              <a:off x="597049" y="1685989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15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52C775-AAA0-EF6C-1533-BB7A777F4BD9}"/>
              </a:ext>
            </a:extLst>
          </p:cNvPr>
          <p:cNvGrpSpPr/>
          <p:nvPr/>
        </p:nvGrpSpPr>
        <p:grpSpPr>
          <a:xfrm>
            <a:off x="3429327" y="1419448"/>
            <a:ext cx="468000" cy="360000"/>
            <a:chOff x="556180" y="1669305"/>
            <a:chExt cx="468000" cy="3600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57C1730-6C39-F61A-DCDC-BBBA078C377B}"/>
                </a:ext>
              </a:extLst>
            </p:cNvPr>
            <p:cNvSpPr/>
            <p:nvPr/>
          </p:nvSpPr>
          <p:spPr>
            <a:xfrm>
              <a:off x="556180" y="1669305"/>
              <a:ext cx="468000" cy="360000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9093EA9-8F07-E751-05C5-F19F8E1A7139}"/>
                </a:ext>
              </a:extLst>
            </p:cNvPr>
            <p:cNvSpPr txBox="1"/>
            <p:nvPr/>
          </p:nvSpPr>
          <p:spPr>
            <a:xfrm>
              <a:off x="644184" y="1685989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90289DD-8524-2F48-B1E4-217AE6B82DC1}"/>
              </a:ext>
            </a:extLst>
          </p:cNvPr>
          <p:cNvGrpSpPr/>
          <p:nvPr/>
        </p:nvGrpSpPr>
        <p:grpSpPr>
          <a:xfrm>
            <a:off x="556180" y="3921810"/>
            <a:ext cx="1186287" cy="916872"/>
            <a:chOff x="556180" y="3818113"/>
            <a:chExt cx="1186287" cy="91687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3E269E9-88A5-9A63-5D44-944C47B99D10}"/>
                </a:ext>
              </a:extLst>
            </p:cNvPr>
            <p:cNvGrpSpPr/>
            <p:nvPr/>
          </p:nvGrpSpPr>
          <p:grpSpPr>
            <a:xfrm>
              <a:off x="556180" y="4374985"/>
              <a:ext cx="468000" cy="360000"/>
              <a:chOff x="556180" y="1669305"/>
              <a:chExt cx="468000" cy="36000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4914EE9-CDF9-A726-677D-6956E6551D1A}"/>
                  </a:ext>
                </a:extLst>
              </p:cNvPr>
              <p:cNvSpPr/>
              <p:nvPr/>
            </p:nvSpPr>
            <p:spPr>
              <a:xfrm>
                <a:off x="556180" y="1669305"/>
                <a:ext cx="468000" cy="3600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DFC1FA-D9BB-48B7-66E1-5F2E531D4C51}"/>
                  </a:ext>
                </a:extLst>
              </p:cNvPr>
              <p:cNvSpPr txBox="1"/>
              <p:nvPr/>
            </p:nvSpPr>
            <p:spPr>
              <a:xfrm>
                <a:off x="597049" y="1685989"/>
                <a:ext cx="4058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12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24FB283-E8F0-CA9A-1EC7-16255CDF3BFD}"/>
                </a:ext>
              </a:extLst>
            </p:cNvPr>
            <p:cNvGrpSpPr/>
            <p:nvPr/>
          </p:nvGrpSpPr>
          <p:grpSpPr>
            <a:xfrm>
              <a:off x="1274467" y="4374985"/>
              <a:ext cx="468000" cy="360000"/>
              <a:chOff x="556180" y="1669305"/>
              <a:chExt cx="468000" cy="36000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BDC1344-3E7A-D54E-29E0-A1A73720181C}"/>
                  </a:ext>
                </a:extLst>
              </p:cNvPr>
              <p:cNvSpPr/>
              <p:nvPr/>
            </p:nvSpPr>
            <p:spPr>
              <a:xfrm>
                <a:off x="556180" y="1669305"/>
                <a:ext cx="468000" cy="3600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C99893-C672-A184-108C-73D66444A0BC}"/>
                  </a:ext>
                </a:extLst>
              </p:cNvPr>
              <p:cNvSpPr txBox="1"/>
              <p:nvPr/>
            </p:nvSpPr>
            <p:spPr>
              <a:xfrm>
                <a:off x="644184" y="1685989"/>
                <a:ext cx="295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7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600F949-44A4-9E41-16CE-C084E9FEFAB8}"/>
                </a:ext>
              </a:extLst>
            </p:cNvPr>
            <p:cNvGrpSpPr/>
            <p:nvPr/>
          </p:nvGrpSpPr>
          <p:grpSpPr>
            <a:xfrm>
              <a:off x="905865" y="3818113"/>
              <a:ext cx="468000" cy="360000"/>
              <a:chOff x="556180" y="1669305"/>
              <a:chExt cx="468000" cy="36000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1A6EC7C-7102-3A1E-32D0-FFAE299DAA3F}"/>
                  </a:ext>
                </a:extLst>
              </p:cNvPr>
              <p:cNvSpPr/>
              <p:nvPr/>
            </p:nvSpPr>
            <p:spPr>
              <a:xfrm>
                <a:off x="556180" y="1669305"/>
                <a:ext cx="468000" cy="36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40C2C2-B740-40ED-84C2-A152CC5C330B}"/>
                  </a:ext>
                </a:extLst>
              </p:cNvPr>
              <p:cNvSpPr txBox="1"/>
              <p:nvPr/>
            </p:nvSpPr>
            <p:spPr>
              <a:xfrm>
                <a:off x="597049" y="1685989"/>
                <a:ext cx="4058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19</a:t>
                </a:r>
              </a:p>
            </p:txBody>
          </p: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3C5DC44-B92A-F69A-D9A5-017940FF18A3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flipH="1">
              <a:off x="799989" y="4138753"/>
              <a:ext cx="216698" cy="2529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4FBB2DD-C069-C670-076B-E2CDFC7E28B7}"/>
                </a:ext>
              </a:extLst>
            </p:cNvPr>
            <p:cNvCxnSpPr>
              <a:cxnSpLocks/>
            </p:cNvCxnSpPr>
            <p:nvPr/>
          </p:nvCxnSpPr>
          <p:spPr>
            <a:xfrm>
              <a:off x="1272915" y="4138753"/>
              <a:ext cx="216698" cy="2529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E3A520E-A4B2-CB57-1701-56E3262CC509}"/>
              </a:ext>
            </a:extLst>
          </p:cNvPr>
          <p:cNvSpPr txBox="1"/>
          <p:nvPr/>
        </p:nvSpPr>
        <p:spPr>
          <a:xfrm>
            <a:off x="3576932" y="4250442"/>
            <a:ext cx="1450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Energy cost: 19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3A19E5-5BA5-576E-4E5F-9D645948669A}"/>
              </a:ext>
            </a:extLst>
          </p:cNvPr>
          <p:cNvGrpSpPr/>
          <p:nvPr/>
        </p:nvGrpSpPr>
        <p:grpSpPr>
          <a:xfrm>
            <a:off x="1200034" y="3367200"/>
            <a:ext cx="1025168" cy="913762"/>
            <a:chOff x="1181180" y="3263503"/>
            <a:chExt cx="1025168" cy="91376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12DBE09-8BF6-943B-B58D-22D880B79B02}"/>
                </a:ext>
              </a:extLst>
            </p:cNvPr>
            <p:cNvSpPr/>
            <p:nvPr/>
          </p:nvSpPr>
          <p:spPr>
            <a:xfrm>
              <a:off x="1322219" y="3263503"/>
              <a:ext cx="468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B19B84-DDA2-0E87-0126-355AAE0C8A00}"/>
                </a:ext>
              </a:extLst>
            </p:cNvPr>
            <p:cNvSpPr txBox="1"/>
            <p:nvPr/>
          </p:nvSpPr>
          <p:spPr>
            <a:xfrm>
              <a:off x="1363088" y="328018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27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FD7030C-4F2C-B552-B094-91C8B30BC26E}"/>
                </a:ext>
              </a:extLst>
            </p:cNvPr>
            <p:cNvSpPr/>
            <p:nvPr/>
          </p:nvSpPr>
          <p:spPr>
            <a:xfrm>
              <a:off x="1738348" y="3817265"/>
              <a:ext cx="468000" cy="360000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003B0D1-3086-2F2D-AC06-C9F3DFE85979}"/>
                </a:ext>
              </a:extLst>
            </p:cNvPr>
            <p:cNvSpPr txBox="1"/>
            <p:nvPr/>
          </p:nvSpPr>
          <p:spPr>
            <a:xfrm>
              <a:off x="1826352" y="383394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8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9DC390A-F264-B200-5B53-346C2DDF4E8A}"/>
                </a:ext>
              </a:extLst>
            </p:cNvPr>
            <p:cNvCxnSpPr>
              <a:cxnSpLocks/>
            </p:cNvCxnSpPr>
            <p:nvPr/>
          </p:nvCxnSpPr>
          <p:spPr>
            <a:xfrm>
              <a:off x="1709014" y="3575141"/>
              <a:ext cx="216698" cy="2529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4B445EA-4C77-C6EA-39D8-7296FAD3E5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1180" y="3573539"/>
              <a:ext cx="216698" cy="2529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9BD3E1D-A59E-BBAB-379C-7A5A326486C1}"/>
              </a:ext>
            </a:extLst>
          </p:cNvPr>
          <p:cNvSpPr txBox="1"/>
          <p:nvPr/>
        </p:nvSpPr>
        <p:spPr>
          <a:xfrm>
            <a:off x="4833790" y="4244266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+ 27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DA4ECD5-6422-F358-5429-1AFDDF58650B}"/>
              </a:ext>
            </a:extLst>
          </p:cNvPr>
          <p:cNvGrpSpPr/>
          <p:nvPr/>
        </p:nvGrpSpPr>
        <p:grpSpPr>
          <a:xfrm>
            <a:off x="1658222" y="2821310"/>
            <a:ext cx="1025168" cy="913762"/>
            <a:chOff x="1181180" y="3263503"/>
            <a:chExt cx="1025168" cy="91376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31FD004-3231-E952-D555-FCFDEE12A434}"/>
                </a:ext>
              </a:extLst>
            </p:cNvPr>
            <p:cNvSpPr/>
            <p:nvPr/>
          </p:nvSpPr>
          <p:spPr>
            <a:xfrm>
              <a:off x="1322219" y="3263503"/>
              <a:ext cx="468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78E923-440D-BE8C-FC54-F8E72B095951}"/>
                </a:ext>
              </a:extLst>
            </p:cNvPr>
            <p:cNvSpPr txBox="1"/>
            <p:nvPr/>
          </p:nvSpPr>
          <p:spPr>
            <a:xfrm>
              <a:off x="1363088" y="328018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42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1FCB481-F9E8-97F7-2CB4-24EDC50A855B}"/>
                </a:ext>
              </a:extLst>
            </p:cNvPr>
            <p:cNvSpPr/>
            <p:nvPr/>
          </p:nvSpPr>
          <p:spPr>
            <a:xfrm>
              <a:off x="1738348" y="3817265"/>
              <a:ext cx="468000" cy="360000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6D9A284-868D-0FFC-D4F7-7CCF4A873CEE}"/>
                </a:ext>
              </a:extLst>
            </p:cNvPr>
            <p:cNvSpPr txBox="1"/>
            <p:nvPr/>
          </p:nvSpPr>
          <p:spPr>
            <a:xfrm>
              <a:off x="1779217" y="383394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15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DACDF13-5E96-FFAC-B3B5-A537FB505038}"/>
                </a:ext>
              </a:extLst>
            </p:cNvPr>
            <p:cNvCxnSpPr>
              <a:cxnSpLocks/>
            </p:cNvCxnSpPr>
            <p:nvPr/>
          </p:nvCxnSpPr>
          <p:spPr>
            <a:xfrm>
              <a:off x="1709014" y="3575141"/>
              <a:ext cx="216698" cy="2529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CDAFB5C-8ADB-6B77-52DE-A4AB6D1E96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1180" y="3573539"/>
              <a:ext cx="216698" cy="2529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9EB0AAC-2841-676D-B376-E49CFA89AEF2}"/>
              </a:ext>
            </a:extLst>
          </p:cNvPr>
          <p:cNvSpPr txBox="1"/>
          <p:nvPr/>
        </p:nvSpPr>
        <p:spPr>
          <a:xfrm>
            <a:off x="5206939" y="4244266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+ 42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A82563C-5957-E967-136F-878399658AA5}"/>
              </a:ext>
            </a:extLst>
          </p:cNvPr>
          <p:cNvGrpSpPr/>
          <p:nvPr/>
        </p:nvGrpSpPr>
        <p:grpSpPr>
          <a:xfrm>
            <a:off x="2113768" y="2275420"/>
            <a:ext cx="1025168" cy="913762"/>
            <a:chOff x="1181180" y="3263503"/>
            <a:chExt cx="1025168" cy="913762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8FEBFC4-A5DF-39A4-C4D1-4377169E4802}"/>
                </a:ext>
              </a:extLst>
            </p:cNvPr>
            <p:cNvSpPr/>
            <p:nvPr/>
          </p:nvSpPr>
          <p:spPr>
            <a:xfrm>
              <a:off x="1322219" y="3263503"/>
              <a:ext cx="468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4104FCE-8D92-162C-AA60-527237445130}"/>
                </a:ext>
              </a:extLst>
            </p:cNvPr>
            <p:cNvSpPr txBox="1"/>
            <p:nvPr/>
          </p:nvSpPr>
          <p:spPr>
            <a:xfrm>
              <a:off x="1363088" y="328018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46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51DDA68-7826-080D-395D-1C80A4819A39}"/>
                </a:ext>
              </a:extLst>
            </p:cNvPr>
            <p:cNvSpPr/>
            <p:nvPr/>
          </p:nvSpPr>
          <p:spPr>
            <a:xfrm>
              <a:off x="1738348" y="3817265"/>
              <a:ext cx="468000" cy="360000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6CC1C43-772E-E55A-7D23-DE8CCD875849}"/>
                </a:ext>
              </a:extLst>
            </p:cNvPr>
            <p:cNvSpPr txBox="1"/>
            <p:nvPr/>
          </p:nvSpPr>
          <p:spPr>
            <a:xfrm>
              <a:off x="1826352" y="383394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4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B42BA54-3673-D519-9B79-83B27E9C37EC}"/>
                </a:ext>
              </a:extLst>
            </p:cNvPr>
            <p:cNvCxnSpPr>
              <a:cxnSpLocks/>
            </p:cNvCxnSpPr>
            <p:nvPr/>
          </p:nvCxnSpPr>
          <p:spPr>
            <a:xfrm>
              <a:off x="1709014" y="3575141"/>
              <a:ext cx="216698" cy="2529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9620247-6036-3761-5D11-A475EDB309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1180" y="3573539"/>
              <a:ext cx="216698" cy="2529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FB5E453-66DE-12EA-3DF9-C0592EC3D824}"/>
              </a:ext>
            </a:extLst>
          </p:cNvPr>
          <p:cNvSpPr txBox="1"/>
          <p:nvPr/>
        </p:nvSpPr>
        <p:spPr>
          <a:xfrm>
            <a:off x="5589597" y="4244266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+ 46 = 134</a:t>
            </a:r>
          </a:p>
        </p:txBody>
      </p:sp>
    </p:spTree>
    <p:extLst>
      <p:ext uri="{BB962C8B-B14F-4D97-AF65-F5344CB8AC3E}">
        <p14:creationId xmlns:p14="http://schemas.microsoft.com/office/powerpoint/2010/main" val="388381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6" grpId="1"/>
      <p:bldP spid="54" grpId="0"/>
      <p:bldP spid="6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Merge Pebbles – Another Solution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CF9F717-C39F-7276-E82E-0B770F34672D}"/>
              </a:ext>
            </a:extLst>
          </p:cNvPr>
          <p:cNvSpPr txBox="1">
            <a:spLocks/>
          </p:cNvSpPr>
          <p:nvPr/>
        </p:nvSpPr>
        <p:spPr>
          <a:xfrm>
            <a:off x="181150" y="1078097"/>
            <a:ext cx="6424393" cy="37051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Lets try to merge the piles two at a time from original piles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800" dirty="0"/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800" dirty="0"/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We will use a tree to represent the trace of merging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14FD33-7D70-71BB-E378-A8EBB00C4CEA}"/>
              </a:ext>
            </a:extLst>
          </p:cNvPr>
          <p:cNvSpPr txBox="1">
            <a:spLocks/>
          </p:cNvSpPr>
          <p:nvPr/>
        </p:nvSpPr>
        <p:spPr>
          <a:xfrm>
            <a:off x="3899126" y="4655855"/>
            <a:ext cx="2911740" cy="18395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Riverside, CS141 course, Fall 2021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14E787A-A0CE-C26E-E120-1B6EDF22270F}"/>
              </a:ext>
            </a:extLst>
          </p:cNvPr>
          <p:cNvGrpSpPr/>
          <p:nvPr/>
        </p:nvGrpSpPr>
        <p:grpSpPr>
          <a:xfrm>
            <a:off x="556180" y="1424210"/>
            <a:ext cx="468000" cy="360000"/>
            <a:chOff x="556180" y="1669305"/>
            <a:chExt cx="468000" cy="360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81DCC3-B9AD-1CE6-6A59-C35AAF1EFB48}"/>
                </a:ext>
              </a:extLst>
            </p:cNvPr>
            <p:cNvSpPr/>
            <p:nvPr/>
          </p:nvSpPr>
          <p:spPr>
            <a:xfrm>
              <a:off x="556180" y="1669305"/>
              <a:ext cx="468000" cy="360000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4F960B-A1AC-DE07-668A-5C74AAFF5545}"/>
                </a:ext>
              </a:extLst>
            </p:cNvPr>
            <p:cNvSpPr txBox="1"/>
            <p:nvPr/>
          </p:nvSpPr>
          <p:spPr>
            <a:xfrm>
              <a:off x="597049" y="1685989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12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D38066-7BAB-4CCD-8AB1-E6E63C33966A}"/>
              </a:ext>
            </a:extLst>
          </p:cNvPr>
          <p:cNvGrpSpPr/>
          <p:nvPr/>
        </p:nvGrpSpPr>
        <p:grpSpPr>
          <a:xfrm>
            <a:off x="1274467" y="1424210"/>
            <a:ext cx="468000" cy="360000"/>
            <a:chOff x="556180" y="1669305"/>
            <a:chExt cx="468000" cy="360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541F93F-8324-10E2-149D-CF8FB549CA9A}"/>
                </a:ext>
              </a:extLst>
            </p:cNvPr>
            <p:cNvSpPr/>
            <p:nvPr/>
          </p:nvSpPr>
          <p:spPr>
            <a:xfrm>
              <a:off x="556180" y="1669305"/>
              <a:ext cx="468000" cy="360000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FCEAD7-0099-0596-9743-65449C1EBBA8}"/>
                </a:ext>
              </a:extLst>
            </p:cNvPr>
            <p:cNvSpPr txBox="1"/>
            <p:nvPr/>
          </p:nvSpPr>
          <p:spPr>
            <a:xfrm>
              <a:off x="644184" y="1685989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7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BF8766-E6CE-CF14-CDAB-815E62CA52F0}"/>
              </a:ext>
            </a:extLst>
          </p:cNvPr>
          <p:cNvGrpSpPr/>
          <p:nvPr/>
        </p:nvGrpSpPr>
        <p:grpSpPr>
          <a:xfrm>
            <a:off x="1992754" y="1424210"/>
            <a:ext cx="468000" cy="360000"/>
            <a:chOff x="556180" y="1669305"/>
            <a:chExt cx="468000" cy="360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F569BB-DBA4-C119-4076-EC1784A51902}"/>
                </a:ext>
              </a:extLst>
            </p:cNvPr>
            <p:cNvSpPr/>
            <p:nvPr/>
          </p:nvSpPr>
          <p:spPr>
            <a:xfrm>
              <a:off x="556180" y="1669305"/>
              <a:ext cx="468000" cy="360000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7DE1C5-D170-AAFC-F177-4E9556798738}"/>
                </a:ext>
              </a:extLst>
            </p:cNvPr>
            <p:cNvSpPr txBox="1"/>
            <p:nvPr/>
          </p:nvSpPr>
          <p:spPr>
            <a:xfrm>
              <a:off x="644184" y="1685989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8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7A77744-0901-0D90-D644-2B6D1AEA8A27}"/>
              </a:ext>
            </a:extLst>
          </p:cNvPr>
          <p:cNvGrpSpPr/>
          <p:nvPr/>
        </p:nvGrpSpPr>
        <p:grpSpPr>
          <a:xfrm>
            <a:off x="2711041" y="1424210"/>
            <a:ext cx="468000" cy="360000"/>
            <a:chOff x="556180" y="1669305"/>
            <a:chExt cx="468000" cy="3600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DFDC1F-EAA5-6682-1070-060DEA4F59F2}"/>
                </a:ext>
              </a:extLst>
            </p:cNvPr>
            <p:cNvSpPr/>
            <p:nvPr/>
          </p:nvSpPr>
          <p:spPr>
            <a:xfrm>
              <a:off x="556180" y="1669305"/>
              <a:ext cx="468000" cy="360000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C831E7-33BE-23D1-77E5-CCDCE887B224}"/>
                </a:ext>
              </a:extLst>
            </p:cNvPr>
            <p:cNvSpPr txBox="1"/>
            <p:nvPr/>
          </p:nvSpPr>
          <p:spPr>
            <a:xfrm>
              <a:off x="597049" y="1685989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15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52C775-AAA0-EF6C-1533-BB7A777F4BD9}"/>
              </a:ext>
            </a:extLst>
          </p:cNvPr>
          <p:cNvGrpSpPr/>
          <p:nvPr/>
        </p:nvGrpSpPr>
        <p:grpSpPr>
          <a:xfrm>
            <a:off x="3429327" y="1419448"/>
            <a:ext cx="468000" cy="360000"/>
            <a:chOff x="556180" y="1669305"/>
            <a:chExt cx="468000" cy="3600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57C1730-6C39-F61A-DCDC-BBBA078C377B}"/>
                </a:ext>
              </a:extLst>
            </p:cNvPr>
            <p:cNvSpPr/>
            <p:nvPr/>
          </p:nvSpPr>
          <p:spPr>
            <a:xfrm>
              <a:off x="556180" y="1669305"/>
              <a:ext cx="468000" cy="360000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9093EA9-8F07-E751-05C5-F19F8E1A7139}"/>
                </a:ext>
              </a:extLst>
            </p:cNvPr>
            <p:cNvSpPr txBox="1"/>
            <p:nvPr/>
          </p:nvSpPr>
          <p:spPr>
            <a:xfrm>
              <a:off x="644184" y="1685989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90289DD-8524-2F48-B1E4-217AE6B82DC1}"/>
              </a:ext>
            </a:extLst>
          </p:cNvPr>
          <p:cNvGrpSpPr/>
          <p:nvPr/>
        </p:nvGrpSpPr>
        <p:grpSpPr>
          <a:xfrm>
            <a:off x="556180" y="3921810"/>
            <a:ext cx="1186287" cy="916872"/>
            <a:chOff x="556180" y="3818113"/>
            <a:chExt cx="1186287" cy="91687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3E269E9-88A5-9A63-5D44-944C47B99D10}"/>
                </a:ext>
              </a:extLst>
            </p:cNvPr>
            <p:cNvGrpSpPr/>
            <p:nvPr/>
          </p:nvGrpSpPr>
          <p:grpSpPr>
            <a:xfrm>
              <a:off x="556180" y="4374985"/>
              <a:ext cx="468000" cy="360000"/>
              <a:chOff x="556180" y="1669305"/>
              <a:chExt cx="468000" cy="36000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4914EE9-CDF9-A726-677D-6956E6551D1A}"/>
                  </a:ext>
                </a:extLst>
              </p:cNvPr>
              <p:cNvSpPr/>
              <p:nvPr/>
            </p:nvSpPr>
            <p:spPr>
              <a:xfrm>
                <a:off x="556180" y="1669305"/>
                <a:ext cx="468000" cy="3600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DFC1FA-D9BB-48B7-66E1-5F2E531D4C51}"/>
                  </a:ext>
                </a:extLst>
              </p:cNvPr>
              <p:cNvSpPr txBox="1"/>
              <p:nvPr/>
            </p:nvSpPr>
            <p:spPr>
              <a:xfrm>
                <a:off x="597049" y="1685989"/>
                <a:ext cx="4058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12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24FB283-E8F0-CA9A-1EC7-16255CDF3BFD}"/>
                </a:ext>
              </a:extLst>
            </p:cNvPr>
            <p:cNvGrpSpPr/>
            <p:nvPr/>
          </p:nvGrpSpPr>
          <p:grpSpPr>
            <a:xfrm>
              <a:off x="1274467" y="4374985"/>
              <a:ext cx="468000" cy="360000"/>
              <a:chOff x="556180" y="1669305"/>
              <a:chExt cx="468000" cy="36000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BDC1344-3E7A-D54E-29E0-A1A73720181C}"/>
                  </a:ext>
                </a:extLst>
              </p:cNvPr>
              <p:cNvSpPr/>
              <p:nvPr/>
            </p:nvSpPr>
            <p:spPr>
              <a:xfrm>
                <a:off x="556180" y="1669305"/>
                <a:ext cx="468000" cy="3600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C99893-C672-A184-108C-73D66444A0BC}"/>
                  </a:ext>
                </a:extLst>
              </p:cNvPr>
              <p:cNvSpPr txBox="1"/>
              <p:nvPr/>
            </p:nvSpPr>
            <p:spPr>
              <a:xfrm>
                <a:off x="644184" y="1685989"/>
                <a:ext cx="295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7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600F949-44A4-9E41-16CE-C084E9FEFAB8}"/>
                </a:ext>
              </a:extLst>
            </p:cNvPr>
            <p:cNvGrpSpPr/>
            <p:nvPr/>
          </p:nvGrpSpPr>
          <p:grpSpPr>
            <a:xfrm>
              <a:off x="905865" y="3818113"/>
              <a:ext cx="468000" cy="360000"/>
              <a:chOff x="556180" y="1669305"/>
              <a:chExt cx="468000" cy="36000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1A6EC7C-7102-3A1E-32D0-FFAE299DAA3F}"/>
                  </a:ext>
                </a:extLst>
              </p:cNvPr>
              <p:cNvSpPr/>
              <p:nvPr/>
            </p:nvSpPr>
            <p:spPr>
              <a:xfrm>
                <a:off x="556180" y="1669305"/>
                <a:ext cx="468000" cy="36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40C2C2-B740-40ED-84C2-A152CC5C330B}"/>
                  </a:ext>
                </a:extLst>
              </p:cNvPr>
              <p:cNvSpPr txBox="1"/>
              <p:nvPr/>
            </p:nvSpPr>
            <p:spPr>
              <a:xfrm>
                <a:off x="597049" y="1685989"/>
                <a:ext cx="4058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19</a:t>
                </a:r>
              </a:p>
            </p:txBody>
          </p: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3C5DC44-B92A-F69A-D9A5-017940FF18A3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flipH="1">
              <a:off x="799989" y="4138753"/>
              <a:ext cx="216698" cy="2529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4FBB2DD-C069-C670-076B-E2CDFC7E28B7}"/>
                </a:ext>
              </a:extLst>
            </p:cNvPr>
            <p:cNvCxnSpPr>
              <a:cxnSpLocks/>
            </p:cNvCxnSpPr>
            <p:nvPr/>
          </p:nvCxnSpPr>
          <p:spPr>
            <a:xfrm>
              <a:off x="1272915" y="4138753"/>
              <a:ext cx="216698" cy="2529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E3A520E-A4B2-CB57-1701-56E3262CC509}"/>
              </a:ext>
            </a:extLst>
          </p:cNvPr>
          <p:cNvSpPr txBox="1"/>
          <p:nvPr/>
        </p:nvSpPr>
        <p:spPr>
          <a:xfrm>
            <a:off x="3576932" y="4250442"/>
            <a:ext cx="1450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Energy cost: 19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BD3E1D-A59E-BBAB-379C-7A5A326486C1}"/>
              </a:ext>
            </a:extLst>
          </p:cNvPr>
          <p:cNvSpPr txBox="1"/>
          <p:nvPr/>
        </p:nvSpPr>
        <p:spPr>
          <a:xfrm>
            <a:off x="4833790" y="4244266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+ 23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0905FAC-AFB2-B5DA-D36F-678995FE8BFA}"/>
              </a:ext>
            </a:extLst>
          </p:cNvPr>
          <p:cNvGrpSpPr/>
          <p:nvPr/>
        </p:nvGrpSpPr>
        <p:grpSpPr>
          <a:xfrm>
            <a:off x="1867610" y="3921810"/>
            <a:ext cx="1186287" cy="916872"/>
            <a:chOff x="556180" y="3818113"/>
            <a:chExt cx="1186287" cy="91687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2CD39DF-AC54-E2DA-9949-5A2C2E78A3FE}"/>
                </a:ext>
              </a:extLst>
            </p:cNvPr>
            <p:cNvGrpSpPr/>
            <p:nvPr/>
          </p:nvGrpSpPr>
          <p:grpSpPr>
            <a:xfrm>
              <a:off x="556180" y="4374985"/>
              <a:ext cx="468000" cy="360000"/>
              <a:chOff x="556180" y="1669305"/>
              <a:chExt cx="468000" cy="360000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A4B96CC0-71FF-2E34-C137-7C08B924DABF}"/>
                  </a:ext>
                </a:extLst>
              </p:cNvPr>
              <p:cNvSpPr/>
              <p:nvPr/>
            </p:nvSpPr>
            <p:spPr>
              <a:xfrm>
                <a:off x="556180" y="1669305"/>
                <a:ext cx="468000" cy="3600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9105229-8507-09E2-F2A0-53B98487F9F7}"/>
                  </a:ext>
                </a:extLst>
              </p:cNvPr>
              <p:cNvSpPr txBox="1"/>
              <p:nvPr/>
            </p:nvSpPr>
            <p:spPr>
              <a:xfrm>
                <a:off x="644184" y="1685989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8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A0854D9-934A-C218-A05C-9194EF66D29C}"/>
                </a:ext>
              </a:extLst>
            </p:cNvPr>
            <p:cNvGrpSpPr/>
            <p:nvPr/>
          </p:nvGrpSpPr>
          <p:grpSpPr>
            <a:xfrm>
              <a:off x="1274467" y="4374985"/>
              <a:ext cx="468000" cy="360000"/>
              <a:chOff x="556180" y="1669305"/>
              <a:chExt cx="468000" cy="360000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8C3C1D7-2AC9-1FFB-22B0-A67D6560CF63}"/>
                  </a:ext>
                </a:extLst>
              </p:cNvPr>
              <p:cNvSpPr/>
              <p:nvPr/>
            </p:nvSpPr>
            <p:spPr>
              <a:xfrm>
                <a:off x="556180" y="1669305"/>
                <a:ext cx="468000" cy="3600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26EFA28-56F5-B7A9-DC37-5F200E346BA6}"/>
                  </a:ext>
                </a:extLst>
              </p:cNvPr>
              <p:cNvSpPr txBox="1"/>
              <p:nvPr/>
            </p:nvSpPr>
            <p:spPr>
              <a:xfrm>
                <a:off x="597049" y="168598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15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604A54A-DC81-6E32-B14E-5E2FE5A3B9F7}"/>
                </a:ext>
              </a:extLst>
            </p:cNvPr>
            <p:cNvGrpSpPr/>
            <p:nvPr/>
          </p:nvGrpSpPr>
          <p:grpSpPr>
            <a:xfrm>
              <a:off x="905865" y="3818113"/>
              <a:ext cx="468000" cy="360000"/>
              <a:chOff x="556180" y="1669305"/>
              <a:chExt cx="468000" cy="36000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53FCD7F-9B3E-D928-A41D-830B7B1D5CB0}"/>
                  </a:ext>
                </a:extLst>
              </p:cNvPr>
              <p:cNvSpPr/>
              <p:nvPr/>
            </p:nvSpPr>
            <p:spPr>
              <a:xfrm>
                <a:off x="556180" y="1669305"/>
                <a:ext cx="468000" cy="36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E08A2C9-DCF3-3AF4-1F05-3AB796AB4C0A}"/>
                  </a:ext>
                </a:extLst>
              </p:cNvPr>
              <p:cNvSpPr txBox="1"/>
              <p:nvPr/>
            </p:nvSpPr>
            <p:spPr>
              <a:xfrm>
                <a:off x="597049" y="168598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23</a:t>
                </a:r>
              </a:p>
            </p:txBody>
          </p:sp>
        </p:grp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38A610E-112E-2F0A-0AB8-507116007374}"/>
                </a:ext>
              </a:extLst>
            </p:cNvPr>
            <p:cNvCxnSpPr>
              <a:cxnSpLocks/>
              <a:endCxn id="71" idx="0"/>
            </p:cNvCxnSpPr>
            <p:nvPr/>
          </p:nvCxnSpPr>
          <p:spPr>
            <a:xfrm flipH="1">
              <a:off x="788615" y="4137726"/>
              <a:ext cx="200623" cy="25394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B0CCD4D-E365-79AE-788E-107631173E52}"/>
                </a:ext>
              </a:extLst>
            </p:cNvPr>
            <p:cNvCxnSpPr>
              <a:cxnSpLocks/>
            </p:cNvCxnSpPr>
            <p:nvPr/>
          </p:nvCxnSpPr>
          <p:spPr>
            <a:xfrm>
              <a:off x="1272915" y="4138753"/>
              <a:ext cx="216698" cy="2529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595F1FF-DF6F-495B-1050-35AE7E8E41D6}"/>
              </a:ext>
            </a:extLst>
          </p:cNvPr>
          <p:cNvGrpSpPr/>
          <p:nvPr/>
        </p:nvGrpSpPr>
        <p:grpSpPr>
          <a:xfrm>
            <a:off x="1272915" y="3320185"/>
            <a:ext cx="1062695" cy="643316"/>
            <a:chOff x="1272915" y="3320185"/>
            <a:chExt cx="1062695" cy="643316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5D99377-6258-D4D0-45D0-1255C48ABC53}"/>
                </a:ext>
              </a:extLst>
            </p:cNvPr>
            <p:cNvSpPr/>
            <p:nvPr/>
          </p:nvSpPr>
          <p:spPr>
            <a:xfrm>
              <a:off x="1595667" y="3320185"/>
              <a:ext cx="468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55F0145-A533-335C-0D02-6AA0506E21E4}"/>
                </a:ext>
              </a:extLst>
            </p:cNvPr>
            <p:cNvSpPr txBox="1"/>
            <p:nvPr/>
          </p:nvSpPr>
          <p:spPr>
            <a:xfrm>
              <a:off x="1636536" y="33368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42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E6977C6-A9B2-D079-03A6-7D6C601B40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2915" y="3640821"/>
              <a:ext cx="433574" cy="31215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316E96A-5F8B-7084-0023-003DBA3F9534}"/>
                </a:ext>
              </a:extLst>
            </p:cNvPr>
            <p:cNvCxnSpPr>
              <a:cxnSpLocks/>
            </p:cNvCxnSpPr>
            <p:nvPr/>
          </p:nvCxnSpPr>
          <p:spPr>
            <a:xfrm>
              <a:off x="1962717" y="3640821"/>
              <a:ext cx="372893" cy="3226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A7B4C1D1-E951-B981-29BC-08A7E8CF03F5}"/>
              </a:ext>
            </a:extLst>
          </p:cNvPr>
          <p:cNvSpPr txBox="1"/>
          <p:nvPr/>
        </p:nvSpPr>
        <p:spPr>
          <a:xfrm>
            <a:off x="5226215" y="4244720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+ 42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7C11717-F5D2-5EE4-C32E-5D6AA28D4D75}"/>
              </a:ext>
            </a:extLst>
          </p:cNvPr>
          <p:cNvGrpSpPr/>
          <p:nvPr/>
        </p:nvGrpSpPr>
        <p:grpSpPr>
          <a:xfrm>
            <a:off x="1980831" y="2794492"/>
            <a:ext cx="1134225" cy="913762"/>
            <a:chOff x="1181180" y="3263503"/>
            <a:chExt cx="1134225" cy="913762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F4A7F06-12A5-1E9F-CA21-F918EDBD6E68}"/>
                </a:ext>
              </a:extLst>
            </p:cNvPr>
            <p:cNvSpPr/>
            <p:nvPr/>
          </p:nvSpPr>
          <p:spPr>
            <a:xfrm>
              <a:off x="1414498" y="3263503"/>
              <a:ext cx="468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F9C3617-B99A-9790-2F7C-BC36C9C1AD13}"/>
                </a:ext>
              </a:extLst>
            </p:cNvPr>
            <p:cNvSpPr txBox="1"/>
            <p:nvPr/>
          </p:nvSpPr>
          <p:spPr>
            <a:xfrm>
              <a:off x="1455367" y="328018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46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732B34B-57D6-3FF8-F3E3-84ECE620E46D}"/>
                </a:ext>
              </a:extLst>
            </p:cNvPr>
            <p:cNvSpPr/>
            <p:nvPr/>
          </p:nvSpPr>
          <p:spPr>
            <a:xfrm>
              <a:off x="1847405" y="3817265"/>
              <a:ext cx="468000" cy="360000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2B9F621-BE6A-408F-12C9-87DAAC532350}"/>
                </a:ext>
              </a:extLst>
            </p:cNvPr>
            <p:cNvSpPr txBox="1"/>
            <p:nvPr/>
          </p:nvSpPr>
          <p:spPr>
            <a:xfrm>
              <a:off x="1935409" y="383394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4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C11C006-6B4C-3504-705A-A87B85C696F8}"/>
                </a:ext>
              </a:extLst>
            </p:cNvPr>
            <p:cNvCxnSpPr>
              <a:cxnSpLocks/>
            </p:cNvCxnSpPr>
            <p:nvPr/>
          </p:nvCxnSpPr>
          <p:spPr>
            <a:xfrm>
              <a:off x="1792547" y="3589716"/>
              <a:ext cx="285226" cy="2348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86E6656-70BF-34C1-EE80-4E3DCBB7D6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1180" y="3575141"/>
              <a:ext cx="319837" cy="2513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368F3FB-F372-C322-6448-79FB8EADAD53}"/>
              </a:ext>
            </a:extLst>
          </p:cNvPr>
          <p:cNvSpPr txBox="1"/>
          <p:nvPr/>
        </p:nvSpPr>
        <p:spPr>
          <a:xfrm>
            <a:off x="5608114" y="4244266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+ 46 = 130</a:t>
            </a:r>
          </a:p>
        </p:txBody>
      </p:sp>
    </p:spTree>
    <p:extLst>
      <p:ext uri="{BB962C8B-B14F-4D97-AF65-F5344CB8AC3E}">
        <p14:creationId xmlns:p14="http://schemas.microsoft.com/office/powerpoint/2010/main" val="70991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6" grpId="0"/>
      <p:bldP spid="80" grpId="0"/>
      <p:bldP spid="8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Merge Pebbles – Any Greedy Idea?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CF9F717-C39F-7276-E82E-0B770F34672D}"/>
              </a:ext>
            </a:extLst>
          </p:cNvPr>
          <p:cNvSpPr txBox="1">
            <a:spLocks/>
          </p:cNvSpPr>
          <p:nvPr/>
        </p:nvSpPr>
        <p:spPr>
          <a:xfrm>
            <a:off x="181150" y="1078097"/>
            <a:ext cx="6424393" cy="37051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Always merge two smallest piles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800" dirty="0"/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800" dirty="0"/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We will use a tree to represent the trace of merging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14FD33-7D70-71BB-E378-A8EBB00C4CEA}"/>
              </a:ext>
            </a:extLst>
          </p:cNvPr>
          <p:cNvSpPr txBox="1">
            <a:spLocks/>
          </p:cNvSpPr>
          <p:nvPr/>
        </p:nvSpPr>
        <p:spPr>
          <a:xfrm>
            <a:off x="3899126" y="4655855"/>
            <a:ext cx="2911740" cy="18395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Riverside, CS141 course, Fall 2021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14E787A-A0CE-C26E-E120-1B6EDF22270F}"/>
              </a:ext>
            </a:extLst>
          </p:cNvPr>
          <p:cNvGrpSpPr/>
          <p:nvPr/>
        </p:nvGrpSpPr>
        <p:grpSpPr>
          <a:xfrm>
            <a:off x="556180" y="1424210"/>
            <a:ext cx="468000" cy="360000"/>
            <a:chOff x="556180" y="1669305"/>
            <a:chExt cx="468000" cy="360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81DCC3-B9AD-1CE6-6A59-C35AAF1EFB48}"/>
                </a:ext>
              </a:extLst>
            </p:cNvPr>
            <p:cNvSpPr/>
            <p:nvPr/>
          </p:nvSpPr>
          <p:spPr>
            <a:xfrm>
              <a:off x="556180" y="1669305"/>
              <a:ext cx="468000" cy="360000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4F960B-A1AC-DE07-668A-5C74AAFF5545}"/>
                </a:ext>
              </a:extLst>
            </p:cNvPr>
            <p:cNvSpPr txBox="1"/>
            <p:nvPr/>
          </p:nvSpPr>
          <p:spPr>
            <a:xfrm>
              <a:off x="597049" y="1685989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12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D38066-7BAB-4CCD-8AB1-E6E63C33966A}"/>
              </a:ext>
            </a:extLst>
          </p:cNvPr>
          <p:cNvGrpSpPr/>
          <p:nvPr/>
        </p:nvGrpSpPr>
        <p:grpSpPr>
          <a:xfrm>
            <a:off x="1274467" y="1424210"/>
            <a:ext cx="468000" cy="360000"/>
            <a:chOff x="556180" y="1669305"/>
            <a:chExt cx="468000" cy="360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541F93F-8324-10E2-149D-CF8FB549CA9A}"/>
                </a:ext>
              </a:extLst>
            </p:cNvPr>
            <p:cNvSpPr/>
            <p:nvPr/>
          </p:nvSpPr>
          <p:spPr>
            <a:xfrm>
              <a:off x="556180" y="1669305"/>
              <a:ext cx="468000" cy="360000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FCEAD7-0099-0596-9743-65449C1EBBA8}"/>
                </a:ext>
              </a:extLst>
            </p:cNvPr>
            <p:cNvSpPr txBox="1"/>
            <p:nvPr/>
          </p:nvSpPr>
          <p:spPr>
            <a:xfrm>
              <a:off x="644184" y="1685989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7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BF8766-E6CE-CF14-CDAB-815E62CA52F0}"/>
              </a:ext>
            </a:extLst>
          </p:cNvPr>
          <p:cNvGrpSpPr/>
          <p:nvPr/>
        </p:nvGrpSpPr>
        <p:grpSpPr>
          <a:xfrm>
            <a:off x="1992754" y="1424210"/>
            <a:ext cx="468000" cy="360000"/>
            <a:chOff x="556180" y="1669305"/>
            <a:chExt cx="468000" cy="360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F569BB-DBA4-C119-4076-EC1784A51902}"/>
                </a:ext>
              </a:extLst>
            </p:cNvPr>
            <p:cNvSpPr/>
            <p:nvPr/>
          </p:nvSpPr>
          <p:spPr>
            <a:xfrm>
              <a:off x="556180" y="1669305"/>
              <a:ext cx="468000" cy="360000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7DE1C5-D170-AAFC-F177-4E9556798738}"/>
                </a:ext>
              </a:extLst>
            </p:cNvPr>
            <p:cNvSpPr txBox="1"/>
            <p:nvPr/>
          </p:nvSpPr>
          <p:spPr>
            <a:xfrm>
              <a:off x="644184" y="1685989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8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7A77744-0901-0D90-D644-2B6D1AEA8A27}"/>
              </a:ext>
            </a:extLst>
          </p:cNvPr>
          <p:cNvGrpSpPr/>
          <p:nvPr/>
        </p:nvGrpSpPr>
        <p:grpSpPr>
          <a:xfrm>
            <a:off x="2711041" y="1424210"/>
            <a:ext cx="468000" cy="360000"/>
            <a:chOff x="556180" y="1669305"/>
            <a:chExt cx="468000" cy="3600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DFDC1F-EAA5-6682-1070-060DEA4F59F2}"/>
                </a:ext>
              </a:extLst>
            </p:cNvPr>
            <p:cNvSpPr/>
            <p:nvPr/>
          </p:nvSpPr>
          <p:spPr>
            <a:xfrm>
              <a:off x="556180" y="1669305"/>
              <a:ext cx="468000" cy="360000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C831E7-33BE-23D1-77E5-CCDCE887B224}"/>
                </a:ext>
              </a:extLst>
            </p:cNvPr>
            <p:cNvSpPr txBox="1"/>
            <p:nvPr/>
          </p:nvSpPr>
          <p:spPr>
            <a:xfrm>
              <a:off x="597049" y="1685989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15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52C775-AAA0-EF6C-1533-BB7A777F4BD9}"/>
              </a:ext>
            </a:extLst>
          </p:cNvPr>
          <p:cNvGrpSpPr/>
          <p:nvPr/>
        </p:nvGrpSpPr>
        <p:grpSpPr>
          <a:xfrm>
            <a:off x="3429327" y="1419448"/>
            <a:ext cx="468000" cy="360000"/>
            <a:chOff x="556180" y="1669305"/>
            <a:chExt cx="468000" cy="3600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57C1730-6C39-F61A-DCDC-BBBA078C377B}"/>
                </a:ext>
              </a:extLst>
            </p:cNvPr>
            <p:cNvSpPr/>
            <p:nvPr/>
          </p:nvSpPr>
          <p:spPr>
            <a:xfrm>
              <a:off x="556180" y="1669305"/>
              <a:ext cx="468000" cy="360000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9093EA9-8F07-E751-05C5-F19F8E1A7139}"/>
                </a:ext>
              </a:extLst>
            </p:cNvPr>
            <p:cNvSpPr txBox="1"/>
            <p:nvPr/>
          </p:nvSpPr>
          <p:spPr>
            <a:xfrm>
              <a:off x="644184" y="1685989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90289DD-8524-2F48-B1E4-217AE6B82DC1}"/>
              </a:ext>
            </a:extLst>
          </p:cNvPr>
          <p:cNvGrpSpPr/>
          <p:nvPr/>
        </p:nvGrpSpPr>
        <p:grpSpPr>
          <a:xfrm>
            <a:off x="556180" y="3921810"/>
            <a:ext cx="1186287" cy="916872"/>
            <a:chOff x="556180" y="3818113"/>
            <a:chExt cx="1186287" cy="91687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3E269E9-88A5-9A63-5D44-944C47B99D10}"/>
                </a:ext>
              </a:extLst>
            </p:cNvPr>
            <p:cNvGrpSpPr/>
            <p:nvPr/>
          </p:nvGrpSpPr>
          <p:grpSpPr>
            <a:xfrm>
              <a:off x="556180" y="4374985"/>
              <a:ext cx="468000" cy="360000"/>
              <a:chOff x="556180" y="1669305"/>
              <a:chExt cx="468000" cy="36000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4914EE9-CDF9-A726-677D-6956E6551D1A}"/>
                  </a:ext>
                </a:extLst>
              </p:cNvPr>
              <p:cNvSpPr/>
              <p:nvPr/>
            </p:nvSpPr>
            <p:spPr>
              <a:xfrm>
                <a:off x="556180" y="1669305"/>
                <a:ext cx="468000" cy="3600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DFC1FA-D9BB-48B7-66E1-5F2E531D4C51}"/>
                  </a:ext>
                </a:extLst>
              </p:cNvPr>
              <p:cNvSpPr txBox="1"/>
              <p:nvPr/>
            </p:nvSpPr>
            <p:spPr>
              <a:xfrm>
                <a:off x="644184" y="1685989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24FB283-E8F0-CA9A-1EC7-16255CDF3BFD}"/>
                </a:ext>
              </a:extLst>
            </p:cNvPr>
            <p:cNvGrpSpPr/>
            <p:nvPr/>
          </p:nvGrpSpPr>
          <p:grpSpPr>
            <a:xfrm>
              <a:off x="1274467" y="4374985"/>
              <a:ext cx="468000" cy="360000"/>
              <a:chOff x="556180" y="1669305"/>
              <a:chExt cx="468000" cy="36000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BDC1344-3E7A-D54E-29E0-A1A73720181C}"/>
                  </a:ext>
                </a:extLst>
              </p:cNvPr>
              <p:cNvSpPr/>
              <p:nvPr/>
            </p:nvSpPr>
            <p:spPr>
              <a:xfrm>
                <a:off x="556180" y="1669305"/>
                <a:ext cx="468000" cy="3600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C99893-C672-A184-108C-73D66444A0BC}"/>
                  </a:ext>
                </a:extLst>
              </p:cNvPr>
              <p:cNvSpPr txBox="1"/>
              <p:nvPr/>
            </p:nvSpPr>
            <p:spPr>
              <a:xfrm>
                <a:off x="644184" y="1685989"/>
                <a:ext cx="295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7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600F949-44A4-9E41-16CE-C084E9FEFAB8}"/>
                </a:ext>
              </a:extLst>
            </p:cNvPr>
            <p:cNvGrpSpPr/>
            <p:nvPr/>
          </p:nvGrpSpPr>
          <p:grpSpPr>
            <a:xfrm>
              <a:off x="905865" y="3818113"/>
              <a:ext cx="468000" cy="360000"/>
              <a:chOff x="556180" y="1669305"/>
              <a:chExt cx="468000" cy="36000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1A6EC7C-7102-3A1E-32D0-FFAE299DAA3F}"/>
                  </a:ext>
                </a:extLst>
              </p:cNvPr>
              <p:cNvSpPr/>
              <p:nvPr/>
            </p:nvSpPr>
            <p:spPr>
              <a:xfrm>
                <a:off x="556180" y="1669305"/>
                <a:ext cx="468000" cy="36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40C2C2-B740-40ED-84C2-A152CC5C330B}"/>
                  </a:ext>
                </a:extLst>
              </p:cNvPr>
              <p:cNvSpPr txBox="1"/>
              <p:nvPr/>
            </p:nvSpPr>
            <p:spPr>
              <a:xfrm>
                <a:off x="597049" y="168598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11</a:t>
                </a:r>
              </a:p>
            </p:txBody>
          </p: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3C5DC44-B92A-F69A-D9A5-017940FF18A3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flipH="1">
              <a:off x="788615" y="4146745"/>
              <a:ext cx="214314" cy="2449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4FBB2DD-C069-C670-076B-E2CDFC7E28B7}"/>
                </a:ext>
              </a:extLst>
            </p:cNvPr>
            <p:cNvCxnSpPr>
              <a:cxnSpLocks/>
            </p:cNvCxnSpPr>
            <p:nvPr/>
          </p:nvCxnSpPr>
          <p:spPr>
            <a:xfrm>
              <a:off x="1272915" y="4138753"/>
              <a:ext cx="216698" cy="2529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E3A520E-A4B2-CB57-1701-56E3262CC509}"/>
              </a:ext>
            </a:extLst>
          </p:cNvPr>
          <p:cNvSpPr txBox="1"/>
          <p:nvPr/>
        </p:nvSpPr>
        <p:spPr>
          <a:xfrm>
            <a:off x="3576932" y="4250442"/>
            <a:ext cx="1450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Energy cost: 11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BD3E1D-A59E-BBAB-379C-7A5A326486C1}"/>
              </a:ext>
            </a:extLst>
          </p:cNvPr>
          <p:cNvSpPr txBox="1"/>
          <p:nvPr/>
        </p:nvSpPr>
        <p:spPr>
          <a:xfrm>
            <a:off x="4833790" y="4244266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+ 19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B4C1D1-E951-B981-29BC-08A7E8CF03F5}"/>
              </a:ext>
            </a:extLst>
          </p:cNvPr>
          <p:cNvSpPr txBox="1"/>
          <p:nvPr/>
        </p:nvSpPr>
        <p:spPr>
          <a:xfrm>
            <a:off x="5226215" y="4244720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+ 27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368F3FB-F372-C322-6448-79FB8EADAD53}"/>
              </a:ext>
            </a:extLst>
          </p:cNvPr>
          <p:cNvSpPr txBox="1"/>
          <p:nvPr/>
        </p:nvSpPr>
        <p:spPr>
          <a:xfrm>
            <a:off x="5608114" y="4244266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+ 46 = 103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D907EE2-EC07-4951-B391-846AFE2A942D}"/>
              </a:ext>
            </a:extLst>
          </p:cNvPr>
          <p:cNvGrpSpPr/>
          <p:nvPr/>
        </p:nvGrpSpPr>
        <p:grpSpPr>
          <a:xfrm>
            <a:off x="1272915" y="3320185"/>
            <a:ext cx="1293665" cy="1000013"/>
            <a:chOff x="1272915" y="3320185"/>
            <a:chExt cx="1293665" cy="1000013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595F1FF-DF6F-495B-1050-35AE7E8E41D6}"/>
                </a:ext>
              </a:extLst>
            </p:cNvPr>
            <p:cNvGrpSpPr/>
            <p:nvPr/>
          </p:nvGrpSpPr>
          <p:grpSpPr>
            <a:xfrm>
              <a:off x="1272915" y="3320185"/>
              <a:ext cx="1062695" cy="643316"/>
              <a:chOff x="1272915" y="3320185"/>
              <a:chExt cx="1062695" cy="643316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D5D99377-6258-D4D0-45D0-1255C48ABC53}"/>
                  </a:ext>
                </a:extLst>
              </p:cNvPr>
              <p:cNvSpPr/>
              <p:nvPr/>
            </p:nvSpPr>
            <p:spPr>
              <a:xfrm>
                <a:off x="1595667" y="3320185"/>
                <a:ext cx="468000" cy="36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55F0145-A533-335C-0D02-6AA0506E21E4}"/>
                  </a:ext>
                </a:extLst>
              </p:cNvPr>
              <p:cNvSpPr txBox="1"/>
              <p:nvPr/>
            </p:nvSpPr>
            <p:spPr>
              <a:xfrm>
                <a:off x="1636536" y="333686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19</a:t>
                </a: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EE6977C6-A9B2-D079-03A6-7D6C601B40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72915" y="3640821"/>
                <a:ext cx="433574" cy="31215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316E96A-5F8B-7084-0023-003DBA3F95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2717" y="3640821"/>
                <a:ext cx="372893" cy="3226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1949F1B-CA2C-ECA4-4CE1-BB49B0806BDE}"/>
                </a:ext>
              </a:extLst>
            </p:cNvPr>
            <p:cNvGrpSpPr/>
            <p:nvPr/>
          </p:nvGrpSpPr>
          <p:grpSpPr>
            <a:xfrm>
              <a:off x="2098580" y="3960198"/>
              <a:ext cx="468000" cy="360000"/>
              <a:chOff x="556180" y="1669305"/>
              <a:chExt cx="468000" cy="36000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0BB5C0E-8DFC-D745-FFD1-BC3C0F4E46C1}"/>
                  </a:ext>
                </a:extLst>
              </p:cNvPr>
              <p:cNvSpPr/>
              <p:nvPr/>
            </p:nvSpPr>
            <p:spPr>
              <a:xfrm>
                <a:off x="556180" y="1669305"/>
                <a:ext cx="468000" cy="3600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CFDCE31-22A8-8158-98F2-0B8668C6FF3E}"/>
                  </a:ext>
                </a:extLst>
              </p:cNvPr>
              <p:cNvSpPr txBox="1"/>
              <p:nvPr/>
            </p:nvSpPr>
            <p:spPr>
              <a:xfrm>
                <a:off x="644184" y="1685989"/>
                <a:ext cx="295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8</a:t>
                </a: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A9D0546-A392-F2D8-5976-5917DD051384}"/>
              </a:ext>
            </a:extLst>
          </p:cNvPr>
          <p:cNvGrpSpPr/>
          <p:nvPr/>
        </p:nvGrpSpPr>
        <p:grpSpPr>
          <a:xfrm>
            <a:off x="2762447" y="3308357"/>
            <a:ext cx="1186287" cy="992288"/>
            <a:chOff x="556180" y="3742697"/>
            <a:chExt cx="1186287" cy="99228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B3B56FE-A711-40DC-316C-C55E4878BB8F}"/>
                </a:ext>
              </a:extLst>
            </p:cNvPr>
            <p:cNvGrpSpPr/>
            <p:nvPr/>
          </p:nvGrpSpPr>
          <p:grpSpPr>
            <a:xfrm>
              <a:off x="556180" y="4374985"/>
              <a:ext cx="468000" cy="360000"/>
              <a:chOff x="556180" y="1669305"/>
              <a:chExt cx="468000" cy="360000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7F5D5837-9268-00A5-55F3-485328227D92}"/>
                  </a:ext>
                </a:extLst>
              </p:cNvPr>
              <p:cNvSpPr/>
              <p:nvPr/>
            </p:nvSpPr>
            <p:spPr>
              <a:xfrm>
                <a:off x="556180" y="1669305"/>
                <a:ext cx="468000" cy="3600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CFFE8F7-32DE-4758-E889-E5941D084AC7}"/>
                  </a:ext>
                </a:extLst>
              </p:cNvPr>
              <p:cNvSpPr txBox="1"/>
              <p:nvPr/>
            </p:nvSpPr>
            <p:spPr>
              <a:xfrm>
                <a:off x="597049" y="168598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12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8D975A2-F151-E72A-E280-B94408CF92D3}"/>
                </a:ext>
              </a:extLst>
            </p:cNvPr>
            <p:cNvGrpSpPr/>
            <p:nvPr/>
          </p:nvGrpSpPr>
          <p:grpSpPr>
            <a:xfrm>
              <a:off x="1274467" y="4374985"/>
              <a:ext cx="468000" cy="360000"/>
              <a:chOff x="556180" y="1669305"/>
              <a:chExt cx="468000" cy="360000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9AC6BFD-A445-A178-DB37-DF897E130983}"/>
                  </a:ext>
                </a:extLst>
              </p:cNvPr>
              <p:cNvSpPr/>
              <p:nvPr/>
            </p:nvSpPr>
            <p:spPr>
              <a:xfrm>
                <a:off x="556180" y="1669305"/>
                <a:ext cx="468000" cy="3600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676E552-CFB7-2AD4-7E43-E3D29D484307}"/>
                  </a:ext>
                </a:extLst>
              </p:cNvPr>
              <p:cNvSpPr txBox="1"/>
              <p:nvPr/>
            </p:nvSpPr>
            <p:spPr>
              <a:xfrm>
                <a:off x="597049" y="168598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15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A16330E-291B-FDC4-4E8F-F80D03868582}"/>
                </a:ext>
              </a:extLst>
            </p:cNvPr>
            <p:cNvGrpSpPr/>
            <p:nvPr/>
          </p:nvGrpSpPr>
          <p:grpSpPr>
            <a:xfrm>
              <a:off x="905865" y="3742697"/>
              <a:ext cx="468000" cy="360000"/>
              <a:chOff x="556180" y="1593889"/>
              <a:chExt cx="468000" cy="360000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9FE7BF45-ED7E-F768-F1D9-4B8F2D4AFE99}"/>
                  </a:ext>
                </a:extLst>
              </p:cNvPr>
              <p:cNvSpPr/>
              <p:nvPr/>
            </p:nvSpPr>
            <p:spPr>
              <a:xfrm>
                <a:off x="556180" y="1593889"/>
                <a:ext cx="468000" cy="36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F4DA2C-9002-CF81-93CC-CA621E5C62DA}"/>
                  </a:ext>
                </a:extLst>
              </p:cNvPr>
              <p:cNvSpPr txBox="1"/>
              <p:nvPr/>
            </p:nvSpPr>
            <p:spPr>
              <a:xfrm>
                <a:off x="597049" y="1610573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27</a:t>
                </a:r>
              </a:p>
            </p:txBody>
          </p: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10E0B9D-E62E-A149-9DB0-982AA947ED26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 flipH="1">
              <a:off x="793577" y="4069665"/>
              <a:ext cx="206013" cy="32200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CCCF582-8DFF-5092-F476-B893180D4460}"/>
                </a:ext>
              </a:extLst>
            </p:cNvPr>
            <p:cNvCxnSpPr>
              <a:cxnSpLocks/>
            </p:cNvCxnSpPr>
            <p:nvPr/>
          </p:nvCxnSpPr>
          <p:spPr>
            <a:xfrm>
              <a:off x="1287063" y="4060238"/>
              <a:ext cx="193123" cy="324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1232F14-8DF3-FB8B-EC7C-BC8A597045D5}"/>
              </a:ext>
            </a:extLst>
          </p:cNvPr>
          <p:cNvGrpSpPr/>
          <p:nvPr/>
        </p:nvGrpSpPr>
        <p:grpSpPr>
          <a:xfrm>
            <a:off x="1833064" y="2711724"/>
            <a:ext cx="1516465" cy="625145"/>
            <a:chOff x="1056542" y="3320185"/>
            <a:chExt cx="1516465" cy="625145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1AE8A50-971F-0811-1B65-C3F599CB7316}"/>
                </a:ext>
              </a:extLst>
            </p:cNvPr>
            <p:cNvSpPr/>
            <p:nvPr/>
          </p:nvSpPr>
          <p:spPr>
            <a:xfrm>
              <a:off x="1595667" y="3320185"/>
              <a:ext cx="468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F4BFFB0-27A9-59D3-E3DB-8A418D3F0C88}"/>
                </a:ext>
              </a:extLst>
            </p:cNvPr>
            <p:cNvSpPr txBox="1"/>
            <p:nvPr/>
          </p:nvSpPr>
          <p:spPr>
            <a:xfrm>
              <a:off x="1636536" y="33368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46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394990F-44B8-655C-D814-9AC1097EF9CB}"/>
                </a:ext>
              </a:extLst>
            </p:cNvPr>
            <p:cNvCxnSpPr>
              <a:cxnSpLocks/>
              <a:endCxn id="74" idx="0"/>
            </p:cNvCxnSpPr>
            <p:nvPr/>
          </p:nvCxnSpPr>
          <p:spPr>
            <a:xfrm flipH="1">
              <a:off x="1056542" y="3640821"/>
              <a:ext cx="649947" cy="3045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36AA471-D8D4-7835-DF8F-F0B31D095610}"/>
                </a:ext>
              </a:extLst>
            </p:cNvPr>
            <p:cNvCxnSpPr>
              <a:cxnSpLocks/>
              <a:endCxn id="77" idx="0"/>
            </p:cNvCxnSpPr>
            <p:nvPr/>
          </p:nvCxnSpPr>
          <p:spPr>
            <a:xfrm>
              <a:off x="1962717" y="3640821"/>
              <a:ext cx="610290" cy="29268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624A7DF3-A0BE-2FD5-CC2F-D7E52C7877B6}"/>
              </a:ext>
            </a:extLst>
          </p:cNvPr>
          <p:cNvSpPr txBox="1"/>
          <p:nvPr/>
        </p:nvSpPr>
        <p:spPr>
          <a:xfrm>
            <a:off x="3948734" y="2814945"/>
            <a:ext cx="2853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One thing to notice: The total cost sums all the internal nodes</a:t>
            </a:r>
          </a:p>
        </p:txBody>
      </p:sp>
    </p:spTree>
    <p:extLst>
      <p:ext uri="{BB962C8B-B14F-4D97-AF65-F5344CB8AC3E}">
        <p14:creationId xmlns:p14="http://schemas.microsoft.com/office/powerpoint/2010/main" val="207087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6" grpId="0"/>
      <p:bldP spid="80" grpId="0"/>
      <p:bldP spid="88" grpId="0"/>
      <p:bldP spid="10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Merge Pebbles – Why Greedy is Good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CF9F717-C39F-7276-E82E-0B770F34672D}"/>
              </a:ext>
            </a:extLst>
          </p:cNvPr>
          <p:cNvSpPr txBox="1">
            <a:spLocks/>
          </p:cNvSpPr>
          <p:nvPr/>
        </p:nvSpPr>
        <p:spPr>
          <a:xfrm>
            <a:off x="181150" y="1078097"/>
            <a:ext cx="6424393" cy="37051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You may need to move a pile </a:t>
            </a:r>
            <a:r>
              <a:rPr lang="en-US" sz="1800" dirty="0">
                <a:solidFill>
                  <a:srgbClr val="FF0000"/>
                </a:solidFill>
              </a:rPr>
              <a:t>multiple times</a:t>
            </a:r>
            <a:r>
              <a:rPr lang="en-US" sz="1800" dirty="0"/>
              <a:t> (Cost for moving the same pile is incurred multiple times)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The pile will be charged at </a:t>
            </a:r>
            <a:r>
              <a:rPr lang="en-US" sz="1800" dirty="0">
                <a:solidFill>
                  <a:srgbClr val="FF0000"/>
                </a:solidFill>
              </a:rPr>
              <a:t>all of its ancestors</a:t>
            </a:r>
            <a:r>
              <a:rPr lang="en-US" sz="1800" dirty="0"/>
              <a:t>!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Lets consider moving the pile of size 8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14FD33-7D70-71BB-E378-A8EBB00C4CEA}"/>
              </a:ext>
            </a:extLst>
          </p:cNvPr>
          <p:cNvSpPr txBox="1">
            <a:spLocks/>
          </p:cNvSpPr>
          <p:nvPr/>
        </p:nvSpPr>
        <p:spPr>
          <a:xfrm>
            <a:off x="3899126" y="4655855"/>
            <a:ext cx="2911740" cy="18395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Riverside, CS141 course, Fall 2021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90289DD-8524-2F48-B1E4-217AE6B82DC1}"/>
              </a:ext>
            </a:extLst>
          </p:cNvPr>
          <p:cNvGrpSpPr/>
          <p:nvPr/>
        </p:nvGrpSpPr>
        <p:grpSpPr>
          <a:xfrm>
            <a:off x="122548" y="3921810"/>
            <a:ext cx="1186287" cy="916872"/>
            <a:chOff x="556180" y="3818113"/>
            <a:chExt cx="1186287" cy="91687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3E269E9-88A5-9A63-5D44-944C47B99D10}"/>
                </a:ext>
              </a:extLst>
            </p:cNvPr>
            <p:cNvGrpSpPr/>
            <p:nvPr/>
          </p:nvGrpSpPr>
          <p:grpSpPr>
            <a:xfrm>
              <a:off x="556180" y="4374985"/>
              <a:ext cx="468000" cy="360000"/>
              <a:chOff x="556180" y="1669305"/>
              <a:chExt cx="468000" cy="36000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4914EE9-CDF9-A726-677D-6956E6551D1A}"/>
                  </a:ext>
                </a:extLst>
              </p:cNvPr>
              <p:cNvSpPr/>
              <p:nvPr/>
            </p:nvSpPr>
            <p:spPr>
              <a:xfrm>
                <a:off x="556180" y="1669305"/>
                <a:ext cx="468000" cy="3600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DFC1FA-D9BB-48B7-66E1-5F2E531D4C51}"/>
                  </a:ext>
                </a:extLst>
              </p:cNvPr>
              <p:cNvSpPr txBox="1"/>
              <p:nvPr/>
            </p:nvSpPr>
            <p:spPr>
              <a:xfrm>
                <a:off x="644184" y="1685989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24FB283-E8F0-CA9A-1EC7-16255CDF3BFD}"/>
                </a:ext>
              </a:extLst>
            </p:cNvPr>
            <p:cNvGrpSpPr/>
            <p:nvPr/>
          </p:nvGrpSpPr>
          <p:grpSpPr>
            <a:xfrm>
              <a:off x="1274467" y="4374985"/>
              <a:ext cx="468000" cy="360000"/>
              <a:chOff x="556180" y="1669305"/>
              <a:chExt cx="468000" cy="36000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BDC1344-3E7A-D54E-29E0-A1A73720181C}"/>
                  </a:ext>
                </a:extLst>
              </p:cNvPr>
              <p:cNvSpPr/>
              <p:nvPr/>
            </p:nvSpPr>
            <p:spPr>
              <a:xfrm>
                <a:off x="556180" y="1669305"/>
                <a:ext cx="468000" cy="3600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C99893-C672-A184-108C-73D66444A0BC}"/>
                  </a:ext>
                </a:extLst>
              </p:cNvPr>
              <p:cNvSpPr txBox="1"/>
              <p:nvPr/>
            </p:nvSpPr>
            <p:spPr>
              <a:xfrm>
                <a:off x="644184" y="1685989"/>
                <a:ext cx="295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7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600F949-44A4-9E41-16CE-C084E9FEFAB8}"/>
                </a:ext>
              </a:extLst>
            </p:cNvPr>
            <p:cNvGrpSpPr/>
            <p:nvPr/>
          </p:nvGrpSpPr>
          <p:grpSpPr>
            <a:xfrm>
              <a:off x="905865" y="3818113"/>
              <a:ext cx="468000" cy="360000"/>
              <a:chOff x="556180" y="1669305"/>
              <a:chExt cx="468000" cy="36000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1A6EC7C-7102-3A1E-32D0-FFAE299DAA3F}"/>
                  </a:ext>
                </a:extLst>
              </p:cNvPr>
              <p:cNvSpPr/>
              <p:nvPr/>
            </p:nvSpPr>
            <p:spPr>
              <a:xfrm>
                <a:off x="556180" y="1669305"/>
                <a:ext cx="468000" cy="36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40C2C2-B740-40ED-84C2-A152CC5C330B}"/>
                  </a:ext>
                </a:extLst>
              </p:cNvPr>
              <p:cNvSpPr txBox="1"/>
              <p:nvPr/>
            </p:nvSpPr>
            <p:spPr>
              <a:xfrm>
                <a:off x="597049" y="168598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11</a:t>
                </a:r>
              </a:p>
            </p:txBody>
          </p: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3C5DC44-B92A-F69A-D9A5-017940FF18A3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flipH="1">
              <a:off x="788615" y="4146745"/>
              <a:ext cx="214314" cy="2449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4FBB2DD-C069-C670-076B-E2CDFC7E28B7}"/>
                </a:ext>
              </a:extLst>
            </p:cNvPr>
            <p:cNvCxnSpPr>
              <a:cxnSpLocks/>
            </p:cNvCxnSpPr>
            <p:nvPr/>
          </p:nvCxnSpPr>
          <p:spPr>
            <a:xfrm>
              <a:off x="1272915" y="4138753"/>
              <a:ext cx="216698" cy="2529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E3A520E-A4B2-CB57-1701-56E3262CC509}"/>
              </a:ext>
            </a:extLst>
          </p:cNvPr>
          <p:cNvSpPr txBox="1"/>
          <p:nvPr/>
        </p:nvSpPr>
        <p:spPr>
          <a:xfrm>
            <a:off x="2229146" y="4530655"/>
            <a:ext cx="963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Cost: 103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D907EE2-EC07-4951-B391-846AFE2A942D}"/>
              </a:ext>
            </a:extLst>
          </p:cNvPr>
          <p:cNvGrpSpPr/>
          <p:nvPr/>
        </p:nvGrpSpPr>
        <p:grpSpPr>
          <a:xfrm>
            <a:off x="839283" y="3320185"/>
            <a:ext cx="1293665" cy="1000013"/>
            <a:chOff x="1272915" y="3320185"/>
            <a:chExt cx="1293665" cy="1000013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595F1FF-DF6F-495B-1050-35AE7E8E41D6}"/>
                </a:ext>
              </a:extLst>
            </p:cNvPr>
            <p:cNvGrpSpPr/>
            <p:nvPr/>
          </p:nvGrpSpPr>
          <p:grpSpPr>
            <a:xfrm>
              <a:off x="1272915" y="3320185"/>
              <a:ext cx="1062695" cy="643316"/>
              <a:chOff x="1272915" y="3320185"/>
              <a:chExt cx="1062695" cy="643316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D5D99377-6258-D4D0-45D0-1255C48ABC53}"/>
                  </a:ext>
                </a:extLst>
              </p:cNvPr>
              <p:cNvSpPr/>
              <p:nvPr/>
            </p:nvSpPr>
            <p:spPr>
              <a:xfrm>
                <a:off x="1595667" y="3320185"/>
                <a:ext cx="468000" cy="36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55F0145-A533-335C-0D02-6AA0506E21E4}"/>
                  </a:ext>
                </a:extLst>
              </p:cNvPr>
              <p:cNvSpPr txBox="1"/>
              <p:nvPr/>
            </p:nvSpPr>
            <p:spPr>
              <a:xfrm>
                <a:off x="1636536" y="333686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19</a:t>
                </a: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EE6977C6-A9B2-D079-03A6-7D6C601B40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72915" y="3640821"/>
                <a:ext cx="433574" cy="31215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316E96A-5F8B-7084-0023-003DBA3F95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2717" y="3640821"/>
                <a:ext cx="372893" cy="3226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1949F1B-CA2C-ECA4-4CE1-BB49B0806BDE}"/>
                </a:ext>
              </a:extLst>
            </p:cNvPr>
            <p:cNvGrpSpPr/>
            <p:nvPr/>
          </p:nvGrpSpPr>
          <p:grpSpPr>
            <a:xfrm>
              <a:off x="2098580" y="3960198"/>
              <a:ext cx="468000" cy="360000"/>
              <a:chOff x="556180" y="1669305"/>
              <a:chExt cx="468000" cy="36000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0BB5C0E-8DFC-D745-FFD1-BC3C0F4E46C1}"/>
                  </a:ext>
                </a:extLst>
              </p:cNvPr>
              <p:cNvSpPr/>
              <p:nvPr/>
            </p:nvSpPr>
            <p:spPr>
              <a:xfrm>
                <a:off x="556180" y="1669305"/>
                <a:ext cx="468000" cy="3600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CFDCE31-22A8-8158-98F2-0B8668C6FF3E}"/>
                  </a:ext>
                </a:extLst>
              </p:cNvPr>
              <p:cNvSpPr txBox="1"/>
              <p:nvPr/>
            </p:nvSpPr>
            <p:spPr>
              <a:xfrm>
                <a:off x="644184" y="1685989"/>
                <a:ext cx="295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8</a:t>
                </a: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A9D0546-A392-F2D8-5976-5917DD051384}"/>
              </a:ext>
            </a:extLst>
          </p:cNvPr>
          <p:cNvGrpSpPr/>
          <p:nvPr/>
        </p:nvGrpSpPr>
        <p:grpSpPr>
          <a:xfrm>
            <a:off x="2328815" y="3308357"/>
            <a:ext cx="1186287" cy="992288"/>
            <a:chOff x="556180" y="3742697"/>
            <a:chExt cx="1186287" cy="99228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B3B56FE-A711-40DC-316C-C55E4878BB8F}"/>
                </a:ext>
              </a:extLst>
            </p:cNvPr>
            <p:cNvGrpSpPr/>
            <p:nvPr/>
          </p:nvGrpSpPr>
          <p:grpSpPr>
            <a:xfrm>
              <a:off x="556180" y="4374985"/>
              <a:ext cx="468000" cy="360000"/>
              <a:chOff x="556180" y="1669305"/>
              <a:chExt cx="468000" cy="360000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7F5D5837-9268-00A5-55F3-485328227D92}"/>
                  </a:ext>
                </a:extLst>
              </p:cNvPr>
              <p:cNvSpPr/>
              <p:nvPr/>
            </p:nvSpPr>
            <p:spPr>
              <a:xfrm>
                <a:off x="556180" y="1669305"/>
                <a:ext cx="468000" cy="3600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CFFE8F7-32DE-4758-E889-E5941D084AC7}"/>
                  </a:ext>
                </a:extLst>
              </p:cNvPr>
              <p:cNvSpPr txBox="1"/>
              <p:nvPr/>
            </p:nvSpPr>
            <p:spPr>
              <a:xfrm>
                <a:off x="597049" y="168598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12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8D975A2-F151-E72A-E280-B94408CF92D3}"/>
                </a:ext>
              </a:extLst>
            </p:cNvPr>
            <p:cNvGrpSpPr/>
            <p:nvPr/>
          </p:nvGrpSpPr>
          <p:grpSpPr>
            <a:xfrm>
              <a:off x="1274467" y="4374985"/>
              <a:ext cx="468000" cy="360000"/>
              <a:chOff x="556180" y="1669305"/>
              <a:chExt cx="468000" cy="360000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9AC6BFD-A445-A178-DB37-DF897E130983}"/>
                  </a:ext>
                </a:extLst>
              </p:cNvPr>
              <p:cNvSpPr/>
              <p:nvPr/>
            </p:nvSpPr>
            <p:spPr>
              <a:xfrm>
                <a:off x="556180" y="1669305"/>
                <a:ext cx="468000" cy="3600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676E552-CFB7-2AD4-7E43-E3D29D484307}"/>
                  </a:ext>
                </a:extLst>
              </p:cNvPr>
              <p:cNvSpPr txBox="1"/>
              <p:nvPr/>
            </p:nvSpPr>
            <p:spPr>
              <a:xfrm>
                <a:off x="597049" y="168598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15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A16330E-291B-FDC4-4E8F-F80D03868582}"/>
                </a:ext>
              </a:extLst>
            </p:cNvPr>
            <p:cNvGrpSpPr/>
            <p:nvPr/>
          </p:nvGrpSpPr>
          <p:grpSpPr>
            <a:xfrm>
              <a:off x="905865" y="3742697"/>
              <a:ext cx="468000" cy="360000"/>
              <a:chOff x="556180" y="1593889"/>
              <a:chExt cx="468000" cy="360000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9FE7BF45-ED7E-F768-F1D9-4B8F2D4AFE99}"/>
                  </a:ext>
                </a:extLst>
              </p:cNvPr>
              <p:cNvSpPr/>
              <p:nvPr/>
            </p:nvSpPr>
            <p:spPr>
              <a:xfrm>
                <a:off x="556180" y="1593889"/>
                <a:ext cx="468000" cy="36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F4DA2C-9002-CF81-93CC-CA621E5C62DA}"/>
                  </a:ext>
                </a:extLst>
              </p:cNvPr>
              <p:cNvSpPr txBox="1"/>
              <p:nvPr/>
            </p:nvSpPr>
            <p:spPr>
              <a:xfrm>
                <a:off x="597049" y="1610573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27</a:t>
                </a:r>
              </a:p>
            </p:txBody>
          </p: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10E0B9D-E62E-A149-9DB0-982AA947ED26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 flipH="1">
              <a:off x="793577" y="4069665"/>
              <a:ext cx="206013" cy="32200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CCCF582-8DFF-5092-F476-B893180D4460}"/>
                </a:ext>
              </a:extLst>
            </p:cNvPr>
            <p:cNvCxnSpPr>
              <a:cxnSpLocks/>
            </p:cNvCxnSpPr>
            <p:nvPr/>
          </p:nvCxnSpPr>
          <p:spPr>
            <a:xfrm>
              <a:off x="1287063" y="4060238"/>
              <a:ext cx="193123" cy="324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1232F14-8DF3-FB8B-EC7C-BC8A597045D5}"/>
              </a:ext>
            </a:extLst>
          </p:cNvPr>
          <p:cNvGrpSpPr/>
          <p:nvPr/>
        </p:nvGrpSpPr>
        <p:grpSpPr>
          <a:xfrm>
            <a:off x="1399432" y="2711724"/>
            <a:ext cx="1516465" cy="625145"/>
            <a:chOff x="622910" y="3320185"/>
            <a:chExt cx="1516465" cy="625145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1AE8A50-971F-0811-1B65-C3F599CB7316}"/>
                </a:ext>
              </a:extLst>
            </p:cNvPr>
            <p:cNvSpPr/>
            <p:nvPr/>
          </p:nvSpPr>
          <p:spPr>
            <a:xfrm>
              <a:off x="1159237" y="3320185"/>
              <a:ext cx="468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F4BFFB0-27A9-59D3-E3DB-8A418D3F0C88}"/>
                </a:ext>
              </a:extLst>
            </p:cNvPr>
            <p:cNvSpPr txBox="1"/>
            <p:nvPr/>
          </p:nvSpPr>
          <p:spPr>
            <a:xfrm>
              <a:off x="1200106" y="33368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46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394990F-44B8-655C-D814-9AC1097EF9CB}"/>
                </a:ext>
              </a:extLst>
            </p:cNvPr>
            <p:cNvCxnSpPr>
              <a:cxnSpLocks/>
              <a:endCxn id="74" idx="0"/>
            </p:cNvCxnSpPr>
            <p:nvPr/>
          </p:nvCxnSpPr>
          <p:spPr>
            <a:xfrm flipH="1">
              <a:off x="622910" y="3640821"/>
              <a:ext cx="649947" cy="3045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36AA471-D8D4-7835-DF8F-F0B31D095610}"/>
                </a:ext>
              </a:extLst>
            </p:cNvPr>
            <p:cNvCxnSpPr>
              <a:cxnSpLocks/>
              <a:endCxn id="77" idx="0"/>
            </p:cNvCxnSpPr>
            <p:nvPr/>
          </p:nvCxnSpPr>
          <p:spPr>
            <a:xfrm>
              <a:off x="1529085" y="3640821"/>
              <a:ext cx="610290" cy="29268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647C3E6-B288-C515-7AFD-664CE2D3EFEF}"/>
              </a:ext>
            </a:extLst>
          </p:cNvPr>
          <p:cNvGrpSpPr/>
          <p:nvPr/>
        </p:nvGrpSpPr>
        <p:grpSpPr>
          <a:xfrm>
            <a:off x="4166652" y="3723845"/>
            <a:ext cx="1186287" cy="916872"/>
            <a:chOff x="556180" y="3818113"/>
            <a:chExt cx="1186287" cy="91687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ED9C5E2-8BEC-3072-DDB6-C11598001D39}"/>
                </a:ext>
              </a:extLst>
            </p:cNvPr>
            <p:cNvGrpSpPr/>
            <p:nvPr/>
          </p:nvGrpSpPr>
          <p:grpSpPr>
            <a:xfrm>
              <a:off x="556180" y="4374985"/>
              <a:ext cx="468000" cy="360000"/>
              <a:chOff x="556180" y="1669305"/>
              <a:chExt cx="468000" cy="36000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5DECE386-E7FF-7171-5470-629616057E6B}"/>
                  </a:ext>
                </a:extLst>
              </p:cNvPr>
              <p:cNvSpPr/>
              <p:nvPr/>
            </p:nvSpPr>
            <p:spPr>
              <a:xfrm>
                <a:off x="556180" y="1669305"/>
                <a:ext cx="468000" cy="3600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44496D5-B3C0-E2D7-6E04-504C1A4A64E3}"/>
                  </a:ext>
                </a:extLst>
              </p:cNvPr>
              <p:cNvSpPr txBox="1"/>
              <p:nvPr/>
            </p:nvSpPr>
            <p:spPr>
              <a:xfrm>
                <a:off x="597049" y="1685989"/>
                <a:ext cx="4058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12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95435C8-F45F-403D-E275-D7A2207D90EF}"/>
                </a:ext>
              </a:extLst>
            </p:cNvPr>
            <p:cNvGrpSpPr/>
            <p:nvPr/>
          </p:nvGrpSpPr>
          <p:grpSpPr>
            <a:xfrm>
              <a:off x="1274467" y="4374985"/>
              <a:ext cx="468000" cy="360000"/>
              <a:chOff x="556180" y="1669305"/>
              <a:chExt cx="468000" cy="360000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5BFC5E9-D345-0767-51E5-77A2E045DAA9}"/>
                  </a:ext>
                </a:extLst>
              </p:cNvPr>
              <p:cNvSpPr/>
              <p:nvPr/>
            </p:nvSpPr>
            <p:spPr>
              <a:xfrm>
                <a:off x="556180" y="1669305"/>
                <a:ext cx="468000" cy="3600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8290270-68FF-554C-4214-70198267FCCF}"/>
                  </a:ext>
                </a:extLst>
              </p:cNvPr>
              <p:cNvSpPr txBox="1"/>
              <p:nvPr/>
            </p:nvSpPr>
            <p:spPr>
              <a:xfrm>
                <a:off x="644184" y="1685989"/>
                <a:ext cx="295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7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31DE227-E426-0738-C19C-EB553E113ED7}"/>
                </a:ext>
              </a:extLst>
            </p:cNvPr>
            <p:cNvGrpSpPr/>
            <p:nvPr/>
          </p:nvGrpSpPr>
          <p:grpSpPr>
            <a:xfrm>
              <a:off x="905865" y="3818113"/>
              <a:ext cx="468000" cy="360000"/>
              <a:chOff x="556180" y="1669305"/>
              <a:chExt cx="468000" cy="36000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B39EC124-695B-A2D7-F3DC-D420D6BC6AF7}"/>
                  </a:ext>
                </a:extLst>
              </p:cNvPr>
              <p:cNvSpPr/>
              <p:nvPr/>
            </p:nvSpPr>
            <p:spPr>
              <a:xfrm>
                <a:off x="556180" y="1669305"/>
                <a:ext cx="468000" cy="36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A4B39AA-44C8-CEBE-30DB-034D9EF74A46}"/>
                  </a:ext>
                </a:extLst>
              </p:cNvPr>
              <p:cNvSpPr txBox="1"/>
              <p:nvPr/>
            </p:nvSpPr>
            <p:spPr>
              <a:xfrm>
                <a:off x="597049" y="1685989"/>
                <a:ext cx="4058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19</a:t>
                </a: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387CB73-FFE6-D990-482A-ABCB64E258BF}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 flipH="1">
              <a:off x="799989" y="4138753"/>
              <a:ext cx="216698" cy="2529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A8FEC5E-D419-7A8C-92F8-97160136FFA5}"/>
                </a:ext>
              </a:extLst>
            </p:cNvPr>
            <p:cNvCxnSpPr>
              <a:cxnSpLocks/>
            </p:cNvCxnSpPr>
            <p:nvPr/>
          </p:nvCxnSpPr>
          <p:spPr>
            <a:xfrm>
              <a:off x="1272915" y="4138753"/>
              <a:ext cx="216698" cy="2529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7E6959C-1676-5BA4-F958-5F53DC55716F}"/>
              </a:ext>
            </a:extLst>
          </p:cNvPr>
          <p:cNvGrpSpPr/>
          <p:nvPr/>
        </p:nvGrpSpPr>
        <p:grpSpPr>
          <a:xfrm>
            <a:off x="4810506" y="3169235"/>
            <a:ext cx="1025168" cy="913762"/>
            <a:chOff x="1181180" y="3263503"/>
            <a:chExt cx="1025168" cy="913762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6F88E4F-ED58-A226-BB5D-F90990AB5875}"/>
                </a:ext>
              </a:extLst>
            </p:cNvPr>
            <p:cNvSpPr/>
            <p:nvPr/>
          </p:nvSpPr>
          <p:spPr>
            <a:xfrm>
              <a:off x="1322219" y="3263503"/>
              <a:ext cx="468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9132976-8413-7AD5-03C3-9956068DA400}"/>
                </a:ext>
              </a:extLst>
            </p:cNvPr>
            <p:cNvSpPr txBox="1"/>
            <p:nvPr/>
          </p:nvSpPr>
          <p:spPr>
            <a:xfrm>
              <a:off x="1363088" y="328018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27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3606F1B-692A-07D6-EC53-565D63710C7E}"/>
                </a:ext>
              </a:extLst>
            </p:cNvPr>
            <p:cNvSpPr/>
            <p:nvPr/>
          </p:nvSpPr>
          <p:spPr>
            <a:xfrm>
              <a:off x="1738348" y="3817265"/>
              <a:ext cx="468000" cy="360000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B3CC44-34E1-145B-7D9B-AEFAF6A3B050}"/>
                </a:ext>
              </a:extLst>
            </p:cNvPr>
            <p:cNvSpPr txBox="1"/>
            <p:nvPr/>
          </p:nvSpPr>
          <p:spPr>
            <a:xfrm>
              <a:off x="1826352" y="383394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8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2D0180B-C3AC-4C79-865E-2BB9F460A91E}"/>
                </a:ext>
              </a:extLst>
            </p:cNvPr>
            <p:cNvCxnSpPr>
              <a:cxnSpLocks/>
            </p:cNvCxnSpPr>
            <p:nvPr/>
          </p:nvCxnSpPr>
          <p:spPr>
            <a:xfrm>
              <a:off x="1709014" y="3575141"/>
              <a:ext cx="216698" cy="2529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16A877-04BA-720C-51D3-074A2D23F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1180" y="3573539"/>
              <a:ext cx="216698" cy="2529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9AF5267-BAE1-DD25-D7D6-B6E2CB7789FD}"/>
              </a:ext>
            </a:extLst>
          </p:cNvPr>
          <p:cNvGrpSpPr/>
          <p:nvPr/>
        </p:nvGrpSpPr>
        <p:grpSpPr>
          <a:xfrm>
            <a:off x="5268694" y="2623345"/>
            <a:ext cx="1025168" cy="913762"/>
            <a:chOff x="1181180" y="3263503"/>
            <a:chExt cx="1025168" cy="913762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6DD12C9-C932-E25A-77DB-537D12B315C9}"/>
                </a:ext>
              </a:extLst>
            </p:cNvPr>
            <p:cNvSpPr/>
            <p:nvPr/>
          </p:nvSpPr>
          <p:spPr>
            <a:xfrm>
              <a:off x="1322219" y="3263503"/>
              <a:ext cx="468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3B76FC7-1ADA-A3E2-D44A-BAC35DB56D89}"/>
                </a:ext>
              </a:extLst>
            </p:cNvPr>
            <p:cNvSpPr txBox="1"/>
            <p:nvPr/>
          </p:nvSpPr>
          <p:spPr>
            <a:xfrm>
              <a:off x="1363088" y="328018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42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E109C5-8707-D2C3-8463-BE47D9F9DC5D}"/>
                </a:ext>
              </a:extLst>
            </p:cNvPr>
            <p:cNvSpPr/>
            <p:nvPr/>
          </p:nvSpPr>
          <p:spPr>
            <a:xfrm>
              <a:off x="1738348" y="3817265"/>
              <a:ext cx="468000" cy="360000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E35BE0E-EE15-4242-313F-E54CEB344E3B}"/>
                </a:ext>
              </a:extLst>
            </p:cNvPr>
            <p:cNvSpPr txBox="1"/>
            <p:nvPr/>
          </p:nvSpPr>
          <p:spPr>
            <a:xfrm>
              <a:off x="1779217" y="383394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15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6BD306C-44E8-5890-A199-760A7DE04884}"/>
                </a:ext>
              </a:extLst>
            </p:cNvPr>
            <p:cNvCxnSpPr>
              <a:cxnSpLocks/>
            </p:cNvCxnSpPr>
            <p:nvPr/>
          </p:nvCxnSpPr>
          <p:spPr>
            <a:xfrm>
              <a:off x="1709014" y="3575141"/>
              <a:ext cx="216698" cy="2529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4FE463D-81EB-9F91-7668-25BB632C2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1180" y="3573539"/>
              <a:ext cx="216698" cy="2529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51CE6CE-982F-CB39-2A04-66D0B052921F}"/>
              </a:ext>
            </a:extLst>
          </p:cNvPr>
          <p:cNvGrpSpPr/>
          <p:nvPr/>
        </p:nvGrpSpPr>
        <p:grpSpPr>
          <a:xfrm>
            <a:off x="5724240" y="2077455"/>
            <a:ext cx="1025168" cy="913762"/>
            <a:chOff x="1181180" y="3263503"/>
            <a:chExt cx="1025168" cy="913762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723427C-68B4-7431-C85B-C7D78EC81643}"/>
                </a:ext>
              </a:extLst>
            </p:cNvPr>
            <p:cNvSpPr/>
            <p:nvPr/>
          </p:nvSpPr>
          <p:spPr>
            <a:xfrm>
              <a:off x="1322219" y="3263503"/>
              <a:ext cx="468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2069618-78E4-D7DB-F880-058E8DCC9837}"/>
                </a:ext>
              </a:extLst>
            </p:cNvPr>
            <p:cNvSpPr txBox="1"/>
            <p:nvPr/>
          </p:nvSpPr>
          <p:spPr>
            <a:xfrm>
              <a:off x="1363088" y="328018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46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EDF0C3F-7D33-E7BF-BDCC-21886969FA6E}"/>
                </a:ext>
              </a:extLst>
            </p:cNvPr>
            <p:cNvSpPr/>
            <p:nvPr/>
          </p:nvSpPr>
          <p:spPr>
            <a:xfrm>
              <a:off x="1738348" y="3817265"/>
              <a:ext cx="468000" cy="360000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51A0FD3-FB44-BD77-C1B6-1747FB34643B}"/>
                </a:ext>
              </a:extLst>
            </p:cNvPr>
            <p:cNvSpPr txBox="1"/>
            <p:nvPr/>
          </p:nvSpPr>
          <p:spPr>
            <a:xfrm>
              <a:off x="1826352" y="383394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4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C34D8D3-89AA-BE41-72EF-6734D8CA93CA}"/>
                </a:ext>
              </a:extLst>
            </p:cNvPr>
            <p:cNvCxnSpPr>
              <a:cxnSpLocks/>
            </p:cNvCxnSpPr>
            <p:nvPr/>
          </p:nvCxnSpPr>
          <p:spPr>
            <a:xfrm>
              <a:off x="1709014" y="3575141"/>
              <a:ext cx="216698" cy="2529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118B629-D42F-E4E8-E584-3E2769B866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1180" y="3573539"/>
              <a:ext cx="216698" cy="2529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A9DA2AAC-5295-3C18-69C6-5D7FE1F6A775}"/>
              </a:ext>
            </a:extLst>
          </p:cNvPr>
          <p:cNvSpPr txBox="1"/>
          <p:nvPr/>
        </p:nvSpPr>
        <p:spPr>
          <a:xfrm>
            <a:off x="5804421" y="4361378"/>
            <a:ext cx="963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Cost: 134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7B2498E-1CF7-704E-C9EC-D42E8AF0FDC5}"/>
              </a:ext>
            </a:extLst>
          </p:cNvPr>
          <p:cNvSpPr txBox="1"/>
          <p:nvPr/>
        </p:nvSpPr>
        <p:spPr>
          <a:xfrm>
            <a:off x="31273" y="3110235"/>
            <a:ext cx="1175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Paying once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D4D9F4-20BC-F9A2-6B4F-3326C88CE6FF}"/>
              </a:ext>
            </a:extLst>
          </p:cNvPr>
          <p:cNvSpPr txBox="1"/>
          <p:nvPr/>
        </p:nvSpPr>
        <p:spPr>
          <a:xfrm>
            <a:off x="786122" y="2517492"/>
            <a:ext cx="1221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Paying twice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D3B6A1D-2F4B-B44E-E766-277CD3C44B05}"/>
              </a:ext>
            </a:extLst>
          </p:cNvPr>
          <p:cNvSpPr txBox="1"/>
          <p:nvPr/>
        </p:nvSpPr>
        <p:spPr>
          <a:xfrm>
            <a:off x="3812532" y="2949704"/>
            <a:ext cx="1175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Paying once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D01C828-0ED4-1908-B326-4A473CECF00B}"/>
              </a:ext>
            </a:extLst>
          </p:cNvPr>
          <p:cNvSpPr txBox="1"/>
          <p:nvPr/>
        </p:nvSpPr>
        <p:spPr>
          <a:xfrm>
            <a:off x="4247147" y="2397594"/>
            <a:ext cx="1221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Paying twice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3016204-953B-0946-B8C2-C37486A05919}"/>
              </a:ext>
            </a:extLst>
          </p:cNvPr>
          <p:cNvSpPr txBox="1"/>
          <p:nvPr/>
        </p:nvSpPr>
        <p:spPr>
          <a:xfrm>
            <a:off x="4719322" y="1849741"/>
            <a:ext cx="1253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Paying thrice</a:t>
            </a:r>
          </a:p>
        </p:txBody>
      </p:sp>
    </p:spTree>
    <p:extLst>
      <p:ext uri="{BB962C8B-B14F-4D97-AF65-F5344CB8AC3E}">
        <p14:creationId xmlns:p14="http://schemas.microsoft.com/office/powerpoint/2010/main" val="403015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100" grpId="0"/>
      <p:bldP spid="101" grpId="0"/>
      <p:bldP spid="103" grpId="0"/>
      <p:bldP spid="10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Merge Pebbles – Why Greedy is Good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CF9F717-C39F-7276-E82E-0B770F34672D}"/>
              </a:ext>
            </a:extLst>
          </p:cNvPr>
          <p:cNvSpPr txBox="1">
            <a:spLocks/>
          </p:cNvSpPr>
          <p:nvPr/>
        </p:nvSpPr>
        <p:spPr>
          <a:xfrm>
            <a:off x="181150" y="1078097"/>
            <a:ext cx="6424393" cy="37051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You may need to move a pile </a:t>
            </a:r>
            <a:r>
              <a:rPr lang="en-US" sz="1800" dirty="0">
                <a:solidFill>
                  <a:srgbClr val="FF0000"/>
                </a:solidFill>
              </a:rPr>
              <a:t>multiple times</a:t>
            </a:r>
            <a:r>
              <a:rPr lang="en-US" sz="1800" dirty="0"/>
              <a:t> (Cost for moving the same pile is incurred multiple times)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The pile will be charged at </a:t>
            </a:r>
            <a:r>
              <a:rPr lang="en-US" sz="1800" dirty="0">
                <a:solidFill>
                  <a:srgbClr val="FF0000"/>
                </a:solidFill>
              </a:rPr>
              <a:t>all of its ancestors</a:t>
            </a:r>
            <a:r>
              <a:rPr lang="en-US" sz="1800" dirty="0"/>
              <a:t>!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How many times do we move the pile of size 8?</a:t>
            </a:r>
          </a:p>
          <a:p>
            <a:pPr marL="447675" lvl="1" indent="-233363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dirty="0"/>
              <a:t>The height of it (number of ancestors)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14FD33-7D70-71BB-E378-A8EBB00C4CEA}"/>
              </a:ext>
            </a:extLst>
          </p:cNvPr>
          <p:cNvSpPr txBox="1">
            <a:spLocks/>
          </p:cNvSpPr>
          <p:nvPr/>
        </p:nvSpPr>
        <p:spPr>
          <a:xfrm>
            <a:off x="3899126" y="4655855"/>
            <a:ext cx="2911740" cy="18395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Riverside, CS141 course, Fall 2021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90289DD-8524-2F48-B1E4-217AE6B82DC1}"/>
              </a:ext>
            </a:extLst>
          </p:cNvPr>
          <p:cNvGrpSpPr/>
          <p:nvPr/>
        </p:nvGrpSpPr>
        <p:grpSpPr>
          <a:xfrm>
            <a:off x="122548" y="3921810"/>
            <a:ext cx="1186287" cy="916872"/>
            <a:chOff x="556180" y="3818113"/>
            <a:chExt cx="1186287" cy="91687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3E269E9-88A5-9A63-5D44-944C47B99D10}"/>
                </a:ext>
              </a:extLst>
            </p:cNvPr>
            <p:cNvGrpSpPr/>
            <p:nvPr/>
          </p:nvGrpSpPr>
          <p:grpSpPr>
            <a:xfrm>
              <a:off x="556180" y="4374985"/>
              <a:ext cx="468000" cy="360000"/>
              <a:chOff x="556180" y="1669305"/>
              <a:chExt cx="468000" cy="36000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4914EE9-CDF9-A726-677D-6956E6551D1A}"/>
                  </a:ext>
                </a:extLst>
              </p:cNvPr>
              <p:cNvSpPr/>
              <p:nvPr/>
            </p:nvSpPr>
            <p:spPr>
              <a:xfrm>
                <a:off x="556180" y="1669305"/>
                <a:ext cx="468000" cy="3600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DFC1FA-D9BB-48B7-66E1-5F2E531D4C51}"/>
                  </a:ext>
                </a:extLst>
              </p:cNvPr>
              <p:cNvSpPr txBox="1"/>
              <p:nvPr/>
            </p:nvSpPr>
            <p:spPr>
              <a:xfrm>
                <a:off x="644184" y="1685989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24FB283-E8F0-CA9A-1EC7-16255CDF3BFD}"/>
                </a:ext>
              </a:extLst>
            </p:cNvPr>
            <p:cNvGrpSpPr/>
            <p:nvPr/>
          </p:nvGrpSpPr>
          <p:grpSpPr>
            <a:xfrm>
              <a:off x="1274467" y="4374985"/>
              <a:ext cx="468000" cy="360000"/>
              <a:chOff x="556180" y="1669305"/>
              <a:chExt cx="468000" cy="36000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BDC1344-3E7A-D54E-29E0-A1A73720181C}"/>
                  </a:ext>
                </a:extLst>
              </p:cNvPr>
              <p:cNvSpPr/>
              <p:nvPr/>
            </p:nvSpPr>
            <p:spPr>
              <a:xfrm>
                <a:off x="556180" y="1669305"/>
                <a:ext cx="468000" cy="3600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C99893-C672-A184-108C-73D66444A0BC}"/>
                  </a:ext>
                </a:extLst>
              </p:cNvPr>
              <p:cNvSpPr txBox="1"/>
              <p:nvPr/>
            </p:nvSpPr>
            <p:spPr>
              <a:xfrm>
                <a:off x="644184" y="1685989"/>
                <a:ext cx="295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7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600F949-44A4-9E41-16CE-C084E9FEFAB8}"/>
                </a:ext>
              </a:extLst>
            </p:cNvPr>
            <p:cNvGrpSpPr/>
            <p:nvPr/>
          </p:nvGrpSpPr>
          <p:grpSpPr>
            <a:xfrm>
              <a:off x="905865" y="3818113"/>
              <a:ext cx="468000" cy="360000"/>
              <a:chOff x="556180" y="1669305"/>
              <a:chExt cx="468000" cy="36000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1A6EC7C-7102-3A1E-32D0-FFAE299DAA3F}"/>
                  </a:ext>
                </a:extLst>
              </p:cNvPr>
              <p:cNvSpPr/>
              <p:nvPr/>
            </p:nvSpPr>
            <p:spPr>
              <a:xfrm>
                <a:off x="556180" y="1669305"/>
                <a:ext cx="468000" cy="36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40C2C2-B740-40ED-84C2-A152CC5C330B}"/>
                  </a:ext>
                </a:extLst>
              </p:cNvPr>
              <p:cNvSpPr txBox="1"/>
              <p:nvPr/>
            </p:nvSpPr>
            <p:spPr>
              <a:xfrm>
                <a:off x="597049" y="168598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11</a:t>
                </a:r>
              </a:p>
            </p:txBody>
          </p: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3C5DC44-B92A-F69A-D9A5-017940FF18A3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flipH="1">
              <a:off x="788615" y="4146745"/>
              <a:ext cx="214314" cy="2449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4FBB2DD-C069-C670-076B-E2CDFC7E28B7}"/>
                </a:ext>
              </a:extLst>
            </p:cNvPr>
            <p:cNvCxnSpPr>
              <a:cxnSpLocks/>
            </p:cNvCxnSpPr>
            <p:nvPr/>
          </p:nvCxnSpPr>
          <p:spPr>
            <a:xfrm>
              <a:off x="1272915" y="4138753"/>
              <a:ext cx="216698" cy="2529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E3A520E-A4B2-CB57-1701-56E3262CC509}"/>
              </a:ext>
            </a:extLst>
          </p:cNvPr>
          <p:cNvSpPr txBox="1"/>
          <p:nvPr/>
        </p:nvSpPr>
        <p:spPr>
          <a:xfrm>
            <a:off x="2229146" y="4530655"/>
            <a:ext cx="963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Cost: 103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D907EE2-EC07-4951-B391-846AFE2A942D}"/>
              </a:ext>
            </a:extLst>
          </p:cNvPr>
          <p:cNvGrpSpPr/>
          <p:nvPr/>
        </p:nvGrpSpPr>
        <p:grpSpPr>
          <a:xfrm>
            <a:off x="839283" y="3320185"/>
            <a:ext cx="1293665" cy="1000013"/>
            <a:chOff x="1272915" y="3320185"/>
            <a:chExt cx="1293665" cy="1000013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595F1FF-DF6F-495B-1050-35AE7E8E41D6}"/>
                </a:ext>
              </a:extLst>
            </p:cNvPr>
            <p:cNvGrpSpPr/>
            <p:nvPr/>
          </p:nvGrpSpPr>
          <p:grpSpPr>
            <a:xfrm>
              <a:off x="1272915" y="3320185"/>
              <a:ext cx="1062695" cy="643316"/>
              <a:chOff x="1272915" y="3320185"/>
              <a:chExt cx="1062695" cy="643316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D5D99377-6258-D4D0-45D0-1255C48ABC53}"/>
                  </a:ext>
                </a:extLst>
              </p:cNvPr>
              <p:cNvSpPr/>
              <p:nvPr/>
            </p:nvSpPr>
            <p:spPr>
              <a:xfrm>
                <a:off x="1595667" y="3320185"/>
                <a:ext cx="468000" cy="36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55F0145-A533-335C-0D02-6AA0506E21E4}"/>
                  </a:ext>
                </a:extLst>
              </p:cNvPr>
              <p:cNvSpPr txBox="1"/>
              <p:nvPr/>
            </p:nvSpPr>
            <p:spPr>
              <a:xfrm>
                <a:off x="1636536" y="333686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19</a:t>
                </a: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EE6977C6-A9B2-D079-03A6-7D6C601B40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72915" y="3640821"/>
                <a:ext cx="433574" cy="31215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316E96A-5F8B-7084-0023-003DBA3F95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2717" y="3640821"/>
                <a:ext cx="372893" cy="3226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1949F1B-CA2C-ECA4-4CE1-BB49B0806BDE}"/>
                </a:ext>
              </a:extLst>
            </p:cNvPr>
            <p:cNvGrpSpPr/>
            <p:nvPr/>
          </p:nvGrpSpPr>
          <p:grpSpPr>
            <a:xfrm>
              <a:off x="2098580" y="3960198"/>
              <a:ext cx="468000" cy="360000"/>
              <a:chOff x="556180" y="1669305"/>
              <a:chExt cx="468000" cy="36000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0BB5C0E-8DFC-D745-FFD1-BC3C0F4E46C1}"/>
                  </a:ext>
                </a:extLst>
              </p:cNvPr>
              <p:cNvSpPr/>
              <p:nvPr/>
            </p:nvSpPr>
            <p:spPr>
              <a:xfrm>
                <a:off x="556180" y="1669305"/>
                <a:ext cx="468000" cy="3600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CFDCE31-22A8-8158-98F2-0B8668C6FF3E}"/>
                  </a:ext>
                </a:extLst>
              </p:cNvPr>
              <p:cNvSpPr txBox="1"/>
              <p:nvPr/>
            </p:nvSpPr>
            <p:spPr>
              <a:xfrm>
                <a:off x="644184" y="1685989"/>
                <a:ext cx="295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8</a:t>
                </a: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A9D0546-A392-F2D8-5976-5917DD051384}"/>
              </a:ext>
            </a:extLst>
          </p:cNvPr>
          <p:cNvGrpSpPr/>
          <p:nvPr/>
        </p:nvGrpSpPr>
        <p:grpSpPr>
          <a:xfrm>
            <a:off x="2328815" y="3308357"/>
            <a:ext cx="1186287" cy="992288"/>
            <a:chOff x="556180" y="3742697"/>
            <a:chExt cx="1186287" cy="99228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B3B56FE-A711-40DC-316C-C55E4878BB8F}"/>
                </a:ext>
              </a:extLst>
            </p:cNvPr>
            <p:cNvGrpSpPr/>
            <p:nvPr/>
          </p:nvGrpSpPr>
          <p:grpSpPr>
            <a:xfrm>
              <a:off x="556180" y="4374985"/>
              <a:ext cx="468000" cy="360000"/>
              <a:chOff x="556180" y="1669305"/>
              <a:chExt cx="468000" cy="360000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7F5D5837-9268-00A5-55F3-485328227D92}"/>
                  </a:ext>
                </a:extLst>
              </p:cNvPr>
              <p:cNvSpPr/>
              <p:nvPr/>
            </p:nvSpPr>
            <p:spPr>
              <a:xfrm>
                <a:off x="556180" y="1669305"/>
                <a:ext cx="468000" cy="3600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CFFE8F7-32DE-4758-E889-E5941D084AC7}"/>
                  </a:ext>
                </a:extLst>
              </p:cNvPr>
              <p:cNvSpPr txBox="1"/>
              <p:nvPr/>
            </p:nvSpPr>
            <p:spPr>
              <a:xfrm>
                <a:off x="597049" y="168598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12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8D975A2-F151-E72A-E280-B94408CF92D3}"/>
                </a:ext>
              </a:extLst>
            </p:cNvPr>
            <p:cNvGrpSpPr/>
            <p:nvPr/>
          </p:nvGrpSpPr>
          <p:grpSpPr>
            <a:xfrm>
              <a:off x="1274467" y="4374985"/>
              <a:ext cx="468000" cy="360000"/>
              <a:chOff x="556180" y="1669305"/>
              <a:chExt cx="468000" cy="360000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9AC6BFD-A445-A178-DB37-DF897E130983}"/>
                  </a:ext>
                </a:extLst>
              </p:cNvPr>
              <p:cNvSpPr/>
              <p:nvPr/>
            </p:nvSpPr>
            <p:spPr>
              <a:xfrm>
                <a:off x="556180" y="1669305"/>
                <a:ext cx="468000" cy="3600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676E552-CFB7-2AD4-7E43-E3D29D484307}"/>
                  </a:ext>
                </a:extLst>
              </p:cNvPr>
              <p:cNvSpPr txBox="1"/>
              <p:nvPr/>
            </p:nvSpPr>
            <p:spPr>
              <a:xfrm>
                <a:off x="597049" y="168598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15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A16330E-291B-FDC4-4E8F-F80D03868582}"/>
                </a:ext>
              </a:extLst>
            </p:cNvPr>
            <p:cNvGrpSpPr/>
            <p:nvPr/>
          </p:nvGrpSpPr>
          <p:grpSpPr>
            <a:xfrm>
              <a:off x="905865" y="3742697"/>
              <a:ext cx="468000" cy="360000"/>
              <a:chOff x="556180" y="1593889"/>
              <a:chExt cx="468000" cy="360000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9FE7BF45-ED7E-F768-F1D9-4B8F2D4AFE99}"/>
                  </a:ext>
                </a:extLst>
              </p:cNvPr>
              <p:cNvSpPr/>
              <p:nvPr/>
            </p:nvSpPr>
            <p:spPr>
              <a:xfrm>
                <a:off x="556180" y="1593889"/>
                <a:ext cx="468000" cy="36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F4DA2C-9002-CF81-93CC-CA621E5C62DA}"/>
                  </a:ext>
                </a:extLst>
              </p:cNvPr>
              <p:cNvSpPr txBox="1"/>
              <p:nvPr/>
            </p:nvSpPr>
            <p:spPr>
              <a:xfrm>
                <a:off x="597049" y="1610573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27</a:t>
                </a:r>
              </a:p>
            </p:txBody>
          </p: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10E0B9D-E62E-A149-9DB0-982AA947ED26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 flipH="1">
              <a:off x="793577" y="4069665"/>
              <a:ext cx="206013" cy="32200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CCCF582-8DFF-5092-F476-B893180D4460}"/>
                </a:ext>
              </a:extLst>
            </p:cNvPr>
            <p:cNvCxnSpPr>
              <a:cxnSpLocks/>
            </p:cNvCxnSpPr>
            <p:nvPr/>
          </p:nvCxnSpPr>
          <p:spPr>
            <a:xfrm>
              <a:off x="1287063" y="4060238"/>
              <a:ext cx="193123" cy="324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1232F14-8DF3-FB8B-EC7C-BC8A597045D5}"/>
              </a:ext>
            </a:extLst>
          </p:cNvPr>
          <p:cNvGrpSpPr/>
          <p:nvPr/>
        </p:nvGrpSpPr>
        <p:grpSpPr>
          <a:xfrm>
            <a:off x="1399432" y="2711724"/>
            <a:ext cx="1516465" cy="625145"/>
            <a:chOff x="622910" y="3320185"/>
            <a:chExt cx="1516465" cy="625145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1AE8A50-971F-0811-1B65-C3F599CB7316}"/>
                </a:ext>
              </a:extLst>
            </p:cNvPr>
            <p:cNvSpPr/>
            <p:nvPr/>
          </p:nvSpPr>
          <p:spPr>
            <a:xfrm>
              <a:off x="1159237" y="3320185"/>
              <a:ext cx="468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F4BFFB0-27A9-59D3-E3DB-8A418D3F0C88}"/>
                </a:ext>
              </a:extLst>
            </p:cNvPr>
            <p:cNvSpPr txBox="1"/>
            <p:nvPr/>
          </p:nvSpPr>
          <p:spPr>
            <a:xfrm>
              <a:off x="1200106" y="33368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46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394990F-44B8-655C-D814-9AC1097EF9CB}"/>
                </a:ext>
              </a:extLst>
            </p:cNvPr>
            <p:cNvCxnSpPr>
              <a:cxnSpLocks/>
              <a:endCxn id="74" idx="0"/>
            </p:cNvCxnSpPr>
            <p:nvPr/>
          </p:nvCxnSpPr>
          <p:spPr>
            <a:xfrm flipH="1">
              <a:off x="622910" y="3640821"/>
              <a:ext cx="649947" cy="3045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36AA471-D8D4-7835-DF8F-F0B31D095610}"/>
                </a:ext>
              </a:extLst>
            </p:cNvPr>
            <p:cNvCxnSpPr>
              <a:cxnSpLocks/>
              <a:endCxn id="77" idx="0"/>
            </p:cNvCxnSpPr>
            <p:nvPr/>
          </p:nvCxnSpPr>
          <p:spPr>
            <a:xfrm>
              <a:off x="1529085" y="3640821"/>
              <a:ext cx="610290" cy="29268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647C3E6-B288-C515-7AFD-664CE2D3EFEF}"/>
              </a:ext>
            </a:extLst>
          </p:cNvPr>
          <p:cNvGrpSpPr/>
          <p:nvPr/>
        </p:nvGrpSpPr>
        <p:grpSpPr>
          <a:xfrm>
            <a:off x="4166652" y="3723845"/>
            <a:ext cx="1186287" cy="916872"/>
            <a:chOff x="556180" y="3818113"/>
            <a:chExt cx="1186287" cy="91687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ED9C5E2-8BEC-3072-DDB6-C11598001D39}"/>
                </a:ext>
              </a:extLst>
            </p:cNvPr>
            <p:cNvGrpSpPr/>
            <p:nvPr/>
          </p:nvGrpSpPr>
          <p:grpSpPr>
            <a:xfrm>
              <a:off x="556180" y="4374985"/>
              <a:ext cx="468000" cy="360000"/>
              <a:chOff x="556180" y="1669305"/>
              <a:chExt cx="468000" cy="36000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5DECE386-E7FF-7171-5470-629616057E6B}"/>
                  </a:ext>
                </a:extLst>
              </p:cNvPr>
              <p:cNvSpPr/>
              <p:nvPr/>
            </p:nvSpPr>
            <p:spPr>
              <a:xfrm>
                <a:off x="556180" y="1669305"/>
                <a:ext cx="468000" cy="3600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44496D5-B3C0-E2D7-6E04-504C1A4A64E3}"/>
                  </a:ext>
                </a:extLst>
              </p:cNvPr>
              <p:cNvSpPr txBox="1"/>
              <p:nvPr/>
            </p:nvSpPr>
            <p:spPr>
              <a:xfrm>
                <a:off x="597049" y="1685989"/>
                <a:ext cx="4058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12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95435C8-F45F-403D-E275-D7A2207D90EF}"/>
                </a:ext>
              </a:extLst>
            </p:cNvPr>
            <p:cNvGrpSpPr/>
            <p:nvPr/>
          </p:nvGrpSpPr>
          <p:grpSpPr>
            <a:xfrm>
              <a:off x="1274467" y="4374985"/>
              <a:ext cx="468000" cy="360000"/>
              <a:chOff x="556180" y="1669305"/>
              <a:chExt cx="468000" cy="360000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5BFC5E9-D345-0767-51E5-77A2E045DAA9}"/>
                  </a:ext>
                </a:extLst>
              </p:cNvPr>
              <p:cNvSpPr/>
              <p:nvPr/>
            </p:nvSpPr>
            <p:spPr>
              <a:xfrm>
                <a:off x="556180" y="1669305"/>
                <a:ext cx="468000" cy="3600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8290270-68FF-554C-4214-70198267FCCF}"/>
                  </a:ext>
                </a:extLst>
              </p:cNvPr>
              <p:cNvSpPr txBox="1"/>
              <p:nvPr/>
            </p:nvSpPr>
            <p:spPr>
              <a:xfrm>
                <a:off x="644184" y="1685989"/>
                <a:ext cx="295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7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31DE227-E426-0738-C19C-EB553E113ED7}"/>
                </a:ext>
              </a:extLst>
            </p:cNvPr>
            <p:cNvGrpSpPr/>
            <p:nvPr/>
          </p:nvGrpSpPr>
          <p:grpSpPr>
            <a:xfrm>
              <a:off x="905865" y="3818113"/>
              <a:ext cx="468000" cy="360000"/>
              <a:chOff x="556180" y="1669305"/>
              <a:chExt cx="468000" cy="36000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B39EC124-695B-A2D7-F3DC-D420D6BC6AF7}"/>
                  </a:ext>
                </a:extLst>
              </p:cNvPr>
              <p:cNvSpPr/>
              <p:nvPr/>
            </p:nvSpPr>
            <p:spPr>
              <a:xfrm>
                <a:off x="556180" y="1669305"/>
                <a:ext cx="468000" cy="36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A4B39AA-44C8-CEBE-30DB-034D9EF74A46}"/>
                  </a:ext>
                </a:extLst>
              </p:cNvPr>
              <p:cNvSpPr txBox="1"/>
              <p:nvPr/>
            </p:nvSpPr>
            <p:spPr>
              <a:xfrm>
                <a:off x="597049" y="1685989"/>
                <a:ext cx="4058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19</a:t>
                </a: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387CB73-FFE6-D990-482A-ABCB64E258BF}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 flipH="1">
              <a:off x="799989" y="4138753"/>
              <a:ext cx="216698" cy="2529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A8FEC5E-D419-7A8C-92F8-97160136FFA5}"/>
                </a:ext>
              </a:extLst>
            </p:cNvPr>
            <p:cNvCxnSpPr>
              <a:cxnSpLocks/>
            </p:cNvCxnSpPr>
            <p:nvPr/>
          </p:nvCxnSpPr>
          <p:spPr>
            <a:xfrm>
              <a:off x="1272915" y="4138753"/>
              <a:ext cx="216698" cy="2529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7E6959C-1676-5BA4-F958-5F53DC55716F}"/>
              </a:ext>
            </a:extLst>
          </p:cNvPr>
          <p:cNvGrpSpPr/>
          <p:nvPr/>
        </p:nvGrpSpPr>
        <p:grpSpPr>
          <a:xfrm>
            <a:off x="4810506" y="3169235"/>
            <a:ext cx="1025168" cy="913762"/>
            <a:chOff x="1181180" y="3263503"/>
            <a:chExt cx="1025168" cy="913762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6F88E4F-ED58-A226-BB5D-F90990AB5875}"/>
                </a:ext>
              </a:extLst>
            </p:cNvPr>
            <p:cNvSpPr/>
            <p:nvPr/>
          </p:nvSpPr>
          <p:spPr>
            <a:xfrm>
              <a:off x="1322219" y="3263503"/>
              <a:ext cx="468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9132976-8413-7AD5-03C3-9956068DA400}"/>
                </a:ext>
              </a:extLst>
            </p:cNvPr>
            <p:cNvSpPr txBox="1"/>
            <p:nvPr/>
          </p:nvSpPr>
          <p:spPr>
            <a:xfrm>
              <a:off x="1363088" y="328018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27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3606F1B-692A-07D6-EC53-565D63710C7E}"/>
                </a:ext>
              </a:extLst>
            </p:cNvPr>
            <p:cNvSpPr/>
            <p:nvPr/>
          </p:nvSpPr>
          <p:spPr>
            <a:xfrm>
              <a:off x="1738348" y="3817265"/>
              <a:ext cx="468000" cy="360000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B3CC44-34E1-145B-7D9B-AEFAF6A3B050}"/>
                </a:ext>
              </a:extLst>
            </p:cNvPr>
            <p:cNvSpPr txBox="1"/>
            <p:nvPr/>
          </p:nvSpPr>
          <p:spPr>
            <a:xfrm>
              <a:off x="1826352" y="383394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8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2D0180B-C3AC-4C79-865E-2BB9F460A91E}"/>
                </a:ext>
              </a:extLst>
            </p:cNvPr>
            <p:cNvCxnSpPr>
              <a:cxnSpLocks/>
            </p:cNvCxnSpPr>
            <p:nvPr/>
          </p:nvCxnSpPr>
          <p:spPr>
            <a:xfrm>
              <a:off x="1709014" y="3575141"/>
              <a:ext cx="216698" cy="2529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16A877-04BA-720C-51D3-074A2D23F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1180" y="3573539"/>
              <a:ext cx="216698" cy="2529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9AF5267-BAE1-DD25-D7D6-B6E2CB7789FD}"/>
              </a:ext>
            </a:extLst>
          </p:cNvPr>
          <p:cNvGrpSpPr/>
          <p:nvPr/>
        </p:nvGrpSpPr>
        <p:grpSpPr>
          <a:xfrm>
            <a:off x="5268694" y="2623345"/>
            <a:ext cx="1025168" cy="913762"/>
            <a:chOff x="1181180" y="3263503"/>
            <a:chExt cx="1025168" cy="913762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6DD12C9-C932-E25A-77DB-537D12B315C9}"/>
                </a:ext>
              </a:extLst>
            </p:cNvPr>
            <p:cNvSpPr/>
            <p:nvPr/>
          </p:nvSpPr>
          <p:spPr>
            <a:xfrm>
              <a:off x="1322219" y="3263503"/>
              <a:ext cx="468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3B76FC7-1ADA-A3E2-D44A-BAC35DB56D89}"/>
                </a:ext>
              </a:extLst>
            </p:cNvPr>
            <p:cNvSpPr txBox="1"/>
            <p:nvPr/>
          </p:nvSpPr>
          <p:spPr>
            <a:xfrm>
              <a:off x="1363088" y="328018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42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E109C5-8707-D2C3-8463-BE47D9F9DC5D}"/>
                </a:ext>
              </a:extLst>
            </p:cNvPr>
            <p:cNvSpPr/>
            <p:nvPr/>
          </p:nvSpPr>
          <p:spPr>
            <a:xfrm>
              <a:off x="1738348" y="3817265"/>
              <a:ext cx="468000" cy="360000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E35BE0E-EE15-4242-313F-E54CEB344E3B}"/>
                </a:ext>
              </a:extLst>
            </p:cNvPr>
            <p:cNvSpPr txBox="1"/>
            <p:nvPr/>
          </p:nvSpPr>
          <p:spPr>
            <a:xfrm>
              <a:off x="1779217" y="383394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15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6BD306C-44E8-5890-A199-760A7DE04884}"/>
                </a:ext>
              </a:extLst>
            </p:cNvPr>
            <p:cNvCxnSpPr>
              <a:cxnSpLocks/>
            </p:cNvCxnSpPr>
            <p:nvPr/>
          </p:nvCxnSpPr>
          <p:spPr>
            <a:xfrm>
              <a:off x="1709014" y="3575141"/>
              <a:ext cx="216698" cy="2529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4FE463D-81EB-9F91-7668-25BB632C2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1180" y="3573539"/>
              <a:ext cx="216698" cy="2529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51CE6CE-982F-CB39-2A04-66D0B052921F}"/>
              </a:ext>
            </a:extLst>
          </p:cNvPr>
          <p:cNvGrpSpPr/>
          <p:nvPr/>
        </p:nvGrpSpPr>
        <p:grpSpPr>
          <a:xfrm>
            <a:off x="5724240" y="2077455"/>
            <a:ext cx="1025168" cy="913762"/>
            <a:chOff x="1181180" y="3263503"/>
            <a:chExt cx="1025168" cy="913762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723427C-68B4-7431-C85B-C7D78EC81643}"/>
                </a:ext>
              </a:extLst>
            </p:cNvPr>
            <p:cNvSpPr/>
            <p:nvPr/>
          </p:nvSpPr>
          <p:spPr>
            <a:xfrm>
              <a:off x="1322219" y="3263503"/>
              <a:ext cx="468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2069618-78E4-D7DB-F880-058E8DCC9837}"/>
                </a:ext>
              </a:extLst>
            </p:cNvPr>
            <p:cNvSpPr txBox="1"/>
            <p:nvPr/>
          </p:nvSpPr>
          <p:spPr>
            <a:xfrm>
              <a:off x="1363088" y="328018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46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EDF0C3F-7D33-E7BF-BDCC-21886969FA6E}"/>
                </a:ext>
              </a:extLst>
            </p:cNvPr>
            <p:cNvSpPr/>
            <p:nvPr/>
          </p:nvSpPr>
          <p:spPr>
            <a:xfrm>
              <a:off x="1738348" y="3817265"/>
              <a:ext cx="468000" cy="360000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51A0FD3-FB44-BD77-C1B6-1747FB34643B}"/>
                </a:ext>
              </a:extLst>
            </p:cNvPr>
            <p:cNvSpPr txBox="1"/>
            <p:nvPr/>
          </p:nvSpPr>
          <p:spPr>
            <a:xfrm>
              <a:off x="1826352" y="383394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4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C34D8D3-89AA-BE41-72EF-6734D8CA93CA}"/>
                </a:ext>
              </a:extLst>
            </p:cNvPr>
            <p:cNvCxnSpPr>
              <a:cxnSpLocks/>
            </p:cNvCxnSpPr>
            <p:nvPr/>
          </p:nvCxnSpPr>
          <p:spPr>
            <a:xfrm>
              <a:off x="1709014" y="3575141"/>
              <a:ext cx="216698" cy="2529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118B629-D42F-E4E8-E584-3E2769B866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1180" y="3573539"/>
              <a:ext cx="216698" cy="2529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A9DA2AAC-5295-3C18-69C6-5D7FE1F6A775}"/>
              </a:ext>
            </a:extLst>
          </p:cNvPr>
          <p:cNvSpPr txBox="1"/>
          <p:nvPr/>
        </p:nvSpPr>
        <p:spPr>
          <a:xfrm>
            <a:off x="5804421" y="4361378"/>
            <a:ext cx="963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Cost: 134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CE3FFC-6D65-B018-4400-A2C2269637E6}"/>
              </a:ext>
            </a:extLst>
          </p:cNvPr>
          <p:cNvSpPr txBox="1"/>
          <p:nvPr/>
        </p:nvSpPr>
        <p:spPr>
          <a:xfrm>
            <a:off x="19251" y="2449263"/>
            <a:ext cx="3577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Total cost: 4x3 + 7x3 + </a:t>
            </a:r>
            <a:r>
              <a:rPr lang="en-US" sz="1400" dirty="0">
                <a:solidFill>
                  <a:srgbClr val="FF0000"/>
                </a:solidFill>
              </a:rPr>
              <a:t>8x2</a:t>
            </a:r>
            <a:r>
              <a:rPr lang="en-US" sz="1400" dirty="0"/>
              <a:t> + 12x2 + 15x2 = 103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96D660-99A1-2B94-821E-6725A9ADD319}"/>
              </a:ext>
            </a:extLst>
          </p:cNvPr>
          <p:cNvSpPr txBox="1"/>
          <p:nvPr/>
        </p:nvSpPr>
        <p:spPr>
          <a:xfrm>
            <a:off x="3855006" y="2263416"/>
            <a:ext cx="17324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Total cost: 12x4 + 7x4 + </a:t>
            </a:r>
            <a:r>
              <a:rPr lang="en-US" sz="1400" dirty="0">
                <a:solidFill>
                  <a:srgbClr val="FF0000"/>
                </a:solidFill>
              </a:rPr>
              <a:t>8x3</a:t>
            </a:r>
            <a:r>
              <a:rPr lang="en-US" sz="1400" dirty="0"/>
              <a:t> + 15x2 + 4x1 = 134</a:t>
            </a:r>
          </a:p>
        </p:txBody>
      </p:sp>
    </p:spTree>
    <p:extLst>
      <p:ext uri="{BB962C8B-B14F-4D97-AF65-F5344CB8AC3E}">
        <p14:creationId xmlns:p14="http://schemas.microsoft.com/office/powerpoint/2010/main" val="395065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Merge Pebbles – Why Greedy is Good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7CF9F717-C39F-7276-E82E-0B770F3467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150" y="1078097"/>
                <a:ext cx="6424393" cy="120245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600" dirty="0"/>
                  <a:t> is the set of leaf nodes,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is the height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600" dirty="0"/>
                  <a:t> leaf node</a:t>
                </a:r>
              </a:p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dirty="0"/>
                  <a:t>We will try to see what if we do not exactly follow the greedy strategy and exchange the order of merging of two piles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7CF9F717-C39F-7276-E82E-0B770F346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" y="1078097"/>
                <a:ext cx="6424393" cy="1202459"/>
              </a:xfrm>
              <a:prstGeom prst="rect">
                <a:avLst/>
              </a:prstGeom>
              <a:blipFill>
                <a:blip r:embed="rId3"/>
                <a:stretch>
                  <a:fillRect l="-394" t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14FD33-7D70-71BB-E378-A8EBB00C4CEA}"/>
              </a:ext>
            </a:extLst>
          </p:cNvPr>
          <p:cNvSpPr txBox="1">
            <a:spLocks/>
          </p:cNvSpPr>
          <p:nvPr/>
        </p:nvSpPr>
        <p:spPr>
          <a:xfrm>
            <a:off x="3899126" y="4655855"/>
            <a:ext cx="2911740" cy="18395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Riverside, CS141 course, Fall 2021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90289DD-8524-2F48-B1E4-217AE6B82DC1}"/>
              </a:ext>
            </a:extLst>
          </p:cNvPr>
          <p:cNvGrpSpPr/>
          <p:nvPr/>
        </p:nvGrpSpPr>
        <p:grpSpPr>
          <a:xfrm>
            <a:off x="84840" y="3309068"/>
            <a:ext cx="1186287" cy="916872"/>
            <a:chOff x="556180" y="3818113"/>
            <a:chExt cx="1186287" cy="91687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3E269E9-88A5-9A63-5D44-944C47B99D10}"/>
                </a:ext>
              </a:extLst>
            </p:cNvPr>
            <p:cNvGrpSpPr/>
            <p:nvPr/>
          </p:nvGrpSpPr>
          <p:grpSpPr>
            <a:xfrm>
              <a:off x="556180" y="4374985"/>
              <a:ext cx="468000" cy="360000"/>
              <a:chOff x="556180" y="1669305"/>
              <a:chExt cx="468000" cy="36000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4914EE9-CDF9-A726-677D-6956E6551D1A}"/>
                  </a:ext>
                </a:extLst>
              </p:cNvPr>
              <p:cNvSpPr/>
              <p:nvPr/>
            </p:nvSpPr>
            <p:spPr>
              <a:xfrm>
                <a:off x="556180" y="1669305"/>
                <a:ext cx="468000" cy="3600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DFC1FA-D9BB-48B7-66E1-5F2E531D4C51}"/>
                  </a:ext>
                </a:extLst>
              </p:cNvPr>
              <p:cNvSpPr txBox="1"/>
              <p:nvPr/>
            </p:nvSpPr>
            <p:spPr>
              <a:xfrm>
                <a:off x="644184" y="1685989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24FB283-E8F0-CA9A-1EC7-16255CDF3BFD}"/>
                </a:ext>
              </a:extLst>
            </p:cNvPr>
            <p:cNvGrpSpPr/>
            <p:nvPr/>
          </p:nvGrpSpPr>
          <p:grpSpPr>
            <a:xfrm>
              <a:off x="1274467" y="4374985"/>
              <a:ext cx="468000" cy="360000"/>
              <a:chOff x="556180" y="1669305"/>
              <a:chExt cx="468000" cy="36000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BDC1344-3E7A-D54E-29E0-A1A73720181C}"/>
                  </a:ext>
                </a:extLst>
              </p:cNvPr>
              <p:cNvSpPr/>
              <p:nvPr/>
            </p:nvSpPr>
            <p:spPr>
              <a:xfrm>
                <a:off x="556180" y="1669305"/>
                <a:ext cx="468000" cy="3600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C99893-C672-A184-108C-73D66444A0BC}"/>
                  </a:ext>
                </a:extLst>
              </p:cNvPr>
              <p:cNvSpPr txBox="1"/>
              <p:nvPr/>
            </p:nvSpPr>
            <p:spPr>
              <a:xfrm>
                <a:off x="644184" y="1685989"/>
                <a:ext cx="295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7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600F949-44A4-9E41-16CE-C084E9FEFAB8}"/>
                </a:ext>
              </a:extLst>
            </p:cNvPr>
            <p:cNvGrpSpPr/>
            <p:nvPr/>
          </p:nvGrpSpPr>
          <p:grpSpPr>
            <a:xfrm>
              <a:off x="905865" y="3818113"/>
              <a:ext cx="468000" cy="360000"/>
              <a:chOff x="556180" y="1669305"/>
              <a:chExt cx="468000" cy="36000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1A6EC7C-7102-3A1E-32D0-FFAE299DAA3F}"/>
                  </a:ext>
                </a:extLst>
              </p:cNvPr>
              <p:cNvSpPr/>
              <p:nvPr/>
            </p:nvSpPr>
            <p:spPr>
              <a:xfrm>
                <a:off x="556180" y="1669305"/>
                <a:ext cx="468000" cy="36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40C2C2-B740-40ED-84C2-A152CC5C330B}"/>
                  </a:ext>
                </a:extLst>
              </p:cNvPr>
              <p:cNvSpPr txBox="1"/>
              <p:nvPr/>
            </p:nvSpPr>
            <p:spPr>
              <a:xfrm>
                <a:off x="597049" y="168598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11</a:t>
                </a:r>
              </a:p>
            </p:txBody>
          </p: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3C5DC44-B92A-F69A-D9A5-017940FF18A3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flipH="1">
              <a:off x="788615" y="4146745"/>
              <a:ext cx="214314" cy="2449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4FBB2DD-C069-C670-076B-E2CDFC7E28B7}"/>
                </a:ext>
              </a:extLst>
            </p:cNvPr>
            <p:cNvCxnSpPr>
              <a:cxnSpLocks/>
            </p:cNvCxnSpPr>
            <p:nvPr/>
          </p:nvCxnSpPr>
          <p:spPr>
            <a:xfrm>
              <a:off x="1272915" y="4138753"/>
              <a:ext cx="216698" cy="2529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D907EE2-EC07-4951-B391-846AFE2A942D}"/>
              </a:ext>
            </a:extLst>
          </p:cNvPr>
          <p:cNvGrpSpPr/>
          <p:nvPr/>
        </p:nvGrpSpPr>
        <p:grpSpPr>
          <a:xfrm>
            <a:off x="801575" y="2707443"/>
            <a:ext cx="1293665" cy="1000013"/>
            <a:chOff x="1272915" y="3320185"/>
            <a:chExt cx="1293665" cy="1000013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595F1FF-DF6F-495B-1050-35AE7E8E41D6}"/>
                </a:ext>
              </a:extLst>
            </p:cNvPr>
            <p:cNvGrpSpPr/>
            <p:nvPr/>
          </p:nvGrpSpPr>
          <p:grpSpPr>
            <a:xfrm>
              <a:off x="1272915" y="3320185"/>
              <a:ext cx="1062695" cy="643316"/>
              <a:chOff x="1272915" y="3320185"/>
              <a:chExt cx="1062695" cy="643316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D5D99377-6258-D4D0-45D0-1255C48ABC53}"/>
                  </a:ext>
                </a:extLst>
              </p:cNvPr>
              <p:cNvSpPr/>
              <p:nvPr/>
            </p:nvSpPr>
            <p:spPr>
              <a:xfrm>
                <a:off x="1595667" y="3320185"/>
                <a:ext cx="468000" cy="36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55F0145-A533-335C-0D02-6AA0506E21E4}"/>
                  </a:ext>
                </a:extLst>
              </p:cNvPr>
              <p:cNvSpPr txBox="1"/>
              <p:nvPr/>
            </p:nvSpPr>
            <p:spPr>
              <a:xfrm>
                <a:off x="1636536" y="333686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19</a:t>
                </a: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EE6977C6-A9B2-D079-03A6-7D6C601B40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72915" y="3640821"/>
                <a:ext cx="433574" cy="31215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316E96A-5F8B-7084-0023-003DBA3F95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2717" y="3640821"/>
                <a:ext cx="372893" cy="3226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1949F1B-CA2C-ECA4-4CE1-BB49B0806BDE}"/>
                </a:ext>
              </a:extLst>
            </p:cNvPr>
            <p:cNvGrpSpPr/>
            <p:nvPr/>
          </p:nvGrpSpPr>
          <p:grpSpPr>
            <a:xfrm>
              <a:off x="2098580" y="3960198"/>
              <a:ext cx="468000" cy="360000"/>
              <a:chOff x="556180" y="1669305"/>
              <a:chExt cx="468000" cy="36000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0BB5C0E-8DFC-D745-FFD1-BC3C0F4E46C1}"/>
                  </a:ext>
                </a:extLst>
              </p:cNvPr>
              <p:cNvSpPr/>
              <p:nvPr/>
            </p:nvSpPr>
            <p:spPr>
              <a:xfrm>
                <a:off x="556180" y="1669305"/>
                <a:ext cx="468000" cy="3600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CFDCE31-22A8-8158-98F2-0B8668C6FF3E}"/>
                  </a:ext>
                </a:extLst>
              </p:cNvPr>
              <p:cNvSpPr txBox="1"/>
              <p:nvPr/>
            </p:nvSpPr>
            <p:spPr>
              <a:xfrm>
                <a:off x="644184" y="1685989"/>
                <a:ext cx="295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8</a:t>
                </a: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A9D0546-A392-F2D8-5976-5917DD051384}"/>
              </a:ext>
            </a:extLst>
          </p:cNvPr>
          <p:cNvGrpSpPr/>
          <p:nvPr/>
        </p:nvGrpSpPr>
        <p:grpSpPr>
          <a:xfrm>
            <a:off x="2291107" y="2695615"/>
            <a:ext cx="1186287" cy="992288"/>
            <a:chOff x="556180" y="3742697"/>
            <a:chExt cx="1186287" cy="99228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B3B56FE-A711-40DC-316C-C55E4878BB8F}"/>
                </a:ext>
              </a:extLst>
            </p:cNvPr>
            <p:cNvGrpSpPr/>
            <p:nvPr/>
          </p:nvGrpSpPr>
          <p:grpSpPr>
            <a:xfrm>
              <a:off x="556180" y="4374985"/>
              <a:ext cx="468000" cy="360000"/>
              <a:chOff x="556180" y="1669305"/>
              <a:chExt cx="468000" cy="360000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7F5D5837-9268-00A5-55F3-485328227D92}"/>
                  </a:ext>
                </a:extLst>
              </p:cNvPr>
              <p:cNvSpPr/>
              <p:nvPr/>
            </p:nvSpPr>
            <p:spPr>
              <a:xfrm>
                <a:off x="556180" y="1669305"/>
                <a:ext cx="468000" cy="3600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CFFE8F7-32DE-4758-E889-E5941D084AC7}"/>
                  </a:ext>
                </a:extLst>
              </p:cNvPr>
              <p:cNvSpPr txBox="1"/>
              <p:nvPr/>
            </p:nvSpPr>
            <p:spPr>
              <a:xfrm>
                <a:off x="597049" y="168598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12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8D975A2-F151-E72A-E280-B94408CF92D3}"/>
                </a:ext>
              </a:extLst>
            </p:cNvPr>
            <p:cNvGrpSpPr/>
            <p:nvPr/>
          </p:nvGrpSpPr>
          <p:grpSpPr>
            <a:xfrm>
              <a:off x="1274467" y="4374985"/>
              <a:ext cx="468000" cy="360000"/>
              <a:chOff x="556180" y="1669305"/>
              <a:chExt cx="468000" cy="360000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9AC6BFD-A445-A178-DB37-DF897E130983}"/>
                  </a:ext>
                </a:extLst>
              </p:cNvPr>
              <p:cNvSpPr/>
              <p:nvPr/>
            </p:nvSpPr>
            <p:spPr>
              <a:xfrm>
                <a:off x="556180" y="1669305"/>
                <a:ext cx="468000" cy="3600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676E552-CFB7-2AD4-7E43-E3D29D484307}"/>
                  </a:ext>
                </a:extLst>
              </p:cNvPr>
              <p:cNvSpPr txBox="1"/>
              <p:nvPr/>
            </p:nvSpPr>
            <p:spPr>
              <a:xfrm>
                <a:off x="597049" y="168598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15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A16330E-291B-FDC4-4E8F-F80D03868582}"/>
                </a:ext>
              </a:extLst>
            </p:cNvPr>
            <p:cNvGrpSpPr/>
            <p:nvPr/>
          </p:nvGrpSpPr>
          <p:grpSpPr>
            <a:xfrm>
              <a:off x="905865" y="3742697"/>
              <a:ext cx="468000" cy="360000"/>
              <a:chOff x="556180" y="1593889"/>
              <a:chExt cx="468000" cy="360000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9FE7BF45-ED7E-F768-F1D9-4B8F2D4AFE99}"/>
                  </a:ext>
                </a:extLst>
              </p:cNvPr>
              <p:cNvSpPr/>
              <p:nvPr/>
            </p:nvSpPr>
            <p:spPr>
              <a:xfrm>
                <a:off x="556180" y="1593889"/>
                <a:ext cx="468000" cy="36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F4DA2C-9002-CF81-93CC-CA621E5C62DA}"/>
                  </a:ext>
                </a:extLst>
              </p:cNvPr>
              <p:cNvSpPr txBox="1"/>
              <p:nvPr/>
            </p:nvSpPr>
            <p:spPr>
              <a:xfrm>
                <a:off x="597049" y="1610573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27</a:t>
                </a:r>
              </a:p>
            </p:txBody>
          </p: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10E0B9D-E62E-A149-9DB0-982AA947ED26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 flipH="1">
              <a:off x="793577" y="4069665"/>
              <a:ext cx="206013" cy="32200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CCCF582-8DFF-5092-F476-B893180D4460}"/>
                </a:ext>
              </a:extLst>
            </p:cNvPr>
            <p:cNvCxnSpPr>
              <a:cxnSpLocks/>
            </p:cNvCxnSpPr>
            <p:nvPr/>
          </p:nvCxnSpPr>
          <p:spPr>
            <a:xfrm>
              <a:off x="1287063" y="4060238"/>
              <a:ext cx="193123" cy="324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D1AE8A50-971F-0811-1B65-C3F599CB7316}"/>
              </a:ext>
            </a:extLst>
          </p:cNvPr>
          <p:cNvSpPr/>
          <p:nvPr/>
        </p:nvSpPr>
        <p:spPr>
          <a:xfrm>
            <a:off x="1898051" y="2164843"/>
            <a:ext cx="468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chemeClr val="accent5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F4BFFB0-27A9-59D3-E3DB-8A418D3F0C88}"/>
              </a:ext>
            </a:extLst>
          </p:cNvPr>
          <p:cNvSpPr txBox="1"/>
          <p:nvPr/>
        </p:nvSpPr>
        <p:spPr>
          <a:xfrm>
            <a:off x="1938920" y="218152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46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394990F-44B8-655C-D814-9AC1097EF9CB}"/>
              </a:ext>
            </a:extLst>
          </p:cNvPr>
          <p:cNvCxnSpPr>
            <a:cxnSpLocks/>
            <a:endCxn id="74" idx="0"/>
          </p:cNvCxnSpPr>
          <p:nvPr/>
        </p:nvCxnSpPr>
        <p:spPr>
          <a:xfrm flipH="1">
            <a:off x="1361724" y="2447084"/>
            <a:ext cx="589450" cy="2770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36AA471-D8D4-7835-DF8F-F0B31D095610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2307711" y="2462856"/>
            <a:ext cx="570478" cy="2494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3CE3FFC-6D65-B018-4400-A2C2269637E6}"/>
              </a:ext>
            </a:extLst>
          </p:cNvPr>
          <p:cNvSpPr txBox="1"/>
          <p:nvPr/>
        </p:nvSpPr>
        <p:spPr>
          <a:xfrm>
            <a:off x="47170" y="4447401"/>
            <a:ext cx="3577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Total cost: 4x3 + </a:t>
            </a:r>
            <a:r>
              <a:rPr lang="en-US" sz="1400" dirty="0">
                <a:solidFill>
                  <a:srgbClr val="FF0000"/>
                </a:solidFill>
              </a:rPr>
              <a:t>7x3</a:t>
            </a:r>
            <a:r>
              <a:rPr lang="en-US" sz="1400" dirty="0"/>
              <a:t> + 8x2 + </a:t>
            </a:r>
            <a:r>
              <a:rPr lang="en-US" sz="1400" dirty="0">
                <a:solidFill>
                  <a:srgbClr val="FF0000"/>
                </a:solidFill>
              </a:rPr>
              <a:t>12x2</a:t>
            </a:r>
            <a:r>
              <a:rPr lang="en-US" sz="1400" dirty="0"/>
              <a:t> + 15x2 = 103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F194775-F52E-08E0-4943-7C595BAEF505}"/>
              </a:ext>
            </a:extLst>
          </p:cNvPr>
          <p:cNvGrpSpPr/>
          <p:nvPr/>
        </p:nvGrpSpPr>
        <p:grpSpPr>
          <a:xfrm>
            <a:off x="3407559" y="2160081"/>
            <a:ext cx="3392554" cy="2061097"/>
            <a:chOff x="3407559" y="2160081"/>
            <a:chExt cx="3392554" cy="206109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5EBD0E1-15E2-F61E-BB71-8DA828A0C6B6}"/>
                </a:ext>
              </a:extLst>
            </p:cNvPr>
            <p:cNvGrpSpPr/>
            <p:nvPr/>
          </p:nvGrpSpPr>
          <p:grpSpPr>
            <a:xfrm>
              <a:off x="3407559" y="3304306"/>
              <a:ext cx="1186287" cy="916872"/>
              <a:chOff x="556180" y="3818113"/>
              <a:chExt cx="1186287" cy="91687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D72CD43-7093-0ECB-5988-EE4F20443FBF}"/>
                  </a:ext>
                </a:extLst>
              </p:cNvPr>
              <p:cNvGrpSpPr/>
              <p:nvPr/>
            </p:nvGrpSpPr>
            <p:grpSpPr>
              <a:xfrm>
                <a:off x="556180" y="4374985"/>
                <a:ext cx="468000" cy="360000"/>
                <a:chOff x="556180" y="1669305"/>
                <a:chExt cx="468000" cy="360000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E2C9A7FB-996C-F327-65E1-2A48E4977F44}"/>
                    </a:ext>
                  </a:extLst>
                </p:cNvPr>
                <p:cNvSpPr/>
                <p:nvPr/>
              </p:nvSpPr>
              <p:spPr>
                <a:xfrm>
                  <a:off x="556180" y="1669305"/>
                  <a:ext cx="468000" cy="3600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schemeClr val="accent5">
                      <a:lumMod val="7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9823FB4-841F-C470-2F76-52F115BFE1CD}"/>
                    </a:ext>
                  </a:extLst>
                </p:cNvPr>
                <p:cNvSpPr txBox="1"/>
                <p:nvPr/>
              </p:nvSpPr>
              <p:spPr>
                <a:xfrm>
                  <a:off x="644184" y="168598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rPr>
                    <a:t>4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0C15B1C-4DDC-0813-C463-CEE07EA11810}"/>
                  </a:ext>
                </a:extLst>
              </p:cNvPr>
              <p:cNvGrpSpPr/>
              <p:nvPr/>
            </p:nvGrpSpPr>
            <p:grpSpPr>
              <a:xfrm>
                <a:off x="1274467" y="4374985"/>
                <a:ext cx="468000" cy="360000"/>
                <a:chOff x="556180" y="1669305"/>
                <a:chExt cx="468000" cy="36000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7D85B3A5-D073-EF54-616F-3C6CD421ADDD}"/>
                    </a:ext>
                  </a:extLst>
                </p:cNvPr>
                <p:cNvSpPr/>
                <p:nvPr/>
              </p:nvSpPr>
              <p:spPr>
                <a:xfrm>
                  <a:off x="556180" y="1669305"/>
                  <a:ext cx="468000" cy="3600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schemeClr val="accent5">
                      <a:lumMod val="7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90B74BF-050E-23E7-6DBC-4BD281DFB147}"/>
                    </a:ext>
                  </a:extLst>
                </p:cNvPr>
                <p:cNvSpPr txBox="1"/>
                <p:nvPr/>
              </p:nvSpPr>
              <p:spPr>
                <a:xfrm>
                  <a:off x="587622" y="1685989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rPr>
                    <a:t>12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51E3FF1-690E-928F-65A9-B502DB6D87F0}"/>
                  </a:ext>
                </a:extLst>
              </p:cNvPr>
              <p:cNvGrpSpPr/>
              <p:nvPr/>
            </p:nvGrpSpPr>
            <p:grpSpPr>
              <a:xfrm>
                <a:off x="905865" y="3818113"/>
                <a:ext cx="468000" cy="360000"/>
                <a:chOff x="556180" y="1669305"/>
                <a:chExt cx="468000" cy="36000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75F7120-455D-E457-9A7B-2EE9F1476411}"/>
                    </a:ext>
                  </a:extLst>
                </p:cNvPr>
                <p:cNvSpPr/>
                <p:nvPr/>
              </p:nvSpPr>
              <p:spPr>
                <a:xfrm>
                  <a:off x="556180" y="1669305"/>
                  <a:ext cx="468000" cy="360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2700000" algn="tl" rotWithShape="0">
                    <a:schemeClr val="accent5">
                      <a:lumMod val="7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4BC1556-0FCA-E763-757C-E4676B258308}"/>
                    </a:ext>
                  </a:extLst>
                </p:cNvPr>
                <p:cNvSpPr txBox="1"/>
                <p:nvPr/>
              </p:nvSpPr>
              <p:spPr>
                <a:xfrm>
                  <a:off x="597049" y="1685989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rPr>
                    <a:t>16</a:t>
                  </a:r>
                </a:p>
              </p:txBody>
            </p:sp>
          </p:grp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6533FF0-6206-1E23-3A45-12A0866755D1}"/>
                  </a:ext>
                </a:extLst>
              </p:cNvPr>
              <p:cNvCxnSpPr>
                <a:cxnSpLocks/>
                <a:endCxn id="46" idx="0"/>
              </p:cNvCxnSpPr>
              <p:nvPr/>
            </p:nvCxnSpPr>
            <p:spPr>
              <a:xfrm flipH="1">
                <a:off x="788615" y="4146745"/>
                <a:ext cx="214314" cy="24492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AF2EBB1-FF87-D06B-F7F0-E3F7C2E1B4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2915" y="4138753"/>
                <a:ext cx="216698" cy="2529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9B916F8-9E1D-7B1E-E994-A5A5C61AC26A}"/>
                </a:ext>
              </a:extLst>
            </p:cNvPr>
            <p:cNvGrpSpPr/>
            <p:nvPr/>
          </p:nvGrpSpPr>
          <p:grpSpPr>
            <a:xfrm>
              <a:off x="4124294" y="2702681"/>
              <a:ext cx="1293665" cy="1000013"/>
              <a:chOff x="1272915" y="3320185"/>
              <a:chExt cx="1293665" cy="1000013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823D71BC-2A80-1102-E890-0B132E505949}"/>
                  </a:ext>
                </a:extLst>
              </p:cNvPr>
              <p:cNvGrpSpPr/>
              <p:nvPr/>
            </p:nvGrpSpPr>
            <p:grpSpPr>
              <a:xfrm>
                <a:off x="1272915" y="3320185"/>
                <a:ext cx="1062695" cy="643316"/>
                <a:chOff x="1272915" y="3320185"/>
                <a:chExt cx="1062695" cy="643316"/>
              </a:xfrm>
            </p:grpSpPr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78995871-4C94-BE69-2008-9B819E0E5C72}"/>
                    </a:ext>
                  </a:extLst>
                </p:cNvPr>
                <p:cNvSpPr/>
                <p:nvPr/>
              </p:nvSpPr>
              <p:spPr>
                <a:xfrm>
                  <a:off x="1595667" y="3320185"/>
                  <a:ext cx="468000" cy="360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2700000" algn="tl" rotWithShape="0">
                    <a:schemeClr val="accent5">
                      <a:lumMod val="7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02A75143-7205-86EA-A3E2-56F7ED7CB65D}"/>
                    </a:ext>
                  </a:extLst>
                </p:cNvPr>
                <p:cNvSpPr txBox="1"/>
                <p:nvPr/>
              </p:nvSpPr>
              <p:spPr>
                <a:xfrm>
                  <a:off x="1636536" y="3336869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rPr>
                    <a:t>24</a:t>
                  </a:r>
                </a:p>
              </p:txBody>
            </p: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443C4714-D126-B896-06B3-DF80954C12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72915" y="3640821"/>
                  <a:ext cx="433574" cy="31215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F1258B0-3654-F1B9-DC67-A9E5569344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62717" y="3640821"/>
                  <a:ext cx="372893" cy="32268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222EA31E-938A-FCE2-CAF6-18E22038EF20}"/>
                  </a:ext>
                </a:extLst>
              </p:cNvPr>
              <p:cNvGrpSpPr/>
              <p:nvPr/>
            </p:nvGrpSpPr>
            <p:grpSpPr>
              <a:xfrm>
                <a:off x="2098580" y="3960198"/>
                <a:ext cx="468000" cy="360000"/>
                <a:chOff x="556180" y="1669305"/>
                <a:chExt cx="468000" cy="360000"/>
              </a:xfrm>
            </p:grpSpPr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0836CEC4-309C-9A8D-1B53-6739B88ABEAF}"/>
                    </a:ext>
                  </a:extLst>
                </p:cNvPr>
                <p:cNvSpPr/>
                <p:nvPr/>
              </p:nvSpPr>
              <p:spPr>
                <a:xfrm>
                  <a:off x="556180" y="1669305"/>
                  <a:ext cx="468000" cy="3600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schemeClr val="accent5">
                      <a:lumMod val="7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1B0B7FBD-3583-ECF6-16BA-5BA304373A5D}"/>
                    </a:ext>
                  </a:extLst>
                </p:cNvPr>
                <p:cNvSpPr txBox="1"/>
                <p:nvPr/>
              </p:nvSpPr>
              <p:spPr>
                <a:xfrm>
                  <a:off x="644184" y="1685989"/>
                  <a:ext cx="2952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rPr>
                    <a:t>8</a:t>
                  </a:r>
                </a:p>
              </p:txBody>
            </p:sp>
          </p:grp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3277D08B-0C42-51D2-6BFE-16B8DE2CA3C5}"/>
                </a:ext>
              </a:extLst>
            </p:cNvPr>
            <p:cNvGrpSpPr/>
            <p:nvPr/>
          </p:nvGrpSpPr>
          <p:grpSpPr>
            <a:xfrm>
              <a:off x="5613826" y="2690853"/>
              <a:ext cx="1186287" cy="992288"/>
              <a:chOff x="556180" y="3742697"/>
              <a:chExt cx="1186287" cy="992288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B23ED061-33A6-97EB-EE4B-CC88E8333217}"/>
                  </a:ext>
                </a:extLst>
              </p:cNvPr>
              <p:cNvGrpSpPr/>
              <p:nvPr/>
            </p:nvGrpSpPr>
            <p:grpSpPr>
              <a:xfrm>
                <a:off x="556180" y="4374985"/>
                <a:ext cx="468000" cy="360000"/>
                <a:chOff x="556180" y="1669305"/>
                <a:chExt cx="468000" cy="360000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139E20C2-9D85-E299-94BC-4B30D74F5A93}"/>
                    </a:ext>
                  </a:extLst>
                </p:cNvPr>
                <p:cNvSpPr/>
                <p:nvPr/>
              </p:nvSpPr>
              <p:spPr>
                <a:xfrm>
                  <a:off x="556180" y="1669305"/>
                  <a:ext cx="468000" cy="3600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schemeClr val="accent5">
                      <a:lumMod val="7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4E403941-DB50-F9B6-0C23-58B827A22988}"/>
                    </a:ext>
                  </a:extLst>
                </p:cNvPr>
                <p:cNvSpPr txBox="1"/>
                <p:nvPr/>
              </p:nvSpPr>
              <p:spPr>
                <a:xfrm>
                  <a:off x="644184" y="168598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rPr>
                    <a:t>7</a:t>
                  </a:r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C009CBBB-0703-58EF-8A1E-64C56AFAF5A2}"/>
                  </a:ext>
                </a:extLst>
              </p:cNvPr>
              <p:cNvGrpSpPr/>
              <p:nvPr/>
            </p:nvGrpSpPr>
            <p:grpSpPr>
              <a:xfrm>
                <a:off x="1274467" y="4374985"/>
                <a:ext cx="468000" cy="360000"/>
                <a:chOff x="556180" y="1669305"/>
                <a:chExt cx="468000" cy="360000"/>
              </a:xfrm>
            </p:grpSpPr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BCB0FAD6-6312-576A-5410-688885829963}"/>
                    </a:ext>
                  </a:extLst>
                </p:cNvPr>
                <p:cNvSpPr/>
                <p:nvPr/>
              </p:nvSpPr>
              <p:spPr>
                <a:xfrm>
                  <a:off x="556180" y="1669305"/>
                  <a:ext cx="468000" cy="3600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schemeClr val="accent5">
                      <a:lumMod val="7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EE298E7B-398B-2E3B-0871-818F3B64D471}"/>
                    </a:ext>
                  </a:extLst>
                </p:cNvPr>
                <p:cNvSpPr txBox="1"/>
                <p:nvPr/>
              </p:nvSpPr>
              <p:spPr>
                <a:xfrm>
                  <a:off x="597049" y="1685989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rPr>
                    <a:t>15</a:t>
                  </a:r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19D4C732-60EB-89B6-B184-8CAFCD0D9AAE}"/>
                  </a:ext>
                </a:extLst>
              </p:cNvPr>
              <p:cNvGrpSpPr/>
              <p:nvPr/>
            </p:nvGrpSpPr>
            <p:grpSpPr>
              <a:xfrm>
                <a:off x="905865" y="3742697"/>
                <a:ext cx="468000" cy="360000"/>
                <a:chOff x="556180" y="1593889"/>
                <a:chExt cx="468000" cy="360000"/>
              </a:xfrm>
            </p:grpSpPr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076F0B04-2E14-80AE-9300-C6555C0FBA95}"/>
                    </a:ext>
                  </a:extLst>
                </p:cNvPr>
                <p:cNvSpPr/>
                <p:nvPr/>
              </p:nvSpPr>
              <p:spPr>
                <a:xfrm>
                  <a:off x="556180" y="1593889"/>
                  <a:ext cx="468000" cy="360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2700000" algn="tl" rotWithShape="0">
                    <a:schemeClr val="accent5">
                      <a:lumMod val="7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610C0176-955B-11D7-6D74-8B251D93ED73}"/>
                    </a:ext>
                  </a:extLst>
                </p:cNvPr>
                <p:cNvSpPr txBox="1"/>
                <p:nvPr/>
              </p:nvSpPr>
              <p:spPr>
                <a:xfrm>
                  <a:off x="597049" y="1610573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rPr>
                    <a:t>22</a:t>
                  </a:r>
                </a:p>
              </p:txBody>
            </p:sp>
          </p:grp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CB023D28-E71B-B9ED-33C9-06BD9C99D56E}"/>
                  </a:ext>
                </a:extLst>
              </p:cNvPr>
              <p:cNvCxnSpPr>
                <a:cxnSpLocks/>
                <a:endCxn id="117" idx="0"/>
              </p:cNvCxnSpPr>
              <p:nvPr/>
            </p:nvCxnSpPr>
            <p:spPr>
              <a:xfrm flipH="1">
                <a:off x="788615" y="4069665"/>
                <a:ext cx="258110" cy="3220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40A807F4-7F15-7442-986B-F98C68487D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7063" y="4060238"/>
                <a:ext cx="193123" cy="324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3D36390-3490-E682-4C6C-1D3C94FC55C0}"/>
                </a:ext>
              </a:extLst>
            </p:cNvPr>
            <p:cNvSpPr/>
            <p:nvPr/>
          </p:nvSpPr>
          <p:spPr>
            <a:xfrm>
              <a:off x="5220770" y="2160081"/>
              <a:ext cx="468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496F5BA-4FFF-545D-0E56-690DF204FBE3}"/>
                </a:ext>
              </a:extLst>
            </p:cNvPr>
            <p:cNvSpPr txBox="1"/>
            <p:nvPr/>
          </p:nvSpPr>
          <p:spPr>
            <a:xfrm>
              <a:off x="5261639" y="217676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46</a:t>
              </a: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36F2532-870F-4E0B-987F-261895833A3E}"/>
                </a:ext>
              </a:extLst>
            </p:cNvPr>
            <p:cNvCxnSpPr>
              <a:cxnSpLocks/>
              <a:endCxn id="103" idx="0"/>
            </p:cNvCxnSpPr>
            <p:nvPr/>
          </p:nvCxnSpPr>
          <p:spPr>
            <a:xfrm flipH="1">
              <a:off x="4684443" y="2442322"/>
              <a:ext cx="589450" cy="27704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42A5D8E-426E-06CD-D79D-DC0BE5D67156}"/>
                </a:ext>
              </a:extLst>
            </p:cNvPr>
            <p:cNvCxnSpPr>
              <a:cxnSpLocks/>
              <a:endCxn id="113" idx="0"/>
            </p:cNvCxnSpPr>
            <p:nvPr/>
          </p:nvCxnSpPr>
          <p:spPr>
            <a:xfrm>
              <a:off x="5630430" y="2458094"/>
              <a:ext cx="570478" cy="24944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7" name="Freeform 126">
            <a:extLst>
              <a:ext uri="{FF2B5EF4-FFF2-40B4-BE49-F238E27FC236}">
                <a16:creationId xmlns:a16="http://schemas.microsoft.com/office/drawing/2014/main" id="{C8E07E25-4307-C733-83E1-11739D6F4B4B}"/>
              </a:ext>
            </a:extLst>
          </p:cNvPr>
          <p:cNvSpPr/>
          <p:nvPr/>
        </p:nvSpPr>
        <p:spPr>
          <a:xfrm>
            <a:off x="1253765" y="3685880"/>
            <a:ext cx="1310326" cy="531599"/>
          </a:xfrm>
          <a:custGeom>
            <a:avLst/>
            <a:gdLst>
              <a:gd name="connsiteX0" fmla="*/ 0 w 1310326"/>
              <a:gd name="connsiteY0" fmla="*/ 452487 h 531599"/>
              <a:gd name="connsiteX1" fmla="*/ 546755 w 1310326"/>
              <a:gd name="connsiteY1" fmla="*/ 527901 h 531599"/>
              <a:gd name="connsiteX2" fmla="*/ 1112363 w 1310326"/>
              <a:gd name="connsiteY2" fmla="*/ 348792 h 531599"/>
              <a:gd name="connsiteX3" fmla="*/ 1310326 w 1310326"/>
              <a:gd name="connsiteY3" fmla="*/ 0 h 53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0326" h="531599">
                <a:moveTo>
                  <a:pt x="0" y="452487"/>
                </a:moveTo>
                <a:cubicBezTo>
                  <a:pt x="180680" y="498835"/>
                  <a:pt x="361361" y="545183"/>
                  <a:pt x="546755" y="527901"/>
                </a:cubicBezTo>
                <a:cubicBezTo>
                  <a:pt x="732149" y="510619"/>
                  <a:pt x="985101" y="436775"/>
                  <a:pt x="1112363" y="348792"/>
                </a:cubicBezTo>
                <a:cubicBezTo>
                  <a:pt x="1239625" y="260809"/>
                  <a:pt x="1274975" y="130404"/>
                  <a:pt x="1310326" y="0"/>
                </a:cubicBezTo>
              </a:path>
            </a:pathLst>
          </a:custGeom>
          <a:ln w="19050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EA44C1D-812A-97B8-18D1-BC67DFA692BC}"/>
              </a:ext>
            </a:extLst>
          </p:cNvPr>
          <p:cNvSpPr txBox="1"/>
          <p:nvPr/>
        </p:nvSpPr>
        <p:spPr>
          <a:xfrm>
            <a:off x="3243394" y="4220336"/>
            <a:ext cx="3577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Total cost: 4x3 + </a:t>
            </a:r>
            <a:r>
              <a:rPr lang="en-US" sz="1400" dirty="0">
                <a:solidFill>
                  <a:srgbClr val="FF0000"/>
                </a:solidFill>
              </a:rPr>
              <a:t>7x2</a:t>
            </a:r>
            <a:r>
              <a:rPr lang="en-US" sz="1400" dirty="0"/>
              <a:t> + 8x2 + </a:t>
            </a:r>
            <a:r>
              <a:rPr lang="en-US" sz="1400" dirty="0">
                <a:solidFill>
                  <a:srgbClr val="FF0000"/>
                </a:solidFill>
              </a:rPr>
              <a:t>12x3</a:t>
            </a:r>
            <a:r>
              <a:rPr lang="en-US" sz="1400" dirty="0"/>
              <a:t> + 15x2 = 108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8495ED1-D00B-7309-343E-C97C4521B0AD}"/>
              </a:ext>
            </a:extLst>
          </p:cNvPr>
          <p:cNvSpPr txBox="1"/>
          <p:nvPr/>
        </p:nvSpPr>
        <p:spPr>
          <a:xfrm>
            <a:off x="3203684" y="2222902"/>
            <a:ext cx="708848" cy="3385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+12 -7</a:t>
            </a:r>
          </a:p>
        </p:txBody>
      </p:sp>
    </p:spTree>
    <p:extLst>
      <p:ext uri="{BB962C8B-B14F-4D97-AF65-F5344CB8AC3E}">
        <p14:creationId xmlns:p14="http://schemas.microsoft.com/office/powerpoint/2010/main" val="414009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7" grpId="0" animBg="1"/>
      <p:bldP spid="129" grpId="0"/>
      <p:bldP spid="13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Merge Pebbles – Some Observations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7CF9F717-C39F-7276-E82E-0B770F3467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150" y="1078097"/>
                <a:ext cx="6424393" cy="53865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600" dirty="0"/>
                  <a:t> is the set of leaf nodes,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is the height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600" dirty="0"/>
                  <a:t> leaf node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7CF9F717-C39F-7276-E82E-0B770F346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" y="1078097"/>
                <a:ext cx="6424393" cy="538653"/>
              </a:xfrm>
              <a:prstGeom prst="rect">
                <a:avLst/>
              </a:prstGeom>
              <a:blipFill>
                <a:blip r:embed="rId3"/>
                <a:stretch>
                  <a:fillRect l="-394" t="-70455" b="-7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14FD33-7D70-71BB-E378-A8EBB00C4CEA}"/>
              </a:ext>
            </a:extLst>
          </p:cNvPr>
          <p:cNvSpPr txBox="1">
            <a:spLocks/>
          </p:cNvSpPr>
          <p:nvPr/>
        </p:nvSpPr>
        <p:spPr>
          <a:xfrm>
            <a:off x="3899126" y="4655855"/>
            <a:ext cx="2911740" cy="18395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Riverside, CS141 course, Fall 2021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90289DD-8524-2F48-B1E4-217AE6B82DC1}"/>
              </a:ext>
            </a:extLst>
          </p:cNvPr>
          <p:cNvGrpSpPr/>
          <p:nvPr/>
        </p:nvGrpSpPr>
        <p:grpSpPr>
          <a:xfrm>
            <a:off x="84840" y="2771741"/>
            <a:ext cx="1186287" cy="916872"/>
            <a:chOff x="556180" y="3818113"/>
            <a:chExt cx="1186287" cy="91687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3E269E9-88A5-9A63-5D44-944C47B99D10}"/>
                </a:ext>
              </a:extLst>
            </p:cNvPr>
            <p:cNvGrpSpPr/>
            <p:nvPr/>
          </p:nvGrpSpPr>
          <p:grpSpPr>
            <a:xfrm>
              <a:off x="556180" y="4374985"/>
              <a:ext cx="468000" cy="360000"/>
              <a:chOff x="556180" y="1669305"/>
              <a:chExt cx="468000" cy="36000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4914EE9-CDF9-A726-677D-6956E6551D1A}"/>
                  </a:ext>
                </a:extLst>
              </p:cNvPr>
              <p:cNvSpPr/>
              <p:nvPr/>
            </p:nvSpPr>
            <p:spPr>
              <a:xfrm>
                <a:off x="556180" y="1669305"/>
                <a:ext cx="468000" cy="3600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DFC1FA-D9BB-48B7-66E1-5F2E531D4C51}"/>
                  </a:ext>
                </a:extLst>
              </p:cNvPr>
              <p:cNvSpPr txBox="1"/>
              <p:nvPr/>
            </p:nvSpPr>
            <p:spPr>
              <a:xfrm>
                <a:off x="644184" y="1685989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24FB283-E8F0-CA9A-1EC7-16255CDF3BFD}"/>
                </a:ext>
              </a:extLst>
            </p:cNvPr>
            <p:cNvGrpSpPr/>
            <p:nvPr/>
          </p:nvGrpSpPr>
          <p:grpSpPr>
            <a:xfrm>
              <a:off x="1274467" y="4374985"/>
              <a:ext cx="468000" cy="360000"/>
              <a:chOff x="556180" y="1669305"/>
              <a:chExt cx="468000" cy="36000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BDC1344-3E7A-D54E-29E0-A1A73720181C}"/>
                  </a:ext>
                </a:extLst>
              </p:cNvPr>
              <p:cNvSpPr/>
              <p:nvPr/>
            </p:nvSpPr>
            <p:spPr>
              <a:xfrm>
                <a:off x="556180" y="1669305"/>
                <a:ext cx="468000" cy="3600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C99893-C672-A184-108C-73D66444A0BC}"/>
                  </a:ext>
                </a:extLst>
              </p:cNvPr>
              <p:cNvSpPr txBox="1"/>
              <p:nvPr/>
            </p:nvSpPr>
            <p:spPr>
              <a:xfrm>
                <a:off x="644184" y="1685989"/>
                <a:ext cx="295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7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600F949-44A4-9E41-16CE-C084E9FEFAB8}"/>
                </a:ext>
              </a:extLst>
            </p:cNvPr>
            <p:cNvGrpSpPr/>
            <p:nvPr/>
          </p:nvGrpSpPr>
          <p:grpSpPr>
            <a:xfrm>
              <a:off x="905865" y="3818113"/>
              <a:ext cx="468000" cy="360000"/>
              <a:chOff x="556180" y="1669305"/>
              <a:chExt cx="468000" cy="36000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1A6EC7C-7102-3A1E-32D0-FFAE299DAA3F}"/>
                  </a:ext>
                </a:extLst>
              </p:cNvPr>
              <p:cNvSpPr/>
              <p:nvPr/>
            </p:nvSpPr>
            <p:spPr>
              <a:xfrm>
                <a:off x="556180" y="1669305"/>
                <a:ext cx="468000" cy="36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40C2C2-B740-40ED-84C2-A152CC5C330B}"/>
                  </a:ext>
                </a:extLst>
              </p:cNvPr>
              <p:cNvSpPr txBox="1"/>
              <p:nvPr/>
            </p:nvSpPr>
            <p:spPr>
              <a:xfrm>
                <a:off x="597049" y="168598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11</a:t>
                </a:r>
              </a:p>
            </p:txBody>
          </p: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3C5DC44-B92A-F69A-D9A5-017940FF18A3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flipH="1">
              <a:off x="788615" y="4146745"/>
              <a:ext cx="214314" cy="2449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4FBB2DD-C069-C670-076B-E2CDFC7E28B7}"/>
                </a:ext>
              </a:extLst>
            </p:cNvPr>
            <p:cNvCxnSpPr>
              <a:cxnSpLocks/>
            </p:cNvCxnSpPr>
            <p:nvPr/>
          </p:nvCxnSpPr>
          <p:spPr>
            <a:xfrm>
              <a:off x="1272915" y="4138753"/>
              <a:ext cx="216698" cy="2529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D907EE2-EC07-4951-B391-846AFE2A942D}"/>
              </a:ext>
            </a:extLst>
          </p:cNvPr>
          <p:cNvGrpSpPr/>
          <p:nvPr/>
        </p:nvGrpSpPr>
        <p:grpSpPr>
          <a:xfrm>
            <a:off x="801575" y="2170116"/>
            <a:ext cx="1293665" cy="1000013"/>
            <a:chOff x="1272915" y="3320185"/>
            <a:chExt cx="1293665" cy="1000013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595F1FF-DF6F-495B-1050-35AE7E8E41D6}"/>
                </a:ext>
              </a:extLst>
            </p:cNvPr>
            <p:cNvGrpSpPr/>
            <p:nvPr/>
          </p:nvGrpSpPr>
          <p:grpSpPr>
            <a:xfrm>
              <a:off x="1272915" y="3320185"/>
              <a:ext cx="1062695" cy="643316"/>
              <a:chOff x="1272915" y="3320185"/>
              <a:chExt cx="1062695" cy="643316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D5D99377-6258-D4D0-45D0-1255C48ABC53}"/>
                  </a:ext>
                </a:extLst>
              </p:cNvPr>
              <p:cNvSpPr/>
              <p:nvPr/>
            </p:nvSpPr>
            <p:spPr>
              <a:xfrm>
                <a:off x="1595667" y="3320185"/>
                <a:ext cx="468000" cy="36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55F0145-A533-335C-0D02-6AA0506E21E4}"/>
                  </a:ext>
                </a:extLst>
              </p:cNvPr>
              <p:cNvSpPr txBox="1"/>
              <p:nvPr/>
            </p:nvSpPr>
            <p:spPr>
              <a:xfrm>
                <a:off x="1636536" y="333686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19</a:t>
                </a: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EE6977C6-A9B2-D079-03A6-7D6C601B40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72915" y="3640821"/>
                <a:ext cx="433574" cy="31215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316E96A-5F8B-7084-0023-003DBA3F95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2717" y="3640821"/>
                <a:ext cx="372893" cy="3226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1949F1B-CA2C-ECA4-4CE1-BB49B0806BDE}"/>
                </a:ext>
              </a:extLst>
            </p:cNvPr>
            <p:cNvGrpSpPr/>
            <p:nvPr/>
          </p:nvGrpSpPr>
          <p:grpSpPr>
            <a:xfrm>
              <a:off x="2098580" y="3960198"/>
              <a:ext cx="468000" cy="360000"/>
              <a:chOff x="556180" y="1669305"/>
              <a:chExt cx="468000" cy="36000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0BB5C0E-8DFC-D745-FFD1-BC3C0F4E46C1}"/>
                  </a:ext>
                </a:extLst>
              </p:cNvPr>
              <p:cNvSpPr/>
              <p:nvPr/>
            </p:nvSpPr>
            <p:spPr>
              <a:xfrm>
                <a:off x="556180" y="1669305"/>
                <a:ext cx="468000" cy="3600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CFDCE31-22A8-8158-98F2-0B8668C6FF3E}"/>
                  </a:ext>
                </a:extLst>
              </p:cNvPr>
              <p:cNvSpPr txBox="1"/>
              <p:nvPr/>
            </p:nvSpPr>
            <p:spPr>
              <a:xfrm>
                <a:off x="644184" y="1685989"/>
                <a:ext cx="295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8</a:t>
                </a: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A9D0546-A392-F2D8-5976-5917DD051384}"/>
              </a:ext>
            </a:extLst>
          </p:cNvPr>
          <p:cNvGrpSpPr/>
          <p:nvPr/>
        </p:nvGrpSpPr>
        <p:grpSpPr>
          <a:xfrm>
            <a:off x="2291107" y="2158288"/>
            <a:ext cx="1186287" cy="992288"/>
            <a:chOff x="556180" y="3742697"/>
            <a:chExt cx="1186287" cy="99228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B3B56FE-A711-40DC-316C-C55E4878BB8F}"/>
                </a:ext>
              </a:extLst>
            </p:cNvPr>
            <p:cNvGrpSpPr/>
            <p:nvPr/>
          </p:nvGrpSpPr>
          <p:grpSpPr>
            <a:xfrm>
              <a:off x="556180" y="4374985"/>
              <a:ext cx="468000" cy="360000"/>
              <a:chOff x="556180" y="1669305"/>
              <a:chExt cx="468000" cy="360000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7F5D5837-9268-00A5-55F3-485328227D92}"/>
                  </a:ext>
                </a:extLst>
              </p:cNvPr>
              <p:cNvSpPr/>
              <p:nvPr/>
            </p:nvSpPr>
            <p:spPr>
              <a:xfrm>
                <a:off x="556180" y="1669305"/>
                <a:ext cx="468000" cy="3600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CFFE8F7-32DE-4758-E889-E5941D084AC7}"/>
                  </a:ext>
                </a:extLst>
              </p:cNvPr>
              <p:cNvSpPr txBox="1"/>
              <p:nvPr/>
            </p:nvSpPr>
            <p:spPr>
              <a:xfrm>
                <a:off x="597049" y="168598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12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8D975A2-F151-E72A-E280-B94408CF92D3}"/>
                </a:ext>
              </a:extLst>
            </p:cNvPr>
            <p:cNvGrpSpPr/>
            <p:nvPr/>
          </p:nvGrpSpPr>
          <p:grpSpPr>
            <a:xfrm>
              <a:off x="1274467" y="4374985"/>
              <a:ext cx="468000" cy="360000"/>
              <a:chOff x="556180" y="1669305"/>
              <a:chExt cx="468000" cy="360000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9AC6BFD-A445-A178-DB37-DF897E130983}"/>
                  </a:ext>
                </a:extLst>
              </p:cNvPr>
              <p:cNvSpPr/>
              <p:nvPr/>
            </p:nvSpPr>
            <p:spPr>
              <a:xfrm>
                <a:off x="556180" y="1669305"/>
                <a:ext cx="468000" cy="3600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676E552-CFB7-2AD4-7E43-E3D29D484307}"/>
                  </a:ext>
                </a:extLst>
              </p:cNvPr>
              <p:cNvSpPr txBox="1"/>
              <p:nvPr/>
            </p:nvSpPr>
            <p:spPr>
              <a:xfrm>
                <a:off x="597049" y="168598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15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A16330E-291B-FDC4-4E8F-F80D03868582}"/>
                </a:ext>
              </a:extLst>
            </p:cNvPr>
            <p:cNvGrpSpPr/>
            <p:nvPr/>
          </p:nvGrpSpPr>
          <p:grpSpPr>
            <a:xfrm>
              <a:off x="905865" y="3742697"/>
              <a:ext cx="468000" cy="360000"/>
              <a:chOff x="556180" y="1593889"/>
              <a:chExt cx="468000" cy="360000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9FE7BF45-ED7E-F768-F1D9-4B8F2D4AFE99}"/>
                  </a:ext>
                </a:extLst>
              </p:cNvPr>
              <p:cNvSpPr/>
              <p:nvPr/>
            </p:nvSpPr>
            <p:spPr>
              <a:xfrm>
                <a:off x="556180" y="1593889"/>
                <a:ext cx="468000" cy="36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schemeClr val="accent5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F4DA2C-9002-CF81-93CC-CA621E5C62DA}"/>
                  </a:ext>
                </a:extLst>
              </p:cNvPr>
              <p:cNvSpPr txBox="1"/>
              <p:nvPr/>
            </p:nvSpPr>
            <p:spPr>
              <a:xfrm>
                <a:off x="597049" y="1610573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27</a:t>
                </a:r>
              </a:p>
            </p:txBody>
          </p: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10E0B9D-E62E-A149-9DB0-982AA947ED26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 flipH="1">
              <a:off x="793577" y="4069665"/>
              <a:ext cx="206013" cy="32200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CCCF582-8DFF-5092-F476-B893180D4460}"/>
                </a:ext>
              </a:extLst>
            </p:cNvPr>
            <p:cNvCxnSpPr>
              <a:cxnSpLocks/>
            </p:cNvCxnSpPr>
            <p:nvPr/>
          </p:nvCxnSpPr>
          <p:spPr>
            <a:xfrm>
              <a:off x="1287063" y="4060238"/>
              <a:ext cx="193123" cy="324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D1AE8A50-971F-0811-1B65-C3F599CB7316}"/>
              </a:ext>
            </a:extLst>
          </p:cNvPr>
          <p:cNvSpPr/>
          <p:nvPr/>
        </p:nvSpPr>
        <p:spPr>
          <a:xfrm>
            <a:off x="1898051" y="1627516"/>
            <a:ext cx="468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chemeClr val="accent5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F4BFFB0-27A9-59D3-E3DB-8A418D3F0C88}"/>
              </a:ext>
            </a:extLst>
          </p:cNvPr>
          <p:cNvSpPr txBox="1"/>
          <p:nvPr/>
        </p:nvSpPr>
        <p:spPr>
          <a:xfrm>
            <a:off x="1938920" y="16442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46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394990F-44B8-655C-D814-9AC1097EF9CB}"/>
              </a:ext>
            </a:extLst>
          </p:cNvPr>
          <p:cNvCxnSpPr>
            <a:cxnSpLocks/>
            <a:endCxn id="74" idx="0"/>
          </p:cNvCxnSpPr>
          <p:nvPr/>
        </p:nvCxnSpPr>
        <p:spPr>
          <a:xfrm flipH="1">
            <a:off x="1361724" y="1909757"/>
            <a:ext cx="589450" cy="2770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36AA471-D8D4-7835-DF8F-F0B31D095610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2307711" y="1925529"/>
            <a:ext cx="570478" cy="2494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3CE3FFC-6D65-B018-4400-A2C2269637E6}"/>
              </a:ext>
            </a:extLst>
          </p:cNvPr>
          <p:cNvSpPr txBox="1"/>
          <p:nvPr/>
        </p:nvSpPr>
        <p:spPr>
          <a:xfrm>
            <a:off x="47170" y="3910074"/>
            <a:ext cx="357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Total cost: 4x3 + </a:t>
            </a:r>
            <a:r>
              <a:rPr lang="en-US" sz="1400" dirty="0">
                <a:solidFill>
                  <a:srgbClr val="FF0000"/>
                </a:solidFill>
              </a:rPr>
              <a:t>7x3</a:t>
            </a:r>
            <a:r>
              <a:rPr lang="en-US" sz="1400" dirty="0"/>
              <a:t> + 8x2 + </a:t>
            </a:r>
            <a:r>
              <a:rPr lang="en-US" sz="1400" dirty="0">
                <a:solidFill>
                  <a:srgbClr val="FF0000"/>
                </a:solidFill>
              </a:rPr>
              <a:t>12x2</a:t>
            </a:r>
            <a:r>
              <a:rPr lang="en-US" sz="1400" dirty="0"/>
              <a:t> + 15x2 = 103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1511E8E-C7DC-3692-3AE0-B1E9DDB9CE1A}"/>
              </a:ext>
            </a:extLst>
          </p:cNvPr>
          <p:cNvSpPr txBox="1">
            <a:spLocks/>
          </p:cNvSpPr>
          <p:nvPr/>
        </p:nvSpPr>
        <p:spPr>
          <a:xfrm>
            <a:off x="3567806" y="1618634"/>
            <a:ext cx="3182167" cy="29181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It makes sense to put the smallest piles the deepest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Since </a:t>
            </a:r>
            <a:r>
              <a:rPr lang="en-US" sz="1600" dirty="0" err="1"/>
              <a:t>everytime</a:t>
            </a:r>
            <a:r>
              <a:rPr lang="en-US" sz="1600" dirty="0"/>
              <a:t> we merge two piles, there are always two leaves in the deepest level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Once we merge two smallest piles we have the same problem decreased in size by 1 (optimal substructure)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Why do we care about moving pebble piles?</a:t>
            </a:r>
          </a:p>
        </p:txBody>
      </p:sp>
    </p:spTree>
    <p:extLst>
      <p:ext uri="{BB962C8B-B14F-4D97-AF65-F5344CB8AC3E}">
        <p14:creationId xmlns:p14="http://schemas.microsoft.com/office/powerpoint/2010/main" val="253992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57250" y="1668067"/>
            <a:ext cx="5143500" cy="1343025"/>
          </a:xfrm>
        </p:spPr>
        <p:txBody>
          <a:bodyPr/>
          <a:lstStyle/>
          <a:p>
            <a:r>
              <a:rPr lang="en-US" dirty="0"/>
              <a:t>To be continued</a:t>
            </a:r>
          </a:p>
        </p:txBody>
      </p:sp>
    </p:spTree>
    <p:extLst>
      <p:ext uri="{BB962C8B-B14F-4D97-AF65-F5344CB8AC3E}">
        <p14:creationId xmlns:p14="http://schemas.microsoft.com/office/powerpoint/2010/main" val="59625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Knapsack Problem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p:pic>
        <p:nvPicPr>
          <p:cNvPr id="2050" name="Picture 2" descr="WESTWOODS Brown Canvas Backpack, Rs 550/piece WESTWOODS INC. | ID:  19951408633">
            <a:extLst>
              <a:ext uri="{FF2B5EF4-FFF2-40B4-BE49-F238E27FC236}">
                <a16:creationId xmlns:a16="http://schemas.microsoft.com/office/drawing/2014/main" id="{2318348B-A391-5E0D-2762-FEB4E3645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506" y="3245190"/>
            <a:ext cx="1828506" cy="166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1EA5DBE-D37B-4853-FEC7-6277A695F214}"/>
              </a:ext>
            </a:extLst>
          </p:cNvPr>
          <p:cNvSpPr txBox="1">
            <a:spLocks/>
          </p:cNvSpPr>
          <p:nvPr/>
        </p:nvSpPr>
        <p:spPr>
          <a:xfrm>
            <a:off x="5144783" y="4904310"/>
            <a:ext cx="18120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>
                  <a:solidFill>
                    <a:schemeClr val="bg1">
                      <a:lumMod val="65000"/>
                    </a:schemeClr>
                  </a:solidFill>
                </a:ln>
                <a:latin typeface="+mn-lt"/>
              </a:rPr>
              <a:t>image source: </a:t>
            </a:r>
            <a:r>
              <a:rPr lang="en-US" dirty="0" err="1">
                <a:ln>
                  <a:solidFill>
                    <a:schemeClr val="bg1">
                      <a:lumMod val="65000"/>
                    </a:schemeClr>
                  </a:solidFill>
                </a:ln>
                <a:latin typeface="+mn-lt"/>
              </a:rPr>
              <a:t>www.indiamart.com</a:t>
            </a:r>
            <a:endParaRPr lang="en-US" dirty="0">
              <a:ln>
                <a:solidFill>
                  <a:schemeClr val="bg1">
                    <a:lumMod val="65000"/>
                  </a:schemeClr>
                </a:solidFill>
              </a:ln>
              <a:latin typeface="+mn-lt"/>
            </a:endParaRP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A661EFC-BBC9-8EAE-1230-48E3407A6E00}"/>
              </a:ext>
            </a:extLst>
          </p:cNvPr>
          <p:cNvSpPr/>
          <p:nvPr/>
        </p:nvSpPr>
        <p:spPr>
          <a:xfrm>
            <a:off x="471487" y="4041163"/>
            <a:ext cx="847288" cy="5008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31DC303D-BAFB-8CCA-0026-A33B8E8AF89B}"/>
              </a:ext>
            </a:extLst>
          </p:cNvPr>
          <p:cNvSpPr/>
          <p:nvPr/>
        </p:nvSpPr>
        <p:spPr>
          <a:xfrm>
            <a:off x="1794152" y="3783435"/>
            <a:ext cx="847288" cy="758602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3A49C168-ED23-3D54-4F1B-4D301F080C2A}"/>
              </a:ext>
            </a:extLst>
          </p:cNvPr>
          <p:cNvSpPr/>
          <p:nvPr/>
        </p:nvSpPr>
        <p:spPr>
          <a:xfrm>
            <a:off x="3141983" y="3352160"/>
            <a:ext cx="847288" cy="125020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C7CC15-B868-9615-B3FD-B5E666D4D5C3}"/>
              </a:ext>
            </a:extLst>
          </p:cNvPr>
          <p:cNvSpPr txBox="1"/>
          <p:nvPr/>
        </p:nvSpPr>
        <p:spPr>
          <a:xfrm>
            <a:off x="503873" y="451985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60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9BFB0-7361-A770-9ADF-4BA8D6494510}"/>
              </a:ext>
            </a:extLst>
          </p:cNvPr>
          <p:cNvSpPr txBox="1"/>
          <p:nvPr/>
        </p:nvSpPr>
        <p:spPr>
          <a:xfrm>
            <a:off x="525513" y="416530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Kg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1F5AB0-7FA3-8E8C-D7FC-ABC9F68374BC}"/>
              </a:ext>
            </a:extLst>
          </p:cNvPr>
          <p:cNvSpPr txBox="1"/>
          <p:nvPr/>
        </p:nvSpPr>
        <p:spPr>
          <a:xfrm>
            <a:off x="1774925" y="451985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100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CE7CFA-76D9-91AB-D31B-1357757B7512}"/>
              </a:ext>
            </a:extLst>
          </p:cNvPr>
          <p:cNvSpPr txBox="1"/>
          <p:nvPr/>
        </p:nvSpPr>
        <p:spPr>
          <a:xfrm>
            <a:off x="1867379" y="40309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 Kg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243E32-F901-4F4A-9189-B575FB76636C}"/>
              </a:ext>
            </a:extLst>
          </p:cNvPr>
          <p:cNvSpPr txBox="1"/>
          <p:nvPr/>
        </p:nvSpPr>
        <p:spPr>
          <a:xfrm>
            <a:off x="3163330" y="453497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120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BB5C4A-440C-D8FF-52BF-08C8D9B834A4}"/>
              </a:ext>
            </a:extLst>
          </p:cNvPr>
          <p:cNvSpPr txBox="1"/>
          <p:nvPr/>
        </p:nvSpPr>
        <p:spPr>
          <a:xfrm>
            <a:off x="3234848" y="382283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 Kg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FAFDCBB3-ADD0-60E6-5241-55FD3E54D1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056500"/>
                <a:ext cx="6424393" cy="222854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Given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items of known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dirty="0"/>
                  <a:t> and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dirty="0"/>
                  <a:t> and a knapsack of capacity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1600" dirty="0"/>
                  <a:t>, find the most valuable subset of the items that fit into the knapsack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Two variations of Knapsack problem is there</a:t>
                </a:r>
              </a:p>
              <a:p>
                <a:pPr marL="450850" lvl="1" indent="-18415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(Fractional Knapsack): You are allowed to take fractions of items</a:t>
                </a:r>
              </a:p>
              <a:p>
                <a:pPr marL="450850" lvl="1" indent="-18415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(0-1 Knapsack): You have to take an item either whole or none</a:t>
                </a:r>
              </a:p>
              <a:p>
                <a:pPr marL="0" indent="-19050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u="sng" dirty="0"/>
                  <a:t>Objective</a:t>
                </a:r>
                <a:r>
                  <a:rPr lang="en-US" sz="1600" dirty="0"/>
                  <a:t>: Total value in the knapsack</a:t>
                </a:r>
              </a:p>
              <a:p>
                <a:pPr marL="0" indent="-19050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u="sng" dirty="0"/>
                  <a:t>Constraints</a:t>
                </a:r>
                <a:r>
                  <a:rPr lang="en-US" sz="1600" dirty="0"/>
                  <a:t>: Sum of weights of items in Knapsack can’t exceed the knapsack capacity. (In 0-1 version) Only whole item or none</a:t>
                </a:r>
              </a:p>
              <a:p>
                <a:pPr marL="0" indent="-19050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FAFDCBB3-ADD0-60E6-5241-55FD3E54D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056500"/>
                <a:ext cx="6424393" cy="2228548"/>
              </a:xfrm>
              <a:prstGeom prst="rect">
                <a:avLst/>
              </a:prstGeom>
              <a:blipFill>
                <a:blip r:embed="rId4"/>
                <a:stretch>
                  <a:fillRect l="-592" t="-284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9489D08-D51C-78A7-D277-9C30F7A6F69C}"/>
              </a:ext>
            </a:extLst>
          </p:cNvPr>
          <p:cNvSpPr txBox="1"/>
          <p:nvPr/>
        </p:nvSpPr>
        <p:spPr>
          <a:xfrm>
            <a:off x="4755120" y="390233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 Kg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26E665-9098-4DC7-2338-A975C81E9CA1}"/>
              </a:ext>
            </a:extLst>
          </p:cNvPr>
          <p:cNvSpPr txBox="1"/>
          <p:nvPr/>
        </p:nvSpPr>
        <p:spPr>
          <a:xfrm>
            <a:off x="634393" y="3765840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1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74228A-BB10-062B-E639-19AFFC11925B}"/>
              </a:ext>
            </a:extLst>
          </p:cNvPr>
          <p:cNvSpPr txBox="1"/>
          <p:nvPr/>
        </p:nvSpPr>
        <p:spPr>
          <a:xfrm>
            <a:off x="1983635" y="3551804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2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0DB79E-B2FA-F775-D038-4B2A3F66F7FD}"/>
              </a:ext>
            </a:extLst>
          </p:cNvPr>
          <p:cNvSpPr txBox="1"/>
          <p:nvPr/>
        </p:nvSpPr>
        <p:spPr>
          <a:xfrm>
            <a:off x="3259052" y="3295549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719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Knapsack Problem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1EA5DBE-D37B-4853-FEC7-6277A695F214}"/>
              </a:ext>
            </a:extLst>
          </p:cNvPr>
          <p:cNvSpPr txBox="1">
            <a:spLocks/>
          </p:cNvSpPr>
          <p:nvPr/>
        </p:nvSpPr>
        <p:spPr>
          <a:xfrm>
            <a:off x="5144783" y="4904310"/>
            <a:ext cx="18120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>
                  <a:solidFill>
                    <a:schemeClr val="bg1">
                      <a:lumMod val="65000"/>
                    </a:schemeClr>
                  </a:solidFill>
                </a:ln>
                <a:latin typeface="+mn-lt"/>
              </a:rPr>
              <a:t>image source: </a:t>
            </a:r>
            <a:r>
              <a:rPr lang="en-US" dirty="0" err="1">
                <a:ln>
                  <a:solidFill>
                    <a:schemeClr val="bg1">
                      <a:lumMod val="65000"/>
                    </a:schemeClr>
                  </a:solidFill>
                </a:ln>
                <a:latin typeface="+mn-lt"/>
              </a:rPr>
              <a:t>www.indiamart.com</a:t>
            </a:r>
            <a:endParaRPr lang="en-US" dirty="0">
              <a:ln>
                <a:solidFill>
                  <a:schemeClr val="bg1">
                    <a:lumMod val="65000"/>
                  </a:schemeClr>
                </a:solidFill>
              </a:ln>
              <a:latin typeface="+mn-lt"/>
            </a:endParaRP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A661EFC-BBC9-8EAE-1230-48E3407A6E00}"/>
              </a:ext>
            </a:extLst>
          </p:cNvPr>
          <p:cNvSpPr/>
          <p:nvPr/>
        </p:nvSpPr>
        <p:spPr>
          <a:xfrm>
            <a:off x="471487" y="4041163"/>
            <a:ext cx="847288" cy="5008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31DC303D-BAFB-8CCA-0026-A33B8E8AF89B}"/>
              </a:ext>
            </a:extLst>
          </p:cNvPr>
          <p:cNvSpPr/>
          <p:nvPr/>
        </p:nvSpPr>
        <p:spPr>
          <a:xfrm>
            <a:off x="1794152" y="3783435"/>
            <a:ext cx="847288" cy="758602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3A49C168-ED23-3D54-4F1B-4D301F080C2A}"/>
              </a:ext>
            </a:extLst>
          </p:cNvPr>
          <p:cNvSpPr/>
          <p:nvPr/>
        </p:nvSpPr>
        <p:spPr>
          <a:xfrm>
            <a:off x="3141983" y="3352160"/>
            <a:ext cx="847288" cy="125020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C7CC15-B868-9615-B3FD-B5E666D4D5C3}"/>
              </a:ext>
            </a:extLst>
          </p:cNvPr>
          <p:cNvSpPr txBox="1"/>
          <p:nvPr/>
        </p:nvSpPr>
        <p:spPr>
          <a:xfrm>
            <a:off x="503873" y="451985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60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9BFB0-7361-A770-9ADF-4BA8D6494510}"/>
              </a:ext>
            </a:extLst>
          </p:cNvPr>
          <p:cNvSpPr txBox="1"/>
          <p:nvPr/>
        </p:nvSpPr>
        <p:spPr>
          <a:xfrm>
            <a:off x="525513" y="416530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kg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1F5AB0-7FA3-8E8C-D7FC-ABC9F68374BC}"/>
              </a:ext>
            </a:extLst>
          </p:cNvPr>
          <p:cNvSpPr txBox="1"/>
          <p:nvPr/>
        </p:nvSpPr>
        <p:spPr>
          <a:xfrm>
            <a:off x="1774925" y="451985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100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CE7CFA-76D9-91AB-D31B-1357757B7512}"/>
              </a:ext>
            </a:extLst>
          </p:cNvPr>
          <p:cNvSpPr txBox="1"/>
          <p:nvPr/>
        </p:nvSpPr>
        <p:spPr>
          <a:xfrm>
            <a:off x="1867379" y="403097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 kg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243E32-F901-4F4A-9189-B575FB76636C}"/>
              </a:ext>
            </a:extLst>
          </p:cNvPr>
          <p:cNvSpPr txBox="1"/>
          <p:nvPr/>
        </p:nvSpPr>
        <p:spPr>
          <a:xfrm>
            <a:off x="3163330" y="453497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120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BB5C4A-440C-D8FF-52BF-08C8D9B834A4}"/>
              </a:ext>
            </a:extLst>
          </p:cNvPr>
          <p:cNvSpPr txBox="1"/>
          <p:nvPr/>
        </p:nvSpPr>
        <p:spPr>
          <a:xfrm>
            <a:off x="3234848" y="382283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 kg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AFDCBB3-ADD0-60E6-5241-55FD3E54D121}"/>
              </a:ext>
            </a:extLst>
          </p:cNvPr>
          <p:cNvSpPr txBox="1">
            <a:spLocks/>
          </p:cNvSpPr>
          <p:nvPr/>
        </p:nvSpPr>
        <p:spPr>
          <a:xfrm>
            <a:off x="144187" y="1056500"/>
            <a:ext cx="6424393" cy="22285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Which variation of the Knapsack problem should be easy to solve?</a:t>
            </a:r>
          </a:p>
          <a:p>
            <a:pPr marL="0" indent="-19050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Any simple approach to solve the fractional Knapsack problem?</a:t>
            </a:r>
          </a:p>
          <a:p>
            <a:pPr marL="0" indent="-19050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Get the per unit value of the items and fill out the knapsack starting with the item highest per unit value and go on in a descending order</a:t>
            </a:r>
          </a:p>
          <a:p>
            <a:pPr marL="0" indent="-19050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The total value is coming to be Rs. 240</a:t>
            </a:r>
          </a:p>
          <a:p>
            <a:pPr marL="0" indent="-19050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The strategy here is literally “greedy”</a:t>
            </a:r>
          </a:p>
          <a:p>
            <a:pPr marL="0" indent="-19050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It is also optimal in this case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DFFD6-6A4E-B4AB-BB99-3F337FA181F6}"/>
              </a:ext>
            </a:extLst>
          </p:cNvPr>
          <p:cNvSpPr txBox="1"/>
          <p:nvPr/>
        </p:nvSpPr>
        <p:spPr>
          <a:xfrm>
            <a:off x="55279" y="3699480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Rs/kg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ECB99-6CFF-F951-7CF7-3D9BFC5417A6}"/>
              </a:ext>
            </a:extLst>
          </p:cNvPr>
          <p:cNvSpPr txBox="1"/>
          <p:nvPr/>
        </p:nvSpPr>
        <p:spPr>
          <a:xfrm>
            <a:off x="1398925" y="3495987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Rs/kg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49DBBD-BF37-34AE-1486-81ECE514F0DE}"/>
              </a:ext>
            </a:extLst>
          </p:cNvPr>
          <p:cNvSpPr txBox="1"/>
          <p:nvPr/>
        </p:nvSpPr>
        <p:spPr>
          <a:xfrm>
            <a:off x="2673278" y="3070044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Rs/kg</a:t>
            </a:r>
            <a:endParaRPr lang="en-US" sz="1400" dirty="0"/>
          </a:p>
        </p:txBody>
      </p:sp>
      <p:pic>
        <p:nvPicPr>
          <p:cNvPr id="19" name="Picture 2" descr="WESTWOODS Brown Canvas Backpack, Rs 550/piece WESTWOODS INC. | ID:  19951408633">
            <a:extLst>
              <a:ext uri="{FF2B5EF4-FFF2-40B4-BE49-F238E27FC236}">
                <a16:creationId xmlns:a16="http://schemas.microsoft.com/office/drawing/2014/main" id="{08683397-41D1-4A82-C8A9-8E1162B22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506" y="3245190"/>
            <a:ext cx="1828506" cy="166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49ADFD7-4F3B-B265-1F6F-BD0383788B56}"/>
              </a:ext>
            </a:extLst>
          </p:cNvPr>
          <p:cNvSpPr txBox="1"/>
          <p:nvPr/>
        </p:nvSpPr>
        <p:spPr>
          <a:xfrm>
            <a:off x="4755120" y="390233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 Kg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FCD8CFE-6711-6764-F105-835B00ECF25A}"/>
              </a:ext>
            </a:extLst>
          </p:cNvPr>
          <p:cNvGrpSpPr/>
          <p:nvPr/>
        </p:nvGrpSpPr>
        <p:grpSpPr>
          <a:xfrm>
            <a:off x="5930483" y="3434140"/>
            <a:ext cx="849485" cy="1367956"/>
            <a:chOff x="5930483" y="3434140"/>
            <a:chExt cx="849485" cy="1367956"/>
          </a:xfrm>
        </p:grpSpPr>
        <p:sp>
          <p:nvSpPr>
            <p:cNvPr id="21" name="Can 20">
              <a:extLst>
                <a:ext uri="{FF2B5EF4-FFF2-40B4-BE49-F238E27FC236}">
                  <a16:creationId xmlns:a16="http://schemas.microsoft.com/office/drawing/2014/main" id="{80D90078-B24E-F88A-4DF6-3C76B74AF288}"/>
                </a:ext>
              </a:extLst>
            </p:cNvPr>
            <p:cNvSpPr/>
            <p:nvPr/>
          </p:nvSpPr>
          <p:spPr>
            <a:xfrm>
              <a:off x="5930483" y="4400307"/>
              <a:ext cx="847288" cy="40178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A536B8-1F69-AC9F-AD31-D09BCCD92224}"/>
                </a:ext>
              </a:extLst>
            </p:cNvPr>
            <p:cNvSpPr txBox="1"/>
            <p:nvPr/>
          </p:nvSpPr>
          <p:spPr>
            <a:xfrm>
              <a:off x="6062390" y="4479787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 kg</a:t>
              </a:r>
              <a:endParaRPr lang="en-US" sz="1400" dirty="0"/>
            </a:p>
          </p:txBody>
        </p:sp>
        <p:sp>
          <p:nvSpPr>
            <p:cNvPr id="24" name="Can 23">
              <a:extLst>
                <a:ext uri="{FF2B5EF4-FFF2-40B4-BE49-F238E27FC236}">
                  <a16:creationId xmlns:a16="http://schemas.microsoft.com/office/drawing/2014/main" id="{1D272E79-E4D8-89CC-68C8-F29F86DCD73F}"/>
                </a:ext>
              </a:extLst>
            </p:cNvPr>
            <p:cNvSpPr/>
            <p:nvPr/>
          </p:nvSpPr>
          <p:spPr>
            <a:xfrm>
              <a:off x="5930483" y="3902334"/>
              <a:ext cx="847288" cy="577453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7F066A5-A4EB-901F-952E-4D1F777E4838}"/>
                </a:ext>
              </a:extLst>
            </p:cNvPr>
            <p:cNvSpPr txBox="1"/>
            <p:nvPr/>
          </p:nvSpPr>
          <p:spPr>
            <a:xfrm>
              <a:off x="6062390" y="4085006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 kg</a:t>
              </a:r>
              <a:endParaRPr lang="en-US" sz="1400" dirty="0"/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F39E842F-8A57-DC7A-0CF1-72A486495CB0}"/>
                </a:ext>
              </a:extLst>
            </p:cNvPr>
            <p:cNvSpPr/>
            <p:nvPr/>
          </p:nvSpPr>
          <p:spPr>
            <a:xfrm>
              <a:off x="5932680" y="3434140"/>
              <a:ext cx="847288" cy="577453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01CCB5-B3D0-7E83-F582-7A121AAB8409}"/>
                </a:ext>
              </a:extLst>
            </p:cNvPr>
            <p:cNvSpPr txBox="1"/>
            <p:nvPr/>
          </p:nvSpPr>
          <p:spPr>
            <a:xfrm>
              <a:off x="6062390" y="3635575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 kg</a:t>
              </a:r>
              <a:endParaRPr lang="en-US" sz="14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7EE163E-EA6E-29AC-BB58-FC0DC71DEDB4}"/>
              </a:ext>
            </a:extLst>
          </p:cNvPr>
          <p:cNvSpPr txBox="1"/>
          <p:nvPr/>
        </p:nvSpPr>
        <p:spPr>
          <a:xfrm>
            <a:off x="5504141" y="2599981"/>
            <a:ext cx="13147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value =</a:t>
            </a:r>
          </a:p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60+100+4*20 =</a:t>
            </a:r>
          </a:p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240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57637F-E60A-E7D8-6C8E-2D4B0D575D12}"/>
              </a:ext>
            </a:extLst>
          </p:cNvPr>
          <p:cNvSpPr txBox="1"/>
          <p:nvPr/>
        </p:nvSpPr>
        <p:spPr>
          <a:xfrm>
            <a:off x="634393" y="3765840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1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3F5C4F-7CAB-D59D-E059-94E7AD6C5FE8}"/>
              </a:ext>
            </a:extLst>
          </p:cNvPr>
          <p:cNvSpPr txBox="1"/>
          <p:nvPr/>
        </p:nvSpPr>
        <p:spPr>
          <a:xfrm>
            <a:off x="1983635" y="3551804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2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CEFA79-03D2-0D54-5781-CFD427D7870F}"/>
              </a:ext>
            </a:extLst>
          </p:cNvPr>
          <p:cNvSpPr txBox="1"/>
          <p:nvPr/>
        </p:nvSpPr>
        <p:spPr>
          <a:xfrm>
            <a:off x="3278963" y="3072576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2952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8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Knapsack Problem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1EA5DBE-D37B-4853-FEC7-6277A695F214}"/>
              </a:ext>
            </a:extLst>
          </p:cNvPr>
          <p:cNvSpPr txBox="1">
            <a:spLocks/>
          </p:cNvSpPr>
          <p:nvPr/>
        </p:nvSpPr>
        <p:spPr>
          <a:xfrm>
            <a:off x="5144783" y="4904310"/>
            <a:ext cx="18120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>
                  <a:solidFill>
                    <a:schemeClr val="bg1">
                      <a:lumMod val="65000"/>
                    </a:schemeClr>
                  </a:solidFill>
                </a:ln>
                <a:latin typeface="+mn-lt"/>
              </a:rPr>
              <a:t>image source: </a:t>
            </a:r>
            <a:r>
              <a:rPr lang="en-US" dirty="0" err="1">
                <a:ln>
                  <a:solidFill>
                    <a:schemeClr val="bg1">
                      <a:lumMod val="65000"/>
                    </a:schemeClr>
                  </a:solidFill>
                </a:ln>
                <a:latin typeface="+mn-lt"/>
              </a:rPr>
              <a:t>www.indiamart.com</a:t>
            </a:r>
            <a:endParaRPr lang="en-US" dirty="0">
              <a:ln>
                <a:solidFill>
                  <a:schemeClr val="bg1">
                    <a:lumMod val="65000"/>
                  </a:schemeClr>
                </a:solidFill>
              </a:ln>
              <a:latin typeface="+mn-lt"/>
            </a:endParaRP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A661EFC-BBC9-8EAE-1230-48E3407A6E00}"/>
              </a:ext>
            </a:extLst>
          </p:cNvPr>
          <p:cNvSpPr/>
          <p:nvPr/>
        </p:nvSpPr>
        <p:spPr>
          <a:xfrm>
            <a:off x="471487" y="4041163"/>
            <a:ext cx="847288" cy="5008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31DC303D-BAFB-8CCA-0026-A33B8E8AF89B}"/>
              </a:ext>
            </a:extLst>
          </p:cNvPr>
          <p:cNvSpPr/>
          <p:nvPr/>
        </p:nvSpPr>
        <p:spPr>
          <a:xfrm>
            <a:off x="1794152" y="3783435"/>
            <a:ext cx="847288" cy="758602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3A49C168-ED23-3D54-4F1B-4D301F080C2A}"/>
              </a:ext>
            </a:extLst>
          </p:cNvPr>
          <p:cNvSpPr/>
          <p:nvPr/>
        </p:nvSpPr>
        <p:spPr>
          <a:xfrm>
            <a:off x="3141983" y="3352160"/>
            <a:ext cx="847288" cy="125020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C7CC15-B868-9615-B3FD-B5E666D4D5C3}"/>
              </a:ext>
            </a:extLst>
          </p:cNvPr>
          <p:cNvSpPr txBox="1"/>
          <p:nvPr/>
        </p:nvSpPr>
        <p:spPr>
          <a:xfrm>
            <a:off x="503873" y="451985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60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9BFB0-7361-A770-9ADF-4BA8D6494510}"/>
              </a:ext>
            </a:extLst>
          </p:cNvPr>
          <p:cNvSpPr txBox="1"/>
          <p:nvPr/>
        </p:nvSpPr>
        <p:spPr>
          <a:xfrm>
            <a:off x="525513" y="416530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kg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1F5AB0-7FA3-8E8C-D7FC-ABC9F68374BC}"/>
              </a:ext>
            </a:extLst>
          </p:cNvPr>
          <p:cNvSpPr txBox="1"/>
          <p:nvPr/>
        </p:nvSpPr>
        <p:spPr>
          <a:xfrm>
            <a:off x="1774925" y="451985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100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CE7CFA-76D9-91AB-D31B-1357757B7512}"/>
              </a:ext>
            </a:extLst>
          </p:cNvPr>
          <p:cNvSpPr txBox="1"/>
          <p:nvPr/>
        </p:nvSpPr>
        <p:spPr>
          <a:xfrm>
            <a:off x="1867379" y="403097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 kg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243E32-F901-4F4A-9189-B575FB76636C}"/>
              </a:ext>
            </a:extLst>
          </p:cNvPr>
          <p:cNvSpPr txBox="1"/>
          <p:nvPr/>
        </p:nvSpPr>
        <p:spPr>
          <a:xfrm>
            <a:off x="3163330" y="453497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120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BB5C4A-440C-D8FF-52BF-08C8D9B834A4}"/>
              </a:ext>
            </a:extLst>
          </p:cNvPr>
          <p:cNvSpPr txBox="1"/>
          <p:nvPr/>
        </p:nvSpPr>
        <p:spPr>
          <a:xfrm>
            <a:off x="3234848" y="382283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 kg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AFDCBB3-ADD0-60E6-5241-55FD3E54D121}"/>
              </a:ext>
            </a:extLst>
          </p:cNvPr>
          <p:cNvSpPr txBox="1">
            <a:spLocks/>
          </p:cNvSpPr>
          <p:nvPr/>
        </p:nvSpPr>
        <p:spPr>
          <a:xfrm>
            <a:off x="144187" y="1056500"/>
            <a:ext cx="6424393" cy="22285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What may come challenging sometimes is proving a greedy technique indeed gives optimal solution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For fractional knapsack its relatively easy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Intuitively: For the first 10 kg space of the knapsack we are putting the best possible option (item 1).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For the next 20 kg space we going for the best possible option available and so on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>
                <a:solidFill>
                  <a:srgbClr val="FF0000"/>
                </a:solidFill>
              </a:rPr>
              <a:t>Formal proof will come later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DFFD6-6A4E-B4AB-BB99-3F337FA181F6}"/>
              </a:ext>
            </a:extLst>
          </p:cNvPr>
          <p:cNvSpPr txBox="1"/>
          <p:nvPr/>
        </p:nvSpPr>
        <p:spPr>
          <a:xfrm>
            <a:off x="55279" y="3699480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Rs/kg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ECB99-6CFF-F951-7CF7-3D9BFC5417A6}"/>
              </a:ext>
            </a:extLst>
          </p:cNvPr>
          <p:cNvSpPr txBox="1"/>
          <p:nvPr/>
        </p:nvSpPr>
        <p:spPr>
          <a:xfrm>
            <a:off x="1398925" y="3495987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Rs/kg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49DBBD-BF37-34AE-1486-81ECE514F0DE}"/>
              </a:ext>
            </a:extLst>
          </p:cNvPr>
          <p:cNvSpPr txBox="1"/>
          <p:nvPr/>
        </p:nvSpPr>
        <p:spPr>
          <a:xfrm>
            <a:off x="2673278" y="3070044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Rs/kg</a:t>
            </a:r>
            <a:endParaRPr lang="en-US" sz="1400" dirty="0"/>
          </a:p>
        </p:txBody>
      </p:sp>
      <p:pic>
        <p:nvPicPr>
          <p:cNvPr id="19" name="Picture 2" descr="WESTWOODS Brown Canvas Backpack, Rs 550/piece WESTWOODS INC. | ID:  19951408633">
            <a:extLst>
              <a:ext uri="{FF2B5EF4-FFF2-40B4-BE49-F238E27FC236}">
                <a16:creationId xmlns:a16="http://schemas.microsoft.com/office/drawing/2014/main" id="{08683397-41D1-4A82-C8A9-8E1162B22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506" y="3245190"/>
            <a:ext cx="1828506" cy="166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49ADFD7-4F3B-B265-1F6F-BD0383788B56}"/>
              </a:ext>
            </a:extLst>
          </p:cNvPr>
          <p:cNvSpPr txBox="1"/>
          <p:nvPr/>
        </p:nvSpPr>
        <p:spPr>
          <a:xfrm>
            <a:off x="4755120" y="390233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 Kg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FCD8CFE-6711-6764-F105-835B00ECF25A}"/>
              </a:ext>
            </a:extLst>
          </p:cNvPr>
          <p:cNvGrpSpPr/>
          <p:nvPr/>
        </p:nvGrpSpPr>
        <p:grpSpPr>
          <a:xfrm>
            <a:off x="5930483" y="3434140"/>
            <a:ext cx="849485" cy="1367956"/>
            <a:chOff x="5930483" y="3434140"/>
            <a:chExt cx="849485" cy="1367956"/>
          </a:xfrm>
        </p:grpSpPr>
        <p:sp>
          <p:nvSpPr>
            <p:cNvPr id="21" name="Can 20">
              <a:extLst>
                <a:ext uri="{FF2B5EF4-FFF2-40B4-BE49-F238E27FC236}">
                  <a16:creationId xmlns:a16="http://schemas.microsoft.com/office/drawing/2014/main" id="{80D90078-B24E-F88A-4DF6-3C76B74AF288}"/>
                </a:ext>
              </a:extLst>
            </p:cNvPr>
            <p:cNvSpPr/>
            <p:nvPr/>
          </p:nvSpPr>
          <p:spPr>
            <a:xfrm>
              <a:off x="5930483" y="4400307"/>
              <a:ext cx="847288" cy="40178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A536B8-1F69-AC9F-AD31-D09BCCD92224}"/>
                </a:ext>
              </a:extLst>
            </p:cNvPr>
            <p:cNvSpPr txBox="1"/>
            <p:nvPr/>
          </p:nvSpPr>
          <p:spPr>
            <a:xfrm>
              <a:off x="6062390" y="4479787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 kg</a:t>
              </a:r>
              <a:endParaRPr lang="en-US" sz="1400" dirty="0"/>
            </a:p>
          </p:txBody>
        </p:sp>
        <p:sp>
          <p:nvSpPr>
            <p:cNvPr id="24" name="Can 23">
              <a:extLst>
                <a:ext uri="{FF2B5EF4-FFF2-40B4-BE49-F238E27FC236}">
                  <a16:creationId xmlns:a16="http://schemas.microsoft.com/office/drawing/2014/main" id="{1D272E79-E4D8-89CC-68C8-F29F86DCD73F}"/>
                </a:ext>
              </a:extLst>
            </p:cNvPr>
            <p:cNvSpPr/>
            <p:nvPr/>
          </p:nvSpPr>
          <p:spPr>
            <a:xfrm>
              <a:off x="5930483" y="3902334"/>
              <a:ext cx="847288" cy="577453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7F066A5-A4EB-901F-952E-4D1F777E4838}"/>
                </a:ext>
              </a:extLst>
            </p:cNvPr>
            <p:cNvSpPr txBox="1"/>
            <p:nvPr/>
          </p:nvSpPr>
          <p:spPr>
            <a:xfrm>
              <a:off x="6062390" y="4085006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 kg</a:t>
              </a:r>
              <a:endParaRPr lang="en-US" sz="1400" dirty="0"/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F39E842F-8A57-DC7A-0CF1-72A486495CB0}"/>
                </a:ext>
              </a:extLst>
            </p:cNvPr>
            <p:cNvSpPr/>
            <p:nvPr/>
          </p:nvSpPr>
          <p:spPr>
            <a:xfrm>
              <a:off x="5932680" y="3434140"/>
              <a:ext cx="847288" cy="577453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01CCB5-B3D0-7E83-F582-7A121AAB8409}"/>
                </a:ext>
              </a:extLst>
            </p:cNvPr>
            <p:cNvSpPr txBox="1"/>
            <p:nvPr/>
          </p:nvSpPr>
          <p:spPr>
            <a:xfrm>
              <a:off x="6062390" y="3635575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 kg</a:t>
              </a:r>
              <a:endParaRPr lang="en-US" sz="14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7EE163E-EA6E-29AC-BB58-FC0DC71DEDB4}"/>
              </a:ext>
            </a:extLst>
          </p:cNvPr>
          <p:cNvSpPr txBox="1"/>
          <p:nvPr/>
        </p:nvSpPr>
        <p:spPr>
          <a:xfrm>
            <a:off x="5504141" y="2599981"/>
            <a:ext cx="13147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value =</a:t>
            </a:r>
          </a:p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60+100+4*20 =</a:t>
            </a:r>
          </a:p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240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3AA51F-FE07-B257-9A16-E8266D201098}"/>
              </a:ext>
            </a:extLst>
          </p:cNvPr>
          <p:cNvSpPr txBox="1"/>
          <p:nvPr/>
        </p:nvSpPr>
        <p:spPr>
          <a:xfrm>
            <a:off x="634393" y="3765840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1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BAF628-89C5-A80B-9714-C4CCD02D709E}"/>
              </a:ext>
            </a:extLst>
          </p:cNvPr>
          <p:cNvSpPr txBox="1"/>
          <p:nvPr/>
        </p:nvSpPr>
        <p:spPr>
          <a:xfrm>
            <a:off x="1983635" y="3551804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2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CB0165-7146-086F-A9A5-ED4A141AFAC2}"/>
              </a:ext>
            </a:extLst>
          </p:cNvPr>
          <p:cNvSpPr txBox="1"/>
          <p:nvPr/>
        </p:nvSpPr>
        <p:spPr>
          <a:xfrm>
            <a:off x="3278963" y="3072576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481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Knapsack Problem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1EA5DBE-D37B-4853-FEC7-6277A695F214}"/>
              </a:ext>
            </a:extLst>
          </p:cNvPr>
          <p:cNvSpPr txBox="1">
            <a:spLocks/>
          </p:cNvSpPr>
          <p:nvPr/>
        </p:nvSpPr>
        <p:spPr>
          <a:xfrm>
            <a:off x="5144783" y="4904310"/>
            <a:ext cx="18120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>
                  <a:solidFill>
                    <a:schemeClr val="bg1">
                      <a:lumMod val="65000"/>
                    </a:schemeClr>
                  </a:solidFill>
                </a:ln>
                <a:latin typeface="+mn-lt"/>
              </a:rPr>
              <a:t>image source: </a:t>
            </a:r>
            <a:r>
              <a:rPr lang="en-US" dirty="0" err="1">
                <a:ln>
                  <a:solidFill>
                    <a:schemeClr val="bg1">
                      <a:lumMod val="65000"/>
                    </a:schemeClr>
                  </a:solidFill>
                </a:ln>
                <a:latin typeface="+mn-lt"/>
              </a:rPr>
              <a:t>www.indiamart.com</a:t>
            </a:r>
            <a:endParaRPr lang="en-US" dirty="0">
              <a:ln>
                <a:solidFill>
                  <a:schemeClr val="bg1">
                    <a:lumMod val="65000"/>
                  </a:schemeClr>
                </a:solidFill>
              </a:ln>
              <a:latin typeface="+mn-lt"/>
            </a:endParaRP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A661EFC-BBC9-8EAE-1230-48E3407A6E00}"/>
              </a:ext>
            </a:extLst>
          </p:cNvPr>
          <p:cNvSpPr/>
          <p:nvPr/>
        </p:nvSpPr>
        <p:spPr>
          <a:xfrm>
            <a:off x="471487" y="4041163"/>
            <a:ext cx="847288" cy="5008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31DC303D-BAFB-8CCA-0026-A33B8E8AF89B}"/>
              </a:ext>
            </a:extLst>
          </p:cNvPr>
          <p:cNvSpPr/>
          <p:nvPr/>
        </p:nvSpPr>
        <p:spPr>
          <a:xfrm>
            <a:off x="1794152" y="3783435"/>
            <a:ext cx="847288" cy="758602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3A49C168-ED23-3D54-4F1B-4D301F080C2A}"/>
              </a:ext>
            </a:extLst>
          </p:cNvPr>
          <p:cNvSpPr/>
          <p:nvPr/>
        </p:nvSpPr>
        <p:spPr>
          <a:xfrm>
            <a:off x="3141983" y="3352160"/>
            <a:ext cx="847288" cy="125020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C7CC15-B868-9615-B3FD-B5E666D4D5C3}"/>
              </a:ext>
            </a:extLst>
          </p:cNvPr>
          <p:cNvSpPr txBox="1"/>
          <p:nvPr/>
        </p:nvSpPr>
        <p:spPr>
          <a:xfrm>
            <a:off x="503873" y="451985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60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9BFB0-7361-A770-9ADF-4BA8D6494510}"/>
              </a:ext>
            </a:extLst>
          </p:cNvPr>
          <p:cNvSpPr txBox="1"/>
          <p:nvPr/>
        </p:nvSpPr>
        <p:spPr>
          <a:xfrm>
            <a:off x="525513" y="416530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kg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1F5AB0-7FA3-8E8C-D7FC-ABC9F68374BC}"/>
              </a:ext>
            </a:extLst>
          </p:cNvPr>
          <p:cNvSpPr txBox="1"/>
          <p:nvPr/>
        </p:nvSpPr>
        <p:spPr>
          <a:xfrm>
            <a:off x="1774925" y="451985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100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CE7CFA-76D9-91AB-D31B-1357757B7512}"/>
              </a:ext>
            </a:extLst>
          </p:cNvPr>
          <p:cNvSpPr txBox="1"/>
          <p:nvPr/>
        </p:nvSpPr>
        <p:spPr>
          <a:xfrm>
            <a:off x="1867379" y="403097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 kg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243E32-F901-4F4A-9189-B575FB76636C}"/>
              </a:ext>
            </a:extLst>
          </p:cNvPr>
          <p:cNvSpPr txBox="1"/>
          <p:nvPr/>
        </p:nvSpPr>
        <p:spPr>
          <a:xfrm>
            <a:off x="3163330" y="453497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120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BB5C4A-440C-D8FF-52BF-08C8D9B834A4}"/>
              </a:ext>
            </a:extLst>
          </p:cNvPr>
          <p:cNvSpPr txBox="1"/>
          <p:nvPr/>
        </p:nvSpPr>
        <p:spPr>
          <a:xfrm>
            <a:off x="3234848" y="382283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 kg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AFDCBB3-ADD0-60E6-5241-55FD3E54D121}"/>
              </a:ext>
            </a:extLst>
          </p:cNvPr>
          <p:cNvSpPr txBox="1">
            <a:spLocks/>
          </p:cNvSpPr>
          <p:nvPr/>
        </p:nvSpPr>
        <p:spPr>
          <a:xfrm>
            <a:off x="144187" y="1056500"/>
            <a:ext cx="6424393" cy="22285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Lets see how this strategy works for 0-1 Knapsack problem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But this is not the optimal solution. We can do better 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What is the optimal solution?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DFFD6-6A4E-B4AB-BB99-3F337FA181F6}"/>
              </a:ext>
            </a:extLst>
          </p:cNvPr>
          <p:cNvSpPr txBox="1"/>
          <p:nvPr/>
        </p:nvSpPr>
        <p:spPr>
          <a:xfrm>
            <a:off x="55279" y="3699480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Rs/kg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ECB99-6CFF-F951-7CF7-3D9BFC5417A6}"/>
              </a:ext>
            </a:extLst>
          </p:cNvPr>
          <p:cNvSpPr txBox="1"/>
          <p:nvPr/>
        </p:nvSpPr>
        <p:spPr>
          <a:xfrm>
            <a:off x="1398925" y="3495987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Rs/kg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49DBBD-BF37-34AE-1486-81ECE514F0DE}"/>
              </a:ext>
            </a:extLst>
          </p:cNvPr>
          <p:cNvSpPr txBox="1"/>
          <p:nvPr/>
        </p:nvSpPr>
        <p:spPr>
          <a:xfrm>
            <a:off x="2673278" y="3070044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Rs/kg</a:t>
            </a:r>
            <a:endParaRPr lang="en-US" sz="1400" dirty="0"/>
          </a:p>
        </p:txBody>
      </p:sp>
      <p:pic>
        <p:nvPicPr>
          <p:cNvPr id="19" name="Picture 2" descr="WESTWOODS Brown Canvas Backpack, Rs 550/piece WESTWOODS INC. | ID:  19951408633">
            <a:extLst>
              <a:ext uri="{FF2B5EF4-FFF2-40B4-BE49-F238E27FC236}">
                <a16:creationId xmlns:a16="http://schemas.microsoft.com/office/drawing/2014/main" id="{08683397-41D1-4A82-C8A9-8E1162B22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506" y="3245190"/>
            <a:ext cx="1828506" cy="166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49ADFD7-4F3B-B265-1F6F-BD0383788B56}"/>
              </a:ext>
            </a:extLst>
          </p:cNvPr>
          <p:cNvSpPr txBox="1"/>
          <p:nvPr/>
        </p:nvSpPr>
        <p:spPr>
          <a:xfrm>
            <a:off x="4755120" y="390233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 Kg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FCD8CFE-6711-6764-F105-835B00ECF25A}"/>
              </a:ext>
            </a:extLst>
          </p:cNvPr>
          <p:cNvGrpSpPr/>
          <p:nvPr/>
        </p:nvGrpSpPr>
        <p:grpSpPr>
          <a:xfrm>
            <a:off x="5930483" y="3434140"/>
            <a:ext cx="849485" cy="1367956"/>
            <a:chOff x="5930483" y="3434140"/>
            <a:chExt cx="849485" cy="1367956"/>
          </a:xfrm>
        </p:grpSpPr>
        <p:sp>
          <p:nvSpPr>
            <p:cNvPr id="21" name="Can 20">
              <a:extLst>
                <a:ext uri="{FF2B5EF4-FFF2-40B4-BE49-F238E27FC236}">
                  <a16:creationId xmlns:a16="http://schemas.microsoft.com/office/drawing/2014/main" id="{80D90078-B24E-F88A-4DF6-3C76B74AF288}"/>
                </a:ext>
              </a:extLst>
            </p:cNvPr>
            <p:cNvSpPr/>
            <p:nvPr/>
          </p:nvSpPr>
          <p:spPr>
            <a:xfrm>
              <a:off x="5930483" y="4400307"/>
              <a:ext cx="847288" cy="40178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A536B8-1F69-AC9F-AD31-D09BCCD92224}"/>
                </a:ext>
              </a:extLst>
            </p:cNvPr>
            <p:cNvSpPr txBox="1"/>
            <p:nvPr/>
          </p:nvSpPr>
          <p:spPr>
            <a:xfrm>
              <a:off x="6062390" y="4479787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 kg</a:t>
              </a:r>
              <a:endParaRPr lang="en-US" sz="1400" dirty="0"/>
            </a:p>
          </p:txBody>
        </p:sp>
        <p:sp>
          <p:nvSpPr>
            <p:cNvPr id="24" name="Can 23">
              <a:extLst>
                <a:ext uri="{FF2B5EF4-FFF2-40B4-BE49-F238E27FC236}">
                  <a16:creationId xmlns:a16="http://schemas.microsoft.com/office/drawing/2014/main" id="{1D272E79-E4D8-89CC-68C8-F29F86DCD73F}"/>
                </a:ext>
              </a:extLst>
            </p:cNvPr>
            <p:cNvSpPr/>
            <p:nvPr/>
          </p:nvSpPr>
          <p:spPr>
            <a:xfrm>
              <a:off x="5930483" y="3902334"/>
              <a:ext cx="847288" cy="577453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7F066A5-A4EB-901F-952E-4D1F777E4838}"/>
                </a:ext>
              </a:extLst>
            </p:cNvPr>
            <p:cNvSpPr txBox="1"/>
            <p:nvPr/>
          </p:nvSpPr>
          <p:spPr>
            <a:xfrm>
              <a:off x="6062390" y="4085006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 kg</a:t>
              </a:r>
              <a:endParaRPr lang="en-US" sz="1400" dirty="0"/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F39E842F-8A57-DC7A-0CF1-72A486495CB0}"/>
                </a:ext>
              </a:extLst>
            </p:cNvPr>
            <p:cNvSpPr/>
            <p:nvPr/>
          </p:nvSpPr>
          <p:spPr>
            <a:xfrm>
              <a:off x="5932680" y="3434140"/>
              <a:ext cx="847288" cy="577453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01CCB5-B3D0-7E83-F582-7A121AAB8409}"/>
                </a:ext>
              </a:extLst>
            </p:cNvPr>
            <p:cNvSpPr txBox="1"/>
            <p:nvPr/>
          </p:nvSpPr>
          <p:spPr>
            <a:xfrm>
              <a:off x="6062390" y="3635575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 kg</a:t>
              </a:r>
              <a:endParaRPr lang="en-US" sz="14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7EE163E-EA6E-29AC-BB58-FC0DC71DEDB4}"/>
              </a:ext>
            </a:extLst>
          </p:cNvPr>
          <p:cNvSpPr txBox="1"/>
          <p:nvPr/>
        </p:nvSpPr>
        <p:spPr>
          <a:xfrm>
            <a:off x="5730708" y="2609109"/>
            <a:ext cx="11000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value =</a:t>
            </a:r>
          </a:p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60+100 =</a:t>
            </a:r>
          </a:p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160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A8EE8C-5A6C-5DEE-32A0-569A708AA0E5}"/>
              </a:ext>
            </a:extLst>
          </p:cNvPr>
          <p:cNvSpPr txBox="1"/>
          <p:nvPr/>
        </p:nvSpPr>
        <p:spPr>
          <a:xfrm>
            <a:off x="634393" y="3765840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1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EF7CD8-42CC-7EA8-C0C4-A900D8DFE590}"/>
              </a:ext>
            </a:extLst>
          </p:cNvPr>
          <p:cNvSpPr txBox="1"/>
          <p:nvPr/>
        </p:nvSpPr>
        <p:spPr>
          <a:xfrm>
            <a:off x="1983635" y="3551804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2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62E25D-9DA6-2425-8F8B-F6FC30D2B7AB}"/>
              </a:ext>
            </a:extLst>
          </p:cNvPr>
          <p:cNvSpPr txBox="1"/>
          <p:nvPr/>
        </p:nvSpPr>
        <p:spPr>
          <a:xfrm>
            <a:off x="3278963" y="3072576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6335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Knapsack Problem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1EA5DBE-D37B-4853-FEC7-6277A695F214}"/>
              </a:ext>
            </a:extLst>
          </p:cNvPr>
          <p:cNvSpPr txBox="1">
            <a:spLocks/>
          </p:cNvSpPr>
          <p:nvPr/>
        </p:nvSpPr>
        <p:spPr>
          <a:xfrm>
            <a:off x="5144783" y="4904310"/>
            <a:ext cx="18120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>
                  <a:solidFill>
                    <a:schemeClr val="bg1">
                      <a:lumMod val="65000"/>
                    </a:schemeClr>
                  </a:solidFill>
                </a:ln>
                <a:latin typeface="+mn-lt"/>
              </a:rPr>
              <a:t>image source: </a:t>
            </a:r>
            <a:r>
              <a:rPr lang="en-US" dirty="0" err="1">
                <a:ln>
                  <a:solidFill>
                    <a:schemeClr val="bg1">
                      <a:lumMod val="65000"/>
                    </a:schemeClr>
                  </a:solidFill>
                </a:ln>
                <a:latin typeface="+mn-lt"/>
              </a:rPr>
              <a:t>www.indiamart.com</a:t>
            </a:r>
            <a:endParaRPr lang="en-US" dirty="0">
              <a:ln>
                <a:solidFill>
                  <a:schemeClr val="bg1">
                    <a:lumMod val="65000"/>
                  </a:schemeClr>
                </a:solidFill>
              </a:ln>
              <a:latin typeface="+mn-lt"/>
            </a:endParaRP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A661EFC-BBC9-8EAE-1230-48E3407A6E00}"/>
              </a:ext>
            </a:extLst>
          </p:cNvPr>
          <p:cNvSpPr/>
          <p:nvPr/>
        </p:nvSpPr>
        <p:spPr>
          <a:xfrm>
            <a:off x="471487" y="4041163"/>
            <a:ext cx="847288" cy="5008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31DC303D-BAFB-8CCA-0026-A33B8E8AF89B}"/>
              </a:ext>
            </a:extLst>
          </p:cNvPr>
          <p:cNvSpPr/>
          <p:nvPr/>
        </p:nvSpPr>
        <p:spPr>
          <a:xfrm>
            <a:off x="1794152" y="3783435"/>
            <a:ext cx="847288" cy="758602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3A49C168-ED23-3D54-4F1B-4D301F080C2A}"/>
              </a:ext>
            </a:extLst>
          </p:cNvPr>
          <p:cNvSpPr/>
          <p:nvPr/>
        </p:nvSpPr>
        <p:spPr>
          <a:xfrm>
            <a:off x="3141983" y="3352160"/>
            <a:ext cx="847288" cy="125020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C7CC15-B868-9615-B3FD-B5E666D4D5C3}"/>
              </a:ext>
            </a:extLst>
          </p:cNvPr>
          <p:cNvSpPr txBox="1"/>
          <p:nvPr/>
        </p:nvSpPr>
        <p:spPr>
          <a:xfrm>
            <a:off x="503873" y="451985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60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9BFB0-7361-A770-9ADF-4BA8D6494510}"/>
              </a:ext>
            </a:extLst>
          </p:cNvPr>
          <p:cNvSpPr txBox="1"/>
          <p:nvPr/>
        </p:nvSpPr>
        <p:spPr>
          <a:xfrm>
            <a:off x="525513" y="416530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kg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1F5AB0-7FA3-8E8C-D7FC-ABC9F68374BC}"/>
              </a:ext>
            </a:extLst>
          </p:cNvPr>
          <p:cNvSpPr txBox="1"/>
          <p:nvPr/>
        </p:nvSpPr>
        <p:spPr>
          <a:xfrm>
            <a:off x="1774925" y="451985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100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CE7CFA-76D9-91AB-D31B-1357757B7512}"/>
              </a:ext>
            </a:extLst>
          </p:cNvPr>
          <p:cNvSpPr txBox="1"/>
          <p:nvPr/>
        </p:nvSpPr>
        <p:spPr>
          <a:xfrm>
            <a:off x="1867379" y="403097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 kg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243E32-F901-4F4A-9189-B575FB76636C}"/>
              </a:ext>
            </a:extLst>
          </p:cNvPr>
          <p:cNvSpPr txBox="1"/>
          <p:nvPr/>
        </p:nvSpPr>
        <p:spPr>
          <a:xfrm>
            <a:off x="3163330" y="453497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120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BB5C4A-440C-D8FF-52BF-08C8D9B834A4}"/>
              </a:ext>
            </a:extLst>
          </p:cNvPr>
          <p:cNvSpPr txBox="1"/>
          <p:nvPr/>
        </p:nvSpPr>
        <p:spPr>
          <a:xfrm>
            <a:off x="3234848" y="382283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 kg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FAFDCBB3-ADD0-60E6-5241-55FD3E54D1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056500"/>
                <a:ext cx="6424393" cy="222854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Lets see how this strategy works for 0-1 Knapsack problem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But this is not the optimal solution. We can do better 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What is the optimal solution?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Full of item 3 and item 2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It was easy for this example as the number of items are only 3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In general,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items, you need to check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600" dirty="0"/>
                  <a:t> combinations</a:t>
                </a: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FAFDCBB3-ADD0-60E6-5241-55FD3E54D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056500"/>
                <a:ext cx="6424393" cy="2228548"/>
              </a:xfrm>
              <a:prstGeom prst="rect">
                <a:avLst/>
              </a:prstGeom>
              <a:blipFill>
                <a:blip r:embed="rId3"/>
                <a:stretch>
                  <a:fillRect l="-394" t="-2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CFDFFD6-6A4E-B4AB-BB99-3F337FA181F6}"/>
              </a:ext>
            </a:extLst>
          </p:cNvPr>
          <p:cNvSpPr txBox="1"/>
          <p:nvPr/>
        </p:nvSpPr>
        <p:spPr>
          <a:xfrm>
            <a:off x="55279" y="3699480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Rs/kg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ECB99-6CFF-F951-7CF7-3D9BFC5417A6}"/>
              </a:ext>
            </a:extLst>
          </p:cNvPr>
          <p:cNvSpPr txBox="1"/>
          <p:nvPr/>
        </p:nvSpPr>
        <p:spPr>
          <a:xfrm>
            <a:off x="1398925" y="3495987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Rs/kg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49DBBD-BF37-34AE-1486-81ECE514F0DE}"/>
              </a:ext>
            </a:extLst>
          </p:cNvPr>
          <p:cNvSpPr txBox="1"/>
          <p:nvPr/>
        </p:nvSpPr>
        <p:spPr>
          <a:xfrm>
            <a:off x="2673278" y="3070044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Rs/kg</a:t>
            </a:r>
            <a:endParaRPr lang="en-US" sz="1400" dirty="0"/>
          </a:p>
        </p:txBody>
      </p:sp>
      <p:pic>
        <p:nvPicPr>
          <p:cNvPr id="19" name="Picture 2" descr="WESTWOODS Brown Canvas Backpack, Rs 550/piece WESTWOODS INC. | ID:  19951408633">
            <a:extLst>
              <a:ext uri="{FF2B5EF4-FFF2-40B4-BE49-F238E27FC236}">
                <a16:creationId xmlns:a16="http://schemas.microsoft.com/office/drawing/2014/main" id="{08683397-41D1-4A82-C8A9-8E1162B22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506" y="3245190"/>
            <a:ext cx="1828506" cy="166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49ADFD7-4F3B-B265-1F6F-BD0383788B56}"/>
              </a:ext>
            </a:extLst>
          </p:cNvPr>
          <p:cNvSpPr txBox="1"/>
          <p:nvPr/>
        </p:nvSpPr>
        <p:spPr>
          <a:xfrm>
            <a:off x="4755120" y="390233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 Kg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FCD8CFE-6711-6764-F105-835B00ECF25A}"/>
              </a:ext>
            </a:extLst>
          </p:cNvPr>
          <p:cNvGrpSpPr/>
          <p:nvPr/>
        </p:nvGrpSpPr>
        <p:grpSpPr>
          <a:xfrm>
            <a:off x="5930483" y="3449847"/>
            <a:ext cx="847288" cy="1352250"/>
            <a:chOff x="5930483" y="3449847"/>
            <a:chExt cx="847288" cy="1352250"/>
          </a:xfrm>
        </p:grpSpPr>
        <p:sp>
          <p:nvSpPr>
            <p:cNvPr id="21" name="Can 20">
              <a:extLst>
                <a:ext uri="{FF2B5EF4-FFF2-40B4-BE49-F238E27FC236}">
                  <a16:creationId xmlns:a16="http://schemas.microsoft.com/office/drawing/2014/main" id="{80D90078-B24E-F88A-4DF6-3C76B74AF288}"/>
                </a:ext>
              </a:extLst>
            </p:cNvPr>
            <p:cNvSpPr/>
            <p:nvPr/>
          </p:nvSpPr>
          <p:spPr>
            <a:xfrm>
              <a:off x="5930483" y="3859301"/>
              <a:ext cx="847288" cy="942796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Can 23">
              <a:extLst>
                <a:ext uri="{FF2B5EF4-FFF2-40B4-BE49-F238E27FC236}">
                  <a16:creationId xmlns:a16="http://schemas.microsoft.com/office/drawing/2014/main" id="{1D272E79-E4D8-89CC-68C8-F29F86DCD73F}"/>
                </a:ext>
              </a:extLst>
            </p:cNvPr>
            <p:cNvSpPr/>
            <p:nvPr/>
          </p:nvSpPr>
          <p:spPr>
            <a:xfrm>
              <a:off x="5930483" y="3449847"/>
              <a:ext cx="847288" cy="577453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7F066A5-A4EB-901F-952E-4D1F777E4838}"/>
                </a:ext>
              </a:extLst>
            </p:cNvPr>
            <p:cNvSpPr txBox="1"/>
            <p:nvPr/>
          </p:nvSpPr>
          <p:spPr>
            <a:xfrm>
              <a:off x="6099415" y="4246419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30 kg</a:t>
              </a:r>
              <a:endParaRPr lang="en-US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01CCB5-B3D0-7E83-F582-7A121AAB8409}"/>
                </a:ext>
              </a:extLst>
            </p:cNvPr>
            <p:cNvSpPr txBox="1"/>
            <p:nvPr/>
          </p:nvSpPr>
          <p:spPr>
            <a:xfrm>
              <a:off x="6110814" y="3647049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 kg</a:t>
              </a:r>
              <a:endParaRPr lang="en-US" sz="14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7EE163E-EA6E-29AC-BB58-FC0DC71DEDB4}"/>
              </a:ext>
            </a:extLst>
          </p:cNvPr>
          <p:cNvSpPr txBox="1"/>
          <p:nvPr/>
        </p:nvSpPr>
        <p:spPr>
          <a:xfrm>
            <a:off x="5730708" y="2609109"/>
            <a:ext cx="11000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value =</a:t>
            </a:r>
          </a:p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120+100 =</a:t>
            </a:r>
          </a:p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220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259C4E-3004-CE75-7AA1-C37982630304}"/>
              </a:ext>
            </a:extLst>
          </p:cNvPr>
          <p:cNvSpPr txBox="1"/>
          <p:nvPr/>
        </p:nvSpPr>
        <p:spPr>
          <a:xfrm>
            <a:off x="634393" y="3765840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1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BEBB9D-4BB8-854D-B784-A75B89D1EBB0}"/>
              </a:ext>
            </a:extLst>
          </p:cNvPr>
          <p:cNvSpPr txBox="1"/>
          <p:nvPr/>
        </p:nvSpPr>
        <p:spPr>
          <a:xfrm>
            <a:off x="1983635" y="3551804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2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2B1653-19C4-64EC-5A8D-9B59FABF5D80}"/>
              </a:ext>
            </a:extLst>
          </p:cNvPr>
          <p:cNvSpPr txBox="1"/>
          <p:nvPr/>
        </p:nvSpPr>
        <p:spPr>
          <a:xfrm>
            <a:off x="3278963" y="3072576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7842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Knapsack Problem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1EA5DBE-D37B-4853-FEC7-6277A695F214}"/>
              </a:ext>
            </a:extLst>
          </p:cNvPr>
          <p:cNvSpPr txBox="1">
            <a:spLocks/>
          </p:cNvSpPr>
          <p:nvPr/>
        </p:nvSpPr>
        <p:spPr>
          <a:xfrm>
            <a:off x="5144783" y="4904310"/>
            <a:ext cx="18120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>
                  <a:solidFill>
                    <a:schemeClr val="bg1">
                      <a:lumMod val="65000"/>
                    </a:schemeClr>
                  </a:solidFill>
                </a:ln>
                <a:latin typeface="+mn-lt"/>
              </a:rPr>
              <a:t>image source: </a:t>
            </a:r>
            <a:r>
              <a:rPr lang="en-US" dirty="0" err="1">
                <a:ln>
                  <a:solidFill>
                    <a:schemeClr val="bg1">
                      <a:lumMod val="65000"/>
                    </a:schemeClr>
                  </a:solidFill>
                </a:ln>
                <a:latin typeface="+mn-lt"/>
              </a:rPr>
              <a:t>www.indiamart.com</a:t>
            </a:r>
            <a:endParaRPr lang="en-US" dirty="0">
              <a:ln>
                <a:solidFill>
                  <a:schemeClr val="bg1">
                    <a:lumMod val="65000"/>
                  </a:schemeClr>
                </a:solidFill>
              </a:ln>
              <a:latin typeface="+mn-lt"/>
            </a:endParaRP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A661EFC-BBC9-8EAE-1230-48E3407A6E00}"/>
              </a:ext>
            </a:extLst>
          </p:cNvPr>
          <p:cNvSpPr/>
          <p:nvPr/>
        </p:nvSpPr>
        <p:spPr>
          <a:xfrm>
            <a:off x="471487" y="4041163"/>
            <a:ext cx="847288" cy="5008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31DC303D-BAFB-8CCA-0026-A33B8E8AF89B}"/>
              </a:ext>
            </a:extLst>
          </p:cNvPr>
          <p:cNvSpPr/>
          <p:nvPr/>
        </p:nvSpPr>
        <p:spPr>
          <a:xfrm>
            <a:off x="1794152" y="3783435"/>
            <a:ext cx="847288" cy="758602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3A49C168-ED23-3D54-4F1B-4D301F080C2A}"/>
              </a:ext>
            </a:extLst>
          </p:cNvPr>
          <p:cNvSpPr/>
          <p:nvPr/>
        </p:nvSpPr>
        <p:spPr>
          <a:xfrm>
            <a:off x="3141983" y="3352160"/>
            <a:ext cx="847288" cy="125020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C7CC15-B868-9615-B3FD-B5E666D4D5C3}"/>
              </a:ext>
            </a:extLst>
          </p:cNvPr>
          <p:cNvSpPr txBox="1"/>
          <p:nvPr/>
        </p:nvSpPr>
        <p:spPr>
          <a:xfrm>
            <a:off x="503873" y="451985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60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9BFB0-7361-A770-9ADF-4BA8D6494510}"/>
              </a:ext>
            </a:extLst>
          </p:cNvPr>
          <p:cNvSpPr txBox="1"/>
          <p:nvPr/>
        </p:nvSpPr>
        <p:spPr>
          <a:xfrm>
            <a:off x="525513" y="416530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kg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1F5AB0-7FA3-8E8C-D7FC-ABC9F68374BC}"/>
              </a:ext>
            </a:extLst>
          </p:cNvPr>
          <p:cNvSpPr txBox="1"/>
          <p:nvPr/>
        </p:nvSpPr>
        <p:spPr>
          <a:xfrm>
            <a:off x="1774925" y="451985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100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CE7CFA-76D9-91AB-D31B-1357757B7512}"/>
              </a:ext>
            </a:extLst>
          </p:cNvPr>
          <p:cNvSpPr txBox="1"/>
          <p:nvPr/>
        </p:nvSpPr>
        <p:spPr>
          <a:xfrm>
            <a:off x="1867379" y="403097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 kg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243E32-F901-4F4A-9189-B575FB76636C}"/>
              </a:ext>
            </a:extLst>
          </p:cNvPr>
          <p:cNvSpPr txBox="1"/>
          <p:nvPr/>
        </p:nvSpPr>
        <p:spPr>
          <a:xfrm>
            <a:off x="3163330" y="453497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120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BB5C4A-440C-D8FF-52BF-08C8D9B834A4}"/>
              </a:ext>
            </a:extLst>
          </p:cNvPr>
          <p:cNvSpPr txBox="1"/>
          <p:nvPr/>
        </p:nvSpPr>
        <p:spPr>
          <a:xfrm>
            <a:off x="3234848" y="382283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 kg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AFDCBB3-ADD0-60E6-5241-55FD3E54D121}"/>
              </a:ext>
            </a:extLst>
          </p:cNvPr>
          <p:cNvSpPr txBox="1">
            <a:spLocks/>
          </p:cNvSpPr>
          <p:nvPr/>
        </p:nvSpPr>
        <p:spPr>
          <a:xfrm>
            <a:off x="144187" y="1056500"/>
            <a:ext cx="6424393" cy="22285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The greedy strategy that worked for the fractional Knapsack problem, did not work for the 0-1 Knapsack problem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Lets try another greedy strategy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Starting with the item highest </a:t>
            </a:r>
            <a:r>
              <a:rPr lang="en-US" sz="1600" b="1" dirty="0"/>
              <a:t>total</a:t>
            </a:r>
            <a:r>
              <a:rPr lang="en-US" sz="1600" dirty="0"/>
              <a:t> value and go on in a descending order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For this instance, it gives the optimal solution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Any instance/example where this strategy fails?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DFFD6-6A4E-B4AB-BB99-3F337FA181F6}"/>
              </a:ext>
            </a:extLst>
          </p:cNvPr>
          <p:cNvSpPr txBox="1"/>
          <p:nvPr/>
        </p:nvSpPr>
        <p:spPr>
          <a:xfrm>
            <a:off x="55279" y="3699480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Rs/kg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ECB99-6CFF-F951-7CF7-3D9BFC5417A6}"/>
              </a:ext>
            </a:extLst>
          </p:cNvPr>
          <p:cNvSpPr txBox="1"/>
          <p:nvPr/>
        </p:nvSpPr>
        <p:spPr>
          <a:xfrm>
            <a:off x="1398925" y="3495987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Rs/kg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49DBBD-BF37-34AE-1486-81ECE514F0DE}"/>
              </a:ext>
            </a:extLst>
          </p:cNvPr>
          <p:cNvSpPr txBox="1"/>
          <p:nvPr/>
        </p:nvSpPr>
        <p:spPr>
          <a:xfrm>
            <a:off x="2673278" y="3070044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Rs/kg</a:t>
            </a:r>
            <a:endParaRPr lang="en-US" sz="1400" dirty="0"/>
          </a:p>
        </p:txBody>
      </p:sp>
      <p:pic>
        <p:nvPicPr>
          <p:cNvPr id="19" name="Picture 2" descr="WESTWOODS Brown Canvas Backpack, Rs 550/piece WESTWOODS INC. | ID:  19951408633">
            <a:extLst>
              <a:ext uri="{FF2B5EF4-FFF2-40B4-BE49-F238E27FC236}">
                <a16:creationId xmlns:a16="http://schemas.microsoft.com/office/drawing/2014/main" id="{08683397-41D1-4A82-C8A9-8E1162B22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506" y="3245190"/>
            <a:ext cx="1828506" cy="166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49ADFD7-4F3B-B265-1F6F-BD0383788B56}"/>
              </a:ext>
            </a:extLst>
          </p:cNvPr>
          <p:cNvSpPr txBox="1"/>
          <p:nvPr/>
        </p:nvSpPr>
        <p:spPr>
          <a:xfrm>
            <a:off x="4755120" y="390233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 Kg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FCD8CFE-6711-6764-F105-835B00ECF25A}"/>
              </a:ext>
            </a:extLst>
          </p:cNvPr>
          <p:cNvGrpSpPr/>
          <p:nvPr/>
        </p:nvGrpSpPr>
        <p:grpSpPr>
          <a:xfrm>
            <a:off x="5930483" y="3449847"/>
            <a:ext cx="847288" cy="1352250"/>
            <a:chOff x="5930483" y="3449847"/>
            <a:chExt cx="847288" cy="1352250"/>
          </a:xfrm>
        </p:grpSpPr>
        <p:sp>
          <p:nvSpPr>
            <p:cNvPr id="21" name="Can 20">
              <a:extLst>
                <a:ext uri="{FF2B5EF4-FFF2-40B4-BE49-F238E27FC236}">
                  <a16:creationId xmlns:a16="http://schemas.microsoft.com/office/drawing/2014/main" id="{80D90078-B24E-F88A-4DF6-3C76B74AF288}"/>
                </a:ext>
              </a:extLst>
            </p:cNvPr>
            <p:cNvSpPr/>
            <p:nvPr/>
          </p:nvSpPr>
          <p:spPr>
            <a:xfrm>
              <a:off x="5930483" y="3859301"/>
              <a:ext cx="847288" cy="942796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Can 23">
              <a:extLst>
                <a:ext uri="{FF2B5EF4-FFF2-40B4-BE49-F238E27FC236}">
                  <a16:creationId xmlns:a16="http://schemas.microsoft.com/office/drawing/2014/main" id="{1D272E79-E4D8-89CC-68C8-F29F86DCD73F}"/>
                </a:ext>
              </a:extLst>
            </p:cNvPr>
            <p:cNvSpPr/>
            <p:nvPr/>
          </p:nvSpPr>
          <p:spPr>
            <a:xfrm>
              <a:off x="5930483" y="3449847"/>
              <a:ext cx="847288" cy="577453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7F066A5-A4EB-901F-952E-4D1F777E4838}"/>
                </a:ext>
              </a:extLst>
            </p:cNvPr>
            <p:cNvSpPr txBox="1"/>
            <p:nvPr/>
          </p:nvSpPr>
          <p:spPr>
            <a:xfrm>
              <a:off x="6099415" y="4246419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30 kg</a:t>
              </a:r>
              <a:endParaRPr lang="en-US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01CCB5-B3D0-7E83-F582-7A121AAB8409}"/>
                </a:ext>
              </a:extLst>
            </p:cNvPr>
            <p:cNvSpPr txBox="1"/>
            <p:nvPr/>
          </p:nvSpPr>
          <p:spPr>
            <a:xfrm>
              <a:off x="6110814" y="3647049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 kg</a:t>
              </a:r>
              <a:endParaRPr lang="en-US" sz="14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7EE163E-EA6E-29AC-BB58-FC0DC71DEDB4}"/>
              </a:ext>
            </a:extLst>
          </p:cNvPr>
          <p:cNvSpPr txBox="1"/>
          <p:nvPr/>
        </p:nvSpPr>
        <p:spPr>
          <a:xfrm>
            <a:off x="5730708" y="2609109"/>
            <a:ext cx="11000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value =</a:t>
            </a:r>
          </a:p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120+100 =</a:t>
            </a:r>
          </a:p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220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259C4E-3004-CE75-7AA1-C37982630304}"/>
              </a:ext>
            </a:extLst>
          </p:cNvPr>
          <p:cNvSpPr txBox="1"/>
          <p:nvPr/>
        </p:nvSpPr>
        <p:spPr>
          <a:xfrm>
            <a:off x="634393" y="3765840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1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BEBB9D-4BB8-854D-B784-A75B89D1EBB0}"/>
              </a:ext>
            </a:extLst>
          </p:cNvPr>
          <p:cNvSpPr txBox="1"/>
          <p:nvPr/>
        </p:nvSpPr>
        <p:spPr>
          <a:xfrm>
            <a:off x="1983635" y="3551804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2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2B1653-19C4-64EC-5A8D-9B59FABF5D80}"/>
              </a:ext>
            </a:extLst>
          </p:cNvPr>
          <p:cNvSpPr txBox="1"/>
          <p:nvPr/>
        </p:nvSpPr>
        <p:spPr>
          <a:xfrm>
            <a:off x="3278963" y="3072576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9193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nter4AITemplate" id="{0D5693AE-206D-E541-A370-EAE42AF6800D}" vid="{4B2C9114-E5EC-7D4A-AE95-EC178593E7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Center4AITemplate</Template>
  <TotalTime>69035</TotalTime>
  <Words>4767</Words>
  <Application>Microsoft Macintosh PowerPoint</Application>
  <PresentationFormat>Custom</PresentationFormat>
  <Paragraphs>909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Cambria Math</vt:lpstr>
      <vt:lpstr>Courier</vt:lpstr>
      <vt:lpstr>Segoe UI</vt:lpstr>
      <vt:lpstr>Office Theme</vt:lpstr>
      <vt:lpstr>Algorithms – I (CS29003/203)</vt:lpstr>
      <vt:lpstr>Greedy Algorithms</vt:lpstr>
      <vt:lpstr>Optimization Problems</vt:lpstr>
      <vt:lpstr>Knapsack Problem</vt:lpstr>
      <vt:lpstr>Knapsack Problem</vt:lpstr>
      <vt:lpstr>Knapsack Problem</vt:lpstr>
      <vt:lpstr>Knapsack Problem</vt:lpstr>
      <vt:lpstr>Knapsack Problem</vt:lpstr>
      <vt:lpstr>Knapsack Problem</vt:lpstr>
      <vt:lpstr>Knapsack Problem</vt:lpstr>
      <vt:lpstr>Knapsack Problem</vt:lpstr>
      <vt:lpstr>Fractional Knapsack Problem - Pseudocode</vt:lpstr>
      <vt:lpstr>Fractional Knapsack Problem - Analysis</vt:lpstr>
      <vt:lpstr>Activity Selection/Interval Scheduling Problem</vt:lpstr>
      <vt:lpstr>Activity Selection/Interval Scheduling Problem</vt:lpstr>
      <vt:lpstr>Activity Selection/Interval Scheduling Problem</vt:lpstr>
      <vt:lpstr>Shortest Duration</vt:lpstr>
      <vt:lpstr>Earliest Start</vt:lpstr>
      <vt:lpstr>Earliest Finish</vt:lpstr>
      <vt:lpstr>Alternate Strategy</vt:lpstr>
      <vt:lpstr>Tutorial Problems</vt:lpstr>
      <vt:lpstr>Tutorial Problems</vt:lpstr>
      <vt:lpstr>Tutorial Problems</vt:lpstr>
      <vt:lpstr>Activity Selection Problem - Pseudocode</vt:lpstr>
      <vt:lpstr>Optimality of Greedy Activity Selection</vt:lpstr>
      <vt:lpstr>Optimality of Greedy Activity Selection</vt:lpstr>
      <vt:lpstr>Optimality of Greedy Activity Selection</vt:lpstr>
      <vt:lpstr>Optimality of Greedy Activity Selection</vt:lpstr>
      <vt:lpstr>Optimality of Greedy Activity Selection</vt:lpstr>
      <vt:lpstr>Optimality of Greedy Activity Selection</vt:lpstr>
      <vt:lpstr>Merge Pebbles</vt:lpstr>
      <vt:lpstr>Merge Pebbles</vt:lpstr>
      <vt:lpstr>Merge Pebbles – Another Solution</vt:lpstr>
      <vt:lpstr>Merge Pebbles – Any Greedy Idea?</vt:lpstr>
      <vt:lpstr>Merge Pebbles – Why Greedy is Good</vt:lpstr>
      <vt:lpstr>Merge Pebbles – Why Greedy is Good</vt:lpstr>
      <vt:lpstr>Merge Pebbles – Why Greedy is Good</vt:lpstr>
      <vt:lpstr>Merge Pebbles – Some Observations</vt:lpstr>
      <vt:lpstr>To be 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Foundations and Applications</dc:title>
  <dc:creator>Das, Abir</dc:creator>
  <cp:lastModifiedBy>Microsoft Office User</cp:lastModifiedBy>
  <cp:revision>1555</cp:revision>
  <cp:lastPrinted>2019-07-16T19:24:24Z</cp:lastPrinted>
  <dcterms:created xsi:type="dcterms:W3CDTF">2019-01-13T09:33:50Z</dcterms:created>
  <dcterms:modified xsi:type="dcterms:W3CDTF">2022-08-31T06:19:10Z</dcterms:modified>
</cp:coreProperties>
</file>