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0"/>
  </p:notesMasterIdLst>
  <p:sldIdLst>
    <p:sldId id="258" r:id="rId2"/>
    <p:sldId id="356" r:id="rId3"/>
    <p:sldId id="319" r:id="rId4"/>
    <p:sldId id="316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38" r:id="rId21"/>
    <p:sldId id="339" r:id="rId22"/>
    <p:sldId id="340" r:id="rId23"/>
    <p:sldId id="341" r:id="rId24"/>
    <p:sldId id="342" r:id="rId25"/>
    <p:sldId id="343" r:id="rId26"/>
    <p:sldId id="344" r:id="rId27"/>
    <p:sldId id="345" r:id="rId28"/>
    <p:sldId id="346" r:id="rId29"/>
    <p:sldId id="347" r:id="rId30"/>
    <p:sldId id="348" r:id="rId31"/>
    <p:sldId id="349" r:id="rId32"/>
    <p:sldId id="350" r:id="rId33"/>
    <p:sldId id="351" r:id="rId34"/>
    <p:sldId id="352" r:id="rId35"/>
    <p:sldId id="353" r:id="rId36"/>
    <p:sldId id="354" r:id="rId37"/>
    <p:sldId id="355" r:id="rId38"/>
    <p:sldId id="297" r:id="rId39"/>
  </p:sldIdLst>
  <p:sldSz cx="6858000" cy="5143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5" userDrawn="1">
          <p15:clr>
            <a:srgbClr val="A4A3A4"/>
          </p15:clr>
        </p15:guide>
        <p15:guide id="4" orient="horz" pos="1649" userDrawn="1">
          <p15:clr>
            <a:srgbClr val="A4A3A4"/>
          </p15:clr>
        </p15:guide>
        <p15:guide id="7" orient="horz" pos="2105" userDrawn="1">
          <p15:clr>
            <a:srgbClr val="A4A3A4"/>
          </p15:clr>
        </p15:guide>
        <p15:guide id="8" orient="horz" pos="3117" userDrawn="1">
          <p15:clr>
            <a:srgbClr val="A4A3A4"/>
          </p15:clr>
        </p15:guide>
        <p15:guide id="9" orient="horz" pos="2985" userDrawn="1">
          <p15:clr>
            <a:srgbClr val="A4A3A4"/>
          </p15:clr>
        </p15:guide>
        <p15:guide id="10" orient="horz" pos="2845" userDrawn="1">
          <p15:clr>
            <a:srgbClr val="A4A3A4"/>
          </p15:clr>
        </p15:guide>
        <p15:guide id="11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FF2600"/>
    <a:srgbClr val="FF40FF"/>
    <a:srgbClr val="942093"/>
    <a:srgbClr val="FF4C41"/>
    <a:srgbClr val="009051"/>
    <a:srgbClr val="008F00"/>
    <a:srgbClr val="FF85FF"/>
    <a:srgbClr val="FFAA79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82" autoAdjust="0"/>
    <p:restoredTop sz="94215" autoAdjust="0"/>
  </p:normalViewPr>
  <p:slideViewPr>
    <p:cSldViewPr snapToGrid="0" snapToObjects="1">
      <p:cViewPr varScale="1">
        <p:scale>
          <a:sx n="153" d="100"/>
          <a:sy n="153" d="100"/>
        </p:scale>
        <p:origin x="408" y="168"/>
      </p:cViewPr>
      <p:guideLst>
        <p:guide orient="horz" pos="785"/>
        <p:guide orient="horz" pos="1649"/>
        <p:guide orient="horz" pos="2105"/>
        <p:guide orient="horz" pos="3117"/>
        <p:guide orient="horz" pos="2985"/>
        <p:guide orient="horz" pos="2845"/>
        <p:guide pos="2160"/>
      </p:guideLst>
    </p:cSldViewPr>
  </p:slideViewPr>
  <p:outlineViewPr>
    <p:cViewPr>
      <p:scale>
        <a:sx n="33" d="100"/>
        <a:sy n="33" d="100"/>
      </p:scale>
      <p:origin x="0" y="-71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70" d="100"/>
          <a:sy n="70" d="100"/>
        </p:scale>
        <p:origin x="276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2B5F3-CA21-B746-93BD-89BD39E53309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97D147-E104-D44D-A191-1057172D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6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14298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767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07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555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014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209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62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282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853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672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96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202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988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993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417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Push(), average complexity is O(1) because, its an </a:t>
            </a:r>
            <a:r>
              <a:rPr lang="en-US"/>
              <a:t>array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138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007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702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735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677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272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7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155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8473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6354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263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141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025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674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972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372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21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5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12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45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73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94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841772"/>
            <a:ext cx="5143500" cy="17907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701528"/>
            <a:ext cx="5143500" cy="124182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CS21003/CS21203 / Algorithms - I | Priority Queue, Heap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6A5008C-C18C-CF49-B719-814D28DFBA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7" y="4767264"/>
            <a:ext cx="66037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IN"/>
              <a:t>Oct 12, 13 2022 
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867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Oct 12, 13 2022 
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CS21003/CS21203 / Algorithms - I | Priority Queue, Heap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10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8" y="273845"/>
            <a:ext cx="1478756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9" y="273845"/>
            <a:ext cx="4350544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Oct 12, 13 2022 
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CS21003/CS21203 / Algorithms - I | Priority Queue, Heap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643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CS21003/CS21203 / Algorithms - I | Priority Queue, Heap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72BE35F-32F8-EF4B-BC4B-7E5EC806D6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7" y="4767264"/>
            <a:ext cx="66037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IN"/>
              <a:t>Oct 12, 13 2022 
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287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282306"/>
            <a:ext cx="5915025" cy="2139553"/>
          </a:xfrm>
        </p:spPr>
        <p:txBody>
          <a:bodyPr anchor="b">
            <a:normAutofit/>
          </a:bodyPr>
          <a:lstStyle>
            <a:lvl1pPr algn="l">
              <a:defRPr sz="3038" b="1" cap="sm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442099"/>
            <a:ext cx="5915025" cy="1125140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CS21003/CS21203 / Algorithms - I | Priority Queue, Heap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2CB1A7C-221D-B945-8D8A-8E561D2D9F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7" y="4767264"/>
            <a:ext cx="66037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IN"/>
              <a:t>Oct 12, 13 2022 
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4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638648"/>
            <a:ext cx="2914650" cy="29940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638648"/>
            <a:ext cx="2914650" cy="2994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CS21003/CS21203 / Algorithms - I | Priority Queue, Heap</a:t>
            </a:r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6DC95EF-3978-E044-8602-2C5B2A265B3C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71487" y="4767264"/>
            <a:ext cx="66037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IN"/>
              <a:t>Oct 12, 13 2022 
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0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597955"/>
            <a:ext cx="2901255" cy="61793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215890"/>
            <a:ext cx="2901255" cy="242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1597955"/>
            <a:ext cx="2915543" cy="61793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2215887"/>
            <a:ext cx="2915543" cy="2426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Oct 12, 13 2022 
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71488" y="730771"/>
            <a:ext cx="5915025" cy="7733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CS21003/CS21203 / Algorithms - I | Priority Queue, Heap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26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660374" cy="273844"/>
          </a:xfrm>
        </p:spPr>
        <p:txBody>
          <a:bodyPr/>
          <a:lstStyle/>
          <a:p>
            <a:r>
              <a:rPr lang="en-IN"/>
              <a:t>Oct 12, 13 2022 
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945539" y="4869209"/>
            <a:ext cx="440975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869209"/>
            <a:ext cx="4594279" cy="273844"/>
          </a:xfrm>
        </p:spPr>
        <p:txBody>
          <a:bodyPr/>
          <a:lstStyle/>
          <a:p>
            <a:r>
              <a:rPr lang="en-US"/>
              <a:t>CS21003/CS21203 / Algorithms - I | Priority Queue, Heap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66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Oct 12, 13 2022 
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CS21003/CS21203 / Algorithms - I | Priority Queue, Heap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63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740571"/>
            <a:ext cx="3471863" cy="3655219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1"/>
            <a:ext cx="2211884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Oct 12, 13 2022 
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CS21003/CS21203 / Algorithms - I | Priority Queue, Heap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9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15543" y="740571"/>
            <a:ext cx="3471863" cy="3655219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1"/>
            <a:ext cx="2211884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Oct 12, 13 2022 
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CS21003/CS21203 / Algorithms - I | Priority Queue, Heap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575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730771"/>
            <a:ext cx="5915025" cy="773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573968"/>
            <a:ext cx="5915025" cy="3058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4767264"/>
            <a:ext cx="66037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IN"/>
              <a:t>Oct 12, 13 2022 
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1862" y="4767264"/>
            <a:ext cx="459427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/>
              <a:t>CS21003/CS21203 / Algorithms - I | Priority Queue, Heap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45539" y="4767264"/>
            <a:ext cx="4409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fld id="{683B8651-0143-4140-839E-3D36292080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745578" y="204190"/>
            <a:ext cx="4927952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rPr>
              <a:t>Computer Science and Engineering</a:t>
            </a:r>
            <a:r>
              <a:rPr lang="en-US" sz="1013" b="1" dirty="0">
                <a:latin typeface="Segoe UI" charset="0"/>
                <a:ea typeface="Segoe UI" charset="0"/>
                <a:cs typeface="Segoe UI" charset="0"/>
              </a:rPr>
              <a:t>| Indian Institute of Technology Kharagpur</a:t>
            </a:r>
          </a:p>
          <a:p>
            <a:pPr algn="r"/>
            <a:r>
              <a:rPr lang="en-US" sz="1013" b="0" i="1" dirty="0" err="1">
                <a:latin typeface="Segoe UI" charset="0"/>
                <a:ea typeface="Segoe UI" charset="0"/>
                <a:cs typeface="Segoe UI" charset="0"/>
              </a:rPr>
              <a:t>cse.iitkgp.ac.in</a:t>
            </a:r>
            <a:endParaRPr lang="en-US" sz="1013" b="0" i="1" dirty="0">
              <a:latin typeface="Segoe UI" charset="0"/>
              <a:ea typeface="Segoe UI" charset="0"/>
              <a:cs typeface="Segoe UI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85798"/>
            <a:ext cx="6858000" cy="8069"/>
          </a:xfrm>
          <a:prstGeom prst="line">
            <a:avLst/>
          </a:prstGeom>
          <a:ln w="2222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" y="11904"/>
            <a:ext cx="439340" cy="65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9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/>
        <a:buChar char="•"/>
        <a:defRPr sz="1575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35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125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a/18742428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43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eople.cs.rutgers.edu/~pxk/416/notes/07-scheduling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ctrTitle"/>
          </p:nvPr>
        </p:nvSpPr>
        <p:spPr>
          <a:xfrm>
            <a:off x="85725" y="1855089"/>
            <a:ext cx="6686550" cy="82688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51427" tIns="25706" rIns="51427" bIns="25706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600"/>
            </a:pPr>
            <a:r>
              <a:rPr lang="en-US" sz="2025" dirty="0"/>
              <a:t>Algorithms – I (CS29003/203)</a:t>
            </a:r>
            <a:endParaRPr sz="2025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676B60-3941-56FE-895E-1EF8702705F0}"/>
              </a:ext>
            </a:extLst>
          </p:cNvPr>
          <p:cNvSpPr txBox="1"/>
          <p:nvPr/>
        </p:nvSpPr>
        <p:spPr>
          <a:xfrm>
            <a:off x="2426677" y="2792217"/>
            <a:ext cx="228819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Autumn 2022, IIT Kharagpur</a:t>
            </a:r>
          </a:p>
        </p:txBody>
      </p:sp>
      <p:sp>
        <p:nvSpPr>
          <p:cNvPr id="2" name="Google Shape;78;p11">
            <a:extLst>
              <a:ext uri="{FF2B5EF4-FFF2-40B4-BE49-F238E27FC236}">
                <a16:creationId xmlns:a16="http://schemas.microsoft.com/office/drawing/2014/main" id="{1DE48748-150D-95F8-0A05-38DB6C0CBE94}"/>
              </a:ext>
            </a:extLst>
          </p:cNvPr>
          <p:cNvSpPr txBox="1">
            <a:spLocks/>
          </p:cNvSpPr>
          <p:nvPr/>
        </p:nvSpPr>
        <p:spPr>
          <a:xfrm>
            <a:off x="171450" y="3282615"/>
            <a:ext cx="6686550" cy="82688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51427" tIns="25706" rIns="51427" bIns="25706" rtlCol="0" anchor="ctr" anchorCtr="0">
            <a:noAutofit/>
          </a:bodyPr>
          <a:lstStyle>
            <a:lvl1pPr algn="ctr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75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3600"/>
            </a:pPr>
            <a:r>
              <a:rPr lang="en-US" sz="2025" dirty="0"/>
              <a:t>Priority Queues and Heaps</a:t>
            </a:r>
          </a:p>
        </p:txBody>
      </p:sp>
    </p:spTree>
    <p:extLst>
      <p:ext uri="{BB962C8B-B14F-4D97-AF65-F5344CB8AC3E}">
        <p14:creationId xmlns:p14="http://schemas.microsoft.com/office/powerpoint/2010/main" val="1889717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10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List Implementations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Oct 12, 13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CS21003/CS21203 / Algorithms - I | Priority Queue, Heap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B8CA028-452A-9AD3-76B5-82723F3F89CF}"/>
              </a:ext>
            </a:extLst>
          </p:cNvPr>
          <p:cNvSpPr txBox="1">
            <a:spLocks/>
          </p:cNvSpPr>
          <p:nvPr/>
        </p:nvSpPr>
        <p:spPr>
          <a:xfrm>
            <a:off x="144187" y="1074038"/>
            <a:ext cx="6424393" cy="37120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Push new element at the right place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D55D0B-753F-42CF-6FAE-DF3A3EAC5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043" y="1326424"/>
            <a:ext cx="3052184" cy="356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286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11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List Implementations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Oct 12, 13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CS21003/CS21203 / Algorithms - I | Priority Queue, Heap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7B8CA028-452A-9AD3-76B5-82723F3F89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4187" y="1074038"/>
                <a:ext cx="6424393" cy="3712041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Complexities?</a:t>
                </a:r>
              </a:p>
              <a:p>
                <a:pPr marL="447675" lvl="1" indent="-223838"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400" dirty="0" err="1"/>
                  <a:t>getMin</a:t>
                </a:r>
                <a:r>
                  <a:rPr lang="en-US" sz="1400" dirty="0"/>
                  <a:t>() -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1400" b="0" dirty="0"/>
              </a:p>
              <a:p>
                <a:pPr marL="447675" lvl="1" indent="-223838"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400" dirty="0"/>
                  <a:t>pop() -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sz="1400" dirty="0"/>
              </a:p>
              <a:p>
                <a:pPr marL="447675" lvl="1" indent="-223838"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400" dirty="0"/>
                  <a:t>push() -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  <a:p>
                <a:pPr marL="447675" lvl="1" indent="-223838"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sz="1400" dirty="0"/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7B8CA028-452A-9AD3-76B5-82723F3F8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87" y="1074038"/>
                <a:ext cx="6424393" cy="3712041"/>
              </a:xfrm>
              <a:prstGeom prst="rect">
                <a:avLst/>
              </a:prstGeom>
              <a:blipFill>
                <a:blip r:embed="rId3"/>
                <a:stretch>
                  <a:fillRect l="-394" t="-1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2614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12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Binary Search Tree Implementations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Oct 12, 13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CS21003/CS21203 / Algorithms - I | Priority Queue, Heap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7B8CA028-452A-9AD3-76B5-82723F3F89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4187" y="1074038"/>
                <a:ext cx="6495699" cy="3712041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23838" indent="-223838"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A priority queue can also be entirely mapped onto a BST implementation</a:t>
                </a:r>
              </a:p>
              <a:p>
                <a:pPr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 err="1"/>
                  <a:t>getMin</a:t>
                </a:r>
                <a:r>
                  <a:rPr lang="en-US" sz="1600" dirty="0"/>
                  <a:t>()</a:t>
                </a:r>
              </a:p>
              <a:p>
                <a:pPr marL="447675" lvl="1" indent="-223838"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400" dirty="0"/>
                  <a:t>Use </a:t>
                </a:r>
                <a:r>
                  <a:rPr lang="en-US" sz="1400" dirty="0" err="1"/>
                  <a:t>getMin</a:t>
                </a:r>
                <a:r>
                  <a:rPr lang="en-US" sz="1400" dirty="0"/>
                  <a:t>() -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sz="1400" b="0" dirty="0"/>
              </a:p>
              <a:p>
                <a:pPr marL="0" indent="-233363"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pop()</a:t>
                </a:r>
              </a:p>
              <a:p>
                <a:pPr marL="447675" lvl="1" indent="-223838"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400" dirty="0"/>
                  <a:t>Use delete(</a:t>
                </a:r>
                <a:r>
                  <a:rPr lang="en-US" sz="1400" dirty="0" err="1"/>
                  <a:t>getMin</a:t>
                </a:r>
                <a:r>
                  <a:rPr lang="en-US" sz="1400" dirty="0"/>
                  <a:t>()) -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  <a:p>
                <a:pPr marL="0" indent="-233363"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push()</a:t>
                </a:r>
              </a:p>
              <a:p>
                <a:pPr marL="447675" lvl="1" indent="-223838"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400" dirty="0"/>
                  <a:t>Use insert() method of BST -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  <a:p>
                <a:pPr marL="0" indent="-233363"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sz="1600" dirty="0"/>
              </a:p>
              <a:p>
                <a:pPr marL="0" indent="-233363"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Conclusion on naïve implementations</a:t>
                </a:r>
              </a:p>
              <a:p>
                <a:pPr marL="457200" lvl="1" indent="-233363"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400" dirty="0"/>
                  <a:t>A list implementation gives </a:t>
                </a:r>
                <a:r>
                  <a:rPr lang="en-US" sz="1400" dirty="0" err="1"/>
                  <a:t>getMin</a:t>
                </a:r>
                <a:r>
                  <a:rPr lang="en-US" sz="1400" dirty="0"/>
                  <a:t>()/pop() in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1400" dirty="0"/>
              </a:p>
              <a:p>
                <a:pPr marL="671513" lvl="2" indent="-231775"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200" dirty="0"/>
                  <a:t>But push() in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pPr marL="457200" lvl="1" indent="-233363"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400" dirty="0"/>
                  <a:t>A BST implementation gives push() in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sz="1400" dirty="0"/>
              </a:p>
              <a:p>
                <a:pPr marL="671513" lvl="2" indent="-231775"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200" dirty="0"/>
                  <a:t>But </a:t>
                </a:r>
                <a:r>
                  <a:rPr lang="en-US" sz="1200" dirty="0" err="1"/>
                  <a:t>getMin</a:t>
                </a:r>
                <a:r>
                  <a:rPr lang="en-US" sz="1200" dirty="0"/>
                  <a:t>()/pop() in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 as well</a:t>
                </a:r>
              </a:p>
              <a:p>
                <a:pPr marL="447675" lvl="1" indent="-215900"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400" dirty="0"/>
                  <a:t>How to get the best of both worlds?</a:t>
                </a:r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7B8CA028-452A-9AD3-76B5-82723F3F8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87" y="1074038"/>
                <a:ext cx="6495699" cy="3712041"/>
              </a:xfrm>
              <a:prstGeom prst="rect">
                <a:avLst/>
              </a:prstGeom>
              <a:blipFill>
                <a:blip r:embed="rId3"/>
                <a:stretch>
                  <a:fillRect l="-391" t="-1706" b="-4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2C233F35-BF1D-A2AF-25AD-30B116C3AC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0159" y="1336465"/>
            <a:ext cx="2559727" cy="1897729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FD25369-9170-BE11-6677-868C0EF31F68}"/>
              </a:ext>
            </a:extLst>
          </p:cNvPr>
          <p:cNvSpPr txBox="1">
            <a:spLocks/>
          </p:cNvSpPr>
          <p:nvPr/>
        </p:nvSpPr>
        <p:spPr>
          <a:xfrm>
            <a:off x="4072475" y="4728998"/>
            <a:ext cx="2758784" cy="15698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UC Davis, ECS 36C course, Spring 2020</a:t>
            </a:r>
          </a:p>
        </p:txBody>
      </p:sp>
    </p:spTree>
    <p:extLst>
      <p:ext uri="{BB962C8B-B14F-4D97-AF65-F5344CB8AC3E}">
        <p14:creationId xmlns:p14="http://schemas.microsoft.com/office/powerpoint/2010/main" val="313276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13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Binary Heap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Oct 12, 13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CS21003/CS21203 / Algorithms - I | Priority Queue, Heap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B8CA028-452A-9AD3-76B5-82723F3F89CF}"/>
              </a:ext>
            </a:extLst>
          </p:cNvPr>
          <p:cNvSpPr txBox="1">
            <a:spLocks/>
          </p:cNvSpPr>
          <p:nvPr/>
        </p:nvSpPr>
        <p:spPr>
          <a:xfrm>
            <a:off x="144187" y="1074038"/>
            <a:ext cx="6495699" cy="37120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3838" indent="-223838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Most common data structure for implementing a priority queue</a:t>
            </a:r>
          </a:p>
          <a:p>
            <a:pPr marL="223838" indent="-223838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So ubiquitous in implementing priority queues that the word ‘</a:t>
            </a:r>
            <a:r>
              <a:rPr lang="en-US" sz="1600" i="1" dirty="0"/>
              <a:t>heap</a:t>
            </a:r>
            <a:r>
              <a:rPr lang="en-US" sz="1600" dirty="0"/>
              <a:t>’ is used without any qualifier in this context</a:t>
            </a:r>
          </a:p>
          <a:p>
            <a:pPr marL="223838" indent="-223838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A heap is a </a:t>
            </a:r>
            <a:r>
              <a:rPr lang="en-US" sz="1600" dirty="0">
                <a:solidFill>
                  <a:srgbClr val="0432FF"/>
                </a:solidFill>
              </a:rPr>
              <a:t>binary tree</a:t>
            </a:r>
            <a:r>
              <a:rPr lang="en-US" sz="1600" dirty="0"/>
              <a:t> with two properties</a:t>
            </a:r>
          </a:p>
          <a:p>
            <a:pPr marL="488950" lvl="1" indent="-265113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400" dirty="0"/>
              <a:t>Heap-order property</a:t>
            </a:r>
          </a:p>
          <a:p>
            <a:pPr marL="488950" lvl="1" indent="-265113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400" dirty="0"/>
              <a:t>Structure property</a:t>
            </a:r>
          </a:p>
          <a:p>
            <a:pPr marL="290513" indent="-290513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Operations on heaps can destroy one or more of these properties</a:t>
            </a:r>
          </a:p>
          <a:p>
            <a:pPr marL="290513" indent="-290513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So a heap operation must not terminate until all heap properties are in order</a:t>
            </a:r>
          </a:p>
          <a:p>
            <a:pPr marL="290513" indent="-290513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endParaRPr lang="en-US" sz="16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FD25369-9170-BE11-6677-868C0EF31F68}"/>
              </a:ext>
            </a:extLst>
          </p:cNvPr>
          <p:cNvSpPr txBox="1">
            <a:spLocks/>
          </p:cNvSpPr>
          <p:nvPr/>
        </p:nvSpPr>
        <p:spPr>
          <a:xfrm>
            <a:off x="4072475" y="4728998"/>
            <a:ext cx="2758784" cy="15698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UC Davis, ECS 36C course, Spring 2020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FDFE024-EEF9-9788-2BA4-12194A0FDF46}"/>
              </a:ext>
            </a:extLst>
          </p:cNvPr>
          <p:cNvGrpSpPr/>
          <p:nvPr/>
        </p:nvGrpSpPr>
        <p:grpSpPr>
          <a:xfrm>
            <a:off x="1779797" y="3162757"/>
            <a:ext cx="2568623" cy="1600108"/>
            <a:chOff x="1779797" y="3162757"/>
            <a:chExt cx="2568623" cy="1600108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FA02F17-6350-6086-4495-3065B5C193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213" y="3162757"/>
              <a:ext cx="432000" cy="43200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E04A4F-8C45-E4E8-490B-7D4D41E12820}"/>
                </a:ext>
              </a:extLst>
            </p:cNvPr>
            <p:cNvSpPr txBox="1"/>
            <p:nvPr/>
          </p:nvSpPr>
          <p:spPr>
            <a:xfrm>
              <a:off x="3123194" y="3178702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A82F3D6-D53C-5271-E3F8-91176BD5A7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17119" y="3594757"/>
              <a:ext cx="432000" cy="43200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352C47C-5B5F-C291-D25C-900A715F873F}"/>
                </a:ext>
              </a:extLst>
            </p:cNvPr>
            <p:cNvSpPr txBox="1"/>
            <p:nvPr/>
          </p:nvSpPr>
          <p:spPr>
            <a:xfrm>
              <a:off x="2217526" y="3603146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18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1A996FC-4905-7F3A-9DAF-0E1A2C1052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94918" y="3594757"/>
              <a:ext cx="432000" cy="43200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524F592-782B-BC32-0F25-0999DC69874A}"/>
                </a:ext>
              </a:extLst>
            </p:cNvPr>
            <p:cNvSpPr txBox="1"/>
            <p:nvPr/>
          </p:nvSpPr>
          <p:spPr>
            <a:xfrm>
              <a:off x="3904068" y="3608228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42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CF7D7D1-F75C-6BF2-4E86-4F1D214FFA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80548" y="4319912"/>
              <a:ext cx="432000" cy="43200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EE05935-9285-350C-4226-A80AB2E18970}"/>
                </a:ext>
              </a:extLst>
            </p:cNvPr>
            <p:cNvSpPr txBox="1"/>
            <p:nvPr/>
          </p:nvSpPr>
          <p:spPr>
            <a:xfrm>
              <a:off x="1779797" y="4327468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51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1E72162-9F1F-6A93-0604-6A4F65E891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99904" y="4319912"/>
              <a:ext cx="432000" cy="43200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7DD0A38-F8F5-FE6B-59E8-5091D0569DD6}"/>
                </a:ext>
              </a:extLst>
            </p:cNvPr>
            <p:cNvSpPr txBox="1"/>
            <p:nvPr/>
          </p:nvSpPr>
          <p:spPr>
            <a:xfrm>
              <a:off x="3511309" y="4333876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93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B9230-9682-36E9-8132-19C55FE5C274}"/>
                </a:ext>
              </a:extLst>
            </p:cNvPr>
            <p:cNvCxnSpPr>
              <a:cxnSpLocks/>
              <a:stCxn id="22" idx="3"/>
              <a:endCxn id="24" idx="7"/>
            </p:cNvCxnSpPr>
            <p:nvPr/>
          </p:nvCxnSpPr>
          <p:spPr>
            <a:xfrm flipH="1">
              <a:off x="2585854" y="3531492"/>
              <a:ext cx="537624" cy="12653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C836FF4-03E4-DD49-39B6-074DE3B50713}"/>
                </a:ext>
              </a:extLst>
            </p:cNvPr>
            <p:cNvCxnSpPr>
              <a:cxnSpLocks/>
              <a:stCxn id="22" idx="5"/>
              <a:endCxn id="26" idx="1"/>
            </p:cNvCxnSpPr>
            <p:nvPr/>
          </p:nvCxnSpPr>
          <p:spPr>
            <a:xfrm>
              <a:off x="3428948" y="3531492"/>
              <a:ext cx="529235" cy="12653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31CE02-E463-7722-7F93-CA421A20D1E8}"/>
                </a:ext>
              </a:extLst>
            </p:cNvPr>
            <p:cNvCxnSpPr>
              <a:cxnSpLocks/>
              <a:stCxn id="24" idx="4"/>
              <a:endCxn id="28" idx="0"/>
            </p:cNvCxnSpPr>
            <p:nvPr/>
          </p:nvCxnSpPr>
          <p:spPr>
            <a:xfrm flipH="1">
              <a:off x="1996548" y="4026757"/>
              <a:ext cx="436571" cy="293155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96F65D4-6DD9-1974-D735-0C20BF570722}"/>
                </a:ext>
              </a:extLst>
            </p:cNvPr>
            <p:cNvCxnSpPr>
              <a:cxnSpLocks/>
              <a:stCxn id="26" idx="4"/>
              <a:endCxn id="30" idx="0"/>
            </p:cNvCxnSpPr>
            <p:nvPr/>
          </p:nvCxnSpPr>
          <p:spPr>
            <a:xfrm flipH="1">
              <a:off x="3715904" y="4026757"/>
              <a:ext cx="395014" cy="293155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E78D765-75FD-59B8-96DB-BA3D6E51B7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8216" y="4330865"/>
              <a:ext cx="432000" cy="43200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432A0A8-9F7D-56D0-A6FA-9BC7ADFFEC81}"/>
                </a:ext>
              </a:extLst>
            </p:cNvPr>
            <p:cNvSpPr txBox="1"/>
            <p:nvPr/>
          </p:nvSpPr>
          <p:spPr>
            <a:xfrm>
              <a:off x="2585854" y="434681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99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6659603-4945-D274-51EE-25C9E392BE47}"/>
                </a:ext>
              </a:extLst>
            </p:cNvPr>
            <p:cNvCxnSpPr>
              <a:cxnSpLocks/>
              <a:endCxn id="39" idx="0"/>
            </p:cNvCxnSpPr>
            <p:nvPr/>
          </p:nvCxnSpPr>
          <p:spPr>
            <a:xfrm>
              <a:off x="2430026" y="4037710"/>
              <a:ext cx="364190" cy="293155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72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14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Heap-Order Property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Oct 12, 13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CS21003/CS21203 / Algorithms - I | Priority Queue, Heap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7B8CA028-452A-9AD3-76B5-82723F3F89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4187" y="1074038"/>
                <a:ext cx="6495699" cy="3712041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23838" indent="-223838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Since we want to find the minimum quickly, it makes sense that the smallest element should be at the root.</a:t>
                </a:r>
              </a:p>
              <a:p>
                <a:pPr marL="223838" indent="-223838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Continuing, any node should be smaller than all of its descendants</a:t>
                </a:r>
              </a:p>
              <a:p>
                <a:pPr marL="223838" indent="-223838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Giving two types of Heaps</a:t>
                </a:r>
              </a:p>
              <a:p>
                <a:pPr marL="447675" lvl="1" indent="-223838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  <a:tabLst>
                    <a:tab pos="396875" algn="l"/>
                  </a:tabLst>
                </a:pPr>
                <a:r>
                  <a:rPr lang="en-US" sz="1400" b="1" dirty="0"/>
                  <a:t>min-heaps</a:t>
                </a:r>
                <a:r>
                  <a:rPr lang="en-US" sz="1400" dirty="0"/>
                  <a:t>: each node's key is less than or equal to each of its children</a:t>
                </a:r>
              </a:p>
              <a:p>
                <a:pPr marL="447675" lvl="1" indent="-223838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  <a:tabLst>
                    <a:tab pos="396875" algn="l"/>
                  </a:tabLst>
                </a:pPr>
                <a:r>
                  <a:rPr lang="en-US" sz="1400" b="1" dirty="0"/>
                  <a:t>max-heaps</a:t>
                </a:r>
                <a:r>
                  <a:rPr lang="en-US" sz="1400" dirty="0"/>
                  <a:t>: each node's key is greater than or equal to each of its children</a:t>
                </a:r>
              </a:p>
              <a:p>
                <a:pPr marL="0" indent="-233363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  <a:tabLst>
                    <a:tab pos="396875" algn="l"/>
                  </a:tabLst>
                </a:pPr>
                <a:endParaRPr lang="en-US" sz="1600" dirty="0"/>
              </a:p>
              <a:p>
                <a:pPr marL="0" indent="-233363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  <a:tabLst>
                    <a:tab pos="396875" algn="l"/>
                  </a:tabLst>
                </a:pPr>
                <a:endParaRPr lang="en-US" sz="1600" dirty="0"/>
              </a:p>
              <a:p>
                <a:pPr marL="0" indent="-233363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  <a:tabLst>
                    <a:tab pos="396875" algn="l"/>
                  </a:tabLst>
                </a:pPr>
                <a:endParaRPr lang="en-US" sz="1600" dirty="0"/>
              </a:p>
              <a:p>
                <a:pPr marL="0" indent="-233363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  <a:tabLst>
                    <a:tab pos="396875" algn="l"/>
                  </a:tabLst>
                </a:pPr>
                <a:endParaRPr lang="en-US" sz="1600" dirty="0"/>
              </a:p>
              <a:p>
                <a:pPr marL="0" indent="-233363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  <a:tabLst>
                    <a:tab pos="396875" algn="l"/>
                  </a:tabLst>
                </a:pPr>
                <a:endParaRPr lang="en-US" sz="1600" dirty="0"/>
              </a:p>
              <a:p>
                <a:pPr marL="0" indent="-233363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  <a:tabLst>
                    <a:tab pos="396875" algn="l"/>
                  </a:tabLst>
                </a:pPr>
                <a:endParaRPr lang="en-US" sz="1600" dirty="0"/>
              </a:p>
              <a:p>
                <a:pPr marL="0" indent="-233363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  <a:tabLst>
                    <a:tab pos="396875" algn="l"/>
                  </a:tabLst>
                </a:pPr>
                <a:r>
                  <a:rPr lang="en-US" sz="1600" dirty="0"/>
                  <a:t>By design, item with </a:t>
                </a:r>
                <a:r>
                  <a:rPr lang="en-US" sz="1600" dirty="0">
                    <a:solidFill>
                      <a:srgbClr val="0432FF"/>
                    </a:solidFill>
                  </a:rPr>
                  <a:t>highest priority</a:t>
                </a:r>
                <a:r>
                  <a:rPr lang="en-US" sz="1600" dirty="0"/>
                  <a:t> is always the root</a:t>
                </a:r>
              </a:p>
              <a:p>
                <a:pPr marL="457200" lvl="1" indent="-233363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  <a:tabLst>
                    <a:tab pos="396875" algn="l"/>
                  </a:tabLst>
                </a:pPr>
                <a:r>
                  <a:rPr lang="en-US" sz="1400" dirty="0" err="1"/>
                  <a:t>getMin</a:t>
                </a:r>
                <a:r>
                  <a:rPr lang="en-US" sz="1400" dirty="0"/>
                  <a:t>() is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sz="1400" dirty="0"/>
              </a:p>
              <a:p>
                <a:pPr marL="0" indent="-233363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  <a:tabLst>
                    <a:tab pos="396875" algn="l"/>
                  </a:tabLst>
                </a:pPr>
                <a:endParaRPr lang="en-US" sz="1800" dirty="0"/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7B8CA028-452A-9AD3-76B5-82723F3F8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87" y="1074038"/>
                <a:ext cx="6495699" cy="3712041"/>
              </a:xfrm>
              <a:prstGeom prst="rect">
                <a:avLst/>
              </a:prstGeom>
              <a:blipFill>
                <a:blip r:embed="rId3"/>
                <a:stretch>
                  <a:fillRect l="-391" t="-1365" r="-195" b="-2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FD25369-9170-BE11-6677-868C0EF31F68}"/>
              </a:ext>
            </a:extLst>
          </p:cNvPr>
          <p:cNvSpPr txBox="1">
            <a:spLocks/>
          </p:cNvSpPr>
          <p:nvPr/>
        </p:nvSpPr>
        <p:spPr>
          <a:xfrm>
            <a:off x="4072475" y="4728998"/>
            <a:ext cx="2758784" cy="15698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UC Davis, ECS 36C course, Spring 2020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781EA15-BCF7-33B3-A16F-A73EDE1EE1C0}"/>
              </a:ext>
            </a:extLst>
          </p:cNvPr>
          <p:cNvGrpSpPr/>
          <p:nvPr/>
        </p:nvGrpSpPr>
        <p:grpSpPr>
          <a:xfrm>
            <a:off x="471487" y="2639113"/>
            <a:ext cx="2568623" cy="1600108"/>
            <a:chOff x="1779797" y="3162757"/>
            <a:chExt cx="2568623" cy="160010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CE7EF2D-4DEA-FAA6-4FA5-7981E1D42B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213" y="3162757"/>
              <a:ext cx="432000" cy="43200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245A2A4-7CCB-5663-E7B3-DC0B9B172EF3}"/>
                </a:ext>
              </a:extLst>
            </p:cNvPr>
            <p:cNvSpPr txBox="1"/>
            <p:nvPr/>
          </p:nvSpPr>
          <p:spPr>
            <a:xfrm>
              <a:off x="3123194" y="3178702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805A1E7-94D4-5467-4151-77A6F407D4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17119" y="3594757"/>
              <a:ext cx="432000" cy="43200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23AA57B-84F6-433A-D135-D17BB6455F90}"/>
                </a:ext>
              </a:extLst>
            </p:cNvPr>
            <p:cNvSpPr txBox="1"/>
            <p:nvPr/>
          </p:nvSpPr>
          <p:spPr>
            <a:xfrm>
              <a:off x="2217526" y="3603146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18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6531269-FC06-A426-3E2C-AE3DE69156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94918" y="3594757"/>
              <a:ext cx="432000" cy="43200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9CDE40-F47F-3F36-A6A2-4ED28D0958BD}"/>
                </a:ext>
              </a:extLst>
            </p:cNvPr>
            <p:cNvSpPr txBox="1"/>
            <p:nvPr/>
          </p:nvSpPr>
          <p:spPr>
            <a:xfrm>
              <a:off x="3904068" y="3608228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42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856BA58-AD9F-6050-8430-3A2A316F37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80548" y="4319912"/>
              <a:ext cx="432000" cy="43200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F0C29F9-3B05-D979-5A44-BF39B3BBDA28}"/>
                </a:ext>
              </a:extLst>
            </p:cNvPr>
            <p:cNvSpPr txBox="1"/>
            <p:nvPr/>
          </p:nvSpPr>
          <p:spPr>
            <a:xfrm>
              <a:off x="1779797" y="4327468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D70AC68-07F0-41D9-FF4B-4D93574031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99904" y="4319912"/>
              <a:ext cx="432000" cy="43200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1F7B52C-4285-A397-3EF4-9CE414E7BDC8}"/>
                </a:ext>
              </a:extLst>
            </p:cNvPr>
            <p:cNvSpPr txBox="1"/>
            <p:nvPr/>
          </p:nvSpPr>
          <p:spPr>
            <a:xfrm>
              <a:off x="3511309" y="4333876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93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B2E7222-1953-7D54-C6BF-262AF317F7C9}"/>
                </a:ext>
              </a:extLst>
            </p:cNvPr>
            <p:cNvCxnSpPr>
              <a:cxnSpLocks/>
              <a:stCxn id="7" idx="3"/>
              <a:endCxn id="9" idx="7"/>
            </p:cNvCxnSpPr>
            <p:nvPr/>
          </p:nvCxnSpPr>
          <p:spPr>
            <a:xfrm flipH="1">
              <a:off x="2585854" y="3531492"/>
              <a:ext cx="537624" cy="12653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5C03E78-5DED-CF52-9B3B-2B558E72C4DA}"/>
                </a:ext>
              </a:extLst>
            </p:cNvPr>
            <p:cNvCxnSpPr>
              <a:cxnSpLocks/>
              <a:stCxn id="7" idx="5"/>
              <a:endCxn id="13" idx="1"/>
            </p:cNvCxnSpPr>
            <p:nvPr/>
          </p:nvCxnSpPr>
          <p:spPr>
            <a:xfrm>
              <a:off x="3428948" y="3531492"/>
              <a:ext cx="529235" cy="12653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7D0CF13-F121-537A-043E-3A7C54AF3319}"/>
                </a:ext>
              </a:extLst>
            </p:cNvPr>
            <p:cNvCxnSpPr>
              <a:cxnSpLocks/>
              <a:stCxn id="9" idx="4"/>
              <a:endCxn id="15" idx="0"/>
            </p:cNvCxnSpPr>
            <p:nvPr/>
          </p:nvCxnSpPr>
          <p:spPr>
            <a:xfrm flipH="1">
              <a:off x="1996548" y="4026757"/>
              <a:ext cx="436571" cy="293155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4DF9A30-5631-B529-526B-890284F3DDAF}"/>
                </a:ext>
              </a:extLst>
            </p:cNvPr>
            <p:cNvCxnSpPr>
              <a:cxnSpLocks/>
              <a:stCxn id="13" idx="4"/>
              <a:endCxn id="17" idx="0"/>
            </p:cNvCxnSpPr>
            <p:nvPr/>
          </p:nvCxnSpPr>
          <p:spPr>
            <a:xfrm flipH="1">
              <a:off x="3715904" y="4026757"/>
              <a:ext cx="395014" cy="293155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24F3119-A2E5-AA7B-08A8-B825731D20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8216" y="4330865"/>
              <a:ext cx="432000" cy="43200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666C399-E5F6-D51A-0289-DA7BBDB7532E}"/>
                </a:ext>
              </a:extLst>
            </p:cNvPr>
            <p:cNvSpPr txBox="1"/>
            <p:nvPr/>
          </p:nvSpPr>
          <p:spPr>
            <a:xfrm>
              <a:off x="2585854" y="434681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99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3C4D79C-544F-D48E-EC31-87828538869F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2430026" y="4037710"/>
              <a:ext cx="364190" cy="293155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642C35B-177B-2B82-B4C1-F30CDF9EC911}"/>
              </a:ext>
            </a:extLst>
          </p:cNvPr>
          <p:cNvGrpSpPr/>
          <p:nvPr/>
        </p:nvGrpSpPr>
        <p:grpSpPr>
          <a:xfrm>
            <a:off x="3893150" y="2619092"/>
            <a:ext cx="2568623" cy="1600108"/>
            <a:chOff x="1779797" y="3162757"/>
            <a:chExt cx="2568623" cy="1600108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8D3283F-42FE-4727-2D7B-2F8386EDB3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213" y="3162757"/>
              <a:ext cx="432000" cy="43200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F2C0D70-F90F-4B8C-864B-049783A234C3}"/>
                </a:ext>
              </a:extLst>
            </p:cNvPr>
            <p:cNvSpPr txBox="1"/>
            <p:nvPr/>
          </p:nvSpPr>
          <p:spPr>
            <a:xfrm>
              <a:off x="3123194" y="3178702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0740305-9E4A-9F96-FC81-9316BB95A0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17119" y="3594757"/>
              <a:ext cx="432000" cy="43200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00A1943-F0A5-4EB0-A35A-CAB7FDBF407A}"/>
                </a:ext>
              </a:extLst>
            </p:cNvPr>
            <p:cNvSpPr txBox="1"/>
            <p:nvPr/>
          </p:nvSpPr>
          <p:spPr>
            <a:xfrm>
              <a:off x="2217526" y="3603146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51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EBE48EA-9E84-ACED-2B4C-71A986C805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94918" y="3594757"/>
              <a:ext cx="432000" cy="43200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914A736-0241-C0B5-C703-E7D824D83C44}"/>
                </a:ext>
              </a:extLst>
            </p:cNvPr>
            <p:cNvSpPr txBox="1"/>
            <p:nvPr/>
          </p:nvSpPr>
          <p:spPr>
            <a:xfrm>
              <a:off x="3904068" y="3608228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42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E7B2EB7-5DFD-B98B-FC3C-124D4FB024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80548" y="4319912"/>
              <a:ext cx="432000" cy="43200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4C68372-CFFD-98F5-5D8D-864AC9D46B6F}"/>
                </a:ext>
              </a:extLst>
            </p:cNvPr>
            <p:cNvSpPr txBox="1"/>
            <p:nvPr/>
          </p:nvSpPr>
          <p:spPr>
            <a:xfrm>
              <a:off x="1779797" y="4327468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18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ACA7786-8C08-9043-A940-8D6FEC2999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99904" y="4319912"/>
              <a:ext cx="432000" cy="43200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2E0FF11-6DC8-69DF-9DB0-A0E51A5D7D4D}"/>
                </a:ext>
              </a:extLst>
            </p:cNvPr>
            <p:cNvSpPr txBox="1"/>
            <p:nvPr/>
          </p:nvSpPr>
          <p:spPr>
            <a:xfrm>
              <a:off x="3511309" y="4333876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93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EEE2C7F-21D8-3F47-5075-884FCC1C1439}"/>
                </a:ext>
              </a:extLst>
            </p:cNvPr>
            <p:cNvCxnSpPr>
              <a:cxnSpLocks/>
              <a:stCxn id="45" idx="3"/>
              <a:endCxn id="47" idx="7"/>
            </p:cNvCxnSpPr>
            <p:nvPr/>
          </p:nvCxnSpPr>
          <p:spPr>
            <a:xfrm flipH="1">
              <a:off x="2585854" y="3531492"/>
              <a:ext cx="537624" cy="12653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49ED059-FAB7-CCCA-3345-45C0997DA57E}"/>
                </a:ext>
              </a:extLst>
            </p:cNvPr>
            <p:cNvCxnSpPr>
              <a:cxnSpLocks/>
              <a:stCxn id="45" idx="5"/>
              <a:endCxn id="49" idx="1"/>
            </p:cNvCxnSpPr>
            <p:nvPr/>
          </p:nvCxnSpPr>
          <p:spPr>
            <a:xfrm>
              <a:off x="3428948" y="3531492"/>
              <a:ext cx="529235" cy="12653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7DD138F-116D-05C6-2AD3-33E246CF7697}"/>
                </a:ext>
              </a:extLst>
            </p:cNvPr>
            <p:cNvCxnSpPr>
              <a:cxnSpLocks/>
              <a:stCxn id="47" idx="4"/>
              <a:endCxn id="51" idx="0"/>
            </p:cNvCxnSpPr>
            <p:nvPr/>
          </p:nvCxnSpPr>
          <p:spPr>
            <a:xfrm flipH="1">
              <a:off x="1996548" y="4026757"/>
              <a:ext cx="436571" cy="29315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A756828-8C7E-84D5-B48A-9A4D485DD958}"/>
                </a:ext>
              </a:extLst>
            </p:cNvPr>
            <p:cNvCxnSpPr>
              <a:cxnSpLocks/>
              <a:stCxn id="49" idx="4"/>
              <a:endCxn id="53" idx="0"/>
            </p:cNvCxnSpPr>
            <p:nvPr/>
          </p:nvCxnSpPr>
          <p:spPr>
            <a:xfrm flipH="1">
              <a:off x="3715904" y="4026757"/>
              <a:ext cx="395014" cy="293155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59AE48A-CA2F-5D9F-899F-2B34C39513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8216" y="4330865"/>
              <a:ext cx="432000" cy="43200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435A30E-C81B-F086-5897-EAFF4E636BEA}"/>
                </a:ext>
              </a:extLst>
            </p:cNvPr>
            <p:cNvSpPr txBox="1"/>
            <p:nvPr/>
          </p:nvSpPr>
          <p:spPr>
            <a:xfrm>
              <a:off x="2585854" y="434681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99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99B2C93-4E4D-9D6B-C16F-E7C72716B600}"/>
                </a:ext>
              </a:extLst>
            </p:cNvPr>
            <p:cNvCxnSpPr>
              <a:cxnSpLocks/>
              <a:endCxn id="59" idx="0"/>
            </p:cNvCxnSpPr>
            <p:nvPr/>
          </p:nvCxnSpPr>
          <p:spPr>
            <a:xfrm>
              <a:off x="2430026" y="4037710"/>
              <a:ext cx="364190" cy="293155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88BD4DB9-32C7-E903-6221-CDDE407B1A54}"/>
              </a:ext>
            </a:extLst>
          </p:cNvPr>
          <p:cNvSpPr txBox="1"/>
          <p:nvPr/>
        </p:nvSpPr>
        <p:spPr>
          <a:xfrm>
            <a:off x="1286460" y="3380697"/>
            <a:ext cx="1386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Example of min heap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7E23F5A-C775-CED5-57E0-7B957BE84AB0}"/>
              </a:ext>
            </a:extLst>
          </p:cNvPr>
          <p:cNvSpPr txBox="1"/>
          <p:nvPr/>
        </p:nvSpPr>
        <p:spPr>
          <a:xfrm>
            <a:off x="4623043" y="3375241"/>
            <a:ext cx="15744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Example of broken heap</a:t>
            </a:r>
          </a:p>
        </p:txBody>
      </p:sp>
    </p:spTree>
    <p:extLst>
      <p:ext uri="{BB962C8B-B14F-4D97-AF65-F5344CB8AC3E}">
        <p14:creationId xmlns:p14="http://schemas.microsoft.com/office/powerpoint/2010/main" val="82860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15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Structure Property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Oct 12, 13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CS21003/CS21203 / Algorithms - I | Priority Queue, Heap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7B8CA028-452A-9AD3-76B5-82723F3F89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4187" y="1074038"/>
                <a:ext cx="3546663" cy="1428093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-233363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  <a:tabLst>
                    <a:tab pos="396875" algn="l"/>
                  </a:tabLst>
                </a:pPr>
                <a:r>
                  <a:rPr lang="en-US" sz="1600" dirty="0"/>
                  <a:t>A heap is a complete binary tree</a:t>
                </a:r>
              </a:p>
              <a:p>
                <a:pPr marL="488950" lvl="1" indent="-231775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  <a:tabLst>
                    <a:tab pos="396875" algn="l"/>
                  </a:tabLst>
                </a:pPr>
                <a:r>
                  <a:rPr lang="en-US" sz="1400" dirty="0"/>
                  <a:t>All levels are completely filled, apart from possibly the last</a:t>
                </a:r>
              </a:p>
              <a:p>
                <a:pPr marL="457200" lvl="1" indent="-233363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  <a:tabLst>
                    <a:tab pos="396875" algn="l"/>
                  </a:tabLst>
                </a:pPr>
                <a:r>
                  <a:rPr lang="en-US" sz="1400" dirty="0"/>
                  <a:t>The last level is packed to the left</a:t>
                </a:r>
              </a:p>
              <a:p>
                <a:pPr marL="0" indent="-233363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  <a:tabLst>
                    <a:tab pos="396875" algn="l"/>
                  </a:tabLst>
                </a:pPr>
                <a:r>
                  <a:rPr lang="en-US" sz="1600" dirty="0"/>
                  <a:t>Guarantee of height in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7B8CA028-452A-9AD3-76B5-82723F3F8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87" y="1074038"/>
                <a:ext cx="3546663" cy="1428093"/>
              </a:xfrm>
              <a:prstGeom prst="rect">
                <a:avLst/>
              </a:prstGeom>
              <a:blipFill>
                <a:blip r:embed="rId3"/>
                <a:stretch>
                  <a:fillRect l="-714" t="-3540" r="-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FD25369-9170-BE11-6677-868C0EF31F68}"/>
              </a:ext>
            </a:extLst>
          </p:cNvPr>
          <p:cNvSpPr txBox="1">
            <a:spLocks/>
          </p:cNvSpPr>
          <p:nvPr/>
        </p:nvSpPr>
        <p:spPr>
          <a:xfrm>
            <a:off x="4072475" y="4728998"/>
            <a:ext cx="2758784" cy="15698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UC Davis, ECS 36C course, Spring 2020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545CBB0-E601-32F7-4BE6-94E140D71D8A}"/>
              </a:ext>
            </a:extLst>
          </p:cNvPr>
          <p:cNvGrpSpPr>
            <a:grpSpLocks noChangeAspect="1"/>
          </p:cNvGrpSpPr>
          <p:nvPr/>
        </p:nvGrpSpPr>
        <p:grpSpPr>
          <a:xfrm>
            <a:off x="3690850" y="909176"/>
            <a:ext cx="3024000" cy="1750287"/>
            <a:chOff x="887536" y="1943624"/>
            <a:chExt cx="4044462" cy="2340929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71C5EA1-0674-15B6-07E7-78734DC9F2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36149" y="1943624"/>
              <a:ext cx="432000" cy="43200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23FA0A5-F112-6E8D-828F-EAB9CE9C3C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4941" y="2375624"/>
              <a:ext cx="432000" cy="43200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4E733C2-661E-2A17-4DED-CB92DCEA5E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30245" y="2375624"/>
              <a:ext cx="432000" cy="43200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C7EF050-7557-8DC6-FFD2-CA54567FD4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89141" y="3109168"/>
              <a:ext cx="432000" cy="43200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0B326A8-A4C0-DB11-A65B-AD2CB71AD8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06213" y="3100779"/>
              <a:ext cx="432000" cy="43200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7D8BBDD-40F2-3EBE-7D03-8208982A2A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09396" y="3092390"/>
              <a:ext cx="432000" cy="43200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9FF8B01-A8EB-8C7C-0862-AA41AA4382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9998" y="3117557"/>
              <a:ext cx="432000" cy="43200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D32503F-8D19-6149-C130-AE2A87B199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7536" y="3852553"/>
              <a:ext cx="432000" cy="43200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A9D829-706C-CDFE-948B-A1C0921EE5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79628" y="3852553"/>
              <a:ext cx="432000" cy="43200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0520E50-3FAB-29C9-1C96-C1A0185328F5}"/>
                </a:ext>
              </a:extLst>
            </p:cNvPr>
            <p:cNvCxnSpPr>
              <a:cxnSpLocks/>
              <a:stCxn id="22" idx="2"/>
              <a:endCxn id="23" idx="7"/>
            </p:cNvCxnSpPr>
            <p:nvPr/>
          </p:nvCxnSpPr>
          <p:spPr>
            <a:xfrm flipH="1">
              <a:off x="2343676" y="2159624"/>
              <a:ext cx="692473" cy="279265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2590056-452F-37C0-9381-DF1119B50735}"/>
                </a:ext>
              </a:extLst>
            </p:cNvPr>
            <p:cNvCxnSpPr>
              <a:cxnSpLocks/>
              <a:stCxn id="22" idx="6"/>
              <a:endCxn id="24" idx="1"/>
            </p:cNvCxnSpPr>
            <p:nvPr/>
          </p:nvCxnSpPr>
          <p:spPr>
            <a:xfrm>
              <a:off x="3468149" y="2159624"/>
              <a:ext cx="625361" cy="279265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0757032-66B5-8904-4429-00AFEE9B1BCE}"/>
                </a:ext>
              </a:extLst>
            </p:cNvPr>
            <p:cNvCxnSpPr>
              <a:cxnSpLocks/>
              <a:stCxn id="23" idx="4"/>
              <a:endCxn id="25" idx="0"/>
            </p:cNvCxnSpPr>
            <p:nvPr/>
          </p:nvCxnSpPr>
          <p:spPr>
            <a:xfrm flipH="1">
              <a:off x="1505141" y="2807624"/>
              <a:ext cx="685800" cy="301544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1856895-9E57-0E4B-F413-F2633877AB9C}"/>
                </a:ext>
              </a:extLst>
            </p:cNvPr>
            <p:cNvCxnSpPr>
              <a:cxnSpLocks/>
              <a:stCxn id="23" idx="4"/>
              <a:endCxn id="26" idx="0"/>
            </p:cNvCxnSpPr>
            <p:nvPr/>
          </p:nvCxnSpPr>
          <p:spPr>
            <a:xfrm>
              <a:off x="2190941" y="2807624"/>
              <a:ext cx="631272" cy="293155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F4EA8C0-6C1B-4D9C-2B1C-22F6CE89C115}"/>
                </a:ext>
              </a:extLst>
            </p:cNvPr>
            <p:cNvCxnSpPr>
              <a:cxnSpLocks/>
              <a:stCxn id="24" idx="4"/>
            </p:cNvCxnSpPr>
            <p:nvPr/>
          </p:nvCxnSpPr>
          <p:spPr>
            <a:xfrm flipH="1">
              <a:off x="3842158" y="2807624"/>
              <a:ext cx="404087" cy="313081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B6DFFFC-E3D9-2EF1-0B33-D2CBCE380784}"/>
                </a:ext>
              </a:extLst>
            </p:cNvPr>
            <p:cNvCxnSpPr>
              <a:cxnSpLocks/>
              <a:stCxn id="24" idx="4"/>
              <a:endCxn id="28" idx="0"/>
            </p:cNvCxnSpPr>
            <p:nvPr/>
          </p:nvCxnSpPr>
          <p:spPr>
            <a:xfrm>
              <a:off x="4246245" y="2807624"/>
              <a:ext cx="469753" cy="309933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40895D9-A004-EC3A-6D07-3AAEA4949EA5}"/>
                </a:ext>
              </a:extLst>
            </p:cNvPr>
            <p:cNvCxnSpPr>
              <a:cxnSpLocks/>
              <a:endCxn id="29" idx="0"/>
            </p:cNvCxnSpPr>
            <p:nvPr/>
          </p:nvCxnSpPr>
          <p:spPr>
            <a:xfrm flipH="1">
              <a:off x="1103536" y="3544877"/>
              <a:ext cx="373314" cy="30767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D5B636F-8C50-B18B-07C8-585DC3F4F854}"/>
                </a:ext>
              </a:extLst>
            </p:cNvPr>
            <p:cNvCxnSpPr>
              <a:cxnSpLocks/>
              <a:endCxn id="30" idx="0"/>
            </p:cNvCxnSpPr>
            <p:nvPr/>
          </p:nvCxnSpPr>
          <p:spPr>
            <a:xfrm>
              <a:off x="1476850" y="3544877"/>
              <a:ext cx="318778" cy="30767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E54C839-B335-30C6-EBC5-ED28C72523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32899" y="3846170"/>
              <a:ext cx="432000" cy="43200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B7555E1-83A7-2C35-B18B-A5722D30B0EB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 flipH="1">
              <a:off x="2448899" y="3538494"/>
              <a:ext cx="373314" cy="30767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8ED48314-6C37-51ED-5AD4-DD3DDC79AB5A}"/>
              </a:ext>
            </a:extLst>
          </p:cNvPr>
          <p:cNvSpPr txBox="1"/>
          <p:nvPr/>
        </p:nvSpPr>
        <p:spPr>
          <a:xfrm>
            <a:off x="5309903" y="85834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n w="0"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26D4A47-C21D-5015-A71A-BF66E626A756}"/>
              </a:ext>
            </a:extLst>
          </p:cNvPr>
          <p:cNvSpPr txBox="1"/>
          <p:nvPr/>
        </p:nvSpPr>
        <p:spPr>
          <a:xfrm>
            <a:off x="4518663" y="1181081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n w="0"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CF3A2A5-B631-B392-3650-46437C6BBD0F}"/>
              </a:ext>
            </a:extLst>
          </p:cNvPr>
          <p:cNvSpPr txBox="1"/>
          <p:nvPr/>
        </p:nvSpPr>
        <p:spPr>
          <a:xfrm>
            <a:off x="6043321" y="1181081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n w="0"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8EA3395-ED3B-59C8-F117-CAC5558F8AB4}"/>
              </a:ext>
            </a:extLst>
          </p:cNvPr>
          <p:cNvSpPr txBox="1"/>
          <p:nvPr/>
        </p:nvSpPr>
        <p:spPr>
          <a:xfrm>
            <a:off x="3993031" y="1733170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n w="0"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813222A-A71E-446B-3EA6-49B278A67AFF}"/>
              </a:ext>
            </a:extLst>
          </p:cNvPr>
          <p:cNvSpPr txBox="1"/>
          <p:nvPr/>
        </p:nvSpPr>
        <p:spPr>
          <a:xfrm>
            <a:off x="4991977" y="1723515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n w="0"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BBBAA31-C2BB-CB7F-F2F5-3C490D91FA79}"/>
              </a:ext>
            </a:extLst>
          </p:cNvPr>
          <p:cNvSpPr txBox="1"/>
          <p:nvPr/>
        </p:nvSpPr>
        <p:spPr>
          <a:xfrm>
            <a:off x="5660860" y="1733170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n w="0"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463782C-AE34-28F7-5D81-4F5331443671}"/>
              </a:ext>
            </a:extLst>
          </p:cNvPr>
          <p:cNvSpPr txBox="1"/>
          <p:nvPr/>
        </p:nvSpPr>
        <p:spPr>
          <a:xfrm>
            <a:off x="6385262" y="1733170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n w="0"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F6506A8-DF0E-FBA3-2E21-C414D6159603}"/>
              </a:ext>
            </a:extLst>
          </p:cNvPr>
          <p:cNvSpPr txBox="1"/>
          <p:nvPr/>
        </p:nvSpPr>
        <p:spPr>
          <a:xfrm>
            <a:off x="3688932" y="2293135"/>
            <a:ext cx="344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n w="0"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C660CFF-BEFE-FE40-585E-8D89784B36D0}"/>
              </a:ext>
            </a:extLst>
          </p:cNvPr>
          <p:cNvSpPr txBox="1"/>
          <p:nvPr/>
        </p:nvSpPr>
        <p:spPr>
          <a:xfrm>
            <a:off x="4249217" y="2295236"/>
            <a:ext cx="248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n w="0"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06F4486-5182-D3DF-D442-749AB544B8EF}"/>
              </a:ext>
            </a:extLst>
          </p:cNvPr>
          <p:cNvSpPr txBox="1"/>
          <p:nvPr/>
        </p:nvSpPr>
        <p:spPr>
          <a:xfrm>
            <a:off x="4730015" y="2288226"/>
            <a:ext cx="266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n w="0"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</a:t>
            </a:r>
          </a:p>
        </p:txBody>
      </p:sp>
      <p:sp>
        <p:nvSpPr>
          <p:cNvPr id="76" name="Content Placeholder 2">
            <a:extLst>
              <a:ext uri="{FF2B5EF4-FFF2-40B4-BE49-F238E27FC236}">
                <a16:creationId xmlns:a16="http://schemas.microsoft.com/office/drawing/2014/main" id="{F3894E4C-E3BC-9F0F-94FB-FFE02461DDA0}"/>
              </a:ext>
            </a:extLst>
          </p:cNvPr>
          <p:cNvSpPr txBox="1">
            <a:spLocks/>
          </p:cNvSpPr>
          <p:nvPr/>
        </p:nvSpPr>
        <p:spPr>
          <a:xfrm>
            <a:off x="144187" y="2558784"/>
            <a:ext cx="6587645" cy="19201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233363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  <a:tabLst>
                <a:tab pos="396875" algn="l"/>
              </a:tabLst>
            </a:pPr>
            <a:r>
              <a:rPr lang="en-US" sz="1600" dirty="0"/>
              <a:t>Easy representation</a:t>
            </a:r>
          </a:p>
          <a:p>
            <a:pPr marL="488950" lvl="1" indent="-231775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  <a:tabLst>
                <a:tab pos="396875" algn="l"/>
              </a:tabLst>
            </a:pPr>
            <a:r>
              <a:rPr lang="en-US" sz="1400" dirty="0"/>
              <a:t>Complete binary tree is so regular, it can be represented in an array</a:t>
            </a:r>
          </a:p>
          <a:p>
            <a:pPr marL="488950" lvl="1" indent="-231775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  <a:tabLst>
                <a:tab pos="396875" algn="l"/>
              </a:tabLst>
            </a:pPr>
            <a:r>
              <a:rPr lang="en-US" sz="1400" dirty="0"/>
              <a:t>No need for complicated link management, and fast traversal</a:t>
            </a:r>
          </a:p>
          <a:p>
            <a:pPr marL="488950" lvl="1" indent="-231775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  <a:tabLst>
                <a:tab pos="396875" algn="l"/>
              </a:tabLst>
            </a:pPr>
            <a:endParaRPr lang="en-US" sz="1400" dirty="0"/>
          </a:p>
          <a:p>
            <a:pPr marL="488950" lvl="1" indent="-231775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  <a:tabLst>
                <a:tab pos="396875" algn="l"/>
              </a:tabLst>
            </a:pPr>
            <a:endParaRPr lang="en-US" sz="1400" dirty="0"/>
          </a:p>
          <a:p>
            <a:pPr marL="488950" lvl="1" indent="-231775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  <a:tabLst>
                <a:tab pos="396875" algn="l"/>
              </a:tabLst>
            </a:pPr>
            <a:endParaRPr lang="en-US" sz="1400" dirty="0"/>
          </a:p>
          <a:p>
            <a:pPr marL="488950" lvl="1" indent="-231775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  <a:tabLst>
                <a:tab pos="396875" algn="l"/>
              </a:tabLst>
            </a:pPr>
            <a:r>
              <a:rPr lang="en-US" sz="1400" dirty="0"/>
              <a:t>Root is always at index 1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8B18286E-8F08-4AB1-2B48-CB23612033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983" y="3369237"/>
            <a:ext cx="3600988" cy="6420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ontent Placeholder 2">
                <a:extLst>
                  <a:ext uri="{FF2B5EF4-FFF2-40B4-BE49-F238E27FC236}">
                    <a16:creationId xmlns:a16="http://schemas.microsoft.com/office/drawing/2014/main" id="{5A1962B8-F22C-8F7D-4D9D-AD751CEEDF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05971" y="3379398"/>
                <a:ext cx="2833927" cy="1190031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  <a:buNone/>
                  <a:tabLst>
                    <a:tab pos="396875" algn="l"/>
                  </a:tabLst>
                </a:pPr>
                <a:r>
                  <a:rPr lang="en-US" sz="1400" dirty="0"/>
                  <a:t>For node at index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</a:rPr>
                  <a:t>*</a:t>
                </a:r>
                <a:r>
                  <a:rPr lang="en-US" sz="1400" dirty="0"/>
                  <a:t>:</a:t>
                </a:r>
              </a:p>
              <a:p>
                <a:pPr marL="31750" indent="-231775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  <a:tabLst>
                    <a:tab pos="396875" algn="l"/>
                  </a:tabLst>
                </a:pPr>
                <a:r>
                  <a:rPr lang="en-US" sz="1400" dirty="0"/>
                  <a:t>Left child at index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1400" dirty="0"/>
              </a:p>
              <a:p>
                <a:pPr marL="31750" indent="-231775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  <a:tabLst>
                    <a:tab pos="396875" algn="l"/>
                  </a:tabLst>
                </a:pPr>
                <a:r>
                  <a:rPr lang="en-US" sz="1400" dirty="0"/>
                  <a:t>Right child at index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1400" dirty="0"/>
              </a:p>
              <a:p>
                <a:pPr marL="31750" indent="-231775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  <a:tabLst>
                    <a:tab pos="396875" algn="l"/>
                  </a:tabLst>
                </a:pPr>
                <a:r>
                  <a:rPr lang="en-US" sz="1400" dirty="0"/>
                  <a:t>Parent (if not root) at index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⌊</m:t>
                    </m:r>
                    <m:f>
                      <m:fPr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⌋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78" name="Content Placeholder 2">
                <a:extLst>
                  <a:ext uri="{FF2B5EF4-FFF2-40B4-BE49-F238E27FC236}">
                    <a16:creationId xmlns:a16="http://schemas.microsoft.com/office/drawing/2014/main" id="{5A1962B8-F22C-8F7D-4D9D-AD751CEED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5971" y="3379398"/>
                <a:ext cx="2833927" cy="1190031"/>
              </a:xfrm>
              <a:prstGeom prst="rect">
                <a:avLst/>
              </a:prstGeom>
              <a:blipFill>
                <a:blip r:embed="rId5"/>
                <a:stretch>
                  <a:fillRect l="-893" t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>
            <a:extLst>
              <a:ext uri="{FF2B5EF4-FFF2-40B4-BE49-F238E27FC236}">
                <a16:creationId xmlns:a16="http://schemas.microsoft.com/office/drawing/2014/main" id="{78618868-510A-69DC-8FF5-68002B8E0D3C}"/>
              </a:ext>
            </a:extLst>
          </p:cNvPr>
          <p:cNvSpPr txBox="1"/>
          <p:nvPr/>
        </p:nvSpPr>
        <p:spPr>
          <a:xfrm>
            <a:off x="84045" y="4594739"/>
            <a:ext cx="48814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*</a:t>
            </a:r>
            <a:r>
              <a:rPr lang="en-US" sz="1000" dirty="0"/>
              <a:t>Heap could start at array index 0, but node indexing would become a little more complex</a:t>
            </a:r>
          </a:p>
        </p:txBody>
      </p:sp>
    </p:spTree>
    <p:extLst>
      <p:ext uri="{BB962C8B-B14F-4D97-AF65-F5344CB8AC3E}">
        <p14:creationId xmlns:p14="http://schemas.microsoft.com/office/powerpoint/2010/main" val="92903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8" grpId="0"/>
      <p:bldP spid="7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16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1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Implementation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Oct 12, 13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CS21003/CS21203 / Algorithms - I | Priority Queue, Heap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B8CA028-452A-9AD3-76B5-82723F3F89CF}"/>
              </a:ext>
            </a:extLst>
          </p:cNvPr>
          <p:cNvSpPr txBox="1">
            <a:spLocks/>
          </p:cNvSpPr>
          <p:nvPr/>
        </p:nvSpPr>
        <p:spPr>
          <a:xfrm>
            <a:off x="144187" y="1074038"/>
            <a:ext cx="6622373" cy="7822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233363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  <a:tabLst>
                <a:tab pos="396875" algn="l"/>
              </a:tabLst>
            </a:pPr>
            <a:r>
              <a:rPr lang="en-US" sz="1600" dirty="0"/>
              <a:t>Min-heap version</a:t>
            </a:r>
          </a:p>
          <a:p>
            <a:pPr marL="0" indent="-233363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  <a:tabLst>
                <a:tab pos="396875" algn="l"/>
              </a:tabLst>
            </a:pPr>
            <a:r>
              <a:rPr lang="en-US" sz="1600" dirty="0"/>
              <a:t>Simple array (capacity incremented by 1 for the unused first element)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FD25369-9170-BE11-6677-868C0EF31F68}"/>
              </a:ext>
            </a:extLst>
          </p:cNvPr>
          <p:cNvSpPr txBox="1">
            <a:spLocks/>
          </p:cNvSpPr>
          <p:nvPr/>
        </p:nvSpPr>
        <p:spPr>
          <a:xfrm>
            <a:off x="4072475" y="4728998"/>
            <a:ext cx="2758784" cy="15698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UC Davis, ECS 36C course, Spring 2020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77774F-975E-9DE2-79F5-D4BBE3131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485" y="2811124"/>
            <a:ext cx="2416737" cy="20449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431211-95A4-643F-62CF-F2159AD798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8167" y="3199452"/>
            <a:ext cx="2834228" cy="11287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2558D6-5B50-725B-643C-CC669E9DC8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485" y="1646209"/>
            <a:ext cx="3490933" cy="6311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B12A19-8F1B-A08C-EBD5-2E58830211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485" y="2349644"/>
            <a:ext cx="3413183" cy="38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342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17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1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Implementation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Oct 12, 13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CS21003/CS21203 / Algorithms - I | Priority Queue, Heap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B8CA028-452A-9AD3-76B5-82723F3F89CF}"/>
              </a:ext>
            </a:extLst>
          </p:cNvPr>
          <p:cNvSpPr txBox="1">
            <a:spLocks/>
          </p:cNvSpPr>
          <p:nvPr/>
        </p:nvSpPr>
        <p:spPr>
          <a:xfrm>
            <a:off x="144187" y="1074038"/>
            <a:ext cx="6622373" cy="7822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9713" indent="-239713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  <a:tabLst>
                <a:tab pos="396875" algn="l"/>
              </a:tabLst>
            </a:pPr>
            <a:r>
              <a:rPr lang="en-US" sz="1600" dirty="0" err="1">
                <a:solidFill>
                  <a:srgbClr val="0432FF"/>
                </a:solidFill>
              </a:rPr>
              <a:t>getMin</a:t>
            </a:r>
            <a:r>
              <a:rPr lang="en-US" sz="1600" dirty="0">
                <a:solidFill>
                  <a:srgbClr val="0432FF"/>
                </a:solidFill>
              </a:rPr>
              <a:t>()</a:t>
            </a:r>
            <a:r>
              <a:rPr lang="en-US" sz="1600" dirty="0"/>
              <a:t> – Returns the node with highest priority (minimum value in min-heap)</a:t>
            </a:r>
          </a:p>
          <a:p>
            <a:pPr marL="0" indent="-233363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  <a:tabLst>
                <a:tab pos="396875" algn="l"/>
              </a:tabLst>
            </a:pPr>
            <a:r>
              <a:rPr lang="en-US" sz="1600" dirty="0"/>
              <a:t>It is as simple as returning the root only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FD25369-9170-BE11-6677-868C0EF31F68}"/>
              </a:ext>
            </a:extLst>
          </p:cNvPr>
          <p:cNvSpPr txBox="1">
            <a:spLocks/>
          </p:cNvSpPr>
          <p:nvPr/>
        </p:nvSpPr>
        <p:spPr>
          <a:xfrm>
            <a:off x="4072475" y="4728998"/>
            <a:ext cx="2758784" cy="15698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UC Davis, ECS 36C course, Spring 2020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628E30A-4826-A14C-D8D4-9641C9D6C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9582" y="2017334"/>
            <a:ext cx="3476169" cy="1840829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9288C190-282E-A88C-57A4-7D6D36E1AC38}"/>
              </a:ext>
            </a:extLst>
          </p:cNvPr>
          <p:cNvGrpSpPr/>
          <p:nvPr/>
        </p:nvGrpSpPr>
        <p:grpSpPr>
          <a:xfrm>
            <a:off x="300276" y="1872522"/>
            <a:ext cx="2373117" cy="1274937"/>
            <a:chOff x="300276" y="1872522"/>
            <a:chExt cx="2373117" cy="127493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1D71BA4-297C-ED6F-E1E7-47ED43AB23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06495" y="1923355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C14C7B4-C0BC-59FA-9206-97D0424222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3041" y="2246357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8DC4EAF-F461-6CA8-7B64-660ECC408F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9769" y="2246357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3291B1-A5F2-036C-CDDA-64F01D6948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0276" y="2794820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C542478-E3C7-36F2-2574-FC14E31DC6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85036" y="2788548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AE66D2B-729F-2815-7CC9-1DFDF1ED55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60336" y="2782275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97D847C-0553-EC4E-6203-DCD4ECEF9F78}"/>
                </a:ext>
              </a:extLst>
            </p:cNvPr>
            <p:cNvCxnSpPr>
              <a:cxnSpLocks/>
              <a:stCxn id="14" idx="2"/>
              <a:endCxn id="15" idx="7"/>
            </p:cNvCxnSpPr>
            <p:nvPr/>
          </p:nvCxnSpPr>
          <p:spPr>
            <a:xfrm flipH="1">
              <a:off x="1088740" y="2084856"/>
              <a:ext cx="517754" cy="208804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3C5EDCB-5C97-7B07-E5E6-F28C2461ECD5}"/>
                </a:ext>
              </a:extLst>
            </p:cNvPr>
            <p:cNvCxnSpPr>
              <a:cxnSpLocks/>
              <a:stCxn id="14" idx="6"/>
              <a:endCxn id="16" idx="1"/>
            </p:cNvCxnSpPr>
            <p:nvPr/>
          </p:nvCxnSpPr>
          <p:spPr>
            <a:xfrm>
              <a:off x="1929496" y="2084856"/>
              <a:ext cx="467576" cy="208804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FB68315-137C-B707-CAD0-98A6EE03FAD7}"/>
                </a:ext>
              </a:extLst>
            </p:cNvPr>
            <p:cNvCxnSpPr>
              <a:cxnSpLocks/>
              <a:stCxn id="15" idx="4"/>
              <a:endCxn id="17" idx="0"/>
            </p:cNvCxnSpPr>
            <p:nvPr/>
          </p:nvCxnSpPr>
          <p:spPr>
            <a:xfrm flipH="1">
              <a:off x="461777" y="2569359"/>
              <a:ext cx="512765" cy="225461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3D725F2-AADF-D524-93D5-1F144BBC3776}"/>
                </a:ext>
              </a:extLst>
            </p:cNvPr>
            <p:cNvCxnSpPr>
              <a:cxnSpLocks/>
              <a:stCxn id="15" idx="4"/>
              <a:endCxn id="18" idx="0"/>
            </p:cNvCxnSpPr>
            <p:nvPr/>
          </p:nvCxnSpPr>
          <p:spPr>
            <a:xfrm>
              <a:off x="974542" y="2569359"/>
              <a:ext cx="471995" cy="219189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C4D2252-F415-BF14-989F-23F64244F3B8}"/>
                </a:ext>
              </a:extLst>
            </p:cNvPr>
            <p:cNvCxnSpPr>
              <a:cxnSpLocks/>
              <a:stCxn id="16" idx="4"/>
            </p:cNvCxnSpPr>
            <p:nvPr/>
          </p:nvCxnSpPr>
          <p:spPr>
            <a:xfrm flipH="1">
              <a:off x="2209139" y="2569359"/>
              <a:ext cx="302131" cy="23408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A081545-F43B-41AA-EF01-4B30B3A40B70}"/>
                </a:ext>
              </a:extLst>
            </p:cNvPr>
            <p:cNvSpPr txBox="1"/>
            <p:nvPr/>
          </p:nvSpPr>
          <p:spPr>
            <a:xfrm>
              <a:off x="1619053" y="1872522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A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F51F4FE-8583-3B50-E51F-A31F2AF44773}"/>
                </a:ext>
              </a:extLst>
            </p:cNvPr>
            <p:cNvSpPr txBox="1"/>
            <p:nvPr/>
          </p:nvSpPr>
          <p:spPr>
            <a:xfrm>
              <a:off x="827813" y="2195260"/>
              <a:ext cx="3241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B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79F317F-BCA6-8FC9-7060-9EB1AFAC64C9}"/>
                </a:ext>
              </a:extLst>
            </p:cNvPr>
            <p:cNvSpPr txBox="1"/>
            <p:nvPr/>
          </p:nvSpPr>
          <p:spPr>
            <a:xfrm>
              <a:off x="2352471" y="2195260"/>
              <a:ext cx="3209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437B69F-914F-4E25-D5BA-878A7E530002}"/>
                </a:ext>
              </a:extLst>
            </p:cNvPr>
            <p:cNvSpPr txBox="1"/>
            <p:nvPr/>
          </p:nvSpPr>
          <p:spPr>
            <a:xfrm>
              <a:off x="302181" y="2747349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D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E9C3462-29EF-AC06-A3FE-2757310028FD}"/>
                </a:ext>
              </a:extLst>
            </p:cNvPr>
            <p:cNvSpPr txBox="1"/>
            <p:nvPr/>
          </p:nvSpPr>
          <p:spPr>
            <a:xfrm>
              <a:off x="1301127" y="2737694"/>
              <a:ext cx="3097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53C236C-134F-9B4D-EE8C-814B93ABD70B}"/>
                </a:ext>
              </a:extLst>
            </p:cNvPr>
            <p:cNvSpPr txBox="1"/>
            <p:nvPr/>
          </p:nvSpPr>
          <p:spPr>
            <a:xfrm>
              <a:off x="1970010" y="2747349"/>
              <a:ext cx="3032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F</a:t>
              </a:r>
            </a:p>
          </p:txBody>
        </p:sp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569930A0-5DCB-D1A0-4DD0-893032C7B2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89" y="3230018"/>
            <a:ext cx="3061741" cy="576746"/>
          </a:xfrm>
          <a:prstGeom prst="rect">
            <a:avLst/>
          </a:prstGeom>
        </p:spPr>
      </p:pic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E862492C-5F11-9504-5DB3-F1F10E7F8EE3}"/>
              </a:ext>
            </a:extLst>
          </p:cNvPr>
          <p:cNvSpPr txBox="1">
            <a:spLocks/>
          </p:cNvSpPr>
          <p:nvPr/>
        </p:nvSpPr>
        <p:spPr>
          <a:xfrm>
            <a:off x="50703" y="3930192"/>
            <a:ext cx="6715857" cy="7822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233363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  <a:tabLst>
                <a:tab pos="396875" algn="l"/>
              </a:tabLst>
            </a:pPr>
            <a:r>
              <a:rPr lang="en-US" sz="1600" dirty="0"/>
              <a:t>Next, we will insert or </a:t>
            </a:r>
            <a:r>
              <a:rPr lang="en-US" sz="1600" dirty="0">
                <a:solidFill>
                  <a:srgbClr val="0432FF"/>
                </a:solidFill>
              </a:rPr>
              <a:t>push()</a:t>
            </a:r>
            <a:r>
              <a:rPr lang="en-US" sz="1600" dirty="0"/>
              <a:t> an element into the heap</a:t>
            </a:r>
          </a:p>
          <a:p>
            <a:pPr marL="239713" indent="-239713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  <a:tabLst>
                <a:tab pos="396875" algn="l"/>
              </a:tabLst>
            </a:pPr>
            <a:r>
              <a:rPr lang="en-US" sz="1600" dirty="0"/>
              <a:t>What is the most natural position for the new element? (Don’t worry about the heap order property, just keep the structure property intact)</a:t>
            </a:r>
          </a:p>
        </p:txBody>
      </p:sp>
    </p:spTree>
    <p:extLst>
      <p:ext uri="{BB962C8B-B14F-4D97-AF65-F5344CB8AC3E}">
        <p14:creationId xmlns:p14="http://schemas.microsoft.com/office/powerpoint/2010/main" val="3180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18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1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Implementation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Oct 12, 13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CS21003/CS21203 / Algorithms - I | Priority Queue, Heap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B8CA028-452A-9AD3-76B5-82723F3F89CF}"/>
              </a:ext>
            </a:extLst>
          </p:cNvPr>
          <p:cNvSpPr txBox="1">
            <a:spLocks/>
          </p:cNvSpPr>
          <p:nvPr/>
        </p:nvSpPr>
        <p:spPr>
          <a:xfrm>
            <a:off x="144187" y="1057413"/>
            <a:ext cx="3284813" cy="5220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9713" indent="-239713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  <a:tabLst>
                <a:tab pos="396875" algn="l"/>
              </a:tabLst>
            </a:pPr>
            <a:r>
              <a:rPr lang="en-US" sz="1400" dirty="0">
                <a:solidFill>
                  <a:srgbClr val="0432FF"/>
                </a:solidFill>
              </a:rPr>
              <a:t>push()</a:t>
            </a:r>
            <a:r>
              <a:rPr lang="en-US" sz="1400" dirty="0"/>
              <a:t> – Insert only at locations that keeps the tree complete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FD25369-9170-BE11-6677-868C0EF31F68}"/>
              </a:ext>
            </a:extLst>
          </p:cNvPr>
          <p:cNvSpPr txBox="1">
            <a:spLocks/>
          </p:cNvSpPr>
          <p:nvPr/>
        </p:nvSpPr>
        <p:spPr>
          <a:xfrm>
            <a:off x="4072475" y="4728998"/>
            <a:ext cx="2758784" cy="15698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UC Davis, ECS 36C course, Spring 2020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7045134-ED6F-C7B4-E4F6-5BA237EE4558}"/>
              </a:ext>
            </a:extLst>
          </p:cNvPr>
          <p:cNvGrpSpPr>
            <a:grpSpLocks noChangeAspect="1"/>
          </p:cNvGrpSpPr>
          <p:nvPr/>
        </p:nvGrpSpPr>
        <p:grpSpPr>
          <a:xfrm>
            <a:off x="166320" y="1545212"/>
            <a:ext cx="2568997" cy="1470978"/>
            <a:chOff x="162504" y="1549026"/>
            <a:chExt cx="3158228" cy="180836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7928ABD-116A-C9C8-0AE8-2B31934CC6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4608" y="1579419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C7E012-D9BD-46CC-1C55-84CFDBAE0C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1155" y="1902421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92BFF25-2A5C-422D-4174-92C6418458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67883" y="1902421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82789B5-B4F7-8792-B143-010E59D887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8390" y="2450883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9AF1C7C-CA40-B2D7-AD78-7131B0FC44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03150" y="2444611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DCC8BC2-5E8B-05A0-F8E3-C790A3E852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78450" y="2438339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737DB33-B981-2CF6-2954-28911F0398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19112" y="2457156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86AC4AC-146E-F5D8-DF12-5FCF8E4995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8114" y="3006704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FB2AD31-B0DD-C373-869E-4ABDF3373A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5584" y="3006704"/>
              <a:ext cx="323002" cy="32300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A86BFB0-949A-2FCF-3A86-A6D008AA2510}"/>
                </a:ext>
              </a:extLst>
            </p:cNvPr>
            <p:cNvCxnSpPr>
              <a:cxnSpLocks/>
              <a:stCxn id="7" idx="2"/>
              <a:endCxn id="8" idx="7"/>
            </p:cNvCxnSpPr>
            <p:nvPr/>
          </p:nvCxnSpPr>
          <p:spPr>
            <a:xfrm flipH="1">
              <a:off x="1306854" y="1740920"/>
              <a:ext cx="517754" cy="208803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63993F0-8A3D-4EBD-DAA6-5FF687A410F1}"/>
                </a:ext>
              </a:extLst>
            </p:cNvPr>
            <p:cNvCxnSpPr>
              <a:cxnSpLocks/>
              <a:stCxn id="7" idx="6"/>
              <a:endCxn id="9" idx="1"/>
            </p:cNvCxnSpPr>
            <p:nvPr/>
          </p:nvCxnSpPr>
          <p:spPr>
            <a:xfrm>
              <a:off x="2147610" y="1740920"/>
              <a:ext cx="467576" cy="208803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7DCD99A-570E-A399-F317-29FCDE53049F}"/>
                </a:ext>
              </a:extLst>
            </p:cNvPr>
            <p:cNvCxnSpPr>
              <a:cxnSpLocks/>
              <a:stCxn id="8" idx="4"/>
              <a:endCxn id="13" idx="0"/>
            </p:cNvCxnSpPr>
            <p:nvPr/>
          </p:nvCxnSpPr>
          <p:spPr>
            <a:xfrm flipH="1">
              <a:off x="679891" y="2225422"/>
              <a:ext cx="512765" cy="225461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D25FA42-5174-50B9-B8CD-7E53B43120FB}"/>
                </a:ext>
              </a:extLst>
            </p:cNvPr>
            <p:cNvCxnSpPr>
              <a:cxnSpLocks/>
              <a:stCxn id="8" idx="4"/>
              <a:endCxn id="20" idx="0"/>
            </p:cNvCxnSpPr>
            <p:nvPr/>
          </p:nvCxnSpPr>
          <p:spPr>
            <a:xfrm>
              <a:off x="1192656" y="2225422"/>
              <a:ext cx="471995" cy="219189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79D04A4-DE88-B217-ED41-A4C4C8A1301E}"/>
                </a:ext>
              </a:extLst>
            </p:cNvPr>
            <p:cNvCxnSpPr>
              <a:cxnSpLocks/>
              <a:stCxn id="9" idx="4"/>
            </p:cNvCxnSpPr>
            <p:nvPr/>
          </p:nvCxnSpPr>
          <p:spPr>
            <a:xfrm flipH="1">
              <a:off x="2427253" y="2225422"/>
              <a:ext cx="302131" cy="23408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92576A0-FCD0-5531-85F5-4DA8163E9ABB}"/>
                </a:ext>
              </a:extLst>
            </p:cNvPr>
            <p:cNvCxnSpPr>
              <a:cxnSpLocks/>
              <a:stCxn id="9" idx="4"/>
              <a:endCxn id="22" idx="0"/>
            </p:cNvCxnSpPr>
            <p:nvPr/>
          </p:nvCxnSpPr>
          <p:spPr>
            <a:xfrm>
              <a:off x="2729384" y="2225422"/>
              <a:ext cx="351229" cy="231734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43EF799-114B-5BC5-0D17-F7D920BB755E}"/>
                </a:ext>
              </a:extLst>
            </p:cNvPr>
            <p:cNvCxnSpPr>
              <a:cxnSpLocks/>
              <a:endCxn id="28" idx="0"/>
            </p:cNvCxnSpPr>
            <p:nvPr/>
          </p:nvCxnSpPr>
          <p:spPr>
            <a:xfrm flipH="1">
              <a:off x="379615" y="2776658"/>
              <a:ext cx="279123" cy="23004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3CF1A78-7024-B1AB-B76C-A69D8D706DB8}"/>
                </a:ext>
              </a:extLst>
            </p:cNvPr>
            <p:cNvCxnSpPr>
              <a:cxnSpLocks/>
              <a:endCxn id="29" idx="0"/>
            </p:cNvCxnSpPr>
            <p:nvPr/>
          </p:nvCxnSpPr>
          <p:spPr>
            <a:xfrm>
              <a:off x="658738" y="2776658"/>
              <a:ext cx="238347" cy="230046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31169C2-B576-AAF5-7583-FE6E7D508684}"/>
                </a:ext>
              </a:extLst>
            </p:cNvPr>
            <p:cNvSpPr txBox="1"/>
            <p:nvPr/>
          </p:nvSpPr>
          <p:spPr>
            <a:xfrm>
              <a:off x="1826948" y="1549026"/>
              <a:ext cx="339351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01C1C76-A2B6-A069-D4AC-8B1F15937B8C}"/>
                </a:ext>
              </a:extLst>
            </p:cNvPr>
            <p:cNvSpPr txBox="1"/>
            <p:nvPr/>
          </p:nvSpPr>
          <p:spPr>
            <a:xfrm>
              <a:off x="977516" y="1867951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18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6B7D81A-4D5C-DABC-9961-8D0CCC472834}"/>
                </a:ext>
              </a:extLst>
            </p:cNvPr>
            <p:cNvSpPr txBox="1"/>
            <p:nvPr/>
          </p:nvSpPr>
          <p:spPr>
            <a:xfrm>
              <a:off x="2518801" y="1867951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54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60FDAE6-6011-A904-850E-7F73392DEBE6}"/>
                </a:ext>
              </a:extLst>
            </p:cNvPr>
            <p:cNvSpPr txBox="1"/>
            <p:nvPr/>
          </p:nvSpPr>
          <p:spPr>
            <a:xfrm>
              <a:off x="460198" y="2411725"/>
              <a:ext cx="451678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42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939ECC6-1B0C-F3CD-2181-AAF32272428D}"/>
                </a:ext>
              </a:extLst>
            </p:cNvPr>
            <p:cNvSpPr txBox="1"/>
            <p:nvPr/>
          </p:nvSpPr>
          <p:spPr>
            <a:xfrm>
              <a:off x="1450831" y="2410384"/>
              <a:ext cx="451678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43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3559654-21DF-88A7-1E71-A5A5D572F6D7}"/>
                </a:ext>
              </a:extLst>
            </p:cNvPr>
            <p:cNvSpPr txBox="1"/>
            <p:nvPr/>
          </p:nvSpPr>
          <p:spPr>
            <a:xfrm>
              <a:off x="2128026" y="2411725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99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212879F-2383-80C0-8ABA-49CD32ED252D}"/>
                </a:ext>
              </a:extLst>
            </p:cNvPr>
            <p:cNvSpPr txBox="1"/>
            <p:nvPr/>
          </p:nvSpPr>
          <p:spPr>
            <a:xfrm>
              <a:off x="2869055" y="2420040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93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87EE1CC-A89E-12F8-0566-82170C2AB246}"/>
                </a:ext>
              </a:extLst>
            </p:cNvPr>
            <p:cNvSpPr txBox="1"/>
            <p:nvPr/>
          </p:nvSpPr>
          <p:spPr>
            <a:xfrm>
              <a:off x="162504" y="2971691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52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FDA2DC2-9017-1A5F-D83D-2CB5254F2708}"/>
                </a:ext>
              </a:extLst>
            </p:cNvPr>
            <p:cNvSpPr txBox="1"/>
            <p:nvPr/>
          </p:nvSpPr>
          <p:spPr>
            <a:xfrm>
              <a:off x="669792" y="2979020"/>
              <a:ext cx="451678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rgbClr val="FF0000"/>
                    </a:solidFill>
                  </a:ln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15</a:t>
              </a:r>
            </a:p>
          </p:txBody>
        </p:sp>
      </p:grp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0751A468-4DD0-FE26-B727-BA809017013D}"/>
              </a:ext>
            </a:extLst>
          </p:cNvPr>
          <p:cNvSpPr txBox="1">
            <a:spLocks/>
          </p:cNvSpPr>
          <p:nvPr/>
        </p:nvSpPr>
        <p:spPr>
          <a:xfrm>
            <a:off x="3358252" y="1054401"/>
            <a:ext cx="3284813" cy="5220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9713" indent="-239713">
              <a:lnSpc>
                <a:spcPts val="1700"/>
              </a:lnSpc>
              <a:spcBef>
                <a:spcPts val="100"/>
              </a:spcBef>
              <a:spcAft>
                <a:spcPts val="100"/>
              </a:spcAft>
              <a:tabLst>
                <a:tab pos="396875" algn="l"/>
              </a:tabLst>
            </a:pPr>
            <a:r>
              <a:rPr lang="en-US" sz="1400" dirty="0"/>
              <a:t>If heap-order not broken, stop!</a:t>
            </a:r>
          </a:p>
          <a:p>
            <a:pPr marL="239713" indent="-239713">
              <a:lnSpc>
                <a:spcPts val="1700"/>
              </a:lnSpc>
              <a:spcBef>
                <a:spcPts val="100"/>
              </a:spcBef>
              <a:spcAft>
                <a:spcPts val="100"/>
              </a:spcAft>
              <a:tabLst>
                <a:tab pos="396875" algn="l"/>
              </a:tabLst>
            </a:pPr>
            <a:r>
              <a:rPr lang="en-US" sz="1400" dirty="0"/>
              <a:t>Otherwise, swap with parent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3391235-560C-B108-D928-D90D02257113}"/>
              </a:ext>
            </a:extLst>
          </p:cNvPr>
          <p:cNvGrpSpPr>
            <a:grpSpLocks noChangeAspect="1"/>
          </p:cNvGrpSpPr>
          <p:nvPr/>
        </p:nvGrpSpPr>
        <p:grpSpPr>
          <a:xfrm>
            <a:off x="3542612" y="1543321"/>
            <a:ext cx="2568997" cy="1472869"/>
            <a:chOff x="162504" y="1549026"/>
            <a:chExt cx="3158228" cy="1810687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E29AB90-F4AE-0E77-A5F6-CC3EB6C33E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4608" y="1579419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F553846-7655-F57F-9425-F190A1EF7F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1155" y="1902421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D1053F9-A809-D862-54B5-C4D771451D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67883" y="1902421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066EEB5-B147-9FD6-0F23-1464C8E0B4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8390" y="2450883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231C320C-10B7-D121-FC98-ADCE32A7E9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03150" y="2444611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666D55B2-8086-E6FA-B249-9BFE9F026C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78450" y="2438339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37F3E97-063B-6085-4950-ABB5957A98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19112" y="2457156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25ABDD72-B3A8-E52A-E7C4-07ABFCDFA7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8114" y="3006704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1D769278-FE58-05B1-903E-A3F7F25929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5584" y="3006704"/>
              <a:ext cx="323002" cy="323002"/>
            </a:xfrm>
            <a:prstGeom prst="ellips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E96D471-7312-FFEF-69F6-146E7E5608D8}"/>
                </a:ext>
              </a:extLst>
            </p:cNvPr>
            <p:cNvCxnSpPr>
              <a:cxnSpLocks/>
              <a:stCxn id="62" idx="2"/>
              <a:endCxn id="63" idx="7"/>
            </p:cNvCxnSpPr>
            <p:nvPr/>
          </p:nvCxnSpPr>
          <p:spPr>
            <a:xfrm flipH="1">
              <a:off x="1306854" y="1740920"/>
              <a:ext cx="517754" cy="208803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316EA79-D810-075D-A6F1-0B8DB9F0E4F7}"/>
                </a:ext>
              </a:extLst>
            </p:cNvPr>
            <p:cNvCxnSpPr>
              <a:cxnSpLocks/>
              <a:stCxn id="62" idx="6"/>
              <a:endCxn id="64" idx="1"/>
            </p:cNvCxnSpPr>
            <p:nvPr/>
          </p:nvCxnSpPr>
          <p:spPr>
            <a:xfrm>
              <a:off x="2147610" y="1740920"/>
              <a:ext cx="467576" cy="208803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747A891-B78E-7516-DF65-42658B564237}"/>
                </a:ext>
              </a:extLst>
            </p:cNvPr>
            <p:cNvCxnSpPr>
              <a:cxnSpLocks/>
              <a:stCxn id="63" idx="4"/>
              <a:endCxn id="65" idx="0"/>
            </p:cNvCxnSpPr>
            <p:nvPr/>
          </p:nvCxnSpPr>
          <p:spPr>
            <a:xfrm flipH="1">
              <a:off x="679891" y="2225422"/>
              <a:ext cx="512765" cy="225461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F011F29-1566-6F34-49CD-184B52BC3536}"/>
                </a:ext>
              </a:extLst>
            </p:cNvPr>
            <p:cNvCxnSpPr>
              <a:cxnSpLocks/>
              <a:stCxn id="63" idx="4"/>
              <a:endCxn id="66" idx="0"/>
            </p:cNvCxnSpPr>
            <p:nvPr/>
          </p:nvCxnSpPr>
          <p:spPr>
            <a:xfrm>
              <a:off x="1192656" y="2225422"/>
              <a:ext cx="471995" cy="219189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A3FB660-6725-FEA8-6ED1-D41505002E77}"/>
                </a:ext>
              </a:extLst>
            </p:cNvPr>
            <p:cNvCxnSpPr>
              <a:cxnSpLocks/>
              <a:stCxn id="64" idx="4"/>
            </p:cNvCxnSpPr>
            <p:nvPr/>
          </p:nvCxnSpPr>
          <p:spPr>
            <a:xfrm flipH="1">
              <a:off x="2427253" y="2225422"/>
              <a:ext cx="302131" cy="23408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9F31CEF-D338-F46B-3EDD-43B0E85FB2D4}"/>
                </a:ext>
              </a:extLst>
            </p:cNvPr>
            <p:cNvCxnSpPr>
              <a:cxnSpLocks/>
              <a:stCxn id="64" idx="4"/>
              <a:endCxn id="68" idx="0"/>
            </p:cNvCxnSpPr>
            <p:nvPr/>
          </p:nvCxnSpPr>
          <p:spPr>
            <a:xfrm>
              <a:off x="2729384" y="2225422"/>
              <a:ext cx="351229" cy="231734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34194A7-D17B-790C-54D6-71FF6C8FCF30}"/>
                </a:ext>
              </a:extLst>
            </p:cNvPr>
            <p:cNvCxnSpPr>
              <a:cxnSpLocks/>
              <a:endCxn id="69" idx="0"/>
            </p:cNvCxnSpPr>
            <p:nvPr/>
          </p:nvCxnSpPr>
          <p:spPr>
            <a:xfrm flipH="1">
              <a:off x="379615" y="2776658"/>
              <a:ext cx="279123" cy="23004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C7ECBE5-695F-60CC-035C-8E8FDC79805E}"/>
                </a:ext>
              </a:extLst>
            </p:cNvPr>
            <p:cNvCxnSpPr>
              <a:cxnSpLocks/>
              <a:endCxn id="70" idx="0"/>
            </p:cNvCxnSpPr>
            <p:nvPr/>
          </p:nvCxnSpPr>
          <p:spPr>
            <a:xfrm>
              <a:off x="658738" y="2776658"/>
              <a:ext cx="238347" cy="23004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D37CB61-8EA0-D71F-5F4F-1755C09CA2E2}"/>
                </a:ext>
              </a:extLst>
            </p:cNvPr>
            <p:cNvSpPr txBox="1"/>
            <p:nvPr/>
          </p:nvSpPr>
          <p:spPr>
            <a:xfrm>
              <a:off x="1826948" y="1549026"/>
              <a:ext cx="339351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22E709C-9C47-40EC-E765-EF7FE876FF96}"/>
                </a:ext>
              </a:extLst>
            </p:cNvPr>
            <p:cNvSpPr txBox="1"/>
            <p:nvPr/>
          </p:nvSpPr>
          <p:spPr>
            <a:xfrm>
              <a:off x="977516" y="1867951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18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5AFCA07-34FC-E150-9CD2-07337864A1FD}"/>
                </a:ext>
              </a:extLst>
            </p:cNvPr>
            <p:cNvSpPr txBox="1"/>
            <p:nvPr/>
          </p:nvSpPr>
          <p:spPr>
            <a:xfrm>
              <a:off x="2518801" y="1867951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54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143AA9D-A3FF-E543-1842-32197B44EB4B}"/>
                </a:ext>
              </a:extLst>
            </p:cNvPr>
            <p:cNvSpPr txBox="1"/>
            <p:nvPr/>
          </p:nvSpPr>
          <p:spPr>
            <a:xfrm>
              <a:off x="460198" y="2421945"/>
              <a:ext cx="451678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rgbClr val="FF0000"/>
                    </a:solidFill>
                  </a:ln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15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1F0F267-E7DF-71C6-CA42-644B3B79B532}"/>
                </a:ext>
              </a:extLst>
            </p:cNvPr>
            <p:cNvSpPr txBox="1"/>
            <p:nvPr/>
          </p:nvSpPr>
          <p:spPr>
            <a:xfrm>
              <a:off x="1450831" y="2410384"/>
              <a:ext cx="451678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43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0D279AE-25C1-6DFD-434E-5230568541E7}"/>
                </a:ext>
              </a:extLst>
            </p:cNvPr>
            <p:cNvSpPr txBox="1"/>
            <p:nvPr/>
          </p:nvSpPr>
          <p:spPr>
            <a:xfrm>
              <a:off x="2128026" y="2411725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99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59BE1E0-FBF2-4E90-52F8-7375F53002A2}"/>
                </a:ext>
              </a:extLst>
            </p:cNvPr>
            <p:cNvSpPr txBox="1"/>
            <p:nvPr/>
          </p:nvSpPr>
          <p:spPr>
            <a:xfrm>
              <a:off x="2869055" y="2420040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93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134AEDA-45C1-8C4D-294D-AD6BBCE9A53E}"/>
                </a:ext>
              </a:extLst>
            </p:cNvPr>
            <p:cNvSpPr txBox="1"/>
            <p:nvPr/>
          </p:nvSpPr>
          <p:spPr>
            <a:xfrm>
              <a:off x="162504" y="2971691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52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A469DE64-2F67-AFCA-4DDF-472E8D00242D}"/>
                </a:ext>
              </a:extLst>
            </p:cNvPr>
            <p:cNvSpPr txBox="1"/>
            <p:nvPr/>
          </p:nvSpPr>
          <p:spPr>
            <a:xfrm>
              <a:off x="667466" y="2981344"/>
              <a:ext cx="451678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42</a:t>
              </a:r>
            </a:p>
          </p:txBody>
        </p:sp>
      </p:grpSp>
      <p:sp>
        <p:nvSpPr>
          <p:cNvPr id="90" name="Arc 89">
            <a:extLst>
              <a:ext uri="{FF2B5EF4-FFF2-40B4-BE49-F238E27FC236}">
                <a16:creationId xmlns:a16="http://schemas.microsoft.com/office/drawing/2014/main" id="{B3D2CFEE-F648-AF40-C820-08022E5070C9}"/>
              </a:ext>
            </a:extLst>
          </p:cNvPr>
          <p:cNvSpPr/>
          <p:nvPr/>
        </p:nvSpPr>
        <p:spPr>
          <a:xfrm rot="12049307">
            <a:off x="3904863" y="2474941"/>
            <a:ext cx="384851" cy="448191"/>
          </a:xfrm>
          <a:prstGeom prst="arc">
            <a:avLst>
              <a:gd name="adj1" fmla="val 16200000"/>
              <a:gd name="adj2" fmla="val 1291683"/>
            </a:avLst>
          </a:prstGeom>
          <a:ln w="127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Content Placeholder 2">
            <a:extLst>
              <a:ext uri="{FF2B5EF4-FFF2-40B4-BE49-F238E27FC236}">
                <a16:creationId xmlns:a16="http://schemas.microsoft.com/office/drawing/2014/main" id="{1BE5CF61-B3DA-1E18-6211-EDE2599D36DD}"/>
              </a:ext>
            </a:extLst>
          </p:cNvPr>
          <p:cNvSpPr txBox="1">
            <a:spLocks/>
          </p:cNvSpPr>
          <p:nvPr/>
        </p:nvSpPr>
        <p:spPr>
          <a:xfrm>
            <a:off x="108534" y="3027780"/>
            <a:ext cx="3284813" cy="5220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dirty="0">
                <a:effectLst/>
                <a:latin typeface="Helvetica" pitchFamily="2" charset="0"/>
              </a:rPr>
              <a:t>Continue going up tree until heap-order is respected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FB2BA99-7604-1381-43F6-20CA731F5986}"/>
              </a:ext>
            </a:extLst>
          </p:cNvPr>
          <p:cNvGrpSpPr>
            <a:grpSpLocks noChangeAspect="1"/>
          </p:cNvGrpSpPr>
          <p:nvPr/>
        </p:nvGrpSpPr>
        <p:grpSpPr>
          <a:xfrm>
            <a:off x="686736" y="3317858"/>
            <a:ext cx="2568997" cy="1472869"/>
            <a:chOff x="162504" y="1549026"/>
            <a:chExt cx="3158228" cy="1810687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5EA89393-3019-F1A4-C14B-144E016823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4608" y="1579419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896EBD89-53EF-77B8-25EA-5D5AE98363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1155" y="1902421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716D2720-83C9-18E6-B8EA-D23F972CB1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67883" y="1902421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6D414674-2386-C535-B5EF-0B312BC0ED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8390" y="2450883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0CABF440-EF6C-5277-54BB-BA8369AE3B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03150" y="2444611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DE0A2FBA-7DA2-E7A3-43CE-0061F3A466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78450" y="2438339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1F854D93-5044-8612-42C8-AF1133CA0E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19112" y="2457156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BBDB72CE-2301-7CD0-04B4-F185BDB09F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8114" y="3006704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247A0E81-703D-6D44-7AFC-ECB272BBF3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5584" y="3006704"/>
              <a:ext cx="323002" cy="323002"/>
            </a:xfrm>
            <a:prstGeom prst="ellips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EF10739-72F5-5062-D7B6-D1C439502A2E}"/>
                </a:ext>
              </a:extLst>
            </p:cNvPr>
            <p:cNvCxnSpPr>
              <a:cxnSpLocks/>
              <a:stCxn id="93" idx="2"/>
              <a:endCxn id="94" idx="7"/>
            </p:cNvCxnSpPr>
            <p:nvPr/>
          </p:nvCxnSpPr>
          <p:spPr>
            <a:xfrm flipH="1">
              <a:off x="1306854" y="1740920"/>
              <a:ext cx="517754" cy="208803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E87E4D25-252F-49C5-F702-174F74C860D1}"/>
                </a:ext>
              </a:extLst>
            </p:cNvPr>
            <p:cNvCxnSpPr>
              <a:cxnSpLocks/>
              <a:stCxn id="93" idx="6"/>
              <a:endCxn id="95" idx="1"/>
            </p:cNvCxnSpPr>
            <p:nvPr/>
          </p:nvCxnSpPr>
          <p:spPr>
            <a:xfrm>
              <a:off x="2147610" y="1740920"/>
              <a:ext cx="467576" cy="208803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8D64997-D4F3-7F95-9B23-0D4EC110286B}"/>
                </a:ext>
              </a:extLst>
            </p:cNvPr>
            <p:cNvCxnSpPr>
              <a:cxnSpLocks/>
              <a:stCxn id="94" idx="4"/>
              <a:endCxn id="96" idx="0"/>
            </p:cNvCxnSpPr>
            <p:nvPr/>
          </p:nvCxnSpPr>
          <p:spPr>
            <a:xfrm flipH="1">
              <a:off x="679891" y="2225422"/>
              <a:ext cx="512765" cy="225461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75D3905-F287-A0BB-51B3-A9E7F37FDA03}"/>
                </a:ext>
              </a:extLst>
            </p:cNvPr>
            <p:cNvCxnSpPr>
              <a:cxnSpLocks/>
              <a:stCxn id="94" idx="4"/>
              <a:endCxn id="97" idx="0"/>
            </p:cNvCxnSpPr>
            <p:nvPr/>
          </p:nvCxnSpPr>
          <p:spPr>
            <a:xfrm>
              <a:off x="1192656" y="2225422"/>
              <a:ext cx="471995" cy="219189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191612A-CBCE-9FF2-979E-744D435A1D8A}"/>
                </a:ext>
              </a:extLst>
            </p:cNvPr>
            <p:cNvCxnSpPr>
              <a:cxnSpLocks/>
              <a:stCxn id="95" idx="4"/>
            </p:cNvCxnSpPr>
            <p:nvPr/>
          </p:nvCxnSpPr>
          <p:spPr>
            <a:xfrm flipH="1">
              <a:off x="2427253" y="2225422"/>
              <a:ext cx="302131" cy="23408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5D9F894-C9C0-53A5-BF02-19303C51C032}"/>
                </a:ext>
              </a:extLst>
            </p:cNvPr>
            <p:cNvCxnSpPr>
              <a:cxnSpLocks/>
              <a:stCxn id="95" idx="4"/>
              <a:endCxn id="99" idx="0"/>
            </p:cNvCxnSpPr>
            <p:nvPr/>
          </p:nvCxnSpPr>
          <p:spPr>
            <a:xfrm>
              <a:off x="2729384" y="2225422"/>
              <a:ext cx="351229" cy="231734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15B1C26-718D-4C11-BFFA-31797C1A53E6}"/>
                </a:ext>
              </a:extLst>
            </p:cNvPr>
            <p:cNvCxnSpPr>
              <a:cxnSpLocks/>
              <a:endCxn id="100" idx="0"/>
            </p:cNvCxnSpPr>
            <p:nvPr/>
          </p:nvCxnSpPr>
          <p:spPr>
            <a:xfrm flipH="1">
              <a:off x="379615" y="2776658"/>
              <a:ext cx="279123" cy="23004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8AA7F85-576A-A370-4D39-5E4D363EA924}"/>
                </a:ext>
              </a:extLst>
            </p:cNvPr>
            <p:cNvCxnSpPr>
              <a:cxnSpLocks/>
              <a:endCxn id="101" idx="0"/>
            </p:cNvCxnSpPr>
            <p:nvPr/>
          </p:nvCxnSpPr>
          <p:spPr>
            <a:xfrm>
              <a:off x="658738" y="2776658"/>
              <a:ext cx="238347" cy="23004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4E386B7-A333-09FB-E5DD-77AE31419809}"/>
                </a:ext>
              </a:extLst>
            </p:cNvPr>
            <p:cNvSpPr txBox="1"/>
            <p:nvPr/>
          </p:nvSpPr>
          <p:spPr>
            <a:xfrm>
              <a:off x="1826948" y="1549026"/>
              <a:ext cx="339351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C1F8F72-8E0A-E619-24C1-E7F993C8F5F4}"/>
                </a:ext>
              </a:extLst>
            </p:cNvPr>
            <p:cNvSpPr txBox="1"/>
            <p:nvPr/>
          </p:nvSpPr>
          <p:spPr>
            <a:xfrm>
              <a:off x="454051" y="2420039"/>
              <a:ext cx="451678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18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2EE8DD7E-368A-F38C-5216-BBFAABEB949D}"/>
                </a:ext>
              </a:extLst>
            </p:cNvPr>
            <p:cNvSpPr txBox="1"/>
            <p:nvPr/>
          </p:nvSpPr>
          <p:spPr>
            <a:xfrm>
              <a:off x="2518801" y="1867951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54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B18B3102-4E52-5D3F-8A67-99A26FAB4EC1}"/>
                </a:ext>
              </a:extLst>
            </p:cNvPr>
            <p:cNvSpPr txBox="1"/>
            <p:nvPr/>
          </p:nvSpPr>
          <p:spPr>
            <a:xfrm>
              <a:off x="970840" y="1881279"/>
              <a:ext cx="451678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rgbClr val="FF0000"/>
                    </a:solidFill>
                  </a:ln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15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69F58B16-67FF-329F-3CDD-F3683CD734E8}"/>
                </a:ext>
              </a:extLst>
            </p:cNvPr>
            <p:cNvSpPr txBox="1"/>
            <p:nvPr/>
          </p:nvSpPr>
          <p:spPr>
            <a:xfrm>
              <a:off x="1450831" y="2410384"/>
              <a:ext cx="451678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43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4566F931-5645-2FCB-23E9-94C3BDA9AB33}"/>
                </a:ext>
              </a:extLst>
            </p:cNvPr>
            <p:cNvSpPr txBox="1"/>
            <p:nvPr/>
          </p:nvSpPr>
          <p:spPr>
            <a:xfrm>
              <a:off x="2128026" y="2411725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99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8A44536-2417-06AE-CA1B-A5E8ADAEAB71}"/>
                </a:ext>
              </a:extLst>
            </p:cNvPr>
            <p:cNvSpPr txBox="1"/>
            <p:nvPr/>
          </p:nvSpPr>
          <p:spPr>
            <a:xfrm>
              <a:off x="2869055" y="2420040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93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47783BB-B15D-002A-E49E-A2ABE6BBED5F}"/>
                </a:ext>
              </a:extLst>
            </p:cNvPr>
            <p:cNvSpPr txBox="1"/>
            <p:nvPr/>
          </p:nvSpPr>
          <p:spPr>
            <a:xfrm>
              <a:off x="162504" y="2971691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52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FA9713C8-2AE3-B3DF-E5C9-BFB897E8BB53}"/>
                </a:ext>
              </a:extLst>
            </p:cNvPr>
            <p:cNvSpPr txBox="1"/>
            <p:nvPr/>
          </p:nvSpPr>
          <p:spPr>
            <a:xfrm>
              <a:off x="667466" y="2981344"/>
              <a:ext cx="451678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42</a:t>
              </a:r>
            </a:p>
          </p:txBody>
        </p:sp>
      </p:grpSp>
      <p:sp>
        <p:nvSpPr>
          <p:cNvPr id="119" name="Arc 118">
            <a:extLst>
              <a:ext uri="{FF2B5EF4-FFF2-40B4-BE49-F238E27FC236}">
                <a16:creationId xmlns:a16="http://schemas.microsoft.com/office/drawing/2014/main" id="{8DDA2E42-9698-6C53-BE17-29C68C3E9403}"/>
              </a:ext>
            </a:extLst>
          </p:cNvPr>
          <p:cNvSpPr/>
          <p:nvPr/>
        </p:nvSpPr>
        <p:spPr>
          <a:xfrm rot="12914133">
            <a:off x="914125" y="3495758"/>
            <a:ext cx="505513" cy="603763"/>
          </a:xfrm>
          <a:prstGeom prst="arc">
            <a:avLst>
              <a:gd name="adj1" fmla="val 15568612"/>
              <a:gd name="adj2" fmla="val 6788251"/>
            </a:avLst>
          </a:prstGeom>
          <a:ln w="127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Content Placeholder 2">
            <a:extLst>
              <a:ext uri="{FF2B5EF4-FFF2-40B4-BE49-F238E27FC236}">
                <a16:creationId xmlns:a16="http://schemas.microsoft.com/office/drawing/2014/main" id="{5D495873-02DE-7AC1-92C0-CBD8513FCB8A}"/>
              </a:ext>
            </a:extLst>
          </p:cNvPr>
          <p:cNvSpPr txBox="1">
            <a:spLocks/>
          </p:cNvSpPr>
          <p:nvPr/>
        </p:nvSpPr>
        <p:spPr>
          <a:xfrm>
            <a:off x="3358252" y="2974316"/>
            <a:ext cx="3473007" cy="5220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9700" indent="-139700">
              <a:lnSpc>
                <a:spcPts val="16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sz="1400" dirty="0">
                <a:effectLst/>
                <a:latin typeface="Helvetica" pitchFamily="2" charset="0"/>
              </a:rPr>
              <a:t>Strategy known as shift up</a:t>
            </a:r>
          </a:p>
          <a:p>
            <a:pPr marL="139700" indent="-139700">
              <a:lnSpc>
                <a:spcPts val="16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sz="1400" dirty="0">
                <a:latin typeface="Helvetica" pitchFamily="2" charset="0"/>
              </a:rPr>
              <a:t>Also called bubble up, </a:t>
            </a:r>
            <a:r>
              <a:rPr lang="en-IN" sz="1400" dirty="0" err="1">
                <a:latin typeface="Helvetica" pitchFamily="2" charset="0"/>
              </a:rPr>
              <a:t>heapify</a:t>
            </a:r>
            <a:r>
              <a:rPr lang="en-IN" sz="1400" dirty="0">
                <a:latin typeface="Helvetica" pitchFamily="2" charset="0"/>
              </a:rPr>
              <a:t>-up</a:t>
            </a:r>
          </a:p>
        </p:txBody>
      </p:sp>
      <p:pic>
        <p:nvPicPr>
          <p:cNvPr id="121" name="Picture 120">
            <a:extLst>
              <a:ext uri="{FF2B5EF4-FFF2-40B4-BE49-F238E27FC236}">
                <a16:creationId xmlns:a16="http://schemas.microsoft.com/office/drawing/2014/main" id="{79B8B5C5-07A3-7596-5501-39EFDEE45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622" y="3470551"/>
            <a:ext cx="2897463" cy="130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31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90" grpId="0" animBg="1"/>
      <p:bldP spid="91" grpId="0"/>
      <p:bldP spid="119" grpId="0" animBg="1"/>
      <p:bldP spid="1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19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1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Implementation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Oct 12, 13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CS21003/CS21203 / Algorithms - I | Priority Queue, Heap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FD25369-9170-BE11-6677-868C0EF31F68}"/>
              </a:ext>
            </a:extLst>
          </p:cNvPr>
          <p:cNvSpPr txBox="1">
            <a:spLocks/>
          </p:cNvSpPr>
          <p:nvPr/>
        </p:nvSpPr>
        <p:spPr>
          <a:xfrm>
            <a:off x="4072475" y="4728998"/>
            <a:ext cx="2758784" cy="15698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UC Davis, ECS 36C course, Spring 2020</a:t>
            </a:r>
          </a:p>
        </p:txBody>
      </p:sp>
      <p:sp>
        <p:nvSpPr>
          <p:cNvPr id="91" name="Content Placeholder 2">
            <a:extLst>
              <a:ext uri="{FF2B5EF4-FFF2-40B4-BE49-F238E27FC236}">
                <a16:creationId xmlns:a16="http://schemas.microsoft.com/office/drawing/2014/main" id="{1BE5CF61-B3DA-1E18-6211-EDE2599D36DD}"/>
              </a:ext>
            </a:extLst>
          </p:cNvPr>
          <p:cNvSpPr txBox="1">
            <a:spLocks/>
          </p:cNvSpPr>
          <p:nvPr/>
        </p:nvSpPr>
        <p:spPr>
          <a:xfrm>
            <a:off x="108534" y="1032722"/>
            <a:ext cx="3284813" cy="5220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dirty="0">
                <a:effectLst/>
                <a:latin typeface="Helvetica" pitchFamily="2" charset="0"/>
              </a:rPr>
              <a:t>Continue going up tree until heap-order is respected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FB2BA99-7604-1381-43F6-20CA731F5986}"/>
              </a:ext>
            </a:extLst>
          </p:cNvPr>
          <p:cNvGrpSpPr>
            <a:grpSpLocks noChangeAspect="1"/>
          </p:cNvGrpSpPr>
          <p:nvPr/>
        </p:nvGrpSpPr>
        <p:grpSpPr>
          <a:xfrm>
            <a:off x="686736" y="1364365"/>
            <a:ext cx="2568997" cy="1472869"/>
            <a:chOff x="162504" y="1549026"/>
            <a:chExt cx="3158228" cy="1810687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5EA89393-3019-F1A4-C14B-144E016823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4608" y="1579419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896EBD89-53EF-77B8-25EA-5D5AE98363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1155" y="1902421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716D2720-83C9-18E6-B8EA-D23F972CB1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67883" y="1902421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6D414674-2386-C535-B5EF-0B312BC0ED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8390" y="2450883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0CABF440-EF6C-5277-54BB-BA8369AE3B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03150" y="2444611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DE0A2FBA-7DA2-E7A3-43CE-0061F3A466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78450" y="2438339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1F854D93-5044-8612-42C8-AF1133CA0E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19112" y="2457156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BBDB72CE-2301-7CD0-04B4-F185BDB09F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8114" y="3006704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247A0E81-703D-6D44-7AFC-ECB272BBF3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5584" y="3006704"/>
              <a:ext cx="323002" cy="323002"/>
            </a:xfrm>
            <a:prstGeom prst="ellips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EF10739-72F5-5062-D7B6-D1C439502A2E}"/>
                </a:ext>
              </a:extLst>
            </p:cNvPr>
            <p:cNvCxnSpPr>
              <a:cxnSpLocks/>
              <a:stCxn id="93" idx="2"/>
              <a:endCxn id="94" idx="7"/>
            </p:cNvCxnSpPr>
            <p:nvPr/>
          </p:nvCxnSpPr>
          <p:spPr>
            <a:xfrm flipH="1">
              <a:off x="1306854" y="1740920"/>
              <a:ext cx="517754" cy="208803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E87E4D25-252F-49C5-F702-174F74C860D1}"/>
                </a:ext>
              </a:extLst>
            </p:cNvPr>
            <p:cNvCxnSpPr>
              <a:cxnSpLocks/>
              <a:stCxn id="93" idx="6"/>
              <a:endCxn id="95" idx="1"/>
            </p:cNvCxnSpPr>
            <p:nvPr/>
          </p:nvCxnSpPr>
          <p:spPr>
            <a:xfrm>
              <a:off x="2147610" y="1740920"/>
              <a:ext cx="467576" cy="208803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8D64997-D4F3-7F95-9B23-0D4EC110286B}"/>
                </a:ext>
              </a:extLst>
            </p:cNvPr>
            <p:cNvCxnSpPr>
              <a:cxnSpLocks/>
              <a:stCxn id="94" idx="4"/>
              <a:endCxn id="96" idx="0"/>
            </p:cNvCxnSpPr>
            <p:nvPr/>
          </p:nvCxnSpPr>
          <p:spPr>
            <a:xfrm flipH="1">
              <a:off x="679891" y="2225422"/>
              <a:ext cx="512765" cy="225461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75D3905-F287-A0BB-51B3-A9E7F37FDA03}"/>
                </a:ext>
              </a:extLst>
            </p:cNvPr>
            <p:cNvCxnSpPr>
              <a:cxnSpLocks/>
              <a:stCxn id="94" idx="4"/>
              <a:endCxn id="97" idx="0"/>
            </p:cNvCxnSpPr>
            <p:nvPr/>
          </p:nvCxnSpPr>
          <p:spPr>
            <a:xfrm>
              <a:off x="1192656" y="2225422"/>
              <a:ext cx="471995" cy="219189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191612A-CBCE-9FF2-979E-744D435A1D8A}"/>
                </a:ext>
              </a:extLst>
            </p:cNvPr>
            <p:cNvCxnSpPr>
              <a:cxnSpLocks/>
              <a:stCxn id="95" idx="4"/>
            </p:cNvCxnSpPr>
            <p:nvPr/>
          </p:nvCxnSpPr>
          <p:spPr>
            <a:xfrm flipH="1">
              <a:off x="2427253" y="2225422"/>
              <a:ext cx="302131" cy="23408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5D9F894-C9C0-53A5-BF02-19303C51C032}"/>
                </a:ext>
              </a:extLst>
            </p:cNvPr>
            <p:cNvCxnSpPr>
              <a:cxnSpLocks/>
              <a:stCxn id="95" idx="4"/>
              <a:endCxn id="99" idx="0"/>
            </p:cNvCxnSpPr>
            <p:nvPr/>
          </p:nvCxnSpPr>
          <p:spPr>
            <a:xfrm>
              <a:off x="2729384" y="2225422"/>
              <a:ext cx="351229" cy="231734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15B1C26-718D-4C11-BFFA-31797C1A53E6}"/>
                </a:ext>
              </a:extLst>
            </p:cNvPr>
            <p:cNvCxnSpPr>
              <a:cxnSpLocks/>
              <a:endCxn id="100" idx="0"/>
            </p:cNvCxnSpPr>
            <p:nvPr/>
          </p:nvCxnSpPr>
          <p:spPr>
            <a:xfrm flipH="1">
              <a:off x="379615" y="2776658"/>
              <a:ext cx="279123" cy="23004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8AA7F85-576A-A370-4D39-5E4D363EA924}"/>
                </a:ext>
              </a:extLst>
            </p:cNvPr>
            <p:cNvCxnSpPr>
              <a:cxnSpLocks/>
              <a:endCxn id="101" idx="0"/>
            </p:cNvCxnSpPr>
            <p:nvPr/>
          </p:nvCxnSpPr>
          <p:spPr>
            <a:xfrm>
              <a:off x="658738" y="2776658"/>
              <a:ext cx="238347" cy="23004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4E386B7-A333-09FB-E5DD-77AE31419809}"/>
                </a:ext>
              </a:extLst>
            </p:cNvPr>
            <p:cNvSpPr txBox="1"/>
            <p:nvPr/>
          </p:nvSpPr>
          <p:spPr>
            <a:xfrm>
              <a:off x="1826948" y="1549026"/>
              <a:ext cx="339351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C1F8F72-8E0A-E619-24C1-E7F993C8F5F4}"/>
                </a:ext>
              </a:extLst>
            </p:cNvPr>
            <p:cNvSpPr txBox="1"/>
            <p:nvPr/>
          </p:nvSpPr>
          <p:spPr>
            <a:xfrm>
              <a:off x="454051" y="2420039"/>
              <a:ext cx="451678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18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2EE8DD7E-368A-F38C-5216-BBFAABEB949D}"/>
                </a:ext>
              </a:extLst>
            </p:cNvPr>
            <p:cNvSpPr txBox="1"/>
            <p:nvPr/>
          </p:nvSpPr>
          <p:spPr>
            <a:xfrm>
              <a:off x="2518801" y="1867951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54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B18B3102-4E52-5D3F-8A67-99A26FAB4EC1}"/>
                </a:ext>
              </a:extLst>
            </p:cNvPr>
            <p:cNvSpPr txBox="1"/>
            <p:nvPr/>
          </p:nvSpPr>
          <p:spPr>
            <a:xfrm>
              <a:off x="970840" y="1881279"/>
              <a:ext cx="451678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rgbClr val="FF0000"/>
                    </a:solidFill>
                  </a:ln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15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69F58B16-67FF-329F-3CDD-F3683CD734E8}"/>
                </a:ext>
              </a:extLst>
            </p:cNvPr>
            <p:cNvSpPr txBox="1"/>
            <p:nvPr/>
          </p:nvSpPr>
          <p:spPr>
            <a:xfrm>
              <a:off x="1450831" y="2410384"/>
              <a:ext cx="451678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43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4566F931-5645-2FCB-23E9-94C3BDA9AB33}"/>
                </a:ext>
              </a:extLst>
            </p:cNvPr>
            <p:cNvSpPr txBox="1"/>
            <p:nvPr/>
          </p:nvSpPr>
          <p:spPr>
            <a:xfrm>
              <a:off x="2128026" y="2411725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99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8A44536-2417-06AE-CA1B-A5E8ADAEAB71}"/>
                </a:ext>
              </a:extLst>
            </p:cNvPr>
            <p:cNvSpPr txBox="1"/>
            <p:nvPr/>
          </p:nvSpPr>
          <p:spPr>
            <a:xfrm>
              <a:off x="2869055" y="2420040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93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47783BB-B15D-002A-E49E-A2ABE6BBED5F}"/>
                </a:ext>
              </a:extLst>
            </p:cNvPr>
            <p:cNvSpPr txBox="1"/>
            <p:nvPr/>
          </p:nvSpPr>
          <p:spPr>
            <a:xfrm>
              <a:off x="162504" y="2971691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52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FA9713C8-2AE3-B3DF-E5C9-BFB897E8BB53}"/>
                </a:ext>
              </a:extLst>
            </p:cNvPr>
            <p:cNvSpPr txBox="1"/>
            <p:nvPr/>
          </p:nvSpPr>
          <p:spPr>
            <a:xfrm>
              <a:off x="667466" y="2981344"/>
              <a:ext cx="451678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42</a:t>
              </a:r>
            </a:p>
          </p:txBody>
        </p:sp>
      </p:grpSp>
      <p:sp>
        <p:nvSpPr>
          <p:cNvPr id="119" name="Arc 118">
            <a:extLst>
              <a:ext uri="{FF2B5EF4-FFF2-40B4-BE49-F238E27FC236}">
                <a16:creationId xmlns:a16="http://schemas.microsoft.com/office/drawing/2014/main" id="{8DDA2E42-9698-6C53-BE17-29C68C3E9403}"/>
              </a:ext>
            </a:extLst>
          </p:cNvPr>
          <p:cNvSpPr/>
          <p:nvPr/>
        </p:nvSpPr>
        <p:spPr>
          <a:xfrm rot="12914133">
            <a:off x="914125" y="1542265"/>
            <a:ext cx="505513" cy="603763"/>
          </a:xfrm>
          <a:prstGeom prst="arc">
            <a:avLst>
              <a:gd name="adj1" fmla="val 15568612"/>
              <a:gd name="adj2" fmla="val 6788251"/>
            </a:avLst>
          </a:prstGeom>
          <a:ln w="127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Content Placeholder 2">
            <a:extLst>
              <a:ext uri="{FF2B5EF4-FFF2-40B4-BE49-F238E27FC236}">
                <a16:creationId xmlns:a16="http://schemas.microsoft.com/office/drawing/2014/main" id="{5D495873-02DE-7AC1-92C0-CBD8513FCB8A}"/>
              </a:ext>
            </a:extLst>
          </p:cNvPr>
          <p:cNvSpPr txBox="1">
            <a:spLocks/>
          </p:cNvSpPr>
          <p:nvPr/>
        </p:nvSpPr>
        <p:spPr>
          <a:xfrm>
            <a:off x="3358252" y="1020823"/>
            <a:ext cx="3473007" cy="5220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9700" indent="-139700">
              <a:lnSpc>
                <a:spcPts val="16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sz="1400" dirty="0">
                <a:effectLst/>
                <a:latin typeface="Helvetica" pitchFamily="2" charset="0"/>
              </a:rPr>
              <a:t>Strategy known as shift up</a:t>
            </a:r>
          </a:p>
          <a:p>
            <a:pPr marL="139700" indent="-139700">
              <a:lnSpc>
                <a:spcPts val="16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sz="1400" dirty="0">
                <a:latin typeface="Helvetica" pitchFamily="2" charset="0"/>
              </a:rPr>
              <a:t>Also called bubble up, </a:t>
            </a:r>
            <a:r>
              <a:rPr lang="en-IN" sz="1400" dirty="0" err="1">
                <a:latin typeface="Helvetica" pitchFamily="2" charset="0"/>
              </a:rPr>
              <a:t>heapify</a:t>
            </a:r>
            <a:r>
              <a:rPr lang="en-IN" sz="1400" dirty="0">
                <a:latin typeface="Helvetica" pitchFamily="2" charset="0"/>
              </a:rPr>
              <a:t>-up</a:t>
            </a:r>
          </a:p>
        </p:txBody>
      </p:sp>
      <p:pic>
        <p:nvPicPr>
          <p:cNvPr id="121" name="Picture 120">
            <a:extLst>
              <a:ext uri="{FF2B5EF4-FFF2-40B4-BE49-F238E27FC236}">
                <a16:creationId xmlns:a16="http://schemas.microsoft.com/office/drawing/2014/main" id="{79B8B5C5-07A3-7596-5501-39EFDEE45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622" y="1517058"/>
            <a:ext cx="2897463" cy="130538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5AF50AC-58D7-BFA9-E8FA-95A000EC5958}"/>
              </a:ext>
            </a:extLst>
          </p:cNvPr>
          <p:cNvSpPr txBox="1">
            <a:spLocks/>
          </p:cNvSpPr>
          <p:nvPr/>
        </p:nvSpPr>
        <p:spPr>
          <a:xfrm>
            <a:off x="185755" y="2865186"/>
            <a:ext cx="3284813" cy="2575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dirty="0">
                <a:effectLst/>
                <a:latin typeface="Helvetica" pitchFamily="2" charset="0"/>
              </a:rPr>
              <a:t>Insertion of new item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96010CD-49A6-DB4E-8E41-70AD5BE775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1802" y="3086683"/>
            <a:ext cx="2568388" cy="170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65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2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Breakthrough during the Vacation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Oct 12, 13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CS21003/CS21203 / Algorithms - I | Priority Queue, Heap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AFFBAB-B7A9-15C4-7253-CDF4AE1E5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569" y="1131054"/>
            <a:ext cx="3239664" cy="370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64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20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1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Implementation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Oct 12, 13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CS21003/CS21203 / Algorithms - I | Priority Queue, Heap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B8CA028-452A-9AD3-76B5-82723F3F89CF}"/>
              </a:ext>
            </a:extLst>
          </p:cNvPr>
          <p:cNvSpPr txBox="1">
            <a:spLocks/>
          </p:cNvSpPr>
          <p:nvPr/>
        </p:nvSpPr>
        <p:spPr>
          <a:xfrm>
            <a:off x="144187" y="1057413"/>
            <a:ext cx="3284813" cy="5220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7163" indent="-157163">
              <a:lnSpc>
                <a:spcPts val="1600"/>
              </a:lnSpc>
              <a:spcBef>
                <a:spcPts val="100"/>
              </a:spcBef>
              <a:spcAft>
                <a:spcPts val="100"/>
              </a:spcAft>
              <a:tabLst>
                <a:tab pos="396875" algn="l"/>
              </a:tabLst>
            </a:pPr>
            <a:r>
              <a:rPr lang="en-US" sz="1200" dirty="0">
                <a:solidFill>
                  <a:srgbClr val="0432FF"/>
                </a:solidFill>
              </a:rPr>
              <a:t>pop()</a:t>
            </a:r>
            <a:r>
              <a:rPr lang="en-US" sz="1200" dirty="0"/>
              <a:t> – </a:t>
            </a:r>
            <a:r>
              <a:rPr lang="en-IN" sz="1200" dirty="0">
                <a:effectLst/>
                <a:latin typeface="Helvetica" pitchFamily="2" charset="0"/>
              </a:rPr>
              <a:t>Removing min item leaves hole at root. Move last item to root to keep the tree complete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FD25369-9170-BE11-6677-868C0EF31F68}"/>
              </a:ext>
            </a:extLst>
          </p:cNvPr>
          <p:cNvSpPr txBox="1">
            <a:spLocks/>
          </p:cNvSpPr>
          <p:nvPr/>
        </p:nvSpPr>
        <p:spPr>
          <a:xfrm>
            <a:off x="4072475" y="4728998"/>
            <a:ext cx="2758784" cy="15698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UC Davis, ECS 36C course, Spring 2020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7045134-ED6F-C7B4-E4F6-5BA237EE4558}"/>
              </a:ext>
            </a:extLst>
          </p:cNvPr>
          <p:cNvGrpSpPr>
            <a:grpSpLocks noChangeAspect="1"/>
          </p:cNvGrpSpPr>
          <p:nvPr/>
        </p:nvGrpSpPr>
        <p:grpSpPr>
          <a:xfrm>
            <a:off x="408473" y="1545211"/>
            <a:ext cx="2329276" cy="1014072"/>
            <a:chOff x="460198" y="1549026"/>
            <a:chExt cx="2863524" cy="1246661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7928ABD-116A-C9C8-0AE8-2B31934CC6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4608" y="1579419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C7E012-D9BD-46CC-1C55-84CFDBAE0C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1155" y="1902421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92BFF25-2A5C-422D-4174-92C6418458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67883" y="1902421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82789B5-B4F7-8792-B143-010E59D887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8390" y="2450883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9AF1C7C-CA40-B2D7-AD78-7131B0FC44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03150" y="2444611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DCC8BC2-5E8B-05A0-F8E3-C790A3E852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78450" y="2438339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737DB33-B981-2CF6-2954-28911F0398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19112" y="2457156"/>
              <a:ext cx="323002" cy="32300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A86BFB0-949A-2FCF-3A86-A6D008AA2510}"/>
                </a:ext>
              </a:extLst>
            </p:cNvPr>
            <p:cNvCxnSpPr>
              <a:cxnSpLocks/>
              <a:stCxn id="7" idx="2"/>
              <a:endCxn id="8" idx="7"/>
            </p:cNvCxnSpPr>
            <p:nvPr/>
          </p:nvCxnSpPr>
          <p:spPr>
            <a:xfrm flipH="1">
              <a:off x="1306854" y="1740920"/>
              <a:ext cx="517754" cy="208803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63993F0-8A3D-4EBD-DAA6-5FF687A410F1}"/>
                </a:ext>
              </a:extLst>
            </p:cNvPr>
            <p:cNvCxnSpPr>
              <a:cxnSpLocks/>
              <a:stCxn id="7" idx="6"/>
              <a:endCxn id="9" idx="1"/>
            </p:cNvCxnSpPr>
            <p:nvPr/>
          </p:nvCxnSpPr>
          <p:spPr>
            <a:xfrm>
              <a:off x="2147610" y="1740920"/>
              <a:ext cx="467576" cy="208803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7DCD99A-570E-A399-F317-29FCDE53049F}"/>
                </a:ext>
              </a:extLst>
            </p:cNvPr>
            <p:cNvCxnSpPr>
              <a:cxnSpLocks/>
              <a:stCxn id="8" idx="4"/>
              <a:endCxn id="13" idx="0"/>
            </p:cNvCxnSpPr>
            <p:nvPr/>
          </p:nvCxnSpPr>
          <p:spPr>
            <a:xfrm flipH="1">
              <a:off x="679891" y="2225422"/>
              <a:ext cx="512765" cy="225461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D25FA42-5174-50B9-B8CD-7E53B43120FB}"/>
                </a:ext>
              </a:extLst>
            </p:cNvPr>
            <p:cNvCxnSpPr>
              <a:cxnSpLocks/>
              <a:stCxn id="8" idx="4"/>
              <a:endCxn id="20" idx="0"/>
            </p:cNvCxnSpPr>
            <p:nvPr/>
          </p:nvCxnSpPr>
          <p:spPr>
            <a:xfrm>
              <a:off x="1192656" y="2225422"/>
              <a:ext cx="471995" cy="219189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79D04A4-DE88-B217-ED41-A4C4C8A1301E}"/>
                </a:ext>
              </a:extLst>
            </p:cNvPr>
            <p:cNvCxnSpPr>
              <a:cxnSpLocks/>
              <a:stCxn id="9" idx="4"/>
            </p:cNvCxnSpPr>
            <p:nvPr/>
          </p:nvCxnSpPr>
          <p:spPr>
            <a:xfrm flipH="1">
              <a:off x="2427253" y="2225422"/>
              <a:ext cx="302131" cy="23408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92576A0-FCD0-5531-85F5-4DA8163E9ABB}"/>
                </a:ext>
              </a:extLst>
            </p:cNvPr>
            <p:cNvCxnSpPr>
              <a:cxnSpLocks/>
              <a:stCxn id="9" idx="4"/>
              <a:endCxn id="22" idx="0"/>
            </p:cNvCxnSpPr>
            <p:nvPr/>
          </p:nvCxnSpPr>
          <p:spPr>
            <a:xfrm>
              <a:off x="2729384" y="2225422"/>
              <a:ext cx="351229" cy="231734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31169C2-B576-AAF5-7583-FE6E7D508684}"/>
                </a:ext>
              </a:extLst>
            </p:cNvPr>
            <p:cNvSpPr txBox="1"/>
            <p:nvPr/>
          </p:nvSpPr>
          <p:spPr>
            <a:xfrm>
              <a:off x="1775849" y="1549026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93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01C1C76-A2B6-A069-D4AC-8B1F15937B8C}"/>
                </a:ext>
              </a:extLst>
            </p:cNvPr>
            <p:cNvSpPr txBox="1"/>
            <p:nvPr/>
          </p:nvSpPr>
          <p:spPr>
            <a:xfrm>
              <a:off x="977516" y="1867951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18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6B7D81A-4D5C-DABC-9961-8D0CCC472834}"/>
                </a:ext>
              </a:extLst>
            </p:cNvPr>
            <p:cNvSpPr txBox="1"/>
            <p:nvPr/>
          </p:nvSpPr>
          <p:spPr>
            <a:xfrm>
              <a:off x="2518801" y="1867951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54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60FDAE6-6011-A904-850E-7F73392DEBE6}"/>
                </a:ext>
              </a:extLst>
            </p:cNvPr>
            <p:cNvSpPr txBox="1"/>
            <p:nvPr/>
          </p:nvSpPr>
          <p:spPr>
            <a:xfrm>
              <a:off x="460198" y="2411725"/>
              <a:ext cx="451678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42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939ECC6-1B0C-F3CD-2181-AAF32272428D}"/>
                </a:ext>
              </a:extLst>
            </p:cNvPr>
            <p:cNvSpPr txBox="1"/>
            <p:nvPr/>
          </p:nvSpPr>
          <p:spPr>
            <a:xfrm>
              <a:off x="1450831" y="2410384"/>
              <a:ext cx="451678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43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3559654-21DF-88A7-1E71-A5A5D572F6D7}"/>
                </a:ext>
              </a:extLst>
            </p:cNvPr>
            <p:cNvSpPr txBox="1"/>
            <p:nvPr/>
          </p:nvSpPr>
          <p:spPr>
            <a:xfrm>
              <a:off x="2128026" y="2411725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99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212879F-2383-80C0-8ABA-49CD32ED252D}"/>
                </a:ext>
              </a:extLst>
            </p:cNvPr>
            <p:cNvSpPr txBox="1"/>
            <p:nvPr/>
          </p:nvSpPr>
          <p:spPr>
            <a:xfrm>
              <a:off x="2872044" y="2417318"/>
              <a:ext cx="451678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rgbClr val="FF0000"/>
                    </a:solidFill>
                  </a:ln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93</a:t>
              </a:r>
            </a:p>
          </p:txBody>
        </p:sp>
      </p:grp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0751A468-4DD0-FE26-B727-BA809017013D}"/>
              </a:ext>
            </a:extLst>
          </p:cNvPr>
          <p:cNvSpPr txBox="1">
            <a:spLocks/>
          </p:cNvSpPr>
          <p:nvPr/>
        </p:nvSpPr>
        <p:spPr>
          <a:xfrm>
            <a:off x="3358252" y="1054401"/>
            <a:ext cx="3284813" cy="5220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9713" indent="-239713">
              <a:lnSpc>
                <a:spcPts val="1600"/>
              </a:lnSpc>
              <a:spcBef>
                <a:spcPts val="100"/>
              </a:spcBef>
              <a:spcAft>
                <a:spcPts val="100"/>
              </a:spcAft>
              <a:tabLst>
                <a:tab pos="396875" algn="l"/>
              </a:tabLst>
            </a:pPr>
            <a:r>
              <a:rPr lang="en-US" sz="1200" dirty="0"/>
              <a:t>If heap-order not broken, stop!</a:t>
            </a:r>
          </a:p>
          <a:p>
            <a:pPr marL="239713" indent="-239713">
              <a:lnSpc>
                <a:spcPts val="1600"/>
              </a:lnSpc>
              <a:spcBef>
                <a:spcPts val="100"/>
              </a:spcBef>
              <a:spcAft>
                <a:spcPts val="100"/>
              </a:spcAft>
              <a:tabLst>
                <a:tab pos="396875" algn="l"/>
              </a:tabLst>
            </a:pPr>
            <a:r>
              <a:rPr lang="en-US" sz="1200" dirty="0"/>
              <a:t>Otherwise, swap with smallest child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3391235-560C-B108-D928-D90D02257113}"/>
              </a:ext>
            </a:extLst>
          </p:cNvPr>
          <p:cNvGrpSpPr>
            <a:grpSpLocks noChangeAspect="1"/>
          </p:cNvGrpSpPr>
          <p:nvPr/>
        </p:nvGrpSpPr>
        <p:grpSpPr>
          <a:xfrm>
            <a:off x="3784765" y="1543321"/>
            <a:ext cx="2041937" cy="1017836"/>
            <a:chOff x="460198" y="1549026"/>
            <a:chExt cx="2510280" cy="1251288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E29AB90-F4AE-0E77-A5F6-CC3EB6C33E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4608" y="1579419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F553846-7655-F57F-9425-F190A1EF7F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1155" y="1902421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D1053F9-A809-D862-54B5-C4D771451D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67883" y="1902421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066EEB5-B147-9FD6-0F23-1464C8E0B4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8390" y="2450883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231C320C-10B7-D121-FC98-ADCE32A7E9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03150" y="2444611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666D55B2-8086-E6FA-B249-9BFE9F026C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78450" y="2438339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E96D471-7312-FFEF-69F6-146E7E5608D8}"/>
                </a:ext>
              </a:extLst>
            </p:cNvPr>
            <p:cNvCxnSpPr>
              <a:cxnSpLocks/>
              <a:stCxn id="62" idx="2"/>
              <a:endCxn id="63" idx="7"/>
            </p:cNvCxnSpPr>
            <p:nvPr/>
          </p:nvCxnSpPr>
          <p:spPr>
            <a:xfrm flipH="1">
              <a:off x="1306854" y="1740920"/>
              <a:ext cx="517754" cy="208803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316EA79-D810-075D-A6F1-0B8DB9F0E4F7}"/>
                </a:ext>
              </a:extLst>
            </p:cNvPr>
            <p:cNvCxnSpPr>
              <a:cxnSpLocks/>
              <a:stCxn id="62" idx="6"/>
              <a:endCxn id="64" idx="1"/>
            </p:cNvCxnSpPr>
            <p:nvPr/>
          </p:nvCxnSpPr>
          <p:spPr>
            <a:xfrm>
              <a:off x="2147610" y="1740920"/>
              <a:ext cx="467576" cy="208803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747A891-B78E-7516-DF65-42658B564237}"/>
                </a:ext>
              </a:extLst>
            </p:cNvPr>
            <p:cNvCxnSpPr>
              <a:cxnSpLocks/>
              <a:stCxn id="63" idx="4"/>
              <a:endCxn id="65" idx="0"/>
            </p:cNvCxnSpPr>
            <p:nvPr/>
          </p:nvCxnSpPr>
          <p:spPr>
            <a:xfrm flipH="1">
              <a:off x="679891" y="2225422"/>
              <a:ext cx="512765" cy="225461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F011F29-1566-6F34-49CD-184B52BC3536}"/>
                </a:ext>
              </a:extLst>
            </p:cNvPr>
            <p:cNvCxnSpPr>
              <a:cxnSpLocks/>
              <a:stCxn id="63" idx="4"/>
              <a:endCxn id="66" idx="0"/>
            </p:cNvCxnSpPr>
            <p:nvPr/>
          </p:nvCxnSpPr>
          <p:spPr>
            <a:xfrm>
              <a:off x="1192656" y="2225422"/>
              <a:ext cx="471995" cy="219189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A3FB660-6725-FEA8-6ED1-D41505002E77}"/>
                </a:ext>
              </a:extLst>
            </p:cNvPr>
            <p:cNvCxnSpPr>
              <a:cxnSpLocks/>
              <a:stCxn id="64" idx="4"/>
            </p:cNvCxnSpPr>
            <p:nvPr/>
          </p:nvCxnSpPr>
          <p:spPr>
            <a:xfrm flipH="1">
              <a:off x="2427253" y="2225422"/>
              <a:ext cx="302131" cy="23408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D37CB61-8EA0-D71F-5F4F-1755C09CA2E2}"/>
                </a:ext>
              </a:extLst>
            </p:cNvPr>
            <p:cNvSpPr txBox="1"/>
            <p:nvPr/>
          </p:nvSpPr>
          <p:spPr>
            <a:xfrm>
              <a:off x="1765629" y="1549026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18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22E709C-9C47-40EC-E765-EF7FE876FF96}"/>
                </a:ext>
              </a:extLst>
            </p:cNvPr>
            <p:cNvSpPr txBox="1"/>
            <p:nvPr/>
          </p:nvSpPr>
          <p:spPr>
            <a:xfrm>
              <a:off x="977516" y="1867951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rgbClr val="FF0000"/>
                    </a:solidFill>
                  </a:ln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93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5AFCA07-34FC-E150-9CD2-07337864A1FD}"/>
                </a:ext>
              </a:extLst>
            </p:cNvPr>
            <p:cNvSpPr txBox="1"/>
            <p:nvPr/>
          </p:nvSpPr>
          <p:spPr>
            <a:xfrm>
              <a:off x="2518801" y="1867951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54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143AA9D-A3FF-E543-1842-32197B44EB4B}"/>
                </a:ext>
              </a:extLst>
            </p:cNvPr>
            <p:cNvSpPr txBox="1"/>
            <p:nvPr/>
          </p:nvSpPr>
          <p:spPr>
            <a:xfrm>
              <a:off x="460198" y="2421945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42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1F0F267-E7DF-71C6-CA42-644B3B79B532}"/>
                </a:ext>
              </a:extLst>
            </p:cNvPr>
            <p:cNvSpPr txBox="1"/>
            <p:nvPr/>
          </p:nvSpPr>
          <p:spPr>
            <a:xfrm>
              <a:off x="1450831" y="2410384"/>
              <a:ext cx="451678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43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0D279AE-25C1-6DFD-434E-5230568541E7}"/>
                </a:ext>
              </a:extLst>
            </p:cNvPr>
            <p:cNvSpPr txBox="1"/>
            <p:nvPr/>
          </p:nvSpPr>
          <p:spPr>
            <a:xfrm>
              <a:off x="2128026" y="2411725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99</a:t>
              </a:r>
            </a:p>
          </p:txBody>
        </p:sp>
      </p:grpSp>
      <p:sp>
        <p:nvSpPr>
          <p:cNvPr id="91" name="Content Placeholder 2">
            <a:extLst>
              <a:ext uri="{FF2B5EF4-FFF2-40B4-BE49-F238E27FC236}">
                <a16:creationId xmlns:a16="http://schemas.microsoft.com/office/drawing/2014/main" id="{1BE5CF61-B3DA-1E18-6211-EDE2599D36DD}"/>
              </a:ext>
            </a:extLst>
          </p:cNvPr>
          <p:cNvSpPr txBox="1">
            <a:spLocks/>
          </p:cNvSpPr>
          <p:nvPr/>
        </p:nvSpPr>
        <p:spPr>
          <a:xfrm>
            <a:off x="108534" y="2570571"/>
            <a:ext cx="3284813" cy="5220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200" dirty="0">
                <a:effectLst/>
                <a:latin typeface="Helvetica" pitchFamily="2" charset="0"/>
              </a:rPr>
              <a:t>Continue going down tree until heap-order is respected again</a:t>
            </a:r>
          </a:p>
        </p:txBody>
      </p:sp>
      <p:sp>
        <p:nvSpPr>
          <p:cNvPr id="120" name="Content Placeholder 2">
            <a:extLst>
              <a:ext uri="{FF2B5EF4-FFF2-40B4-BE49-F238E27FC236}">
                <a16:creationId xmlns:a16="http://schemas.microsoft.com/office/drawing/2014/main" id="{5D495873-02DE-7AC1-92C0-CBD8513FCB8A}"/>
              </a:ext>
            </a:extLst>
          </p:cNvPr>
          <p:cNvSpPr txBox="1">
            <a:spLocks/>
          </p:cNvSpPr>
          <p:nvPr/>
        </p:nvSpPr>
        <p:spPr>
          <a:xfrm>
            <a:off x="3358252" y="2550359"/>
            <a:ext cx="3473007" cy="5220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9700" indent="-139700">
              <a:lnSpc>
                <a:spcPts val="1600"/>
              </a:lnSpc>
              <a:spcBef>
                <a:spcPts val="0"/>
              </a:spcBef>
            </a:pPr>
            <a:r>
              <a:rPr lang="en-IN" sz="1200" dirty="0">
                <a:effectLst/>
                <a:latin typeface="Helvetica" pitchFamily="2" charset="0"/>
              </a:rPr>
              <a:t>Strategy known as shift down</a:t>
            </a:r>
          </a:p>
          <a:p>
            <a:pPr marL="139700" indent="-139700">
              <a:lnSpc>
                <a:spcPts val="1600"/>
              </a:lnSpc>
              <a:spcBef>
                <a:spcPts val="0"/>
              </a:spcBef>
            </a:pPr>
            <a:r>
              <a:rPr lang="en-IN" sz="1200" dirty="0">
                <a:latin typeface="Helvetica" pitchFamily="2" charset="0"/>
              </a:rPr>
              <a:t>Also called bubble down, </a:t>
            </a:r>
            <a:r>
              <a:rPr lang="en-IN" sz="1200" dirty="0" err="1">
                <a:latin typeface="Helvetica" pitchFamily="2" charset="0"/>
              </a:rPr>
              <a:t>heapify</a:t>
            </a:r>
            <a:r>
              <a:rPr lang="en-IN" sz="1200" dirty="0">
                <a:latin typeface="Helvetica" pitchFamily="2" charset="0"/>
              </a:rPr>
              <a:t>-down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864A4D-37B7-2D9B-23F4-FA18F91CA02B}"/>
              </a:ext>
            </a:extLst>
          </p:cNvPr>
          <p:cNvSpPr txBox="1"/>
          <p:nvPr/>
        </p:nvSpPr>
        <p:spPr>
          <a:xfrm>
            <a:off x="1190686" y="14830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FE25E3CD-B40F-6685-74C0-65FB0949EC80}"/>
              </a:ext>
            </a:extLst>
          </p:cNvPr>
          <p:cNvSpPr/>
          <p:nvPr/>
        </p:nvSpPr>
        <p:spPr>
          <a:xfrm rot="20827025">
            <a:off x="1876619" y="1497667"/>
            <a:ext cx="1061023" cy="986236"/>
          </a:xfrm>
          <a:custGeom>
            <a:avLst/>
            <a:gdLst>
              <a:gd name="connsiteX0" fmla="*/ 198011 w 505513"/>
              <a:gd name="connsiteY0" fmla="*/ 7166 h 603763"/>
              <a:gd name="connsiteX1" fmla="*/ 481515 w 505513"/>
              <a:gd name="connsiteY1" fmla="*/ 173493 h 603763"/>
              <a:gd name="connsiteX2" fmla="*/ 454797 w 505513"/>
              <a:gd name="connsiteY2" fmla="*/ 483273 h 603763"/>
              <a:gd name="connsiteX3" fmla="*/ 137857 w 505513"/>
              <a:gd name="connsiteY3" fmla="*/ 570770 h 603763"/>
              <a:gd name="connsiteX4" fmla="*/ 252757 w 505513"/>
              <a:gd name="connsiteY4" fmla="*/ 301882 h 603763"/>
              <a:gd name="connsiteX5" fmla="*/ 198011 w 505513"/>
              <a:gd name="connsiteY5" fmla="*/ 7166 h 603763"/>
              <a:gd name="connsiteX0" fmla="*/ 198011 w 505513"/>
              <a:gd name="connsiteY0" fmla="*/ 7166 h 603763"/>
              <a:gd name="connsiteX1" fmla="*/ 481515 w 505513"/>
              <a:gd name="connsiteY1" fmla="*/ 173493 h 603763"/>
              <a:gd name="connsiteX2" fmla="*/ 454797 w 505513"/>
              <a:gd name="connsiteY2" fmla="*/ 483273 h 603763"/>
              <a:gd name="connsiteX3" fmla="*/ 137857 w 505513"/>
              <a:gd name="connsiteY3" fmla="*/ 570770 h 603763"/>
              <a:gd name="connsiteX0" fmla="*/ 838581 w 1208985"/>
              <a:gd name="connsiteY0" fmla="*/ 287458 h 884079"/>
              <a:gd name="connsiteX1" fmla="*/ 1122085 w 1208985"/>
              <a:gd name="connsiteY1" fmla="*/ 453785 h 884079"/>
              <a:gd name="connsiteX2" fmla="*/ 1095367 w 1208985"/>
              <a:gd name="connsiteY2" fmla="*/ 763565 h 884079"/>
              <a:gd name="connsiteX3" fmla="*/ 778427 w 1208985"/>
              <a:gd name="connsiteY3" fmla="*/ 851062 h 884079"/>
              <a:gd name="connsiteX4" fmla="*/ 893327 w 1208985"/>
              <a:gd name="connsiteY4" fmla="*/ 582174 h 884079"/>
              <a:gd name="connsiteX5" fmla="*/ 838581 w 1208985"/>
              <a:gd name="connsiteY5" fmla="*/ 287458 h 884079"/>
              <a:gd name="connsiteX0" fmla="*/ 0 w 1208985"/>
              <a:gd name="connsiteY0" fmla="*/ 1857 h 884079"/>
              <a:gd name="connsiteX1" fmla="*/ 1122085 w 1208985"/>
              <a:gd name="connsiteY1" fmla="*/ 453785 h 884079"/>
              <a:gd name="connsiteX2" fmla="*/ 1095367 w 1208985"/>
              <a:gd name="connsiteY2" fmla="*/ 763565 h 884079"/>
              <a:gd name="connsiteX3" fmla="*/ 778427 w 1208985"/>
              <a:gd name="connsiteY3" fmla="*/ 851062 h 884079"/>
              <a:gd name="connsiteX0" fmla="*/ 838581 w 1146084"/>
              <a:gd name="connsiteY0" fmla="*/ 290497 h 887118"/>
              <a:gd name="connsiteX1" fmla="*/ 1122085 w 1146084"/>
              <a:gd name="connsiteY1" fmla="*/ 456824 h 887118"/>
              <a:gd name="connsiteX2" fmla="*/ 1095367 w 1146084"/>
              <a:gd name="connsiteY2" fmla="*/ 766604 h 887118"/>
              <a:gd name="connsiteX3" fmla="*/ 778427 w 1146084"/>
              <a:gd name="connsiteY3" fmla="*/ 854101 h 887118"/>
              <a:gd name="connsiteX4" fmla="*/ 893327 w 1146084"/>
              <a:gd name="connsiteY4" fmla="*/ 585213 h 887118"/>
              <a:gd name="connsiteX5" fmla="*/ 838581 w 1146084"/>
              <a:gd name="connsiteY5" fmla="*/ 290497 h 887118"/>
              <a:gd name="connsiteX0" fmla="*/ 0 w 1146084"/>
              <a:gd name="connsiteY0" fmla="*/ 4896 h 887118"/>
              <a:gd name="connsiteX1" fmla="*/ 716006 w 1146084"/>
              <a:gd name="connsiteY1" fmla="*/ 218980 h 887118"/>
              <a:gd name="connsiteX2" fmla="*/ 1095367 w 1146084"/>
              <a:gd name="connsiteY2" fmla="*/ 766604 h 887118"/>
              <a:gd name="connsiteX3" fmla="*/ 778427 w 1146084"/>
              <a:gd name="connsiteY3" fmla="*/ 854101 h 887118"/>
              <a:gd name="connsiteX0" fmla="*/ 838581 w 1146084"/>
              <a:gd name="connsiteY0" fmla="*/ 289763 h 886384"/>
              <a:gd name="connsiteX1" fmla="*/ 1122085 w 1146084"/>
              <a:gd name="connsiteY1" fmla="*/ 456090 h 886384"/>
              <a:gd name="connsiteX2" fmla="*/ 1095367 w 1146084"/>
              <a:gd name="connsiteY2" fmla="*/ 765870 h 886384"/>
              <a:gd name="connsiteX3" fmla="*/ 778427 w 1146084"/>
              <a:gd name="connsiteY3" fmla="*/ 853367 h 886384"/>
              <a:gd name="connsiteX4" fmla="*/ 893327 w 1146084"/>
              <a:gd name="connsiteY4" fmla="*/ 584479 h 886384"/>
              <a:gd name="connsiteX5" fmla="*/ 838581 w 1146084"/>
              <a:gd name="connsiteY5" fmla="*/ 289763 h 886384"/>
              <a:gd name="connsiteX0" fmla="*/ 0 w 1146084"/>
              <a:gd name="connsiteY0" fmla="*/ 4162 h 886384"/>
              <a:gd name="connsiteX1" fmla="*/ 716006 w 1146084"/>
              <a:gd name="connsiteY1" fmla="*/ 218246 h 886384"/>
              <a:gd name="connsiteX2" fmla="*/ 944892 w 1146084"/>
              <a:gd name="connsiteY2" fmla="*/ 603543 h 886384"/>
              <a:gd name="connsiteX3" fmla="*/ 778427 w 1146084"/>
              <a:gd name="connsiteY3" fmla="*/ 853367 h 886384"/>
              <a:gd name="connsiteX0" fmla="*/ 838581 w 1146084"/>
              <a:gd name="connsiteY0" fmla="*/ 289763 h 886384"/>
              <a:gd name="connsiteX1" fmla="*/ 1122085 w 1146084"/>
              <a:gd name="connsiteY1" fmla="*/ 456090 h 886384"/>
              <a:gd name="connsiteX2" fmla="*/ 1095367 w 1146084"/>
              <a:gd name="connsiteY2" fmla="*/ 765870 h 886384"/>
              <a:gd name="connsiteX3" fmla="*/ 778427 w 1146084"/>
              <a:gd name="connsiteY3" fmla="*/ 853367 h 886384"/>
              <a:gd name="connsiteX4" fmla="*/ 893327 w 1146084"/>
              <a:gd name="connsiteY4" fmla="*/ 584479 h 886384"/>
              <a:gd name="connsiteX5" fmla="*/ 838581 w 1146084"/>
              <a:gd name="connsiteY5" fmla="*/ 289763 h 886384"/>
              <a:gd name="connsiteX0" fmla="*/ 0 w 1146084"/>
              <a:gd name="connsiteY0" fmla="*/ 4162 h 886384"/>
              <a:gd name="connsiteX1" fmla="*/ 716006 w 1146084"/>
              <a:gd name="connsiteY1" fmla="*/ 218246 h 886384"/>
              <a:gd name="connsiteX2" fmla="*/ 944892 w 1146084"/>
              <a:gd name="connsiteY2" fmla="*/ 603543 h 886384"/>
              <a:gd name="connsiteX3" fmla="*/ 778427 w 1146084"/>
              <a:gd name="connsiteY3" fmla="*/ 853367 h 886384"/>
              <a:gd name="connsiteX0" fmla="*/ 838581 w 1146084"/>
              <a:gd name="connsiteY0" fmla="*/ 295147 h 891768"/>
              <a:gd name="connsiteX1" fmla="*/ 1122085 w 1146084"/>
              <a:gd name="connsiteY1" fmla="*/ 461474 h 891768"/>
              <a:gd name="connsiteX2" fmla="*/ 1095367 w 1146084"/>
              <a:gd name="connsiteY2" fmla="*/ 771254 h 891768"/>
              <a:gd name="connsiteX3" fmla="*/ 778427 w 1146084"/>
              <a:gd name="connsiteY3" fmla="*/ 858751 h 891768"/>
              <a:gd name="connsiteX4" fmla="*/ 893327 w 1146084"/>
              <a:gd name="connsiteY4" fmla="*/ 589863 h 891768"/>
              <a:gd name="connsiteX5" fmla="*/ 838581 w 1146084"/>
              <a:gd name="connsiteY5" fmla="*/ 295147 h 891768"/>
              <a:gd name="connsiteX0" fmla="*/ 0 w 1146084"/>
              <a:gd name="connsiteY0" fmla="*/ 9546 h 891768"/>
              <a:gd name="connsiteX1" fmla="*/ 500229 w 1146084"/>
              <a:gd name="connsiteY1" fmla="*/ 123115 h 891768"/>
              <a:gd name="connsiteX2" fmla="*/ 944892 w 1146084"/>
              <a:gd name="connsiteY2" fmla="*/ 608927 h 891768"/>
              <a:gd name="connsiteX3" fmla="*/ 778427 w 1146084"/>
              <a:gd name="connsiteY3" fmla="*/ 858751 h 891768"/>
              <a:gd name="connsiteX0" fmla="*/ 838581 w 1146084"/>
              <a:gd name="connsiteY0" fmla="*/ 295868 h 892489"/>
              <a:gd name="connsiteX1" fmla="*/ 1122085 w 1146084"/>
              <a:gd name="connsiteY1" fmla="*/ 462195 h 892489"/>
              <a:gd name="connsiteX2" fmla="*/ 1095367 w 1146084"/>
              <a:gd name="connsiteY2" fmla="*/ 771975 h 892489"/>
              <a:gd name="connsiteX3" fmla="*/ 778427 w 1146084"/>
              <a:gd name="connsiteY3" fmla="*/ 859472 h 892489"/>
              <a:gd name="connsiteX4" fmla="*/ 893327 w 1146084"/>
              <a:gd name="connsiteY4" fmla="*/ 590584 h 892489"/>
              <a:gd name="connsiteX5" fmla="*/ 838581 w 1146084"/>
              <a:gd name="connsiteY5" fmla="*/ 295868 h 892489"/>
              <a:gd name="connsiteX0" fmla="*/ 0 w 1146084"/>
              <a:gd name="connsiteY0" fmla="*/ 10267 h 892489"/>
              <a:gd name="connsiteX1" fmla="*/ 500229 w 1146084"/>
              <a:gd name="connsiteY1" fmla="*/ 123836 h 892489"/>
              <a:gd name="connsiteX2" fmla="*/ 1004159 w 1146084"/>
              <a:gd name="connsiteY2" fmla="*/ 648785 h 892489"/>
              <a:gd name="connsiteX3" fmla="*/ 778427 w 1146084"/>
              <a:gd name="connsiteY3" fmla="*/ 859472 h 892489"/>
              <a:gd name="connsiteX0" fmla="*/ 838581 w 1146084"/>
              <a:gd name="connsiteY0" fmla="*/ 295868 h 892489"/>
              <a:gd name="connsiteX1" fmla="*/ 1122085 w 1146084"/>
              <a:gd name="connsiteY1" fmla="*/ 462195 h 892489"/>
              <a:gd name="connsiteX2" fmla="*/ 1095367 w 1146084"/>
              <a:gd name="connsiteY2" fmla="*/ 771975 h 892489"/>
              <a:gd name="connsiteX3" fmla="*/ 778427 w 1146084"/>
              <a:gd name="connsiteY3" fmla="*/ 859472 h 892489"/>
              <a:gd name="connsiteX4" fmla="*/ 893327 w 1146084"/>
              <a:gd name="connsiteY4" fmla="*/ 590584 h 892489"/>
              <a:gd name="connsiteX5" fmla="*/ 838581 w 1146084"/>
              <a:gd name="connsiteY5" fmla="*/ 295868 h 892489"/>
              <a:gd name="connsiteX0" fmla="*/ 0 w 1146084"/>
              <a:gd name="connsiteY0" fmla="*/ 10267 h 892489"/>
              <a:gd name="connsiteX1" fmla="*/ 500229 w 1146084"/>
              <a:gd name="connsiteY1" fmla="*/ 123836 h 892489"/>
              <a:gd name="connsiteX2" fmla="*/ 1004159 w 1146084"/>
              <a:gd name="connsiteY2" fmla="*/ 648785 h 892489"/>
              <a:gd name="connsiteX3" fmla="*/ 778427 w 1146084"/>
              <a:gd name="connsiteY3" fmla="*/ 859472 h 892489"/>
              <a:gd name="connsiteX0" fmla="*/ 838581 w 1146084"/>
              <a:gd name="connsiteY0" fmla="*/ 295868 h 892489"/>
              <a:gd name="connsiteX1" fmla="*/ 1122085 w 1146084"/>
              <a:gd name="connsiteY1" fmla="*/ 462195 h 892489"/>
              <a:gd name="connsiteX2" fmla="*/ 1095367 w 1146084"/>
              <a:gd name="connsiteY2" fmla="*/ 771975 h 892489"/>
              <a:gd name="connsiteX3" fmla="*/ 778427 w 1146084"/>
              <a:gd name="connsiteY3" fmla="*/ 859472 h 892489"/>
              <a:gd name="connsiteX4" fmla="*/ 893327 w 1146084"/>
              <a:gd name="connsiteY4" fmla="*/ 590584 h 892489"/>
              <a:gd name="connsiteX5" fmla="*/ 838581 w 1146084"/>
              <a:gd name="connsiteY5" fmla="*/ 295868 h 892489"/>
              <a:gd name="connsiteX0" fmla="*/ 0 w 1146084"/>
              <a:gd name="connsiteY0" fmla="*/ 10267 h 892489"/>
              <a:gd name="connsiteX1" fmla="*/ 500229 w 1146084"/>
              <a:gd name="connsiteY1" fmla="*/ 123836 h 892489"/>
              <a:gd name="connsiteX2" fmla="*/ 1004159 w 1146084"/>
              <a:gd name="connsiteY2" fmla="*/ 648785 h 892489"/>
              <a:gd name="connsiteX3" fmla="*/ 778427 w 1146084"/>
              <a:gd name="connsiteY3" fmla="*/ 859472 h 89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6084" h="892489" stroke="0" extrusionOk="0">
                <a:moveTo>
                  <a:pt x="838581" y="295868"/>
                </a:moveTo>
                <a:cubicBezTo>
                  <a:pt x="954024" y="265278"/>
                  <a:pt x="1071794" y="334372"/>
                  <a:pt x="1122085" y="462195"/>
                </a:cubicBezTo>
                <a:cubicBezTo>
                  <a:pt x="1161902" y="563396"/>
                  <a:pt x="1151621" y="682594"/>
                  <a:pt x="1095367" y="771975"/>
                </a:cubicBezTo>
                <a:cubicBezTo>
                  <a:pt x="1021558" y="889249"/>
                  <a:pt x="887840" y="926164"/>
                  <a:pt x="778427" y="859472"/>
                </a:cubicBezTo>
                <a:lnTo>
                  <a:pt x="893327" y="590584"/>
                </a:lnTo>
                <a:lnTo>
                  <a:pt x="838581" y="295868"/>
                </a:lnTo>
                <a:close/>
              </a:path>
              <a:path w="1146084" h="892489" fill="none">
                <a:moveTo>
                  <a:pt x="0" y="10267"/>
                </a:moveTo>
                <a:cubicBezTo>
                  <a:pt x="115443" y="-20323"/>
                  <a:pt x="332869" y="17416"/>
                  <a:pt x="500229" y="123836"/>
                </a:cubicBezTo>
                <a:cubicBezTo>
                  <a:pt x="667589" y="230256"/>
                  <a:pt x="968515" y="401948"/>
                  <a:pt x="1004159" y="648785"/>
                </a:cubicBezTo>
                <a:cubicBezTo>
                  <a:pt x="974101" y="835758"/>
                  <a:pt x="887840" y="926164"/>
                  <a:pt x="778427" y="859472"/>
                </a:cubicBezTo>
              </a:path>
            </a:pathLst>
          </a:custGeom>
          <a:ln w="127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8BF944B-82F7-85C6-EF27-6A159D23786B}"/>
              </a:ext>
            </a:extLst>
          </p:cNvPr>
          <p:cNvCxnSpPr/>
          <p:nvPr/>
        </p:nvCxnSpPr>
        <p:spPr>
          <a:xfrm flipV="1">
            <a:off x="1188340" y="1539038"/>
            <a:ext cx="258927" cy="21292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>
            <a:extLst>
              <a:ext uri="{FF2B5EF4-FFF2-40B4-BE49-F238E27FC236}">
                <a16:creationId xmlns:a16="http://schemas.microsoft.com/office/drawing/2014/main" id="{0845A907-6E0D-984A-5E7C-1EDE1180E435}"/>
              </a:ext>
            </a:extLst>
          </p:cNvPr>
          <p:cNvSpPr/>
          <p:nvPr/>
        </p:nvSpPr>
        <p:spPr>
          <a:xfrm rot="10475720">
            <a:off x="4275934" y="1485547"/>
            <a:ext cx="1099455" cy="2026052"/>
          </a:xfrm>
          <a:prstGeom prst="arc">
            <a:avLst>
              <a:gd name="adj1" fmla="val 3613406"/>
              <a:gd name="adj2" fmla="val 6295486"/>
            </a:avLst>
          </a:prstGeom>
          <a:ln w="127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CA86C1F-3506-8B3D-4B7F-DB32D9E4ACF5}"/>
              </a:ext>
            </a:extLst>
          </p:cNvPr>
          <p:cNvGrpSpPr>
            <a:grpSpLocks noChangeAspect="1"/>
          </p:cNvGrpSpPr>
          <p:nvPr/>
        </p:nvGrpSpPr>
        <p:grpSpPr>
          <a:xfrm>
            <a:off x="500377" y="3101128"/>
            <a:ext cx="2034328" cy="1018856"/>
            <a:chOff x="469553" y="1549026"/>
            <a:chExt cx="2500925" cy="125254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5362D78-4E0E-18B4-7AE7-8DDAF8BEA1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4608" y="1579419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75CAC03-62AC-BAAB-738D-F5AB76E3A7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1155" y="1902421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38A93D8-CFEE-6894-6404-8243EC5D93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67883" y="1902421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E9815CB-E105-9950-F8FC-A7E8831B97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8390" y="2450883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288F3EC-5894-4992-A481-582FB3674F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03150" y="2444611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3260A97-1551-7DB8-14EC-E9AC715A8F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78450" y="2438339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B4CA78C-68DE-9963-A22C-B6A6C9312E9F}"/>
                </a:ext>
              </a:extLst>
            </p:cNvPr>
            <p:cNvCxnSpPr>
              <a:cxnSpLocks/>
              <a:stCxn id="18" idx="2"/>
              <a:endCxn id="19" idx="7"/>
            </p:cNvCxnSpPr>
            <p:nvPr/>
          </p:nvCxnSpPr>
          <p:spPr>
            <a:xfrm flipH="1">
              <a:off x="1306854" y="1740920"/>
              <a:ext cx="517754" cy="208803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B70FC67-5E23-CD89-268A-5A7718C30055}"/>
                </a:ext>
              </a:extLst>
            </p:cNvPr>
            <p:cNvCxnSpPr>
              <a:cxnSpLocks/>
              <a:stCxn id="18" idx="6"/>
              <a:endCxn id="23" idx="1"/>
            </p:cNvCxnSpPr>
            <p:nvPr/>
          </p:nvCxnSpPr>
          <p:spPr>
            <a:xfrm>
              <a:off x="2147610" y="1740920"/>
              <a:ext cx="467576" cy="208803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7D2958D-3C1B-F998-99D5-BB2D171C2E68}"/>
                </a:ext>
              </a:extLst>
            </p:cNvPr>
            <p:cNvCxnSpPr>
              <a:cxnSpLocks/>
              <a:stCxn id="19" idx="4"/>
              <a:endCxn id="24" idx="0"/>
            </p:cNvCxnSpPr>
            <p:nvPr/>
          </p:nvCxnSpPr>
          <p:spPr>
            <a:xfrm flipH="1">
              <a:off x="679891" y="2225422"/>
              <a:ext cx="512765" cy="225461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D28E126-5FF2-7F33-489B-695AC5C7A106}"/>
                </a:ext>
              </a:extLst>
            </p:cNvPr>
            <p:cNvCxnSpPr>
              <a:cxnSpLocks/>
              <a:stCxn id="19" idx="4"/>
              <a:endCxn id="25" idx="0"/>
            </p:cNvCxnSpPr>
            <p:nvPr/>
          </p:nvCxnSpPr>
          <p:spPr>
            <a:xfrm>
              <a:off x="1192656" y="2225422"/>
              <a:ext cx="471995" cy="219189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A7777B9-FA6F-C6F6-169D-B480CF1BACCB}"/>
                </a:ext>
              </a:extLst>
            </p:cNvPr>
            <p:cNvCxnSpPr>
              <a:cxnSpLocks/>
              <a:stCxn id="23" idx="4"/>
            </p:cNvCxnSpPr>
            <p:nvPr/>
          </p:nvCxnSpPr>
          <p:spPr>
            <a:xfrm flipH="1">
              <a:off x="2427253" y="2225422"/>
              <a:ext cx="302131" cy="23408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49C2ED0-4A14-B7E8-8111-98B7141034F9}"/>
                </a:ext>
              </a:extLst>
            </p:cNvPr>
            <p:cNvSpPr txBox="1"/>
            <p:nvPr/>
          </p:nvSpPr>
          <p:spPr>
            <a:xfrm>
              <a:off x="1765629" y="1549026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18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8ACF056-2284-8C6A-8C30-EB1D9E713C15}"/>
                </a:ext>
              </a:extLst>
            </p:cNvPr>
            <p:cNvSpPr txBox="1"/>
            <p:nvPr/>
          </p:nvSpPr>
          <p:spPr>
            <a:xfrm>
              <a:off x="469553" y="2423199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rgbClr val="FF0000"/>
                    </a:solidFill>
                  </a:ln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93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9946151-288D-4D3A-BCBC-D139CF5244B6}"/>
                </a:ext>
              </a:extLst>
            </p:cNvPr>
            <p:cNvSpPr txBox="1"/>
            <p:nvPr/>
          </p:nvSpPr>
          <p:spPr>
            <a:xfrm>
              <a:off x="2518801" y="1867951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54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DE0AF29-5B05-FFF4-4A6F-A63B7883FC2D}"/>
                </a:ext>
              </a:extLst>
            </p:cNvPr>
            <p:cNvSpPr txBox="1"/>
            <p:nvPr/>
          </p:nvSpPr>
          <p:spPr>
            <a:xfrm>
              <a:off x="972665" y="1868857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42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587FED4-1F0C-BBA0-4671-C12CFFEC93D0}"/>
                </a:ext>
              </a:extLst>
            </p:cNvPr>
            <p:cNvSpPr txBox="1"/>
            <p:nvPr/>
          </p:nvSpPr>
          <p:spPr>
            <a:xfrm>
              <a:off x="1450831" y="2410384"/>
              <a:ext cx="451678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43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E61E6DE-0EE6-7DF8-A06D-897B68835E6D}"/>
                </a:ext>
              </a:extLst>
            </p:cNvPr>
            <p:cNvSpPr txBox="1"/>
            <p:nvPr/>
          </p:nvSpPr>
          <p:spPr>
            <a:xfrm>
              <a:off x="2128026" y="2411725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99</a:t>
              </a:r>
            </a:p>
          </p:txBody>
        </p:sp>
      </p:grpSp>
      <p:sp>
        <p:nvSpPr>
          <p:cNvPr id="48" name="Arc 47">
            <a:extLst>
              <a:ext uri="{FF2B5EF4-FFF2-40B4-BE49-F238E27FC236}">
                <a16:creationId xmlns:a16="http://schemas.microsoft.com/office/drawing/2014/main" id="{F077055C-3D00-8E8F-73FD-A1AB676B450E}"/>
              </a:ext>
            </a:extLst>
          </p:cNvPr>
          <p:cNvSpPr/>
          <p:nvPr/>
        </p:nvSpPr>
        <p:spPr>
          <a:xfrm rot="10475720">
            <a:off x="506033" y="3480904"/>
            <a:ext cx="1099455" cy="2026052"/>
          </a:xfrm>
          <a:prstGeom prst="arc">
            <a:avLst>
              <a:gd name="adj1" fmla="val 3613406"/>
              <a:gd name="adj2" fmla="val 5365176"/>
            </a:avLst>
          </a:prstGeom>
          <a:ln w="127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12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91" grpId="0"/>
      <p:bldP spid="120" grpId="0"/>
      <p:bldP spid="16" grpId="0" animBg="1"/>
      <p:bldP spid="4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21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1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Implementation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Oct 12, 13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CS21003/CS21203 / Algorithms - I | Priority Queue, Heap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AB24478-EC88-BC6A-F6AF-D18C9DA49A7B}"/>
              </a:ext>
            </a:extLst>
          </p:cNvPr>
          <p:cNvSpPr txBox="1">
            <a:spLocks/>
          </p:cNvSpPr>
          <p:nvPr/>
        </p:nvSpPr>
        <p:spPr>
          <a:xfrm>
            <a:off x="157863" y="975652"/>
            <a:ext cx="3473007" cy="5220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9700" indent="-139700">
              <a:lnSpc>
                <a:spcPts val="1600"/>
              </a:lnSpc>
              <a:spcBef>
                <a:spcPts val="0"/>
              </a:spcBef>
            </a:pPr>
            <a:r>
              <a:rPr lang="en-IN" sz="1200" dirty="0">
                <a:effectLst/>
                <a:latin typeface="Helvetica" pitchFamily="2" charset="0"/>
              </a:rPr>
              <a:t>Strategy known as shift down</a:t>
            </a:r>
          </a:p>
          <a:p>
            <a:pPr marL="139700" indent="-139700">
              <a:lnSpc>
                <a:spcPts val="1600"/>
              </a:lnSpc>
              <a:spcBef>
                <a:spcPts val="0"/>
              </a:spcBef>
            </a:pPr>
            <a:r>
              <a:rPr lang="en-IN" sz="1200" dirty="0">
                <a:latin typeface="Helvetica" pitchFamily="2" charset="0"/>
              </a:rPr>
              <a:t>Also called bubble down, </a:t>
            </a:r>
            <a:r>
              <a:rPr lang="en-IN" sz="1200" dirty="0" err="1">
                <a:latin typeface="Helvetica" pitchFamily="2" charset="0"/>
              </a:rPr>
              <a:t>heapify</a:t>
            </a:r>
            <a:r>
              <a:rPr lang="en-IN" sz="1200" dirty="0">
                <a:latin typeface="Helvetica" pitchFamily="2" charset="0"/>
              </a:rPr>
              <a:t>-down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083404-3C41-5128-0CEA-99C7D6580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58" y="1712400"/>
            <a:ext cx="4090733" cy="28266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2343B9-B928-3AA3-8EDB-7711CBD872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8437" y="2284405"/>
            <a:ext cx="2499514" cy="166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273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22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1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Conclusion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Oct 12, 13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 dirty="0"/>
              <a:t>CS21003/CS21203 / Algorithms - I | Priority Queue, Heap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AB24478-EC88-BC6A-F6AF-D18C9DA49A7B}"/>
              </a:ext>
            </a:extLst>
          </p:cNvPr>
          <p:cNvSpPr txBox="1">
            <a:spLocks/>
          </p:cNvSpPr>
          <p:nvPr/>
        </p:nvSpPr>
        <p:spPr>
          <a:xfrm>
            <a:off x="157863" y="1022464"/>
            <a:ext cx="6617010" cy="37065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9700" indent="-139700">
              <a:lnSpc>
                <a:spcPts val="16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sz="1600" dirty="0">
                <a:effectLst/>
                <a:latin typeface="Helvetica" pitchFamily="2" charset="0"/>
              </a:rPr>
              <a:t>Running time complexities</a:t>
            </a:r>
          </a:p>
          <a:p>
            <a:pPr marL="139700" indent="-139700">
              <a:lnSpc>
                <a:spcPts val="1600"/>
              </a:lnSpc>
              <a:spcBef>
                <a:spcPts val="100"/>
              </a:spcBef>
              <a:spcAft>
                <a:spcPts val="100"/>
              </a:spcAft>
            </a:pPr>
            <a:endParaRPr lang="en-IN" sz="1600" dirty="0">
              <a:latin typeface="Helvetica" pitchFamily="2" charset="0"/>
            </a:endParaRPr>
          </a:p>
          <a:p>
            <a:pPr marL="0" indent="0">
              <a:lnSpc>
                <a:spcPts val="1600"/>
              </a:lnSpc>
              <a:spcBef>
                <a:spcPts val="100"/>
              </a:spcBef>
              <a:spcAft>
                <a:spcPts val="100"/>
              </a:spcAft>
              <a:buNone/>
            </a:pPr>
            <a:endParaRPr lang="en-IN" sz="1600" dirty="0">
              <a:latin typeface="Helvetica" pitchFamily="2" charset="0"/>
            </a:endParaRPr>
          </a:p>
          <a:p>
            <a:pPr marL="139700" indent="-139700">
              <a:lnSpc>
                <a:spcPts val="16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sz="1600" dirty="0">
                <a:latin typeface="Helvetica" pitchFamily="2" charset="0"/>
              </a:rPr>
              <a:t>Other operations:</a:t>
            </a:r>
          </a:p>
          <a:p>
            <a:pPr marL="355600" lvl="1" indent="-173038">
              <a:lnSpc>
                <a:spcPts val="16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sz="1400" dirty="0">
                <a:latin typeface="Helvetica" pitchFamily="2" charset="0"/>
              </a:rPr>
              <a:t>In-place item modification, e.g., when heap/priority queue is used for process scheduling, change priority of a process</a:t>
            </a:r>
          </a:p>
          <a:p>
            <a:pPr marL="355600" lvl="1" indent="-173038">
              <a:lnSpc>
                <a:spcPts val="16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sz="1400" dirty="0" err="1">
                <a:latin typeface="Helvetica" pitchFamily="2" charset="0"/>
              </a:rPr>
              <a:t>DecreaseItem</a:t>
            </a:r>
            <a:r>
              <a:rPr lang="en-IN" sz="1400" dirty="0">
                <a:latin typeface="Helvetica" pitchFamily="2" charset="0"/>
              </a:rPr>
              <a:t>(Item, </a:t>
            </a:r>
            <a:r>
              <a:rPr lang="en-IN" sz="1400" dirty="0" err="1">
                <a:latin typeface="Helvetica" pitchFamily="2" charset="0"/>
              </a:rPr>
              <a:t>DeltaPriority</a:t>
            </a:r>
            <a:r>
              <a:rPr lang="en-IN" sz="1400" dirty="0">
                <a:latin typeface="Helvetica" pitchFamily="2" charset="0"/>
              </a:rPr>
              <a:t>)</a:t>
            </a:r>
          </a:p>
          <a:p>
            <a:pPr marL="355600" lvl="1" indent="-173038">
              <a:lnSpc>
                <a:spcPts val="16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sz="1400" dirty="0" err="1">
                <a:latin typeface="Helvetica" pitchFamily="2" charset="0"/>
              </a:rPr>
              <a:t>IncreaseItem</a:t>
            </a:r>
            <a:r>
              <a:rPr lang="en-IN" sz="1400" dirty="0">
                <a:latin typeface="Helvetica" pitchFamily="2" charset="0"/>
              </a:rPr>
              <a:t>(Item, </a:t>
            </a:r>
            <a:r>
              <a:rPr lang="en-IN" sz="1400" dirty="0" err="1">
                <a:latin typeface="Helvetica" pitchFamily="2" charset="0"/>
              </a:rPr>
              <a:t>DeltaPriority</a:t>
            </a:r>
            <a:r>
              <a:rPr lang="en-IN" sz="1400" dirty="0">
                <a:latin typeface="Helvetica" pitchFamily="2" charset="0"/>
              </a:rPr>
              <a:t>)</a:t>
            </a:r>
          </a:p>
          <a:p>
            <a:pPr marL="0" indent="-274638">
              <a:lnSpc>
                <a:spcPts val="16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sz="1600" dirty="0">
                <a:latin typeface="Helvetica" pitchFamily="2" charset="0"/>
              </a:rPr>
              <a:t>Heap variants:</a:t>
            </a:r>
          </a:p>
          <a:p>
            <a:pPr marL="355600" lvl="1" indent="-173038">
              <a:lnSpc>
                <a:spcPts val="16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sz="1400" dirty="0">
                <a:latin typeface="Helvetica" pitchFamily="2" charset="0"/>
              </a:rPr>
              <a:t>2-3 heap, Binomial heaps, d-</a:t>
            </a:r>
            <a:r>
              <a:rPr lang="en-IN" sz="1400" dirty="0" err="1">
                <a:latin typeface="Helvetica" pitchFamily="2" charset="0"/>
              </a:rPr>
              <a:t>ary</a:t>
            </a:r>
            <a:r>
              <a:rPr lang="en-IN" sz="1400" dirty="0">
                <a:latin typeface="Helvetica" pitchFamily="2" charset="0"/>
              </a:rPr>
              <a:t> heaps, Fibonacci heaps, Leftist heaps, Skew heaps etc.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7539229-E281-94F8-036A-4E726937FFAF}"/>
              </a:ext>
            </a:extLst>
          </p:cNvPr>
          <p:cNvSpPr txBox="1">
            <a:spLocks/>
          </p:cNvSpPr>
          <p:nvPr/>
        </p:nvSpPr>
        <p:spPr>
          <a:xfrm>
            <a:off x="4072475" y="4728998"/>
            <a:ext cx="2758784" cy="15698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UC Davis, ECS 36C course, Spring 2020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592B00-6EFC-53F9-B411-BC237BC4B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087" y="1235180"/>
            <a:ext cx="1877388" cy="5711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D00C24-2FCE-BC53-3087-53BF40E76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9409" y="3578626"/>
            <a:ext cx="2926080" cy="114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15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23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1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 err="1"/>
              <a:t>Heapify</a:t>
            </a:r>
            <a:r>
              <a:rPr lang="en-US" sz="2400" dirty="0"/>
              <a:t>/</a:t>
            </a:r>
            <a:r>
              <a:rPr lang="en-US" sz="2400" dirty="0" err="1"/>
              <a:t>BuildHeap</a:t>
            </a:r>
            <a:endParaRPr lang="en-US"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Oct 12, 13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 dirty="0"/>
              <a:t>CS21003/CS21203 / Algorithms - I | Priority Queue, 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0202859-6AF4-0BD1-AED6-E9C21320325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4187" y="1074038"/>
                <a:ext cx="6424393" cy="3712041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8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600" dirty="0"/>
                  <a:t>Sometimes, build an entire heap directly out of an initial collection of items</a:t>
                </a:r>
              </a:p>
              <a:p>
                <a:pPr>
                  <a:lnSpc>
                    <a:spcPts val="18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600" dirty="0"/>
                  <a:t>One use-case is Heapsort – an efficient way to sort an array</a:t>
                </a:r>
              </a:p>
              <a:p>
                <a:pPr>
                  <a:lnSpc>
                    <a:spcPts val="18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600" dirty="0"/>
                  <a:t>Naïve approach (also known as Williams' method)</a:t>
                </a:r>
              </a:p>
              <a:p>
                <a:pPr marL="447675" lvl="1" indent="-223838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400" dirty="0"/>
                  <a:t>For all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400" dirty="0"/>
                  <a:t> items, </a:t>
                </a:r>
                <a:r>
                  <a:rPr lang="en-US" sz="1400" dirty="0">
                    <a:solidFill>
                      <a:srgbClr val="0432FF"/>
                    </a:solidFill>
                  </a:rPr>
                  <a:t>push()</a:t>
                </a:r>
                <a:r>
                  <a:rPr lang="en-US" sz="1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sz="1400" dirty="0"/>
                  <a:t>times</a:t>
                </a:r>
              </a:p>
              <a:p>
                <a:pPr marL="239713" indent="-239713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Each push() operation takes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1600" dirty="0"/>
                  <a:t> average time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worst-case time</a:t>
                </a:r>
              </a:p>
              <a:p>
                <a:pPr marL="239713" indent="-239713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For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600" dirty="0"/>
                  <a:t> items, this algorithm will run in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average time and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worst-case time</a:t>
                </a:r>
              </a:p>
              <a:p>
                <a:pPr marL="239713" indent="-239713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Is there a better way?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0202859-6AF4-0BD1-AED6-E9C213203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87" y="1074038"/>
                <a:ext cx="6424393" cy="3712041"/>
              </a:xfrm>
              <a:prstGeom prst="rect">
                <a:avLst/>
              </a:prstGeom>
              <a:blipFill>
                <a:blip r:embed="rId3"/>
                <a:stretch>
                  <a:fillRect l="-394" t="-1024" r="-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692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24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1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 err="1"/>
              <a:t>Heapify</a:t>
            </a:r>
            <a:r>
              <a:rPr lang="en-US" sz="2400" dirty="0"/>
              <a:t>/</a:t>
            </a:r>
            <a:r>
              <a:rPr lang="en-US" sz="2400" dirty="0" err="1"/>
              <a:t>BuildHeap</a:t>
            </a:r>
            <a:endParaRPr lang="en-US"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Oct 12, 13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 dirty="0"/>
              <a:t>CS21003/CS21203 / Algorithms - I | Priority Queue, Heap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0202859-6AF4-0BD1-AED6-E9C213203259}"/>
              </a:ext>
            </a:extLst>
          </p:cNvPr>
          <p:cNvSpPr txBox="1">
            <a:spLocks/>
          </p:cNvSpPr>
          <p:nvPr/>
        </p:nvSpPr>
        <p:spPr>
          <a:xfrm>
            <a:off x="144187" y="1074038"/>
            <a:ext cx="6424393" cy="37120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Linear approach (Floyd's method)</a:t>
            </a:r>
          </a:p>
          <a:p>
            <a:pPr marL="447675" lvl="1" indent="-223838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400" dirty="0"/>
              <a:t>Put all the elements on binary tree, only respecting structure property</a:t>
            </a:r>
          </a:p>
          <a:p>
            <a:pPr marL="447675" lvl="1" indent="-223838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400" dirty="0">
                <a:solidFill>
                  <a:srgbClr val="0432FF"/>
                </a:solidFill>
              </a:rPr>
              <a:t>Shift down</a:t>
            </a:r>
            <a:r>
              <a:rPr lang="en-US" sz="1400" dirty="0"/>
              <a:t> all the elements starting from the first node who has at least one child, and up to the root</a:t>
            </a:r>
          </a:p>
          <a:p>
            <a:pPr marL="0" indent="-233363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625584-1994-E2E9-5572-61483B1C1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891" y="2226884"/>
            <a:ext cx="3470217" cy="34486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AA3843BF-8935-C628-090F-35E4617341A6}"/>
              </a:ext>
            </a:extLst>
          </p:cNvPr>
          <p:cNvGrpSpPr>
            <a:grpSpLocks noChangeAspect="1"/>
          </p:cNvGrpSpPr>
          <p:nvPr/>
        </p:nvGrpSpPr>
        <p:grpSpPr>
          <a:xfrm>
            <a:off x="426475" y="2840108"/>
            <a:ext cx="2527431" cy="1472869"/>
            <a:chOff x="213604" y="1549026"/>
            <a:chExt cx="3107126" cy="181068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53780CD-F27B-14C1-D440-0BF8CD8FBE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4608" y="1579419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A706646-EC46-2905-07A8-A39FE83464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1155" y="1902421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B524194-E14A-58F4-9D18-A340974E0C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67883" y="1902421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EFA0E57-8D12-64BD-D736-7EC1CB0624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8390" y="2450883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3D21DB4-6969-BAE5-DA76-0A1CC96455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03150" y="2444611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FF3ACE2-418C-5EE2-39FE-AEAC5C6FF2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78450" y="2438339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33E6286-DF84-9326-76CD-91F5EFB727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19112" y="2457156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3E0F1BC-8E46-0EE5-33F6-6FB5816381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8114" y="3006704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59404A3-8257-84DD-F904-E10AE070DB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5584" y="3006704"/>
              <a:ext cx="323002" cy="323002"/>
            </a:xfrm>
            <a:prstGeom prst="ellips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8BE10EE-0F1C-C71C-8B4A-1C4349FEF855}"/>
                </a:ext>
              </a:extLst>
            </p:cNvPr>
            <p:cNvCxnSpPr>
              <a:cxnSpLocks/>
              <a:stCxn id="8" idx="2"/>
              <a:endCxn id="9" idx="7"/>
            </p:cNvCxnSpPr>
            <p:nvPr/>
          </p:nvCxnSpPr>
          <p:spPr>
            <a:xfrm flipH="1">
              <a:off x="1306854" y="1740920"/>
              <a:ext cx="517754" cy="208803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0F91BF9-91DB-488F-2457-18853979034F}"/>
                </a:ext>
              </a:extLst>
            </p:cNvPr>
            <p:cNvCxnSpPr>
              <a:cxnSpLocks/>
              <a:stCxn id="8" idx="6"/>
              <a:endCxn id="10" idx="1"/>
            </p:cNvCxnSpPr>
            <p:nvPr/>
          </p:nvCxnSpPr>
          <p:spPr>
            <a:xfrm>
              <a:off x="2147610" y="1740920"/>
              <a:ext cx="467576" cy="208803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5A92E6F-F0AF-BC73-4BBE-90263B72F109}"/>
                </a:ext>
              </a:extLst>
            </p:cNvPr>
            <p:cNvCxnSpPr>
              <a:cxnSpLocks/>
              <a:stCxn id="9" idx="4"/>
              <a:endCxn id="12" idx="0"/>
            </p:cNvCxnSpPr>
            <p:nvPr/>
          </p:nvCxnSpPr>
          <p:spPr>
            <a:xfrm flipH="1">
              <a:off x="679891" y="2225422"/>
              <a:ext cx="512765" cy="225461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A11822B-ECA8-F44A-122F-22D62A676EEB}"/>
                </a:ext>
              </a:extLst>
            </p:cNvPr>
            <p:cNvCxnSpPr>
              <a:cxnSpLocks/>
              <a:stCxn id="9" idx="4"/>
              <a:endCxn id="13" idx="0"/>
            </p:cNvCxnSpPr>
            <p:nvPr/>
          </p:nvCxnSpPr>
          <p:spPr>
            <a:xfrm>
              <a:off x="1192656" y="2225422"/>
              <a:ext cx="471995" cy="219189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4CB315A-1058-9CEB-AAC2-90F11CA27176}"/>
                </a:ext>
              </a:extLst>
            </p:cNvPr>
            <p:cNvCxnSpPr>
              <a:cxnSpLocks/>
              <a:stCxn id="10" idx="4"/>
            </p:cNvCxnSpPr>
            <p:nvPr/>
          </p:nvCxnSpPr>
          <p:spPr>
            <a:xfrm flipH="1">
              <a:off x="2427253" y="2225422"/>
              <a:ext cx="302131" cy="23408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272652A-5CEC-D76E-ACB4-0861E1C71070}"/>
                </a:ext>
              </a:extLst>
            </p:cNvPr>
            <p:cNvCxnSpPr>
              <a:cxnSpLocks/>
              <a:stCxn id="10" idx="4"/>
              <a:endCxn id="15" idx="0"/>
            </p:cNvCxnSpPr>
            <p:nvPr/>
          </p:nvCxnSpPr>
          <p:spPr>
            <a:xfrm>
              <a:off x="2729384" y="2225422"/>
              <a:ext cx="351229" cy="231734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C116114-1B3E-81AA-978B-EAC030D12667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 flipH="1">
              <a:off x="379615" y="2776658"/>
              <a:ext cx="279123" cy="23004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2B45BA3-F8CD-EED2-2550-CA455B388222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>
              <a:off x="658738" y="2776658"/>
              <a:ext cx="238347" cy="23004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6006FA8-0FD4-B15A-43F4-D34ADCB721D5}"/>
                </a:ext>
              </a:extLst>
            </p:cNvPr>
            <p:cNvSpPr txBox="1"/>
            <p:nvPr/>
          </p:nvSpPr>
          <p:spPr>
            <a:xfrm>
              <a:off x="1775849" y="1549026"/>
              <a:ext cx="451678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99CC5EE-D9F6-16CF-6606-FB815497E399}"/>
                </a:ext>
              </a:extLst>
            </p:cNvPr>
            <p:cNvSpPr txBox="1"/>
            <p:nvPr/>
          </p:nvSpPr>
          <p:spPr>
            <a:xfrm>
              <a:off x="977516" y="1867950"/>
              <a:ext cx="451678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43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84B5D42-784C-DF2C-032D-99F7741F15D1}"/>
                </a:ext>
              </a:extLst>
            </p:cNvPr>
            <p:cNvSpPr txBox="1"/>
            <p:nvPr/>
          </p:nvSpPr>
          <p:spPr>
            <a:xfrm>
              <a:off x="2518801" y="1867950"/>
              <a:ext cx="451678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93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A525DA6-3A7F-B136-2840-0A653264B91F}"/>
                </a:ext>
              </a:extLst>
            </p:cNvPr>
            <p:cNvSpPr txBox="1"/>
            <p:nvPr/>
          </p:nvSpPr>
          <p:spPr>
            <a:xfrm>
              <a:off x="449978" y="2421945"/>
              <a:ext cx="451678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18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F5D92A9-D64B-43A5-7770-B075CAB6256A}"/>
                </a:ext>
              </a:extLst>
            </p:cNvPr>
            <p:cNvSpPr txBox="1"/>
            <p:nvPr/>
          </p:nvSpPr>
          <p:spPr>
            <a:xfrm>
              <a:off x="1450831" y="2410384"/>
              <a:ext cx="451678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42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2812706-6356-E8CE-A48A-73751DEC3DC3}"/>
                </a:ext>
              </a:extLst>
            </p:cNvPr>
            <p:cNvSpPr txBox="1"/>
            <p:nvPr/>
          </p:nvSpPr>
          <p:spPr>
            <a:xfrm>
              <a:off x="2128026" y="2411725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99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7C28340-FC41-2178-2D72-0B1E15BEE0AC}"/>
                </a:ext>
              </a:extLst>
            </p:cNvPr>
            <p:cNvSpPr txBox="1"/>
            <p:nvPr/>
          </p:nvSpPr>
          <p:spPr>
            <a:xfrm>
              <a:off x="2869053" y="2420040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54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ED6BDB1-5D17-58A6-FBE5-18D236B98F48}"/>
                </a:ext>
              </a:extLst>
            </p:cNvPr>
            <p:cNvSpPr txBox="1"/>
            <p:nvPr/>
          </p:nvSpPr>
          <p:spPr>
            <a:xfrm>
              <a:off x="213604" y="2971691"/>
              <a:ext cx="339350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0DD95FA-A535-1B4A-1076-EBE8B8DD924B}"/>
                </a:ext>
              </a:extLst>
            </p:cNvPr>
            <p:cNvSpPr txBox="1"/>
            <p:nvPr/>
          </p:nvSpPr>
          <p:spPr>
            <a:xfrm>
              <a:off x="677685" y="2981344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74</a:t>
              </a: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AD19B90-7466-528C-E5EC-F3DBFAC5F1E2}"/>
              </a:ext>
            </a:extLst>
          </p:cNvPr>
          <p:cNvCxnSpPr/>
          <p:nvPr/>
        </p:nvCxnSpPr>
        <p:spPr>
          <a:xfrm>
            <a:off x="39487" y="3702506"/>
            <a:ext cx="432000" cy="0"/>
          </a:xfrm>
          <a:prstGeom prst="straightConnector1">
            <a:avLst/>
          </a:prstGeom>
          <a:ln w="15875">
            <a:solidFill>
              <a:srgbClr val="FF26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 36">
            <a:extLst>
              <a:ext uri="{FF2B5EF4-FFF2-40B4-BE49-F238E27FC236}">
                <a16:creationId xmlns:a16="http://schemas.microsoft.com/office/drawing/2014/main" id="{344BE85D-E169-0BE9-78A1-F0DA6321C128}"/>
              </a:ext>
            </a:extLst>
          </p:cNvPr>
          <p:cNvSpPr/>
          <p:nvPr/>
        </p:nvSpPr>
        <p:spPr>
          <a:xfrm rot="9391307">
            <a:off x="526189" y="3542453"/>
            <a:ext cx="1099455" cy="2026052"/>
          </a:xfrm>
          <a:prstGeom prst="arc">
            <a:avLst>
              <a:gd name="adj1" fmla="val 3613406"/>
              <a:gd name="adj2" fmla="val 5365176"/>
            </a:avLst>
          </a:prstGeom>
          <a:ln w="127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2F58BEF-9C2B-4F11-FA1B-CE019AD889DE}"/>
              </a:ext>
            </a:extLst>
          </p:cNvPr>
          <p:cNvGrpSpPr>
            <a:grpSpLocks noChangeAspect="1"/>
          </p:cNvGrpSpPr>
          <p:nvPr/>
        </p:nvGrpSpPr>
        <p:grpSpPr>
          <a:xfrm>
            <a:off x="3719178" y="2836024"/>
            <a:ext cx="2577309" cy="1472869"/>
            <a:chOff x="152284" y="1549026"/>
            <a:chExt cx="3168446" cy="1810687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2BA0653-FEFC-0D19-4267-70FD6D4D04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4608" y="1579419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581CB99-C50A-1B0A-157B-2C66B0F0A3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1155" y="1902421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5F737C3-6503-865D-65C4-0A2FA476C5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67883" y="1902421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BB717D1-3987-9697-2590-1B58DF0E0B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8390" y="2450883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0439589-99D4-3E7D-4931-CC180A71D7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03150" y="2444611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B99E96C-9F79-8F4D-74F7-84F038D460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78450" y="2438339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30B4D88-9DC4-3E09-141E-D0B7C9EB9C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19112" y="2457156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BD400CD-92BA-E88F-091C-2D40363E07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8114" y="3006704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E86E0D8-EE1E-E747-BF1E-3CC7A54B2F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5584" y="3006704"/>
              <a:ext cx="323002" cy="323002"/>
            </a:xfrm>
            <a:prstGeom prst="ellips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7902B33-7B89-C618-7CA5-2F055EE37341}"/>
                </a:ext>
              </a:extLst>
            </p:cNvPr>
            <p:cNvCxnSpPr>
              <a:cxnSpLocks/>
              <a:stCxn id="39" idx="2"/>
              <a:endCxn id="40" idx="7"/>
            </p:cNvCxnSpPr>
            <p:nvPr/>
          </p:nvCxnSpPr>
          <p:spPr>
            <a:xfrm flipH="1">
              <a:off x="1306854" y="1740920"/>
              <a:ext cx="517754" cy="208803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E2FA889-B503-E08D-BBF4-3D9826D41E5B}"/>
                </a:ext>
              </a:extLst>
            </p:cNvPr>
            <p:cNvCxnSpPr>
              <a:cxnSpLocks/>
              <a:stCxn id="39" idx="6"/>
              <a:endCxn id="41" idx="1"/>
            </p:cNvCxnSpPr>
            <p:nvPr/>
          </p:nvCxnSpPr>
          <p:spPr>
            <a:xfrm>
              <a:off x="2147610" y="1740920"/>
              <a:ext cx="467576" cy="208803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29D71BA-6407-EE8C-A8ED-22AEB5A0C5C5}"/>
                </a:ext>
              </a:extLst>
            </p:cNvPr>
            <p:cNvCxnSpPr>
              <a:cxnSpLocks/>
              <a:stCxn id="40" idx="4"/>
              <a:endCxn id="42" idx="0"/>
            </p:cNvCxnSpPr>
            <p:nvPr/>
          </p:nvCxnSpPr>
          <p:spPr>
            <a:xfrm flipH="1">
              <a:off x="679891" y="2225422"/>
              <a:ext cx="512765" cy="225461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22C500B-AD6C-9722-FBC6-F661D4B09895}"/>
                </a:ext>
              </a:extLst>
            </p:cNvPr>
            <p:cNvCxnSpPr>
              <a:cxnSpLocks/>
              <a:stCxn id="40" idx="4"/>
              <a:endCxn id="43" idx="0"/>
            </p:cNvCxnSpPr>
            <p:nvPr/>
          </p:nvCxnSpPr>
          <p:spPr>
            <a:xfrm>
              <a:off x="1192656" y="2225422"/>
              <a:ext cx="471995" cy="219189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9A199A4-FA69-4F02-0FE5-575667CCCFA6}"/>
                </a:ext>
              </a:extLst>
            </p:cNvPr>
            <p:cNvCxnSpPr>
              <a:cxnSpLocks/>
              <a:stCxn id="41" idx="4"/>
            </p:cNvCxnSpPr>
            <p:nvPr/>
          </p:nvCxnSpPr>
          <p:spPr>
            <a:xfrm flipH="1">
              <a:off x="2427253" y="2225422"/>
              <a:ext cx="302131" cy="23408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A456CEC-C067-F3DB-2D47-A0063330EF97}"/>
                </a:ext>
              </a:extLst>
            </p:cNvPr>
            <p:cNvCxnSpPr>
              <a:cxnSpLocks/>
              <a:stCxn id="41" idx="4"/>
              <a:endCxn id="45" idx="0"/>
            </p:cNvCxnSpPr>
            <p:nvPr/>
          </p:nvCxnSpPr>
          <p:spPr>
            <a:xfrm>
              <a:off x="2729384" y="2225422"/>
              <a:ext cx="351229" cy="231734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9703D66-51C5-5B1F-43B7-54A8AA75F944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flipH="1">
              <a:off x="379615" y="2776658"/>
              <a:ext cx="279123" cy="23004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301723E-9ABE-B2C8-DFA2-40479BB277D2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>
              <a:off x="658738" y="2776658"/>
              <a:ext cx="238347" cy="23004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AED2753-AB09-001E-1B71-7AA145DE26B9}"/>
                </a:ext>
              </a:extLst>
            </p:cNvPr>
            <p:cNvSpPr txBox="1"/>
            <p:nvPr/>
          </p:nvSpPr>
          <p:spPr>
            <a:xfrm>
              <a:off x="1775849" y="1549026"/>
              <a:ext cx="451678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51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F352C7D-7EAD-FC32-A97D-4C744CDD3E47}"/>
                </a:ext>
              </a:extLst>
            </p:cNvPr>
            <p:cNvSpPr txBox="1"/>
            <p:nvPr/>
          </p:nvSpPr>
          <p:spPr>
            <a:xfrm>
              <a:off x="977516" y="1867950"/>
              <a:ext cx="451678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43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6585321-DF5F-3C44-F7FE-DB8D05FA4B57}"/>
                </a:ext>
              </a:extLst>
            </p:cNvPr>
            <p:cNvSpPr txBox="1"/>
            <p:nvPr/>
          </p:nvSpPr>
          <p:spPr>
            <a:xfrm>
              <a:off x="2518801" y="1867950"/>
              <a:ext cx="451678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93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EAD65E3-97E1-C298-D49A-2ABDE2AB854A}"/>
                </a:ext>
              </a:extLst>
            </p:cNvPr>
            <p:cNvSpPr txBox="1"/>
            <p:nvPr/>
          </p:nvSpPr>
          <p:spPr>
            <a:xfrm>
              <a:off x="511296" y="2421945"/>
              <a:ext cx="339351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73F0DFF-6343-3353-AED6-B24E35F222F2}"/>
                </a:ext>
              </a:extLst>
            </p:cNvPr>
            <p:cNvSpPr txBox="1"/>
            <p:nvPr/>
          </p:nvSpPr>
          <p:spPr>
            <a:xfrm>
              <a:off x="1450831" y="2410384"/>
              <a:ext cx="451678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42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EDC3483-562F-89AE-82B6-5AA9C09FB8CA}"/>
                </a:ext>
              </a:extLst>
            </p:cNvPr>
            <p:cNvSpPr txBox="1"/>
            <p:nvPr/>
          </p:nvSpPr>
          <p:spPr>
            <a:xfrm>
              <a:off x="2128026" y="2411725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99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EBCDFB9-7240-3CC1-EF84-B4F76B233341}"/>
                </a:ext>
              </a:extLst>
            </p:cNvPr>
            <p:cNvSpPr txBox="1"/>
            <p:nvPr/>
          </p:nvSpPr>
          <p:spPr>
            <a:xfrm>
              <a:off x="2869053" y="2420040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54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C3B1C46-6016-5F70-18D4-7DCAE3C4CA03}"/>
                </a:ext>
              </a:extLst>
            </p:cNvPr>
            <p:cNvSpPr txBox="1"/>
            <p:nvPr/>
          </p:nvSpPr>
          <p:spPr>
            <a:xfrm>
              <a:off x="152284" y="2971691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18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26CB913-4716-EB41-B023-4111049D0405}"/>
                </a:ext>
              </a:extLst>
            </p:cNvPr>
            <p:cNvSpPr txBox="1"/>
            <p:nvPr/>
          </p:nvSpPr>
          <p:spPr>
            <a:xfrm>
              <a:off x="677685" y="2981344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74</a:t>
              </a:r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33D3785-C14F-5A16-9C8C-5A411CA547DD}"/>
              </a:ext>
            </a:extLst>
          </p:cNvPr>
          <p:cNvCxnSpPr>
            <a:cxnSpLocks/>
          </p:cNvCxnSpPr>
          <p:nvPr/>
        </p:nvCxnSpPr>
        <p:spPr>
          <a:xfrm flipH="1">
            <a:off x="6240852" y="3241022"/>
            <a:ext cx="432000" cy="0"/>
          </a:xfrm>
          <a:prstGeom prst="straightConnector1">
            <a:avLst/>
          </a:prstGeom>
          <a:ln w="15875">
            <a:solidFill>
              <a:srgbClr val="FF26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reeform 65">
            <a:extLst>
              <a:ext uri="{FF2B5EF4-FFF2-40B4-BE49-F238E27FC236}">
                <a16:creationId xmlns:a16="http://schemas.microsoft.com/office/drawing/2014/main" id="{103FE750-007E-63E8-112B-5124B8025AFA}"/>
              </a:ext>
            </a:extLst>
          </p:cNvPr>
          <p:cNvSpPr/>
          <p:nvPr/>
        </p:nvSpPr>
        <p:spPr>
          <a:xfrm>
            <a:off x="5993476" y="3208464"/>
            <a:ext cx="149475" cy="324196"/>
          </a:xfrm>
          <a:custGeom>
            <a:avLst/>
            <a:gdLst>
              <a:gd name="connsiteX0" fmla="*/ 0 w 252466"/>
              <a:gd name="connsiteY0" fmla="*/ 0 h 324196"/>
              <a:gd name="connsiteX1" fmla="*/ 241069 w 252466"/>
              <a:gd name="connsiteY1" fmla="*/ 116378 h 324196"/>
              <a:gd name="connsiteX2" fmla="*/ 191193 w 252466"/>
              <a:gd name="connsiteY2" fmla="*/ 324196 h 324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466" h="324196">
                <a:moveTo>
                  <a:pt x="0" y="0"/>
                </a:moveTo>
                <a:cubicBezTo>
                  <a:pt x="104602" y="31172"/>
                  <a:pt x="209204" y="62345"/>
                  <a:pt x="241069" y="116378"/>
                </a:cubicBezTo>
                <a:cubicBezTo>
                  <a:pt x="272934" y="170411"/>
                  <a:pt x="232063" y="247303"/>
                  <a:pt x="191193" y="324196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stealth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2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1" animBg="1"/>
      <p:bldP spid="6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25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1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 err="1"/>
              <a:t>Heapify</a:t>
            </a:r>
            <a:r>
              <a:rPr lang="en-US" sz="2400" dirty="0"/>
              <a:t>/</a:t>
            </a:r>
            <a:r>
              <a:rPr lang="en-US" sz="2400" dirty="0" err="1"/>
              <a:t>BuildHeap</a:t>
            </a:r>
            <a:endParaRPr lang="en-US"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Oct 12, 13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 dirty="0"/>
              <a:t>CS21003/CS21203 / Algorithms - I | Priority Queue, Heap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2F58BEF-9C2B-4F11-FA1B-CE019AD889DE}"/>
              </a:ext>
            </a:extLst>
          </p:cNvPr>
          <p:cNvGrpSpPr>
            <a:grpSpLocks noChangeAspect="1"/>
          </p:cNvGrpSpPr>
          <p:nvPr/>
        </p:nvGrpSpPr>
        <p:grpSpPr>
          <a:xfrm>
            <a:off x="218114" y="1239980"/>
            <a:ext cx="2577309" cy="1472869"/>
            <a:chOff x="152284" y="1549026"/>
            <a:chExt cx="3168447" cy="1810687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2BA0653-FEFC-0D19-4267-70FD6D4D04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4608" y="1579419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581CB99-C50A-1B0A-157B-2C66B0F0A3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1155" y="1902421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5F737C3-6503-865D-65C4-0A2FA476C5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67883" y="1902421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BB717D1-3987-9697-2590-1B58DF0E0B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8390" y="2450883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0439589-99D4-3E7D-4931-CC180A71D7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03150" y="2444611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B99E96C-9F79-8F4D-74F7-84F038D460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78450" y="2438339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30B4D88-9DC4-3E09-141E-D0B7C9EB9C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19112" y="2457156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BD400CD-92BA-E88F-091C-2D40363E07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8114" y="3006704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E86E0D8-EE1E-E747-BF1E-3CC7A54B2F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5584" y="3006704"/>
              <a:ext cx="323002" cy="323002"/>
            </a:xfrm>
            <a:prstGeom prst="ellips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7902B33-7B89-C618-7CA5-2F055EE37341}"/>
                </a:ext>
              </a:extLst>
            </p:cNvPr>
            <p:cNvCxnSpPr>
              <a:cxnSpLocks/>
              <a:stCxn id="39" idx="2"/>
              <a:endCxn id="40" idx="7"/>
            </p:cNvCxnSpPr>
            <p:nvPr/>
          </p:nvCxnSpPr>
          <p:spPr>
            <a:xfrm flipH="1">
              <a:off x="1306854" y="1740920"/>
              <a:ext cx="517754" cy="208803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E2FA889-B503-E08D-BBF4-3D9826D41E5B}"/>
                </a:ext>
              </a:extLst>
            </p:cNvPr>
            <p:cNvCxnSpPr>
              <a:cxnSpLocks/>
              <a:stCxn id="39" idx="6"/>
              <a:endCxn id="41" idx="1"/>
            </p:cNvCxnSpPr>
            <p:nvPr/>
          </p:nvCxnSpPr>
          <p:spPr>
            <a:xfrm>
              <a:off x="2147610" y="1740920"/>
              <a:ext cx="467576" cy="208803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29D71BA-6407-EE8C-A8ED-22AEB5A0C5C5}"/>
                </a:ext>
              </a:extLst>
            </p:cNvPr>
            <p:cNvCxnSpPr>
              <a:cxnSpLocks/>
              <a:stCxn id="40" idx="4"/>
              <a:endCxn id="42" idx="0"/>
            </p:cNvCxnSpPr>
            <p:nvPr/>
          </p:nvCxnSpPr>
          <p:spPr>
            <a:xfrm flipH="1">
              <a:off x="679891" y="2225422"/>
              <a:ext cx="512765" cy="225461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22C500B-AD6C-9722-FBC6-F661D4B09895}"/>
                </a:ext>
              </a:extLst>
            </p:cNvPr>
            <p:cNvCxnSpPr>
              <a:cxnSpLocks/>
              <a:stCxn id="40" idx="4"/>
              <a:endCxn id="43" idx="0"/>
            </p:cNvCxnSpPr>
            <p:nvPr/>
          </p:nvCxnSpPr>
          <p:spPr>
            <a:xfrm>
              <a:off x="1192656" y="2225422"/>
              <a:ext cx="471995" cy="219189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9A199A4-FA69-4F02-0FE5-575667CCCFA6}"/>
                </a:ext>
              </a:extLst>
            </p:cNvPr>
            <p:cNvCxnSpPr>
              <a:cxnSpLocks/>
              <a:stCxn id="41" idx="4"/>
            </p:cNvCxnSpPr>
            <p:nvPr/>
          </p:nvCxnSpPr>
          <p:spPr>
            <a:xfrm flipH="1">
              <a:off x="2427253" y="2225422"/>
              <a:ext cx="302131" cy="23408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A456CEC-C067-F3DB-2D47-A0063330EF97}"/>
                </a:ext>
              </a:extLst>
            </p:cNvPr>
            <p:cNvCxnSpPr>
              <a:cxnSpLocks/>
              <a:stCxn id="41" idx="4"/>
              <a:endCxn id="45" idx="0"/>
            </p:cNvCxnSpPr>
            <p:nvPr/>
          </p:nvCxnSpPr>
          <p:spPr>
            <a:xfrm>
              <a:off x="2729384" y="2225422"/>
              <a:ext cx="351229" cy="231734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9703D66-51C5-5B1F-43B7-54A8AA75F944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flipH="1">
              <a:off x="379615" y="2776658"/>
              <a:ext cx="279123" cy="23004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301723E-9ABE-B2C8-DFA2-40479BB277D2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>
              <a:off x="658738" y="2776658"/>
              <a:ext cx="238347" cy="23004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AED2753-AB09-001E-1B71-7AA145DE26B9}"/>
                </a:ext>
              </a:extLst>
            </p:cNvPr>
            <p:cNvSpPr txBox="1"/>
            <p:nvPr/>
          </p:nvSpPr>
          <p:spPr>
            <a:xfrm>
              <a:off x="1775849" y="1549026"/>
              <a:ext cx="451678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51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F352C7D-7EAD-FC32-A97D-4C744CDD3E47}"/>
                </a:ext>
              </a:extLst>
            </p:cNvPr>
            <p:cNvSpPr txBox="1"/>
            <p:nvPr/>
          </p:nvSpPr>
          <p:spPr>
            <a:xfrm>
              <a:off x="977516" y="1867950"/>
              <a:ext cx="451678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43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6585321-DF5F-3C44-F7FE-DB8D05FA4B57}"/>
                </a:ext>
              </a:extLst>
            </p:cNvPr>
            <p:cNvSpPr txBox="1"/>
            <p:nvPr/>
          </p:nvSpPr>
          <p:spPr>
            <a:xfrm>
              <a:off x="2518801" y="1867950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54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EAD65E3-97E1-C298-D49A-2ABDE2AB854A}"/>
                </a:ext>
              </a:extLst>
            </p:cNvPr>
            <p:cNvSpPr txBox="1"/>
            <p:nvPr/>
          </p:nvSpPr>
          <p:spPr>
            <a:xfrm>
              <a:off x="511296" y="2421945"/>
              <a:ext cx="339351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73F0DFF-6343-3353-AED6-B24E35F222F2}"/>
                </a:ext>
              </a:extLst>
            </p:cNvPr>
            <p:cNvSpPr txBox="1"/>
            <p:nvPr/>
          </p:nvSpPr>
          <p:spPr>
            <a:xfrm>
              <a:off x="1450831" y="2410384"/>
              <a:ext cx="451678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42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EDC3483-562F-89AE-82B6-5AA9C09FB8CA}"/>
                </a:ext>
              </a:extLst>
            </p:cNvPr>
            <p:cNvSpPr txBox="1"/>
            <p:nvPr/>
          </p:nvSpPr>
          <p:spPr>
            <a:xfrm>
              <a:off x="2128026" y="2411725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99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EBCDFB9-7240-3CC1-EF84-B4F76B233341}"/>
                </a:ext>
              </a:extLst>
            </p:cNvPr>
            <p:cNvSpPr txBox="1"/>
            <p:nvPr/>
          </p:nvSpPr>
          <p:spPr>
            <a:xfrm>
              <a:off x="2869053" y="2420040"/>
              <a:ext cx="451678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93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C3B1C46-6016-5F70-18D4-7DCAE3C4CA03}"/>
                </a:ext>
              </a:extLst>
            </p:cNvPr>
            <p:cNvSpPr txBox="1"/>
            <p:nvPr/>
          </p:nvSpPr>
          <p:spPr>
            <a:xfrm>
              <a:off x="152284" y="2971691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18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26CB913-4716-EB41-B023-4111049D0405}"/>
                </a:ext>
              </a:extLst>
            </p:cNvPr>
            <p:cNvSpPr txBox="1"/>
            <p:nvPr/>
          </p:nvSpPr>
          <p:spPr>
            <a:xfrm>
              <a:off x="677685" y="2981344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74</a:t>
              </a:r>
            </a:p>
          </p:txBody>
        </p: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B786F32-080C-9E6E-E5CA-58E7F43EA932}"/>
              </a:ext>
            </a:extLst>
          </p:cNvPr>
          <p:cNvCxnSpPr/>
          <p:nvPr/>
        </p:nvCxnSpPr>
        <p:spPr>
          <a:xfrm>
            <a:off x="111644" y="1640949"/>
            <a:ext cx="432000" cy="0"/>
          </a:xfrm>
          <a:prstGeom prst="straightConnector1">
            <a:avLst/>
          </a:prstGeom>
          <a:ln w="15875">
            <a:solidFill>
              <a:srgbClr val="FF26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reeform 67">
            <a:extLst>
              <a:ext uri="{FF2B5EF4-FFF2-40B4-BE49-F238E27FC236}">
                <a16:creationId xmlns:a16="http://schemas.microsoft.com/office/drawing/2014/main" id="{D4E4C64D-F205-CB55-2E2D-C3DE3144CBAB}"/>
              </a:ext>
            </a:extLst>
          </p:cNvPr>
          <p:cNvSpPr/>
          <p:nvPr/>
        </p:nvSpPr>
        <p:spPr>
          <a:xfrm>
            <a:off x="615142" y="1629295"/>
            <a:ext cx="290945" cy="315883"/>
          </a:xfrm>
          <a:custGeom>
            <a:avLst/>
            <a:gdLst>
              <a:gd name="connsiteX0" fmla="*/ 290945 w 290945"/>
              <a:gd name="connsiteY0" fmla="*/ 0 h 315883"/>
              <a:gd name="connsiteX1" fmla="*/ 108065 w 290945"/>
              <a:gd name="connsiteY1" fmla="*/ 58189 h 315883"/>
              <a:gd name="connsiteX2" fmla="*/ 0 w 290945"/>
              <a:gd name="connsiteY2" fmla="*/ 315883 h 315883"/>
              <a:gd name="connsiteX0" fmla="*/ 290945 w 290945"/>
              <a:gd name="connsiteY0" fmla="*/ 0 h 315883"/>
              <a:gd name="connsiteX1" fmla="*/ 102985 w 290945"/>
              <a:gd name="connsiteY1" fmla="*/ 103909 h 315883"/>
              <a:gd name="connsiteX2" fmla="*/ 0 w 290945"/>
              <a:gd name="connsiteY2" fmla="*/ 315883 h 315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0945" h="315883">
                <a:moveTo>
                  <a:pt x="290945" y="0"/>
                </a:moveTo>
                <a:cubicBezTo>
                  <a:pt x="223750" y="2771"/>
                  <a:pt x="151476" y="51262"/>
                  <a:pt x="102985" y="103909"/>
                </a:cubicBezTo>
                <a:cubicBezTo>
                  <a:pt x="54494" y="156556"/>
                  <a:pt x="29787" y="213359"/>
                  <a:pt x="0" y="315883"/>
                </a:cubicBezTo>
              </a:path>
            </a:pathLst>
          </a:custGeom>
          <a:noFill/>
          <a:ln w="15875">
            <a:solidFill>
              <a:srgbClr val="FF2600"/>
            </a:solidFill>
            <a:headEnd type="stealth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118B7E74-9C55-8F68-5C1F-10C1234E755C}"/>
              </a:ext>
            </a:extLst>
          </p:cNvPr>
          <p:cNvSpPr/>
          <p:nvPr/>
        </p:nvSpPr>
        <p:spPr>
          <a:xfrm>
            <a:off x="320040" y="2098040"/>
            <a:ext cx="177800" cy="335280"/>
          </a:xfrm>
          <a:custGeom>
            <a:avLst/>
            <a:gdLst>
              <a:gd name="connsiteX0" fmla="*/ 177800 w 177800"/>
              <a:gd name="connsiteY0" fmla="*/ 0 h 335280"/>
              <a:gd name="connsiteX1" fmla="*/ 30480 w 177800"/>
              <a:gd name="connsiteY1" fmla="*/ 142240 h 335280"/>
              <a:gd name="connsiteX2" fmla="*/ 0 w 177800"/>
              <a:gd name="connsiteY2" fmla="*/ 335280 h 335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800" h="335280">
                <a:moveTo>
                  <a:pt x="177800" y="0"/>
                </a:moveTo>
                <a:cubicBezTo>
                  <a:pt x="118956" y="43180"/>
                  <a:pt x="60113" y="86360"/>
                  <a:pt x="30480" y="142240"/>
                </a:cubicBezTo>
                <a:cubicBezTo>
                  <a:pt x="847" y="198120"/>
                  <a:pt x="423" y="266700"/>
                  <a:pt x="0" y="335280"/>
                </a:cubicBezTo>
              </a:path>
            </a:pathLst>
          </a:custGeom>
          <a:noFill/>
          <a:ln w="15875">
            <a:solidFill>
              <a:srgbClr val="FF0000"/>
            </a:solidFill>
            <a:headEnd type="stealth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717576B-AF71-B136-B167-E58EA60D877F}"/>
              </a:ext>
            </a:extLst>
          </p:cNvPr>
          <p:cNvGrpSpPr>
            <a:grpSpLocks noChangeAspect="1"/>
          </p:cNvGrpSpPr>
          <p:nvPr/>
        </p:nvGrpSpPr>
        <p:grpSpPr>
          <a:xfrm>
            <a:off x="3596416" y="1215572"/>
            <a:ext cx="2568996" cy="1472869"/>
            <a:chOff x="162504" y="1549026"/>
            <a:chExt cx="3158227" cy="1810687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18C07CC5-DDFA-AC02-17DF-38578282B3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4608" y="1579419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B153459D-2A62-7B92-A938-1C7AEF890E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1155" y="1902421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94D802AC-0DEF-D821-B6B7-ACF4C7BC45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67883" y="1902421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604623A-5783-9350-7AC6-0B7CD2905A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8390" y="2450883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329FEA6-CBEB-BDCB-E6D3-C619FA41CA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03150" y="2444611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03636AB9-21C5-F47C-48E8-EF445E5662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78450" y="2438339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C1C4F15-2D97-8581-D13B-2AECE025CF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19112" y="2457156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8CDC1F7B-3AAD-5683-BD42-A76837E1F7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8114" y="3006704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5E651668-41D1-526E-4E47-62055FDD68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5584" y="3006704"/>
              <a:ext cx="323002" cy="323002"/>
            </a:xfrm>
            <a:prstGeom prst="ellips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206A0D5-F15F-6683-65D7-3219FDCC5703}"/>
                </a:ext>
              </a:extLst>
            </p:cNvPr>
            <p:cNvCxnSpPr>
              <a:cxnSpLocks/>
              <a:stCxn id="72" idx="2"/>
              <a:endCxn id="73" idx="7"/>
            </p:cNvCxnSpPr>
            <p:nvPr/>
          </p:nvCxnSpPr>
          <p:spPr>
            <a:xfrm flipH="1">
              <a:off x="1306854" y="1740920"/>
              <a:ext cx="517754" cy="208803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EB851EA-6B16-BEAF-414E-F7E294580E2D}"/>
                </a:ext>
              </a:extLst>
            </p:cNvPr>
            <p:cNvCxnSpPr>
              <a:cxnSpLocks/>
              <a:stCxn id="72" idx="6"/>
              <a:endCxn id="74" idx="1"/>
            </p:cNvCxnSpPr>
            <p:nvPr/>
          </p:nvCxnSpPr>
          <p:spPr>
            <a:xfrm>
              <a:off x="2147610" y="1740920"/>
              <a:ext cx="467576" cy="208803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3105498-A070-1D6C-72BB-13044CC32A28}"/>
                </a:ext>
              </a:extLst>
            </p:cNvPr>
            <p:cNvCxnSpPr>
              <a:cxnSpLocks/>
              <a:stCxn id="73" idx="4"/>
              <a:endCxn id="75" idx="0"/>
            </p:cNvCxnSpPr>
            <p:nvPr/>
          </p:nvCxnSpPr>
          <p:spPr>
            <a:xfrm flipH="1">
              <a:off x="679891" y="2225422"/>
              <a:ext cx="512765" cy="225461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8D0C657-529A-61D2-F6E7-52041972663E}"/>
                </a:ext>
              </a:extLst>
            </p:cNvPr>
            <p:cNvCxnSpPr>
              <a:cxnSpLocks/>
              <a:stCxn id="73" idx="4"/>
              <a:endCxn id="76" idx="0"/>
            </p:cNvCxnSpPr>
            <p:nvPr/>
          </p:nvCxnSpPr>
          <p:spPr>
            <a:xfrm>
              <a:off x="1192656" y="2225422"/>
              <a:ext cx="471995" cy="219189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6188259-C77C-08E9-EDA5-F2D68A703C4C}"/>
                </a:ext>
              </a:extLst>
            </p:cNvPr>
            <p:cNvCxnSpPr>
              <a:cxnSpLocks/>
              <a:stCxn id="74" idx="4"/>
            </p:cNvCxnSpPr>
            <p:nvPr/>
          </p:nvCxnSpPr>
          <p:spPr>
            <a:xfrm flipH="1">
              <a:off x="2427253" y="2225422"/>
              <a:ext cx="302131" cy="23408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9D176957-ABEB-8C5A-3DED-3B0315F209DF}"/>
                </a:ext>
              </a:extLst>
            </p:cNvPr>
            <p:cNvCxnSpPr>
              <a:cxnSpLocks/>
              <a:stCxn id="74" idx="4"/>
              <a:endCxn id="78" idx="0"/>
            </p:cNvCxnSpPr>
            <p:nvPr/>
          </p:nvCxnSpPr>
          <p:spPr>
            <a:xfrm>
              <a:off x="2729384" y="2225422"/>
              <a:ext cx="351229" cy="231734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8A541A71-CD3C-C542-FCBA-9F4790785558}"/>
                </a:ext>
              </a:extLst>
            </p:cNvPr>
            <p:cNvCxnSpPr>
              <a:cxnSpLocks/>
              <a:endCxn id="79" idx="0"/>
            </p:cNvCxnSpPr>
            <p:nvPr/>
          </p:nvCxnSpPr>
          <p:spPr>
            <a:xfrm flipH="1">
              <a:off x="379615" y="2776658"/>
              <a:ext cx="279123" cy="23004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F6B3A9D-024C-30D5-0ECC-7F582EB62DD0}"/>
                </a:ext>
              </a:extLst>
            </p:cNvPr>
            <p:cNvCxnSpPr>
              <a:cxnSpLocks/>
              <a:endCxn id="80" idx="0"/>
            </p:cNvCxnSpPr>
            <p:nvPr/>
          </p:nvCxnSpPr>
          <p:spPr>
            <a:xfrm>
              <a:off x="658738" y="2776658"/>
              <a:ext cx="238347" cy="23004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96867FF-C4C0-F706-ABC5-4A2C6526B8F5}"/>
                </a:ext>
              </a:extLst>
            </p:cNvPr>
            <p:cNvSpPr txBox="1"/>
            <p:nvPr/>
          </p:nvSpPr>
          <p:spPr>
            <a:xfrm>
              <a:off x="1775849" y="1549026"/>
              <a:ext cx="451678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51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C4368903-0742-9225-92EE-69FBAD54E1B0}"/>
                </a:ext>
              </a:extLst>
            </p:cNvPr>
            <p:cNvSpPr txBox="1"/>
            <p:nvPr/>
          </p:nvSpPr>
          <p:spPr>
            <a:xfrm>
              <a:off x="1028614" y="1867950"/>
              <a:ext cx="339351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4397054-33AE-B69C-3EE6-C980C4493D17}"/>
                </a:ext>
              </a:extLst>
            </p:cNvPr>
            <p:cNvSpPr txBox="1"/>
            <p:nvPr/>
          </p:nvSpPr>
          <p:spPr>
            <a:xfrm>
              <a:off x="2518801" y="1867950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54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827EB9AC-1849-11D1-EA11-59DECC729FF7}"/>
                </a:ext>
              </a:extLst>
            </p:cNvPr>
            <p:cNvSpPr txBox="1"/>
            <p:nvPr/>
          </p:nvSpPr>
          <p:spPr>
            <a:xfrm>
              <a:off x="460198" y="2421945"/>
              <a:ext cx="451678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18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89DC558-B100-8D87-ACA2-96C926E1B44A}"/>
                </a:ext>
              </a:extLst>
            </p:cNvPr>
            <p:cNvSpPr txBox="1"/>
            <p:nvPr/>
          </p:nvSpPr>
          <p:spPr>
            <a:xfrm>
              <a:off x="1450831" y="2410384"/>
              <a:ext cx="451678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42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C873771-E64A-5677-BF34-DE18F8E7D4EA}"/>
                </a:ext>
              </a:extLst>
            </p:cNvPr>
            <p:cNvSpPr txBox="1"/>
            <p:nvPr/>
          </p:nvSpPr>
          <p:spPr>
            <a:xfrm>
              <a:off x="2128026" y="2411725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99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F8EC633-73F6-B630-7609-45087C027BA6}"/>
                </a:ext>
              </a:extLst>
            </p:cNvPr>
            <p:cNvSpPr txBox="1"/>
            <p:nvPr/>
          </p:nvSpPr>
          <p:spPr>
            <a:xfrm>
              <a:off x="2869053" y="2420040"/>
              <a:ext cx="451678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93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94E289F-B17C-94BC-52A4-5FAF16EA3F7D}"/>
                </a:ext>
              </a:extLst>
            </p:cNvPr>
            <p:cNvSpPr txBox="1"/>
            <p:nvPr/>
          </p:nvSpPr>
          <p:spPr>
            <a:xfrm>
              <a:off x="162504" y="2971691"/>
              <a:ext cx="451678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43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C9F6672-7BBB-E1AF-2A2D-0E58D199E7C0}"/>
                </a:ext>
              </a:extLst>
            </p:cNvPr>
            <p:cNvSpPr txBox="1"/>
            <p:nvPr/>
          </p:nvSpPr>
          <p:spPr>
            <a:xfrm>
              <a:off x="677685" y="2981344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74</a:t>
              </a:r>
            </a:p>
          </p:txBody>
        </p:sp>
      </p:grp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066272D-CA7E-D639-D156-CC413ACE49D7}"/>
              </a:ext>
            </a:extLst>
          </p:cNvPr>
          <p:cNvCxnSpPr/>
          <p:nvPr/>
        </p:nvCxnSpPr>
        <p:spPr>
          <a:xfrm>
            <a:off x="3982529" y="1339520"/>
            <a:ext cx="432000" cy="0"/>
          </a:xfrm>
          <a:prstGeom prst="straightConnector1">
            <a:avLst/>
          </a:prstGeom>
          <a:ln w="15875">
            <a:solidFill>
              <a:srgbClr val="FF26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Freeform 98">
            <a:extLst>
              <a:ext uri="{FF2B5EF4-FFF2-40B4-BE49-F238E27FC236}">
                <a16:creationId xmlns:a16="http://schemas.microsoft.com/office/drawing/2014/main" id="{1EB959C0-D711-9937-01EF-82CD8ADB145B}"/>
              </a:ext>
            </a:extLst>
          </p:cNvPr>
          <p:cNvSpPr/>
          <p:nvPr/>
        </p:nvSpPr>
        <p:spPr>
          <a:xfrm>
            <a:off x="4463935" y="1267800"/>
            <a:ext cx="507076" cy="220178"/>
          </a:xfrm>
          <a:custGeom>
            <a:avLst/>
            <a:gdLst>
              <a:gd name="connsiteX0" fmla="*/ 0 w 507076"/>
              <a:gd name="connsiteY0" fmla="*/ 220178 h 220178"/>
              <a:gd name="connsiteX1" fmla="*/ 274320 w 507076"/>
              <a:gd name="connsiteY1" fmla="*/ 28985 h 220178"/>
              <a:gd name="connsiteX2" fmla="*/ 507076 w 507076"/>
              <a:gd name="connsiteY2" fmla="*/ 4047 h 220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7076" h="220178">
                <a:moveTo>
                  <a:pt x="0" y="220178"/>
                </a:moveTo>
                <a:cubicBezTo>
                  <a:pt x="94903" y="142592"/>
                  <a:pt x="189807" y="65007"/>
                  <a:pt x="274320" y="28985"/>
                </a:cubicBezTo>
                <a:cubicBezTo>
                  <a:pt x="358833" y="-7037"/>
                  <a:pt x="432954" y="-1495"/>
                  <a:pt x="507076" y="4047"/>
                </a:cubicBezTo>
              </a:path>
            </a:pathLst>
          </a:custGeom>
          <a:noFill/>
          <a:ln w="15875">
            <a:solidFill>
              <a:srgbClr val="FF0000"/>
            </a:solidFill>
            <a:headEnd type="stealth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 100">
            <a:extLst>
              <a:ext uri="{FF2B5EF4-FFF2-40B4-BE49-F238E27FC236}">
                <a16:creationId xmlns:a16="http://schemas.microsoft.com/office/drawing/2014/main" id="{18DE4459-79A2-3915-B842-52D21A69B269}"/>
              </a:ext>
            </a:extLst>
          </p:cNvPr>
          <p:cNvSpPr/>
          <p:nvPr/>
        </p:nvSpPr>
        <p:spPr>
          <a:xfrm>
            <a:off x="3881824" y="1604356"/>
            <a:ext cx="390918" cy="365760"/>
          </a:xfrm>
          <a:custGeom>
            <a:avLst/>
            <a:gdLst>
              <a:gd name="connsiteX0" fmla="*/ 390918 w 390918"/>
              <a:gd name="connsiteY0" fmla="*/ 0 h 365760"/>
              <a:gd name="connsiteX1" fmla="*/ 50096 w 390918"/>
              <a:gd name="connsiteY1" fmla="*/ 149629 h 365760"/>
              <a:gd name="connsiteX2" fmla="*/ 8532 w 390918"/>
              <a:gd name="connsiteY2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0918" h="365760">
                <a:moveTo>
                  <a:pt x="390918" y="0"/>
                </a:moveTo>
                <a:cubicBezTo>
                  <a:pt x="252372" y="44334"/>
                  <a:pt x="113827" y="88669"/>
                  <a:pt x="50096" y="149629"/>
                </a:cubicBezTo>
                <a:cubicBezTo>
                  <a:pt x="-13635" y="210589"/>
                  <a:pt x="-2552" y="288174"/>
                  <a:pt x="8532" y="365760"/>
                </a:cubicBezTo>
              </a:path>
            </a:pathLst>
          </a:custGeom>
          <a:noFill/>
          <a:ln w="15875">
            <a:solidFill>
              <a:srgbClr val="FF0000"/>
            </a:solidFill>
            <a:headEnd type="stealth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reeform 101">
            <a:extLst>
              <a:ext uri="{FF2B5EF4-FFF2-40B4-BE49-F238E27FC236}">
                <a16:creationId xmlns:a16="http://schemas.microsoft.com/office/drawing/2014/main" id="{2DD0BBB9-12D1-6C3C-12AE-F4981D34B58C}"/>
              </a:ext>
            </a:extLst>
          </p:cNvPr>
          <p:cNvSpPr/>
          <p:nvPr/>
        </p:nvSpPr>
        <p:spPr>
          <a:xfrm>
            <a:off x="3642996" y="2061556"/>
            <a:ext cx="230735" cy="357448"/>
          </a:xfrm>
          <a:custGeom>
            <a:avLst/>
            <a:gdLst>
              <a:gd name="connsiteX0" fmla="*/ 230735 w 230735"/>
              <a:gd name="connsiteY0" fmla="*/ 0 h 357448"/>
              <a:gd name="connsiteX1" fmla="*/ 22917 w 230735"/>
              <a:gd name="connsiteY1" fmla="*/ 141317 h 357448"/>
              <a:gd name="connsiteX2" fmla="*/ 14604 w 230735"/>
              <a:gd name="connsiteY2" fmla="*/ 357448 h 35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0735" h="357448">
                <a:moveTo>
                  <a:pt x="230735" y="0"/>
                </a:moveTo>
                <a:cubicBezTo>
                  <a:pt x="144837" y="40871"/>
                  <a:pt x="58939" y="81742"/>
                  <a:pt x="22917" y="141317"/>
                </a:cubicBezTo>
                <a:cubicBezTo>
                  <a:pt x="-13105" y="200892"/>
                  <a:pt x="749" y="279170"/>
                  <a:pt x="14604" y="357448"/>
                </a:cubicBezTo>
              </a:path>
            </a:pathLst>
          </a:custGeom>
          <a:noFill/>
          <a:ln w="15875">
            <a:solidFill>
              <a:srgbClr val="FF0000"/>
            </a:solidFill>
            <a:headEnd type="stealth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CC14DD1A-FFF9-2D33-9D04-7B9C2F68DDFA}"/>
              </a:ext>
            </a:extLst>
          </p:cNvPr>
          <p:cNvGrpSpPr>
            <a:grpSpLocks noChangeAspect="1"/>
          </p:cNvGrpSpPr>
          <p:nvPr/>
        </p:nvGrpSpPr>
        <p:grpSpPr>
          <a:xfrm>
            <a:off x="1966581" y="3007089"/>
            <a:ext cx="2560683" cy="1472869"/>
            <a:chOff x="172724" y="1549026"/>
            <a:chExt cx="3148007" cy="1810687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E976BB1F-90FA-44CE-9A50-33A6C9B4C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4608" y="1579419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ECDCED80-0C05-3A82-38FE-A046D1174D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1155" y="1902421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4885BD79-06A2-F461-7652-5A15853DEC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67883" y="1902421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7F221AE-20C9-40F3-7FBA-51A4BC33F0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8390" y="2450883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37E2A542-939A-4C05-7AA4-0415EE383C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03150" y="2444611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6AB810A5-B980-E7BE-4867-F2E67545F5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78450" y="2438339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F2CBEF22-0A22-BD66-34D0-8A331D3155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19112" y="2457156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ADFE770E-A498-6123-A052-4D0EFBB5D9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8114" y="3006704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A064FED8-E859-F427-05C0-ECFD371371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5584" y="3006704"/>
              <a:ext cx="323002" cy="323002"/>
            </a:xfrm>
            <a:prstGeom prst="ellips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86694CBD-8324-E9BF-E0F4-AA7894737511}"/>
                </a:ext>
              </a:extLst>
            </p:cNvPr>
            <p:cNvCxnSpPr>
              <a:cxnSpLocks/>
              <a:stCxn id="104" idx="2"/>
              <a:endCxn id="105" idx="7"/>
            </p:cNvCxnSpPr>
            <p:nvPr/>
          </p:nvCxnSpPr>
          <p:spPr>
            <a:xfrm flipH="1">
              <a:off x="1306854" y="1740920"/>
              <a:ext cx="517754" cy="208803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9FDD7F7-43EA-BC85-DAA7-2F32B6792C2F}"/>
                </a:ext>
              </a:extLst>
            </p:cNvPr>
            <p:cNvCxnSpPr>
              <a:cxnSpLocks/>
              <a:stCxn id="104" idx="6"/>
              <a:endCxn id="106" idx="1"/>
            </p:cNvCxnSpPr>
            <p:nvPr/>
          </p:nvCxnSpPr>
          <p:spPr>
            <a:xfrm>
              <a:off x="2147610" y="1740920"/>
              <a:ext cx="467576" cy="208803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3341F95-516A-3A08-EC2B-26094E694C50}"/>
                </a:ext>
              </a:extLst>
            </p:cNvPr>
            <p:cNvCxnSpPr>
              <a:cxnSpLocks/>
              <a:stCxn id="105" idx="4"/>
              <a:endCxn id="107" idx="0"/>
            </p:cNvCxnSpPr>
            <p:nvPr/>
          </p:nvCxnSpPr>
          <p:spPr>
            <a:xfrm flipH="1">
              <a:off x="679891" y="2225422"/>
              <a:ext cx="512765" cy="225461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A04860E-8937-94EB-C6DC-9C0EC6FC7082}"/>
                </a:ext>
              </a:extLst>
            </p:cNvPr>
            <p:cNvCxnSpPr>
              <a:cxnSpLocks/>
              <a:stCxn id="105" idx="4"/>
              <a:endCxn id="108" idx="0"/>
            </p:cNvCxnSpPr>
            <p:nvPr/>
          </p:nvCxnSpPr>
          <p:spPr>
            <a:xfrm>
              <a:off x="1192656" y="2225422"/>
              <a:ext cx="471995" cy="219189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058B83E6-A6A1-48C2-AD09-AC75FFD2CC77}"/>
                </a:ext>
              </a:extLst>
            </p:cNvPr>
            <p:cNvCxnSpPr>
              <a:cxnSpLocks/>
              <a:stCxn id="106" idx="4"/>
            </p:cNvCxnSpPr>
            <p:nvPr/>
          </p:nvCxnSpPr>
          <p:spPr>
            <a:xfrm flipH="1">
              <a:off x="2427253" y="2225422"/>
              <a:ext cx="302131" cy="23408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D3A891A-338E-6A03-12BD-85E3322483D8}"/>
                </a:ext>
              </a:extLst>
            </p:cNvPr>
            <p:cNvCxnSpPr>
              <a:cxnSpLocks/>
              <a:stCxn id="106" idx="4"/>
              <a:endCxn id="110" idx="0"/>
            </p:cNvCxnSpPr>
            <p:nvPr/>
          </p:nvCxnSpPr>
          <p:spPr>
            <a:xfrm>
              <a:off x="2729384" y="2225422"/>
              <a:ext cx="351229" cy="231734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01F7685F-2165-0571-79BD-2B3BF7277ECF}"/>
                </a:ext>
              </a:extLst>
            </p:cNvPr>
            <p:cNvCxnSpPr>
              <a:cxnSpLocks/>
              <a:endCxn id="111" idx="0"/>
            </p:cNvCxnSpPr>
            <p:nvPr/>
          </p:nvCxnSpPr>
          <p:spPr>
            <a:xfrm flipH="1">
              <a:off x="379615" y="2776658"/>
              <a:ext cx="279123" cy="23004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8041B122-CEC6-76B5-3702-BBEFE3EA39AD}"/>
                </a:ext>
              </a:extLst>
            </p:cNvPr>
            <p:cNvCxnSpPr>
              <a:cxnSpLocks/>
              <a:endCxn id="112" idx="0"/>
            </p:cNvCxnSpPr>
            <p:nvPr/>
          </p:nvCxnSpPr>
          <p:spPr>
            <a:xfrm>
              <a:off x="658738" y="2776658"/>
              <a:ext cx="238347" cy="23004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A461F6B-064B-D204-5816-DAEBD2D3B3E0}"/>
                </a:ext>
              </a:extLst>
            </p:cNvPr>
            <p:cNvSpPr txBox="1"/>
            <p:nvPr/>
          </p:nvSpPr>
          <p:spPr>
            <a:xfrm>
              <a:off x="1826948" y="1549026"/>
              <a:ext cx="339351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A57C90ED-C941-3D4D-F0B2-B240240ABB44}"/>
                </a:ext>
              </a:extLst>
            </p:cNvPr>
            <p:cNvSpPr txBox="1"/>
            <p:nvPr/>
          </p:nvSpPr>
          <p:spPr>
            <a:xfrm>
              <a:off x="967296" y="1867950"/>
              <a:ext cx="451678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18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B82BBA05-3694-A922-046E-B2C82C4E1828}"/>
                </a:ext>
              </a:extLst>
            </p:cNvPr>
            <p:cNvSpPr txBox="1"/>
            <p:nvPr/>
          </p:nvSpPr>
          <p:spPr>
            <a:xfrm>
              <a:off x="2518801" y="1867950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54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0BC28CD-6EAF-0BAA-3311-7ADBAF8F937F}"/>
                </a:ext>
              </a:extLst>
            </p:cNvPr>
            <p:cNvSpPr txBox="1"/>
            <p:nvPr/>
          </p:nvSpPr>
          <p:spPr>
            <a:xfrm>
              <a:off x="460198" y="2421945"/>
              <a:ext cx="451678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43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02D89354-8A9C-2EDB-0CBF-725D1DC41290}"/>
                </a:ext>
              </a:extLst>
            </p:cNvPr>
            <p:cNvSpPr txBox="1"/>
            <p:nvPr/>
          </p:nvSpPr>
          <p:spPr>
            <a:xfrm>
              <a:off x="1450831" y="2410384"/>
              <a:ext cx="451678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42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17461AF0-B316-FDDE-0667-AC86BFACAEC3}"/>
                </a:ext>
              </a:extLst>
            </p:cNvPr>
            <p:cNvSpPr txBox="1"/>
            <p:nvPr/>
          </p:nvSpPr>
          <p:spPr>
            <a:xfrm>
              <a:off x="2128026" y="2411725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99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3090C281-EDAD-0461-93BF-BA4B3DCC9854}"/>
                </a:ext>
              </a:extLst>
            </p:cNvPr>
            <p:cNvSpPr txBox="1"/>
            <p:nvPr/>
          </p:nvSpPr>
          <p:spPr>
            <a:xfrm>
              <a:off x="2869053" y="2420040"/>
              <a:ext cx="451678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93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D37A3BBD-E7B4-2804-A543-2CB62CFA1BD2}"/>
                </a:ext>
              </a:extLst>
            </p:cNvPr>
            <p:cNvSpPr txBox="1"/>
            <p:nvPr/>
          </p:nvSpPr>
          <p:spPr>
            <a:xfrm>
              <a:off x="172724" y="2971691"/>
              <a:ext cx="451678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51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9EDF2D88-0BFF-C8D3-3EC3-530FD8D64CC1}"/>
                </a:ext>
              </a:extLst>
            </p:cNvPr>
            <p:cNvSpPr txBox="1"/>
            <p:nvPr/>
          </p:nvSpPr>
          <p:spPr>
            <a:xfrm>
              <a:off x="677685" y="2981344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74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172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70" grpId="0" animBg="1"/>
      <p:bldP spid="99" grpId="0" animBg="1"/>
      <p:bldP spid="101" grpId="0" animBg="1"/>
      <p:bldP spid="10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26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1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 err="1"/>
              <a:t>Heapify</a:t>
            </a:r>
            <a:r>
              <a:rPr lang="en-US" sz="2400" dirty="0"/>
              <a:t>/</a:t>
            </a:r>
            <a:r>
              <a:rPr lang="en-US" sz="2400" dirty="0" err="1"/>
              <a:t>BuildHeap</a:t>
            </a:r>
            <a:r>
              <a:rPr lang="en-US" sz="2400" dirty="0"/>
              <a:t> Implementations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Oct 12, 13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 dirty="0"/>
              <a:t>CS21003/CS21203 / Algorithms - I | Priority Queue, Heap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3EE341-5617-D9E6-506A-DD697BBF9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10" y="1237246"/>
            <a:ext cx="3741599" cy="32516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BDBB2D-AD39-6D93-1F9E-58F66B35F3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729" y="2186247"/>
            <a:ext cx="2934355" cy="144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3677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27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1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 err="1"/>
              <a:t>Heapify</a:t>
            </a:r>
            <a:r>
              <a:rPr lang="en-US" sz="2400" dirty="0"/>
              <a:t>/</a:t>
            </a:r>
            <a:r>
              <a:rPr lang="en-US" sz="2400" dirty="0" err="1"/>
              <a:t>BuildHeap</a:t>
            </a:r>
            <a:r>
              <a:rPr lang="en-US" sz="2400" dirty="0"/>
              <a:t> Complexity Analysis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Oct 12, 13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 dirty="0"/>
              <a:t>CS21003/CS21203 / Algorithms - I | Priority Queue, 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82AE643-0D4E-D804-78E8-BF64E4A30AF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4187" y="1057412"/>
                <a:ext cx="6424393" cy="3712041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The running time of </a:t>
                </a:r>
                <a:r>
                  <a:rPr lang="en-US" sz="1600" dirty="0" err="1"/>
                  <a:t>heapify</a:t>
                </a:r>
                <a:r>
                  <a:rPr lang="en-US" sz="1600" dirty="0"/>
                  <a:t> operation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where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/>
                  <a:t> is the number of elements in the heap</a:t>
                </a:r>
              </a:p>
              <a:p>
                <a:pPr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>
                    <a:solidFill>
                      <a:srgbClr val="0432FF"/>
                    </a:solidFill>
                  </a:rPr>
                  <a:t>RECAP</a:t>
                </a:r>
                <a:r>
                  <a:rPr lang="en-US" sz="1600" dirty="0"/>
                  <a:t> - </a:t>
                </a:r>
                <a:r>
                  <a:rPr lang="en-US" sz="1600" u="sng" dirty="0"/>
                  <a:t>Height</a:t>
                </a:r>
                <a:r>
                  <a:rPr lang="en-US" sz="1600" dirty="0"/>
                  <a:t>: The height of a node is the length of the longest path from a leaf to this node</a:t>
                </a:r>
              </a:p>
              <a:p>
                <a:pPr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sz="1600" dirty="0"/>
              </a:p>
              <a:p>
                <a:pPr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sz="1600" dirty="0"/>
              </a:p>
              <a:p>
                <a:pPr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sz="1600" dirty="0"/>
              </a:p>
              <a:p>
                <a:pPr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sz="1600" dirty="0"/>
              </a:p>
              <a:p>
                <a:pPr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sz="1600" dirty="0"/>
              </a:p>
              <a:p>
                <a:pPr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sz="1600" dirty="0"/>
              </a:p>
              <a:p>
                <a:pPr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sz="1600" dirty="0"/>
              </a:p>
              <a:p>
                <a:pPr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sz="1600" dirty="0"/>
              </a:p>
              <a:p>
                <a:pPr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sz="1600" dirty="0"/>
              </a:p>
              <a:p>
                <a:pPr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All leaves are at height 0</a:t>
                </a:r>
              </a:p>
              <a:p>
                <a:pPr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The height of a tree is equal to the height of the root from the deepest leaf (which is always equal to the depth of the tree)</a:t>
                </a:r>
              </a:p>
              <a:p>
                <a:pPr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sz="160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82AE643-0D4E-D804-78E8-BF64E4A30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87" y="1057412"/>
                <a:ext cx="6424393" cy="3712041"/>
              </a:xfrm>
              <a:prstGeom prst="rect">
                <a:avLst/>
              </a:prstGeom>
              <a:blipFill>
                <a:blip r:embed="rId3"/>
                <a:stretch>
                  <a:fillRect l="-394" t="-2048" b="-8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E2FFB55E-518B-EAAA-DFB6-BDE16BFB00D1}"/>
              </a:ext>
            </a:extLst>
          </p:cNvPr>
          <p:cNvGrpSpPr/>
          <p:nvPr/>
        </p:nvGrpSpPr>
        <p:grpSpPr>
          <a:xfrm>
            <a:off x="1743160" y="1822702"/>
            <a:ext cx="3176567" cy="2321577"/>
            <a:chOff x="1490477" y="1641620"/>
            <a:chExt cx="3176567" cy="232157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55BFEAD-C9A6-9F88-80DB-9DE8C703A86C}"/>
                </a:ext>
              </a:extLst>
            </p:cNvPr>
            <p:cNvSpPr txBox="1"/>
            <p:nvPr/>
          </p:nvSpPr>
          <p:spPr>
            <a:xfrm>
              <a:off x="3085276" y="1657565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165C3E2-69B0-5FAA-AA33-41DE248112FD}"/>
                </a:ext>
              </a:extLst>
            </p:cNvPr>
            <p:cNvSpPr txBox="1"/>
            <p:nvPr/>
          </p:nvSpPr>
          <p:spPr>
            <a:xfrm>
              <a:off x="2251653" y="2082009"/>
              <a:ext cx="3241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B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8B644AD-2745-D8BF-F153-FCF0C1E1B927}"/>
                </a:ext>
              </a:extLst>
            </p:cNvPr>
            <p:cNvSpPr txBox="1"/>
            <p:nvPr/>
          </p:nvSpPr>
          <p:spPr>
            <a:xfrm>
              <a:off x="3921569" y="2087091"/>
              <a:ext cx="3209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57CF361-E45B-E39E-615D-7C3E6BBF05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90477" y="2798775"/>
              <a:ext cx="432000" cy="43200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D59228F-9873-711E-D57B-7DE9133C2F2A}"/>
                </a:ext>
              </a:extLst>
            </p:cNvPr>
            <p:cNvSpPr txBox="1"/>
            <p:nvPr/>
          </p:nvSpPr>
          <p:spPr>
            <a:xfrm>
              <a:off x="1539604" y="2806331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D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92FD144-7D16-974A-A5B7-59B19BDD953C}"/>
                </a:ext>
              </a:extLst>
            </p:cNvPr>
            <p:cNvSpPr txBox="1"/>
            <p:nvPr/>
          </p:nvSpPr>
          <p:spPr>
            <a:xfrm>
              <a:off x="2258070" y="2812480"/>
              <a:ext cx="3097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1996821-C925-C4E0-586A-D84BED2966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9828" y="2798775"/>
              <a:ext cx="432000" cy="43200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0F346FA-F2A4-E373-3BD8-CAC781DBEAF7}"/>
                </a:ext>
              </a:extLst>
            </p:cNvPr>
            <p:cNvSpPr txBox="1"/>
            <p:nvPr/>
          </p:nvSpPr>
          <p:spPr>
            <a:xfrm>
              <a:off x="2960431" y="2812480"/>
              <a:ext cx="3032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F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DBE0DF3-1757-95EF-7F4B-F932EC46C49D}"/>
                </a:ext>
              </a:extLst>
            </p:cNvPr>
            <p:cNvSpPr txBox="1"/>
            <p:nvPr/>
          </p:nvSpPr>
          <p:spPr>
            <a:xfrm>
              <a:off x="3520497" y="2812739"/>
              <a:ext cx="3465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G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5B0A245-6618-B14D-FFC2-CA389A4A20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35044" y="2798775"/>
              <a:ext cx="432000" cy="43200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F2A4DFD-65E3-AC54-23FB-C7437D66E824}"/>
                </a:ext>
              </a:extLst>
            </p:cNvPr>
            <p:cNvSpPr txBox="1"/>
            <p:nvPr/>
          </p:nvSpPr>
          <p:spPr>
            <a:xfrm>
              <a:off x="4292560" y="2814720"/>
              <a:ext cx="3449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H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F1C7A14-A27B-73D3-BAE0-FCA7B0E63F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0322" y="3531197"/>
              <a:ext cx="432000" cy="432000"/>
            </a:xfrm>
            <a:prstGeom prst="ellipse">
              <a:avLst/>
            </a:prstGeom>
            <a:noFill/>
            <a:ln w="19050">
              <a:solidFill>
                <a:srgbClr val="FF4C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724CE2E-9621-6FE7-8A13-647456B78A0F}"/>
                </a:ext>
              </a:extLst>
            </p:cNvPr>
            <p:cNvSpPr txBox="1"/>
            <p:nvPr/>
          </p:nvSpPr>
          <p:spPr>
            <a:xfrm>
              <a:off x="1903230" y="3547142"/>
              <a:ext cx="2487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I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B606A8D-8939-0676-6B70-0C3D67EC28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69526" y="3531197"/>
              <a:ext cx="432000" cy="43200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00C8224-E849-6C7A-ADFB-42AAB769D533}"/>
                </a:ext>
              </a:extLst>
            </p:cNvPr>
            <p:cNvSpPr txBox="1"/>
            <p:nvPr/>
          </p:nvSpPr>
          <p:spPr>
            <a:xfrm>
              <a:off x="2658611" y="3531933"/>
              <a:ext cx="2664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J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0D95B91-CE15-C843-2D4A-13C8752540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81790" y="3531197"/>
              <a:ext cx="432000" cy="432000"/>
            </a:xfrm>
            <a:prstGeom prst="ellipse">
              <a:avLst/>
            </a:prstGeom>
            <a:noFill/>
            <a:ln w="19050">
              <a:solidFill>
                <a:srgbClr val="FFAA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0A770CB-8A2E-ADFF-2D25-83E10F01719E}"/>
                </a:ext>
              </a:extLst>
            </p:cNvPr>
            <p:cNvSpPr txBox="1"/>
            <p:nvPr/>
          </p:nvSpPr>
          <p:spPr>
            <a:xfrm>
              <a:off x="3553886" y="3530630"/>
              <a:ext cx="317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K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5C218FD-BB33-5EF0-F059-A36E9C2809EB}"/>
                </a:ext>
              </a:extLst>
            </p:cNvPr>
            <p:cNvCxnSpPr>
              <a:cxnSpLocks/>
            </p:cNvCxnSpPr>
            <p:nvPr/>
          </p:nvCxnSpPr>
          <p:spPr>
            <a:xfrm>
              <a:off x="3404884" y="2010355"/>
              <a:ext cx="529235" cy="126530"/>
            </a:xfrm>
            <a:prstGeom prst="line">
              <a:avLst/>
            </a:prstGeom>
            <a:ln w="19050">
              <a:solidFill>
                <a:srgbClr val="FFAA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66BF357-4011-7B90-5383-0B5E46853658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1706477" y="2505620"/>
              <a:ext cx="702578" cy="293155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71E2FA3-1D40-79AD-2A48-FE79236B8092}"/>
                </a:ext>
              </a:extLst>
            </p:cNvPr>
            <p:cNvCxnSpPr>
              <a:cxnSpLocks/>
            </p:cNvCxnSpPr>
            <p:nvPr/>
          </p:nvCxnSpPr>
          <p:spPr>
            <a:xfrm>
              <a:off x="2409055" y="2505620"/>
              <a:ext cx="6292" cy="293155"/>
            </a:xfrm>
            <a:prstGeom prst="line">
              <a:avLst/>
            </a:prstGeom>
            <a:ln w="19050">
              <a:solidFill>
                <a:srgbClr val="FF4C4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D408DA6-399A-4198-F6E4-7594CFD24403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>
              <a:off x="2409055" y="2505620"/>
              <a:ext cx="706773" cy="293155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7C07EFF-FF01-ACAF-D361-FE9105F436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91840" y="2505620"/>
              <a:ext cx="395014" cy="293155"/>
            </a:xfrm>
            <a:prstGeom prst="line">
              <a:avLst/>
            </a:prstGeom>
            <a:ln w="19050">
              <a:solidFill>
                <a:srgbClr val="FFAA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737CD8D-B160-8686-CFE2-CFDCFB440555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>
              <a:off x="4086854" y="2505620"/>
              <a:ext cx="364190" cy="293155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65595EF-EA49-A470-4AB2-94D4DADF17BF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 flipH="1">
              <a:off x="2026322" y="3230775"/>
              <a:ext cx="389025" cy="300422"/>
            </a:xfrm>
            <a:prstGeom prst="line">
              <a:avLst/>
            </a:prstGeom>
            <a:ln w="19050">
              <a:solidFill>
                <a:srgbClr val="FF4C4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969AB4D-E408-979E-4F2A-65F1E9BF1D1B}"/>
                </a:ext>
              </a:extLst>
            </p:cNvPr>
            <p:cNvCxnSpPr>
              <a:cxnSpLocks/>
              <a:endCxn id="23" idx="0"/>
            </p:cNvCxnSpPr>
            <p:nvPr/>
          </p:nvCxnSpPr>
          <p:spPr>
            <a:xfrm>
              <a:off x="2415347" y="3230775"/>
              <a:ext cx="370179" cy="300422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1DEDB0A-B960-F986-F7D5-787D8E1EF9F4}"/>
                </a:ext>
              </a:extLst>
            </p:cNvPr>
            <p:cNvCxnSpPr>
              <a:cxnSpLocks/>
              <a:endCxn id="25" idx="0"/>
            </p:cNvCxnSpPr>
            <p:nvPr/>
          </p:nvCxnSpPr>
          <p:spPr>
            <a:xfrm>
              <a:off x="3691840" y="3230775"/>
              <a:ext cx="5950" cy="300422"/>
            </a:xfrm>
            <a:prstGeom prst="line">
              <a:avLst/>
            </a:prstGeom>
            <a:ln w="19050">
              <a:solidFill>
                <a:srgbClr val="FFAA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E9D36A5-6E1A-63DA-57BD-8AF51EC0FC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36149" y="1641620"/>
              <a:ext cx="432000" cy="43200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E9AE97C-7A4F-25B2-598A-D967CF2780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99347" y="2798775"/>
              <a:ext cx="432000" cy="43200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8C1AB13-1B83-5EE0-3F19-179A532ECD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70854" y="2073620"/>
              <a:ext cx="432000" cy="43200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80AE1E9-6027-3C2C-EDC9-1B17BAD4E6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75840" y="2798775"/>
              <a:ext cx="432000" cy="43200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E82CDC3-55B8-119A-7B80-D7D25CD737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93055" y="2073620"/>
              <a:ext cx="432000" cy="43200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36AB107-57CC-2324-9ED2-F181F5F84BB1}"/>
                </a:ext>
              </a:extLst>
            </p:cNvPr>
            <p:cNvCxnSpPr>
              <a:cxnSpLocks/>
              <a:endCxn id="40" idx="7"/>
            </p:cNvCxnSpPr>
            <p:nvPr/>
          </p:nvCxnSpPr>
          <p:spPr>
            <a:xfrm flipH="1">
              <a:off x="2561790" y="2010355"/>
              <a:ext cx="537624" cy="12653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6740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28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1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 err="1"/>
              <a:t>Heapify</a:t>
            </a:r>
            <a:r>
              <a:rPr lang="en-US" sz="2400" dirty="0"/>
              <a:t>/</a:t>
            </a:r>
            <a:r>
              <a:rPr lang="en-US" sz="2400" dirty="0" err="1"/>
              <a:t>BuildHeap</a:t>
            </a:r>
            <a:r>
              <a:rPr lang="en-US" sz="2400" dirty="0"/>
              <a:t> Complexity Analysis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Oct 12, 13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 dirty="0"/>
              <a:t>CS21003/CS21203 / Algorithms - I | Priority Queue, 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82AE643-0D4E-D804-78E8-BF64E4A30AF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4187" y="1057412"/>
                <a:ext cx="6424393" cy="3712041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The running time of </a:t>
                </a:r>
                <a:r>
                  <a:rPr lang="en-US" sz="1600" dirty="0" err="1"/>
                  <a:t>heapify</a:t>
                </a:r>
                <a:r>
                  <a:rPr lang="en-US" sz="1600" dirty="0"/>
                  <a:t> operation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where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/>
                  <a:t> is the number of elements in the heap</a:t>
                </a:r>
              </a:p>
              <a:p>
                <a:pPr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>
                    <a:solidFill>
                      <a:srgbClr val="0432FF"/>
                    </a:solidFill>
                  </a:rPr>
                  <a:t>Some intuitions first [Great resource on this topic - </a:t>
                </a:r>
                <a:r>
                  <a:rPr lang="en-US" sz="1600" dirty="0">
                    <a:solidFill>
                      <a:srgbClr val="0432FF"/>
                    </a:solidFill>
                    <a:hlinkClick r:id="rId3"/>
                  </a:rPr>
                  <a:t>https://stackoverflow.com/a/18742428</a:t>
                </a:r>
                <a:r>
                  <a:rPr lang="en-US" sz="1600" dirty="0">
                    <a:solidFill>
                      <a:srgbClr val="0432FF"/>
                    </a:solidFill>
                  </a:rPr>
                  <a:t>]</a:t>
                </a:r>
                <a:endParaRPr lang="en-US" sz="1600" dirty="0"/>
              </a:p>
              <a:p>
                <a:pPr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The basic idea is after creating a complete binary tree - move an offending node until it satisfies the heap property</a:t>
                </a:r>
              </a:p>
              <a:p>
                <a:pPr marL="447675" lvl="1" indent="-223838"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400" dirty="0" err="1"/>
                  <a:t>shiftUp</a:t>
                </a:r>
                <a:r>
                  <a:rPr lang="en-US" sz="1400" dirty="0"/>
                  <a:t> - swaps a node that is less than its parent (thereby moving it up) until it is no smaller than the node above it</a:t>
                </a:r>
              </a:p>
              <a:p>
                <a:pPr marL="447675" lvl="1" indent="-223838"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400" dirty="0" err="1"/>
                  <a:t>shiftDown</a:t>
                </a:r>
                <a:r>
                  <a:rPr lang="en-US" sz="1400" dirty="0"/>
                  <a:t> - swaps a node that is more than its smallest child (thereby moving it down) until it is no larger than both nodes below it</a:t>
                </a:r>
              </a:p>
              <a:p>
                <a:pPr marL="239713" indent="-239713"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The number of operations required for </a:t>
                </a:r>
                <a:r>
                  <a:rPr lang="en-US" sz="1600" dirty="0" err="1"/>
                  <a:t>shiftUp</a:t>
                </a:r>
                <a:r>
                  <a:rPr lang="en-US" sz="1600" dirty="0"/>
                  <a:t> and </a:t>
                </a:r>
                <a:r>
                  <a:rPr lang="en-US" sz="1600" dirty="0" err="1"/>
                  <a:t>shiftDown</a:t>
                </a:r>
                <a:r>
                  <a:rPr lang="en-US" sz="1600" dirty="0"/>
                  <a:t> is proportional to the distance the node may have to move</a:t>
                </a:r>
              </a:p>
              <a:p>
                <a:pPr marL="239713" indent="-239713"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For </a:t>
                </a:r>
                <a:r>
                  <a:rPr lang="en-US" sz="1600" dirty="0" err="1"/>
                  <a:t>shiftUp</a:t>
                </a:r>
                <a:r>
                  <a:rPr lang="en-US" sz="1600" dirty="0"/>
                  <a:t>, it is the distance to the top of the tree, so </a:t>
                </a:r>
                <a:r>
                  <a:rPr lang="en-US" sz="1600" dirty="0" err="1"/>
                  <a:t>shiftUp</a:t>
                </a:r>
                <a:r>
                  <a:rPr lang="en-US" sz="1600" dirty="0"/>
                  <a:t> is expensive for nodes at the bottom of the tree</a:t>
                </a:r>
              </a:p>
              <a:p>
                <a:pPr marL="239713" indent="-239713"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For </a:t>
                </a:r>
                <a:r>
                  <a:rPr lang="en-US" sz="1600" dirty="0" err="1"/>
                  <a:t>shiftDown</a:t>
                </a:r>
                <a:r>
                  <a:rPr lang="en-US" sz="1600" dirty="0"/>
                  <a:t>, it is the distance to the bottom of the tree, so </a:t>
                </a:r>
                <a:r>
                  <a:rPr lang="en-US" sz="1600" dirty="0" err="1"/>
                  <a:t>shiftDown</a:t>
                </a:r>
                <a:r>
                  <a:rPr lang="en-US" sz="1600" dirty="0"/>
                  <a:t> is expensive for nodes at the top of the tree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82AE643-0D4E-D804-78E8-BF64E4A30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87" y="1057412"/>
                <a:ext cx="6424393" cy="3712041"/>
              </a:xfrm>
              <a:prstGeom prst="rect">
                <a:avLst/>
              </a:prstGeom>
              <a:blipFill>
                <a:blip r:embed="rId4"/>
                <a:stretch>
                  <a:fillRect l="-394" t="-2048" b="-1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8046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29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1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 err="1"/>
              <a:t>Heapify</a:t>
            </a:r>
            <a:r>
              <a:rPr lang="en-US" sz="2400" dirty="0"/>
              <a:t>/</a:t>
            </a:r>
            <a:r>
              <a:rPr lang="en-US" sz="2400" dirty="0" err="1"/>
              <a:t>BuildHeap</a:t>
            </a:r>
            <a:r>
              <a:rPr lang="en-US" sz="2400" dirty="0"/>
              <a:t> Complexity Analysis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Oct 12, 13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 dirty="0"/>
              <a:t>CS21003/CS21203 / Algorithms - I | Priority Queue, Heap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82AE643-0D4E-D804-78E8-BF64E4A30AF3}"/>
              </a:ext>
            </a:extLst>
          </p:cNvPr>
          <p:cNvSpPr txBox="1">
            <a:spLocks/>
          </p:cNvSpPr>
          <p:nvPr/>
        </p:nvSpPr>
        <p:spPr>
          <a:xfrm>
            <a:off x="144187" y="1057412"/>
            <a:ext cx="6424393" cy="37120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9713" indent="-239713">
              <a:lnSpc>
                <a:spcPts val="16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Although both operations are O(log n) in the worst case, only one node is at the top whereas half the nodes lie in the bottom layer</a:t>
            </a:r>
          </a:p>
          <a:p>
            <a:pPr marL="239713" indent="-239713">
              <a:lnSpc>
                <a:spcPts val="16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So it shouldn't be too surprising that if we have to apply an operation to every node, we would prefer </a:t>
            </a:r>
            <a:r>
              <a:rPr lang="en-US" sz="1600" dirty="0" err="1"/>
              <a:t>shiftDown</a:t>
            </a:r>
            <a:r>
              <a:rPr lang="en-US" sz="1600" dirty="0"/>
              <a:t> over </a:t>
            </a:r>
            <a:r>
              <a:rPr lang="en-US" sz="1600" dirty="0" err="1"/>
              <a:t>shiftUp</a:t>
            </a:r>
            <a:endParaRPr lang="en-US" sz="16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74B9ECA-6B44-7424-11D6-FD3C671DB3C4}"/>
              </a:ext>
            </a:extLst>
          </p:cNvPr>
          <p:cNvGrpSpPr/>
          <p:nvPr/>
        </p:nvGrpSpPr>
        <p:grpSpPr>
          <a:xfrm>
            <a:off x="307774" y="2513568"/>
            <a:ext cx="3561178" cy="2122173"/>
            <a:chOff x="1448597" y="1378690"/>
            <a:chExt cx="3561178" cy="212217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40C2FE6-4FD6-DEFC-B5F5-9B4598AF62ED}"/>
                </a:ext>
              </a:extLst>
            </p:cNvPr>
            <p:cNvGrpSpPr/>
            <p:nvPr/>
          </p:nvGrpSpPr>
          <p:grpSpPr>
            <a:xfrm>
              <a:off x="3071034" y="1378690"/>
              <a:ext cx="360000" cy="377418"/>
              <a:chOff x="3015000" y="2493387"/>
              <a:chExt cx="360000" cy="377418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24086A7D-4276-21B3-ACBE-1D8700E86CF1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94C95D9-7A1B-F6DD-233D-09040FCF1D51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26CC23F-E352-78AC-A815-A13E6FD4F3E9}"/>
                </a:ext>
              </a:extLst>
            </p:cNvPr>
            <p:cNvGrpSpPr/>
            <p:nvPr/>
          </p:nvGrpSpPr>
          <p:grpSpPr>
            <a:xfrm>
              <a:off x="2266874" y="1973586"/>
              <a:ext cx="360000" cy="377418"/>
              <a:chOff x="3015000" y="2493387"/>
              <a:chExt cx="360000" cy="377418"/>
            </a:xfrm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0B5222EA-81E0-10F5-C90B-45A91BE51A09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3BAC0C1-AA57-6CAB-B769-B73F0F2F0459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7FB6F71-4B49-B2A0-8B91-C8E732E793A7}"/>
                </a:ext>
              </a:extLst>
            </p:cNvPr>
            <p:cNvGrpSpPr/>
            <p:nvPr/>
          </p:nvGrpSpPr>
          <p:grpSpPr>
            <a:xfrm>
              <a:off x="3918741" y="1939856"/>
              <a:ext cx="360000" cy="377418"/>
              <a:chOff x="3015000" y="2493387"/>
              <a:chExt cx="360000" cy="377418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19B5CA09-5868-E00E-E893-4B6C46E7C4E0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7B1558E-9AC4-6A33-88CB-01E5778CF142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595A63D-C4C9-41E4-291F-9A9BA53677FD}"/>
                </a:ext>
              </a:extLst>
            </p:cNvPr>
            <p:cNvCxnSpPr>
              <a:cxnSpLocks/>
              <a:stCxn id="66" idx="2"/>
              <a:endCxn id="64" idx="0"/>
            </p:cNvCxnSpPr>
            <p:nvPr/>
          </p:nvCxnSpPr>
          <p:spPr>
            <a:xfrm flipH="1">
              <a:off x="2452448" y="1748022"/>
              <a:ext cx="808168" cy="225564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D967833-2B20-0C4A-EBDD-31A0055F78D8}"/>
                </a:ext>
              </a:extLst>
            </p:cNvPr>
            <p:cNvCxnSpPr>
              <a:cxnSpLocks/>
              <a:stCxn id="66" idx="2"/>
              <a:endCxn id="62" idx="0"/>
            </p:cNvCxnSpPr>
            <p:nvPr/>
          </p:nvCxnSpPr>
          <p:spPr>
            <a:xfrm>
              <a:off x="3260616" y="1748022"/>
              <a:ext cx="842898" cy="191834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525B3DE-A537-92BE-32C7-66C950809242}"/>
                </a:ext>
              </a:extLst>
            </p:cNvPr>
            <p:cNvGrpSpPr/>
            <p:nvPr/>
          </p:nvGrpSpPr>
          <p:grpSpPr>
            <a:xfrm>
              <a:off x="1800042" y="2509934"/>
              <a:ext cx="360000" cy="377418"/>
              <a:chOff x="3015000" y="2493387"/>
              <a:chExt cx="360000" cy="377418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CE57D977-6097-E56B-4EED-B50DB1AE2BC7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80BAE0E-490F-1C9F-69FC-D1BD234A4A9C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58396FF-BBBB-1C5A-6F56-D0F8EEFFBDD5}"/>
                </a:ext>
              </a:extLst>
            </p:cNvPr>
            <p:cNvGrpSpPr/>
            <p:nvPr/>
          </p:nvGrpSpPr>
          <p:grpSpPr>
            <a:xfrm>
              <a:off x="2685532" y="2511037"/>
              <a:ext cx="360000" cy="377418"/>
              <a:chOff x="3015000" y="2493387"/>
              <a:chExt cx="360000" cy="377418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EB373022-1EA4-60EF-B8A1-B709D3877A44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4B80992-A2FE-C126-2EE8-4054A0DE8245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F74D553-3EFF-A317-8223-E2DA5AAF3589}"/>
                </a:ext>
              </a:extLst>
            </p:cNvPr>
            <p:cNvCxnSpPr>
              <a:cxnSpLocks/>
              <a:stCxn id="64" idx="2"/>
              <a:endCxn id="60" idx="0"/>
            </p:cNvCxnSpPr>
            <p:nvPr/>
          </p:nvCxnSpPr>
          <p:spPr>
            <a:xfrm flipH="1">
              <a:off x="1994433" y="2342918"/>
              <a:ext cx="458015" cy="167016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B9C7CFD-7CB7-0302-31BC-8CC3C9566BA3}"/>
                </a:ext>
              </a:extLst>
            </p:cNvPr>
            <p:cNvCxnSpPr>
              <a:cxnSpLocks/>
              <a:stCxn id="64" idx="2"/>
              <a:endCxn id="58" idx="0"/>
            </p:cNvCxnSpPr>
            <p:nvPr/>
          </p:nvCxnSpPr>
          <p:spPr>
            <a:xfrm>
              <a:off x="2452448" y="2342918"/>
              <a:ext cx="412246" cy="168119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039E664-F47F-9800-9F47-0C44EBB73736}"/>
                </a:ext>
              </a:extLst>
            </p:cNvPr>
            <p:cNvGrpSpPr/>
            <p:nvPr/>
          </p:nvGrpSpPr>
          <p:grpSpPr>
            <a:xfrm>
              <a:off x="3482951" y="2501740"/>
              <a:ext cx="360000" cy="377418"/>
              <a:chOff x="3015000" y="2493387"/>
              <a:chExt cx="360000" cy="377418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DCF5809D-5F6F-CD54-3CFB-C6AF9AA3F20B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432A7C7-21FA-4786-E302-BD144665F828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88DE1D6-ECE4-CA14-F26C-11256A11E34C}"/>
                </a:ext>
              </a:extLst>
            </p:cNvPr>
            <p:cNvGrpSpPr/>
            <p:nvPr/>
          </p:nvGrpSpPr>
          <p:grpSpPr>
            <a:xfrm>
              <a:off x="4314607" y="2497697"/>
              <a:ext cx="361264" cy="377418"/>
              <a:chOff x="3015000" y="2493387"/>
              <a:chExt cx="361264" cy="377418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76C23C59-3D56-2222-0E45-3DC46C6ED064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733BC4C-D915-74DE-AC0C-06715DD94BFB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</a:t>
                </a:r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CE32AB0-08B8-B62F-395D-F54DB1850AA1}"/>
                </a:ext>
              </a:extLst>
            </p:cNvPr>
            <p:cNvCxnSpPr>
              <a:cxnSpLocks/>
              <a:stCxn id="62" idx="2"/>
              <a:endCxn id="56" idx="0"/>
            </p:cNvCxnSpPr>
            <p:nvPr/>
          </p:nvCxnSpPr>
          <p:spPr>
            <a:xfrm flipH="1">
              <a:off x="3658907" y="2309188"/>
              <a:ext cx="444607" cy="192552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2A11068-0D2C-2017-45EA-D7D6D276BD88}"/>
                </a:ext>
              </a:extLst>
            </p:cNvPr>
            <p:cNvCxnSpPr>
              <a:cxnSpLocks/>
              <a:stCxn id="62" idx="2"/>
              <a:endCxn id="54" idx="0"/>
            </p:cNvCxnSpPr>
            <p:nvPr/>
          </p:nvCxnSpPr>
          <p:spPr>
            <a:xfrm>
              <a:off x="4103514" y="2309188"/>
              <a:ext cx="407087" cy="188509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AE976ED-8C08-7612-AE3B-A1BE5940BA90}"/>
                </a:ext>
              </a:extLst>
            </p:cNvPr>
            <p:cNvGrpSpPr/>
            <p:nvPr/>
          </p:nvGrpSpPr>
          <p:grpSpPr>
            <a:xfrm>
              <a:off x="1448597" y="3122342"/>
              <a:ext cx="360000" cy="377418"/>
              <a:chOff x="3015000" y="2493387"/>
              <a:chExt cx="360000" cy="377418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2C025FD5-ACED-BAF1-A70D-1A0DEE436AAB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743DA6F-193B-1ADE-230B-249536C63A25}"/>
                  </a:ext>
                </a:extLst>
              </p:cNvPr>
              <p:cNvSpPr txBox="1"/>
              <p:nvPr/>
            </p:nvSpPr>
            <p:spPr>
              <a:xfrm>
                <a:off x="3078976" y="2493387"/>
                <a:ext cx="242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E6D2001-CCCE-FADF-47BD-7DA6A87A3F3F}"/>
                </a:ext>
              </a:extLst>
            </p:cNvPr>
            <p:cNvGrpSpPr/>
            <p:nvPr/>
          </p:nvGrpSpPr>
          <p:grpSpPr>
            <a:xfrm>
              <a:off x="1933473" y="3123445"/>
              <a:ext cx="360000" cy="377418"/>
              <a:chOff x="3015000" y="2493387"/>
              <a:chExt cx="360000" cy="377418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C7ACB02B-D910-EDF5-946E-7B50B1B2484C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57B59C8-46E4-D59C-C777-D29DC149E224}"/>
                  </a:ext>
                </a:extLst>
              </p:cNvPr>
              <p:cNvSpPr txBox="1"/>
              <p:nvPr/>
            </p:nvSpPr>
            <p:spPr>
              <a:xfrm>
                <a:off x="3070663" y="2493387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437034F-7B8B-9DD3-3CC1-2E243C980D17}"/>
                </a:ext>
              </a:extLst>
            </p:cNvPr>
            <p:cNvGrpSpPr/>
            <p:nvPr/>
          </p:nvGrpSpPr>
          <p:grpSpPr>
            <a:xfrm>
              <a:off x="2402935" y="3118390"/>
              <a:ext cx="360000" cy="377418"/>
              <a:chOff x="3015000" y="2493387"/>
              <a:chExt cx="360000" cy="377418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E73FF66-57B6-D4E8-3690-9E757724D73D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A911576-C6FD-592D-8935-B4DF9B16BDA0}"/>
                  </a:ext>
                </a:extLst>
              </p:cNvPr>
              <p:cNvSpPr txBox="1"/>
              <p:nvPr/>
            </p:nvSpPr>
            <p:spPr>
              <a:xfrm>
                <a:off x="3054037" y="2493387"/>
                <a:ext cx="304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K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797FA41-A998-2AFF-C70E-AAAAB0B2A6EC}"/>
                </a:ext>
              </a:extLst>
            </p:cNvPr>
            <p:cNvGrpSpPr/>
            <p:nvPr/>
          </p:nvGrpSpPr>
          <p:grpSpPr>
            <a:xfrm>
              <a:off x="2852975" y="3119493"/>
              <a:ext cx="360000" cy="377418"/>
              <a:chOff x="3015000" y="2493387"/>
              <a:chExt cx="360000" cy="377418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EF59AD5F-B57F-5493-4C79-359B4DF2F8C6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C060EA9-65BD-2790-D00D-AB3B10D7A7B4}"/>
                  </a:ext>
                </a:extLst>
              </p:cNvPr>
              <p:cNvSpPr txBox="1"/>
              <p:nvPr/>
            </p:nvSpPr>
            <p:spPr>
              <a:xfrm>
                <a:off x="3062350" y="2493387"/>
                <a:ext cx="282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F5A34F1-5BAD-935D-32CF-220455AD34ED}"/>
                </a:ext>
              </a:extLst>
            </p:cNvPr>
            <p:cNvGrpSpPr/>
            <p:nvPr/>
          </p:nvGrpSpPr>
          <p:grpSpPr>
            <a:xfrm>
              <a:off x="3290770" y="3113850"/>
              <a:ext cx="381836" cy="377418"/>
              <a:chOff x="3012472" y="2493387"/>
              <a:chExt cx="381836" cy="377418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8E022B79-3ED9-E3CE-34BE-03BBBE53F351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E71D452-151F-822E-715E-32D78467BD65}"/>
                  </a:ext>
                </a:extLst>
              </p:cNvPr>
              <p:cNvSpPr txBox="1"/>
              <p:nvPr/>
            </p:nvSpPr>
            <p:spPr>
              <a:xfrm>
                <a:off x="3012472" y="2493387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EAE3C7A-B98D-DDDC-9568-A9AA5174AEA8}"/>
                </a:ext>
              </a:extLst>
            </p:cNvPr>
            <p:cNvGrpSpPr/>
            <p:nvPr/>
          </p:nvGrpSpPr>
          <p:grpSpPr>
            <a:xfrm>
              <a:off x="3743338" y="3114953"/>
              <a:ext cx="360000" cy="377418"/>
              <a:chOff x="3015000" y="2493387"/>
              <a:chExt cx="360000" cy="377418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0CCD26BC-BBF1-BB2A-689C-B3C944F28D25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28848F3-6B17-E053-0B7C-3C375E25E344}"/>
                  </a:ext>
                </a:extLst>
              </p:cNvPr>
              <p:cNvSpPr txBox="1"/>
              <p:nvPr/>
            </p:nvSpPr>
            <p:spPr>
              <a:xfrm>
                <a:off x="3037411" y="2493387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68F20D3-F24B-4D01-C66F-5E2110226FA9}"/>
                </a:ext>
              </a:extLst>
            </p:cNvPr>
            <p:cNvGrpSpPr/>
            <p:nvPr/>
          </p:nvGrpSpPr>
          <p:grpSpPr>
            <a:xfrm>
              <a:off x="4199735" y="3121060"/>
              <a:ext cx="360000" cy="369332"/>
              <a:chOff x="3015000" y="2501700"/>
              <a:chExt cx="360000" cy="36933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E684A0AF-6279-3E12-44FB-A965BEE18372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9C0EBF8-D0EF-957F-22DA-41548409087C}"/>
                  </a:ext>
                </a:extLst>
              </p:cNvPr>
              <p:cNvSpPr txBox="1"/>
              <p:nvPr/>
            </p:nvSpPr>
            <p:spPr>
              <a:xfrm>
                <a:off x="3029098" y="2501700"/>
                <a:ext cx="3369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5A04D5B-5402-5C08-25EB-40542B13C084}"/>
                </a:ext>
              </a:extLst>
            </p:cNvPr>
            <p:cNvGrpSpPr/>
            <p:nvPr/>
          </p:nvGrpSpPr>
          <p:grpSpPr>
            <a:xfrm>
              <a:off x="4649775" y="3113850"/>
              <a:ext cx="360000" cy="377418"/>
              <a:chOff x="3015000" y="2493387"/>
              <a:chExt cx="360000" cy="377418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4C16E92D-CE2D-130D-7452-1A99E4E5A55B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35A806C-A4B8-BC47-4FF4-AD1E8C2B57C8}"/>
                  </a:ext>
                </a:extLst>
              </p:cNvPr>
              <p:cNvSpPr txBox="1"/>
              <p:nvPr/>
            </p:nvSpPr>
            <p:spPr>
              <a:xfrm>
                <a:off x="3054037" y="2493387"/>
                <a:ext cx="303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</a:t>
                </a:r>
              </a:p>
            </p:txBody>
          </p:sp>
        </p:grp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74DD65A-7DFF-B068-D0A6-08A8D29172FD}"/>
                </a:ext>
              </a:extLst>
            </p:cNvPr>
            <p:cNvCxnSpPr>
              <a:cxnSpLocks/>
              <a:stCxn id="60" idx="2"/>
              <a:endCxn id="52" idx="0"/>
            </p:cNvCxnSpPr>
            <p:nvPr/>
          </p:nvCxnSpPr>
          <p:spPr>
            <a:xfrm flipH="1">
              <a:off x="1633760" y="2879266"/>
              <a:ext cx="360673" cy="243076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0F73477-3F99-0E29-B24B-5951137185D8}"/>
                </a:ext>
              </a:extLst>
            </p:cNvPr>
            <p:cNvCxnSpPr>
              <a:cxnSpLocks/>
              <a:stCxn id="60" idx="2"/>
              <a:endCxn id="50" idx="0"/>
            </p:cNvCxnSpPr>
            <p:nvPr/>
          </p:nvCxnSpPr>
          <p:spPr>
            <a:xfrm>
              <a:off x="1994433" y="2879266"/>
              <a:ext cx="123905" cy="244179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5889814-951B-3959-3EC8-3F38B6530977}"/>
                </a:ext>
              </a:extLst>
            </p:cNvPr>
            <p:cNvCxnSpPr>
              <a:cxnSpLocks/>
              <a:stCxn id="57" idx="4"/>
              <a:endCxn id="48" idx="0"/>
            </p:cNvCxnSpPr>
            <p:nvPr/>
          </p:nvCxnSpPr>
          <p:spPr>
            <a:xfrm flipH="1">
              <a:off x="2594418" y="2888455"/>
              <a:ext cx="271114" cy="229935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E7917C8-AC58-C236-FC5D-1D1BB61D4C9C}"/>
                </a:ext>
              </a:extLst>
            </p:cNvPr>
            <p:cNvCxnSpPr>
              <a:cxnSpLocks/>
              <a:stCxn id="58" idx="2"/>
              <a:endCxn id="46" idx="0"/>
            </p:cNvCxnSpPr>
            <p:nvPr/>
          </p:nvCxnSpPr>
          <p:spPr>
            <a:xfrm>
              <a:off x="2864694" y="2880369"/>
              <a:ext cx="176856" cy="239124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C7F7F8F-6054-C884-9E24-DE2109F291A7}"/>
                </a:ext>
              </a:extLst>
            </p:cNvPr>
            <p:cNvCxnSpPr>
              <a:cxnSpLocks/>
              <a:stCxn id="56" idx="2"/>
              <a:endCxn id="44" idx="0"/>
            </p:cNvCxnSpPr>
            <p:nvPr/>
          </p:nvCxnSpPr>
          <p:spPr>
            <a:xfrm flipH="1">
              <a:off x="3481688" y="2871072"/>
              <a:ext cx="177219" cy="242778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CC128D4-B1F4-6091-0B69-11FD8553B57B}"/>
                </a:ext>
              </a:extLst>
            </p:cNvPr>
            <p:cNvCxnSpPr>
              <a:cxnSpLocks/>
              <a:stCxn id="56" idx="2"/>
            </p:cNvCxnSpPr>
            <p:nvPr/>
          </p:nvCxnSpPr>
          <p:spPr>
            <a:xfrm>
              <a:off x="3658907" y="2871072"/>
              <a:ext cx="145232" cy="265839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BFE2924-A1F4-1067-C1D3-C0F2CF2AAEF7}"/>
                </a:ext>
              </a:extLst>
            </p:cNvPr>
            <p:cNvCxnSpPr>
              <a:cxnSpLocks/>
              <a:stCxn id="54" idx="2"/>
              <a:endCxn id="40" idx="0"/>
            </p:cNvCxnSpPr>
            <p:nvPr/>
          </p:nvCxnSpPr>
          <p:spPr>
            <a:xfrm flipH="1">
              <a:off x="4382309" y="2867029"/>
              <a:ext cx="128292" cy="254031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09C401D6-3805-1BC9-CC96-100D6C992342}"/>
                </a:ext>
              </a:extLst>
            </p:cNvPr>
            <p:cNvCxnSpPr>
              <a:cxnSpLocks/>
              <a:stCxn id="53" idx="4"/>
              <a:endCxn id="38" idx="0"/>
            </p:cNvCxnSpPr>
            <p:nvPr/>
          </p:nvCxnSpPr>
          <p:spPr>
            <a:xfrm>
              <a:off x="4494607" y="2875115"/>
              <a:ext cx="345849" cy="238735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06605C5-BAE4-C09B-8788-567F97B7DDCB}"/>
                  </a:ext>
                </a:extLst>
              </p:cNvPr>
              <p:cNvSpPr txBox="1"/>
              <p:nvPr/>
            </p:nvSpPr>
            <p:spPr>
              <a:xfrm>
                <a:off x="4149343" y="2548894"/>
                <a:ext cx="8755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height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06605C5-BAE4-C09B-8788-567F97B7D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343" y="2548894"/>
                <a:ext cx="875561" cy="338554"/>
              </a:xfrm>
              <a:prstGeom prst="rect">
                <a:avLst/>
              </a:prstGeom>
              <a:blipFill>
                <a:blip r:embed="rId3"/>
                <a:stretch>
                  <a:fillRect l="-2857" t="-3571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362EABD-2327-B5A0-5DF6-B4E109624C46}"/>
                  </a:ext>
                </a:extLst>
              </p:cNvPr>
              <p:cNvSpPr txBox="1"/>
              <p:nvPr/>
            </p:nvSpPr>
            <p:spPr>
              <a:xfrm>
                <a:off x="4149343" y="3110060"/>
                <a:ext cx="123444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height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362EABD-2327-B5A0-5DF6-B4E109624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343" y="3110060"/>
                <a:ext cx="1234440" cy="338554"/>
              </a:xfrm>
              <a:prstGeom prst="rect">
                <a:avLst/>
              </a:prstGeom>
              <a:blipFill>
                <a:blip r:embed="rId4"/>
                <a:stretch>
                  <a:fillRect l="-2041" t="-3571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4F9619C-E52C-8526-E0C2-8BFC5CA642FC}"/>
                  </a:ext>
                </a:extLst>
              </p:cNvPr>
              <p:cNvSpPr txBox="1"/>
              <p:nvPr/>
            </p:nvSpPr>
            <p:spPr>
              <a:xfrm>
                <a:off x="4149343" y="3701584"/>
                <a:ext cx="123444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height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4F9619C-E52C-8526-E0C2-8BFC5CA64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343" y="3701584"/>
                <a:ext cx="1234440" cy="338554"/>
              </a:xfrm>
              <a:prstGeom prst="rect">
                <a:avLst/>
              </a:prstGeom>
              <a:blipFill>
                <a:blip r:embed="rId5"/>
                <a:stretch>
                  <a:fillRect l="-2041" t="-7143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BFBC1AB-C0D8-D953-A034-98474EA46750}"/>
                  </a:ext>
                </a:extLst>
              </p:cNvPr>
              <p:cNvSpPr txBox="1"/>
              <p:nvPr/>
            </p:nvSpPr>
            <p:spPr>
              <a:xfrm>
                <a:off x="4143291" y="4297757"/>
                <a:ext cx="123444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sz="1600" dirty="0"/>
                  <a:t>height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br>
                  <a:rPr lang="en-US" sz="16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b="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BFBC1AB-C0D8-D953-A034-98474EA46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291" y="4297757"/>
                <a:ext cx="1234440" cy="584775"/>
              </a:xfrm>
              <a:prstGeom prst="rect">
                <a:avLst/>
              </a:prstGeom>
              <a:blipFill>
                <a:blip r:embed="rId6"/>
                <a:stretch>
                  <a:fillRect l="-3061" t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5C3DBB34-4DD6-5AA2-44B1-E84D06893DD6}"/>
              </a:ext>
            </a:extLst>
          </p:cNvPr>
          <p:cNvSpPr txBox="1"/>
          <p:nvPr/>
        </p:nvSpPr>
        <p:spPr>
          <a:xfrm>
            <a:off x="5476007" y="2141840"/>
            <a:ext cx="910506" cy="4831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600" dirty="0"/>
              <a:t>Max # of</a:t>
            </a:r>
          </a:p>
          <a:p>
            <a:pPr algn="ctr">
              <a:lnSpc>
                <a:spcPts val="1500"/>
              </a:lnSpc>
            </a:pPr>
            <a:r>
              <a:rPr lang="en-US" sz="1600" dirty="0"/>
              <a:t>nodes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9C80355-5546-3555-AD66-B9BB0B39FE4D}"/>
                  </a:ext>
                </a:extLst>
              </p:cNvPr>
              <p:cNvSpPr txBox="1"/>
              <p:nvPr/>
            </p:nvSpPr>
            <p:spPr>
              <a:xfrm>
                <a:off x="5549489" y="2546865"/>
                <a:ext cx="821763" cy="3724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9C80355-5546-3555-AD66-B9BB0B39F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9489" y="2546865"/>
                <a:ext cx="821763" cy="37240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EAE4A5A-D4C3-7EB4-CFE7-6C5FA05832CA}"/>
                  </a:ext>
                </a:extLst>
              </p:cNvPr>
              <p:cNvSpPr txBox="1"/>
              <p:nvPr/>
            </p:nvSpPr>
            <p:spPr>
              <a:xfrm>
                <a:off x="5546375" y="3066806"/>
                <a:ext cx="817403" cy="3724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EAE4A5A-D4C3-7EB4-CFE7-6C5FA0583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375" y="3066806"/>
                <a:ext cx="817403" cy="37240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96FBAEE-34B5-1F9A-4609-7C8105AF6883}"/>
                  </a:ext>
                </a:extLst>
              </p:cNvPr>
              <p:cNvSpPr txBox="1"/>
              <p:nvPr/>
            </p:nvSpPr>
            <p:spPr>
              <a:xfrm>
                <a:off x="5553849" y="3680138"/>
                <a:ext cx="821763" cy="3724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96FBAEE-34B5-1F9A-4609-7C8105AF6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849" y="3680138"/>
                <a:ext cx="821763" cy="37240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79FEDBF-1892-F333-A764-F067BE3887DB}"/>
                  </a:ext>
                </a:extLst>
              </p:cNvPr>
              <p:cNvSpPr txBox="1"/>
              <p:nvPr/>
            </p:nvSpPr>
            <p:spPr>
              <a:xfrm>
                <a:off x="5560155" y="4278445"/>
                <a:ext cx="821763" cy="3724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79FEDBF-1892-F333-A764-F067BE388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155" y="4278445"/>
                <a:ext cx="821763" cy="37240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6E935D0C-DB38-F5F3-1458-3522EF901651}"/>
              </a:ext>
            </a:extLst>
          </p:cNvPr>
          <p:cNvSpPr txBox="1"/>
          <p:nvPr/>
        </p:nvSpPr>
        <p:spPr>
          <a:xfrm>
            <a:off x="4146989" y="2171785"/>
            <a:ext cx="910506" cy="4831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600" dirty="0"/>
              <a:t>Max # of</a:t>
            </a:r>
          </a:p>
          <a:p>
            <a:pPr algn="ctr">
              <a:lnSpc>
                <a:spcPts val="1500"/>
              </a:lnSpc>
            </a:pPr>
            <a:r>
              <a:rPr lang="en-US" sz="1600" dirty="0"/>
              <a:t>swaps</a:t>
            </a:r>
          </a:p>
        </p:txBody>
      </p:sp>
    </p:spTree>
    <p:extLst>
      <p:ext uri="{BB962C8B-B14F-4D97-AF65-F5344CB8AC3E}">
        <p14:creationId xmlns:p14="http://schemas.microsoft.com/office/powerpoint/2010/main" val="3042044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3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Resources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Oct 12, 13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CS21003/CS21203 / Algorithms - I | Priority Queue, Heap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B4829D-B774-E415-60E7-8D4C69BB279C}"/>
              </a:ext>
            </a:extLst>
          </p:cNvPr>
          <p:cNvSpPr txBox="1">
            <a:spLocks/>
          </p:cNvSpPr>
          <p:nvPr/>
        </p:nvSpPr>
        <p:spPr>
          <a:xfrm>
            <a:off x="144187" y="1157168"/>
            <a:ext cx="6424393" cy="37120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Apart from the book</a:t>
            </a:r>
          </a:p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UC Davis ECS 36C Course by Prof. Joël </a:t>
            </a:r>
            <a:r>
              <a:rPr lang="en-US" sz="1600" dirty="0" err="1"/>
              <a:t>Porquet</a:t>
            </a:r>
            <a:r>
              <a:rPr lang="en-US" sz="1600" dirty="0"/>
              <a:t>-Lupine </a:t>
            </a:r>
          </a:p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952774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30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1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 err="1"/>
              <a:t>Heapify</a:t>
            </a:r>
            <a:r>
              <a:rPr lang="en-US" sz="2400" dirty="0"/>
              <a:t>/</a:t>
            </a:r>
            <a:r>
              <a:rPr lang="en-US" sz="2400" dirty="0" err="1"/>
              <a:t>BuildHeap</a:t>
            </a:r>
            <a:r>
              <a:rPr lang="en-US" sz="2400" dirty="0"/>
              <a:t> Complexity Analysis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Oct 12, 13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 dirty="0"/>
              <a:t>CS21003/CS21203 / Algorithms - I | Priority Queue, 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82AE643-0D4E-D804-78E8-BF64E4A30AF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4187" y="1137550"/>
                <a:ext cx="6424393" cy="3631903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39713" indent="-239713"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Total swaps (max)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  <m:e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1600" dirty="0"/>
              </a:p>
              <a:p>
                <a:pPr marL="239713" indent="-239713"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 =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+2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1+0…(1)</m:t>
                    </m:r>
                  </m:oMath>
                </a14:m>
                <a:endParaRPr lang="en-US" sz="1600" b="0" dirty="0"/>
              </a:p>
              <a:p>
                <a:pPr marL="239713" indent="-239713"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1+0…(2)</m:t>
                    </m:r>
                  </m:oMath>
                </a14:m>
                <a:endParaRPr lang="en-US" sz="1600" b="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82AE643-0D4E-D804-78E8-BF64E4A30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87" y="1137550"/>
                <a:ext cx="6424393" cy="3631903"/>
              </a:xfrm>
              <a:prstGeom prst="rect">
                <a:avLst/>
              </a:prstGeom>
              <a:blipFill>
                <a:blip r:embed="rId3"/>
                <a:stretch>
                  <a:fillRect l="-394" t="-114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C74B9ECA-6B44-7424-11D6-FD3C671DB3C4}"/>
              </a:ext>
            </a:extLst>
          </p:cNvPr>
          <p:cNvGrpSpPr/>
          <p:nvPr/>
        </p:nvGrpSpPr>
        <p:grpSpPr>
          <a:xfrm>
            <a:off x="307774" y="2513568"/>
            <a:ext cx="3561178" cy="2122173"/>
            <a:chOff x="1448597" y="1378690"/>
            <a:chExt cx="3561178" cy="212217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40C2FE6-4FD6-DEFC-B5F5-9B4598AF62ED}"/>
                </a:ext>
              </a:extLst>
            </p:cNvPr>
            <p:cNvGrpSpPr/>
            <p:nvPr/>
          </p:nvGrpSpPr>
          <p:grpSpPr>
            <a:xfrm>
              <a:off x="3071034" y="1378690"/>
              <a:ext cx="360000" cy="377418"/>
              <a:chOff x="3015000" y="2493387"/>
              <a:chExt cx="360000" cy="377418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24086A7D-4276-21B3-ACBE-1D8700E86CF1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94C95D9-7A1B-F6DD-233D-09040FCF1D51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26CC23F-E352-78AC-A815-A13E6FD4F3E9}"/>
                </a:ext>
              </a:extLst>
            </p:cNvPr>
            <p:cNvGrpSpPr/>
            <p:nvPr/>
          </p:nvGrpSpPr>
          <p:grpSpPr>
            <a:xfrm>
              <a:off x="2266874" y="1973586"/>
              <a:ext cx="360000" cy="377418"/>
              <a:chOff x="3015000" y="2493387"/>
              <a:chExt cx="360000" cy="377418"/>
            </a:xfrm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0B5222EA-81E0-10F5-C90B-45A91BE51A09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3BAC0C1-AA57-6CAB-B769-B73F0F2F0459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7FB6F71-4B49-B2A0-8B91-C8E732E793A7}"/>
                </a:ext>
              </a:extLst>
            </p:cNvPr>
            <p:cNvGrpSpPr/>
            <p:nvPr/>
          </p:nvGrpSpPr>
          <p:grpSpPr>
            <a:xfrm>
              <a:off x="3918741" y="1939856"/>
              <a:ext cx="360000" cy="377418"/>
              <a:chOff x="3015000" y="2493387"/>
              <a:chExt cx="360000" cy="377418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19B5CA09-5868-E00E-E893-4B6C46E7C4E0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7B1558E-9AC4-6A33-88CB-01E5778CF142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595A63D-C4C9-41E4-291F-9A9BA53677FD}"/>
                </a:ext>
              </a:extLst>
            </p:cNvPr>
            <p:cNvCxnSpPr>
              <a:cxnSpLocks/>
              <a:stCxn id="66" idx="2"/>
              <a:endCxn id="64" idx="0"/>
            </p:cNvCxnSpPr>
            <p:nvPr/>
          </p:nvCxnSpPr>
          <p:spPr>
            <a:xfrm flipH="1">
              <a:off x="2452448" y="1748022"/>
              <a:ext cx="808168" cy="225564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D967833-2B20-0C4A-EBDD-31A0055F78D8}"/>
                </a:ext>
              </a:extLst>
            </p:cNvPr>
            <p:cNvCxnSpPr>
              <a:cxnSpLocks/>
              <a:stCxn id="66" idx="2"/>
              <a:endCxn id="62" idx="0"/>
            </p:cNvCxnSpPr>
            <p:nvPr/>
          </p:nvCxnSpPr>
          <p:spPr>
            <a:xfrm>
              <a:off x="3260616" y="1748022"/>
              <a:ext cx="842898" cy="191834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525B3DE-A537-92BE-32C7-66C950809242}"/>
                </a:ext>
              </a:extLst>
            </p:cNvPr>
            <p:cNvGrpSpPr/>
            <p:nvPr/>
          </p:nvGrpSpPr>
          <p:grpSpPr>
            <a:xfrm>
              <a:off x="1800042" y="2509934"/>
              <a:ext cx="360000" cy="377418"/>
              <a:chOff x="3015000" y="2493387"/>
              <a:chExt cx="360000" cy="377418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CE57D977-6097-E56B-4EED-B50DB1AE2BC7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80BAE0E-490F-1C9F-69FC-D1BD234A4A9C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58396FF-BBBB-1C5A-6F56-D0F8EEFFBDD5}"/>
                </a:ext>
              </a:extLst>
            </p:cNvPr>
            <p:cNvGrpSpPr/>
            <p:nvPr/>
          </p:nvGrpSpPr>
          <p:grpSpPr>
            <a:xfrm>
              <a:off x="2685532" y="2511037"/>
              <a:ext cx="360000" cy="377418"/>
              <a:chOff x="3015000" y="2493387"/>
              <a:chExt cx="360000" cy="377418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EB373022-1EA4-60EF-B8A1-B709D3877A44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4B80992-A2FE-C126-2EE8-4054A0DE8245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F74D553-3EFF-A317-8223-E2DA5AAF3589}"/>
                </a:ext>
              </a:extLst>
            </p:cNvPr>
            <p:cNvCxnSpPr>
              <a:cxnSpLocks/>
              <a:stCxn id="64" idx="2"/>
              <a:endCxn id="60" idx="0"/>
            </p:cNvCxnSpPr>
            <p:nvPr/>
          </p:nvCxnSpPr>
          <p:spPr>
            <a:xfrm flipH="1">
              <a:off x="1994433" y="2342918"/>
              <a:ext cx="458015" cy="167016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B9C7CFD-7CB7-0302-31BC-8CC3C9566BA3}"/>
                </a:ext>
              </a:extLst>
            </p:cNvPr>
            <p:cNvCxnSpPr>
              <a:cxnSpLocks/>
              <a:stCxn id="64" idx="2"/>
              <a:endCxn id="58" idx="0"/>
            </p:cNvCxnSpPr>
            <p:nvPr/>
          </p:nvCxnSpPr>
          <p:spPr>
            <a:xfrm>
              <a:off x="2452448" y="2342918"/>
              <a:ext cx="412246" cy="168119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039E664-F47F-9800-9F47-0C44EBB73736}"/>
                </a:ext>
              </a:extLst>
            </p:cNvPr>
            <p:cNvGrpSpPr/>
            <p:nvPr/>
          </p:nvGrpSpPr>
          <p:grpSpPr>
            <a:xfrm>
              <a:off x="3482951" y="2501740"/>
              <a:ext cx="360000" cy="377418"/>
              <a:chOff x="3015000" y="2493387"/>
              <a:chExt cx="360000" cy="377418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DCF5809D-5F6F-CD54-3CFB-C6AF9AA3F20B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432A7C7-21FA-4786-E302-BD144665F828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88DE1D6-ECE4-CA14-F26C-11256A11E34C}"/>
                </a:ext>
              </a:extLst>
            </p:cNvPr>
            <p:cNvGrpSpPr/>
            <p:nvPr/>
          </p:nvGrpSpPr>
          <p:grpSpPr>
            <a:xfrm>
              <a:off x="4314607" y="2497697"/>
              <a:ext cx="361264" cy="377418"/>
              <a:chOff x="3015000" y="2493387"/>
              <a:chExt cx="361264" cy="377418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76C23C59-3D56-2222-0E45-3DC46C6ED064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733BC4C-D915-74DE-AC0C-06715DD94BFB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</a:t>
                </a:r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CE32AB0-08B8-B62F-395D-F54DB1850AA1}"/>
                </a:ext>
              </a:extLst>
            </p:cNvPr>
            <p:cNvCxnSpPr>
              <a:cxnSpLocks/>
              <a:stCxn id="62" idx="2"/>
              <a:endCxn id="56" idx="0"/>
            </p:cNvCxnSpPr>
            <p:nvPr/>
          </p:nvCxnSpPr>
          <p:spPr>
            <a:xfrm flipH="1">
              <a:off x="3658907" y="2309188"/>
              <a:ext cx="444607" cy="192552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2A11068-0D2C-2017-45EA-D7D6D276BD88}"/>
                </a:ext>
              </a:extLst>
            </p:cNvPr>
            <p:cNvCxnSpPr>
              <a:cxnSpLocks/>
              <a:stCxn id="62" idx="2"/>
              <a:endCxn id="54" idx="0"/>
            </p:cNvCxnSpPr>
            <p:nvPr/>
          </p:nvCxnSpPr>
          <p:spPr>
            <a:xfrm>
              <a:off x="4103514" y="2309188"/>
              <a:ext cx="407087" cy="188509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AE976ED-8C08-7612-AE3B-A1BE5940BA90}"/>
                </a:ext>
              </a:extLst>
            </p:cNvPr>
            <p:cNvGrpSpPr/>
            <p:nvPr/>
          </p:nvGrpSpPr>
          <p:grpSpPr>
            <a:xfrm>
              <a:off x="1448597" y="3122342"/>
              <a:ext cx="360000" cy="377418"/>
              <a:chOff x="3015000" y="2493387"/>
              <a:chExt cx="360000" cy="377418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2C025FD5-ACED-BAF1-A70D-1A0DEE436AAB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743DA6F-193B-1ADE-230B-249536C63A25}"/>
                  </a:ext>
                </a:extLst>
              </p:cNvPr>
              <p:cNvSpPr txBox="1"/>
              <p:nvPr/>
            </p:nvSpPr>
            <p:spPr>
              <a:xfrm>
                <a:off x="3078976" y="2493387"/>
                <a:ext cx="242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E6D2001-CCCE-FADF-47BD-7DA6A87A3F3F}"/>
                </a:ext>
              </a:extLst>
            </p:cNvPr>
            <p:cNvGrpSpPr/>
            <p:nvPr/>
          </p:nvGrpSpPr>
          <p:grpSpPr>
            <a:xfrm>
              <a:off x="1933473" y="3123445"/>
              <a:ext cx="360000" cy="377418"/>
              <a:chOff x="3015000" y="2493387"/>
              <a:chExt cx="360000" cy="377418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C7ACB02B-D910-EDF5-946E-7B50B1B2484C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57B59C8-46E4-D59C-C777-D29DC149E224}"/>
                  </a:ext>
                </a:extLst>
              </p:cNvPr>
              <p:cNvSpPr txBox="1"/>
              <p:nvPr/>
            </p:nvSpPr>
            <p:spPr>
              <a:xfrm>
                <a:off x="3070663" y="2493387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437034F-7B8B-9DD3-3CC1-2E243C980D17}"/>
                </a:ext>
              </a:extLst>
            </p:cNvPr>
            <p:cNvGrpSpPr/>
            <p:nvPr/>
          </p:nvGrpSpPr>
          <p:grpSpPr>
            <a:xfrm>
              <a:off x="2402935" y="3118390"/>
              <a:ext cx="360000" cy="377418"/>
              <a:chOff x="3015000" y="2493387"/>
              <a:chExt cx="360000" cy="377418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E73FF66-57B6-D4E8-3690-9E757724D73D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A911576-C6FD-592D-8935-B4DF9B16BDA0}"/>
                  </a:ext>
                </a:extLst>
              </p:cNvPr>
              <p:cNvSpPr txBox="1"/>
              <p:nvPr/>
            </p:nvSpPr>
            <p:spPr>
              <a:xfrm>
                <a:off x="3054037" y="2493387"/>
                <a:ext cx="304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K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797FA41-A998-2AFF-C70E-AAAAB0B2A6EC}"/>
                </a:ext>
              </a:extLst>
            </p:cNvPr>
            <p:cNvGrpSpPr/>
            <p:nvPr/>
          </p:nvGrpSpPr>
          <p:grpSpPr>
            <a:xfrm>
              <a:off x="2852975" y="3119493"/>
              <a:ext cx="360000" cy="377418"/>
              <a:chOff x="3015000" y="2493387"/>
              <a:chExt cx="360000" cy="377418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EF59AD5F-B57F-5493-4C79-359B4DF2F8C6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C060EA9-65BD-2790-D00D-AB3B10D7A7B4}"/>
                  </a:ext>
                </a:extLst>
              </p:cNvPr>
              <p:cNvSpPr txBox="1"/>
              <p:nvPr/>
            </p:nvSpPr>
            <p:spPr>
              <a:xfrm>
                <a:off x="3062350" y="2493387"/>
                <a:ext cx="282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F5A34F1-5BAD-935D-32CF-220455AD34ED}"/>
                </a:ext>
              </a:extLst>
            </p:cNvPr>
            <p:cNvGrpSpPr/>
            <p:nvPr/>
          </p:nvGrpSpPr>
          <p:grpSpPr>
            <a:xfrm>
              <a:off x="3290770" y="3113850"/>
              <a:ext cx="381836" cy="377418"/>
              <a:chOff x="3012472" y="2493387"/>
              <a:chExt cx="381836" cy="377418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8E022B79-3ED9-E3CE-34BE-03BBBE53F351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E71D452-151F-822E-715E-32D78467BD65}"/>
                  </a:ext>
                </a:extLst>
              </p:cNvPr>
              <p:cNvSpPr txBox="1"/>
              <p:nvPr/>
            </p:nvSpPr>
            <p:spPr>
              <a:xfrm>
                <a:off x="3012472" y="2493387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EAE3C7A-B98D-DDDC-9568-A9AA5174AEA8}"/>
                </a:ext>
              </a:extLst>
            </p:cNvPr>
            <p:cNvGrpSpPr/>
            <p:nvPr/>
          </p:nvGrpSpPr>
          <p:grpSpPr>
            <a:xfrm>
              <a:off x="3743338" y="3114953"/>
              <a:ext cx="360000" cy="377418"/>
              <a:chOff x="3015000" y="2493387"/>
              <a:chExt cx="360000" cy="377418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0CCD26BC-BBF1-BB2A-689C-B3C944F28D25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28848F3-6B17-E053-0B7C-3C375E25E344}"/>
                  </a:ext>
                </a:extLst>
              </p:cNvPr>
              <p:cNvSpPr txBox="1"/>
              <p:nvPr/>
            </p:nvSpPr>
            <p:spPr>
              <a:xfrm>
                <a:off x="3037411" y="2493387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68F20D3-F24B-4D01-C66F-5E2110226FA9}"/>
                </a:ext>
              </a:extLst>
            </p:cNvPr>
            <p:cNvGrpSpPr/>
            <p:nvPr/>
          </p:nvGrpSpPr>
          <p:grpSpPr>
            <a:xfrm>
              <a:off x="4199735" y="3121060"/>
              <a:ext cx="360000" cy="369332"/>
              <a:chOff x="3015000" y="2501700"/>
              <a:chExt cx="360000" cy="36933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E684A0AF-6279-3E12-44FB-A965BEE18372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9C0EBF8-D0EF-957F-22DA-41548409087C}"/>
                  </a:ext>
                </a:extLst>
              </p:cNvPr>
              <p:cNvSpPr txBox="1"/>
              <p:nvPr/>
            </p:nvSpPr>
            <p:spPr>
              <a:xfrm>
                <a:off x="3029098" y="2501700"/>
                <a:ext cx="3369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5A04D5B-5402-5C08-25EB-40542B13C084}"/>
                </a:ext>
              </a:extLst>
            </p:cNvPr>
            <p:cNvGrpSpPr/>
            <p:nvPr/>
          </p:nvGrpSpPr>
          <p:grpSpPr>
            <a:xfrm>
              <a:off x="4649775" y="3113850"/>
              <a:ext cx="360000" cy="377418"/>
              <a:chOff x="3015000" y="2493387"/>
              <a:chExt cx="360000" cy="377418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4C16E92D-CE2D-130D-7452-1A99E4E5A55B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35A806C-A4B8-BC47-4FF4-AD1E8C2B57C8}"/>
                  </a:ext>
                </a:extLst>
              </p:cNvPr>
              <p:cNvSpPr txBox="1"/>
              <p:nvPr/>
            </p:nvSpPr>
            <p:spPr>
              <a:xfrm>
                <a:off x="3054037" y="2493387"/>
                <a:ext cx="303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</a:t>
                </a:r>
              </a:p>
            </p:txBody>
          </p:sp>
        </p:grp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74DD65A-7DFF-B068-D0A6-08A8D29172FD}"/>
                </a:ext>
              </a:extLst>
            </p:cNvPr>
            <p:cNvCxnSpPr>
              <a:cxnSpLocks/>
              <a:stCxn id="60" idx="2"/>
              <a:endCxn id="52" idx="0"/>
            </p:cNvCxnSpPr>
            <p:nvPr/>
          </p:nvCxnSpPr>
          <p:spPr>
            <a:xfrm flipH="1">
              <a:off x="1633760" y="2879266"/>
              <a:ext cx="360673" cy="243076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0F73477-3F99-0E29-B24B-5951137185D8}"/>
                </a:ext>
              </a:extLst>
            </p:cNvPr>
            <p:cNvCxnSpPr>
              <a:cxnSpLocks/>
              <a:stCxn id="60" idx="2"/>
              <a:endCxn id="50" idx="0"/>
            </p:cNvCxnSpPr>
            <p:nvPr/>
          </p:nvCxnSpPr>
          <p:spPr>
            <a:xfrm>
              <a:off x="1994433" y="2879266"/>
              <a:ext cx="123905" cy="244179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5889814-951B-3959-3EC8-3F38B6530977}"/>
                </a:ext>
              </a:extLst>
            </p:cNvPr>
            <p:cNvCxnSpPr>
              <a:cxnSpLocks/>
              <a:stCxn id="57" idx="4"/>
              <a:endCxn id="48" idx="0"/>
            </p:cNvCxnSpPr>
            <p:nvPr/>
          </p:nvCxnSpPr>
          <p:spPr>
            <a:xfrm flipH="1">
              <a:off x="2594418" y="2888455"/>
              <a:ext cx="271114" cy="229935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E7917C8-AC58-C236-FC5D-1D1BB61D4C9C}"/>
                </a:ext>
              </a:extLst>
            </p:cNvPr>
            <p:cNvCxnSpPr>
              <a:cxnSpLocks/>
              <a:stCxn id="58" idx="2"/>
              <a:endCxn id="46" idx="0"/>
            </p:cNvCxnSpPr>
            <p:nvPr/>
          </p:nvCxnSpPr>
          <p:spPr>
            <a:xfrm>
              <a:off x="2864694" y="2880369"/>
              <a:ext cx="176856" cy="239124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C7F7F8F-6054-C884-9E24-DE2109F291A7}"/>
                </a:ext>
              </a:extLst>
            </p:cNvPr>
            <p:cNvCxnSpPr>
              <a:cxnSpLocks/>
              <a:stCxn id="56" idx="2"/>
              <a:endCxn id="44" idx="0"/>
            </p:cNvCxnSpPr>
            <p:nvPr/>
          </p:nvCxnSpPr>
          <p:spPr>
            <a:xfrm flipH="1">
              <a:off x="3481688" y="2871072"/>
              <a:ext cx="177219" cy="242778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CC128D4-B1F4-6091-0B69-11FD8553B57B}"/>
                </a:ext>
              </a:extLst>
            </p:cNvPr>
            <p:cNvCxnSpPr>
              <a:cxnSpLocks/>
              <a:stCxn id="56" idx="2"/>
            </p:cNvCxnSpPr>
            <p:nvPr/>
          </p:nvCxnSpPr>
          <p:spPr>
            <a:xfrm>
              <a:off x="3658907" y="2871072"/>
              <a:ext cx="145232" cy="265839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BFE2924-A1F4-1067-C1D3-C0F2CF2AAEF7}"/>
                </a:ext>
              </a:extLst>
            </p:cNvPr>
            <p:cNvCxnSpPr>
              <a:cxnSpLocks/>
              <a:stCxn id="54" idx="2"/>
              <a:endCxn id="40" idx="0"/>
            </p:cNvCxnSpPr>
            <p:nvPr/>
          </p:nvCxnSpPr>
          <p:spPr>
            <a:xfrm flipH="1">
              <a:off x="4382309" y="2867029"/>
              <a:ext cx="128292" cy="254031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09C401D6-3805-1BC9-CC96-100D6C992342}"/>
                </a:ext>
              </a:extLst>
            </p:cNvPr>
            <p:cNvCxnSpPr>
              <a:cxnSpLocks/>
              <a:stCxn id="53" idx="4"/>
              <a:endCxn id="38" idx="0"/>
            </p:cNvCxnSpPr>
            <p:nvPr/>
          </p:nvCxnSpPr>
          <p:spPr>
            <a:xfrm>
              <a:off x="4494607" y="2875115"/>
              <a:ext cx="345849" cy="238735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06605C5-BAE4-C09B-8788-567F97B7DDCB}"/>
                  </a:ext>
                </a:extLst>
              </p:cNvPr>
              <p:cNvSpPr txBox="1"/>
              <p:nvPr/>
            </p:nvSpPr>
            <p:spPr>
              <a:xfrm>
                <a:off x="4149343" y="2548894"/>
                <a:ext cx="8755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height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06605C5-BAE4-C09B-8788-567F97B7D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343" y="2548894"/>
                <a:ext cx="875561" cy="338554"/>
              </a:xfrm>
              <a:prstGeom prst="rect">
                <a:avLst/>
              </a:prstGeom>
              <a:blipFill>
                <a:blip r:embed="rId4"/>
                <a:stretch>
                  <a:fillRect l="-2857" t="-3571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362EABD-2327-B5A0-5DF6-B4E109624C46}"/>
                  </a:ext>
                </a:extLst>
              </p:cNvPr>
              <p:cNvSpPr txBox="1"/>
              <p:nvPr/>
            </p:nvSpPr>
            <p:spPr>
              <a:xfrm>
                <a:off x="4149343" y="3110060"/>
                <a:ext cx="123444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height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362EABD-2327-B5A0-5DF6-B4E109624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343" y="3110060"/>
                <a:ext cx="1234440" cy="338554"/>
              </a:xfrm>
              <a:prstGeom prst="rect">
                <a:avLst/>
              </a:prstGeom>
              <a:blipFill>
                <a:blip r:embed="rId5"/>
                <a:stretch>
                  <a:fillRect l="-2041" t="-3571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4F9619C-E52C-8526-E0C2-8BFC5CA642FC}"/>
                  </a:ext>
                </a:extLst>
              </p:cNvPr>
              <p:cNvSpPr txBox="1"/>
              <p:nvPr/>
            </p:nvSpPr>
            <p:spPr>
              <a:xfrm>
                <a:off x="4149343" y="3701584"/>
                <a:ext cx="123444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height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4F9619C-E52C-8526-E0C2-8BFC5CA64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343" y="3701584"/>
                <a:ext cx="1234440" cy="338554"/>
              </a:xfrm>
              <a:prstGeom prst="rect">
                <a:avLst/>
              </a:prstGeom>
              <a:blipFill>
                <a:blip r:embed="rId6"/>
                <a:stretch>
                  <a:fillRect l="-2041" t="-7143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BFBC1AB-C0D8-D953-A034-98474EA46750}"/>
                  </a:ext>
                </a:extLst>
              </p:cNvPr>
              <p:cNvSpPr txBox="1"/>
              <p:nvPr/>
            </p:nvSpPr>
            <p:spPr>
              <a:xfrm>
                <a:off x="4143291" y="4297757"/>
                <a:ext cx="123444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sz="1600" dirty="0"/>
                  <a:t>height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br>
                  <a:rPr lang="en-US" sz="16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b="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BFBC1AB-C0D8-D953-A034-98474EA46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291" y="4297757"/>
                <a:ext cx="1234440" cy="584775"/>
              </a:xfrm>
              <a:prstGeom prst="rect">
                <a:avLst/>
              </a:prstGeom>
              <a:blipFill>
                <a:blip r:embed="rId7"/>
                <a:stretch>
                  <a:fillRect l="-3061" t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5C3DBB34-4DD6-5AA2-44B1-E84D06893DD6}"/>
              </a:ext>
            </a:extLst>
          </p:cNvPr>
          <p:cNvSpPr txBox="1"/>
          <p:nvPr/>
        </p:nvSpPr>
        <p:spPr>
          <a:xfrm>
            <a:off x="5476007" y="2141840"/>
            <a:ext cx="910506" cy="4831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600" dirty="0"/>
              <a:t>Max # of</a:t>
            </a:r>
          </a:p>
          <a:p>
            <a:pPr algn="ctr">
              <a:lnSpc>
                <a:spcPts val="1500"/>
              </a:lnSpc>
            </a:pPr>
            <a:r>
              <a:rPr lang="en-US" sz="1600" dirty="0"/>
              <a:t>nodes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9C80355-5546-3555-AD66-B9BB0B39FE4D}"/>
                  </a:ext>
                </a:extLst>
              </p:cNvPr>
              <p:cNvSpPr txBox="1"/>
              <p:nvPr/>
            </p:nvSpPr>
            <p:spPr>
              <a:xfrm>
                <a:off x="5549489" y="2546865"/>
                <a:ext cx="821763" cy="3724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9C80355-5546-3555-AD66-B9BB0B39F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9489" y="2546865"/>
                <a:ext cx="821763" cy="37240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EAE4A5A-D4C3-7EB4-CFE7-6C5FA05832CA}"/>
                  </a:ext>
                </a:extLst>
              </p:cNvPr>
              <p:cNvSpPr txBox="1"/>
              <p:nvPr/>
            </p:nvSpPr>
            <p:spPr>
              <a:xfrm>
                <a:off x="5546375" y="3066806"/>
                <a:ext cx="817403" cy="3724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EAE4A5A-D4C3-7EB4-CFE7-6C5FA0583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375" y="3066806"/>
                <a:ext cx="817403" cy="37240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96FBAEE-34B5-1F9A-4609-7C8105AF6883}"/>
                  </a:ext>
                </a:extLst>
              </p:cNvPr>
              <p:cNvSpPr txBox="1"/>
              <p:nvPr/>
            </p:nvSpPr>
            <p:spPr>
              <a:xfrm>
                <a:off x="5553849" y="3680138"/>
                <a:ext cx="821763" cy="3724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96FBAEE-34B5-1F9A-4609-7C8105AF6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849" y="3680138"/>
                <a:ext cx="821763" cy="37240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79FEDBF-1892-F333-A764-F067BE3887DB}"/>
                  </a:ext>
                </a:extLst>
              </p:cNvPr>
              <p:cNvSpPr txBox="1"/>
              <p:nvPr/>
            </p:nvSpPr>
            <p:spPr>
              <a:xfrm>
                <a:off x="5560155" y="4278445"/>
                <a:ext cx="821763" cy="3724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79FEDBF-1892-F333-A764-F067BE388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155" y="4278445"/>
                <a:ext cx="821763" cy="37240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6E935D0C-DB38-F5F3-1458-3522EF901651}"/>
              </a:ext>
            </a:extLst>
          </p:cNvPr>
          <p:cNvSpPr txBox="1"/>
          <p:nvPr/>
        </p:nvSpPr>
        <p:spPr>
          <a:xfrm>
            <a:off x="4146989" y="2171785"/>
            <a:ext cx="910506" cy="4831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600" dirty="0"/>
              <a:t>Max # of</a:t>
            </a:r>
          </a:p>
          <a:p>
            <a:pPr algn="ctr">
              <a:lnSpc>
                <a:spcPts val="1500"/>
              </a:lnSpc>
            </a:pPr>
            <a:r>
              <a:rPr lang="en-US" sz="1600" dirty="0"/>
              <a:t>swaps</a:t>
            </a:r>
          </a:p>
        </p:txBody>
      </p:sp>
    </p:spTree>
    <p:extLst>
      <p:ext uri="{BB962C8B-B14F-4D97-AF65-F5344CB8AC3E}">
        <p14:creationId xmlns:p14="http://schemas.microsoft.com/office/powerpoint/2010/main" val="100917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31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1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 err="1"/>
              <a:t>Heapify</a:t>
            </a:r>
            <a:r>
              <a:rPr lang="en-US" sz="2400" dirty="0"/>
              <a:t>/</a:t>
            </a:r>
            <a:r>
              <a:rPr lang="en-US" sz="2400" dirty="0" err="1"/>
              <a:t>BuildHeap</a:t>
            </a:r>
            <a:r>
              <a:rPr lang="en-US" sz="2400" dirty="0"/>
              <a:t> Complexity Analysis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Oct 12, 13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 dirty="0"/>
              <a:t>CS21003/CS21203 / Algorithms - I | Priority Queue, 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82AE643-0D4E-D804-78E8-BF64E4A30AF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4187" y="1137550"/>
                <a:ext cx="6424393" cy="3631903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39713" indent="-239713"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Total swaps (max)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  <m:e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1600" dirty="0"/>
              </a:p>
              <a:p>
                <a:pPr marL="239713" indent="-239713"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 =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+2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1+0…(1)</m:t>
                    </m:r>
                  </m:oMath>
                </a14:m>
                <a:endParaRPr lang="en-US" sz="1600" b="0" dirty="0"/>
              </a:p>
              <a:p>
                <a:pPr marL="239713" indent="-239713"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1+0…(2)</m:t>
                    </m:r>
                  </m:oMath>
                </a14:m>
                <a:endParaRPr lang="en-US" sz="1600" b="0" dirty="0"/>
              </a:p>
              <a:p>
                <a:pPr marL="239713" indent="-239713"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sz="1600" dirty="0"/>
              </a:p>
              <a:p>
                <a:pPr marL="239713" indent="-239713"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b="0" dirty="0"/>
                  <a:t>(2) – (1)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br>
                  <a:rPr lang="en-US" sz="1600" b="0" dirty="0">
                    <a:ea typeface="Cambria Math" panose="02040503050406030204" pitchFamily="18" charset="0"/>
                  </a:rPr>
                </a:br>
                <a:br>
                  <a:rPr lang="en-US" sz="16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2−1</m:t>
                            </m:r>
                          </m:den>
                        </m:f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−1)−(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</m:t>
                    </m:r>
                  </m:oMath>
                </a14:m>
                <a:br>
                  <a:rPr lang="en-US" sz="16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b="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82AE643-0D4E-D804-78E8-BF64E4A30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87" y="1137550"/>
                <a:ext cx="6424393" cy="3631903"/>
              </a:xfrm>
              <a:prstGeom prst="rect">
                <a:avLst/>
              </a:prstGeom>
              <a:blipFill>
                <a:blip r:embed="rId3"/>
                <a:stretch>
                  <a:fillRect l="-394" t="-114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5529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32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1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Heapsort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Oct 12, 13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 dirty="0"/>
              <a:t>CS21003/CS21203 / Algorithms - I | Priority Queue, 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82AE643-0D4E-D804-78E8-BF64E4A30AF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816" y="1137550"/>
                <a:ext cx="6708369" cy="3631903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39713" indent="-239713"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Heapsort uses heaps to sort in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𝑁</m:t>
                    </m:r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time</a:t>
                </a:r>
              </a:p>
              <a:p>
                <a:pPr marL="239713" indent="-239713"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Basic strategy:</a:t>
                </a:r>
              </a:p>
              <a:p>
                <a:pPr marL="447675" lvl="1" indent="-233363"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400" dirty="0"/>
                  <a:t>Build a min-heap of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400" dirty="0"/>
                  <a:t> elements in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time</a:t>
                </a:r>
              </a:p>
              <a:p>
                <a:pPr marL="447675" lvl="1" indent="-233363"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400" dirty="0"/>
                  <a:t>Perform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400" dirty="0"/>
                  <a:t> </a:t>
                </a:r>
                <a:r>
                  <a:rPr lang="en-US" sz="1400" dirty="0">
                    <a:solidFill>
                      <a:srgbClr val="0432FF"/>
                    </a:solidFill>
                  </a:rPr>
                  <a:t>pop()</a:t>
                </a:r>
                <a:r>
                  <a:rPr lang="en-US" sz="1400" dirty="0"/>
                  <a:t> operations</a:t>
                </a:r>
              </a:p>
              <a:p>
                <a:pPr marL="447675" lvl="1" indent="-233363"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400" dirty="0"/>
                  <a:t>Store these elements in a second array giving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400" dirty="0"/>
                  <a:t> sorted elements</a:t>
                </a:r>
              </a:p>
              <a:p>
                <a:pPr marL="239713" indent="-239713"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b="0" dirty="0"/>
                  <a:t>Since each pop() takes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b="0" dirty="0"/>
                  <a:t> times, total running time is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d>
                  </m:oMath>
                </a14:m>
                <a:endParaRPr lang="en-US" sz="1600" b="0" dirty="0"/>
              </a:p>
              <a:p>
                <a:pPr marL="239713" indent="-239713"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b="0" dirty="0"/>
                  <a:t>The main problem with this algorithm is that it uses an extra array</a:t>
                </a:r>
              </a:p>
              <a:p>
                <a:pPr marL="239713" indent="-239713"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b="0" dirty="0"/>
                  <a:t>A clever way to avoid this is to use the fact that after each pop() operation, the heap shrinks by 1</a:t>
                </a:r>
              </a:p>
              <a:p>
                <a:pPr marL="239713" indent="-239713"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Thus, the previous last cell can be used to store the element that was just popped</a:t>
                </a:r>
              </a:p>
              <a:p>
                <a:pPr marL="239713" indent="-239713"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Using this strategy, the array will contain the elements in decreasing sorted order</a:t>
                </a:r>
              </a:p>
              <a:p>
                <a:pPr marL="239713" indent="-239713"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If we want in more typical increasing sorted order, we can change the heap to </a:t>
                </a:r>
                <a:r>
                  <a:rPr lang="en-US" sz="1600" dirty="0">
                    <a:solidFill>
                      <a:srgbClr val="0432FF"/>
                    </a:solidFill>
                  </a:rPr>
                  <a:t>max-heap</a:t>
                </a:r>
                <a:r>
                  <a:rPr lang="en-US" sz="1600" dirty="0"/>
                  <a:t> so that parent has larger element than child</a:t>
                </a:r>
              </a:p>
              <a:p>
                <a:pPr marL="239713" indent="-239713"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sz="1600" dirty="0"/>
              </a:p>
              <a:p>
                <a:pPr marL="239713" indent="-239713"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sz="160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82AE643-0D4E-D804-78E8-BF64E4A30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6" y="1137550"/>
                <a:ext cx="6708369" cy="3631903"/>
              </a:xfrm>
              <a:prstGeom prst="rect">
                <a:avLst/>
              </a:prstGeom>
              <a:blipFill>
                <a:blip r:embed="rId3"/>
                <a:stretch>
                  <a:fillRect l="-377" t="-1742" b="-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975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33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1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Heapsort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Oct 12, 13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 dirty="0"/>
              <a:t>CS21003/CS21203 / Algorithms - I | Priority Queue, Heap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892F859-1601-5B17-F57E-87EB08597C8C}"/>
              </a:ext>
            </a:extLst>
          </p:cNvPr>
          <p:cNvGrpSpPr/>
          <p:nvPr/>
        </p:nvGrpSpPr>
        <p:grpSpPr>
          <a:xfrm>
            <a:off x="289566" y="1143867"/>
            <a:ext cx="2332726" cy="1113949"/>
            <a:chOff x="289566" y="1143867"/>
            <a:chExt cx="2332726" cy="111394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EEF5A8A-3051-C5CF-2604-91B21A8283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78432" y="1264703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1016A11-3B3B-3E40-4031-C8D33D706F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3014" y="1527442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38D479C-DFE4-75D6-C7BE-A536E310C8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83034" y="1527442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8061DD1-9B0E-C96B-2D44-5CF2A765A3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5915" y="1973578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4F73FA8-7BF4-BA82-5277-3DF3F3AB68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6949" y="1968476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FBB3B53-10A0-4AB3-B173-5598C3A4BA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66258" y="1963374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FE8773F-8F16-C2D1-8691-F993B043E04F}"/>
                </a:ext>
              </a:extLst>
            </p:cNvPr>
            <p:cNvCxnSpPr>
              <a:cxnSpLocks/>
              <a:stCxn id="6" idx="2"/>
              <a:endCxn id="8" idx="7"/>
            </p:cNvCxnSpPr>
            <p:nvPr/>
          </p:nvCxnSpPr>
          <p:spPr>
            <a:xfrm flipH="1">
              <a:off x="1157276" y="1396072"/>
              <a:ext cx="421156" cy="16984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A47336B-79B9-787E-413D-8BC3FCD4FE22}"/>
                </a:ext>
              </a:extLst>
            </p:cNvPr>
            <p:cNvCxnSpPr>
              <a:cxnSpLocks/>
              <a:stCxn id="6" idx="6"/>
              <a:endCxn id="9" idx="1"/>
            </p:cNvCxnSpPr>
            <p:nvPr/>
          </p:nvCxnSpPr>
          <p:spPr>
            <a:xfrm>
              <a:off x="1841171" y="1396072"/>
              <a:ext cx="380340" cy="16984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EEF8FD7-1EF0-3653-1CFE-C86CFD3F48D5}"/>
                </a:ext>
              </a:extLst>
            </p:cNvPr>
            <p:cNvCxnSpPr>
              <a:cxnSpLocks/>
              <a:stCxn id="8" idx="4"/>
              <a:endCxn id="10" idx="0"/>
            </p:cNvCxnSpPr>
            <p:nvPr/>
          </p:nvCxnSpPr>
          <p:spPr>
            <a:xfrm flipH="1">
              <a:off x="647285" y="1790181"/>
              <a:ext cx="417098" cy="18339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4CA7E06-6187-604F-2799-B3E81BBC49B5}"/>
                </a:ext>
              </a:extLst>
            </p:cNvPr>
            <p:cNvCxnSpPr>
              <a:cxnSpLocks/>
              <a:stCxn id="8" idx="4"/>
              <a:endCxn id="12" idx="0"/>
            </p:cNvCxnSpPr>
            <p:nvPr/>
          </p:nvCxnSpPr>
          <p:spPr>
            <a:xfrm>
              <a:off x="1064383" y="1790181"/>
              <a:ext cx="383935" cy="178295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B959CA9-DC06-9A9F-9027-6C5AD798E2AF}"/>
                </a:ext>
              </a:extLst>
            </p:cNvPr>
            <p:cNvCxnSpPr>
              <a:cxnSpLocks/>
              <a:stCxn id="9" idx="4"/>
            </p:cNvCxnSpPr>
            <p:nvPr/>
          </p:nvCxnSpPr>
          <p:spPr>
            <a:xfrm flipH="1">
              <a:off x="2068641" y="1790181"/>
              <a:ext cx="245762" cy="190414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1EA0031-736F-A2F6-789B-DE7C6642923E}"/>
                </a:ext>
              </a:extLst>
            </p:cNvPr>
            <p:cNvSpPr txBox="1"/>
            <p:nvPr/>
          </p:nvSpPr>
          <p:spPr>
            <a:xfrm>
              <a:off x="1530457" y="123166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rgbClr val="0432FF"/>
                    </a:solidFill>
                  </a:ln>
                  <a:solidFill>
                    <a:srgbClr val="0432F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EBBB286-E375-326A-034D-A7917A7810AA}"/>
                </a:ext>
              </a:extLst>
            </p:cNvPr>
            <p:cNvSpPr txBox="1"/>
            <p:nvPr/>
          </p:nvSpPr>
          <p:spPr>
            <a:xfrm>
              <a:off x="930947" y="14994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6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B72392A-1D94-6EC5-B039-9BD611DD3B8C}"/>
                </a:ext>
              </a:extLst>
            </p:cNvPr>
            <p:cNvSpPr txBox="1"/>
            <p:nvPr/>
          </p:nvSpPr>
          <p:spPr>
            <a:xfrm>
              <a:off x="2126483" y="149940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64B98CE-706E-A443-16F8-B28849B28CC5}"/>
                </a:ext>
              </a:extLst>
            </p:cNvPr>
            <p:cNvSpPr txBox="1"/>
            <p:nvPr/>
          </p:nvSpPr>
          <p:spPr>
            <a:xfrm>
              <a:off x="510145" y="195003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82ABAAF-BD5C-F756-D246-BC278BC60412}"/>
                </a:ext>
              </a:extLst>
            </p:cNvPr>
            <p:cNvSpPr txBox="1"/>
            <p:nvPr/>
          </p:nvSpPr>
          <p:spPr>
            <a:xfrm>
              <a:off x="1315956" y="194063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D340658-BAF0-E6CD-A576-0F6B9324336F}"/>
                </a:ext>
              </a:extLst>
            </p:cNvPr>
            <p:cNvSpPr txBox="1"/>
            <p:nvPr/>
          </p:nvSpPr>
          <p:spPr>
            <a:xfrm>
              <a:off x="1866806" y="1941726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rgbClr val="0432FF"/>
                    </a:solidFill>
                  </a:ln>
                  <a:solidFill>
                    <a:srgbClr val="0432F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DAAF5AE-9295-5585-F92A-8FB74B02787F}"/>
                </a:ext>
              </a:extLst>
            </p:cNvPr>
            <p:cNvSpPr txBox="1"/>
            <p:nvPr/>
          </p:nvSpPr>
          <p:spPr>
            <a:xfrm>
              <a:off x="1330334" y="11438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AAFD97F-BC90-E2A5-7A67-6121B565F723}"/>
                </a:ext>
              </a:extLst>
            </p:cNvPr>
            <p:cNvSpPr txBox="1"/>
            <p:nvPr/>
          </p:nvSpPr>
          <p:spPr>
            <a:xfrm>
              <a:off x="727433" y="140446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AD97D6D-6D6F-BF5F-7D5C-6AC28C58C806}"/>
                </a:ext>
              </a:extLst>
            </p:cNvPr>
            <p:cNvSpPr txBox="1"/>
            <p:nvPr/>
          </p:nvSpPr>
          <p:spPr>
            <a:xfrm>
              <a:off x="2365490" y="1368598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CE2B789-DF46-7EC2-E5E3-4276B8FFA3A0}"/>
                </a:ext>
              </a:extLst>
            </p:cNvPr>
            <p:cNvSpPr txBox="1"/>
            <p:nvPr/>
          </p:nvSpPr>
          <p:spPr>
            <a:xfrm>
              <a:off x="289566" y="185622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CD48022-2B78-3389-E152-3691480A1C42}"/>
                </a:ext>
              </a:extLst>
            </p:cNvPr>
            <p:cNvSpPr txBox="1"/>
            <p:nvPr/>
          </p:nvSpPr>
          <p:spPr>
            <a:xfrm>
              <a:off x="1477909" y="1812575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E5A0A0A-1104-6B64-00EE-66EB51EF84C5}"/>
                </a:ext>
              </a:extLst>
            </p:cNvPr>
            <p:cNvSpPr txBox="1"/>
            <p:nvPr/>
          </p:nvSpPr>
          <p:spPr>
            <a:xfrm>
              <a:off x="2116171" y="183868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4BA8128-491F-D97A-729A-C60D73F90F49}"/>
              </a:ext>
            </a:extLst>
          </p:cNvPr>
          <p:cNvGrpSpPr/>
          <p:nvPr/>
        </p:nvGrpSpPr>
        <p:grpSpPr>
          <a:xfrm>
            <a:off x="376193" y="2245767"/>
            <a:ext cx="1998008" cy="514297"/>
            <a:chOff x="376193" y="2245767"/>
            <a:chExt cx="1998008" cy="514297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6F0B517-B4BF-5B8E-DC1D-2CB1796FECEB}"/>
                </a:ext>
              </a:extLst>
            </p:cNvPr>
            <p:cNvSpPr txBox="1"/>
            <p:nvPr/>
          </p:nvSpPr>
          <p:spPr>
            <a:xfrm>
              <a:off x="642658" y="2483065"/>
              <a:ext cx="3417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0432FF"/>
                  </a:solidFill>
                </a:rPr>
                <a:t>12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E757BF1-936D-D81A-9FBA-47A888D7E474}"/>
                </a:ext>
              </a:extLst>
            </p:cNvPr>
            <p:cNvSpPr txBox="1"/>
            <p:nvPr/>
          </p:nvSpPr>
          <p:spPr>
            <a:xfrm>
              <a:off x="981225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6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EC82A1B-5465-11F6-A2C0-852C7220F3AA}"/>
                </a:ext>
              </a:extLst>
            </p:cNvPr>
            <p:cNvSpPr txBox="1"/>
            <p:nvPr/>
          </p:nvSpPr>
          <p:spPr>
            <a:xfrm>
              <a:off x="1244439" y="2483065"/>
              <a:ext cx="3417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8CE7CC8-1A0A-7058-969D-44DF264024C1}"/>
                </a:ext>
              </a:extLst>
            </p:cNvPr>
            <p:cNvSpPr txBox="1"/>
            <p:nvPr/>
          </p:nvSpPr>
          <p:spPr>
            <a:xfrm>
              <a:off x="1583006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5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A3D93C2-F5B3-DCAA-43FD-DBF2116BA323}"/>
                </a:ext>
              </a:extLst>
            </p:cNvPr>
            <p:cNvSpPr txBox="1"/>
            <p:nvPr/>
          </p:nvSpPr>
          <p:spPr>
            <a:xfrm>
              <a:off x="1847237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9FB052-7265-7ADB-CD53-26A3C2179819}"/>
                </a:ext>
              </a:extLst>
            </p:cNvPr>
            <p:cNvSpPr txBox="1"/>
            <p:nvPr/>
          </p:nvSpPr>
          <p:spPr>
            <a:xfrm>
              <a:off x="2110987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0432FF"/>
                  </a:solidFill>
                </a:rPr>
                <a:t>9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5E68D8C-F557-9E2F-F88B-B6844F7A023B}"/>
                </a:ext>
              </a:extLst>
            </p:cNvPr>
            <p:cNvSpPr txBox="1"/>
            <p:nvPr/>
          </p:nvSpPr>
          <p:spPr>
            <a:xfrm>
              <a:off x="376193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39764CB-023A-C250-2AFA-4D4A81802116}"/>
                </a:ext>
              </a:extLst>
            </p:cNvPr>
            <p:cNvSpPr txBox="1"/>
            <p:nvPr/>
          </p:nvSpPr>
          <p:spPr>
            <a:xfrm>
              <a:off x="403403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0A35FD6-972C-3DE2-1978-7F5F90442CD3}"/>
                </a:ext>
              </a:extLst>
            </p:cNvPr>
            <p:cNvSpPr txBox="1"/>
            <p:nvPr/>
          </p:nvSpPr>
          <p:spPr>
            <a:xfrm>
              <a:off x="695873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91B0A30-6523-2B15-EAC6-C0A569ACF2D5}"/>
                </a:ext>
              </a:extLst>
            </p:cNvPr>
            <p:cNvSpPr txBox="1"/>
            <p:nvPr/>
          </p:nvSpPr>
          <p:spPr>
            <a:xfrm>
              <a:off x="1003461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2297799-6181-9DF8-0AA6-BAB1AC87BD68}"/>
                </a:ext>
              </a:extLst>
            </p:cNvPr>
            <p:cNvSpPr txBox="1"/>
            <p:nvPr/>
          </p:nvSpPr>
          <p:spPr>
            <a:xfrm>
              <a:off x="1296948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9F27A63-6B6F-A50A-FDC4-83E0D59E0032}"/>
                </a:ext>
              </a:extLst>
            </p:cNvPr>
            <p:cNvSpPr txBox="1"/>
            <p:nvPr/>
          </p:nvSpPr>
          <p:spPr>
            <a:xfrm>
              <a:off x="1592123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837F6C4-952F-2B6E-1FDD-6D5207388D77}"/>
                </a:ext>
              </a:extLst>
            </p:cNvPr>
            <p:cNvSpPr txBox="1"/>
            <p:nvPr/>
          </p:nvSpPr>
          <p:spPr>
            <a:xfrm>
              <a:off x="1849817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B6B2057-8D05-DD24-10DA-2513D6AA879C}"/>
                </a:ext>
              </a:extLst>
            </p:cNvPr>
            <p:cNvSpPr txBox="1"/>
            <p:nvPr/>
          </p:nvSpPr>
          <p:spPr>
            <a:xfrm>
              <a:off x="2107514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C431635-CE60-CD0A-5BEB-D5268D3CB507}"/>
              </a:ext>
            </a:extLst>
          </p:cNvPr>
          <p:cNvGrpSpPr/>
          <p:nvPr/>
        </p:nvGrpSpPr>
        <p:grpSpPr>
          <a:xfrm>
            <a:off x="3959703" y="1143867"/>
            <a:ext cx="2332726" cy="1113949"/>
            <a:chOff x="289566" y="1143867"/>
            <a:chExt cx="2332726" cy="1113949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B13B199-0DEC-7D71-ED60-3DAABEE67A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78432" y="1264703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B5C49FE-8DC3-9836-2050-D38A96F87A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3014" y="1527442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59D27A2-DFAD-5568-9F9D-E0C0EC8DCF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83034" y="1527442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F08292F-F7FF-6F6B-1461-29F1C94374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5915" y="1973578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316F617-E01E-702B-9C24-045ECDAB5B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6949" y="1968476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68205A1-205D-F47C-1D86-F01A2476E9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66258" y="1963374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9DA8815-426D-2E2C-618C-C3472F1D3858}"/>
                </a:ext>
              </a:extLst>
            </p:cNvPr>
            <p:cNvCxnSpPr>
              <a:cxnSpLocks/>
              <a:stCxn id="58" idx="2"/>
              <a:endCxn id="59" idx="7"/>
            </p:cNvCxnSpPr>
            <p:nvPr/>
          </p:nvCxnSpPr>
          <p:spPr>
            <a:xfrm flipH="1">
              <a:off x="1157276" y="1396072"/>
              <a:ext cx="421156" cy="16984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AD3C613-53EB-8649-1E7B-36A906E912C7}"/>
                </a:ext>
              </a:extLst>
            </p:cNvPr>
            <p:cNvCxnSpPr>
              <a:cxnSpLocks/>
              <a:stCxn id="58" idx="6"/>
              <a:endCxn id="60" idx="1"/>
            </p:cNvCxnSpPr>
            <p:nvPr/>
          </p:nvCxnSpPr>
          <p:spPr>
            <a:xfrm>
              <a:off x="1841171" y="1396072"/>
              <a:ext cx="380340" cy="16984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455B0FA-6CAD-797F-0D72-C6C09D3E84F5}"/>
                </a:ext>
              </a:extLst>
            </p:cNvPr>
            <p:cNvCxnSpPr>
              <a:cxnSpLocks/>
              <a:stCxn id="59" idx="4"/>
              <a:endCxn id="61" idx="0"/>
            </p:cNvCxnSpPr>
            <p:nvPr/>
          </p:nvCxnSpPr>
          <p:spPr>
            <a:xfrm flipH="1">
              <a:off x="647285" y="1790181"/>
              <a:ext cx="417098" cy="18339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7C032E2-6F8D-E342-8BFC-82CDA001D8FE}"/>
                </a:ext>
              </a:extLst>
            </p:cNvPr>
            <p:cNvCxnSpPr>
              <a:cxnSpLocks/>
              <a:stCxn id="59" idx="4"/>
              <a:endCxn id="62" idx="0"/>
            </p:cNvCxnSpPr>
            <p:nvPr/>
          </p:nvCxnSpPr>
          <p:spPr>
            <a:xfrm>
              <a:off x="1064383" y="1790181"/>
              <a:ext cx="383935" cy="178295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71D4D1C-1F98-3C80-D9C0-0E506BBDF59E}"/>
                </a:ext>
              </a:extLst>
            </p:cNvPr>
            <p:cNvCxnSpPr>
              <a:cxnSpLocks/>
              <a:stCxn id="60" idx="4"/>
            </p:cNvCxnSpPr>
            <p:nvPr/>
          </p:nvCxnSpPr>
          <p:spPr>
            <a:xfrm flipH="1">
              <a:off x="2068641" y="1790181"/>
              <a:ext cx="245762" cy="190414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715CE4D-1829-5427-A96A-789D1E34CD76}"/>
                </a:ext>
              </a:extLst>
            </p:cNvPr>
            <p:cNvSpPr txBox="1"/>
            <p:nvPr/>
          </p:nvSpPr>
          <p:spPr>
            <a:xfrm>
              <a:off x="1580332" y="123166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rgbClr val="0432FF"/>
                    </a:solidFill>
                  </a:ln>
                  <a:solidFill>
                    <a:srgbClr val="0432F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7EEABD0-D273-D733-E892-413DED2E392A}"/>
                </a:ext>
              </a:extLst>
            </p:cNvPr>
            <p:cNvSpPr txBox="1"/>
            <p:nvPr/>
          </p:nvSpPr>
          <p:spPr>
            <a:xfrm>
              <a:off x="930947" y="14994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6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561EFFE-B3DC-0D98-0F45-3EFC9E5E9BAE}"/>
                </a:ext>
              </a:extLst>
            </p:cNvPr>
            <p:cNvSpPr txBox="1"/>
            <p:nvPr/>
          </p:nvSpPr>
          <p:spPr>
            <a:xfrm>
              <a:off x="2126483" y="149940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10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3F43109-CBB4-3D47-DED9-E69D3D0FE3EA}"/>
                </a:ext>
              </a:extLst>
            </p:cNvPr>
            <p:cNvSpPr txBox="1"/>
            <p:nvPr/>
          </p:nvSpPr>
          <p:spPr>
            <a:xfrm>
              <a:off x="510145" y="195003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90452E1-ACF9-8799-F46E-76B731C591EB}"/>
                </a:ext>
              </a:extLst>
            </p:cNvPr>
            <p:cNvSpPr txBox="1"/>
            <p:nvPr/>
          </p:nvSpPr>
          <p:spPr>
            <a:xfrm>
              <a:off x="1315956" y="194063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593872-EE35-49A3-9D7C-20F11F64E0CD}"/>
                </a:ext>
              </a:extLst>
            </p:cNvPr>
            <p:cNvSpPr txBox="1"/>
            <p:nvPr/>
          </p:nvSpPr>
          <p:spPr>
            <a:xfrm>
              <a:off x="1816928" y="1941726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rgbClr val="0432FF"/>
                    </a:solidFill>
                  </a:ln>
                  <a:solidFill>
                    <a:srgbClr val="0432F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12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6E64A92-44DA-EB48-2CE5-CF5C646E1BEE}"/>
                </a:ext>
              </a:extLst>
            </p:cNvPr>
            <p:cNvSpPr txBox="1"/>
            <p:nvPr/>
          </p:nvSpPr>
          <p:spPr>
            <a:xfrm>
              <a:off x="1330334" y="11438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4722B74-8003-DD09-C86A-17D5F2318031}"/>
                </a:ext>
              </a:extLst>
            </p:cNvPr>
            <p:cNvSpPr txBox="1"/>
            <p:nvPr/>
          </p:nvSpPr>
          <p:spPr>
            <a:xfrm>
              <a:off x="727433" y="140446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9D1413F-2FD0-B8FC-FA9F-C0C77F3A9E05}"/>
                </a:ext>
              </a:extLst>
            </p:cNvPr>
            <p:cNvSpPr txBox="1"/>
            <p:nvPr/>
          </p:nvSpPr>
          <p:spPr>
            <a:xfrm>
              <a:off x="2365490" y="1368598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1DC4220-FAE8-748C-514B-198D1A06EBC5}"/>
                </a:ext>
              </a:extLst>
            </p:cNvPr>
            <p:cNvSpPr txBox="1"/>
            <p:nvPr/>
          </p:nvSpPr>
          <p:spPr>
            <a:xfrm>
              <a:off x="289566" y="185622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15A1ADE-6A49-4516-21DB-B823335ABE0A}"/>
                </a:ext>
              </a:extLst>
            </p:cNvPr>
            <p:cNvSpPr txBox="1"/>
            <p:nvPr/>
          </p:nvSpPr>
          <p:spPr>
            <a:xfrm>
              <a:off x="1477909" y="1812575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449DC7B-CF57-8E52-DEAA-A38B61B5FC05}"/>
                </a:ext>
              </a:extLst>
            </p:cNvPr>
            <p:cNvSpPr txBox="1"/>
            <p:nvPr/>
          </p:nvSpPr>
          <p:spPr>
            <a:xfrm>
              <a:off x="2116171" y="183868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CBF53B9C-1512-AC99-A5AC-2A2FBB6C6F28}"/>
              </a:ext>
            </a:extLst>
          </p:cNvPr>
          <p:cNvGrpSpPr/>
          <p:nvPr/>
        </p:nvGrpSpPr>
        <p:grpSpPr>
          <a:xfrm>
            <a:off x="4121147" y="2245767"/>
            <a:ext cx="2001737" cy="514297"/>
            <a:chOff x="451010" y="2245767"/>
            <a:chExt cx="2001737" cy="514297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2EF7506-5FBC-E7F7-2A68-17CDB004E2CC}"/>
                </a:ext>
              </a:extLst>
            </p:cNvPr>
            <p:cNvSpPr txBox="1"/>
            <p:nvPr/>
          </p:nvSpPr>
          <p:spPr>
            <a:xfrm>
              <a:off x="717475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0432FF"/>
                  </a:solidFill>
                </a:rPr>
                <a:t>9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D3200E5-16B7-626F-5ABB-76C23C8E4CF0}"/>
                </a:ext>
              </a:extLst>
            </p:cNvPr>
            <p:cNvSpPr txBox="1"/>
            <p:nvPr/>
          </p:nvSpPr>
          <p:spPr>
            <a:xfrm>
              <a:off x="981225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6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1C9C1CD-147D-3859-F9C8-B9CA60A46FF1}"/>
                </a:ext>
              </a:extLst>
            </p:cNvPr>
            <p:cNvSpPr txBox="1"/>
            <p:nvPr/>
          </p:nvSpPr>
          <p:spPr>
            <a:xfrm>
              <a:off x="1244439" y="2483065"/>
              <a:ext cx="3417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10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732848F-D18C-BDA1-D983-687139061938}"/>
                </a:ext>
              </a:extLst>
            </p:cNvPr>
            <p:cNvSpPr txBox="1"/>
            <p:nvPr/>
          </p:nvSpPr>
          <p:spPr>
            <a:xfrm>
              <a:off x="1583006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5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D11E628-0230-657D-9E5A-255EEAE36ED2}"/>
                </a:ext>
              </a:extLst>
            </p:cNvPr>
            <p:cNvSpPr txBox="1"/>
            <p:nvPr/>
          </p:nvSpPr>
          <p:spPr>
            <a:xfrm>
              <a:off x="1847237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8B271ED-E0AB-C249-0C4C-2913FA463825}"/>
                </a:ext>
              </a:extLst>
            </p:cNvPr>
            <p:cNvSpPr txBox="1"/>
            <p:nvPr/>
          </p:nvSpPr>
          <p:spPr>
            <a:xfrm>
              <a:off x="2110987" y="2483065"/>
              <a:ext cx="3417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0432FF"/>
                  </a:solidFill>
                </a:rPr>
                <a:t>12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7296177-769E-147C-6C79-326505A5E558}"/>
                </a:ext>
              </a:extLst>
            </p:cNvPr>
            <p:cNvSpPr txBox="1"/>
            <p:nvPr/>
          </p:nvSpPr>
          <p:spPr>
            <a:xfrm>
              <a:off x="451010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9C90F78-2306-31F4-F6DE-EA7A4B24788A}"/>
                </a:ext>
              </a:extLst>
            </p:cNvPr>
            <p:cNvSpPr txBox="1"/>
            <p:nvPr/>
          </p:nvSpPr>
          <p:spPr>
            <a:xfrm>
              <a:off x="478220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0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2FAAAB5-FB8C-704E-119A-A026F96B939D}"/>
                </a:ext>
              </a:extLst>
            </p:cNvPr>
            <p:cNvSpPr txBox="1"/>
            <p:nvPr/>
          </p:nvSpPr>
          <p:spPr>
            <a:xfrm>
              <a:off x="770690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2BB32A9-720B-5199-8E91-528FCFC61E51}"/>
                </a:ext>
              </a:extLst>
            </p:cNvPr>
            <p:cNvSpPr txBox="1"/>
            <p:nvPr/>
          </p:nvSpPr>
          <p:spPr>
            <a:xfrm>
              <a:off x="1003461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8C0C27D-E0ED-2090-1ECB-BD200A0860BF}"/>
                </a:ext>
              </a:extLst>
            </p:cNvPr>
            <p:cNvSpPr txBox="1"/>
            <p:nvPr/>
          </p:nvSpPr>
          <p:spPr>
            <a:xfrm>
              <a:off x="1296948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A57E2D7B-25EC-B8AD-AB73-459B6E1AF033}"/>
                </a:ext>
              </a:extLst>
            </p:cNvPr>
            <p:cNvSpPr txBox="1"/>
            <p:nvPr/>
          </p:nvSpPr>
          <p:spPr>
            <a:xfrm>
              <a:off x="1592123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C04DD70-4D0F-3E67-9BE1-EA1095D86149}"/>
                </a:ext>
              </a:extLst>
            </p:cNvPr>
            <p:cNvSpPr txBox="1"/>
            <p:nvPr/>
          </p:nvSpPr>
          <p:spPr>
            <a:xfrm>
              <a:off x="1849817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DDB4EFD-E165-7F65-3800-2D23E98303CB}"/>
                </a:ext>
              </a:extLst>
            </p:cNvPr>
            <p:cNvSpPr txBox="1"/>
            <p:nvPr/>
          </p:nvSpPr>
          <p:spPr>
            <a:xfrm>
              <a:off x="2107514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</p:grpSp>
      <p:sp>
        <p:nvSpPr>
          <p:cNvPr id="96" name="Right Arrow 95">
            <a:extLst>
              <a:ext uri="{FF2B5EF4-FFF2-40B4-BE49-F238E27FC236}">
                <a16:creationId xmlns:a16="http://schemas.microsoft.com/office/drawing/2014/main" id="{3901EC59-99B8-C7C6-878E-1F019C7193C5}"/>
              </a:ext>
            </a:extLst>
          </p:cNvPr>
          <p:cNvSpPr/>
          <p:nvPr/>
        </p:nvSpPr>
        <p:spPr>
          <a:xfrm>
            <a:off x="2893726" y="1942631"/>
            <a:ext cx="864000" cy="21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9F096A9-B155-5F95-E23B-A4EFDC6F495E}"/>
              </a:ext>
            </a:extLst>
          </p:cNvPr>
          <p:cNvSpPr txBox="1"/>
          <p:nvPr/>
        </p:nvSpPr>
        <p:spPr>
          <a:xfrm>
            <a:off x="3027597" y="1684356"/>
            <a:ext cx="627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Swap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AC89454-7DCC-D5EB-BFD1-C7F66BC7952A}"/>
              </a:ext>
            </a:extLst>
          </p:cNvPr>
          <p:cNvGrpSpPr/>
          <p:nvPr/>
        </p:nvGrpSpPr>
        <p:grpSpPr>
          <a:xfrm>
            <a:off x="3985733" y="3207526"/>
            <a:ext cx="2332726" cy="1113949"/>
            <a:chOff x="289566" y="1143867"/>
            <a:chExt cx="2332726" cy="1113949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8B6863F-B25C-B793-AF5F-A99A3C6D1E4D}"/>
                </a:ext>
              </a:extLst>
            </p:cNvPr>
            <p:cNvSpPr txBox="1"/>
            <p:nvPr/>
          </p:nvSpPr>
          <p:spPr>
            <a:xfrm>
              <a:off x="2116171" y="183868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2C19DF33-6A6B-32B8-2D48-5FBA6156D0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78432" y="1264703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51B74B77-65D1-4AEE-165A-60A24BFC7F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3014" y="1527442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3B8B830C-1B8F-22C1-30C8-7EFCFE2FCD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83034" y="1527442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56172623-CCAF-5173-B7FB-CD949FAEC3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5915" y="1973578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98A9A2F6-D158-3BAA-F1C1-94CCB1D5F5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6949" y="1968476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76CD095F-D33D-E5A0-2287-042C894C3D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66258" y="1963374"/>
              <a:ext cx="262739" cy="26274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7D7F56E-F88C-57E8-689D-B7C26C83E1CB}"/>
                </a:ext>
              </a:extLst>
            </p:cNvPr>
            <p:cNvCxnSpPr>
              <a:cxnSpLocks/>
              <a:stCxn id="99" idx="2"/>
              <a:endCxn id="100" idx="7"/>
            </p:cNvCxnSpPr>
            <p:nvPr/>
          </p:nvCxnSpPr>
          <p:spPr>
            <a:xfrm flipH="1">
              <a:off x="1157276" y="1396072"/>
              <a:ext cx="421156" cy="16984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F53B921-40D1-9DD4-3596-C998E087F79A}"/>
                </a:ext>
              </a:extLst>
            </p:cNvPr>
            <p:cNvCxnSpPr>
              <a:cxnSpLocks/>
              <a:stCxn id="99" idx="6"/>
              <a:endCxn id="101" idx="1"/>
            </p:cNvCxnSpPr>
            <p:nvPr/>
          </p:nvCxnSpPr>
          <p:spPr>
            <a:xfrm>
              <a:off x="1841171" y="1396072"/>
              <a:ext cx="380340" cy="16984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8C10465-2E98-C709-CFC5-2B543DE8B683}"/>
                </a:ext>
              </a:extLst>
            </p:cNvPr>
            <p:cNvCxnSpPr>
              <a:cxnSpLocks/>
              <a:stCxn id="100" idx="4"/>
              <a:endCxn id="102" idx="0"/>
            </p:cNvCxnSpPr>
            <p:nvPr/>
          </p:nvCxnSpPr>
          <p:spPr>
            <a:xfrm flipH="1">
              <a:off x="647285" y="1790181"/>
              <a:ext cx="417098" cy="18339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7510B7C-6080-211B-AA3B-BD489133DFBE}"/>
                </a:ext>
              </a:extLst>
            </p:cNvPr>
            <p:cNvCxnSpPr>
              <a:cxnSpLocks/>
              <a:stCxn id="100" idx="4"/>
              <a:endCxn id="103" idx="0"/>
            </p:cNvCxnSpPr>
            <p:nvPr/>
          </p:nvCxnSpPr>
          <p:spPr>
            <a:xfrm>
              <a:off x="1064383" y="1790181"/>
              <a:ext cx="383935" cy="178295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6D1057C-6A80-8C16-976B-1BF68F6E5E90}"/>
                </a:ext>
              </a:extLst>
            </p:cNvPr>
            <p:cNvCxnSpPr>
              <a:cxnSpLocks/>
              <a:stCxn id="101" idx="4"/>
            </p:cNvCxnSpPr>
            <p:nvPr/>
          </p:nvCxnSpPr>
          <p:spPr>
            <a:xfrm flipH="1">
              <a:off x="2068641" y="1790181"/>
              <a:ext cx="245762" cy="19041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9541C37-57AE-4E1E-ED7F-F52A11471680}"/>
                </a:ext>
              </a:extLst>
            </p:cNvPr>
            <p:cNvSpPr txBox="1"/>
            <p:nvPr/>
          </p:nvSpPr>
          <p:spPr>
            <a:xfrm>
              <a:off x="1580332" y="123166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0ED819C-F008-FFC3-09B8-0D5A19C9181E}"/>
                </a:ext>
              </a:extLst>
            </p:cNvPr>
            <p:cNvSpPr txBox="1"/>
            <p:nvPr/>
          </p:nvSpPr>
          <p:spPr>
            <a:xfrm>
              <a:off x="930947" y="14994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6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A6776225-6CB2-5BA3-D7D2-8E9AB9A97450}"/>
                </a:ext>
              </a:extLst>
            </p:cNvPr>
            <p:cNvSpPr txBox="1"/>
            <p:nvPr/>
          </p:nvSpPr>
          <p:spPr>
            <a:xfrm>
              <a:off x="2126483" y="149940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10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E26E3F9-4B61-75B9-6D84-4B126E472425}"/>
                </a:ext>
              </a:extLst>
            </p:cNvPr>
            <p:cNvSpPr txBox="1"/>
            <p:nvPr/>
          </p:nvSpPr>
          <p:spPr>
            <a:xfrm>
              <a:off x="510145" y="195003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5D170A1-1BBE-572C-53E2-E54CD0485C9A}"/>
                </a:ext>
              </a:extLst>
            </p:cNvPr>
            <p:cNvSpPr txBox="1"/>
            <p:nvPr/>
          </p:nvSpPr>
          <p:spPr>
            <a:xfrm>
              <a:off x="1315956" y="194063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AE01D704-D749-2512-D788-0DDE4A9DEA7D}"/>
                </a:ext>
              </a:extLst>
            </p:cNvPr>
            <p:cNvSpPr txBox="1"/>
            <p:nvPr/>
          </p:nvSpPr>
          <p:spPr>
            <a:xfrm>
              <a:off x="1818616" y="193402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rgbClr val="FF0000"/>
                    </a:solidFill>
                  </a:ln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12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7686E0A-480D-31E2-525A-F5C76AB31985}"/>
                </a:ext>
              </a:extLst>
            </p:cNvPr>
            <p:cNvSpPr txBox="1"/>
            <p:nvPr/>
          </p:nvSpPr>
          <p:spPr>
            <a:xfrm>
              <a:off x="1330334" y="11438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39D4284C-6596-1454-C59A-CBEC7F902259}"/>
                </a:ext>
              </a:extLst>
            </p:cNvPr>
            <p:cNvSpPr txBox="1"/>
            <p:nvPr/>
          </p:nvSpPr>
          <p:spPr>
            <a:xfrm>
              <a:off x="727433" y="140446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BDB81DE6-7450-37A7-EC46-1F05841356C7}"/>
                </a:ext>
              </a:extLst>
            </p:cNvPr>
            <p:cNvSpPr txBox="1"/>
            <p:nvPr/>
          </p:nvSpPr>
          <p:spPr>
            <a:xfrm>
              <a:off x="2365490" y="1368598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0959D926-A828-6853-1296-25AEB7F23C38}"/>
                </a:ext>
              </a:extLst>
            </p:cNvPr>
            <p:cNvSpPr txBox="1"/>
            <p:nvPr/>
          </p:nvSpPr>
          <p:spPr>
            <a:xfrm>
              <a:off x="289566" y="185622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B4F0B943-4C21-EB9A-9621-19ADFFB82E8C}"/>
                </a:ext>
              </a:extLst>
            </p:cNvPr>
            <p:cNvSpPr txBox="1"/>
            <p:nvPr/>
          </p:nvSpPr>
          <p:spPr>
            <a:xfrm>
              <a:off x="1477909" y="1812575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C1EC41D0-27B9-5E95-A34F-D2A3AF5C4018}"/>
              </a:ext>
            </a:extLst>
          </p:cNvPr>
          <p:cNvGrpSpPr/>
          <p:nvPr/>
        </p:nvGrpSpPr>
        <p:grpSpPr>
          <a:xfrm>
            <a:off x="4147177" y="4309426"/>
            <a:ext cx="2001737" cy="514297"/>
            <a:chOff x="451010" y="2245767"/>
            <a:chExt cx="2001737" cy="514297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91AF88B-52EB-0AEF-648D-0DE741D863E2}"/>
                </a:ext>
              </a:extLst>
            </p:cNvPr>
            <p:cNvSpPr txBox="1"/>
            <p:nvPr/>
          </p:nvSpPr>
          <p:spPr>
            <a:xfrm>
              <a:off x="717475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9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B35F2ABF-9D9A-6625-FCC7-24A0A0A25DC8}"/>
                </a:ext>
              </a:extLst>
            </p:cNvPr>
            <p:cNvSpPr txBox="1"/>
            <p:nvPr/>
          </p:nvSpPr>
          <p:spPr>
            <a:xfrm>
              <a:off x="981225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6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0880B2D8-733B-EF62-2260-8A2DC015A93D}"/>
                </a:ext>
              </a:extLst>
            </p:cNvPr>
            <p:cNvSpPr txBox="1"/>
            <p:nvPr/>
          </p:nvSpPr>
          <p:spPr>
            <a:xfrm>
              <a:off x="1244439" y="2483065"/>
              <a:ext cx="3417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10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F8474FE5-32AB-5B53-CA9E-AC977D3C7589}"/>
                </a:ext>
              </a:extLst>
            </p:cNvPr>
            <p:cNvSpPr txBox="1"/>
            <p:nvPr/>
          </p:nvSpPr>
          <p:spPr>
            <a:xfrm>
              <a:off x="1583006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5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13EF9710-184E-8519-82E8-542510BFF826}"/>
                </a:ext>
              </a:extLst>
            </p:cNvPr>
            <p:cNvSpPr txBox="1"/>
            <p:nvPr/>
          </p:nvSpPr>
          <p:spPr>
            <a:xfrm>
              <a:off x="1847237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8450A3E-84EF-A96B-24A4-0F174E90F364}"/>
                </a:ext>
              </a:extLst>
            </p:cNvPr>
            <p:cNvSpPr txBox="1"/>
            <p:nvPr/>
          </p:nvSpPr>
          <p:spPr>
            <a:xfrm>
              <a:off x="2110987" y="2483065"/>
              <a:ext cx="3417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12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918F3E0B-9B21-B20E-4891-9213EA655D6B}"/>
                </a:ext>
              </a:extLst>
            </p:cNvPr>
            <p:cNvSpPr txBox="1"/>
            <p:nvPr/>
          </p:nvSpPr>
          <p:spPr>
            <a:xfrm>
              <a:off x="451010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77FC1579-E28D-3319-0B95-85757AA12C60}"/>
                </a:ext>
              </a:extLst>
            </p:cNvPr>
            <p:cNvSpPr txBox="1"/>
            <p:nvPr/>
          </p:nvSpPr>
          <p:spPr>
            <a:xfrm>
              <a:off x="478220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0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6A3257B-EE08-9936-B2D3-79C34C957AC8}"/>
                </a:ext>
              </a:extLst>
            </p:cNvPr>
            <p:cNvSpPr txBox="1"/>
            <p:nvPr/>
          </p:nvSpPr>
          <p:spPr>
            <a:xfrm>
              <a:off x="770690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3362684-E7E3-DFD0-37C5-6AC9A4EB875A}"/>
                </a:ext>
              </a:extLst>
            </p:cNvPr>
            <p:cNvSpPr txBox="1"/>
            <p:nvPr/>
          </p:nvSpPr>
          <p:spPr>
            <a:xfrm>
              <a:off x="1003461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43600580-AB8F-D8EF-3792-A2EBBE6FDB55}"/>
                </a:ext>
              </a:extLst>
            </p:cNvPr>
            <p:cNvSpPr txBox="1"/>
            <p:nvPr/>
          </p:nvSpPr>
          <p:spPr>
            <a:xfrm>
              <a:off x="1296948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4B82ED73-672C-1BCC-15AA-AE6495132DE3}"/>
                </a:ext>
              </a:extLst>
            </p:cNvPr>
            <p:cNvSpPr txBox="1"/>
            <p:nvPr/>
          </p:nvSpPr>
          <p:spPr>
            <a:xfrm>
              <a:off x="1592123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B77ECFE3-318D-22EA-7670-16FF6DA0F5D2}"/>
                </a:ext>
              </a:extLst>
            </p:cNvPr>
            <p:cNvSpPr txBox="1"/>
            <p:nvPr/>
          </p:nvSpPr>
          <p:spPr>
            <a:xfrm>
              <a:off x="1849817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EDCB6E4A-8602-FB93-4639-746DD0447B0A}"/>
                </a:ext>
              </a:extLst>
            </p:cNvPr>
            <p:cNvSpPr txBox="1"/>
            <p:nvPr/>
          </p:nvSpPr>
          <p:spPr>
            <a:xfrm>
              <a:off x="2107514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</p:grpSp>
      <p:sp>
        <p:nvSpPr>
          <p:cNvPr id="137" name="Right Arrow 136">
            <a:extLst>
              <a:ext uri="{FF2B5EF4-FFF2-40B4-BE49-F238E27FC236}">
                <a16:creationId xmlns:a16="http://schemas.microsoft.com/office/drawing/2014/main" id="{0FACE646-4569-86D7-3A3C-5CCEDF95A746}"/>
              </a:ext>
            </a:extLst>
          </p:cNvPr>
          <p:cNvSpPr/>
          <p:nvPr/>
        </p:nvSpPr>
        <p:spPr>
          <a:xfrm rot="5400000">
            <a:off x="5180836" y="2941076"/>
            <a:ext cx="432000" cy="21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DD27B5A-BCD3-E3C0-BC32-4E37F506D081}"/>
              </a:ext>
            </a:extLst>
          </p:cNvPr>
          <p:cNvSpPr txBox="1"/>
          <p:nvPr/>
        </p:nvSpPr>
        <p:spPr>
          <a:xfrm>
            <a:off x="5487065" y="2849652"/>
            <a:ext cx="8610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Remove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546D6E49-0C5D-2D68-92D1-E1461FBB500B}"/>
              </a:ext>
            </a:extLst>
          </p:cNvPr>
          <p:cNvGrpSpPr/>
          <p:nvPr/>
        </p:nvGrpSpPr>
        <p:grpSpPr>
          <a:xfrm>
            <a:off x="291579" y="3207689"/>
            <a:ext cx="2332726" cy="1113949"/>
            <a:chOff x="289566" y="1143867"/>
            <a:chExt cx="2332726" cy="1113949"/>
          </a:xfrm>
        </p:grpSpPr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4E646632-E173-137D-1EDB-5C2D814714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78432" y="1264703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22E0FF07-23CF-0860-D82F-27AA55C26F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3014" y="1527442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0D20352D-8690-9BEB-0E73-918B4E0E7B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83034" y="1527442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BB68AD73-ACE2-9A0D-942E-837EC3B806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5915" y="1973578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DF688037-03EF-CB52-B5D3-F1CB703A73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6949" y="1968476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5EADC3F3-7807-C63F-D2EE-E8D4297D2C70}"/>
                </a:ext>
              </a:extLst>
            </p:cNvPr>
            <p:cNvCxnSpPr>
              <a:cxnSpLocks/>
              <a:stCxn id="141" idx="2"/>
              <a:endCxn id="142" idx="7"/>
            </p:cNvCxnSpPr>
            <p:nvPr/>
          </p:nvCxnSpPr>
          <p:spPr>
            <a:xfrm flipH="1">
              <a:off x="1157276" y="1396072"/>
              <a:ext cx="421156" cy="16984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22CA46DB-F327-8A2F-833F-9DA0A1811070}"/>
                </a:ext>
              </a:extLst>
            </p:cNvPr>
            <p:cNvCxnSpPr>
              <a:cxnSpLocks/>
              <a:stCxn id="141" idx="6"/>
              <a:endCxn id="143" idx="1"/>
            </p:cNvCxnSpPr>
            <p:nvPr/>
          </p:nvCxnSpPr>
          <p:spPr>
            <a:xfrm>
              <a:off x="1841171" y="1396072"/>
              <a:ext cx="380340" cy="16984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547301A6-831D-91A8-2AA2-DB710B7A24A7}"/>
                </a:ext>
              </a:extLst>
            </p:cNvPr>
            <p:cNvCxnSpPr>
              <a:cxnSpLocks/>
              <a:stCxn id="142" idx="4"/>
              <a:endCxn id="144" idx="0"/>
            </p:cNvCxnSpPr>
            <p:nvPr/>
          </p:nvCxnSpPr>
          <p:spPr>
            <a:xfrm flipH="1">
              <a:off x="647285" y="1790181"/>
              <a:ext cx="417098" cy="18339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2B7E5DB4-C76D-59A9-29B6-CCE571C89631}"/>
                </a:ext>
              </a:extLst>
            </p:cNvPr>
            <p:cNvCxnSpPr>
              <a:cxnSpLocks/>
              <a:stCxn id="142" idx="4"/>
              <a:endCxn id="145" idx="0"/>
            </p:cNvCxnSpPr>
            <p:nvPr/>
          </p:nvCxnSpPr>
          <p:spPr>
            <a:xfrm>
              <a:off x="1064383" y="1790181"/>
              <a:ext cx="383935" cy="178295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C1C28522-FBB1-80F9-5498-ACDF198B7D52}"/>
                </a:ext>
              </a:extLst>
            </p:cNvPr>
            <p:cNvSpPr txBox="1"/>
            <p:nvPr/>
          </p:nvSpPr>
          <p:spPr>
            <a:xfrm>
              <a:off x="1522141" y="123998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10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EF3DE10C-C1D5-1D33-95F2-E5EE67FA331E}"/>
                </a:ext>
              </a:extLst>
            </p:cNvPr>
            <p:cNvSpPr txBox="1"/>
            <p:nvPr/>
          </p:nvSpPr>
          <p:spPr>
            <a:xfrm>
              <a:off x="930947" y="14994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6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D7B8E302-CF4D-0D86-1E26-980DD6042E32}"/>
                </a:ext>
              </a:extLst>
            </p:cNvPr>
            <p:cNvSpPr txBox="1"/>
            <p:nvPr/>
          </p:nvSpPr>
          <p:spPr>
            <a:xfrm>
              <a:off x="2184674" y="14994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225453FD-4EC7-3D59-F97B-F94A8FBBEF3F}"/>
                </a:ext>
              </a:extLst>
            </p:cNvPr>
            <p:cNvSpPr txBox="1"/>
            <p:nvPr/>
          </p:nvSpPr>
          <p:spPr>
            <a:xfrm>
              <a:off x="510145" y="195003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3F3D4530-5BEE-3C62-DD60-F3C6B619E075}"/>
                </a:ext>
              </a:extLst>
            </p:cNvPr>
            <p:cNvSpPr txBox="1"/>
            <p:nvPr/>
          </p:nvSpPr>
          <p:spPr>
            <a:xfrm>
              <a:off x="1315956" y="194063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B7880EEA-B640-ABAA-6292-2A1841F02427}"/>
                </a:ext>
              </a:extLst>
            </p:cNvPr>
            <p:cNvSpPr txBox="1"/>
            <p:nvPr/>
          </p:nvSpPr>
          <p:spPr>
            <a:xfrm>
              <a:off x="1330334" y="11438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B434223F-54FA-BC2D-46A1-8DF27E22FE17}"/>
                </a:ext>
              </a:extLst>
            </p:cNvPr>
            <p:cNvSpPr txBox="1"/>
            <p:nvPr/>
          </p:nvSpPr>
          <p:spPr>
            <a:xfrm>
              <a:off x="727433" y="140446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47675B51-55C0-4EA0-1FED-033B4C54C885}"/>
                </a:ext>
              </a:extLst>
            </p:cNvPr>
            <p:cNvSpPr txBox="1"/>
            <p:nvPr/>
          </p:nvSpPr>
          <p:spPr>
            <a:xfrm>
              <a:off x="2365490" y="1368598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E606C4FC-667E-0CC3-04E1-0BC0D5207468}"/>
                </a:ext>
              </a:extLst>
            </p:cNvPr>
            <p:cNvSpPr txBox="1"/>
            <p:nvPr/>
          </p:nvSpPr>
          <p:spPr>
            <a:xfrm>
              <a:off x="289566" y="185622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9819C973-3B0B-FA6F-DCF7-BD726F2C9F2B}"/>
                </a:ext>
              </a:extLst>
            </p:cNvPr>
            <p:cNvSpPr txBox="1"/>
            <p:nvPr/>
          </p:nvSpPr>
          <p:spPr>
            <a:xfrm>
              <a:off x="1477909" y="1812575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B292D6DC-7EFE-6F31-ED11-606ADB815FBA}"/>
              </a:ext>
            </a:extLst>
          </p:cNvPr>
          <p:cNvGrpSpPr/>
          <p:nvPr/>
        </p:nvGrpSpPr>
        <p:grpSpPr>
          <a:xfrm>
            <a:off x="453023" y="4309589"/>
            <a:ext cx="2001737" cy="514297"/>
            <a:chOff x="451010" y="2245767"/>
            <a:chExt cx="2001737" cy="514297"/>
          </a:xfrm>
        </p:grpSpPr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9C6E1375-1629-69DD-305D-1A0954A8AF4E}"/>
                </a:ext>
              </a:extLst>
            </p:cNvPr>
            <p:cNvSpPr txBox="1"/>
            <p:nvPr/>
          </p:nvSpPr>
          <p:spPr>
            <a:xfrm>
              <a:off x="717475" y="2483065"/>
              <a:ext cx="3417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10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B39A5EE9-9527-D857-C0A7-64C0AB29A6E7}"/>
                </a:ext>
              </a:extLst>
            </p:cNvPr>
            <p:cNvSpPr txBox="1"/>
            <p:nvPr/>
          </p:nvSpPr>
          <p:spPr>
            <a:xfrm>
              <a:off x="1064355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6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F4F4F363-ECDC-71D3-26C8-CB5419D007C6}"/>
                </a:ext>
              </a:extLst>
            </p:cNvPr>
            <p:cNvSpPr txBox="1"/>
            <p:nvPr/>
          </p:nvSpPr>
          <p:spPr>
            <a:xfrm>
              <a:off x="1327569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9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468DB1DD-3BA5-AB45-EF3F-A44FCB4A0FF5}"/>
                </a:ext>
              </a:extLst>
            </p:cNvPr>
            <p:cNvSpPr txBox="1"/>
            <p:nvPr/>
          </p:nvSpPr>
          <p:spPr>
            <a:xfrm>
              <a:off x="1583006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5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83CD15E6-3143-2AFD-F25A-816BB9BDB74E}"/>
                </a:ext>
              </a:extLst>
            </p:cNvPr>
            <p:cNvSpPr txBox="1"/>
            <p:nvPr/>
          </p:nvSpPr>
          <p:spPr>
            <a:xfrm>
              <a:off x="1847237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5BB34F7-A85D-2C5C-1211-35E30DDE011B}"/>
                </a:ext>
              </a:extLst>
            </p:cNvPr>
            <p:cNvSpPr txBox="1"/>
            <p:nvPr/>
          </p:nvSpPr>
          <p:spPr>
            <a:xfrm>
              <a:off x="2110987" y="2483065"/>
              <a:ext cx="3417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12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33DF04AD-95EA-3F27-DB70-84FA0A9D1F51}"/>
                </a:ext>
              </a:extLst>
            </p:cNvPr>
            <p:cNvSpPr txBox="1"/>
            <p:nvPr/>
          </p:nvSpPr>
          <p:spPr>
            <a:xfrm>
              <a:off x="451010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4FC6EDC6-C8E8-D97D-A0C8-43B0B94B23E2}"/>
                </a:ext>
              </a:extLst>
            </p:cNvPr>
            <p:cNvSpPr txBox="1"/>
            <p:nvPr/>
          </p:nvSpPr>
          <p:spPr>
            <a:xfrm>
              <a:off x="478220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0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7061D73D-CA79-3A15-B3A2-4F06514031D0}"/>
                </a:ext>
              </a:extLst>
            </p:cNvPr>
            <p:cNvSpPr txBox="1"/>
            <p:nvPr/>
          </p:nvSpPr>
          <p:spPr>
            <a:xfrm>
              <a:off x="770690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E66A0A35-03E7-FAAE-1F6B-2136DE86156B}"/>
                </a:ext>
              </a:extLst>
            </p:cNvPr>
            <p:cNvSpPr txBox="1"/>
            <p:nvPr/>
          </p:nvSpPr>
          <p:spPr>
            <a:xfrm>
              <a:off x="1003461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B46FD913-7769-1B63-CB74-E15477C5C176}"/>
                </a:ext>
              </a:extLst>
            </p:cNvPr>
            <p:cNvSpPr txBox="1"/>
            <p:nvPr/>
          </p:nvSpPr>
          <p:spPr>
            <a:xfrm>
              <a:off x="1296948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EB97913-676F-135D-28C5-BAC8EE1FDF80}"/>
                </a:ext>
              </a:extLst>
            </p:cNvPr>
            <p:cNvSpPr txBox="1"/>
            <p:nvPr/>
          </p:nvSpPr>
          <p:spPr>
            <a:xfrm>
              <a:off x="1592123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E4780113-CFA5-E8B3-A1CC-4513FCC2CAA8}"/>
                </a:ext>
              </a:extLst>
            </p:cNvPr>
            <p:cNvSpPr txBox="1"/>
            <p:nvPr/>
          </p:nvSpPr>
          <p:spPr>
            <a:xfrm>
              <a:off x="1849817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EEAFCEAA-ED7C-61AF-CA7C-27B6FB2BE38F}"/>
                </a:ext>
              </a:extLst>
            </p:cNvPr>
            <p:cNvSpPr txBox="1"/>
            <p:nvPr/>
          </p:nvSpPr>
          <p:spPr>
            <a:xfrm>
              <a:off x="2107514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</p:grpSp>
      <p:sp>
        <p:nvSpPr>
          <p:cNvPr id="178" name="Right Arrow 177">
            <a:extLst>
              <a:ext uri="{FF2B5EF4-FFF2-40B4-BE49-F238E27FC236}">
                <a16:creationId xmlns:a16="http://schemas.microsoft.com/office/drawing/2014/main" id="{3665ACD6-0D16-CE52-7333-D1DBC3C02D6E}"/>
              </a:ext>
            </a:extLst>
          </p:cNvPr>
          <p:cNvSpPr/>
          <p:nvPr/>
        </p:nvSpPr>
        <p:spPr>
          <a:xfrm flipH="1">
            <a:off x="2896498" y="3948769"/>
            <a:ext cx="864000" cy="21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BC48B96E-5003-7BC8-7C20-5F59AD5B0E42}"/>
              </a:ext>
            </a:extLst>
          </p:cNvPr>
          <p:cNvSpPr txBox="1"/>
          <p:nvPr/>
        </p:nvSpPr>
        <p:spPr>
          <a:xfrm>
            <a:off x="2839177" y="3657242"/>
            <a:ext cx="10542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ShiftDown</a:t>
            </a:r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0" name="Freeform 179">
            <a:extLst>
              <a:ext uri="{FF2B5EF4-FFF2-40B4-BE49-F238E27FC236}">
                <a16:creationId xmlns:a16="http://schemas.microsoft.com/office/drawing/2014/main" id="{39ED6737-9D6A-6FE4-9634-621452A13975}"/>
              </a:ext>
            </a:extLst>
          </p:cNvPr>
          <p:cNvSpPr/>
          <p:nvPr/>
        </p:nvSpPr>
        <p:spPr>
          <a:xfrm>
            <a:off x="1795549" y="3333404"/>
            <a:ext cx="598516" cy="266007"/>
          </a:xfrm>
          <a:custGeom>
            <a:avLst/>
            <a:gdLst>
              <a:gd name="connsiteX0" fmla="*/ 0 w 598516"/>
              <a:gd name="connsiteY0" fmla="*/ 0 h 266007"/>
              <a:gd name="connsiteX1" fmla="*/ 415636 w 598516"/>
              <a:gd name="connsiteY1" fmla="*/ 74814 h 266007"/>
              <a:gd name="connsiteX2" fmla="*/ 598516 w 598516"/>
              <a:gd name="connsiteY2" fmla="*/ 266007 h 266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8516" h="266007">
                <a:moveTo>
                  <a:pt x="0" y="0"/>
                </a:moveTo>
                <a:cubicBezTo>
                  <a:pt x="157941" y="15240"/>
                  <a:pt x="315883" y="30480"/>
                  <a:pt x="415636" y="74814"/>
                </a:cubicBezTo>
                <a:cubicBezTo>
                  <a:pt x="515389" y="119148"/>
                  <a:pt x="556952" y="192577"/>
                  <a:pt x="598516" y="266007"/>
                </a:cubicBezTo>
              </a:path>
            </a:pathLst>
          </a:custGeom>
          <a:noFill/>
          <a:ln w="15875">
            <a:solidFill>
              <a:srgbClr val="FF0000"/>
            </a:solidFill>
            <a:headEnd type="stealth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0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7" grpId="0"/>
      <p:bldP spid="137" grpId="0" animBg="1"/>
      <p:bldP spid="138" grpId="0"/>
      <p:bldP spid="178" grpId="0" animBg="1"/>
      <p:bldP spid="179" grpId="0"/>
      <p:bldP spid="18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34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1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Heapsort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Oct 12, 13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 dirty="0"/>
              <a:t>CS21003/CS21203 / Algorithms - I | Priority Queue, Heap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C431635-CE60-CD0A-5BEB-D5268D3CB507}"/>
              </a:ext>
            </a:extLst>
          </p:cNvPr>
          <p:cNvGrpSpPr/>
          <p:nvPr/>
        </p:nvGrpSpPr>
        <p:grpSpPr>
          <a:xfrm>
            <a:off x="3959703" y="1143867"/>
            <a:ext cx="2332726" cy="1113949"/>
            <a:chOff x="289566" y="1143867"/>
            <a:chExt cx="2332726" cy="1113949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B13B199-0DEC-7D71-ED60-3DAABEE67A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78432" y="1264703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B5C49FE-8DC3-9836-2050-D38A96F87A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3014" y="1527442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59D27A2-DFAD-5568-9F9D-E0C0EC8DCF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83034" y="1527442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F08292F-F7FF-6F6B-1461-29F1C94374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5915" y="1973578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316F617-E01E-702B-9C24-045ECDAB5B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6949" y="1968476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9DA8815-426D-2E2C-618C-C3472F1D3858}"/>
                </a:ext>
              </a:extLst>
            </p:cNvPr>
            <p:cNvCxnSpPr>
              <a:cxnSpLocks/>
              <a:stCxn id="58" idx="2"/>
              <a:endCxn id="59" idx="7"/>
            </p:cNvCxnSpPr>
            <p:nvPr/>
          </p:nvCxnSpPr>
          <p:spPr>
            <a:xfrm flipH="1">
              <a:off x="1157276" y="1396072"/>
              <a:ext cx="421156" cy="16984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AD3C613-53EB-8649-1E7B-36A906E912C7}"/>
                </a:ext>
              </a:extLst>
            </p:cNvPr>
            <p:cNvCxnSpPr>
              <a:cxnSpLocks/>
              <a:stCxn id="58" idx="6"/>
              <a:endCxn id="60" idx="1"/>
            </p:cNvCxnSpPr>
            <p:nvPr/>
          </p:nvCxnSpPr>
          <p:spPr>
            <a:xfrm>
              <a:off x="1841171" y="1396072"/>
              <a:ext cx="380340" cy="16984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455B0FA-6CAD-797F-0D72-C6C09D3E84F5}"/>
                </a:ext>
              </a:extLst>
            </p:cNvPr>
            <p:cNvCxnSpPr>
              <a:cxnSpLocks/>
              <a:stCxn id="59" idx="4"/>
              <a:endCxn id="61" idx="0"/>
            </p:cNvCxnSpPr>
            <p:nvPr/>
          </p:nvCxnSpPr>
          <p:spPr>
            <a:xfrm flipH="1">
              <a:off x="647285" y="1790181"/>
              <a:ext cx="417098" cy="18339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7C032E2-6F8D-E342-8BFC-82CDA001D8FE}"/>
                </a:ext>
              </a:extLst>
            </p:cNvPr>
            <p:cNvCxnSpPr>
              <a:cxnSpLocks/>
              <a:stCxn id="59" idx="4"/>
              <a:endCxn id="62" idx="0"/>
            </p:cNvCxnSpPr>
            <p:nvPr/>
          </p:nvCxnSpPr>
          <p:spPr>
            <a:xfrm>
              <a:off x="1064383" y="1790181"/>
              <a:ext cx="383935" cy="178295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715CE4D-1829-5427-A96A-789D1E34CD76}"/>
                </a:ext>
              </a:extLst>
            </p:cNvPr>
            <p:cNvSpPr txBox="1"/>
            <p:nvPr/>
          </p:nvSpPr>
          <p:spPr>
            <a:xfrm>
              <a:off x="1580332" y="123166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rgbClr val="0432FF"/>
                    </a:solidFill>
                  </a:ln>
                  <a:solidFill>
                    <a:srgbClr val="0432F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7EEABD0-D273-D733-E892-413DED2E392A}"/>
                </a:ext>
              </a:extLst>
            </p:cNvPr>
            <p:cNvSpPr txBox="1"/>
            <p:nvPr/>
          </p:nvSpPr>
          <p:spPr>
            <a:xfrm>
              <a:off x="930947" y="14994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6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561EFFE-B3DC-0D98-0F45-3EFC9E5E9BAE}"/>
                </a:ext>
              </a:extLst>
            </p:cNvPr>
            <p:cNvSpPr txBox="1"/>
            <p:nvPr/>
          </p:nvSpPr>
          <p:spPr>
            <a:xfrm>
              <a:off x="2184674" y="14994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3F43109-CBB4-3D47-DED9-E69D3D0FE3EA}"/>
                </a:ext>
              </a:extLst>
            </p:cNvPr>
            <p:cNvSpPr txBox="1"/>
            <p:nvPr/>
          </p:nvSpPr>
          <p:spPr>
            <a:xfrm>
              <a:off x="510145" y="195003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90452E1-ACF9-8799-F46E-76B731C591EB}"/>
                </a:ext>
              </a:extLst>
            </p:cNvPr>
            <p:cNvSpPr txBox="1"/>
            <p:nvPr/>
          </p:nvSpPr>
          <p:spPr>
            <a:xfrm>
              <a:off x="1266079" y="1940635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rgbClr val="0432FF"/>
                    </a:solidFill>
                  </a:ln>
                  <a:solidFill>
                    <a:srgbClr val="0432F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10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6E64A92-44DA-EB48-2CE5-CF5C646E1BEE}"/>
                </a:ext>
              </a:extLst>
            </p:cNvPr>
            <p:cNvSpPr txBox="1"/>
            <p:nvPr/>
          </p:nvSpPr>
          <p:spPr>
            <a:xfrm>
              <a:off x="1330334" y="11438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4722B74-8003-DD09-C86A-17D5F2318031}"/>
                </a:ext>
              </a:extLst>
            </p:cNvPr>
            <p:cNvSpPr txBox="1"/>
            <p:nvPr/>
          </p:nvSpPr>
          <p:spPr>
            <a:xfrm>
              <a:off x="727433" y="140446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9D1413F-2FD0-B8FC-FA9F-C0C77F3A9E05}"/>
                </a:ext>
              </a:extLst>
            </p:cNvPr>
            <p:cNvSpPr txBox="1"/>
            <p:nvPr/>
          </p:nvSpPr>
          <p:spPr>
            <a:xfrm>
              <a:off x="2365490" y="1368598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1DC4220-FAE8-748C-514B-198D1A06EBC5}"/>
                </a:ext>
              </a:extLst>
            </p:cNvPr>
            <p:cNvSpPr txBox="1"/>
            <p:nvPr/>
          </p:nvSpPr>
          <p:spPr>
            <a:xfrm>
              <a:off x="289566" y="185622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15A1ADE-6A49-4516-21DB-B823335ABE0A}"/>
                </a:ext>
              </a:extLst>
            </p:cNvPr>
            <p:cNvSpPr txBox="1"/>
            <p:nvPr/>
          </p:nvSpPr>
          <p:spPr>
            <a:xfrm>
              <a:off x="1477909" y="1812575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CBF53B9C-1512-AC99-A5AC-2A2FBB6C6F28}"/>
              </a:ext>
            </a:extLst>
          </p:cNvPr>
          <p:cNvGrpSpPr/>
          <p:nvPr/>
        </p:nvGrpSpPr>
        <p:grpSpPr>
          <a:xfrm>
            <a:off x="4121147" y="2245767"/>
            <a:ext cx="2001737" cy="514297"/>
            <a:chOff x="451010" y="2245767"/>
            <a:chExt cx="2001737" cy="514297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2EF7506-5FBC-E7F7-2A68-17CDB004E2CC}"/>
                </a:ext>
              </a:extLst>
            </p:cNvPr>
            <p:cNvSpPr txBox="1"/>
            <p:nvPr/>
          </p:nvSpPr>
          <p:spPr>
            <a:xfrm>
              <a:off x="717475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0432FF"/>
                  </a:solidFill>
                </a:rPr>
                <a:t>1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D3200E5-16B7-626F-5ABB-76C23C8E4CF0}"/>
                </a:ext>
              </a:extLst>
            </p:cNvPr>
            <p:cNvSpPr txBox="1"/>
            <p:nvPr/>
          </p:nvSpPr>
          <p:spPr>
            <a:xfrm>
              <a:off x="981225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6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1C9C1CD-147D-3859-F9C8-B9CA60A46FF1}"/>
                </a:ext>
              </a:extLst>
            </p:cNvPr>
            <p:cNvSpPr txBox="1"/>
            <p:nvPr/>
          </p:nvSpPr>
          <p:spPr>
            <a:xfrm>
              <a:off x="1244439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9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732848F-D18C-BDA1-D983-687139061938}"/>
                </a:ext>
              </a:extLst>
            </p:cNvPr>
            <p:cNvSpPr txBox="1"/>
            <p:nvPr/>
          </p:nvSpPr>
          <p:spPr>
            <a:xfrm>
              <a:off x="1508189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5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D11E628-0230-657D-9E5A-255EEAE36ED2}"/>
                </a:ext>
              </a:extLst>
            </p:cNvPr>
            <p:cNvSpPr txBox="1"/>
            <p:nvPr/>
          </p:nvSpPr>
          <p:spPr>
            <a:xfrm>
              <a:off x="1772420" y="2483065"/>
              <a:ext cx="3417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0432FF"/>
                  </a:solidFill>
                </a:rPr>
                <a:t>10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8B271ED-E0AB-C249-0C4C-2913FA463825}"/>
                </a:ext>
              </a:extLst>
            </p:cNvPr>
            <p:cNvSpPr txBox="1"/>
            <p:nvPr/>
          </p:nvSpPr>
          <p:spPr>
            <a:xfrm>
              <a:off x="2110987" y="2483065"/>
              <a:ext cx="3417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12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7296177-769E-147C-6C79-326505A5E558}"/>
                </a:ext>
              </a:extLst>
            </p:cNvPr>
            <p:cNvSpPr txBox="1"/>
            <p:nvPr/>
          </p:nvSpPr>
          <p:spPr>
            <a:xfrm>
              <a:off x="451010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9C90F78-2306-31F4-F6DE-EA7A4B24788A}"/>
                </a:ext>
              </a:extLst>
            </p:cNvPr>
            <p:cNvSpPr txBox="1"/>
            <p:nvPr/>
          </p:nvSpPr>
          <p:spPr>
            <a:xfrm>
              <a:off x="478220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0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2FAAAB5-FB8C-704E-119A-A026F96B939D}"/>
                </a:ext>
              </a:extLst>
            </p:cNvPr>
            <p:cNvSpPr txBox="1"/>
            <p:nvPr/>
          </p:nvSpPr>
          <p:spPr>
            <a:xfrm>
              <a:off x="770690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2BB32A9-720B-5199-8E91-528FCFC61E51}"/>
                </a:ext>
              </a:extLst>
            </p:cNvPr>
            <p:cNvSpPr txBox="1"/>
            <p:nvPr/>
          </p:nvSpPr>
          <p:spPr>
            <a:xfrm>
              <a:off x="1003461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8C0C27D-E0ED-2090-1ECB-BD200A0860BF}"/>
                </a:ext>
              </a:extLst>
            </p:cNvPr>
            <p:cNvSpPr txBox="1"/>
            <p:nvPr/>
          </p:nvSpPr>
          <p:spPr>
            <a:xfrm>
              <a:off x="1296948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A57E2D7B-25EC-B8AD-AB73-459B6E1AF033}"/>
                </a:ext>
              </a:extLst>
            </p:cNvPr>
            <p:cNvSpPr txBox="1"/>
            <p:nvPr/>
          </p:nvSpPr>
          <p:spPr>
            <a:xfrm>
              <a:off x="1592123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C04DD70-4D0F-3E67-9BE1-EA1095D86149}"/>
                </a:ext>
              </a:extLst>
            </p:cNvPr>
            <p:cNvSpPr txBox="1"/>
            <p:nvPr/>
          </p:nvSpPr>
          <p:spPr>
            <a:xfrm>
              <a:off x="1849817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DDB4EFD-E165-7F65-3800-2D23E98303CB}"/>
                </a:ext>
              </a:extLst>
            </p:cNvPr>
            <p:cNvSpPr txBox="1"/>
            <p:nvPr/>
          </p:nvSpPr>
          <p:spPr>
            <a:xfrm>
              <a:off x="2107514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</p:grpSp>
      <p:sp>
        <p:nvSpPr>
          <p:cNvPr id="96" name="Right Arrow 95">
            <a:extLst>
              <a:ext uri="{FF2B5EF4-FFF2-40B4-BE49-F238E27FC236}">
                <a16:creationId xmlns:a16="http://schemas.microsoft.com/office/drawing/2014/main" id="{3901EC59-99B8-C7C6-878E-1F019C7193C5}"/>
              </a:ext>
            </a:extLst>
          </p:cNvPr>
          <p:cNvSpPr/>
          <p:nvPr/>
        </p:nvSpPr>
        <p:spPr>
          <a:xfrm>
            <a:off x="2893726" y="1942631"/>
            <a:ext cx="864000" cy="21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9F096A9-B155-5F95-E23B-A4EFDC6F495E}"/>
              </a:ext>
            </a:extLst>
          </p:cNvPr>
          <p:cNvSpPr txBox="1"/>
          <p:nvPr/>
        </p:nvSpPr>
        <p:spPr>
          <a:xfrm>
            <a:off x="3027597" y="1684356"/>
            <a:ext cx="627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Swap</a:t>
            </a:r>
          </a:p>
        </p:txBody>
      </p:sp>
      <p:sp>
        <p:nvSpPr>
          <p:cNvPr id="137" name="Right Arrow 136">
            <a:extLst>
              <a:ext uri="{FF2B5EF4-FFF2-40B4-BE49-F238E27FC236}">
                <a16:creationId xmlns:a16="http://schemas.microsoft.com/office/drawing/2014/main" id="{0FACE646-4569-86D7-3A3C-5CCEDF95A746}"/>
              </a:ext>
            </a:extLst>
          </p:cNvPr>
          <p:cNvSpPr/>
          <p:nvPr/>
        </p:nvSpPr>
        <p:spPr>
          <a:xfrm rot="5400000">
            <a:off x="5180836" y="2941076"/>
            <a:ext cx="432000" cy="21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DD27B5A-BCD3-E3C0-BC32-4E37F506D081}"/>
              </a:ext>
            </a:extLst>
          </p:cNvPr>
          <p:cNvSpPr txBox="1"/>
          <p:nvPr/>
        </p:nvSpPr>
        <p:spPr>
          <a:xfrm>
            <a:off x="5487065" y="2849652"/>
            <a:ext cx="8610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Remove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546D6E49-0C5D-2D68-92D1-E1461FBB500B}"/>
              </a:ext>
            </a:extLst>
          </p:cNvPr>
          <p:cNvGrpSpPr/>
          <p:nvPr/>
        </p:nvGrpSpPr>
        <p:grpSpPr>
          <a:xfrm>
            <a:off x="291579" y="1137821"/>
            <a:ext cx="2332726" cy="1113949"/>
            <a:chOff x="289566" y="1143867"/>
            <a:chExt cx="2332726" cy="1113949"/>
          </a:xfrm>
        </p:grpSpPr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4E646632-E173-137D-1EDB-5C2D814714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78432" y="1264703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22E0FF07-23CF-0860-D82F-27AA55C26F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3014" y="1527442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0D20352D-8690-9BEB-0E73-918B4E0E7B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83034" y="1527442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BB68AD73-ACE2-9A0D-942E-837EC3B806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5915" y="1973578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DF688037-03EF-CB52-B5D3-F1CB703A73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6949" y="1968476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5EADC3F3-7807-C63F-D2EE-E8D4297D2C70}"/>
                </a:ext>
              </a:extLst>
            </p:cNvPr>
            <p:cNvCxnSpPr>
              <a:cxnSpLocks/>
              <a:stCxn id="141" idx="2"/>
              <a:endCxn id="142" idx="7"/>
            </p:cNvCxnSpPr>
            <p:nvPr/>
          </p:nvCxnSpPr>
          <p:spPr>
            <a:xfrm flipH="1">
              <a:off x="1157276" y="1396072"/>
              <a:ext cx="421156" cy="16984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22CA46DB-F327-8A2F-833F-9DA0A1811070}"/>
                </a:ext>
              </a:extLst>
            </p:cNvPr>
            <p:cNvCxnSpPr>
              <a:cxnSpLocks/>
              <a:stCxn id="141" idx="6"/>
              <a:endCxn id="143" idx="1"/>
            </p:cNvCxnSpPr>
            <p:nvPr/>
          </p:nvCxnSpPr>
          <p:spPr>
            <a:xfrm>
              <a:off x="1841171" y="1396072"/>
              <a:ext cx="380340" cy="16984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547301A6-831D-91A8-2AA2-DB710B7A24A7}"/>
                </a:ext>
              </a:extLst>
            </p:cNvPr>
            <p:cNvCxnSpPr>
              <a:cxnSpLocks/>
              <a:stCxn id="142" idx="4"/>
              <a:endCxn id="144" idx="0"/>
            </p:cNvCxnSpPr>
            <p:nvPr/>
          </p:nvCxnSpPr>
          <p:spPr>
            <a:xfrm flipH="1">
              <a:off x="647285" y="1790181"/>
              <a:ext cx="417098" cy="18339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2B7E5DB4-C76D-59A9-29B6-CCE571C89631}"/>
                </a:ext>
              </a:extLst>
            </p:cNvPr>
            <p:cNvCxnSpPr>
              <a:cxnSpLocks/>
              <a:stCxn id="142" idx="4"/>
              <a:endCxn id="145" idx="0"/>
            </p:cNvCxnSpPr>
            <p:nvPr/>
          </p:nvCxnSpPr>
          <p:spPr>
            <a:xfrm>
              <a:off x="1064383" y="1790181"/>
              <a:ext cx="383935" cy="178295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C1C28522-FBB1-80F9-5498-ACDF198B7D52}"/>
                </a:ext>
              </a:extLst>
            </p:cNvPr>
            <p:cNvSpPr txBox="1"/>
            <p:nvPr/>
          </p:nvSpPr>
          <p:spPr>
            <a:xfrm>
              <a:off x="1522141" y="123998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rgbClr val="0432FF"/>
                    </a:solidFill>
                  </a:ln>
                  <a:solidFill>
                    <a:srgbClr val="0432F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10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EF3DE10C-C1D5-1D33-95F2-E5EE67FA331E}"/>
                </a:ext>
              </a:extLst>
            </p:cNvPr>
            <p:cNvSpPr txBox="1"/>
            <p:nvPr/>
          </p:nvSpPr>
          <p:spPr>
            <a:xfrm>
              <a:off x="930947" y="14994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6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D7B8E302-CF4D-0D86-1E26-980DD6042E32}"/>
                </a:ext>
              </a:extLst>
            </p:cNvPr>
            <p:cNvSpPr txBox="1"/>
            <p:nvPr/>
          </p:nvSpPr>
          <p:spPr>
            <a:xfrm>
              <a:off x="2184674" y="14994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225453FD-4EC7-3D59-F97B-F94A8FBBEF3F}"/>
                </a:ext>
              </a:extLst>
            </p:cNvPr>
            <p:cNvSpPr txBox="1"/>
            <p:nvPr/>
          </p:nvSpPr>
          <p:spPr>
            <a:xfrm>
              <a:off x="510145" y="195003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3F3D4530-5BEE-3C62-DD60-F3C6B619E075}"/>
                </a:ext>
              </a:extLst>
            </p:cNvPr>
            <p:cNvSpPr txBox="1"/>
            <p:nvPr/>
          </p:nvSpPr>
          <p:spPr>
            <a:xfrm>
              <a:off x="1315956" y="194063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rgbClr val="0432FF"/>
                    </a:solidFill>
                  </a:ln>
                  <a:solidFill>
                    <a:srgbClr val="0432F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B7880EEA-B640-ABAA-6292-2A1841F02427}"/>
                </a:ext>
              </a:extLst>
            </p:cNvPr>
            <p:cNvSpPr txBox="1"/>
            <p:nvPr/>
          </p:nvSpPr>
          <p:spPr>
            <a:xfrm>
              <a:off x="1330334" y="11438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B434223F-54FA-BC2D-46A1-8DF27E22FE17}"/>
                </a:ext>
              </a:extLst>
            </p:cNvPr>
            <p:cNvSpPr txBox="1"/>
            <p:nvPr/>
          </p:nvSpPr>
          <p:spPr>
            <a:xfrm>
              <a:off x="727433" y="140446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47675B51-55C0-4EA0-1FED-033B4C54C885}"/>
                </a:ext>
              </a:extLst>
            </p:cNvPr>
            <p:cNvSpPr txBox="1"/>
            <p:nvPr/>
          </p:nvSpPr>
          <p:spPr>
            <a:xfrm>
              <a:off x="2365490" y="1368598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E606C4FC-667E-0CC3-04E1-0BC0D5207468}"/>
                </a:ext>
              </a:extLst>
            </p:cNvPr>
            <p:cNvSpPr txBox="1"/>
            <p:nvPr/>
          </p:nvSpPr>
          <p:spPr>
            <a:xfrm>
              <a:off x="289566" y="185622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9819C973-3B0B-FA6F-DCF7-BD726F2C9F2B}"/>
                </a:ext>
              </a:extLst>
            </p:cNvPr>
            <p:cNvSpPr txBox="1"/>
            <p:nvPr/>
          </p:nvSpPr>
          <p:spPr>
            <a:xfrm>
              <a:off x="1477909" y="1812575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B292D6DC-7EFE-6F31-ED11-606ADB815FBA}"/>
              </a:ext>
            </a:extLst>
          </p:cNvPr>
          <p:cNvGrpSpPr/>
          <p:nvPr/>
        </p:nvGrpSpPr>
        <p:grpSpPr>
          <a:xfrm>
            <a:off x="453023" y="2239721"/>
            <a:ext cx="2001737" cy="514297"/>
            <a:chOff x="451010" y="2245767"/>
            <a:chExt cx="2001737" cy="514297"/>
          </a:xfrm>
        </p:grpSpPr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9C6E1375-1629-69DD-305D-1A0954A8AF4E}"/>
                </a:ext>
              </a:extLst>
            </p:cNvPr>
            <p:cNvSpPr txBox="1"/>
            <p:nvPr/>
          </p:nvSpPr>
          <p:spPr>
            <a:xfrm>
              <a:off x="717475" y="2483065"/>
              <a:ext cx="3417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0432FF"/>
                  </a:solidFill>
                </a:rPr>
                <a:t>10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B39A5EE9-9527-D857-C0A7-64C0AB29A6E7}"/>
                </a:ext>
              </a:extLst>
            </p:cNvPr>
            <p:cNvSpPr txBox="1"/>
            <p:nvPr/>
          </p:nvSpPr>
          <p:spPr>
            <a:xfrm>
              <a:off x="1064355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6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F4F4F363-ECDC-71D3-26C8-CB5419D007C6}"/>
                </a:ext>
              </a:extLst>
            </p:cNvPr>
            <p:cNvSpPr txBox="1"/>
            <p:nvPr/>
          </p:nvSpPr>
          <p:spPr>
            <a:xfrm>
              <a:off x="1327569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9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468DB1DD-3BA5-AB45-EF3F-A44FCB4A0FF5}"/>
                </a:ext>
              </a:extLst>
            </p:cNvPr>
            <p:cNvSpPr txBox="1"/>
            <p:nvPr/>
          </p:nvSpPr>
          <p:spPr>
            <a:xfrm>
              <a:off x="1583006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5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83CD15E6-3143-2AFD-F25A-816BB9BDB74E}"/>
                </a:ext>
              </a:extLst>
            </p:cNvPr>
            <p:cNvSpPr txBox="1"/>
            <p:nvPr/>
          </p:nvSpPr>
          <p:spPr>
            <a:xfrm>
              <a:off x="1847237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0432FF"/>
                  </a:solidFill>
                </a:rPr>
                <a:t>1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5BB34F7-A85D-2C5C-1211-35E30DDE011B}"/>
                </a:ext>
              </a:extLst>
            </p:cNvPr>
            <p:cNvSpPr txBox="1"/>
            <p:nvPr/>
          </p:nvSpPr>
          <p:spPr>
            <a:xfrm>
              <a:off x="2110987" y="2483065"/>
              <a:ext cx="3417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12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33DF04AD-95EA-3F27-DB70-84FA0A9D1F51}"/>
                </a:ext>
              </a:extLst>
            </p:cNvPr>
            <p:cNvSpPr txBox="1"/>
            <p:nvPr/>
          </p:nvSpPr>
          <p:spPr>
            <a:xfrm>
              <a:off x="451010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4FC6EDC6-C8E8-D97D-A0C8-43B0B94B23E2}"/>
                </a:ext>
              </a:extLst>
            </p:cNvPr>
            <p:cNvSpPr txBox="1"/>
            <p:nvPr/>
          </p:nvSpPr>
          <p:spPr>
            <a:xfrm>
              <a:off x="478220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0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7061D73D-CA79-3A15-B3A2-4F06514031D0}"/>
                </a:ext>
              </a:extLst>
            </p:cNvPr>
            <p:cNvSpPr txBox="1"/>
            <p:nvPr/>
          </p:nvSpPr>
          <p:spPr>
            <a:xfrm>
              <a:off x="770690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E66A0A35-03E7-FAAE-1F6B-2136DE86156B}"/>
                </a:ext>
              </a:extLst>
            </p:cNvPr>
            <p:cNvSpPr txBox="1"/>
            <p:nvPr/>
          </p:nvSpPr>
          <p:spPr>
            <a:xfrm>
              <a:off x="1003461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B46FD913-7769-1B63-CB74-E15477C5C176}"/>
                </a:ext>
              </a:extLst>
            </p:cNvPr>
            <p:cNvSpPr txBox="1"/>
            <p:nvPr/>
          </p:nvSpPr>
          <p:spPr>
            <a:xfrm>
              <a:off x="1296948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EB97913-676F-135D-28C5-BAC8EE1FDF80}"/>
                </a:ext>
              </a:extLst>
            </p:cNvPr>
            <p:cNvSpPr txBox="1"/>
            <p:nvPr/>
          </p:nvSpPr>
          <p:spPr>
            <a:xfrm>
              <a:off x="1592123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E4780113-CFA5-E8B3-A1CC-4513FCC2CAA8}"/>
                </a:ext>
              </a:extLst>
            </p:cNvPr>
            <p:cNvSpPr txBox="1"/>
            <p:nvPr/>
          </p:nvSpPr>
          <p:spPr>
            <a:xfrm>
              <a:off x="1849817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EEAFCEAA-ED7C-61AF-CA7C-27B6FB2BE38F}"/>
                </a:ext>
              </a:extLst>
            </p:cNvPr>
            <p:cNvSpPr txBox="1"/>
            <p:nvPr/>
          </p:nvSpPr>
          <p:spPr>
            <a:xfrm>
              <a:off x="2107514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</p:grpSp>
      <p:sp>
        <p:nvSpPr>
          <p:cNvPr id="178" name="Right Arrow 177">
            <a:extLst>
              <a:ext uri="{FF2B5EF4-FFF2-40B4-BE49-F238E27FC236}">
                <a16:creationId xmlns:a16="http://schemas.microsoft.com/office/drawing/2014/main" id="{3665ACD6-0D16-CE52-7333-D1DBC3C02D6E}"/>
              </a:ext>
            </a:extLst>
          </p:cNvPr>
          <p:cNvSpPr/>
          <p:nvPr/>
        </p:nvSpPr>
        <p:spPr>
          <a:xfrm flipH="1">
            <a:off x="2896498" y="3948769"/>
            <a:ext cx="864000" cy="21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BC48B96E-5003-7BC8-7C20-5F59AD5B0E42}"/>
              </a:ext>
            </a:extLst>
          </p:cNvPr>
          <p:cNvSpPr txBox="1"/>
          <p:nvPr/>
        </p:nvSpPr>
        <p:spPr>
          <a:xfrm>
            <a:off x="2839177" y="3657242"/>
            <a:ext cx="10542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ShiftDown</a:t>
            </a:r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BFDF313-F712-126E-1D3C-F293B6025777}"/>
              </a:ext>
            </a:extLst>
          </p:cNvPr>
          <p:cNvGrpSpPr/>
          <p:nvPr/>
        </p:nvGrpSpPr>
        <p:grpSpPr>
          <a:xfrm>
            <a:off x="3970786" y="3224815"/>
            <a:ext cx="2332726" cy="1113949"/>
            <a:chOff x="289566" y="1143867"/>
            <a:chExt cx="2332726" cy="111394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C6CEDBD-0374-D9C3-AFEE-8414C439EE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78432" y="1264703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03F7603-974F-5B1F-FCF1-ABB565EDCE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3014" y="1527442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A092F79-F479-0390-DC90-B2DB97BD91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83034" y="1527442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9BE5B88-8210-9030-9D6F-DEC1607F70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5915" y="1973578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2F52728-9B8A-0225-2910-D9F928D9B8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6949" y="1968476"/>
              <a:ext cx="262739" cy="26274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78224CB-B8BF-2B5B-BA73-B6437C45812D}"/>
                </a:ext>
              </a:extLst>
            </p:cNvPr>
            <p:cNvCxnSpPr>
              <a:cxnSpLocks/>
              <a:stCxn id="7" idx="2"/>
              <a:endCxn id="14" idx="7"/>
            </p:cNvCxnSpPr>
            <p:nvPr/>
          </p:nvCxnSpPr>
          <p:spPr>
            <a:xfrm flipH="1">
              <a:off x="1157276" y="1396072"/>
              <a:ext cx="421156" cy="16984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CC3938E-6E89-9A8C-2579-949D4EF84549}"/>
                </a:ext>
              </a:extLst>
            </p:cNvPr>
            <p:cNvCxnSpPr>
              <a:cxnSpLocks/>
              <a:stCxn id="7" idx="6"/>
              <a:endCxn id="15" idx="1"/>
            </p:cNvCxnSpPr>
            <p:nvPr/>
          </p:nvCxnSpPr>
          <p:spPr>
            <a:xfrm>
              <a:off x="1841171" y="1396072"/>
              <a:ext cx="380340" cy="16984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27F4555-ADDA-B0F7-0F8D-73094BA41AFC}"/>
                </a:ext>
              </a:extLst>
            </p:cNvPr>
            <p:cNvCxnSpPr>
              <a:cxnSpLocks/>
              <a:stCxn id="14" idx="4"/>
              <a:endCxn id="16" idx="0"/>
            </p:cNvCxnSpPr>
            <p:nvPr/>
          </p:nvCxnSpPr>
          <p:spPr>
            <a:xfrm flipH="1">
              <a:off x="647285" y="1790181"/>
              <a:ext cx="417098" cy="18339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35C41A1-5AD7-A29E-559D-D36E4101F848}"/>
                </a:ext>
              </a:extLst>
            </p:cNvPr>
            <p:cNvCxnSpPr>
              <a:cxnSpLocks/>
              <a:stCxn id="14" idx="4"/>
              <a:endCxn id="22" idx="0"/>
            </p:cNvCxnSpPr>
            <p:nvPr/>
          </p:nvCxnSpPr>
          <p:spPr>
            <a:xfrm>
              <a:off x="1064383" y="1790181"/>
              <a:ext cx="383935" cy="17829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7F88997-3F68-F6A7-9A23-C973DDFC6380}"/>
                </a:ext>
              </a:extLst>
            </p:cNvPr>
            <p:cNvSpPr txBox="1"/>
            <p:nvPr/>
          </p:nvSpPr>
          <p:spPr>
            <a:xfrm>
              <a:off x="1580332" y="123166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1CDCE75-37C4-6E7F-B3A6-ABB7DDFDEAF5}"/>
                </a:ext>
              </a:extLst>
            </p:cNvPr>
            <p:cNvSpPr txBox="1"/>
            <p:nvPr/>
          </p:nvSpPr>
          <p:spPr>
            <a:xfrm>
              <a:off x="930947" y="14994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6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E1394D6-0A7F-E021-2599-437074E93C0E}"/>
                </a:ext>
              </a:extLst>
            </p:cNvPr>
            <p:cNvSpPr txBox="1"/>
            <p:nvPr/>
          </p:nvSpPr>
          <p:spPr>
            <a:xfrm>
              <a:off x="2184674" y="14994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3384BDAB-A023-A191-EDCA-A01480C36E4A}"/>
                </a:ext>
              </a:extLst>
            </p:cNvPr>
            <p:cNvSpPr txBox="1"/>
            <p:nvPr/>
          </p:nvSpPr>
          <p:spPr>
            <a:xfrm>
              <a:off x="510145" y="195003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4F6E797B-5B67-8720-E172-BA474EA86BC3}"/>
                </a:ext>
              </a:extLst>
            </p:cNvPr>
            <p:cNvSpPr txBox="1"/>
            <p:nvPr/>
          </p:nvSpPr>
          <p:spPr>
            <a:xfrm>
              <a:off x="1271457" y="1933144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rgbClr val="FF0000"/>
                    </a:solidFill>
                  </a:ln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10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68FF0F5B-7F9A-0C75-6EC7-6E2A523E5905}"/>
                </a:ext>
              </a:extLst>
            </p:cNvPr>
            <p:cNvSpPr txBox="1"/>
            <p:nvPr/>
          </p:nvSpPr>
          <p:spPr>
            <a:xfrm>
              <a:off x="1330334" y="11438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2E2CFB2C-9FA8-D431-6D71-89D9456ACA1B}"/>
                </a:ext>
              </a:extLst>
            </p:cNvPr>
            <p:cNvSpPr txBox="1"/>
            <p:nvPr/>
          </p:nvSpPr>
          <p:spPr>
            <a:xfrm>
              <a:off x="727433" y="140446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94B61199-13A2-7A55-7B66-9A659D6E3F59}"/>
                </a:ext>
              </a:extLst>
            </p:cNvPr>
            <p:cNvSpPr txBox="1"/>
            <p:nvPr/>
          </p:nvSpPr>
          <p:spPr>
            <a:xfrm>
              <a:off x="2365490" y="1368598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DC5BC078-38D9-5BEA-2332-C6161F0C7D3E}"/>
                </a:ext>
              </a:extLst>
            </p:cNvPr>
            <p:cNvSpPr txBox="1"/>
            <p:nvPr/>
          </p:nvSpPr>
          <p:spPr>
            <a:xfrm>
              <a:off x="289566" y="185622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564BF24F-1537-E7AC-65DC-DCAFD6D7FAFE}"/>
                </a:ext>
              </a:extLst>
            </p:cNvPr>
            <p:cNvSpPr txBox="1"/>
            <p:nvPr/>
          </p:nvSpPr>
          <p:spPr>
            <a:xfrm>
              <a:off x="1477909" y="1812575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4810F621-1E3A-7F16-5828-D2B7FD65BE27}"/>
              </a:ext>
            </a:extLst>
          </p:cNvPr>
          <p:cNvGrpSpPr/>
          <p:nvPr/>
        </p:nvGrpSpPr>
        <p:grpSpPr>
          <a:xfrm>
            <a:off x="4132230" y="4326715"/>
            <a:ext cx="2001737" cy="514297"/>
            <a:chOff x="451010" y="2245767"/>
            <a:chExt cx="2001737" cy="514297"/>
          </a:xfrm>
        </p:grpSpPr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BC5B9A6B-91EE-D459-C0E0-3BA7E9C45D25}"/>
                </a:ext>
              </a:extLst>
            </p:cNvPr>
            <p:cNvSpPr txBox="1"/>
            <p:nvPr/>
          </p:nvSpPr>
          <p:spPr>
            <a:xfrm>
              <a:off x="717475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A17302B0-F1D9-E21B-3349-0F2B3CBC37EB}"/>
                </a:ext>
              </a:extLst>
            </p:cNvPr>
            <p:cNvSpPr txBox="1"/>
            <p:nvPr/>
          </p:nvSpPr>
          <p:spPr>
            <a:xfrm>
              <a:off x="981225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6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E04042CF-A5A4-353C-8AEB-DD026E017B03}"/>
                </a:ext>
              </a:extLst>
            </p:cNvPr>
            <p:cNvSpPr txBox="1"/>
            <p:nvPr/>
          </p:nvSpPr>
          <p:spPr>
            <a:xfrm>
              <a:off x="1244439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9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9340BF92-EB7B-2BD7-EDB0-354A72D3DE8A}"/>
                </a:ext>
              </a:extLst>
            </p:cNvPr>
            <p:cNvSpPr txBox="1"/>
            <p:nvPr/>
          </p:nvSpPr>
          <p:spPr>
            <a:xfrm>
              <a:off x="1508189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5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E36B3659-A674-FFB7-E840-A57FB8E6CA1F}"/>
                </a:ext>
              </a:extLst>
            </p:cNvPr>
            <p:cNvSpPr txBox="1"/>
            <p:nvPr/>
          </p:nvSpPr>
          <p:spPr>
            <a:xfrm>
              <a:off x="1772420" y="2483065"/>
              <a:ext cx="3417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C6EB0DB4-A51D-01AF-CDC9-A93AE630A9F0}"/>
                </a:ext>
              </a:extLst>
            </p:cNvPr>
            <p:cNvSpPr txBox="1"/>
            <p:nvPr/>
          </p:nvSpPr>
          <p:spPr>
            <a:xfrm>
              <a:off x="2110987" y="2483065"/>
              <a:ext cx="3417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12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EE501BED-B048-3C4C-AB47-223D62736206}"/>
                </a:ext>
              </a:extLst>
            </p:cNvPr>
            <p:cNvSpPr txBox="1"/>
            <p:nvPr/>
          </p:nvSpPr>
          <p:spPr>
            <a:xfrm>
              <a:off x="451010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D7E154DB-B297-7BA5-96C6-D61DED719075}"/>
                </a:ext>
              </a:extLst>
            </p:cNvPr>
            <p:cNvSpPr txBox="1"/>
            <p:nvPr/>
          </p:nvSpPr>
          <p:spPr>
            <a:xfrm>
              <a:off x="478220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0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D0456D4E-A651-CDB3-C996-CF449AD985D0}"/>
                </a:ext>
              </a:extLst>
            </p:cNvPr>
            <p:cNvSpPr txBox="1"/>
            <p:nvPr/>
          </p:nvSpPr>
          <p:spPr>
            <a:xfrm>
              <a:off x="770690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A7B9486A-2054-1EF8-96BE-8DF452F6FEA1}"/>
                </a:ext>
              </a:extLst>
            </p:cNvPr>
            <p:cNvSpPr txBox="1"/>
            <p:nvPr/>
          </p:nvSpPr>
          <p:spPr>
            <a:xfrm>
              <a:off x="1003461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82F81126-115E-A7F9-D668-D24C0FB6D334}"/>
                </a:ext>
              </a:extLst>
            </p:cNvPr>
            <p:cNvSpPr txBox="1"/>
            <p:nvPr/>
          </p:nvSpPr>
          <p:spPr>
            <a:xfrm>
              <a:off x="1296948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A6871008-ECD1-5542-6E31-92D46EB359F0}"/>
                </a:ext>
              </a:extLst>
            </p:cNvPr>
            <p:cNvSpPr txBox="1"/>
            <p:nvPr/>
          </p:nvSpPr>
          <p:spPr>
            <a:xfrm>
              <a:off x="1592123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2C5C0D54-7C16-08A4-8897-49D829891282}"/>
                </a:ext>
              </a:extLst>
            </p:cNvPr>
            <p:cNvSpPr txBox="1"/>
            <p:nvPr/>
          </p:nvSpPr>
          <p:spPr>
            <a:xfrm>
              <a:off x="1849817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8500098A-E5C3-3B4E-7ECC-762C1042F4EC}"/>
                </a:ext>
              </a:extLst>
            </p:cNvPr>
            <p:cNvSpPr txBox="1"/>
            <p:nvPr/>
          </p:nvSpPr>
          <p:spPr>
            <a:xfrm>
              <a:off x="2107514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F6EE5F88-A240-DE62-9B6C-F0CA6A88C0E2}"/>
              </a:ext>
            </a:extLst>
          </p:cNvPr>
          <p:cNvGrpSpPr/>
          <p:nvPr/>
        </p:nvGrpSpPr>
        <p:grpSpPr>
          <a:xfrm>
            <a:off x="283641" y="3201614"/>
            <a:ext cx="2332726" cy="1113949"/>
            <a:chOff x="289566" y="1143867"/>
            <a:chExt cx="2332726" cy="1113949"/>
          </a:xfrm>
        </p:grpSpPr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0B593829-6EDC-B7EC-5E82-8E9B453D73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78432" y="1264703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90525A88-29B7-E4EC-7549-32BAD57D3B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3014" y="1527442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E93E3A2A-7268-F4EF-8959-30BFD8F579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83034" y="1527442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F27A618E-65B8-B28D-3CC7-E1EDFDB310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5915" y="1973578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EF34D29B-B495-6652-F975-9E5EB19A1272}"/>
                </a:ext>
              </a:extLst>
            </p:cNvPr>
            <p:cNvCxnSpPr>
              <a:cxnSpLocks/>
              <a:stCxn id="201" idx="2"/>
              <a:endCxn id="202" idx="7"/>
            </p:cNvCxnSpPr>
            <p:nvPr/>
          </p:nvCxnSpPr>
          <p:spPr>
            <a:xfrm flipH="1">
              <a:off x="1157276" y="1396072"/>
              <a:ext cx="421156" cy="16984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F4D3A91F-D78F-3143-22EF-1FDC0A63040A}"/>
                </a:ext>
              </a:extLst>
            </p:cNvPr>
            <p:cNvCxnSpPr>
              <a:cxnSpLocks/>
              <a:stCxn id="201" idx="6"/>
              <a:endCxn id="203" idx="1"/>
            </p:cNvCxnSpPr>
            <p:nvPr/>
          </p:nvCxnSpPr>
          <p:spPr>
            <a:xfrm>
              <a:off x="1841171" y="1396072"/>
              <a:ext cx="380340" cy="16984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11756C01-9F7A-E3D7-458D-47511F4A3056}"/>
                </a:ext>
              </a:extLst>
            </p:cNvPr>
            <p:cNvCxnSpPr>
              <a:cxnSpLocks/>
              <a:stCxn id="202" idx="4"/>
              <a:endCxn id="204" idx="0"/>
            </p:cNvCxnSpPr>
            <p:nvPr/>
          </p:nvCxnSpPr>
          <p:spPr>
            <a:xfrm flipH="1">
              <a:off x="647285" y="1790181"/>
              <a:ext cx="417098" cy="18339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A32DA61A-9CC0-6438-3528-9BF5F2F1BABB}"/>
                </a:ext>
              </a:extLst>
            </p:cNvPr>
            <p:cNvSpPr txBox="1"/>
            <p:nvPr/>
          </p:nvSpPr>
          <p:spPr>
            <a:xfrm>
              <a:off x="1580332" y="123166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58F08755-5379-2771-12BE-F36BE5F5D6CA}"/>
                </a:ext>
              </a:extLst>
            </p:cNvPr>
            <p:cNvSpPr txBox="1"/>
            <p:nvPr/>
          </p:nvSpPr>
          <p:spPr>
            <a:xfrm>
              <a:off x="930947" y="14994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6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2397919C-308F-DE9B-0989-DC3A1E87705B}"/>
                </a:ext>
              </a:extLst>
            </p:cNvPr>
            <p:cNvSpPr txBox="1"/>
            <p:nvPr/>
          </p:nvSpPr>
          <p:spPr>
            <a:xfrm>
              <a:off x="2184674" y="14994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83F4F13E-E385-B29A-2333-B891A49AB1DD}"/>
                </a:ext>
              </a:extLst>
            </p:cNvPr>
            <p:cNvSpPr txBox="1"/>
            <p:nvPr/>
          </p:nvSpPr>
          <p:spPr>
            <a:xfrm>
              <a:off x="510145" y="195003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A487D791-7AA7-CC57-6F4E-B65ABD1E940B}"/>
                </a:ext>
              </a:extLst>
            </p:cNvPr>
            <p:cNvSpPr txBox="1"/>
            <p:nvPr/>
          </p:nvSpPr>
          <p:spPr>
            <a:xfrm>
              <a:off x="1330334" y="11438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5D5A6FF1-F5C6-87FC-3A0B-39F7818FD20E}"/>
                </a:ext>
              </a:extLst>
            </p:cNvPr>
            <p:cNvSpPr txBox="1"/>
            <p:nvPr/>
          </p:nvSpPr>
          <p:spPr>
            <a:xfrm>
              <a:off x="727433" y="140446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8E3DCD6E-7BF1-F0E0-4164-274BB7894841}"/>
                </a:ext>
              </a:extLst>
            </p:cNvPr>
            <p:cNvSpPr txBox="1"/>
            <p:nvPr/>
          </p:nvSpPr>
          <p:spPr>
            <a:xfrm>
              <a:off x="2365490" y="1368598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6456A725-1071-6CEE-8580-7D646743D9AD}"/>
                </a:ext>
              </a:extLst>
            </p:cNvPr>
            <p:cNvSpPr txBox="1"/>
            <p:nvPr/>
          </p:nvSpPr>
          <p:spPr>
            <a:xfrm>
              <a:off x="289566" y="185622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11355D1B-03D8-CEFB-7ADB-B4EB587B3D5C}"/>
              </a:ext>
            </a:extLst>
          </p:cNvPr>
          <p:cNvGrpSpPr/>
          <p:nvPr/>
        </p:nvGrpSpPr>
        <p:grpSpPr>
          <a:xfrm>
            <a:off x="378581" y="4320140"/>
            <a:ext cx="2001737" cy="514297"/>
            <a:chOff x="451010" y="2245767"/>
            <a:chExt cx="2001737" cy="514297"/>
          </a:xfrm>
        </p:grpSpPr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7B8497AD-99CC-4D89-4A6E-D0B3B8468136}"/>
                </a:ext>
              </a:extLst>
            </p:cNvPr>
            <p:cNvSpPr txBox="1"/>
            <p:nvPr/>
          </p:nvSpPr>
          <p:spPr>
            <a:xfrm>
              <a:off x="717475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9</a:t>
              </a: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AAB0A1CE-C1FD-701C-653B-3A28D08B6A7D}"/>
                </a:ext>
              </a:extLst>
            </p:cNvPr>
            <p:cNvSpPr txBox="1"/>
            <p:nvPr/>
          </p:nvSpPr>
          <p:spPr>
            <a:xfrm>
              <a:off x="981225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6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B2648758-69D1-8F2A-B6D7-4B9F11DF5A40}"/>
                </a:ext>
              </a:extLst>
            </p:cNvPr>
            <p:cNvSpPr txBox="1"/>
            <p:nvPr/>
          </p:nvSpPr>
          <p:spPr>
            <a:xfrm>
              <a:off x="1244439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455D6441-6CA7-DE99-3CDC-5B5B9EEB69D9}"/>
                </a:ext>
              </a:extLst>
            </p:cNvPr>
            <p:cNvSpPr txBox="1"/>
            <p:nvPr/>
          </p:nvSpPr>
          <p:spPr>
            <a:xfrm>
              <a:off x="1508189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5</a:t>
              </a: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370C2F89-99D7-E507-9330-637687E2E819}"/>
                </a:ext>
              </a:extLst>
            </p:cNvPr>
            <p:cNvSpPr txBox="1"/>
            <p:nvPr/>
          </p:nvSpPr>
          <p:spPr>
            <a:xfrm>
              <a:off x="1772420" y="2483065"/>
              <a:ext cx="3417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04E4FB8A-5108-770E-2CFE-17811818988B}"/>
                </a:ext>
              </a:extLst>
            </p:cNvPr>
            <p:cNvSpPr txBox="1"/>
            <p:nvPr/>
          </p:nvSpPr>
          <p:spPr>
            <a:xfrm>
              <a:off x="2110987" y="2483065"/>
              <a:ext cx="3417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12</a:t>
              </a: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7F4AEF20-35AD-86B1-6A05-4C891A973211}"/>
                </a:ext>
              </a:extLst>
            </p:cNvPr>
            <p:cNvSpPr txBox="1"/>
            <p:nvPr/>
          </p:nvSpPr>
          <p:spPr>
            <a:xfrm>
              <a:off x="451010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989D0213-F110-44F0-E39A-25453B1E3A4E}"/>
                </a:ext>
              </a:extLst>
            </p:cNvPr>
            <p:cNvSpPr txBox="1"/>
            <p:nvPr/>
          </p:nvSpPr>
          <p:spPr>
            <a:xfrm>
              <a:off x="478220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0</a:t>
              </a: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E0A570A3-82CF-2E50-2160-5A60A75F8192}"/>
                </a:ext>
              </a:extLst>
            </p:cNvPr>
            <p:cNvSpPr txBox="1"/>
            <p:nvPr/>
          </p:nvSpPr>
          <p:spPr>
            <a:xfrm>
              <a:off x="770690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5547908A-7C20-4DA6-7A99-2BD55C6CA128}"/>
                </a:ext>
              </a:extLst>
            </p:cNvPr>
            <p:cNvSpPr txBox="1"/>
            <p:nvPr/>
          </p:nvSpPr>
          <p:spPr>
            <a:xfrm>
              <a:off x="1003461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57435FF2-29E1-0AC1-CD59-52151571FE0E}"/>
                </a:ext>
              </a:extLst>
            </p:cNvPr>
            <p:cNvSpPr txBox="1"/>
            <p:nvPr/>
          </p:nvSpPr>
          <p:spPr>
            <a:xfrm>
              <a:off x="1296948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96CDFEAA-7EC2-F566-1600-C06B0FB445F4}"/>
                </a:ext>
              </a:extLst>
            </p:cNvPr>
            <p:cNvSpPr txBox="1"/>
            <p:nvPr/>
          </p:nvSpPr>
          <p:spPr>
            <a:xfrm>
              <a:off x="1592123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21EB2B89-AFCA-864B-A886-9F8C90D8A691}"/>
                </a:ext>
              </a:extLst>
            </p:cNvPr>
            <p:cNvSpPr txBox="1"/>
            <p:nvPr/>
          </p:nvSpPr>
          <p:spPr>
            <a:xfrm>
              <a:off x="1849817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FE08CEBB-FBB9-E583-C488-C8853DA717DB}"/>
                </a:ext>
              </a:extLst>
            </p:cNvPr>
            <p:cNvSpPr txBox="1"/>
            <p:nvPr/>
          </p:nvSpPr>
          <p:spPr>
            <a:xfrm>
              <a:off x="2107514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</p:grpSp>
      <p:sp>
        <p:nvSpPr>
          <p:cNvPr id="235" name="Freeform 234">
            <a:extLst>
              <a:ext uri="{FF2B5EF4-FFF2-40B4-BE49-F238E27FC236}">
                <a16:creationId xmlns:a16="http://schemas.microsoft.com/office/drawing/2014/main" id="{9E977FB4-059C-E0AA-69AC-D8BA61FE7F31}"/>
              </a:ext>
            </a:extLst>
          </p:cNvPr>
          <p:cNvSpPr/>
          <p:nvPr/>
        </p:nvSpPr>
        <p:spPr>
          <a:xfrm>
            <a:off x="1795549" y="3333404"/>
            <a:ext cx="598516" cy="266007"/>
          </a:xfrm>
          <a:custGeom>
            <a:avLst/>
            <a:gdLst>
              <a:gd name="connsiteX0" fmla="*/ 0 w 598516"/>
              <a:gd name="connsiteY0" fmla="*/ 0 h 266007"/>
              <a:gd name="connsiteX1" fmla="*/ 415636 w 598516"/>
              <a:gd name="connsiteY1" fmla="*/ 74814 h 266007"/>
              <a:gd name="connsiteX2" fmla="*/ 598516 w 598516"/>
              <a:gd name="connsiteY2" fmla="*/ 266007 h 266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8516" h="266007">
                <a:moveTo>
                  <a:pt x="0" y="0"/>
                </a:moveTo>
                <a:cubicBezTo>
                  <a:pt x="157941" y="15240"/>
                  <a:pt x="315883" y="30480"/>
                  <a:pt x="415636" y="74814"/>
                </a:cubicBezTo>
                <a:cubicBezTo>
                  <a:pt x="515389" y="119148"/>
                  <a:pt x="556952" y="192577"/>
                  <a:pt x="598516" y="266007"/>
                </a:cubicBezTo>
              </a:path>
            </a:pathLst>
          </a:custGeom>
          <a:noFill/>
          <a:ln w="15875">
            <a:solidFill>
              <a:srgbClr val="FF0000"/>
            </a:solidFill>
            <a:headEnd type="stealth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35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7" grpId="0"/>
      <p:bldP spid="137" grpId="0" animBg="1"/>
      <p:bldP spid="138" grpId="0"/>
      <p:bldP spid="178" grpId="0" animBg="1"/>
      <p:bldP spid="179" grpId="0"/>
      <p:bldP spid="23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35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1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Heapsort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Oct 12, 13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 dirty="0"/>
              <a:t>CS21003/CS21203 / Algorithms - I | Priority Queue, Heap</a:t>
            </a:r>
          </a:p>
        </p:txBody>
      </p:sp>
      <p:sp>
        <p:nvSpPr>
          <p:cNvPr id="96" name="Right Arrow 95">
            <a:extLst>
              <a:ext uri="{FF2B5EF4-FFF2-40B4-BE49-F238E27FC236}">
                <a16:creationId xmlns:a16="http://schemas.microsoft.com/office/drawing/2014/main" id="{3901EC59-99B8-C7C6-878E-1F019C7193C5}"/>
              </a:ext>
            </a:extLst>
          </p:cNvPr>
          <p:cNvSpPr/>
          <p:nvPr/>
        </p:nvSpPr>
        <p:spPr>
          <a:xfrm>
            <a:off x="2893726" y="1942631"/>
            <a:ext cx="864000" cy="21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9F096A9-B155-5F95-E23B-A4EFDC6F495E}"/>
              </a:ext>
            </a:extLst>
          </p:cNvPr>
          <p:cNvSpPr txBox="1"/>
          <p:nvPr/>
        </p:nvSpPr>
        <p:spPr>
          <a:xfrm>
            <a:off x="3027597" y="1684356"/>
            <a:ext cx="627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Swap</a:t>
            </a:r>
          </a:p>
        </p:txBody>
      </p:sp>
      <p:sp>
        <p:nvSpPr>
          <p:cNvPr id="137" name="Right Arrow 136">
            <a:extLst>
              <a:ext uri="{FF2B5EF4-FFF2-40B4-BE49-F238E27FC236}">
                <a16:creationId xmlns:a16="http://schemas.microsoft.com/office/drawing/2014/main" id="{0FACE646-4569-86D7-3A3C-5CCEDF95A746}"/>
              </a:ext>
            </a:extLst>
          </p:cNvPr>
          <p:cNvSpPr/>
          <p:nvPr/>
        </p:nvSpPr>
        <p:spPr>
          <a:xfrm rot="5400000">
            <a:off x="5180836" y="2941076"/>
            <a:ext cx="432000" cy="21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DD27B5A-BCD3-E3C0-BC32-4E37F506D081}"/>
              </a:ext>
            </a:extLst>
          </p:cNvPr>
          <p:cNvSpPr txBox="1"/>
          <p:nvPr/>
        </p:nvSpPr>
        <p:spPr>
          <a:xfrm>
            <a:off x="5487065" y="2849652"/>
            <a:ext cx="8610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Remove</a:t>
            </a:r>
          </a:p>
        </p:txBody>
      </p:sp>
      <p:sp>
        <p:nvSpPr>
          <p:cNvPr id="178" name="Right Arrow 177">
            <a:extLst>
              <a:ext uri="{FF2B5EF4-FFF2-40B4-BE49-F238E27FC236}">
                <a16:creationId xmlns:a16="http://schemas.microsoft.com/office/drawing/2014/main" id="{3665ACD6-0D16-CE52-7333-D1DBC3C02D6E}"/>
              </a:ext>
            </a:extLst>
          </p:cNvPr>
          <p:cNvSpPr/>
          <p:nvPr/>
        </p:nvSpPr>
        <p:spPr>
          <a:xfrm flipH="1">
            <a:off x="2896498" y="3948769"/>
            <a:ext cx="864000" cy="21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BC48B96E-5003-7BC8-7C20-5F59AD5B0E42}"/>
              </a:ext>
            </a:extLst>
          </p:cNvPr>
          <p:cNvSpPr txBox="1"/>
          <p:nvPr/>
        </p:nvSpPr>
        <p:spPr>
          <a:xfrm>
            <a:off x="2839177" y="3657242"/>
            <a:ext cx="10542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ShiftDown</a:t>
            </a:r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F6EE5F88-A240-DE62-9B6C-F0CA6A88C0E2}"/>
              </a:ext>
            </a:extLst>
          </p:cNvPr>
          <p:cNvGrpSpPr/>
          <p:nvPr/>
        </p:nvGrpSpPr>
        <p:grpSpPr>
          <a:xfrm>
            <a:off x="283641" y="1140062"/>
            <a:ext cx="2332726" cy="1113949"/>
            <a:chOff x="289566" y="1143867"/>
            <a:chExt cx="2332726" cy="1113949"/>
          </a:xfrm>
        </p:grpSpPr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0B593829-6EDC-B7EC-5E82-8E9B453D73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78432" y="1264703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90525A88-29B7-E4EC-7549-32BAD57D3B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3014" y="1527442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E93E3A2A-7268-F4EF-8959-30BFD8F579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83034" y="1527442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F27A618E-65B8-B28D-3CC7-E1EDFDB310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5915" y="1973578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EF34D29B-B495-6652-F975-9E5EB19A1272}"/>
                </a:ext>
              </a:extLst>
            </p:cNvPr>
            <p:cNvCxnSpPr>
              <a:cxnSpLocks/>
              <a:stCxn id="201" idx="2"/>
              <a:endCxn id="202" idx="7"/>
            </p:cNvCxnSpPr>
            <p:nvPr/>
          </p:nvCxnSpPr>
          <p:spPr>
            <a:xfrm flipH="1">
              <a:off x="1157276" y="1396072"/>
              <a:ext cx="421156" cy="16984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F4D3A91F-D78F-3143-22EF-1FDC0A63040A}"/>
                </a:ext>
              </a:extLst>
            </p:cNvPr>
            <p:cNvCxnSpPr>
              <a:cxnSpLocks/>
              <a:stCxn id="201" idx="6"/>
              <a:endCxn id="203" idx="1"/>
            </p:cNvCxnSpPr>
            <p:nvPr/>
          </p:nvCxnSpPr>
          <p:spPr>
            <a:xfrm>
              <a:off x="1841171" y="1396072"/>
              <a:ext cx="380340" cy="16984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11756C01-9F7A-E3D7-458D-47511F4A3056}"/>
                </a:ext>
              </a:extLst>
            </p:cNvPr>
            <p:cNvCxnSpPr>
              <a:cxnSpLocks/>
              <a:stCxn id="202" idx="4"/>
              <a:endCxn id="204" idx="0"/>
            </p:cNvCxnSpPr>
            <p:nvPr/>
          </p:nvCxnSpPr>
          <p:spPr>
            <a:xfrm flipH="1">
              <a:off x="647285" y="1790181"/>
              <a:ext cx="417098" cy="18339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A32DA61A-9CC0-6438-3528-9BF5F2F1BABB}"/>
                </a:ext>
              </a:extLst>
            </p:cNvPr>
            <p:cNvSpPr txBox="1"/>
            <p:nvPr/>
          </p:nvSpPr>
          <p:spPr>
            <a:xfrm>
              <a:off x="1580332" y="123166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rgbClr val="0432FF"/>
                    </a:solidFill>
                  </a:ln>
                  <a:solidFill>
                    <a:srgbClr val="0432F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58F08755-5379-2771-12BE-F36BE5F5D6CA}"/>
                </a:ext>
              </a:extLst>
            </p:cNvPr>
            <p:cNvSpPr txBox="1"/>
            <p:nvPr/>
          </p:nvSpPr>
          <p:spPr>
            <a:xfrm>
              <a:off x="930947" y="14994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6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2397919C-308F-DE9B-0989-DC3A1E87705B}"/>
                </a:ext>
              </a:extLst>
            </p:cNvPr>
            <p:cNvSpPr txBox="1"/>
            <p:nvPr/>
          </p:nvSpPr>
          <p:spPr>
            <a:xfrm>
              <a:off x="2184674" y="14994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83F4F13E-E385-B29A-2333-B891A49AB1DD}"/>
                </a:ext>
              </a:extLst>
            </p:cNvPr>
            <p:cNvSpPr txBox="1"/>
            <p:nvPr/>
          </p:nvSpPr>
          <p:spPr>
            <a:xfrm>
              <a:off x="510145" y="195003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rgbClr val="0432FF"/>
                    </a:solidFill>
                  </a:ln>
                  <a:solidFill>
                    <a:srgbClr val="0432F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A487D791-7AA7-CC57-6F4E-B65ABD1E940B}"/>
                </a:ext>
              </a:extLst>
            </p:cNvPr>
            <p:cNvSpPr txBox="1"/>
            <p:nvPr/>
          </p:nvSpPr>
          <p:spPr>
            <a:xfrm>
              <a:off x="1330334" y="11438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5D5A6FF1-F5C6-87FC-3A0B-39F7818FD20E}"/>
                </a:ext>
              </a:extLst>
            </p:cNvPr>
            <p:cNvSpPr txBox="1"/>
            <p:nvPr/>
          </p:nvSpPr>
          <p:spPr>
            <a:xfrm>
              <a:off x="727433" y="140446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8E3DCD6E-7BF1-F0E0-4164-274BB7894841}"/>
                </a:ext>
              </a:extLst>
            </p:cNvPr>
            <p:cNvSpPr txBox="1"/>
            <p:nvPr/>
          </p:nvSpPr>
          <p:spPr>
            <a:xfrm>
              <a:off x="2365490" y="1368598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6456A725-1071-6CEE-8580-7D646743D9AD}"/>
                </a:ext>
              </a:extLst>
            </p:cNvPr>
            <p:cNvSpPr txBox="1"/>
            <p:nvPr/>
          </p:nvSpPr>
          <p:spPr>
            <a:xfrm>
              <a:off x="289566" y="185622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11355D1B-03D8-CEFB-7ADB-B4EB587B3D5C}"/>
              </a:ext>
            </a:extLst>
          </p:cNvPr>
          <p:cNvGrpSpPr/>
          <p:nvPr/>
        </p:nvGrpSpPr>
        <p:grpSpPr>
          <a:xfrm>
            <a:off x="378581" y="2258588"/>
            <a:ext cx="2001737" cy="514297"/>
            <a:chOff x="451010" y="2245767"/>
            <a:chExt cx="2001737" cy="514297"/>
          </a:xfrm>
        </p:grpSpPr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7B8497AD-99CC-4D89-4A6E-D0B3B8468136}"/>
                </a:ext>
              </a:extLst>
            </p:cNvPr>
            <p:cNvSpPr txBox="1"/>
            <p:nvPr/>
          </p:nvSpPr>
          <p:spPr>
            <a:xfrm>
              <a:off x="717475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0432FF"/>
                  </a:solidFill>
                </a:rPr>
                <a:t>9</a:t>
              </a: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AAB0A1CE-C1FD-701C-653B-3A28D08B6A7D}"/>
                </a:ext>
              </a:extLst>
            </p:cNvPr>
            <p:cNvSpPr txBox="1"/>
            <p:nvPr/>
          </p:nvSpPr>
          <p:spPr>
            <a:xfrm>
              <a:off x="981225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6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B2648758-69D1-8F2A-B6D7-4B9F11DF5A40}"/>
                </a:ext>
              </a:extLst>
            </p:cNvPr>
            <p:cNvSpPr txBox="1"/>
            <p:nvPr/>
          </p:nvSpPr>
          <p:spPr>
            <a:xfrm>
              <a:off x="1244439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455D6441-6CA7-DE99-3CDC-5B5B9EEB69D9}"/>
                </a:ext>
              </a:extLst>
            </p:cNvPr>
            <p:cNvSpPr txBox="1"/>
            <p:nvPr/>
          </p:nvSpPr>
          <p:spPr>
            <a:xfrm>
              <a:off x="1508189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0432FF"/>
                  </a:solidFill>
                </a:rPr>
                <a:t>5</a:t>
              </a: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370C2F89-99D7-E507-9330-637687E2E819}"/>
                </a:ext>
              </a:extLst>
            </p:cNvPr>
            <p:cNvSpPr txBox="1"/>
            <p:nvPr/>
          </p:nvSpPr>
          <p:spPr>
            <a:xfrm>
              <a:off x="1772420" y="2483065"/>
              <a:ext cx="3417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04E4FB8A-5108-770E-2CFE-17811818988B}"/>
                </a:ext>
              </a:extLst>
            </p:cNvPr>
            <p:cNvSpPr txBox="1"/>
            <p:nvPr/>
          </p:nvSpPr>
          <p:spPr>
            <a:xfrm>
              <a:off x="2110987" y="2483065"/>
              <a:ext cx="3417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12</a:t>
              </a: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7F4AEF20-35AD-86B1-6A05-4C891A973211}"/>
                </a:ext>
              </a:extLst>
            </p:cNvPr>
            <p:cNvSpPr txBox="1"/>
            <p:nvPr/>
          </p:nvSpPr>
          <p:spPr>
            <a:xfrm>
              <a:off x="451010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989D0213-F110-44F0-E39A-25453B1E3A4E}"/>
                </a:ext>
              </a:extLst>
            </p:cNvPr>
            <p:cNvSpPr txBox="1"/>
            <p:nvPr/>
          </p:nvSpPr>
          <p:spPr>
            <a:xfrm>
              <a:off x="478220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0</a:t>
              </a: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E0A570A3-82CF-2E50-2160-5A60A75F8192}"/>
                </a:ext>
              </a:extLst>
            </p:cNvPr>
            <p:cNvSpPr txBox="1"/>
            <p:nvPr/>
          </p:nvSpPr>
          <p:spPr>
            <a:xfrm>
              <a:off x="770690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5547908A-7C20-4DA6-7A99-2BD55C6CA128}"/>
                </a:ext>
              </a:extLst>
            </p:cNvPr>
            <p:cNvSpPr txBox="1"/>
            <p:nvPr/>
          </p:nvSpPr>
          <p:spPr>
            <a:xfrm>
              <a:off x="1003461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57435FF2-29E1-0AC1-CD59-52151571FE0E}"/>
                </a:ext>
              </a:extLst>
            </p:cNvPr>
            <p:cNvSpPr txBox="1"/>
            <p:nvPr/>
          </p:nvSpPr>
          <p:spPr>
            <a:xfrm>
              <a:off x="1296948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96CDFEAA-7EC2-F566-1600-C06B0FB445F4}"/>
                </a:ext>
              </a:extLst>
            </p:cNvPr>
            <p:cNvSpPr txBox="1"/>
            <p:nvPr/>
          </p:nvSpPr>
          <p:spPr>
            <a:xfrm>
              <a:off x="1592123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21EB2B89-AFCA-864B-A886-9F8C90D8A691}"/>
                </a:ext>
              </a:extLst>
            </p:cNvPr>
            <p:cNvSpPr txBox="1"/>
            <p:nvPr/>
          </p:nvSpPr>
          <p:spPr>
            <a:xfrm>
              <a:off x="1849817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FE08CEBB-FBB9-E583-C488-C8853DA717DB}"/>
                </a:ext>
              </a:extLst>
            </p:cNvPr>
            <p:cNvSpPr txBox="1"/>
            <p:nvPr/>
          </p:nvSpPr>
          <p:spPr>
            <a:xfrm>
              <a:off x="2107514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A9D2ACB-5E9F-8F10-B44B-DB86E4693A1E}"/>
              </a:ext>
            </a:extLst>
          </p:cNvPr>
          <p:cNvGrpSpPr/>
          <p:nvPr/>
        </p:nvGrpSpPr>
        <p:grpSpPr>
          <a:xfrm>
            <a:off x="4018818" y="1142832"/>
            <a:ext cx="2332726" cy="1113949"/>
            <a:chOff x="289566" y="1143867"/>
            <a:chExt cx="2332726" cy="111394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23DCF72-7D35-CAB2-9E6A-E460C4C0D9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78432" y="1264703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90706BB-4AFA-FA57-DDA2-9D219D4A71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3014" y="1527442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DC192CD-2F4F-9C76-1CBB-76189EFFA4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83034" y="1527442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58610FC-2F75-69EC-8DDF-A8860B9E94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5915" y="1973578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67FD263-5DD7-C11F-3268-ECD3ED8E1EB4}"/>
                </a:ext>
              </a:extLst>
            </p:cNvPr>
            <p:cNvCxnSpPr>
              <a:cxnSpLocks/>
              <a:stCxn id="8" idx="2"/>
              <a:endCxn id="9" idx="7"/>
            </p:cNvCxnSpPr>
            <p:nvPr/>
          </p:nvCxnSpPr>
          <p:spPr>
            <a:xfrm flipH="1">
              <a:off x="1157276" y="1396072"/>
              <a:ext cx="421156" cy="16984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0B50731-22E6-4E85-C11B-50C49AA14DC3}"/>
                </a:ext>
              </a:extLst>
            </p:cNvPr>
            <p:cNvCxnSpPr>
              <a:cxnSpLocks/>
              <a:stCxn id="8" idx="6"/>
              <a:endCxn id="10" idx="1"/>
            </p:cNvCxnSpPr>
            <p:nvPr/>
          </p:nvCxnSpPr>
          <p:spPr>
            <a:xfrm>
              <a:off x="1841171" y="1396072"/>
              <a:ext cx="380340" cy="16984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109699F-C869-1DD2-8981-40FE8E4C9460}"/>
                </a:ext>
              </a:extLst>
            </p:cNvPr>
            <p:cNvCxnSpPr>
              <a:cxnSpLocks/>
              <a:stCxn id="9" idx="4"/>
              <a:endCxn id="12" idx="0"/>
            </p:cNvCxnSpPr>
            <p:nvPr/>
          </p:nvCxnSpPr>
          <p:spPr>
            <a:xfrm flipH="1">
              <a:off x="647285" y="1790181"/>
              <a:ext cx="417098" cy="18339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8FF5ED9-C25E-C030-27C1-4D8415809BAD}"/>
                </a:ext>
              </a:extLst>
            </p:cNvPr>
            <p:cNvSpPr txBox="1"/>
            <p:nvPr/>
          </p:nvSpPr>
          <p:spPr>
            <a:xfrm>
              <a:off x="1580332" y="123166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rgbClr val="0432FF"/>
                    </a:solidFill>
                  </a:ln>
                  <a:solidFill>
                    <a:srgbClr val="0432F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86DB7FE-C694-B859-5164-B9AC568D6BD9}"/>
                </a:ext>
              </a:extLst>
            </p:cNvPr>
            <p:cNvSpPr txBox="1"/>
            <p:nvPr/>
          </p:nvSpPr>
          <p:spPr>
            <a:xfrm>
              <a:off x="930947" y="14994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6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2445D2D-9C87-EB5F-7678-53EE89C98E1A}"/>
                </a:ext>
              </a:extLst>
            </p:cNvPr>
            <p:cNvSpPr txBox="1"/>
            <p:nvPr/>
          </p:nvSpPr>
          <p:spPr>
            <a:xfrm>
              <a:off x="2184674" y="14994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72EDF89-E98E-CFBA-FD36-219C81BD97FE}"/>
                </a:ext>
              </a:extLst>
            </p:cNvPr>
            <p:cNvSpPr txBox="1"/>
            <p:nvPr/>
          </p:nvSpPr>
          <p:spPr>
            <a:xfrm>
              <a:off x="510145" y="195003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rgbClr val="0432FF"/>
                    </a:solidFill>
                  </a:ln>
                  <a:solidFill>
                    <a:srgbClr val="0432F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BC5BE24-D2E7-E315-F6A7-FC83A2E843E9}"/>
                </a:ext>
              </a:extLst>
            </p:cNvPr>
            <p:cNvSpPr txBox="1"/>
            <p:nvPr/>
          </p:nvSpPr>
          <p:spPr>
            <a:xfrm>
              <a:off x="1330334" y="11438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65549D5-525E-E865-4485-358742C27AA6}"/>
                </a:ext>
              </a:extLst>
            </p:cNvPr>
            <p:cNvSpPr txBox="1"/>
            <p:nvPr/>
          </p:nvSpPr>
          <p:spPr>
            <a:xfrm>
              <a:off x="727433" y="140446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72997C1-F8A4-F7EC-90CD-44864A0307CE}"/>
                </a:ext>
              </a:extLst>
            </p:cNvPr>
            <p:cNvSpPr txBox="1"/>
            <p:nvPr/>
          </p:nvSpPr>
          <p:spPr>
            <a:xfrm>
              <a:off x="2365490" y="1368598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0F90516-0CD6-AD94-9030-A6971089B16D}"/>
                </a:ext>
              </a:extLst>
            </p:cNvPr>
            <p:cNvSpPr txBox="1"/>
            <p:nvPr/>
          </p:nvSpPr>
          <p:spPr>
            <a:xfrm>
              <a:off x="289566" y="185622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4CD8B7-E146-FB09-629A-F1359F3AF275}"/>
              </a:ext>
            </a:extLst>
          </p:cNvPr>
          <p:cNvGrpSpPr/>
          <p:nvPr/>
        </p:nvGrpSpPr>
        <p:grpSpPr>
          <a:xfrm>
            <a:off x="4113758" y="2261358"/>
            <a:ext cx="2001737" cy="514297"/>
            <a:chOff x="451010" y="2245767"/>
            <a:chExt cx="2001737" cy="51429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25D5CDD-CE6D-186F-A7BF-559F39F0AEF1}"/>
                </a:ext>
              </a:extLst>
            </p:cNvPr>
            <p:cNvSpPr txBox="1"/>
            <p:nvPr/>
          </p:nvSpPr>
          <p:spPr>
            <a:xfrm>
              <a:off x="717475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0432FF"/>
                  </a:solidFill>
                </a:rPr>
                <a:t>5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761D1D1-1BD8-72D8-98B8-13AEE1B4537D}"/>
                </a:ext>
              </a:extLst>
            </p:cNvPr>
            <p:cNvSpPr txBox="1"/>
            <p:nvPr/>
          </p:nvSpPr>
          <p:spPr>
            <a:xfrm>
              <a:off x="981225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6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6BC4CCD-F247-BB11-28F0-0F26A3CB13C2}"/>
                </a:ext>
              </a:extLst>
            </p:cNvPr>
            <p:cNvSpPr txBox="1"/>
            <p:nvPr/>
          </p:nvSpPr>
          <p:spPr>
            <a:xfrm>
              <a:off x="1244439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ED20399-4356-E13A-1C74-A23D1E1B2F99}"/>
                </a:ext>
              </a:extLst>
            </p:cNvPr>
            <p:cNvSpPr txBox="1"/>
            <p:nvPr/>
          </p:nvSpPr>
          <p:spPr>
            <a:xfrm>
              <a:off x="1508189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0432FF"/>
                  </a:solidFill>
                </a:rPr>
                <a:t>9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B15204D-FF51-5B0C-7C99-B74E5778B83F}"/>
                </a:ext>
              </a:extLst>
            </p:cNvPr>
            <p:cNvSpPr txBox="1"/>
            <p:nvPr/>
          </p:nvSpPr>
          <p:spPr>
            <a:xfrm>
              <a:off x="1772420" y="2483065"/>
              <a:ext cx="3417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567D0E5-F27A-2820-6C57-A1D7FA208A60}"/>
                </a:ext>
              </a:extLst>
            </p:cNvPr>
            <p:cNvSpPr txBox="1"/>
            <p:nvPr/>
          </p:nvSpPr>
          <p:spPr>
            <a:xfrm>
              <a:off x="2110987" y="2483065"/>
              <a:ext cx="3417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12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FECD409-FC6F-DC9C-7CAD-B36E60A91EFE}"/>
                </a:ext>
              </a:extLst>
            </p:cNvPr>
            <p:cNvSpPr txBox="1"/>
            <p:nvPr/>
          </p:nvSpPr>
          <p:spPr>
            <a:xfrm>
              <a:off x="451010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F73C2F7-CB7B-5D15-BA4A-185CF041148A}"/>
                </a:ext>
              </a:extLst>
            </p:cNvPr>
            <p:cNvSpPr txBox="1"/>
            <p:nvPr/>
          </p:nvSpPr>
          <p:spPr>
            <a:xfrm>
              <a:off x="478220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F4CD5F2-5CAF-862B-E5B8-4BA2A5D14A4B}"/>
                </a:ext>
              </a:extLst>
            </p:cNvPr>
            <p:cNvSpPr txBox="1"/>
            <p:nvPr/>
          </p:nvSpPr>
          <p:spPr>
            <a:xfrm>
              <a:off x="770690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1039881-9F2B-D232-C3C4-927E02128835}"/>
                </a:ext>
              </a:extLst>
            </p:cNvPr>
            <p:cNvSpPr txBox="1"/>
            <p:nvPr/>
          </p:nvSpPr>
          <p:spPr>
            <a:xfrm>
              <a:off x="1003461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0D3C79E-2DB0-0127-C32E-2762620AF3D2}"/>
                </a:ext>
              </a:extLst>
            </p:cNvPr>
            <p:cNvSpPr txBox="1"/>
            <p:nvPr/>
          </p:nvSpPr>
          <p:spPr>
            <a:xfrm>
              <a:off x="1296948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788F698-673B-98AB-1417-3BE693BD5B55}"/>
                </a:ext>
              </a:extLst>
            </p:cNvPr>
            <p:cNvSpPr txBox="1"/>
            <p:nvPr/>
          </p:nvSpPr>
          <p:spPr>
            <a:xfrm>
              <a:off x="1592123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29D0F32-3368-523E-5DCF-51847D5DBE52}"/>
                </a:ext>
              </a:extLst>
            </p:cNvPr>
            <p:cNvSpPr txBox="1"/>
            <p:nvPr/>
          </p:nvSpPr>
          <p:spPr>
            <a:xfrm>
              <a:off x="1849817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5A6C0E6-BFA9-1B7D-E70F-9A395CC4A390}"/>
                </a:ext>
              </a:extLst>
            </p:cNvPr>
            <p:cNvSpPr txBox="1"/>
            <p:nvPr/>
          </p:nvSpPr>
          <p:spPr>
            <a:xfrm>
              <a:off x="2107514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EC4A926-FB66-81C5-C1A6-63CD64B5F493}"/>
              </a:ext>
            </a:extLst>
          </p:cNvPr>
          <p:cNvGrpSpPr/>
          <p:nvPr/>
        </p:nvGrpSpPr>
        <p:grpSpPr>
          <a:xfrm>
            <a:off x="4002588" y="3226449"/>
            <a:ext cx="2332726" cy="1114674"/>
            <a:chOff x="289566" y="1143867"/>
            <a:chExt cx="2332726" cy="1114674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C1C292B-D422-9C6A-C7DB-D3AA2783BE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78432" y="1264703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2DB4E45-9A20-8ACB-0E62-D77F834054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3014" y="1527442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BD25FF2F-957E-E086-A9C9-98E8523BCE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83034" y="1527442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D60E968-7715-EC3D-BFAF-74913B56A1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5915" y="1973578"/>
              <a:ext cx="262739" cy="26274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553B3D5-D8EA-F5ED-715F-AC05CCF838BB}"/>
                </a:ext>
              </a:extLst>
            </p:cNvPr>
            <p:cNvCxnSpPr>
              <a:cxnSpLocks/>
              <a:stCxn id="50" idx="2"/>
              <a:endCxn id="51" idx="7"/>
            </p:cNvCxnSpPr>
            <p:nvPr/>
          </p:nvCxnSpPr>
          <p:spPr>
            <a:xfrm flipH="1">
              <a:off x="1157276" y="1396072"/>
              <a:ext cx="421156" cy="16984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7D30897-AE83-76E5-8044-123E9AD7E42E}"/>
                </a:ext>
              </a:extLst>
            </p:cNvPr>
            <p:cNvCxnSpPr>
              <a:cxnSpLocks/>
              <a:stCxn id="50" idx="6"/>
              <a:endCxn id="52" idx="1"/>
            </p:cNvCxnSpPr>
            <p:nvPr/>
          </p:nvCxnSpPr>
          <p:spPr>
            <a:xfrm>
              <a:off x="1841171" y="1396072"/>
              <a:ext cx="380340" cy="16984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D06D83F-8EC8-633F-FA38-1405F398DC1A}"/>
                </a:ext>
              </a:extLst>
            </p:cNvPr>
            <p:cNvCxnSpPr>
              <a:cxnSpLocks/>
              <a:stCxn id="51" idx="4"/>
              <a:endCxn id="53" idx="0"/>
            </p:cNvCxnSpPr>
            <p:nvPr/>
          </p:nvCxnSpPr>
          <p:spPr>
            <a:xfrm flipH="1">
              <a:off x="647285" y="1790181"/>
              <a:ext cx="417098" cy="18339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5E5165C-4274-B608-7511-49903556F682}"/>
                </a:ext>
              </a:extLst>
            </p:cNvPr>
            <p:cNvSpPr txBox="1"/>
            <p:nvPr/>
          </p:nvSpPr>
          <p:spPr>
            <a:xfrm>
              <a:off x="1580332" y="123166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CBF4108-7369-F587-F3E6-129D2D771CE9}"/>
                </a:ext>
              </a:extLst>
            </p:cNvPr>
            <p:cNvSpPr txBox="1"/>
            <p:nvPr/>
          </p:nvSpPr>
          <p:spPr>
            <a:xfrm>
              <a:off x="930947" y="14994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6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93B3BF0-6548-61B1-6367-E171793951FE}"/>
                </a:ext>
              </a:extLst>
            </p:cNvPr>
            <p:cNvSpPr txBox="1"/>
            <p:nvPr/>
          </p:nvSpPr>
          <p:spPr>
            <a:xfrm>
              <a:off x="2184674" y="14994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BE099C1-552C-1F8D-A397-0D944E767ADF}"/>
                </a:ext>
              </a:extLst>
            </p:cNvPr>
            <p:cNvSpPr txBox="1"/>
            <p:nvPr/>
          </p:nvSpPr>
          <p:spPr>
            <a:xfrm>
              <a:off x="521000" y="195076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rgbClr val="FF0000"/>
                    </a:solidFill>
                  </a:ln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14719FA-7CBE-AEC9-0A24-9C8EF13B1735}"/>
                </a:ext>
              </a:extLst>
            </p:cNvPr>
            <p:cNvSpPr txBox="1"/>
            <p:nvPr/>
          </p:nvSpPr>
          <p:spPr>
            <a:xfrm>
              <a:off x="1330334" y="11438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8F3C26D-36DC-F815-8DDA-AB5F22D45C70}"/>
                </a:ext>
              </a:extLst>
            </p:cNvPr>
            <p:cNvSpPr txBox="1"/>
            <p:nvPr/>
          </p:nvSpPr>
          <p:spPr>
            <a:xfrm>
              <a:off x="727433" y="140446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C18F3CD-2E9A-0C0D-CA4B-F0847D92294B}"/>
                </a:ext>
              </a:extLst>
            </p:cNvPr>
            <p:cNvSpPr txBox="1"/>
            <p:nvPr/>
          </p:nvSpPr>
          <p:spPr>
            <a:xfrm>
              <a:off x="2365490" y="1368598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541784F-9DEF-3DD1-4672-60C081A901A6}"/>
                </a:ext>
              </a:extLst>
            </p:cNvPr>
            <p:cNvSpPr txBox="1"/>
            <p:nvPr/>
          </p:nvSpPr>
          <p:spPr>
            <a:xfrm>
              <a:off x="289566" y="185622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EDAB36A-530A-CC77-36CE-416896C82C4C}"/>
              </a:ext>
            </a:extLst>
          </p:cNvPr>
          <p:cNvGrpSpPr/>
          <p:nvPr/>
        </p:nvGrpSpPr>
        <p:grpSpPr>
          <a:xfrm>
            <a:off x="4097528" y="4344975"/>
            <a:ext cx="2001737" cy="514297"/>
            <a:chOff x="451010" y="2245767"/>
            <a:chExt cx="2001737" cy="514297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277C0DA-7045-4912-B176-26D5F9663B07}"/>
                </a:ext>
              </a:extLst>
            </p:cNvPr>
            <p:cNvSpPr txBox="1"/>
            <p:nvPr/>
          </p:nvSpPr>
          <p:spPr>
            <a:xfrm>
              <a:off x="717475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5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2CA45D6-AB48-AACE-D0FD-2A83A1821C01}"/>
                </a:ext>
              </a:extLst>
            </p:cNvPr>
            <p:cNvSpPr txBox="1"/>
            <p:nvPr/>
          </p:nvSpPr>
          <p:spPr>
            <a:xfrm>
              <a:off x="981225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6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C109EB2-F568-51FD-7A2B-9EC19CF2C413}"/>
                </a:ext>
              </a:extLst>
            </p:cNvPr>
            <p:cNvSpPr txBox="1"/>
            <p:nvPr/>
          </p:nvSpPr>
          <p:spPr>
            <a:xfrm>
              <a:off x="1244439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7880E35E-CA52-6375-CA3B-A2DD997DA29A}"/>
                </a:ext>
              </a:extLst>
            </p:cNvPr>
            <p:cNvSpPr txBox="1"/>
            <p:nvPr/>
          </p:nvSpPr>
          <p:spPr>
            <a:xfrm>
              <a:off x="1508189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F4FB635-9757-621C-3968-FDF1899ACE1F}"/>
                </a:ext>
              </a:extLst>
            </p:cNvPr>
            <p:cNvSpPr txBox="1"/>
            <p:nvPr/>
          </p:nvSpPr>
          <p:spPr>
            <a:xfrm>
              <a:off x="1772420" y="2483065"/>
              <a:ext cx="3417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0B8CDA7-8C0A-1EAE-B467-62CCF9428B7B}"/>
                </a:ext>
              </a:extLst>
            </p:cNvPr>
            <p:cNvSpPr txBox="1"/>
            <p:nvPr/>
          </p:nvSpPr>
          <p:spPr>
            <a:xfrm>
              <a:off x="2110987" y="2483065"/>
              <a:ext cx="3417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12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9A402DE-4798-DB4A-7967-857BE51D7CE9}"/>
                </a:ext>
              </a:extLst>
            </p:cNvPr>
            <p:cNvSpPr txBox="1"/>
            <p:nvPr/>
          </p:nvSpPr>
          <p:spPr>
            <a:xfrm>
              <a:off x="451010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CE580164-0892-28F2-A1D7-EA47B6F61278}"/>
                </a:ext>
              </a:extLst>
            </p:cNvPr>
            <p:cNvSpPr txBox="1"/>
            <p:nvPr/>
          </p:nvSpPr>
          <p:spPr>
            <a:xfrm>
              <a:off x="478220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0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AC1A25E-5F2D-7078-7D95-91BF5B4B6AD9}"/>
                </a:ext>
              </a:extLst>
            </p:cNvPr>
            <p:cNvSpPr txBox="1"/>
            <p:nvPr/>
          </p:nvSpPr>
          <p:spPr>
            <a:xfrm>
              <a:off x="770690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7B4F14B4-DAE2-BB10-FA5C-E90DC286F1CE}"/>
                </a:ext>
              </a:extLst>
            </p:cNvPr>
            <p:cNvSpPr txBox="1"/>
            <p:nvPr/>
          </p:nvSpPr>
          <p:spPr>
            <a:xfrm>
              <a:off x="1003461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861C8C7-C96C-AE4F-2263-81E908848BCE}"/>
                </a:ext>
              </a:extLst>
            </p:cNvPr>
            <p:cNvSpPr txBox="1"/>
            <p:nvPr/>
          </p:nvSpPr>
          <p:spPr>
            <a:xfrm>
              <a:off x="1296948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85B0F74B-B9F0-9A9B-3D89-02D5BB3EA877}"/>
                </a:ext>
              </a:extLst>
            </p:cNvPr>
            <p:cNvSpPr txBox="1"/>
            <p:nvPr/>
          </p:nvSpPr>
          <p:spPr>
            <a:xfrm>
              <a:off x="1592123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7F39F395-0E6A-A2D4-75B7-87EE944E2D80}"/>
                </a:ext>
              </a:extLst>
            </p:cNvPr>
            <p:cNvSpPr txBox="1"/>
            <p:nvPr/>
          </p:nvSpPr>
          <p:spPr>
            <a:xfrm>
              <a:off x="1849817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A0EE360-C950-0139-9984-AED55028CCC4}"/>
                </a:ext>
              </a:extLst>
            </p:cNvPr>
            <p:cNvSpPr txBox="1"/>
            <p:nvPr/>
          </p:nvSpPr>
          <p:spPr>
            <a:xfrm>
              <a:off x="2107514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FA029A4C-1FFE-8FCB-99E2-391E15BB9AF8}"/>
              </a:ext>
            </a:extLst>
          </p:cNvPr>
          <p:cNvGrpSpPr/>
          <p:nvPr/>
        </p:nvGrpSpPr>
        <p:grpSpPr>
          <a:xfrm>
            <a:off x="677725" y="3229852"/>
            <a:ext cx="1894859" cy="663313"/>
            <a:chOff x="727433" y="1143867"/>
            <a:chExt cx="1894859" cy="663313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F765288F-B4EC-D54B-5515-AC1CFF12AA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78432" y="1264703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D91FA69A-B96C-10FF-494E-4D657CF0F7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3014" y="1527442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6D664334-CFDE-CB4E-D994-0EB62E8102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83034" y="1527442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4ED55F65-9385-8834-EC1C-A8F31B584E70}"/>
                </a:ext>
              </a:extLst>
            </p:cNvPr>
            <p:cNvCxnSpPr>
              <a:cxnSpLocks/>
              <a:stCxn id="134" idx="2"/>
              <a:endCxn id="135" idx="7"/>
            </p:cNvCxnSpPr>
            <p:nvPr/>
          </p:nvCxnSpPr>
          <p:spPr>
            <a:xfrm flipH="1">
              <a:off x="1157276" y="1396072"/>
              <a:ext cx="421156" cy="16984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1A97F9E3-2E71-9D48-2CD8-D145C4BEF989}"/>
                </a:ext>
              </a:extLst>
            </p:cNvPr>
            <p:cNvCxnSpPr>
              <a:cxnSpLocks/>
              <a:stCxn id="134" idx="6"/>
              <a:endCxn id="136" idx="1"/>
            </p:cNvCxnSpPr>
            <p:nvPr/>
          </p:nvCxnSpPr>
          <p:spPr>
            <a:xfrm>
              <a:off x="1841171" y="1396072"/>
              <a:ext cx="380340" cy="16984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98071C38-5633-83DE-DE43-D04D0E5807D4}"/>
                </a:ext>
              </a:extLst>
            </p:cNvPr>
            <p:cNvSpPr txBox="1"/>
            <p:nvPr/>
          </p:nvSpPr>
          <p:spPr>
            <a:xfrm>
              <a:off x="1580332" y="123166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6</a:t>
              </a: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D489DF93-5012-88E1-0AA4-066EDF7F45A9}"/>
                </a:ext>
              </a:extLst>
            </p:cNvPr>
            <p:cNvSpPr txBox="1"/>
            <p:nvPr/>
          </p:nvSpPr>
          <p:spPr>
            <a:xfrm>
              <a:off x="930947" y="14994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</a:t>
              </a: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A8802EC6-0582-6161-9483-CE9E7E6AE198}"/>
                </a:ext>
              </a:extLst>
            </p:cNvPr>
            <p:cNvSpPr txBox="1"/>
            <p:nvPr/>
          </p:nvSpPr>
          <p:spPr>
            <a:xfrm>
              <a:off x="2184674" y="14994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48FFDEB4-2368-8777-CDCB-3AF6B81A576C}"/>
                </a:ext>
              </a:extLst>
            </p:cNvPr>
            <p:cNvSpPr txBox="1"/>
            <p:nvPr/>
          </p:nvSpPr>
          <p:spPr>
            <a:xfrm>
              <a:off x="1330334" y="11438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975FFD32-85B8-A64B-11EC-5D33E4D88F1D}"/>
                </a:ext>
              </a:extLst>
            </p:cNvPr>
            <p:cNvSpPr txBox="1"/>
            <p:nvPr/>
          </p:nvSpPr>
          <p:spPr>
            <a:xfrm>
              <a:off x="727433" y="140446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B714CE55-5F9C-B86A-266E-14B4C34A3B68}"/>
                </a:ext>
              </a:extLst>
            </p:cNvPr>
            <p:cNvSpPr txBox="1"/>
            <p:nvPr/>
          </p:nvSpPr>
          <p:spPr>
            <a:xfrm>
              <a:off x="2365490" y="1368598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30C909AE-9A69-5918-222E-F53774CD8CC6}"/>
              </a:ext>
            </a:extLst>
          </p:cNvPr>
          <p:cNvGrpSpPr/>
          <p:nvPr/>
        </p:nvGrpSpPr>
        <p:grpSpPr>
          <a:xfrm>
            <a:off x="334798" y="4348378"/>
            <a:ext cx="2001737" cy="514297"/>
            <a:chOff x="451010" y="2245767"/>
            <a:chExt cx="2001737" cy="514297"/>
          </a:xfrm>
        </p:grpSpPr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A96E24EA-9251-FBEC-86A8-39DDEAB726CB}"/>
                </a:ext>
              </a:extLst>
            </p:cNvPr>
            <p:cNvSpPr txBox="1"/>
            <p:nvPr/>
          </p:nvSpPr>
          <p:spPr>
            <a:xfrm>
              <a:off x="717475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6</a:t>
              </a: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8D33EBC7-3329-5920-82DD-2196FB8271E6}"/>
                </a:ext>
              </a:extLst>
            </p:cNvPr>
            <p:cNvSpPr txBox="1"/>
            <p:nvPr/>
          </p:nvSpPr>
          <p:spPr>
            <a:xfrm>
              <a:off x="981225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5</a:t>
              </a: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4E91B8AF-AA6C-116C-4B75-F6AF81CA0D5D}"/>
                </a:ext>
              </a:extLst>
            </p:cNvPr>
            <p:cNvSpPr txBox="1"/>
            <p:nvPr/>
          </p:nvSpPr>
          <p:spPr>
            <a:xfrm>
              <a:off x="1244439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3234BD5D-5509-3097-E6BD-DF3BD69E5A3E}"/>
                </a:ext>
              </a:extLst>
            </p:cNvPr>
            <p:cNvSpPr txBox="1"/>
            <p:nvPr/>
          </p:nvSpPr>
          <p:spPr>
            <a:xfrm>
              <a:off x="1508189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863931C2-F185-185C-01A1-329C21148C51}"/>
                </a:ext>
              </a:extLst>
            </p:cNvPr>
            <p:cNvSpPr txBox="1"/>
            <p:nvPr/>
          </p:nvSpPr>
          <p:spPr>
            <a:xfrm>
              <a:off x="1772420" y="2483065"/>
              <a:ext cx="3417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F7944EFC-4E9D-781E-D8EF-F9BB87D7FFA5}"/>
                </a:ext>
              </a:extLst>
            </p:cNvPr>
            <p:cNvSpPr txBox="1"/>
            <p:nvPr/>
          </p:nvSpPr>
          <p:spPr>
            <a:xfrm>
              <a:off x="2110987" y="2483065"/>
              <a:ext cx="3417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12</a:t>
              </a:r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E7E77391-A345-3708-CFBD-72380D0FF0FF}"/>
                </a:ext>
              </a:extLst>
            </p:cNvPr>
            <p:cNvSpPr txBox="1"/>
            <p:nvPr/>
          </p:nvSpPr>
          <p:spPr>
            <a:xfrm>
              <a:off x="451010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AFEEAD79-27C8-60C7-523B-6351F3E0C175}"/>
                </a:ext>
              </a:extLst>
            </p:cNvPr>
            <p:cNvSpPr txBox="1"/>
            <p:nvPr/>
          </p:nvSpPr>
          <p:spPr>
            <a:xfrm>
              <a:off x="478220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0</a:t>
              </a: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07F0A0C7-AD8D-180E-B571-75CB8719716F}"/>
                </a:ext>
              </a:extLst>
            </p:cNvPr>
            <p:cNvSpPr txBox="1"/>
            <p:nvPr/>
          </p:nvSpPr>
          <p:spPr>
            <a:xfrm>
              <a:off x="770690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8F3A2790-A0FE-828C-6C50-EB2160115169}"/>
                </a:ext>
              </a:extLst>
            </p:cNvPr>
            <p:cNvSpPr txBox="1"/>
            <p:nvPr/>
          </p:nvSpPr>
          <p:spPr>
            <a:xfrm>
              <a:off x="1003461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F6438AE9-2718-0D02-FA5E-80A121612499}"/>
                </a:ext>
              </a:extLst>
            </p:cNvPr>
            <p:cNvSpPr txBox="1"/>
            <p:nvPr/>
          </p:nvSpPr>
          <p:spPr>
            <a:xfrm>
              <a:off x="1296948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150854D1-0E6B-72AD-A38C-6F8A0ECAF76F}"/>
                </a:ext>
              </a:extLst>
            </p:cNvPr>
            <p:cNvSpPr txBox="1"/>
            <p:nvPr/>
          </p:nvSpPr>
          <p:spPr>
            <a:xfrm>
              <a:off x="1592123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965674BF-ACB1-6E93-5E66-92648FF7F624}"/>
                </a:ext>
              </a:extLst>
            </p:cNvPr>
            <p:cNvSpPr txBox="1"/>
            <p:nvPr/>
          </p:nvSpPr>
          <p:spPr>
            <a:xfrm>
              <a:off x="1849817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51939B36-403E-4950-21CD-C01DAAA79A15}"/>
                </a:ext>
              </a:extLst>
            </p:cNvPr>
            <p:cNvSpPr txBox="1"/>
            <p:nvPr/>
          </p:nvSpPr>
          <p:spPr>
            <a:xfrm>
              <a:off x="2107514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</p:grpSp>
      <p:sp>
        <p:nvSpPr>
          <p:cNvPr id="258" name="Freeform 257">
            <a:extLst>
              <a:ext uri="{FF2B5EF4-FFF2-40B4-BE49-F238E27FC236}">
                <a16:creationId xmlns:a16="http://schemas.microsoft.com/office/drawing/2014/main" id="{B0573B1D-C35E-ED86-34D2-1E82A2622E12}"/>
              </a:ext>
            </a:extLst>
          </p:cNvPr>
          <p:cNvSpPr/>
          <p:nvPr/>
        </p:nvSpPr>
        <p:spPr>
          <a:xfrm>
            <a:off x="1014153" y="3401524"/>
            <a:ext cx="523702" cy="197887"/>
          </a:xfrm>
          <a:custGeom>
            <a:avLst/>
            <a:gdLst>
              <a:gd name="connsiteX0" fmla="*/ 0 w 523702"/>
              <a:gd name="connsiteY0" fmla="*/ 197887 h 197887"/>
              <a:gd name="connsiteX1" fmla="*/ 282632 w 523702"/>
              <a:gd name="connsiteY1" fmla="*/ 23320 h 197887"/>
              <a:gd name="connsiteX2" fmla="*/ 523702 w 523702"/>
              <a:gd name="connsiteY2" fmla="*/ 6694 h 197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3702" h="197887">
                <a:moveTo>
                  <a:pt x="0" y="197887"/>
                </a:moveTo>
                <a:cubicBezTo>
                  <a:pt x="97674" y="126536"/>
                  <a:pt x="195348" y="55186"/>
                  <a:pt x="282632" y="23320"/>
                </a:cubicBezTo>
                <a:cubicBezTo>
                  <a:pt x="369916" y="-8546"/>
                  <a:pt x="446809" y="-926"/>
                  <a:pt x="523702" y="6694"/>
                </a:cubicBezTo>
              </a:path>
            </a:pathLst>
          </a:custGeom>
          <a:noFill/>
          <a:ln w="15875">
            <a:solidFill>
              <a:srgbClr val="FF0000"/>
            </a:solidFill>
            <a:headEnd type="stealth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71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7" grpId="0"/>
      <p:bldP spid="137" grpId="0" animBg="1"/>
      <p:bldP spid="138" grpId="0"/>
      <p:bldP spid="178" grpId="0" animBg="1"/>
      <p:bldP spid="179" grpId="0"/>
      <p:bldP spid="25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36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1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Heapsort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Oct 12, 13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 dirty="0"/>
              <a:t>CS21003/CS21203 / Algorithms - I | Priority Queue, Heap</a:t>
            </a:r>
          </a:p>
        </p:txBody>
      </p:sp>
      <p:sp>
        <p:nvSpPr>
          <p:cNvPr id="96" name="Right Arrow 95">
            <a:extLst>
              <a:ext uri="{FF2B5EF4-FFF2-40B4-BE49-F238E27FC236}">
                <a16:creationId xmlns:a16="http://schemas.microsoft.com/office/drawing/2014/main" id="{3901EC59-99B8-C7C6-878E-1F019C7193C5}"/>
              </a:ext>
            </a:extLst>
          </p:cNvPr>
          <p:cNvSpPr/>
          <p:nvPr/>
        </p:nvSpPr>
        <p:spPr>
          <a:xfrm>
            <a:off x="2893726" y="1942631"/>
            <a:ext cx="864000" cy="21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9F096A9-B155-5F95-E23B-A4EFDC6F495E}"/>
              </a:ext>
            </a:extLst>
          </p:cNvPr>
          <p:cNvSpPr txBox="1"/>
          <p:nvPr/>
        </p:nvSpPr>
        <p:spPr>
          <a:xfrm>
            <a:off x="3027597" y="1684356"/>
            <a:ext cx="627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Swap</a:t>
            </a:r>
          </a:p>
        </p:txBody>
      </p:sp>
      <p:sp>
        <p:nvSpPr>
          <p:cNvPr id="137" name="Right Arrow 136">
            <a:extLst>
              <a:ext uri="{FF2B5EF4-FFF2-40B4-BE49-F238E27FC236}">
                <a16:creationId xmlns:a16="http://schemas.microsoft.com/office/drawing/2014/main" id="{0FACE646-4569-86D7-3A3C-5CCEDF95A746}"/>
              </a:ext>
            </a:extLst>
          </p:cNvPr>
          <p:cNvSpPr/>
          <p:nvPr/>
        </p:nvSpPr>
        <p:spPr>
          <a:xfrm rot="5400000">
            <a:off x="5180836" y="2941076"/>
            <a:ext cx="432000" cy="21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DD27B5A-BCD3-E3C0-BC32-4E37F506D081}"/>
              </a:ext>
            </a:extLst>
          </p:cNvPr>
          <p:cNvSpPr txBox="1"/>
          <p:nvPr/>
        </p:nvSpPr>
        <p:spPr>
          <a:xfrm>
            <a:off x="5487065" y="2849652"/>
            <a:ext cx="8610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Remove</a:t>
            </a:r>
          </a:p>
        </p:txBody>
      </p:sp>
      <p:sp>
        <p:nvSpPr>
          <p:cNvPr id="178" name="Right Arrow 177">
            <a:extLst>
              <a:ext uri="{FF2B5EF4-FFF2-40B4-BE49-F238E27FC236}">
                <a16:creationId xmlns:a16="http://schemas.microsoft.com/office/drawing/2014/main" id="{3665ACD6-0D16-CE52-7333-D1DBC3C02D6E}"/>
              </a:ext>
            </a:extLst>
          </p:cNvPr>
          <p:cNvSpPr/>
          <p:nvPr/>
        </p:nvSpPr>
        <p:spPr>
          <a:xfrm flipH="1">
            <a:off x="2896498" y="3948769"/>
            <a:ext cx="864000" cy="21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BC48B96E-5003-7BC8-7C20-5F59AD5B0E42}"/>
              </a:ext>
            </a:extLst>
          </p:cNvPr>
          <p:cNvSpPr txBox="1"/>
          <p:nvPr/>
        </p:nvSpPr>
        <p:spPr>
          <a:xfrm>
            <a:off x="2839177" y="3657242"/>
            <a:ext cx="10542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ShiftDown</a:t>
            </a:r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A9D2ACB-5E9F-8F10-B44B-DB86E4693A1E}"/>
              </a:ext>
            </a:extLst>
          </p:cNvPr>
          <p:cNvGrpSpPr/>
          <p:nvPr/>
        </p:nvGrpSpPr>
        <p:grpSpPr>
          <a:xfrm>
            <a:off x="4456685" y="1142832"/>
            <a:ext cx="1894859" cy="663313"/>
            <a:chOff x="727433" y="1143867"/>
            <a:chExt cx="1894859" cy="663313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23DCF72-7D35-CAB2-9E6A-E460C4C0D9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78432" y="1264703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90706BB-4AFA-FA57-DDA2-9D219D4A71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3014" y="1527442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DC192CD-2F4F-9C76-1CBB-76189EFFA4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83034" y="1527442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67FD263-5DD7-C11F-3268-ECD3ED8E1EB4}"/>
                </a:ext>
              </a:extLst>
            </p:cNvPr>
            <p:cNvCxnSpPr>
              <a:cxnSpLocks/>
              <a:stCxn id="8" idx="2"/>
              <a:endCxn id="9" idx="7"/>
            </p:cNvCxnSpPr>
            <p:nvPr/>
          </p:nvCxnSpPr>
          <p:spPr>
            <a:xfrm flipH="1">
              <a:off x="1157276" y="1396072"/>
              <a:ext cx="421156" cy="16984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0B50731-22E6-4E85-C11B-50C49AA14DC3}"/>
                </a:ext>
              </a:extLst>
            </p:cNvPr>
            <p:cNvCxnSpPr>
              <a:cxnSpLocks/>
              <a:stCxn id="8" idx="6"/>
              <a:endCxn id="10" idx="1"/>
            </p:cNvCxnSpPr>
            <p:nvPr/>
          </p:nvCxnSpPr>
          <p:spPr>
            <a:xfrm>
              <a:off x="1841171" y="1396072"/>
              <a:ext cx="380340" cy="16984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8FF5ED9-C25E-C030-27C1-4D8415809BAD}"/>
                </a:ext>
              </a:extLst>
            </p:cNvPr>
            <p:cNvSpPr txBox="1"/>
            <p:nvPr/>
          </p:nvSpPr>
          <p:spPr>
            <a:xfrm>
              <a:off x="1580332" y="123166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rgbClr val="0432FF"/>
                    </a:solidFill>
                  </a:ln>
                  <a:solidFill>
                    <a:srgbClr val="0432F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86DB7FE-C694-B859-5164-B9AC568D6BD9}"/>
                </a:ext>
              </a:extLst>
            </p:cNvPr>
            <p:cNvSpPr txBox="1"/>
            <p:nvPr/>
          </p:nvSpPr>
          <p:spPr>
            <a:xfrm>
              <a:off x="930947" y="14994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2445D2D-9C87-EB5F-7678-53EE89C98E1A}"/>
                </a:ext>
              </a:extLst>
            </p:cNvPr>
            <p:cNvSpPr txBox="1"/>
            <p:nvPr/>
          </p:nvSpPr>
          <p:spPr>
            <a:xfrm>
              <a:off x="2184674" y="14994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rgbClr val="0432FF"/>
                    </a:solidFill>
                  </a:ln>
                  <a:solidFill>
                    <a:srgbClr val="0432F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6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BC5BE24-D2E7-E315-F6A7-FC83A2E843E9}"/>
                </a:ext>
              </a:extLst>
            </p:cNvPr>
            <p:cNvSpPr txBox="1"/>
            <p:nvPr/>
          </p:nvSpPr>
          <p:spPr>
            <a:xfrm>
              <a:off x="1330334" y="11438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65549D5-525E-E865-4485-358742C27AA6}"/>
                </a:ext>
              </a:extLst>
            </p:cNvPr>
            <p:cNvSpPr txBox="1"/>
            <p:nvPr/>
          </p:nvSpPr>
          <p:spPr>
            <a:xfrm>
              <a:off x="727433" y="140446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72997C1-F8A4-F7EC-90CD-44864A0307CE}"/>
                </a:ext>
              </a:extLst>
            </p:cNvPr>
            <p:cNvSpPr txBox="1"/>
            <p:nvPr/>
          </p:nvSpPr>
          <p:spPr>
            <a:xfrm>
              <a:off x="2365490" y="1368598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4CD8B7-E146-FB09-629A-F1359F3AF275}"/>
              </a:ext>
            </a:extLst>
          </p:cNvPr>
          <p:cNvGrpSpPr/>
          <p:nvPr/>
        </p:nvGrpSpPr>
        <p:grpSpPr>
          <a:xfrm>
            <a:off x="4113758" y="2261358"/>
            <a:ext cx="2001737" cy="514297"/>
            <a:chOff x="451010" y="2245767"/>
            <a:chExt cx="2001737" cy="51429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25D5CDD-CE6D-186F-A7BF-559F39F0AEF1}"/>
                </a:ext>
              </a:extLst>
            </p:cNvPr>
            <p:cNvSpPr txBox="1"/>
            <p:nvPr/>
          </p:nvSpPr>
          <p:spPr>
            <a:xfrm>
              <a:off x="717475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0432FF"/>
                  </a:solidFill>
                </a:rPr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761D1D1-1BD8-72D8-98B8-13AEE1B4537D}"/>
                </a:ext>
              </a:extLst>
            </p:cNvPr>
            <p:cNvSpPr txBox="1"/>
            <p:nvPr/>
          </p:nvSpPr>
          <p:spPr>
            <a:xfrm>
              <a:off x="981225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5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6BC4CCD-F247-BB11-28F0-0F26A3CB13C2}"/>
                </a:ext>
              </a:extLst>
            </p:cNvPr>
            <p:cNvSpPr txBox="1"/>
            <p:nvPr/>
          </p:nvSpPr>
          <p:spPr>
            <a:xfrm>
              <a:off x="1244439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0432FF"/>
                  </a:solidFill>
                </a:rPr>
                <a:t>6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ED20399-4356-E13A-1C74-A23D1E1B2F99}"/>
                </a:ext>
              </a:extLst>
            </p:cNvPr>
            <p:cNvSpPr txBox="1"/>
            <p:nvPr/>
          </p:nvSpPr>
          <p:spPr>
            <a:xfrm>
              <a:off x="1508189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B15204D-FF51-5B0C-7C99-B74E5778B83F}"/>
                </a:ext>
              </a:extLst>
            </p:cNvPr>
            <p:cNvSpPr txBox="1"/>
            <p:nvPr/>
          </p:nvSpPr>
          <p:spPr>
            <a:xfrm>
              <a:off x="1772420" y="2483065"/>
              <a:ext cx="3417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567D0E5-F27A-2820-6C57-A1D7FA208A60}"/>
                </a:ext>
              </a:extLst>
            </p:cNvPr>
            <p:cNvSpPr txBox="1"/>
            <p:nvPr/>
          </p:nvSpPr>
          <p:spPr>
            <a:xfrm>
              <a:off x="2110987" y="2483065"/>
              <a:ext cx="3417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12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FECD409-FC6F-DC9C-7CAD-B36E60A91EFE}"/>
                </a:ext>
              </a:extLst>
            </p:cNvPr>
            <p:cNvSpPr txBox="1"/>
            <p:nvPr/>
          </p:nvSpPr>
          <p:spPr>
            <a:xfrm>
              <a:off x="451010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F73C2F7-CB7B-5D15-BA4A-185CF041148A}"/>
                </a:ext>
              </a:extLst>
            </p:cNvPr>
            <p:cNvSpPr txBox="1"/>
            <p:nvPr/>
          </p:nvSpPr>
          <p:spPr>
            <a:xfrm>
              <a:off x="478220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F4CD5F2-5CAF-862B-E5B8-4BA2A5D14A4B}"/>
                </a:ext>
              </a:extLst>
            </p:cNvPr>
            <p:cNvSpPr txBox="1"/>
            <p:nvPr/>
          </p:nvSpPr>
          <p:spPr>
            <a:xfrm>
              <a:off x="770690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1039881-9F2B-D232-C3C4-927E02128835}"/>
                </a:ext>
              </a:extLst>
            </p:cNvPr>
            <p:cNvSpPr txBox="1"/>
            <p:nvPr/>
          </p:nvSpPr>
          <p:spPr>
            <a:xfrm>
              <a:off x="1003461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0D3C79E-2DB0-0127-C32E-2762620AF3D2}"/>
                </a:ext>
              </a:extLst>
            </p:cNvPr>
            <p:cNvSpPr txBox="1"/>
            <p:nvPr/>
          </p:nvSpPr>
          <p:spPr>
            <a:xfrm>
              <a:off x="1296948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788F698-673B-98AB-1417-3BE693BD5B55}"/>
                </a:ext>
              </a:extLst>
            </p:cNvPr>
            <p:cNvSpPr txBox="1"/>
            <p:nvPr/>
          </p:nvSpPr>
          <p:spPr>
            <a:xfrm>
              <a:off x="1592123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29D0F32-3368-523E-5DCF-51847D5DBE52}"/>
                </a:ext>
              </a:extLst>
            </p:cNvPr>
            <p:cNvSpPr txBox="1"/>
            <p:nvPr/>
          </p:nvSpPr>
          <p:spPr>
            <a:xfrm>
              <a:off x="1849817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5A6C0E6-BFA9-1B7D-E70F-9A395CC4A390}"/>
                </a:ext>
              </a:extLst>
            </p:cNvPr>
            <p:cNvSpPr txBox="1"/>
            <p:nvPr/>
          </p:nvSpPr>
          <p:spPr>
            <a:xfrm>
              <a:off x="2107514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FA029A4C-1FFE-8FCB-99E2-391E15BB9AF8}"/>
              </a:ext>
            </a:extLst>
          </p:cNvPr>
          <p:cNvGrpSpPr/>
          <p:nvPr/>
        </p:nvGrpSpPr>
        <p:grpSpPr>
          <a:xfrm>
            <a:off x="677725" y="1143360"/>
            <a:ext cx="1894859" cy="663313"/>
            <a:chOff x="727433" y="1143867"/>
            <a:chExt cx="1894859" cy="663313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F765288F-B4EC-D54B-5515-AC1CFF12AA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78432" y="1264703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D91FA69A-B96C-10FF-494E-4D657CF0F7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3014" y="1527442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6D664334-CFDE-CB4E-D994-0EB62E8102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83034" y="1527442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4ED55F65-9385-8834-EC1C-A8F31B584E70}"/>
                </a:ext>
              </a:extLst>
            </p:cNvPr>
            <p:cNvCxnSpPr>
              <a:cxnSpLocks/>
              <a:stCxn id="134" idx="2"/>
              <a:endCxn id="135" idx="7"/>
            </p:cNvCxnSpPr>
            <p:nvPr/>
          </p:nvCxnSpPr>
          <p:spPr>
            <a:xfrm flipH="1">
              <a:off x="1157276" y="1396072"/>
              <a:ext cx="421156" cy="16984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1A97F9E3-2E71-9D48-2CD8-D145C4BEF989}"/>
                </a:ext>
              </a:extLst>
            </p:cNvPr>
            <p:cNvCxnSpPr>
              <a:cxnSpLocks/>
              <a:stCxn id="134" idx="6"/>
              <a:endCxn id="136" idx="1"/>
            </p:cNvCxnSpPr>
            <p:nvPr/>
          </p:nvCxnSpPr>
          <p:spPr>
            <a:xfrm>
              <a:off x="1841171" y="1396072"/>
              <a:ext cx="380340" cy="16984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98071C38-5633-83DE-DE43-D04D0E5807D4}"/>
                </a:ext>
              </a:extLst>
            </p:cNvPr>
            <p:cNvSpPr txBox="1"/>
            <p:nvPr/>
          </p:nvSpPr>
          <p:spPr>
            <a:xfrm>
              <a:off x="1580332" y="123166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rgbClr val="0432FF"/>
                    </a:solidFill>
                  </a:ln>
                  <a:solidFill>
                    <a:srgbClr val="0432F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6</a:t>
              </a: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D489DF93-5012-88E1-0AA4-066EDF7F45A9}"/>
                </a:ext>
              </a:extLst>
            </p:cNvPr>
            <p:cNvSpPr txBox="1"/>
            <p:nvPr/>
          </p:nvSpPr>
          <p:spPr>
            <a:xfrm>
              <a:off x="930947" y="14994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</a:t>
              </a: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A8802EC6-0582-6161-9483-CE9E7E6AE198}"/>
                </a:ext>
              </a:extLst>
            </p:cNvPr>
            <p:cNvSpPr txBox="1"/>
            <p:nvPr/>
          </p:nvSpPr>
          <p:spPr>
            <a:xfrm>
              <a:off x="2184674" y="14994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rgbClr val="0432FF"/>
                    </a:solidFill>
                  </a:ln>
                  <a:solidFill>
                    <a:srgbClr val="0432F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48FFDEB4-2368-8777-CDCB-3AF6B81A576C}"/>
                </a:ext>
              </a:extLst>
            </p:cNvPr>
            <p:cNvSpPr txBox="1"/>
            <p:nvPr/>
          </p:nvSpPr>
          <p:spPr>
            <a:xfrm>
              <a:off x="1330334" y="11438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975FFD32-85B8-A64B-11EC-5D33E4D88F1D}"/>
                </a:ext>
              </a:extLst>
            </p:cNvPr>
            <p:cNvSpPr txBox="1"/>
            <p:nvPr/>
          </p:nvSpPr>
          <p:spPr>
            <a:xfrm>
              <a:off x="727433" y="140446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B714CE55-5F9C-B86A-266E-14B4C34A3B68}"/>
                </a:ext>
              </a:extLst>
            </p:cNvPr>
            <p:cNvSpPr txBox="1"/>
            <p:nvPr/>
          </p:nvSpPr>
          <p:spPr>
            <a:xfrm>
              <a:off x="2365490" y="1368598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30C909AE-9A69-5918-222E-F53774CD8CC6}"/>
              </a:ext>
            </a:extLst>
          </p:cNvPr>
          <p:cNvGrpSpPr/>
          <p:nvPr/>
        </p:nvGrpSpPr>
        <p:grpSpPr>
          <a:xfrm>
            <a:off x="334798" y="2261886"/>
            <a:ext cx="2001737" cy="514297"/>
            <a:chOff x="451010" y="2245767"/>
            <a:chExt cx="2001737" cy="514297"/>
          </a:xfrm>
        </p:grpSpPr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A96E24EA-9251-FBEC-86A8-39DDEAB726CB}"/>
                </a:ext>
              </a:extLst>
            </p:cNvPr>
            <p:cNvSpPr txBox="1"/>
            <p:nvPr/>
          </p:nvSpPr>
          <p:spPr>
            <a:xfrm>
              <a:off x="717475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0432FF"/>
                  </a:solidFill>
                </a:rPr>
                <a:t>6</a:t>
              </a: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8D33EBC7-3329-5920-82DD-2196FB8271E6}"/>
                </a:ext>
              </a:extLst>
            </p:cNvPr>
            <p:cNvSpPr txBox="1"/>
            <p:nvPr/>
          </p:nvSpPr>
          <p:spPr>
            <a:xfrm>
              <a:off x="981225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5</a:t>
              </a: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4E91B8AF-AA6C-116C-4B75-F6AF81CA0D5D}"/>
                </a:ext>
              </a:extLst>
            </p:cNvPr>
            <p:cNvSpPr txBox="1"/>
            <p:nvPr/>
          </p:nvSpPr>
          <p:spPr>
            <a:xfrm>
              <a:off x="1244439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0432FF"/>
                  </a:solidFill>
                </a:rPr>
                <a:t>1</a:t>
              </a:r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3234BD5D-5509-3097-E6BD-DF3BD69E5A3E}"/>
                </a:ext>
              </a:extLst>
            </p:cNvPr>
            <p:cNvSpPr txBox="1"/>
            <p:nvPr/>
          </p:nvSpPr>
          <p:spPr>
            <a:xfrm>
              <a:off x="1508189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863931C2-F185-185C-01A1-329C21148C51}"/>
                </a:ext>
              </a:extLst>
            </p:cNvPr>
            <p:cNvSpPr txBox="1"/>
            <p:nvPr/>
          </p:nvSpPr>
          <p:spPr>
            <a:xfrm>
              <a:off x="1772420" y="2483065"/>
              <a:ext cx="3417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F7944EFC-4E9D-781E-D8EF-F9BB87D7FFA5}"/>
                </a:ext>
              </a:extLst>
            </p:cNvPr>
            <p:cNvSpPr txBox="1"/>
            <p:nvPr/>
          </p:nvSpPr>
          <p:spPr>
            <a:xfrm>
              <a:off x="2110987" y="2483065"/>
              <a:ext cx="3417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12</a:t>
              </a:r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E7E77391-A345-3708-CFBD-72380D0FF0FF}"/>
                </a:ext>
              </a:extLst>
            </p:cNvPr>
            <p:cNvSpPr txBox="1"/>
            <p:nvPr/>
          </p:nvSpPr>
          <p:spPr>
            <a:xfrm>
              <a:off x="451010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AFEEAD79-27C8-60C7-523B-6351F3E0C175}"/>
                </a:ext>
              </a:extLst>
            </p:cNvPr>
            <p:cNvSpPr txBox="1"/>
            <p:nvPr/>
          </p:nvSpPr>
          <p:spPr>
            <a:xfrm>
              <a:off x="478220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0</a:t>
              </a: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07F0A0C7-AD8D-180E-B571-75CB8719716F}"/>
                </a:ext>
              </a:extLst>
            </p:cNvPr>
            <p:cNvSpPr txBox="1"/>
            <p:nvPr/>
          </p:nvSpPr>
          <p:spPr>
            <a:xfrm>
              <a:off x="770690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8F3A2790-A0FE-828C-6C50-EB2160115169}"/>
                </a:ext>
              </a:extLst>
            </p:cNvPr>
            <p:cNvSpPr txBox="1"/>
            <p:nvPr/>
          </p:nvSpPr>
          <p:spPr>
            <a:xfrm>
              <a:off x="1003461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F6438AE9-2718-0D02-FA5E-80A121612499}"/>
                </a:ext>
              </a:extLst>
            </p:cNvPr>
            <p:cNvSpPr txBox="1"/>
            <p:nvPr/>
          </p:nvSpPr>
          <p:spPr>
            <a:xfrm>
              <a:off x="1296948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150854D1-0E6B-72AD-A38C-6F8A0ECAF76F}"/>
                </a:ext>
              </a:extLst>
            </p:cNvPr>
            <p:cNvSpPr txBox="1"/>
            <p:nvPr/>
          </p:nvSpPr>
          <p:spPr>
            <a:xfrm>
              <a:off x="1592123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965674BF-ACB1-6E93-5E66-92648FF7F624}"/>
                </a:ext>
              </a:extLst>
            </p:cNvPr>
            <p:cNvSpPr txBox="1"/>
            <p:nvPr/>
          </p:nvSpPr>
          <p:spPr>
            <a:xfrm>
              <a:off x="1849817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51939B36-403E-4950-21CD-C01DAAA79A15}"/>
                </a:ext>
              </a:extLst>
            </p:cNvPr>
            <p:cNvSpPr txBox="1"/>
            <p:nvPr/>
          </p:nvSpPr>
          <p:spPr>
            <a:xfrm>
              <a:off x="2107514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9C5F442-462A-A7E8-EA49-052948398015}"/>
              </a:ext>
            </a:extLst>
          </p:cNvPr>
          <p:cNvGrpSpPr/>
          <p:nvPr/>
        </p:nvGrpSpPr>
        <p:grpSpPr>
          <a:xfrm>
            <a:off x="4467347" y="3228723"/>
            <a:ext cx="1894859" cy="663313"/>
            <a:chOff x="727433" y="1143867"/>
            <a:chExt cx="1894859" cy="66331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D0006E7-895B-3F8E-2FBD-850B800150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78432" y="1264703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09AF6E5-98A1-15D0-FDAC-FBC1BA66BE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3014" y="1527442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D710B69-2777-A716-8F1E-3A9948E6E4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83034" y="1527442"/>
              <a:ext cx="262739" cy="26274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0BBA16B-4B7B-2816-605C-4750AA351F17}"/>
                </a:ext>
              </a:extLst>
            </p:cNvPr>
            <p:cNvCxnSpPr>
              <a:cxnSpLocks/>
              <a:stCxn id="7" idx="2"/>
              <a:endCxn id="14" idx="7"/>
            </p:cNvCxnSpPr>
            <p:nvPr/>
          </p:nvCxnSpPr>
          <p:spPr>
            <a:xfrm flipH="1">
              <a:off x="1157276" y="1396072"/>
              <a:ext cx="421156" cy="16984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3CD1006-D181-1EDE-ABCD-DD33F15AF3E2}"/>
                </a:ext>
              </a:extLst>
            </p:cNvPr>
            <p:cNvCxnSpPr>
              <a:cxnSpLocks/>
              <a:stCxn id="7" idx="6"/>
              <a:endCxn id="15" idx="1"/>
            </p:cNvCxnSpPr>
            <p:nvPr/>
          </p:nvCxnSpPr>
          <p:spPr>
            <a:xfrm>
              <a:off x="1841171" y="1396072"/>
              <a:ext cx="380340" cy="16984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1E2FD2C-7DF8-938E-CE02-33AAE89DB41F}"/>
                </a:ext>
              </a:extLst>
            </p:cNvPr>
            <p:cNvSpPr txBox="1"/>
            <p:nvPr/>
          </p:nvSpPr>
          <p:spPr>
            <a:xfrm>
              <a:off x="1580332" y="123166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8718E57-98F3-6555-B12C-B860BA18E027}"/>
                </a:ext>
              </a:extLst>
            </p:cNvPr>
            <p:cNvSpPr txBox="1"/>
            <p:nvPr/>
          </p:nvSpPr>
          <p:spPr>
            <a:xfrm>
              <a:off x="930947" y="14994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0E63F64-337C-2633-85CA-E931F92D602C}"/>
                </a:ext>
              </a:extLst>
            </p:cNvPr>
            <p:cNvSpPr txBox="1"/>
            <p:nvPr/>
          </p:nvSpPr>
          <p:spPr>
            <a:xfrm>
              <a:off x="2184673" y="14994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rgbClr val="FF0000"/>
                    </a:solidFill>
                  </a:ln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6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6EC2662-1251-55DA-B1A0-82A4A8D7D273}"/>
                </a:ext>
              </a:extLst>
            </p:cNvPr>
            <p:cNvSpPr txBox="1"/>
            <p:nvPr/>
          </p:nvSpPr>
          <p:spPr>
            <a:xfrm>
              <a:off x="1330334" y="11438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CBB227A-826E-A04A-6E45-190014C50365}"/>
                </a:ext>
              </a:extLst>
            </p:cNvPr>
            <p:cNvSpPr txBox="1"/>
            <p:nvPr/>
          </p:nvSpPr>
          <p:spPr>
            <a:xfrm>
              <a:off x="727433" y="140446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8881610-3348-C12C-7456-4C1E081C5803}"/>
                </a:ext>
              </a:extLst>
            </p:cNvPr>
            <p:cNvSpPr txBox="1"/>
            <p:nvPr/>
          </p:nvSpPr>
          <p:spPr>
            <a:xfrm>
              <a:off x="2365490" y="1368598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5A51D0B-51E6-6659-1E13-EB05D3E1D15A}"/>
              </a:ext>
            </a:extLst>
          </p:cNvPr>
          <p:cNvGrpSpPr/>
          <p:nvPr/>
        </p:nvGrpSpPr>
        <p:grpSpPr>
          <a:xfrm>
            <a:off x="4124420" y="4347249"/>
            <a:ext cx="2001737" cy="514297"/>
            <a:chOff x="451010" y="2245767"/>
            <a:chExt cx="2001737" cy="514297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B26F420-31EB-A5E6-C041-97AF8DD6AE4C}"/>
                </a:ext>
              </a:extLst>
            </p:cNvPr>
            <p:cNvSpPr txBox="1"/>
            <p:nvPr/>
          </p:nvSpPr>
          <p:spPr>
            <a:xfrm>
              <a:off x="717475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6C19650-78CC-0885-543C-2CF17F10FD80}"/>
                </a:ext>
              </a:extLst>
            </p:cNvPr>
            <p:cNvSpPr txBox="1"/>
            <p:nvPr/>
          </p:nvSpPr>
          <p:spPr>
            <a:xfrm>
              <a:off x="981225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5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5221CCF-E2AA-1AC2-9E6A-D079DA90F973}"/>
                </a:ext>
              </a:extLst>
            </p:cNvPr>
            <p:cNvSpPr txBox="1"/>
            <p:nvPr/>
          </p:nvSpPr>
          <p:spPr>
            <a:xfrm>
              <a:off x="1244439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0077812-5741-76D0-53FD-448DB42520C5}"/>
                </a:ext>
              </a:extLst>
            </p:cNvPr>
            <p:cNvSpPr txBox="1"/>
            <p:nvPr/>
          </p:nvSpPr>
          <p:spPr>
            <a:xfrm>
              <a:off x="1508189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DC8744F-51CB-7E29-7D1F-580527BF0E95}"/>
                </a:ext>
              </a:extLst>
            </p:cNvPr>
            <p:cNvSpPr txBox="1"/>
            <p:nvPr/>
          </p:nvSpPr>
          <p:spPr>
            <a:xfrm>
              <a:off x="1772420" y="2483065"/>
              <a:ext cx="3417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B11D0A7-E02A-698C-DDDB-3C736677DE93}"/>
                </a:ext>
              </a:extLst>
            </p:cNvPr>
            <p:cNvSpPr txBox="1"/>
            <p:nvPr/>
          </p:nvSpPr>
          <p:spPr>
            <a:xfrm>
              <a:off x="2110987" y="2483065"/>
              <a:ext cx="3417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12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15F8773-3BBC-752D-5BD8-1BE7B07FFB4C}"/>
                </a:ext>
              </a:extLst>
            </p:cNvPr>
            <p:cNvSpPr txBox="1"/>
            <p:nvPr/>
          </p:nvSpPr>
          <p:spPr>
            <a:xfrm>
              <a:off x="451010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18F9410-DCA7-5986-700E-B60D1778170B}"/>
                </a:ext>
              </a:extLst>
            </p:cNvPr>
            <p:cNvSpPr txBox="1"/>
            <p:nvPr/>
          </p:nvSpPr>
          <p:spPr>
            <a:xfrm>
              <a:off x="478220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0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A58C1B1-AD6D-1055-F8D8-6305C4951F31}"/>
                </a:ext>
              </a:extLst>
            </p:cNvPr>
            <p:cNvSpPr txBox="1"/>
            <p:nvPr/>
          </p:nvSpPr>
          <p:spPr>
            <a:xfrm>
              <a:off x="770690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F1E4FBB-8B58-FFEE-FFB5-2C88B4AA39D3}"/>
                </a:ext>
              </a:extLst>
            </p:cNvPr>
            <p:cNvSpPr txBox="1"/>
            <p:nvPr/>
          </p:nvSpPr>
          <p:spPr>
            <a:xfrm>
              <a:off x="1003461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56EC157-0519-139D-8976-61ED6BEFA0DC}"/>
                </a:ext>
              </a:extLst>
            </p:cNvPr>
            <p:cNvSpPr txBox="1"/>
            <p:nvPr/>
          </p:nvSpPr>
          <p:spPr>
            <a:xfrm>
              <a:off x="1296948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F3CFDB0-43FF-0A45-3076-D443A78236A0}"/>
                </a:ext>
              </a:extLst>
            </p:cNvPr>
            <p:cNvSpPr txBox="1"/>
            <p:nvPr/>
          </p:nvSpPr>
          <p:spPr>
            <a:xfrm>
              <a:off x="1592123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6D46A85-EF6E-2D70-7B27-BDCCCAEAB04B}"/>
                </a:ext>
              </a:extLst>
            </p:cNvPr>
            <p:cNvSpPr txBox="1"/>
            <p:nvPr/>
          </p:nvSpPr>
          <p:spPr>
            <a:xfrm>
              <a:off x="1849817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E6032FF-17BF-8D10-0EDC-13FA6341416B}"/>
                </a:ext>
              </a:extLst>
            </p:cNvPr>
            <p:cNvSpPr txBox="1"/>
            <p:nvPr/>
          </p:nvSpPr>
          <p:spPr>
            <a:xfrm>
              <a:off x="2107514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B2B2C8A-1C5C-F4DA-C73F-3CB7307F5003}"/>
              </a:ext>
            </a:extLst>
          </p:cNvPr>
          <p:cNvGrpSpPr/>
          <p:nvPr/>
        </p:nvGrpSpPr>
        <p:grpSpPr>
          <a:xfrm>
            <a:off x="654478" y="3230901"/>
            <a:ext cx="1128937" cy="663313"/>
            <a:chOff x="727433" y="1143867"/>
            <a:chExt cx="1128937" cy="663313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6735F5E6-0DF2-BE29-AFFD-BD76AC669B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78432" y="1264703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B134B745-EFE9-3069-3679-A0EC2788BE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3014" y="1527442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8DCB4DB5-8465-9479-DA46-62B5411E317C}"/>
                </a:ext>
              </a:extLst>
            </p:cNvPr>
            <p:cNvCxnSpPr>
              <a:cxnSpLocks/>
              <a:stCxn id="76" idx="2"/>
              <a:endCxn id="77" idx="7"/>
            </p:cNvCxnSpPr>
            <p:nvPr/>
          </p:nvCxnSpPr>
          <p:spPr>
            <a:xfrm flipH="1">
              <a:off x="1157276" y="1396072"/>
              <a:ext cx="421156" cy="16984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1137780-2640-340C-3C86-1D0FF72281F3}"/>
                </a:ext>
              </a:extLst>
            </p:cNvPr>
            <p:cNvSpPr txBox="1"/>
            <p:nvPr/>
          </p:nvSpPr>
          <p:spPr>
            <a:xfrm>
              <a:off x="1580332" y="123166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0A72F3A-917F-D56B-7509-32C1FDA8861A}"/>
                </a:ext>
              </a:extLst>
            </p:cNvPr>
            <p:cNvSpPr txBox="1"/>
            <p:nvPr/>
          </p:nvSpPr>
          <p:spPr>
            <a:xfrm>
              <a:off x="930947" y="14994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29D22F4-3D31-E96F-5AB0-F7473B024A9E}"/>
                </a:ext>
              </a:extLst>
            </p:cNvPr>
            <p:cNvSpPr txBox="1"/>
            <p:nvPr/>
          </p:nvSpPr>
          <p:spPr>
            <a:xfrm>
              <a:off x="1330334" y="11438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FC49F59-7A59-78EB-F0E0-D88C47CFCAFF}"/>
                </a:ext>
              </a:extLst>
            </p:cNvPr>
            <p:cNvSpPr txBox="1"/>
            <p:nvPr/>
          </p:nvSpPr>
          <p:spPr>
            <a:xfrm>
              <a:off x="727433" y="140446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90ED1C2F-74EF-9B0A-6E54-CC1DD3486B08}"/>
              </a:ext>
            </a:extLst>
          </p:cNvPr>
          <p:cNvGrpSpPr/>
          <p:nvPr/>
        </p:nvGrpSpPr>
        <p:grpSpPr>
          <a:xfrm>
            <a:off x="311551" y="4349427"/>
            <a:ext cx="2001737" cy="514297"/>
            <a:chOff x="451010" y="2245767"/>
            <a:chExt cx="2001737" cy="514297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8DE7AEBA-F95A-DFAE-6638-15E607D76639}"/>
                </a:ext>
              </a:extLst>
            </p:cNvPr>
            <p:cNvSpPr txBox="1"/>
            <p:nvPr/>
          </p:nvSpPr>
          <p:spPr>
            <a:xfrm>
              <a:off x="717475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5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636280B-CFCC-8244-F5B8-2C56BE579B80}"/>
                </a:ext>
              </a:extLst>
            </p:cNvPr>
            <p:cNvSpPr txBox="1"/>
            <p:nvPr/>
          </p:nvSpPr>
          <p:spPr>
            <a:xfrm>
              <a:off x="981225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8EC301F-C2A8-1F66-D5CE-77620858FF78}"/>
                </a:ext>
              </a:extLst>
            </p:cNvPr>
            <p:cNvSpPr txBox="1"/>
            <p:nvPr/>
          </p:nvSpPr>
          <p:spPr>
            <a:xfrm>
              <a:off x="1244439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3ED00B1-DF37-30E4-2039-245886AC4AB5}"/>
                </a:ext>
              </a:extLst>
            </p:cNvPr>
            <p:cNvSpPr txBox="1"/>
            <p:nvPr/>
          </p:nvSpPr>
          <p:spPr>
            <a:xfrm>
              <a:off x="1508189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B9CC7E5A-23F1-8503-DA0D-95A71AB1D1C3}"/>
                </a:ext>
              </a:extLst>
            </p:cNvPr>
            <p:cNvSpPr txBox="1"/>
            <p:nvPr/>
          </p:nvSpPr>
          <p:spPr>
            <a:xfrm>
              <a:off x="1772420" y="2483065"/>
              <a:ext cx="3417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BB48A92-E06D-FE15-872E-EC497E9BFF76}"/>
                </a:ext>
              </a:extLst>
            </p:cNvPr>
            <p:cNvSpPr txBox="1"/>
            <p:nvPr/>
          </p:nvSpPr>
          <p:spPr>
            <a:xfrm>
              <a:off x="2110987" y="2483065"/>
              <a:ext cx="3417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12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6D82574-9BA2-979F-DA5C-A0D162213F7F}"/>
                </a:ext>
              </a:extLst>
            </p:cNvPr>
            <p:cNvSpPr txBox="1"/>
            <p:nvPr/>
          </p:nvSpPr>
          <p:spPr>
            <a:xfrm>
              <a:off x="451010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C6F0F2B-E17A-E840-1792-FC6E79B9810B}"/>
                </a:ext>
              </a:extLst>
            </p:cNvPr>
            <p:cNvSpPr txBox="1"/>
            <p:nvPr/>
          </p:nvSpPr>
          <p:spPr>
            <a:xfrm>
              <a:off x="478220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0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2D8B64E9-F285-3D8A-19A7-7490B7E8B111}"/>
                </a:ext>
              </a:extLst>
            </p:cNvPr>
            <p:cNvSpPr txBox="1"/>
            <p:nvPr/>
          </p:nvSpPr>
          <p:spPr>
            <a:xfrm>
              <a:off x="770690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4F749E56-163E-FA1F-CB3A-D584933E4E88}"/>
                </a:ext>
              </a:extLst>
            </p:cNvPr>
            <p:cNvSpPr txBox="1"/>
            <p:nvPr/>
          </p:nvSpPr>
          <p:spPr>
            <a:xfrm>
              <a:off x="1003461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1E9F6A82-7656-1764-7D5A-650010B1ABB0}"/>
                </a:ext>
              </a:extLst>
            </p:cNvPr>
            <p:cNvSpPr txBox="1"/>
            <p:nvPr/>
          </p:nvSpPr>
          <p:spPr>
            <a:xfrm>
              <a:off x="1296948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F0B2FA06-32AD-684D-1DCF-FE460979EAB6}"/>
                </a:ext>
              </a:extLst>
            </p:cNvPr>
            <p:cNvSpPr txBox="1"/>
            <p:nvPr/>
          </p:nvSpPr>
          <p:spPr>
            <a:xfrm>
              <a:off x="1592123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7490BA28-7AD0-BDED-64B5-E132DA074EF9}"/>
                </a:ext>
              </a:extLst>
            </p:cNvPr>
            <p:cNvSpPr txBox="1"/>
            <p:nvPr/>
          </p:nvSpPr>
          <p:spPr>
            <a:xfrm>
              <a:off x="1849817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A0B07A50-06D0-B549-9656-F4CD0B45ACDF}"/>
                </a:ext>
              </a:extLst>
            </p:cNvPr>
            <p:cNvSpPr txBox="1"/>
            <p:nvPr/>
          </p:nvSpPr>
          <p:spPr>
            <a:xfrm>
              <a:off x="2107514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</p:grpSp>
      <p:sp>
        <p:nvSpPr>
          <p:cNvPr id="124" name="Freeform 123">
            <a:extLst>
              <a:ext uri="{FF2B5EF4-FFF2-40B4-BE49-F238E27FC236}">
                <a16:creationId xmlns:a16="http://schemas.microsoft.com/office/drawing/2014/main" id="{5E63E5EB-E152-B52E-1D01-E23B88880A07}"/>
              </a:ext>
            </a:extLst>
          </p:cNvPr>
          <p:cNvSpPr/>
          <p:nvPr/>
        </p:nvSpPr>
        <p:spPr>
          <a:xfrm>
            <a:off x="1014153" y="3401524"/>
            <a:ext cx="523702" cy="197887"/>
          </a:xfrm>
          <a:custGeom>
            <a:avLst/>
            <a:gdLst>
              <a:gd name="connsiteX0" fmla="*/ 0 w 523702"/>
              <a:gd name="connsiteY0" fmla="*/ 197887 h 197887"/>
              <a:gd name="connsiteX1" fmla="*/ 282632 w 523702"/>
              <a:gd name="connsiteY1" fmla="*/ 23320 h 197887"/>
              <a:gd name="connsiteX2" fmla="*/ 523702 w 523702"/>
              <a:gd name="connsiteY2" fmla="*/ 6694 h 197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3702" h="197887">
                <a:moveTo>
                  <a:pt x="0" y="197887"/>
                </a:moveTo>
                <a:cubicBezTo>
                  <a:pt x="97674" y="126536"/>
                  <a:pt x="195348" y="55186"/>
                  <a:pt x="282632" y="23320"/>
                </a:cubicBezTo>
                <a:cubicBezTo>
                  <a:pt x="369916" y="-8546"/>
                  <a:pt x="446809" y="-926"/>
                  <a:pt x="523702" y="6694"/>
                </a:cubicBezTo>
              </a:path>
            </a:pathLst>
          </a:custGeom>
          <a:noFill/>
          <a:ln w="15875">
            <a:solidFill>
              <a:srgbClr val="FF0000"/>
            </a:solidFill>
            <a:headEnd type="stealth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5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7" grpId="0"/>
      <p:bldP spid="137" grpId="0" animBg="1"/>
      <p:bldP spid="138" grpId="0"/>
      <p:bldP spid="178" grpId="0" animBg="1"/>
      <p:bldP spid="179" grpId="0"/>
      <p:bldP spid="12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37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1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Heapsort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Oct 12, 13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 dirty="0"/>
              <a:t>CS21003/CS21203 / Algorithms - I | Priority Queue, Heap</a:t>
            </a:r>
          </a:p>
        </p:txBody>
      </p:sp>
      <p:sp>
        <p:nvSpPr>
          <p:cNvPr id="96" name="Right Arrow 95">
            <a:extLst>
              <a:ext uri="{FF2B5EF4-FFF2-40B4-BE49-F238E27FC236}">
                <a16:creationId xmlns:a16="http://schemas.microsoft.com/office/drawing/2014/main" id="{3901EC59-99B8-C7C6-878E-1F019C7193C5}"/>
              </a:ext>
            </a:extLst>
          </p:cNvPr>
          <p:cNvSpPr/>
          <p:nvPr/>
        </p:nvSpPr>
        <p:spPr>
          <a:xfrm>
            <a:off x="2893726" y="1942631"/>
            <a:ext cx="864000" cy="21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9F096A9-B155-5F95-E23B-A4EFDC6F495E}"/>
              </a:ext>
            </a:extLst>
          </p:cNvPr>
          <p:cNvSpPr txBox="1"/>
          <p:nvPr/>
        </p:nvSpPr>
        <p:spPr>
          <a:xfrm>
            <a:off x="3027597" y="1684356"/>
            <a:ext cx="627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Swap</a:t>
            </a:r>
          </a:p>
        </p:txBody>
      </p:sp>
      <p:sp>
        <p:nvSpPr>
          <p:cNvPr id="137" name="Right Arrow 136">
            <a:extLst>
              <a:ext uri="{FF2B5EF4-FFF2-40B4-BE49-F238E27FC236}">
                <a16:creationId xmlns:a16="http://schemas.microsoft.com/office/drawing/2014/main" id="{0FACE646-4569-86D7-3A3C-5CCEDF95A746}"/>
              </a:ext>
            </a:extLst>
          </p:cNvPr>
          <p:cNvSpPr/>
          <p:nvPr/>
        </p:nvSpPr>
        <p:spPr>
          <a:xfrm rot="5400000">
            <a:off x="5180836" y="2941076"/>
            <a:ext cx="432000" cy="21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DD27B5A-BCD3-E3C0-BC32-4E37F506D081}"/>
              </a:ext>
            </a:extLst>
          </p:cNvPr>
          <p:cNvSpPr txBox="1"/>
          <p:nvPr/>
        </p:nvSpPr>
        <p:spPr>
          <a:xfrm>
            <a:off x="5487065" y="2849652"/>
            <a:ext cx="8610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Remove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9C5F442-462A-A7E8-EA49-052948398015}"/>
              </a:ext>
            </a:extLst>
          </p:cNvPr>
          <p:cNvGrpSpPr/>
          <p:nvPr/>
        </p:nvGrpSpPr>
        <p:grpSpPr>
          <a:xfrm>
            <a:off x="4467347" y="3228723"/>
            <a:ext cx="1128937" cy="663313"/>
            <a:chOff x="727433" y="1143867"/>
            <a:chExt cx="1128937" cy="66331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D0006E7-895B-3F8E-2FBD-850B800150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78432" y="1264703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09AF6E5-98A1-15D0-FDAC-FBC1BA66BE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3014" y="1527442"/>
              <a:ext cx="262739" cy="26274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0BBA16B-4B7B-2816-605C-4750AA351F17}"/>
                </a:ext>
              </a:extLst>
            </p:cNvPr>
            <p:cNvCxnSpPr>
              <a:cxnSpLocks/>
              <a:stCxn id="7" idx="2"/>
              <a:endCxn id="14" idx="7"/>
            </p:cNvCxnSpPr>
            <p:nvPr/>
          </p:nvCxnSpPr>
          <p:spPr>
            <a:xfrm flipH="1">
              <a:off x="1157276" y="1396072"/>
              <a:ext cx="421156" cy="16984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1E2FD2C-7DF8-938E-CE02-33AAE89DB41F}"/>
                </a:ext>
              </a:extLst>
            </p:cNvPr>
            <p:cNvSpPr txBox="1"/>
            <p:nvPr/>
          </p:nvSpPr>
          <p:spPr>
            <a:xfrm>
              <a:off x="1580332" y="123166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8718E57-98F3-6555-B12C-B860BA18E027}"/>
                </a:ext>
              </a:extLst>
            </p:cNvPr>
            <p:cNvSpPr txBox="1"/>
            <p:nvPr/>
          </p:nvSpPr>
          <p:spPr>
            <a:xfrm>
              <a:off x="930942" y="14994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rgbClr val="FF0000"/>
                    </a:solidFill>
                  </a:ln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6EC2662-1251-55DA-B1A0-82A4A8D7D273}"/>
                </a:ext>
              </a:extLst>
            </p:cNvPr>
            <p:cNvSpPr txBox="1"/>
            <p:nvPr/>
          </p:nvSpPr>
          <p:spPr>
            <a:xfrm>
              <a:off x="1330334" y="11438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CBB227A-826E-A04A-6E45-190014C50365}"/>
                </a:ext>
              </a:extLst>
            </p:cNvPr>
            <p:cNvSpPr txBox="1"/>
            <p:nvPr/>
          </p:nvSpPr>
          <p:spPr>
            <a:xfrm>
              <a:off x="727433" y="140446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5A51D0B-51E6-6659-1E13-EB05D3E1D15A}"/>
              </a:ext>
            </a:extLst>
          </p:cNvPr>
          <p:cNvGrpSpPr/>
          <p:nvPr/>
        </p:nvGrpSpPr>
        <p:grpSpPr>
          <a:xfrm>
            <a:off x="4124420" y="4347249"/>
            <a:ext cx="2001737" cy="514297"/>
            <a:chOff x="451010" y="2245767"/>
            <a:chExt cx="2001737" cy="514297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B26F420-31EB-A5E6-C041-97AF8DD6AE4C}"/>
                </a:ext>
              </a:extLst>
            </p:cNvPr>
            <p:cNvSpPr txBox="1"/>
            <p:nvPr/>
          </p:nvSpPr>
          <p:spPr>
            <a:xfrm>
              <a:off x="717475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6C19650-78CC-0885-543C-2CF17F10FD80}"/>
                </a:ext>
              </a:extLst>
            </p:cNvPr>
            <p:cNvSpPr txBox="1"/>
            <p:nvPr/>
          </p:nvSpPr>
          <p:spPr>
            <a:xfrm>
              <a:off x="981225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5221CCF-E2AA-1AC2-9E6A-D079DA90F973}"/>
                </a:ext>
              </a:extLst>
            </p:cNvPr>
            <p:cNvSpPr txBox="1"/>
            <p:nvPr/>
          </p:nvSpPr>
          <p:spPr>
            <a:xfrm>
              <a:off x="1244439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0077812-5741-76D0-53FD-448DB42520C5}"/>
                </a:ext>
              </a:extLst>
            </p:cNvPr>
            <p:cNvSpPr txBox="1"/>
            <p:nvPr/>
          </p:nvSpPr>
          <p:spPr>
            <a:xfrm>
              <a:off x="1508189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DC8744F-51CB-7E29-7D1F-580527BF0E95}"/>
                </a:ext>
              </a:extLst>
            </p:cNvPr>
            <p:cNvSpPr txBox="1"/>
            <p:nvPr/>
          </p:nvSpPr>
          <p:spPr>
            <a:xfrm>
              <a:off x="1772420" y="2483065"/>
              <a:ext cx="3417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B11D0A7-E02A-698C-DDDB-3C736677DE93}"/>
                </a:ext>
              </a:extLst>
            </p:cNvPr>
            <p:cNvSpPr txBox="1"/>
            <p:nvPr/>
          </p:nvSpPr>
          <p:spPr>
            <a:xfrm>
              <a:off x="2110987" y="2483065"/>
              <a:ext cx="3417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12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15F8773-3BBC-752D-5BD8-1BE7B07FFB4C}"/>
                </a:ext>
              </a:extLst>
            </p:cNvPr>
            <p:cNvSpPr txBox="1"/>
            <p:nvPr/>
          </p:nvSpPr>
          <p:spPr>
            <a:xfrm>
              <a:off x="451010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18F9410-DCA7-5986-700E-B60D1778170B}"/>
                </a:ext>
              </a:extLst>
            </p:cNvPr>
            <p:cNvSpPr txBox="1"/>
            <p:nvPr/>
          </p:nvSpPr>
          <p:spPr>
            <a:xfrm>
              <a:off x="478220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0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A58C1B1-AD6D-1055-F8D8-6305C4951F31}"/>
                </a:ext>
              </a:extLst>
            </p:cNvPr>
            <p:cNvSpPr txBox="1"/>
            <p:nvPr/>
          </p:nvSpPr>
          <p:spPr>
            <a:xfrm>
              <a:off x="770690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F1E4FBB-8B58-FFEE-FFB5-2C88B4AA39D3}"/>
                </a:ext>
              </a:extLst>
            </p:cNvPr>
            <p:cNvSpPr txBox="1"/>
            <p:nvPr/>
          </p:nvSpPr>
          <p:spPr>
            <a:xfrm>
              <a:off x="1003461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56EC157-0519-139D-8976-61ED6BEFA0DC}"/>
                </a:ext>
              </a:extLst>
            </p:cNvPr>
            <p:cNvSpPr txBox="1"/>
            <p:nvPr/>
          </p:nvSpPr>
          <p:spPr>
            <a:xfrm>
              <a:off x="1296948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F3CFDB0-43FF-0A45-3076-D443A78236A0}"/>
                </a:ext>
              </a:extLst>
            </p:cNvPr>
            <p:cNvSpPr txBox="1"/>
            <p:nvPr/>
          </p:nvSpPr>
          <p:spPr>
            <a:xfrm>
              <a:off x="1592123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6D46A85-EF6E-2D70-7B27-BDCCCAEAB04B}"/>
                </a:ext>
              </a:extLst>
            </p:cNvPr>
            <p:cNvSpPr txBox="1"/>
            <p:nvPr/>
          </p:nvSpPr>
          <p:spPr>
            <a:xfrm>
              <a:off x="1849817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E6032FF-17BF-8D10-0EDC-13FA6341416B}"/>
                </a:ext>
              </a:extLst>
            </p:cNvPr>
            <p:cNvSpPr txBox="1"/>
            <p:nvPr/>
          </p:nvSpPr>
          <p:spPr>
            <a:xfrm>
              <a:off x="2107514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B2B2C8A-1C5C-F4DA-C73F-3CB7307F5003}"/>
              </a:ext>
            </a:extLst>
          </p:cNvPr>
          <p:cNvGrpSpPr/>
          <p:nvPr/>
        </p:nvGrpSpPr>
        <p:grpSpPr>
          <a:xfrm>
            <a:off x="1257379" y="3230901"/>
            <a:ext cx="526036" cy="395577"/>
            <a:chOff x="1330334" y="1143867"/>
            <a:chExt cx="526036" cy="395577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6735F5E6-0DF2-BE29-AFFD-BD76AC669B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78432" y="1264703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1137780-2640-340C-3C86-1D0FF72281F3}"/>
                </a:ext>
              </a:extLst>
            </p:cNvPr>
            <p:cNvSpPr txBox="1"/>
            <p:nvPr/>
          </p:nvSpPr>
          <p:spPr>
            <a:xfrm>
              <a:off x="1580332" y="123166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29D22F4-3D31-E96F-5AB0-F7473B024A9E}"/>
                </a:ext>
              </a:extLst>
            </p:cNvPr>
            <p:cNvSpPr txBox="1"/>
            <p:nvPr/>
          </p:nvSpPr>
          <p:spPr>
            <a:xfrm>
              <a:off x="1330334" y="11438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90ED1C2F-74EF-9B0A-6E54-CC1DD3486B08}"/>
              </a:ext>
            </a:extLst>
          </p:cNvPr>
          <p:cNvGrpSpPr/>
          <p:nvPr/>
        </p:nvGrpSpPr>
        <p:grpSpPr>
          <a:xfrm>
            <a:off x="311551" y="4349427"/>
            <a:ext cx="2001737" cy="514297"/>
            <a:chOff x="451010" y="2245767"/>
            <a:chExt cx="2001737" cy="514297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8DE7AEBA-F95A-DFAE-6638-15E607D76639}"/>
                </a:ext>
              </a:extLst>
            </p:cNvPr>
            <p:cNvSpPr txBox="1"/>
            <p:nvPr/>
          </p:nvSpPr>
          <p:spPr>
            <a:xfrm>
              <a:off x="717475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636280B-CFCC-8244-F5B8-2C56BE579B80}"/>
                </a:ext>
              </a:extLst>
            </p:cNvPr>
            <p:cNvSpPr txBox="1"/>
            <p:nvPr/>
          </p:nvSpPr>
          <p:spPr>
            <a:xfrm>
              <a:off x="981225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8EC301F-C2A8-1F66-D5CE-77620858FF78}"/>
                </a:ext>
              </a:extLst>
            </p:cNvPr>
            <p:cNvSpPr txBox="1"/>
            <p:nvPr/>
          </p:nvSpPr>
          <p:spPr>
            <a:xfrm>
              <a:off x="1244439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3ED00B1-DF37-30E4-2039-245886AC4AB5}"/>
                </a:ext>
              </a:extLst>
            </p:cNvPr>
            <p:cNvSpPr txBox="1"/>
            <p:nvPr/>
          </p:nvSpPr>
          <p:spPr>
            <a:xfrm>
              <a:off x="1508189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B9CC7E5A-23F1-8503-DA0D-95A71AB1D1C3}"/>
                </a:ext>
              </a:extLst>
            </p:cNvPr>
            <p:cNvSpPr txBox="1"/>
            <p:nvPr/>
          </p:nvSpPr>
          <p:spPr>
            <a:xfrm>
              <a:off x="1772420" y="2483065"/>
              <a:ext cx="3417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BB48A92-E06D-FE15-872E-EC497E9BFF76}"/>
                </a:ext>
              </a:extLst>
            </p:cNvPr>
            <p:cNvSpPr txBox="1"/>
            <p:nvPr/>
          </p:nvSpPr>
          <p:spPr>
            <a:xfrm>
              <a:off x="2110987" y="2483065"/>
              <a:ext cx="3417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12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6D82574-9BA2-979F-DA5C-A0D162213F7F}"/>
                </a:ext>
              </a:extLst>
            </p:cNvPr>
            <p:cNvSpPr txBox="1"/>
            <p:nvPr/>
          </p:nvSpPr>
          <p:spPr>
            <a:xfrm>
              <a:off x="451010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C6F0F2B-E17A-E840-1792-FC6E79B9810B}"/>
                </a:ext>
              </a:extLst>
            </p:cNvPr>
            <p:cNvSpPr txBox="1"/>
            <p:nvPr/>
          </p:nvSpPr>
          <p:spPr>
            <a:xfrm>
              <a:off x="478220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0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2D8B64E9-F285-3D8A-19A7-7490B7E8B111}"/>
                </a:ext>
              </a:extLst>
            </p:cNvPr>
            <p:cNvSpPr txBox="1"/>
            <p:nvPr/>
          </p:nvSpPr>
          <p:spPr>
            <a:xfrm>
              <a:off x="770690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4F749E56-163E-FA1F-CB3A-D584933E4E88}"/>
                </a:ext>
              </a:extLst>
            </p:cNvPr>
            <p:cNvSpPr txBox="1"/>
            <p:nvPr/>
          </p:nvSpPr>
          <p:spPr>
            <a:xfrm>
              <a:off x="1003461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1E9F6A82-7656-1764-7D5A-650010B1ABB0}"/>
                </a:ext>
              </a:extLst>
            </p:cNvPr>
            <p:cNvSpPr txBox="1"/>
            <p:nvPr/>
          </p:nvSpPr>
          <p:spPr>
            <a:xfrm>
              <a:off x="1296948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F0B2FA06-32AD-684D-1DCF-FE460979EAB6}"/>
                </a:ext>
              </a:extLst>
            </p:cNvPr>
            <p:cNvSpPr txBox="1"/>
            <p:nvPr/>
          </p:nvSpPr>
          <p:spPr>
            <a:xfrm>
              <a:off x="1592123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7490BA28-7AD0-BDED-64B5-E132DA074EF9}"/>
                </a:ext>
              </a:extLst>
            </p:cNvPr>
            <p:cNvSpPr txBox="1"/>
            <p:nvPr/>
          </p:nvSpPr>
          <p:spPr>
            <a:xfrm>
              <a:off x="1849817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A0B07A50-06D0-B549-9656-F4CD0B45ACDF}"/>
                </a:ext>
              </a:extLst>
            </p:cNvPr>
            <p:cNvSpPr txBox="1"/>
            <p:nvPr/>
          </p:nvSpPr>
          <p:spPr>
            <a:xfrm>
              <a:off x="2107514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1D972F1-E686-D9B4-97F0-9041F7C5BEEC}"/>
              </a:ext>
            </a:extLst>
          </p:cNvPr>
          <p:cNvGrpSpPr/>
          <p:nvPr/>
        </p:nvGrpSpPr>
        <p:grpSpPr>
          <a:xfrm>
            <a:off x="657251" y="1138863"/>
            <a:ext cx="1128937" cy="663313"/>
            <a:chOff x="727433" y="1143867"/>
            <a:chExt cx="1128937" cy="663313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7913D68-776C-0545-7001-C0F2A840EF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78432" y="1264703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53902F8-CC78-1BED-960C-478D6F1081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3014" y="1527442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BAF57E5-A65D-669C-7803-3A42480E6B32}"/>
                </a:ext>
              </a:extLst>
            </p:cNvPr>
            <p:cNvCxnSpPr>
              <a:cxnSpLocks/>
              <a:stCxn id="18" idx="2"/>
              <a:endCxn id="25" idx="7"/>
            </p:cNvCxnSpPr>
            <p:nvPr/>
          </p:nvCxnSpPr>
          <p:spPr>
            <a:xfrm flipH="1">
              <a:off x="1157276" y="1396072"/>
              <a:ext cx="421156" cy="16984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1464DEA-24FE-A869-4E33-4FFF53F04EDD}"/>
                </a:ext>
              </a:extLst>
            </p:cNvPr>
            <p:cNvSpPr txBox="1"/>
            <p:nvPr/>
          </p:nvSpPr>
          <p:spPr>
            <a:xfrm>
              <a:off x="1580332" y="123166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rgbClr val="0432FF"/>
                    </a:solidFill>
                  </a:ln>
                  <a:solidFill>
                    <a:srgbClr val="0432F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F9637C6-5627-9645-26CD-B28EDDDE7754}"/>
                </a:ext>
              </a:extLst>
            </p:cNvPr>
            <p:cNvSpPr txBox="1"/>
            <p:nvPr/>
          </p:nvSpPr>
          <p:spPr>
            <a:xfrm>
              <a:off x="930947" y="14994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rgbClr val="0432FF"/>
                    </a:solidFill>
                  </a:ln>
                  <a:solidFill>
                    <a:srgbClr val="0432F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14AB954-BD31-12EC-51DD-4875BEF11BA3}"/>
                </a:ext>
              </a:extLst>
            </p:cNvPr>
            <p:cNvSpPr txBox="1"/>
            <p:nvPr/>
          </p:nvSpPr>
          <p:spPr>
            <a:xfrm>
              <a:off x="1330334" y="11438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6362884-1F4F-F98F-5DF8-288C52A96220}"/>
                </a:ext>
              </a:extLst>
            </p:cNvPr>
            <p:cNvSpPr txBox="1"/>
            <p:nvPr/>
          </p:nvSpPr>
          <p:spPr>
            <a:xfrm>
              <a:off x="727433" y="140446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C03C0C7-10E9-E6E4-1B95-2B73AF6111B9}"/>
              </a:ext>
            </a:extLst>
          </p:cNvPr>
          <p:cNvGrpSpPr/>
          <p:nvPr/>
        </p:nvGrpSpPr>
        <p:grpSpPr>
          <a:xfrm>
            <a:off x="314324" y="2257389"/>
            <a:ext cx="2001737" cy="514297"/>
            <a:chOff x="451010" y="2245767"/>
            <a:chExt cx="2001737" cy="514297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C40BD2F-A0BA-8828-4D54-0820945454E6}"/>
                </a:ext>
              </a:extLst>
            </p:cNvPr>
            <p:cNvSpPr txBox="1"/>
            <p:nvPr/>
          </p:nvSpPr>
          <p:spPr>
            <a:xfrm>
              <a:off x="717475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0432FF"/>
                  </a:solidFill>
                </a:rPr>
                <a:t>5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A75EC03-553B-99EB-1902-E5486554AB51}"/>
                </a:ext>
              </a:extLst>
            </p:cNvPr>
            <p:cNvSpPr txBox="1"/>
            <p:nvPr/>
          </p:nvSpPr>
          <p:spPr>
            <a:xfrm>
              <a:off x="981225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0432FF"/>
                  </a:solidFill>
                </a:rPr>
                <a:t>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A8EA5D3-F74F-AEBF-E4DD-EEA051BA53A3}"/>
                </a:ext>
              </a:extLst>
            </p:cNvPr>
            <p:cNvSpPr txBox="1"/>
            <p:nvPr/>
          </p:nvSpPr>
          <p:spPr>
            <a:xfrm>
              <a:off x="1244439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61D4CDD-19A3-7556-3316-C4E1163D8861}"/>
                </a:ext>
              </a:extLst>
            </p:cNvPr>
            <p:cNvSpPr txBox="1"/>
            <p:nvPr/>
          </p:nvSpPr>
          <p:spPr>
            <a:xfrm>
              <a:off x="1508189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5C06CE7-2511-1B06-6471-B146689A1A26}"/>
                </a:ext>
              </a:extLst>
            </p:cNvPr>
            <p:cNvSpPr txBox="1"/>
            <p:nvPr/>
          </p:nvSpPr>
          <p:spPr>
            <a:xfrm>
              <a:off x="1772420" y="2483065"/>
              <a:ext cx="3417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0738BD5-F9AF-65CC-003D-D7001D4194EE}"/>
                </a:ext>
              </a:extLst>
            </p:cNvPr>
            <p:cNvSpPr txBox="1"/>
            <p:nvPr/>
          </p:nvSpPr>
          <p:spPr>
            <a:xfrm>
              <a:off x="2110987" y="2483065"/>
              <a:ext cx="3417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12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CC9017D-8E5F-984E-3370-18161FF2326D}"/>
                </a:ext>
              </a:extLst>
            </p:cNvPr>
            <p:cNvSpPr txBox="1"/>
            <p:nvPr/>
          </p:nvSpPr>
          <p:spPr>
            <a:xfrm>
              <a:off x="451010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A926DD6-9517-31BE-6732-5226A6D81CFC}"/>
                </a:ext>
              </a:extLst>
            </p:cNvPr>
            <p:cNvSpPr txBox="1"/>
            <p:nvPr/>
          </p:nvSpPr>
          <p:spPr>
            <a:xfrm>
              <a:off x="478220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0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F71A5C8-476D-E158-D0AB-20B4468E6818}"/>
                </a:ext>
              </a:extLst>
            </p:cNvPr>
            <p:cNvSpPr txBox="1"/>
            <p:nvPr/>
          </p:nvSpPr>
          <p:spPr>
            <a:xfrm>
              <a:off x="770690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DFFD669-8247-5133-1033-F7F6D05F5066}"/>
                </a:ext>
              </a:extLst>
            </p:cNvPr>
            <p:cNvSpPr txBox="1"/>
            <p:nvPr/>
          </p:nvSpPr>
          <p:spPr>
            <a:xfrm>
              <a:off x="1003461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57B13FC-745B-8ADF-1F9E-E4679C86D2A2}"/>
                </a:ext>
              </a:extLst>
            </p:cNvPr>
            <p:cNvSpPr txBox="1"/>
            <p:nvPr/>
          </p:nvSpPr>
          <p:spPr>
            <a:xfrm>
              <a:off x="1296948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77F1EB3-5F13-1BA9-047F-ED3AA9F8FB78}"/>
                </a:ext>
              </a:extLst>
            </p:cNvPr>
            <p:cNvSpPr txBox="1"/>
            <p:nvPr/>
          </p:nvSpPr>
          <p:spPr>
            <a:xfrm>
              <a:off x="1592123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155D897-4985-7779-34DC-F9296A54A8C6}"/>
                </a:ext>
              </a:extLst>
            </p:cNvPr>
            <p:cNvSpPr txBox="1"/>
            <p:nvPr/>
          </p:nvSpPr>
          <p:spPr>
            <a:xfrm>
              <a:off x="1849817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AEC4F18-481C-7017-9252-88DFF460E2D7}"/>
                </a:ext>
              </a:extLst>
            </p:cNvPr>
            <p:cNvSpPr txBox="1"/>
            <p:nvPr/>
          </p:nvSpPr>
          <p:spPr>
            <a:xfrm>
              <a:off x="2107514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B778C35-83C8-FCE0-307D-93990CA55A2E}"/>
              </a:ext>
            </a:extLst>
          </p:cNvPr>
          <p:cNvGrpSpPr/>
          <p:nvPr/>
        </p:nvGrpSpPr>
        <p:grpSpPr>
          <a:xfrm>
            <a:off x="4450620" y="1133318"/>
            <a:ext cx="1128937" cy="663313"/>
            <a:chOff x="727433" y="1143867"/>
            <a:chExt cx="1128937" cy="663313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B3DD0F64-FCEA-71BB-6818-BBA586C229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78432" y="1264703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E9111A97-70F2-63DA-D452-2411DFDE46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3014" y="1527442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530E6997-EEFE-E4DC-351D-2809EE8D61BE}"/>
                </a:ext>
              </a:extLst>
            </p:cNvPr>
            <p:cNvCxnSpPr>
              <a:cxnSpLocks/>
              <a:stCxn id="102" idx="2"/>
              <a:endCxn id="103" idx="7"/>
            </p:cNvCxnSpPr>
            <p:nvPr/>
          </p:nvCxnSpPr>
          <p:spPr>
            <a:xfrm flipH="1">
              <a:off x="1157276" y="1396072"/>
              <a:ext cx="421156" cy="16984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8B3F3C9-9869-7B5F-FE4E-9F562D21BA6D}"/>
                </a:ext>
              </a:extLst>
            </p:cNvPr>
            <p:cNvSpPr txBox="1"/>
            <p:nvPr/>
          </p:nvSpPr>
          <p:spPr>
            <a:xfrm>
              <a:off x="1580332" y="123166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rgbClr val="0432FF"/>
                    </a:solidFill>
                  </a:ln>
                  <a:solidFill>
                    <a:srgbClr val="0432F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4F48A4E-B4B3-6FFC-2BF0-5ABF731645AE}"/>
                </a:ext>
              </a:extLst>
            </p:cNvPr>
            <p:cNvSpPr txBox="1"/>
            <p:nvPr/>
          </p:nvSpPr>
          <p:spPr>
            <a:xfrm>
              <a:off x="930947" y="14994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rgbClr val="0432FF"/>
                    </a:solidFill>
                  </a:ln>
                  <a:solidFill>
                    <a:srgbClr val="0432F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24C7288-B7A9-83E3-F028-077190B1D2AC}"/>
                </a:ext>
              </a:extLst>
            </p:cNvPr>
            <p:cNvSpPr txBox="1"/>
            <p:nvPr/>
          </p:nvSpPr>
          <p:spPr>
            <a:xfrm>
              <a:off x="1330334" y="11438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E6BA3064-A757-95BC-E439-8B91123FCE50}"/>
                </a:ext>
              </a:extLst>
            </p:cNvPr>
            <p:cNvSpPr txBox="1"/>
            <p:nvPr/>
          </p:nvSpPr>
          <p:spPr>
            <a:xfrm>
              <a:off x="727433" y="140446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1BCD5D8E-77E0-8BDA-528B-7422DFC044CF}"/>
              </a:ext>
            </a:extLst>
          </p:cNvPr>
          <p:cNvGrpSpPr/>
          <p:nvPr/>
        </p:nvGrpSpPr>
        <p:grpSpPr>
          <a:xfrm>
            <a:off x="4107693" y="2251844"/>
            <a:ext cx="2001737" cy="514297"/>
            <a:chOff x="451010" y="2245767"/>
            <a:chExt cx="2001737" cy="514297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C1F81CB7-EB14-82E4-6AC1-3D1C19FFBA03}"/>
                </a:ext>
              </a:extLst>
            </p:cNvPr>
            <p:cNvSpPr txBox="1"/>
            <p:nvPr/>
          </p:nvSpPr>
          <p:spPr>
            <a:xfrm>
              <a:off x="717475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0432FF"/>
                  </a:solidFill>
                </a:rPr>
                <a:t>1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3BF39A6-72D4-2BD3-C5F3-A1AE345F8B37}"/>
                </a:ext>
              </a:extLst>
            </p:cNvPr>
            <p:cNvSpPr txBox="1"/>
            <p:nvPr/>
          </p:nvSpPr>
          <p:spPr>
            <a:xfrm>
              <a:off x="981225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0432FF"/>
                  </a:solidFill>
                </a:rPr>
                <a:t>5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87A69EC2-4A14-6DFA-16BF-C4855CE0F1C7}"/>
                </a:ext>
              </a:extLst>
            </p:cNvPr>
            <p:cNvSpPr txBox="1"/>
            <p:nvPr/>
          </p:nvSpPr>
          <p:spPr>
            <a:xfrm>
              <a:off x="1244439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15ECCF4A-F424-DAAB-77B4-075389980B86}"/>
                </a:ext>
              </a:extLst>
            </p:cNvPr>
            <p:cNvSpPr txBox="1"/>
            <p:nvPr/>
          </p:nvSpPr>
          <p:spPr>
            <a:xfrm>
              <a:off x="1508189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7C051FF7-F212-6DFF-581A-7A2D92A75341}"/>
                </a:ext>
              </a:extLst>
            </p:cNvPr>
            <p:cNvSpPr txBox="1"/>
            <p:nvPr/>
          </p:nvSpPr>
          <p:spPr>
            <a:xfrm>
              <a:off x="1772420" y="2483065"/>
              <a:ext cx="3417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648E88E-A29E-8EFB-4CC3-EBA2E40093C1}"/>
                </a:ext>
              </a:extLst>
            </p:cNvPr>
            <p:cNvSpPr txBox="1"/>
            <p:nvPr/>
          </p:nvSpPr>
          <p:spPr>
            <a:xfrm>
              <a:off x="2110987" y="2483065"/>
              <a:ext cx="3417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12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9610654-1ECE-924C-AF65-3F51173CAA9F}"/>
                </a:ext>
              </a:extLst>
            </p:cNvPr>
            <p:cNvSpPr txBox="1"/>
            <p:nvPr/>
          </p:nvSpPr>
          <p:spPr>
            <a:xfrm>
              <a:off x="451010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B6EABEA6-EF28-2278-9339-F4FAA43CE036}"/>
                </a:ext>
              </a:extLst>
            </p:cNvPr>
            <p:cNvSpPr txBox="1"/>
            <p:nvPr/>
          </p:nvSpPr>
          <p:spPr>
            <a:xfrm>
              <a:off x="478220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0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5004A929-C8B1-4C79-F81F-D3956FA2F1B2}"/>
                </a:ext>
              </a:extLst>
            </p:cNvPr>
            <p:cNvSpPr txBox="1"/>
            <p:nvPr/>
          </p:nvSpPr>
          <p:spPr>
            <a:xfrm>
              <a:off x="770690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544CDD76-3E18-A517-1214-888B900D976B}"/>
                </a:ext>
              </a:extLst>
            </p:cNvPr>
            <p:cNvSpPr txBox="1"/>
            <p:nvPr/>
          </p:nvSpPr>
          <p:spPr>
            <a:xfrm>
              <a:off x="1003461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DCF893EF-C461-0EA7-9BD6-5E0BCEEE23C4}"/>
                </a:ext>
              </a:extLst>
            </p:cNvPr>
            <p:cNvSpPr txBox="1"/>
            <p:nvPr/>
          </p:nvSpPr>
          <p:spPr>
            <a:xfrm>
              <a:off x="1296948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C50A731F-37BD-7D51-72C7-4932DBCC9067}"/>
                </a:ext>
              </a:extLst>
            </p:cNvPr>
            <p:cNvSpPr txBox="1"/>
            <p:nvPr/>
          </p:nvSpPr>
          <p:spPr>
            <a:xfrm>
              <a:off x="1592123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7DF74173-5BE8-AF99-B267-96615AB6B4EA}"/>
                </a:ext>
              </a:extLst>
            </p:cNvPr>
            <p:cNvSpPr txBox="1"/>
            <p:nvPr/>
          </p:nvSpPr>
          <p:spPr>
            <a:xfrm>
              <a:off x="1849817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A2016779-4415-E082-400D-C92901AE9504}"/>
                </a:ext>
              </a:extLst>
            </p:cNvPr>
            <p:cNvSpPr txBox="1"/>
            <p:nvPr/>
          </p:nvSpPr>
          <p:spPr>
            <a:xfrm>
              <a:off x="2107514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144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7" grpId="0"/>
      <p:bldP spid="137" grpId="0" animBg="1"/>
      <p:bldP spid="13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57250" y="1668067"/>
            <a:ext cx="5143500" cy="134302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86232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4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Introduction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Oct 12, 13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CS21003/CS21203 / Algorithms - I | Priority Queue, Heap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B4829D-B774-E415-60E7-8D4C69BB279C}"/>
              </a:ext>
            </a:extLst>
          </p:cNvPr>
          <p:cNvSpPr txBox="1">
            <a:spLocks/>
          </p:cNvSpPr>
          <p:nvPr/>
        </p:nvSpPr>
        <p:spPr>
          <a:xfrm>
            <a:off x="144187" y="1074038"/>
            <a:ext cx="6424393" cy="37120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Let us think about a scenario where you are performing the following tasks simultaneously</a:t>
            </a:r>
          </a:p>
          <a:p>
            <a:pPr marL="447675" lvl="1" indent="-223838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400" dirty="0"/>
              <a:t>Start a long code compilation</a:t>
            </a:r>
          </a:p>
          <a:p>
            <a:pPr marL="447675" lvl="1" indent="-223838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400" dirty="0"/>
              <a:t>Refresh </a:t>
            </a:r>
            <a:r>
              <a:rPr lang="en-US" sz="1400" dirty="0" err="1"/>
              <a:t>moodle</a:t>
            </a:r>
            <a:r>
              <a:rPr lang="en-US" sz="1400" dirty="0"/>
              <a:t> page</a:t>
            </a:r>
          </a:p>
          <a:p>
            <a:pPr marL="447675" lvl="1" indent="-223838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400" dirty="0"/>
              <a:t>Send Gmail chat message</a:t>
            </a:r>
          </a:p>
          <a:p>
            <a:pPr marL="447675" lvl="1" indent="-223838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400" dirty="0"/>
              <a:t>Receive email notification</a:t>
            </a:r>
          </a:p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Objective: Execute multiple processes until completion, but keep the system responsive</a:t>
            </a:r>
          </a:p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Are processes executed until completion?</a:t>
            </a:r>
          </a:p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Will the system feel responsive?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75CEC6-B815-8318-0827-436D6714A3B1}"/>
              </a:ext>
            </a:extLst>
          </p:cNvPr>
          <p:cNvSpPr/>
          <p:nvPr/>
        </p:nvSpPr>
        <p:spPr>
          <a:xfrm>
            <a:off x="612807" y="3791288"/>
            <a:ext cx="2340000" cy="324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EF704A-A161-01E8-4457-021068D13141}"/>
              </a:ext>
            </a:extLst>
          </p:cNvPr>
          <p:cNvSpPr/>
          <p:nvPr/>
        </p:nvSpPr>
        <p:spPr>
          <a:xfrm>
            <a:off x="3051087" y="3791288"/>
            <a:ext cx="1548000" cy="32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4C9333-9CA8-B9F8-F5EC-5D9426083CBE}"/>
              </a:ext>
            </a:extLst>
          </p:cNvPr>
          <p:cNvSpPr/>
          <p:nvPr/>
        </p:nvSpPr>
        <p:spPr>
          <a:xfrm>
            <a:off x="4697367" y="3791288"/>
            <a:ext cx="900000" cy="324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70D9B4-4709-9107-5ED5-AC7C5629C050}"/>
              </a:ext>
            </a:extLst>
          </p:cNvPr>
          <p:cNvSpPr/>
          <p:nvPr/>
        </p:nvSpPr>
        <p:spPr>
          <a:xfrm>
            <a:off x="5695647" y="3791288"/>
            <a:ext cx="432000" cy="324000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3C0A8D5-070D-7BE8-6ECA-249F657BA897}"/>
              </a:ext>
            </a:extLst>
          </p:cNvPr>
          <p:cNvCxnSpPr/>
          <p:nvPr/>
        </p:nvCxnSpPr>
        <p:spPr>
          <a:xfrm>
            <a:off x="621196" y="3400210"/>
            <a:ext cx="0" cy="32400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3288498-9CF0-C9B5-D3DD-554C27AEFC02}"/>
              </a:ext>
            </a:extLst>
          </p:cNvPr>
          <p:cNvSpPr txBox="1"/>
          <p:nvPr/>
        </p:nvSpPr>
        <p:spPr>
          <a:xfrm>
            <a:off x="485154" y="308876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CBD1CA9-9FC5-0C10-E971-548D9C98B512}"/>
              </a:ext>
            </a:extLst>
          </p:cNvPr>
          <p:cNvCxnSpPr/>
          <p:nvPr/>
        </p:nvCxnSpPr>
        <p:spPr>
          <a:xfrm>
            <a:off x="825259" y="3400953"/>
            <a:ext cx="0" cy="324000"/>
          </a:xfrm>
          <a:prstGeom prst="straightConnector1">
            <a:avLst/>
          </a:prstGeom>
          <a:ln w="19050">
            <a:solidFill>
              <a:schemeClr val="accent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D812B7D-1F6A-FC6A-E7E4-3FBCC74A1284}"/>
              </a:ext>
            </a:extLst>
          </p:cNvPr>
          <p:cNvSpPr txBox="1"/>
          <p:nvPr/>
        </p:nvSpPr>
        <p:spPr>
          <a:xfrm>
            <a:off x="689217" y="308951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4"/>
                </a:solidFill>
              </a:rPr>
              <a:t>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BE86276-C79E-F679-DE95-70E33D8898E7}"/>
              </a:ext>
            </a:extLst>
          </p:cNvPr>
          <p:cNvCxnSpPr/>
          <p:nvPr/>
        </p:nvCxnSpPr>
        <p:spPr>
          <a:xfrm>
            <a:off x="1020933" y="3401696"/>
            <a:ext cx="0" cy="324000"/>
          </a:xfrm>
          <a:prstGeom prst="straightConnector1">
            <a:avLst/>
          </a:prstGeom>
          <a:ln w="19050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FBBE864-0EB2-2164-D13F-9F778E32A9D7}"/>
              </a:ext>
            </a:extLst>
          </p:cNvPr>
          <p:cNvSpPr txBox="1"/>
          <p:nvPr/>
        </p:nvSpPr>
        <p:spPr>
          <a:xfrm>
            <a:off x="884891" y="309025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3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9E87558-E1EF-DE5D-D636-7EB79F0787CF}"/>
              </a:ext>
            </a:extLst>
          </p:cNvPr>
          <p:cNvCxnSpPr/>
          <p:nvPr/>
        </p:nvCxnSpPr>
        <p:spPr>
          <a:xfrm>
            <a:off x="2115192" y="3398177"/>
            <a:ext cx="0" cy="324000"/>
          </a:xfrm>
          <a:prstGeom prst="straightConnector1">
            <a:avLst/>
          </a:prstGeom>
          <a:ln w="19050">
            <a:solidFill>
              <a:srgbClr val="FF4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A55AA91-86E6-F6D6-72EE-90B2EEB47C8F}"/>
              </a:ext>
            </a:extLst>
          </p:cNvPr>
          <p:cNvSpPr txBox="1"/>
          <p:nvPr/>
        </p:nvSpPr>
        <p:spPr>
          <a:xfrm>
            <a:off x="1979150" y="308673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40FF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599108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5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Process Scheduling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Oct 12, 13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CS21003/CS21203 / Algorithms - I | Priority Queue, Heap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B4829D-B774-E415-60E7-8D4C69BB279C}"/>
              </a:ext>
            </a:extLst>
          </p:cNvPr>
          <p:cNvSpPr txBox="1">
            <a:spLocks/>
          </p:cNvSpPr>
          <p:nvPr/>
        </p:nvSpPr>
        <p:spPr>
          <a:xfrm>
            <a:off x="144187" y="1074038"/>
            <a:ext cx="6687072" cy="37120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Round-robin scheduling</a:t>
            </a:r>
          </a:p>
          <a:p>
            <a:pPr marL="447675" lvl="1" indent="-223838">
              <a:lnSpc>
                <a:spcPts val="16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400" dirty="0"/>
              <a:t>Add processes to a (typically FIFO) queue</a:t>
            </a:r>
          </a:p>
          <a:p>
            <a:pPr marL="447675" lvl="1" indent="-223838">
              <a:lnSpc>
                <a:spcPts val="16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400" dirty="0"/>
              <a:t>Execute them for equal chunks of time</a:t>
            </a:r>
          </a:p>
          <a:p>
            <a:pPr marL="447675" lvl="1" indent="-223838">
              <a:lnSpc>
                <a:spcPts val="1600"/>
              </a:lnSpc>
              <a:spcBef>
                <a:spcPts val="200"/>
              </a:spcBef>
              <a:spcAft>
                <a:spcPts val="200"/>
              </a:spcAft>
            </a:pPr>
            <a:endParaRPr lang="en-US" sz="1400" dirty="0"/>
          </a:p>
          <a:p>
            <a:pPr marL="447675" lvl="1" indent="-223838">
              <a:lnSpc>
                <a:spcPts val="1600"/>
              </a:lnSpc>
              <a:spcBef>
                <a:spcPts val="200"/>
              </a:spcBef>
              <a:spcAft>
                <a:spcPts val="200"/>
              </a:spcAft>
            </a:pPr>
            <a:endParaRPr lang="en-US" sz="1400" dirty="0"/>
          </a:p>
          <a:p>
            <a:pPr marL="447675" lvl="1" indent="-223838">
              <a:lnSpc>
                <a:spcPts val="1600"/>
              </a:lnSpc>
              <a:spcBef>
                <a:spcPts val="200"/>
              </a:spcBef>
              <a:spcAft>
                <a:spcPts val="200"/>
              </a:spcAft>
            </a:pPr>
            <a:endParaRPr lang="en-US" sz="1400" dirty="0"/>
          </a:p>
          <a:p>
            <a:pPr marL="447675" lvl="1" indent="-223838">
              <a:lnSpc>
                <a:spcPts val="1600"/>
              </a:lnSpc>
              <a:spcBef>
                <a:spcPts val="200"/>
              </a:spcBef>
              <a:spcAft>
                <a:spcPts val="200"/>
              </a:spcAft>
            </a:pPr>
            <a:endParaRPr lang="en-US" sz="1400" dirty="0"/>
          </a:p>
          <a:p>
            <a:pPr marL="447675" lvl="1" indent="-223838">
              <a:lnSpc>
                <a:spcPts val="16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400" dirty="0"/>
              <a:t>Will the system feel more responsive? Can we do better?</a:t>
            </a:r>
          </a:p>
          <a:p>
            <a:pPr>
              <a:lnSpc>
                <a:spcPts val="16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Priority scheduling</a:t>
            </a:r>
          </a:p>
          <a:p>
            <a:pPr marL="450850" lvl="1" indent="-234950">
              <a:lnSpc>
                <a:spcPts val="16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400" dirty="0"/>
              <a:t>Associate priority with each process, e.g., short processes get higher priority</a:t>
            </a:r>
            <a:endParaRPr lang="en-US" sz="1200" dirty="0"/>
          </a:p>
          <a:p>
            <a:pPr marL="450850" lvl="1" indent="-234950">
              <a:lnSpc>
                <a:spcPts val="16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400" dirty="0"/>
              <a:t>Execute the processes with the highest priority first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5117176-7971-37A2-D607-E76273FC7B2E}"/>
              </a:ext>
            </a:extLst>
          </p:cNvPr>
          <p:cNvSpPr txBox="1">
            <a:spLocks/>
          </p:cNvSpPr>
          <p:nvPr/>
        </p:nvSpPr>
        <p:spPr>
          <a:xfrm>
            <a:off x="4072475" y="4728998"/>
            <a:ext cx="2758784" cy="15698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UC Davis, ECS 36C course, Spring 2020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95948C-7259-D580-77EE-4D6EE389D6EC}"/>
              </a:ext>
            </a:extLst>
          </p:cNvPr>
          <p:cNvSpPr/>
          <p:nvPr/>
        </p:nvSpPr>
        <p:spPr>
          <a:xfrm>
            <a:off x="612807" y="2500234"/>
            <a:ext cx="360000" cy="324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7B453E-1909-FA7F-B846-ABD5BAC03CF3}"/>
              </a:ext>
            </a:extLst>
          </p:cNvPr>
          <p:cNvSpPr/>
          <p:nvPr/>
        </p:nvSpPr>
        <p:spPr>
          <a:xfrm>
            <a:off x="1015682" y="2500234"/>
            <a:ext cx="360000" cy="32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8F2AC7-9D6F-E92A-FF13-30F898157B19}"/>
              </a:ext>
            </a:extLst>
          </p:cNvPr>
          <p:cNvSpPr/>
          <p:nvPr/>
        </p:nvSpPr>
        <p:spPr>
          <a:xfrm>
            <a:off x="1418557" y="2500234"/>
            <a:ext cx="360000" cy="324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FF77AC-C12D-B1D3-7FA0-8C2365336844}"/>
              </a:ext>
            </a:extLst>
          </p:cNvPr>
          <p:cNvSpPr/>
          <p:nvPr/>
        </p:nvSpPr>
        <p:spPr>
          <a:xfrm>
            <a:off x="1821432" y="2500234"/>
            <a:ext cx="360000" cy="324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E3F0309-680D-8010-09BF-B4A059331D53}"/>
              </a:ext>
            </a:extLst>
          </p:cNvPr>
          <p:cNvSpPr/>
          <p:nvPr/>
        </p:nvSpPr>
        <p:spPr>
          <a:xfrm>
            <a:off x="2224307" y="2500234"/>
            <a:ext cx="360000" cy="32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708BE88-ADB6-1591-DC68-B0DD86A7B345}"/>
              </a:ext>
            </a:extLst>
          </p:cNvPr>
          <p:cNvSpPr/>
          <p:nvPr/>
        </p:nvSpPr>
        <p:spPr>
          <a:xfrm>
            <a:off x="2627182" y="2500234"/>
            <a:ext cx="360000" cy="324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837C4E5-81E5-28C4-D573-8B994D9BEC2D}"/>
              </a:ext>
            </a:extLst>
          </p:cNvPr>
          <p:cNvSpPr/>
          <p:nvPr/>
        </p:nvSpPr>
        <p:spPr>
          <a:xfrm>
            <a:off x="3030057" y="2500234"/>
            <a:ext cx="360000" cy="324000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BA6FE7-1787-50F9-FB40-56C53033BB03}"/>
              </a:ext>
            </a:extLst>
          </p:cNvPr>
          <p:cNvSpPr/>
          <p:nvPr/>
        </p:nvSpPr>
        <p:spPr>
          <a:xfrm>
            <a:off x="3432131" y="2500234"/>
            <a:ext cx="360000" cy="324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74FDC44-79EC-7571-5F05-F1A0BE9BA479}"/>
              </a:ext>
            </a:extLst>
          </p:cNvPr>
          <p:cNvSpPr/>
          <p:nvPr/>
        </p:nvSpPr>
        <p:spPr>
          <a:xfrm>
            <a:off x="3835006" y="2500234"/>
            <a:ext cx="360000" cy="32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33399C1-830E-C56C-1673-A2F5EB0C2E67}"/>
              </a:ext>
            </a:extLst>
          </p:cNvPr>
          <p:cNvSpPr/>
          <p:nvPr/>
        </p:nvSpPr>
        <p:spPr>
          <a:xfrm>
            <a:off x="4237881" y="2500234"/>
            <a:ext cx="360000" cy="324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21591E9-3131-FDB6-4ED6-C0009924FCC0}"/>
              </a:ext>
            </a:extLst>
          </p:cNvPr>
          <p:cNvSpPr/>
          <p:nvPr/>
        </p:nvSpPr>
        <p:spPr>
          <a:xfrm>
            <a:off x="4640756" y="2500234"/>
            <a:ext cx="360000" cy="324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5C56FF4-6829-7384-0A6D-B8BF5229F633}"/>
              </a:ext>
            </a:extLst>
          </p:cNvPr>
          <p:cNvSpPr/>
          <p:nvPr/>
        </p:nvSpPr>
        <p:spPr>
          <a:xfrm>
            <a:off x="5046222" y="2500234"/>
            <a:ext cx="360000" cy="32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D1D2E1B-EF56-F344-C697-7938F6A8036C}"/>
              </a:ext>
            </a:extLst>
          </p:cNvPr>
          <p:cNvSpPr/>
          <p:nvPr/>
        </p:nvSpPr>
        <p:spPr>
          <a:xfrm>
            <a:off x="5451688" y="2498590"/>
            <a:ext cx="360000" cy="324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6DAA1D7-F314-0872-73A9-A2FB77FCB5AC}"/>
              </a:ext>
            </a:extLst>
          </p:cNvPr>
          <p:cNvSpPr/>
          <p:nvPr/>
        </p:nvSpPr>
        <p:spPr>
          <a:xfrm>
            <a:off x="5857154" y="2498590"/>
            <a:ext cx="360000" cy="324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4F30170-FE08-D145-EB31-786F7F76B359}"/>
              </a:ext>
            </a:extLst>
          </p:cNvPr>
          <p:cNvCxnSpPr/>
          <p:nvPr/>
        </p:nvCxnSpPr>
        <p:spPr>
          <a:xfrm>
            <a:off x="622594" y="2134869"/>
            <a:ext cx="0" cy="32400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2154EDD-7820-E84D-866A-FFE567CB8EF1}"/>
              </a:ext>
            </a:extLst>
          </p:cNvPr>
          <p:cNvSpPr txBox="1"/>
          <p:nvPr/>
        </p:nvSpPr>
        <p:spPr>
          <a:xfrm>
            <a:off x="486552" y="182342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8748CE2-3B23-78D2-A0D8-3A72A77BA599}"/>
              </a:ext>
            </a:extLst>
          </p:cNvPr>
          <p:cNvCxnSpPr/>
          <p:nvPr/>
        </p:nvCxnSpPr>
        <p:spPr>
          <a:xfrm>
            <a:off x="826657" y="2135612"/>
            <a:ext cx="0" cy="324000"/>
          </a:xfrm>
          <a:prstGeom prst="straightConnector1">
            <a:avLst/>
          </a:prstGeom>
          <a:ln w="19050">
            <a:solidFill>
              <a:schemeClr val="accent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77DD93E-F938-52E1-A29C-45BF35673C6A}"/>
              </a:ext>
            </a:extLst>
          </p:cNvPr>
          <p:cNvSpPr txBox="1"/>
          <p:nvPr/>
        </p:nvSpPr>
        <p:spPr>
          <a:xfrm>
            <a:off x="690615" y="182416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4"/>
                </a:solidFill>
              </a:rPr>
              <a:t>2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45DC876-9541-6B03-3B48-B85CFCCA8345}"/>
              </a:ext>
            </a:extLst>
          </p:cNvPr>
          <p:cNvCxnSpPr/>
          <p:nvPr/>
        </p:nvCxnSpPr>
        <p:spPr>
          <a:xfrm>
            <a:off x="1022331" y="2136355"/>
            <a:ext cx="0" cy="324000"/>
          </a:xfrm>
          <a:prstGeom prst="straightConnector1">
            <a:avLst/>
          </a:prstGeom>
          <a:ln w="19050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4AAE4D6-1B2C-E64D-F0E6-C8D2F3BE2D2C}"/>
              </a:ext>
            </a:extLst>
          </p:cNvPr>
          <p:cNvSpPr txBox="1"/>
          <p:nvPr/>
        </p:nvSpPr>
        <p:spPr>
          <a:xfrm>
            <a:off x="886289" y="182491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3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E9A73C3-3A79-5C3A-50D6-4AC65FA2375C}"/>
              </a:ext>
            </a:extLst>
          </p:cNvPr>
          <p:cNvCxnSpPr/>
          <p:nvPr/>
        </p:nvCxnSpPr>
        <p:spPr>
          <a:xfrm>
            <a:off x="2116590" y="2132836"/>
            <a:ext cx="0" cy="324000"/>
          </a:xfrm>
          <a:prstGeom prst="straightConnector1">
            <a:avLst/>
          </a:prstGeom>
          <a:ln w="19050">
            <a:solidFill>
              <a:srgbClr val="FF4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DB95B66-FE76-8986-FCA9-35C2DBFC505E}"/>
              </a:ext>
            </a:extLst>
          </p:cNvPr>
          <p:cNvSpPr txBox="1"/>
          <p:nvPr/>
        </p:nvSpPr>
        <p:spPr>
          <a:xfrm>
            <a:off x="1980548" y="182139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40FF"/>
                </a:solidFill>
              </a:rPr>
              <a:t>4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6A92811-D1D3-CDAC-B635-C532A015B824}"/>
              </a:ext>
            </a:extLst>
          </p:cNvPr>
          <p:cNvGrpSpPr/>
          <p:nvPr/>
        </p:nvGrpSpPr>
        <p:grpSpPr>
          <a:xfrm>
            <a:off x="494941" y="3752703"/>
            <a:ext cx="5730602" cy="1002841"/>
            <a:chOff x="494941" y="3752703"/>
            <a:chExt cx="5730602" cy="1002841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9736992-FDC1-04BF-36A4-4D92605C9CDC}"/>
                </a:ext>
              </a:extLst>
            </p:cNvPr>
            <p:cNvSpPr/>
            <p:nvPr/>
          </p:nvSpPr>
          <p:spPr>
            <a:xfrm>
              <a:off x="621196" y="4431544"/>
              <a:ext cx="360000" cy="324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DA29139-907E-13D0-19F0-B2993F76500B}"/>
                </a:ext>
              </a:extLst>
            </p:cNvPr>
            <p:cNvSpPr/>
            <p:nvPr/>
          </p:nvSpPr>
          <p:spPr>
            <a:xfrm>
              <a:off x="1024071" y="4431544"/>
              <a:ext cx="360000" cy="3240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CB6E66A-A527-5C04-55D5-F29B0336291A}"/>
                </a:ext>
              </a:extLst>
            </p:cNvPr>
            <p:cNvSpPr/>
            <p:nvPr/>
          </p:nvSpPr>
          <p:spPr>
            <a:xfrm>
              <a:off x="1426946" y="4431544"/>
              <a:ext cx="360000" cy="32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077D63E-1D49-E4D4-8FDF-CD1B403C9A71}"/>
                </a:ext>
              </a:extLst>
            </p:cNvPr>
            <p:cNvSpPr/>
            <p:nvPr/>
          </p:nvSpPr>
          <p:spPr>
            <a:xfrm>
              <a:off x="1829821" y="4431544"/>
              <a:ext cx="360000" cy="3240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A5480FA-C7C9-2069-ECD4-3861141028DF}"/>
                </a:ext>
              </a:extLst>
            </p:cNvPr>
            <p:cNvSpPr/>
            <p:nvPr/>
          </p:nvSpPr>
          <p:spPr>
            <a:xfrm>
              <a:off x="2232696" y="4431544"/>
              <a:ext cx="360000" cy="324000"/>
            </a:xfrm>
            <a:prstGeom prst="rect">
              <a:avLst/>
            </a:prstGeom>
            <a:solidFill>
              <a:srgbClr val="FF4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D9BC854-0CFD-A77A-F864-8DF086183DFF}"/>
                </a:ext>
              </a:extLst>
            </p:cNvPr>
            <p:cNvSpPr/>
            <p:nvPr/>
          </p:nvSpPr>
          <p:spPr>
            <a:xfrm>
              <a:off x="2635571" y="4431544"/>
              <a:ext cx="360000" cy="3240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5789FA2-C6ED-A89E-3B79-0ED687BF4983}"/>
                </a:ext>
              </a:extLst>
            </p:cNvPr>
            <p:cNvSpPr/>
            <p:nvPr/>
          </p:nvSpPr>
          <p:spPr>
            <a:xfrm>
              <a:off x="3038446" y="4431544"/>
              <a:ext cx="360000" cy="324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3AC26F7-82FD-EDC2-E443-95BA87F2665B}"/>
                </a:ext>
              </a:extLst>
            </p:cNvPr>
            <p:cNvSpPr/>
            <p:nvPr/>
          </p:nvSpPr>
          <p:spPr>
            <a:xfrm>
              <a:off x="3440520" y="4431544"/>
              <a:ext cx="360000" cy="32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B928CAB-B998-358E-C1C2-FEB8B5F0A688}"/>
                </a:ext>
              </a:extLst>
            </p:cNvPr>
            <p:cNvSpPr/>
            <p:nvPr/>
          </p:nvSpPr>
          <p:spPr>
            <a:xfrm>
              <a:off x="3843395" y="4431544"/>
              <a:ext cx="360000" cy="324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8612D94-919E-1113-AAAE-9FD0BB00FF7A}"/>
                </a:ext>
              </a:extLst>
            </p:cNvPr>
            <p:cNvSpPr/>
            <p:nvPr/>
          </p:nvSpPr>
          <p:spPr>
            <a:xfrm>
              <a:off x="4246270" y="4431544"/>
              <a:ext cx="360000" cy="32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F9D6035-E99D-E1D1-23F6-B3F973491E88}"/>
                </a:ext>
              </a:extLst>
            </p:cNvPr>
            <p:cNvSpPr/>
            <p:nvPr/>
          </p:nvSpPr>
          <p:spPr>
            <a:xfrm>
              <a:off x="4649145" y="4431544"/>
              <a:ext cx="360000" cy="324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913C26F-66F9-7FE2-5761-DB02F0ED0A75}"/>
                </a:ext>
              </a:extLst>
            </p:cNvPr>
            <p:cNvSpPr/>
            <p:nvPr/>
          </p:nvSpPr>
          <p:spPr>
            <a:xfrm>
              <a:off x="5054611" y="4431544"/>
              <a:ext cx="360000" cy="32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B6EB7F7-C304-C445-7AAE-5891A99F9541}"/>
                </a:ext>
              </a:extLst>
            </p:cNvPr>
            <p:cNvSpPr/>
            <p:nvPr/>
          </p:nvSpPr>
          <p:spPr>
            <a:xfrm>
              <a:off x="5460077" y="4429900"/>
              <a:ext cx="360000" cy="324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A482F2B-B74E-29A6-F589-8E306D44E9D4}"/>
                </a:ext>
              </a:extLst>
            </p:cNvPr>
            <p:cNvSpPr/>
            <p:nvPr/>
          </p:nvSpPr>
          <p:spPr>
            <a:xfrm>
              <a:off x="5865543" y="4429900"/>
              <a:ext cx="360000" cy="324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5F38A60C-94C0-4897-ED33-BED6A63CFCCB}"/>
                </a:ext>
              </a:extLst>
            </p:cNvPr>
            <p:cNvCxnSpPr/>
            <p:nvPr/>
          </p:nvCxnSpPr>
          <p:spPr>
            <a:xfrm>
              <a:off x="630983" y="4066179"/>
              <a:ext cx="0" cy="32400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BD680E6-CAF5-84AA-2705-66B19E0AEDE1}"/>
                </a:ext>
              </a:extLst>
            </p:cNvPr>
            <p:cNvSpPr txBox="1"/>
            <p:nvPr/>
          </p:nvSpPr>
          <p:spPr>
            <a:xfrm>
              <a:off x="494941" y="375473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5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EDE8B1C8-2A3D-54EF-E68B-E2FB21A07B93}"/>
                </a:ext>
              </a:extLst>
            </p:cNvPr>
            <p:cNvCxnSpPr/>
            <p:nvPr/>
          </p:nvCxnSpPr>
          <p:spPr>
            <a:xfrm>
              <a:off x="835046" y="4066922"/>
              <a:ext cx="0" cy="324000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F1C24BA-416C-556B-395B-8DBA875CC500}"/>
                </a:ext>
              </a:extLst>
            </p:cNvPr>
            <p:cNvSpPr txBox="1"/>
            <p:nvPr/>
          </p:nvSpPr>
          <p:spPr>
            <a:xfrm>
              <a:off x="699004" y="375547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4"/>
                  </a:solidFill>
                </a:rPr>
                <a:t>2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F2EF1B2D-BD69-928B-C258-F047339BB45B}"/>
                </a:ext>
              </a:extLst>
            </p:cNvPr>
            <p:cNvCxnSpPr/>
            <p:nvPr/>
          </p:nvCxnSpPr>
          <p:spPr>
            <a:xfrm>
              <a:off x="1030720" y="4067665"/>
              <a:ext cx="0" cy="324000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85C236A-CB39-207B-6D13-539690CD130D}"/>
                </a:ext>
              </a:extLst>
            </p:cNvPr>
            <p:cNvSpPr txBox="1"/>
            <p:nvPr/>
          </p:nvSpPr>
          <p:spPr>
            <a:xfrm>
              <a:off x="894678" y="375622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92D050"/>
                  </a:solidFill>
                </a:rPr>
                <a:t>3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1BD20C5-797E-FEDD-0E9E-13BEDA8851AA}"/>
                </a:ext>
              </a:extLst>
            </p:cNvPr>
            <p:cNvCxnSpPr/>
            <p:nvPr/>
          </p:nvCxnSpPr>
          <p:spPr>
            <a:xfrm>
              <a:off x="2124979" y="4064146"/>
              <a:ext cx="0" cy="324000"/>
            </a:xfrm>
            <a:prstGeom prst="straightConnector1">
              <a:avLst/>
            </a:prstGeom>
            <a:ln w="19050">
              <a:solidFill>
                <a:srgbClr val="FF40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3FEE62C-CA9E-9A0A-E7E0-2A6322BBC2E5}"/>
                </a:ext>
              </a:extLst>
            </p:cNvPr>
            <p:cNvSpPr txBox="1"/>
            <p:nvPr/>
          </p:nvSpPr>
          <p:spPr>
            <a:xfrm>
              <a:off x="1988937" y="375270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40FF"/>
                  </a:solidFill>
                </a:rPr>
                <a:t>4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B6B1631F-236E-DCE3-F86F-021B8AB876ED}"/>
              </a:ext>
            </a:extLst>
          </p:cNvPr>
          <p:cNvSpPr txBox="1"/>
          <p:nvPr/>
        </p:nvSpPr>
        <p:spPr>
          <a:xfrm>
            <a:off x="3054934" y="3860411"/>
            <a:ext cx="3420808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A very good resource on process scheduling:</a:t>
            </a:r>
          </a:p>
          <a:p>
            <a:r>
              <a:rPr lang="en-US" sz="1400" dirty="0">
                <a:hlinkClick r:id="rId3"/>
              </a:rPr>
              <a:t>Prof. </a:t>
            </a:r>
            <a:r>
              <a:rPr lang="en-US" sz="1400" dirty="0" err="1">
                <a:hlinkClick r:id="rId3"/>
              </a:rPr>
              <a:t>Krzyzanowski’s</a:t>
            </a:r>
            <a:r>
              <a:rPr lang="en-US" sz="1400" dirty="0">
                <a:hlinkClick r:id="rId3"/>
              </a:rPr>
              <a:t> lecture notes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93895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6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Priority Queue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Oct 12, 13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CS21003/CS21203 / Algorithms - I | Priority Queue, Heap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B4829D-B774-E415-60E7-8D4C69BB279C}"/>
              </a:ext>
            </a:extLst>
          </p:cNvPr>
          <p:cNvSpPr txBox="1">
            <a:spLocks/>
          </p:cNvSpPr>
          <p:nvPr/>
        </p:nvSpPr>
        <p:spPr>
          <a:xfrm>
            <a:off x="144187" y="1074038"/>
            <a:ext cx="6687072" cy="37120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u="sng" dirty="0"/>
              <a:t>Definition</a:t>
            </a:r>
            <a:r>
              <a:rPr lang="en-US" sz="1600" dirty="0"/>
              <a:t>: </a:t>
            </a:r>
            <a:r>
              <a:rPr lang="en-US" sz="1600" b="1" dirty="0"/>
              <a:t>Queue</a:t>
            </a:r>
            <a:r>
              <a:rPr lang="en-US" sz="1600" dirty="0"/>
              <a:t> where each item is associated to a priority (i.e., a comparable key)</a:t>
            </a:r>
          </a:p>
          <a:p>
            <a:pPr marL="447675" lvl="1" indent="-223838">
              <a:lnSpc>
                <a:spcPts val="16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400" b="1" dirty="0"/>
              <a:t>Push/Insert</a:t>
            </a:r>
            <a:r>
              <a:rPr lang="en-US" sz="1400" dirty="0"/>
              <a:t>: add item and associated priority</a:t>
            </a:r>
          </a:p>
          <a:p>
            <a:pPr marL="447675" lvl="1" indent="-223838">
              <a:lnSpc>
                <a:spcPts val="16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400" b="1" dirty="0"/>
              <a:t>Pop/Pull</a:t>
            </a:r>
            <a:r>
              <a:rPr lang="en-US" sz="1400" dirty="0"/>
              <a:t>: remove item with highest priority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5117176-7971-37A2-D607-E76273FC7B2E}"/>
              </a:ext>
            </a:extLst>
          </p:cNvPr>
          <p:cNvSpPr txBox="1">
            <a:spLocks/>
          </p:cNvSpPr>
          <p:nvPr/>
        </p:nvSpPr>
        <p:spPr>
          <a:xfrm>
            <a:off x="4072475" y="4728998"/>
            <a:ext cx="2758784" cy="15698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UC Davis, ECS 36C course, Spring 2020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775EA1-B9A2-390A-5CC4-66CB08073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862" y="2109966"/>
            <a:ext cx="4513431" cy="251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536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7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Naïve Implementations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Oct 12, 13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CS21003/CS21203 / Algorithms - I | Priority Queue, Heap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5117176-7971-37A2-D607-E76273FC7B2E}"/>
              </a:ext>
            </a:extLst>
          </p:cNvPr>
          <p:cNvSpPr txBox="1">
            <a:spLocks/>
          </p:cNvSpPr>
          <p:nvPr/>
        </p:nvSpPr>
        <p:spPr>
          <a:xfrm>
            <a:off x="4072475" y="4728998"/>
            <a:ext cx="2758784" cy="15698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UC Davis, ECS 36C course, Spring 2020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32E225-E577-A1E2-5C9F-00DE5D35F3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81"/>
          <a:stretch/>
        </p:blipFill>
        <p:spPr>
          <a:xfrm>
            <a:off x="74814" y="1609787"/>
            <a:ext cx="6708371" cy="253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43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8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List Implementations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Oct 12, 13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CS21003/CS21203 / Algorithms - I | Priority Queue, Heap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B8CA028-452A-9AD3-76B5-82723F3F89CF}"/>
              </a:ext>
            </a:extLst>
          </p:cNvPr>
          <p:cNvSpPr txBox="1">
            <a:spLocks/>
          </p:cNvSpPr>
          <p:nvPr/>
        </p:nvSpPr>
        <p:spPr>
          <a:xfrm>
            <a:off x="144187" y="1074038"/>
            <a:ext cx="3820984" cy="37120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Struct node</a:t>
            </a:r>
          </a:p>
          <a:p>
            <a:pPr>
              <a:lnSpc>
                <a:spcPts val="1600"/>
              </a:lnSpc>
              <a:spcBef>
                <a:spcPts val="200"/>
              </a:spcBef>
              <a:spcAft>
                <a:spcPts val="2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200"/>
              </a:spcBef>
              <a:spcAft>
                <a:spcPts val="2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200"/>
              </a:spcBef>
              <a:spcAft>
                <a:spcPts val="2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200"/>
              </a:spcBef>
              <a:spcAft>
                <a:spcPts val="2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Function to create a new node</a:t>
            </a:r>
          </a:p>
          <a:p>
            <a:pPr>
              <a:lnSpc>
                <a:spcPts val="1600"/>
              </a:lnSpc>
              <a:spcBef>
                <a:spcPts val="200"/>
              </a:spcBef>
              <a:spcAft>
                <a:spcPts val="2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200"/>
              </a:spcBef>
              <a:spcAft>
                <a:spcPts val="2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200"/>
              </a:spcBef>
              <a:spcAft>
                <a:spcPts val="2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200"/>
              </a:spcBef>
              <a:spcAft>
                <a:spcPts val="2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Function to check if queue is empty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B65628-48C4-4E62-A082-86C3EE345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074" y="1356477"/>
            <a:ext cx="2711450" cy="774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6A036A-BBFF-D104-E077-2BF554AD59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074" y="2634892"/>
            <a:ext cx="3526097" cy="8692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A4E93A-6532-68C7-0B40-F333F098E7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075" y="3905217"/>
            <a:ext cx="2528569" cy="65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065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9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List Implementations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Oct 12, 13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CS21003/CS21203 / Algorithms - I | Priority Queue, Heap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B8CA028-452A-9AD3-76B5-82723F3F89CF}"/>
              </a:ext>
            </a:extLst>
          </p:cNvPr>
          <p:cNvSpPr txBox="1">
            <a:spLocks/>
          </p:cNvSpPr>
          <p:nvPr/>
        </p:nvSpPr>
        <p:spPr>
          <a:xfrm>
            <a:off x="144187" y="1074038"/>
            <a:ext cx="6424393" cy="37120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Get value of the maximum priority (minimum element)</a:t>
            </a:r>
          </a:p>
          <a:p>
            <a:pPr>
              <a:lnSpc>
                <a:spcPts val="1600"/>
              </a:lnSpc>
              <a:spcBef>
                <a:spcPts val="200"/>
              </a:spcBef>
              <a:spcAft>
                <a:spcPts val="2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200"/>
              </a:spcBef>
              <a:spcAft>
                <a:spcPts val="2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200"/>
              </a:spcBef>
              <a:spcAft>
                <a:spcPts val="2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200"/>
              </a:spcBef>
              <a:spcAft>
                <a:spcPts val="2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200"/>
              </a:spcBef>
              <a:spcAft>
                <a:spcPts val="2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Extract the element with maximum priority (minimum element)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9958A5-521D-73DC-5D09-F114F5155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214" y="1339108"/>
            <a:ext cx="2728913" cy="12326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1BD7971-F4AF-FB41-DADA-BBBF4D295C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3197" y="2953404"/>
            <a:ext cx="3066372" cy="183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165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nter4AITemplate" id="{0D5693AE-206D-E541-A370-EAE42AF6800D}" vid="{4B2C9114-E5EC-7D4A-AE95-EC178593E7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Center4AITemplate</Template>
  <TotalTime>96162</TotalTime>
  <Words>3301</Words>
  <Application>Microsoft Macintosh PowerPoint</Application>
  <PresentationFormat>Custom</PresentationFormat>
  <Paragraphs>1044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Cambria Math</vt:lpstr>
      <vt:lpstr>Helvetica</vt:lpstr>
      <vt:lpstr>Segoe UI</vt:lpstr>
      <vt:lpstr>Office Theme</vt:lpstr>
      <vt:lpstr>Algorithms – I (CS29003/203)</vt:lpstr>
      <vt:lpstr>Breakthrough during the Vacation</vt:lpstr>
      <vt:lpstr>Resources</vt:lpstr>
      <vt:lpstr>Introduction</vt:lpstr>
      <vt:lpstr>Process Scheduling</vt:lpstr>
      <vt:lpstr>Priority Queue</vt:lpstr>
      <vt:lpstr>Naïve Implementations</vt:lpstr>
      <vt:lpstr>List Implementations</vt:lpstr>
      <vt:lpstr>List Implementations</vt:lpstr>
      <vt:lpstr>List Implementations</vt:lpstr>
      <vt:lpstr>List Implementations</vt:lpstr>
      <vt:lpstr>Binary Search Tree Implementations</vt:lpstr>
      <vt:lpstr>Binary Heap</vt:lpstr>
      <vt:lpstr>Heap-Order Property</vt:lpstr>
      <vt:lpstr>Structure Property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Conclusion</vt:lpstr>
      <vt:lpstr>Heapify/BuildHeap</vt:lpstr>
      <vt:lpstr>Heapify/BuildHeap</vt:lpstr>
      <vt:lpstr>Heapify/BuildHeap</vt:lpstr>
      <vt:lpstr>Heapify/BuildHeap Implementations</vt:lpstr>
      <vt:lpstr>Heapify/BuildHeap Complexity Analysis</vt:lpstr>
      <vt:lpstr>Heapify/BuildHeap Complexity Analysis</vt:lpstr>
      <vt:lpstr>Heapify/BuildHeap Complexity Analysis</vt:lpstr>
      <vt:lpstr>Heapify/BuildHeap Complexity Analysis</vt:lpstr>
      <vt:lpstr>Heapify/BuildHeap Complexity Analysis</vt:lpstr>
      <vt:lpstr>Heapsort</vt:lpstr>
      <vt:lpstr>Heapsort</vt:lpstr>
      <vt:lpstr>Heapsort</vt:lpstr>
      <vt:lpstr>Heapsort</vt:lpstr>
      <vt:lpstr>Heapsort</vt:lpstr>
      <vt:lpstr>Heapsort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Foundations and Applications</dc:title>
  <dc:creator>Das, Abir</dc:creator>
  <cp:lastModifiedBy>Microsoft Office User</cp:lastModifiedBy>
  <cp:revision>2646</cp:revision>
  <cp:lastPrinted>2019-07-16T19:24:24Z</cp:lastPrinted>
  <dcterms:created xsi:type="dcterms:W3CDTF">2019-01-13T09:33:50Z</dcterms:created>
  <dcterms:modified xsi:type="dcterms:W3CDTF">2022-10-12T07:24:49Z</dcterms:modified>
</cp:coreProperties>
</file>