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315" r:id="rId3"/>
    <p:sldId id="316" r:id="rId4"/>
    <p:sldId id="283" r:id="rId5"/>
    <p:sldId id="299" r:id="rId6"/>
    <p:sldId id="323" r:id="rId7"/>
    <p:sldId id="285" r:id="rId8"/>
    <p:sldId id="300" r:id="rId9"/>
    <p:sldId id="312" r:id="rId10"/>
    <p:sldId id="313" r:id="rId11"/>
    <p:sldId id="314" r:id="rId12"/>
    <p:sldId id="317" r:id="rId13"/>
    <p:sldId id="318" r:id="rId14"/>
    <p:sldId id="319" r:id="rId15"/>
    <p:sldId id="324" r:id="rId16"/>
    <p:sldId id="321" r:id="rId17"/>
    <p:sldId id="322" r:id="rId18"/>
    <p:sldId id="297" r:id="rId1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008" autoAdjust="0"/>
  </p:normalViewPr>
  <p:slideViewPr>
    <p:cSldViewPr snapToGrid="0" snapToObjects="1">
      <p:cViewPr varScale="1">
        <p:scale>
          <a:sx n="152" d="100"/>
          <a:sy n="152" d="100"/>
        </p:scale>
        <p:origin x="15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2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D147-E104-D44D-A191-1057172D21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5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03,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cse.iitkgp.ac.in/mood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Especially, modern computers are pretty fast and memory cost is low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(If for no other reason) – show that your algorithm produces the right answer always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Different algorithms for the same problem often differ dramatically in terms of efficiency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Before showing an example, lets step into the practical world!</a:t>
            </a:r>
          </a:p>
        </p:txBody>
      </p:sp>
    </p:spTree>
    <p:extLst>
      <p:ext uri="{BB962C8B-B14F-4D97-AF65-F5344CB8AC3E}">
        <p14:creationId xmlns:p14="http://schemas.microsoft.com/office/powerpoint/2010/main" val="38562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1</a:t>
            </a:r>
            <a:r>
              <a:rPr lang="en-US" sz="1600" dirty="0"/>
              <a:t>: online assessment (~90 Minutes)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Two data structures and algorithms questions you have to complete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Write your own test cases and must pass all test cases that you cannot see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can use any IDE of your choice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The recruiter will not review your resume if you do not pass the OA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2</a:t>
            </a:r>
            <a:r>
              <a:rPr lang="en-US" sz="1600" dirty="0"/>
              <a:t>: Technical phone interview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Solve data structure and algorithm questions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Write code (usually in txt/cloud doc) and explain the correctness/time complexity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Additional behavioral questions that are usually not decisive</a:t>
            </a:r>
          </a:p>
        </p:txBody>
      </p:sp>
    </p:spTree>
    <p:extLst>
      <p:ext uri="{BB962C8B-B14F-4D97-AF65-F5344CB8AC3E}">
        <p14:creationId xmlns:p14="http://schemas.microsoft.com/office/powerpoint/2010/main" val="3024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3</a:t>
            </a:r>
            <a:r>
              <a:rPr lang="en-US" sz="1600" dirty="0"/>
              <a:t>: Onsite interviews (May not be applicable in India)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Spend a full day at a Google office and do four to six interviews.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Topics asked are usually data structure and algorithm and system design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are expected to do extremely well in coding interviews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/>
              <a:t>Of course algorithms are also important for doing research in all CS areas</a:t>
            </a:r>
          </a:p>
        </p:txBody>
      </p:sp>
    </p:spTree>
    <p:extLst>
      <p:ext uri="{BB962C8B-B14F-4D97-AF65-F5344CB8AC3E}">
        <p14:creationId xmlns:p14="http://schemas.microsoft.com/office/powerpoint/2010/main" val="18419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Lets see an example of variation of efficiency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Suppose you want to sort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1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units of time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2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units of time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are constants and not dependent 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execute 10 billion operations/second and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execute 10 million operations/second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while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2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translated into code really beautifully and Algorithm 2 is not.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This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blipFill>
                <a:blip r:embed="rId3"/>
                <a:stretch>
                  <a:fillRect l="-564" t="-344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 sort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600" dirty="0"/>
                  <a:t> million numbers, Computer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≈5.55 </m:t>
                    </m:r>
                  </m:oMath>
                </a14:m>
                <a:r>
                  <a:rPr lang="en-US" sz="1600" dirty="0"/>
                  <a:t>hrs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the same,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≈1163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&lt;20</m:t>
                    </m:r>
                  </m:oMath>
                </a14:m>
                <a:r>
                  <a:rPr lang="en-US" sz="1600" dirty="0"/>
                  <a:t> mins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blipFill>
                <a:blip r:embed="rId3"/>
                <a:stretch>
                  <a:fillRect l="-56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75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Aug 03, 2022 
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B8651-0143-4140-839E-3D36292080E8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D6A6632-D502-9855-A613-62BC19FCB00B}"/>
              </a:ext>
            </a:extLst>
          </p:cNvPr>
          <p:cNvGrpSpPr/>
          <p:nvPr/>
        </p:nvGrpSpPr>
        <p:grpSpPr>
          <a:xfrm>
            <a:off x="702552" y="1104179"/>
            <a:ext cx="1609623" cy="259989"/>
            <a:chOff x="722560" y="1385455"/>
            <a:chExt cx="1609623" cy="259989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F5D8F00-3046-19E4-7343-265FB13AD76A}"/>
                </a:ext>
              </a:extLst>
            </p:cNvPr>
            <p:cNvGrpSpPr/>
            <p:nvPr/>
          </p:nvGrpSpPr>
          <p:grpSpPr>
            <a:xfrm>
              <a:off x="722560" y="1385455"/>
              <a:ext cx="1343894" cy="258618"/>
              <a:chOff x="1681018" y="1459346"/>
              <a:chExt cx="1343894" cy="258618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40D57F9-61B9-7800-3B07-4FB27191696E}"/>
                  </a:ext>
                </a:extLst>
              </p:cNvPr>
              <p:cNvSpPr/>
              <p:nvPr/>
            </p:nvSpPr>
            <p:spPr>
              <a:xfrm>
                <a:off x="1681018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B98D3DE-6C1A-5E39-B725-CB838D4E35BB}"/>
                  </a:ext>
                </a:extLst>
              </p:cNvPr>
              <p:cNvSpPr/>
              <p:nvPr/>
            </p:nvSpPr>
            <p:spPr>
              <a:xfrm>
                <a:off x="195349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2D93E46-7C76-95CD-333B-751F812C2D79}"/>
                  </a:ext>
                </a:extLst>
              </p:cNvPr>
              <p:cNvSpPr/>
              <p:nvPr/>
            </p:nvSpPr>
            <p:spPr>
              <a:xfrm>
                <a:off x="248920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5E0D0AD-07DE-6049-97C6-F35082D816CE}"/>
                  </a:ext>
                </a:extLst>
              </p:cNvPr>
              <p:cNvSpPr/>
              <p:nvPr/>
            </p:nvSpPr>
            <p:spPr>
              <a:xfrm>
                <a:off x="222134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FF89B0E-D6EF-CF7F-18A5-5B8C4F8CD7A9}"/>
                  </a:ext>
                </a:extLst>
              </p:cNvPr>
              <p:cNvSpPr/>
              <p:nvPr/>
            </p:nvSpPr>
            <p:spPr>
              <a:xfrm>
                <a:off x="275705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0E98DF1-6EF8-B576-4DF1-5C750E158405}"/>
                </a:ext>
              </a:extLst>
            </p:cNvPr>
            <p:cNvSpPr/>
            <p:nvPr/>
          </p:nvSpPr>
          <p:spPr>
            <a:xfrm>
              <a:off x="2064328" y="138682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05C7F-9A05-84FE-AE59-36CF782C4F5C}"/>
              </a:ext>
            </a:extLst>
          </p:cNvPr>
          <p:cNvGrpSpPr/>
          <p:nvPr/>
        </p:nvGrpSpPr>
        <p:grpSpPr>
          <a:xfrm>
            <a:off x="72961" y="2702339"/>
            <a:ext cx="2383913" cy="1169399"/>
            <a:chOff x="72961" y="2626838"/>
            <a:chExt cx="2383913" cy="116939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7380CFF-C001-B201-207C-7D4061170EB9}"/>
                </a:ext>
              </a:extLst>
            </p:cNvPr>
            <p:cNvSpPr/>
            <p:nvPr/>
          </p:nvSpPr>
          <p:spPr>
            <a:xfrm>
              <a:off x="179148" y="279430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1E058F-C79E-E0E0-CAEF-377DB375EFE3}"/>
                </a:ext>
              </a:extLst>
            </p:cNvPr>
            <p:cNvGrpSpPr/>
            <p:nvPr/>
          </p:nvGrpSpPr>
          <p:grpSpPr>
            <a:xfrm>
              <a:off x="687704" y="2769493"/>
              <a:ext cx="1609623" cy="259989"/>
              <a:chOff x="722560" y="1385455"/>
              <a:chExt cx="1609623" cy="25998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991F6F1-7802-D1DA-7BF7-DBB93B9420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5BE932-E94C-9E0A-145E-288E44EC700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3100106E-DDCE-77B0-0037-F585A321C57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3D9B7-4799-88FB-D20A-BE436D7DEB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AB967BA-50C0-891B-CC07-14B1D7DA592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D10A0CF-1E77-8946-6BE3-CED6444BAFA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67F363D-F327-8B92-0F89-226FAB05C80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B4C4E7-243B-97A6-9C91-B62C7C8E771D}"/>
                </a:ext>
              </a:extLst>
            </p:cNvPr>
            <p:cNvSpPr/>
            <p:nvPr/>
          </p:nvSpPr>
          <p:spPr>
            <a:xfrm>
              <a:off x="179147" y="314091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3DBF375-CF8F-E57D-FFA2-75E2B17A9A0C}"/>
                </a:ext>
              </a:extLst>
            </p:cNvPr>
            <p:cNvGrpSpPr/>
            <p:nvPr/>
          </p:nvGrpSpPr>
          <p:grpSpPr>
            <a:xfrm>
              <a:off x="685628" y="3136125"/>
              <a:ext cx="1609623" cy="259989"/>
              <a:chOff x="722560" y="1385455"/>
              <a:chExt cx="1609623" cy="25998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8BE7477-9C9F-3A45-0D1F-F8D13B22ED3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C6C31EC-B493-8709-A5EA-51782ED7DBA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7BF4BCE-E4BC-EC58-8513-D1459D6367D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B1E5754-56AF-0382-9F0F-32E8AF6C73E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DF35187-937A-4D71-3996-40DB3AF69F5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2157E5-5141-031F-9CBC-49C24839E3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30DE92-78E9-A712-B43E-82A7B5F1C18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47109F-86B3-0048-7012-A9FAFB0C00C9}"/>
                </a:ext>
              </a:extLst>
            </p:cNvPr>
            <p:cNvSpPr/>
            <p:nvPr/>
          </p:nvSpPr>
          <p:spPr>
            <a:xfrm>
              <a:off x="172221" y="353761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E7B0575-8156-C3AC-930B-BC4CDAD0643F}"/>
                </a:ext>
              </a:extLst>
            </p:cNvPr>
            <p:cNvGrpSpPr/>
            <p:nvPr/>
          </p:nvGrpSpPr>
          <p:grpSpPr>
            <a:xfrm>
              <a:off x="680777" y="3512810"/>
              <a:ext cx="1609623" cy="259989"/>
              <a:chOff x="722560" y="1385455"/>
              <a:chExt cx="1609623" cy="25998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94DBC19-5E57-5492-42C0-23631E8929AF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A24D9BA-71E4-4273-F58D-51A24FC81BA1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26E707B-9BD6-A4A3-0ADC-F9BF20AB239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943989D-1E7E-74A9-F3CE-FAFE3A5BFAB5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E1C503-7DE6-508C-CD71-B879ED7CA5FB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972FDF1-BC85-732E-1205-AED13D78B04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7F511A9-0F41-EDB1-7EBD-4FF2A0BBBE6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28CD534-4F30-ED42-AB1F-B8C963648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1" y="262683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8DFB2326-8381-7F60-A856-A63CA680E040}"/>
                </a:ext>
              </a:extLst>
            </p:cNvPr>
            <p:cNvCxnSpPr>
              <a:cxnSpLocks/>
              <a:stCxn id="112" idx="0"/>
              <a:endCxn id="99" idx="0"/>
            </p:cNvCxnSpPr>
            <p:nvPr/>
          </p:nvCxnSpPr>
          <p:spPr>
            <a:xfrm rot="16200000" flipH="1" flipV="1">
              <a:off x="825114" y="2257454"/>
              <a:ext cx="24809" cy="1048885"/>
            </a:xfrm>
            <a:prstGeom prst="curvedConnector3">
              <a:avLst>
                <a:gd name="adj1" fmla="val -36298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92246F62-3D04-1D19-140C-858802CEB822}"/>
                </a:ext>
              </a:extLst>
            </p:cNvPr>
            <p:cNvCxnSpPr>
              <a:cxnSpLocks/>
              <a:stCxn id="126" idx="2"/>
              <a:endCxn id="128" idx="2"/>
            </p:cNvCxnSpPr>
            <p:nvPr/>
          </p:nvCxnSpPr>
          <p:spPr>
            <a:xfrm rot="16200000" flipH="1">
              <a:off x="1225957" y="3260815"/>
              <a:ext cx="12700" cy="267855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6E0BCB27-1397-A9F8-09E4-1F524340709C}"/>
                </a:ext>
              </a:extLst>
            </p:cNvPr>
            <p:cNvCxnSpPr>
              <a:cxnSpLocks/>
              <a:stCxn id="126" idx="0"/>
              <a:endCxn id="115" idx="0"/>
            </p:cNvCxnSpPr>
            <p:nvPr/>
          </p:nvCxnSpPr>
          <p:spPr>
            <a:xfrm rot="16200000" flipH="1" flipV="1">
              <a:off x="700157" y="2749042"/>
              <a:ext cx="4791" cy="778955"/>
            </a:xfrm>
            <a:prstGeom prst="curvedConnector3">
              <a:avLst>
                <a:gd name="adj1" fmla="val -149409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64F1C6B-207C-F1D0-CC77-15E5A6550692}"/>
                </a:ext>
              </a:extLst>
            </p:cNvPr>
            <p:cNvCxnSpPr>
              <a:cxnSpLocks/>
              <a:stCxn id="131" idx="2"/>
              <a:endCxn id="142" idx="2"/>
            </p:cNvCxnSpPr>
            <p:nvPr/>
          </p:nvCxnSpPr>
          <p:spPr>
            <a:xfrm rot="5400000" flipH="1" flipV="1">
              <a:off x="684259" y="3393318"/>
              <a:ext cx="24809" cy="781030"/>
            </a:xfrm>
            <a:prstGeom prst="curvedConnector3">
              <a:avLst>
                <a:gd name="adj1" fmla="val -28853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A1026-290F-4789-3C96-F65EADD05E2F}"/>
              </a:ext>
            </a:extLst>
          </p:cNvPr>
          <p:cNvGrpSpPr/>
          <p:nvPr/>
        </p:nvGrpSpPr>
        <p:grpSpPr>
          <a:xfrm>
            <a:off x="107194" y="3999249"/>
            <a:ext cx="2383913" cy="889790"/>
            <a:chOff x="107194" y="3923748"/>
            <a:chExt cx="2383913" cy="88979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F666DB4-8B17-84C9-7FCE-A797E24C19BF}"/>
                </a:ext>
              </a:extLst>
            </p:cNvPr>
            <p:cNvSpPr/>
            <p:nvPr/>
          </p:nvSpPr>
          <p:spPr>
            <a:xfrm>
              <a:off x="177737" y="409186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24D0774-51AB-178E-0F86-A656115C3953}"/>
                </a:ext>
              </a:extLst>
            </p:cNvPr>
            <p:cNvGrpSpPr/>
            <p:nvPr/>
          </p:nvGrpSpPr>
          <p:grpSpPr>
            <a:xfrm>
              <a:off x="686293" y="4067060"/>
              <a:ext cx="1609623" cy="259989"/>
              <a:chOff x="722560" y="1385455"/>
              <a:chExt cx="1609623" cy="259989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847C98C-92B1-6D6A-DAF2-1D39629E347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6C70C96-00F7-4EA9-3CAC-62CE4DE3B6D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7E04FF4C-F8DB-63C8-1BD2-ADDA24CFBD72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9D2FD64-D908-4503-CE2B-1D63969D267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9A5421B-322A-12E6-88CC-295C0C39DEA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D2C3598-E127-B1F1-FD4D-21AA534C1D6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458ECE6-997F-7060-3DFE-C0F0DFE7F9D0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93FD700-712C-2886-5228-BBC83D080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392374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83AC3B3-1FDD-FA44-EDBF-31493C1B9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4795436"/>
              <a:ext cx="2383913" cy="1810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8322FE-1C6B-6811-E962-B114DFAEB278}"/>
                </a:ext>
              </a:extLst>
            </p:cNvPr>
            <p:cNvSpPr/>
            <p:nvPr/>
          </p:nvSpPr>
          <p:spPr>
            <a:xfrm>
              <a:off x="182355" y="4428997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1B4D30-9751-11F5-F8B1-1FF346959860}"/>
                </a:ext>
              </a:extLst>
            </p:cNvPr>
            <p:cNvGrpSpPr/>
            <p:nvPr/>
          </p:nvGrpSpPr>
          <p:grpSpPr>
            <a:xfrm>
              <a:off x="690911" y="4404188"/>
              <a:ext cx="1609623" cy="259989"/>
              <a:chOff x="722560" y="1385455"/>
              <a:chExt cx="1609623" cy="259989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4760FFA-2677-61AE-A5EA-2FF7D9A42D2E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C129120-61BD-D279-23FF-2A53B7D571C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A8DC1EC-9ADE-7FF9-43CE-84F64F40EE8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4381E018-8818-9B58-635F-37C7C19B4FF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F678ADC-CFCB-6A0C-41A9-420C66FE900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F0306B8-EEB2-EFEC-6EC4-FAB526EB12E9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98221A8-0BEA-1ACD-3762-92894BAFFE9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9F7C5C70-8B99-79FE-901D-BCE36EBF8E47}"/>
                </a:ext>
              </a:extLst>
            </p:cNvPr>
            <p:cNvCxnSpPr>
              <a:cxnSpLocks/>
              <a:stCxn id="97" idx="2"/>
              <a:endCxn id="106" idx="2"/>
            </p:cNvCxnSpPr>
            <p:nvPr/>
          </p:nvCxnSpPr>
          <p:spPr>
            <a:xfrm rot="5400000" flipH="1" flipV="1">
              <a:off x="962248" y="4016841"/>
              <a:ext cx="24809" cy="1316740"/>
            </a:xfrm>
            <a:prstGeom prst="curvedConnector3">
              <a:avLst>
                <a:gd name="adj1" fmla="val -325761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>
              <a:extLst>
                <a:ext uri="{FF2B5EF4-FFF2-40B4-BE49-F238E27FC236}">
                  <a16:creationId xmlns:a16="http://schemas.microsoft.com/office/drawing/2014/main" id="{84C854A2-7032-2722-F4E2-6A7C6FAD00A2}"/>
                </a:ext>
              </a:extLst>
            </p:cNvPr>
            <p:cNvCxnSpPr>
              <a:cxnSpLocks/>
              <a:stCxn id="159" idx="0"/>
              <a:endCxn id="147" idx="0"/>
            </p:cNvCxnSpPr>
            <p:nvPr/>
          </p:nvCxnSpPr>
          <p:spPr>
            <a:xfrm rot="16200000" flipH="1" flipV="1">
              <a:off x="957630" y="3421094"/>
              <a:ext cx="24809" cy="1316740"/>
            </a:xfrm>
            <a:prstGeom prst="curvedConnector3">
              <a:avLst>
                <a:gd name="adj1" fmla="val -25130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6A49FC-4D9A-F725-B096-E594F306EE11}"/>
              </a:ext>
            </a:extLst>
          </p:cNvPr>
          <p:cNvGrpSpPr/>
          <p:nvPr/>
        </p:nvGrpSpPr>
        <p:grpSpPr>
          <a:xfrm>
            <a:off x="2567310" y="1212809"/>
            <a:ext cx="2160053" cy="2236053"/>
            <a:chOff x="2567310" y="1137308"/>
            <a:chExt cx="2160053" cy="223605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30238B8-94B0-A64F-E4F9-C9F47582AEAD}"/>
                </a:ext>
              </a:extLst>
            </p:cNvPr>
            <p:cNvSpPr/>
            <p:nvPr/>
          </p:nvSpPr>
          <p:spPr>
            <a:xfrm>
              <a:off x="2574240" y="114348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99A2827-1818-AC78-7B5B-C5D0200C530F}"/>
                </a:ext>
              </a:extLst>
            </p:cNvPr>
            <p:cNvGrpSpPr/>
            <p:nvPr/>
          </p:nvGrpSpPr>
          <p:grpSpPr>
            <a:xfrm>
              <a:off x="3088270" y="1137308"/>
              <a:ext cx="1609623" cy="259989"/>
              <a:chOff x="722560" y="1385455"/>
              <a:chExt cx="1609623" cy="25998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C2FA122-729B-D23C-D08E-68DFF065B05B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D8C9B0C-7153-EFEB-F94F-B9FAB48A982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AF2B895-FC89-7409-2829-741115D238E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423FC4D-2C63-7DAC-F548-CDC69B6417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0901FD3-9AF1-725B-7065-79D7DA920E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18A86CF-30DF-588C-10A1-1A1AD673B4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CBE60AB-D163-5622-5E73-E08D8949262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4F48583-D64E-DF74-615D-D985D8AE9926}"/>
                </a:ext>
              </a:extLst>
            </p:cNvPr>
            <p:cNvSpPr/>
            <p:nvPr/>
          </p:nvSpPr>
          <p:spPr>
            <a:xfrm>
              <a:off x="2574239" y="154409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CBD11BB-5928-F293-4B7E-5F660243A734}"/>
                </a:ext>
              </a:extLst>
            </p:cNvPr>
            <p:cNvGrpSpPr/>
            <p:nvPr/>
          </p:nvGrpSpPr>
          <p:grpSpPr>
            <a:xfrm>
              <a:off x="3103036" y="1509218"/>
              <a:ext cx="1609623" cy="259989"/>
              <a:chOff x="722560" y="1385455"/>
              <a:chExt cx="1609623" cy="25998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40262DA-A199-4DE7-3A97-967FF926723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632F1F2-A4E3-5A04-53A1-64108CC9D87B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F3A87A3-64E9-0275-7329-0C6EEE71869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D79179A-48EB-7D0E-9DC0-FDC95E9BE63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3D658FA-BB48-3A87-0662-870D4B5B465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458291D-3FB0-EAD8-BC41-03E1012EE724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DB33ADB-1018-E16E-F3C0-439867C2EFF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A15A837-908A-078D-549D-DB5490FEF491}"/>
                </a:ext>
              </a:extLst>
            </p:cNvPr>
            <p:cNvGrpSpPr/>
            <p:nvPr/>
          </p:nvGrpSpPr>
          <p:grpSpPr>
            <a:xfrm>
              <a:off x="3091642" y="1939093"/>
              <a:ext cx="1609623" cy="259200"/>
              <a:chOff x="722560" y="1385455"/>
              <a:chExt cx="1609623" cy="259989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803BBB8-3E55-E655-E531-2E25EF22BB5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1765DA6-44A6-F45C-57FE-851777FEE126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5EAA52B-6945-CDC9-B430-71229B229AA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524728C1-0376-A4B7-DC15-0AFD0EF91B8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B90B110-C462-296D-19D7-C2CE7A72FB7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E086F1E-8C85-B53E-1E82-B011E0A9C6BA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9598A48-B316-2FC1-140E-B2F7996BA3D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251330A-9819-150E-883E-DC45E0039D20}"/>
                </a:ext>
              </a:extLst>
            </p:cNvPr>
            <p:cNvSpPr/>
            <p:nvPr/>
          </p:nvSpPr>
          <p:spPr>
            <a:xfrm>
              <a:off x="2567310" y="194470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FAE8ACAA-A3AC-CD3D-1E87-80FA3BDB02FC}"/>
                </a:ext>
              </a:extLst>
            </p:cNvPr>
            <p:cNvCxnSpPr>
              <a:cxnSpLocks/>
              <a:stCxn id="193" idx="0"/>
              <a:endCxn id="179" idx="0"/>
            </p:cNvCxnSpPr>
            <p:nvPr/>
          </p:nvCxnSpPr>
          <p:spPr>
            <a:xfrm rot="16200000" flipH="1" flipV="1">
              <a:off x="3500114" y="345362"/>
              <a:ext cx="6178" cy="1590069"/>
            </a:xfrm>
            <a:prstGeom prst="curvedConnector3">
              <a:avLst>
                <a:gd name="adj1" fmla="val -100914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AD49222A-46C3-AE29-BAA4-B61306F59CAA}"/>
                </a:ext>
              </a:extLst>
            </p:cNvPr>
            <p:cNvCxnSpPr>
              <a:cxnSpLocks/>
              <a:stCxn id="207" idx="0"/>
              <a:endCxn id="195" idx="0"/>
            </p:cNvCxnSpPr>
            <p:nvPr/>
          </p:nvCxnSpPr>
          <p:spPr>
            <a:xfrm rot="16200000" flipH="1" flipV="1">
              <a:off x="3359220" y="858164"/>
              <a:ext cx="34875" cy="1336981"/>
            </a:xfrm>
            <a:prstGeom prst="curvedConnector3">
              <a:avLst>
                <a:gd name="adj1" fmla="val -15228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3BD4C206-39DC-DF2A-3085-51645912D07D}"/>
                </a:ext>
              </a:extLst>
            </p:cNvPr>
            <p:cNvCxnSpPr>
              <a:cxnSpLocks/>
              <a:stCxn id="207" idx="2"/>
              <a:endCxn id="209" idx="2"/>
            </p:cNvCxnSpPr>
            <p:nvPr/>
          </p:nvCxnSpPr>
          <p:spPr>
            <a:xfrm rot="16200000" flipH="1">
              <a:off x="4179075" y="1633908"/>
              <a:ext cx="12700" cy="267855"/>
            </a:xfrm>
            <a:prstGeom prst="curvedConnector3">
              <a:avLst>
                <a:gd name="adj1" fmla="val 70907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45E69A5-D76E-8523-C499-B63118F1CD47}"/>
                </a:ext>
              </a:extLst>
            </p:cNvPr>
            <p:cNvCxnSpPr>
              <a:cxnSpLocks/>
              <a:stCxn id="292" idx="2"/>
              <a:endCxn id="291" idx="2"/>
            </p:cNvCxnSpPr>
            <p:nvPr/>
          </p:nvCxnSpPr>
          <p:spPr>
            <a:xfrm rot="16200000" flipH="1">
              <a:off x="3899826" y="2062998"/>
              <a:ext cx="12700" cy="267855"/>
            </a:xfrm>
            <a:prstGeom prst="curvedConnector3">
              <a:avLst>
                <a:gd name="adj1" fmla="val 927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F52EC666-49E5-39DD-B78A-4BA820981A68}"/>
                </a:ext>
              </a:extLst>
            </p:cNvPr>
            <p:cNvCxnSpPr>
              <a:cxnSpLocks/>
              <a:stCxn id="292" idx="0"/>
              <a:endCxn id="295" idx="0"/>
            </p:cNvCxnSpPr>
            <p:nvPr/>
          </p:nvCxnSpPr>
          <p:spPr>
            <a:xfrm rot="16200000" flipH="1" flipV="1">
              <a:off x="3230765" y="1409565"/>
              <a:ext cx="5607" cy="1064661"/>
            </a:xfrm>
            <a:prstGeom prst="curvedConnector3">
              <a:avLst>
                <a:gd name="adj1" fmla="val -1606117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7876A36-A667-678B-065C-8BB23A515473}"/>
                </a:ext>
              </a:extLst>
            </p:cNvPr>
            <p:cNvGrpSpPr/>
            <p:nvPr/>
          </p:nvGrpSpPr>
          <p:grpSpPr>
            <a:xfrm>
              <a:off x="3114368" y="2340428"/>
              <a:ext cx="1609623" cy="259989"/>
              <a:chOff x="722560" y="1385455"/>
              <a:chExt cx="1609623" cy="259989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BB43B46-2B1F-AF69-4CBC-20E03F6468C7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0EBF4DE-E895-9309-E304-F2D60D27168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FD882F9-6143-ECA5-9528-DB600DA843A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CE5417F-72AC-481E-7DC2-63B3C801DC49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A327FE25-7B50-B4C0-98C3-3B1440CBB2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01B652F-58DE-51BA-91FF-2CF9DDEA56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E44912-A3EE-C8B8-B30C-28FB72119F5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2E66ED8-D4E6-1F9E-CC2E-7F5D5ED1B38C}"/>
                </a:ext>
              </a:extLst>
            </p:cNvPr>
            <p:cNvSpPr/>
            <p:nvPr/>
          </p:nvSpPr>
          <p:spPr>
            <a:xfrm>
              <a:off x="2590036" y="2346035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78" name="Curved Connector 177">
              <a:extLst>
                <a:ext uri="{FF2B5EF4-FFF2-40B4-BE49-F238E27FC236}">
                  <a16:creationId xmlns:a16="http://schemas.microsoft.com/office/drawing/2014/main" id="{856AFD28-07B9-3394-BDAF-9E15D1D5674C}"/>
                </a:ext>
              </a:extLst>
            </p:cNvPr>
            <p:cNvCxnSpPr>
              <a:cxnSpLocks/>
              <a:stCxn id="173" idx="2"/>
              <a:endCxn id="175" idx="2"/>
            </p:cNvCxnSpPr>
            <p:nvPr/>
          </p:nvCxnSpPr>
          <p:spPr>
            <a:xfrm rot="16200000" flipH="1">
              <a:off x="3654697" y="2465118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1D4A695-8DB4-DD3A-8512-56557B1CB00B}"/>
                </a:ext>
              </a:extLst>
            </p:cNvPr>
            <p:cNvCxnSpPr>
              <a:cxnSpLocks/>
              <a:stCxn id="173" idx="0"/>
              <a:endCxn id="177" idx="0"/>
            </p:cNvCxnSpPr>
            <p:nvPr/>
          </p:nvCxnSpPr>
          <p:spPr>
            <a:xfrm rot="16200000" flipH="1" flipV="1">
              <a:off x="3119563" y="1944828"/>
              <a:ext cx="5607" cy="796806"/>
            </a:xfrm>
            <a:prstGeom prst="curvedConnector3">
              <a:avLst>
                <a:gd name="adj1" fmla="val -127665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B3EA14D-A0D6-01F9-81E5-9157EBDB6FA1}"/>
                </a:ext>
              </a:extLst>
            </p:cNvPr>
            <p:cNvGrpSpPr/>
            <p:nvPr/>
          </p:nvGrpSpPr>
          <p:grpSpPr>
            <a:xfrm>
              <a:off x="3117740" y="2733229"/>
              <a:ext cx="1609623" cy="259989"/>
              <a:chOff x="722560" y="1385455"/>
              <a:chExt cx="1609623" cy="259989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F6DD6AE5-C220-57E6-6C9E-BE4C689EA81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A79525B-FDAB-0CDF-40C8-3AD962E095B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6CDBA824-AD26-11BC-B561-B64B2B98DECC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A444261-9374-B81E-8D48-941BF044E6E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EF1C800-D04C-55BA-FD6D-43703F74B6D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22A242-D10F-3B58-46E8-357A03637D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0FA94AC-CA9B-2D93-F9F6-CF41B2C1763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60ED874-5537-6B3B-D4A7-453804AD9375}"/>
                </a:ext>
              </a:extLst>
            </p:cNvPr>
            <p:cNvSpPr/>
            <p:nvPr/>
          </p:nvSpPr>
          <p:spPr>
            <a:xfrm>
              <a:off x="2593408" y="273883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01" name="Curved Connector 200">
              <a:extLst>
                <a:ext uri="{FF2B5EF4-FFF2-40B4-BE49-F238E27FC236}">
                  <a16:creationId xmlns:a16="http://schemas.microsoft.com/office/drawing/2014/main" id="{45AFD5E1-3425-FB87-DB6B-873CFFC12F5D}"/>
                </a:ext>
              </a:extLst>
            </p:cNvPr>
            <p:cNvCxnSpPr>
              <a:cxnSpLocks/>
              <a:stCxn id="186" idx="2"/>
              <a:endCxn id="188" idx="2"/>
            </p:cNvCxnSpPr>
            <p:nvPr/>
          </p:nvCxnSpPr>
          <p:spPr>
            <a:xfrm rot="16200000" flipH="1">
              <a:off x="3387905" y="2855610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>
              <a:extLst>
                <a:ext uri="{FF2B5EF4-FFF2-40B4-BE49-F238E27FC236}">
                  <a16:creationId xmlns:a16="http://schemas.microsoft.com/office/drawing/2014/main" id="{04B00144-2326-7DE3-0205-DF2D41557711}"/>
                </a:ext>
              </a:extLst>
            </p:cNvPr>
            <p:cNvCxnSpPr>
              <a:cxnSpLocks/>
              <a:stCxn id="186" idx="0"/>
              <a:endCxn id="200" idx="0"/>
            </p:cNvCxnSpPr>
            <p:nvPr/>
          </p:nvCxnSpPr>
          <p:spPr>
            <a:xfrm rot="16200000" flipH="1" flipV="1">
              <a:off x="2986698" y="2473866"/>
              <a:ext cx="5607" cy="524332"/>
            </a:xfrm>
            <a:prstGeom prst="curvedConnector3">
              <a:avLst>
                <a:gd name="adj1" fmla="val -1770840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582DEBA-460F-299D-C90E-3F2D405D067F}"/>
                </a:ext>
              </a:extLst>
            </p:cNvPr>
            <p:cNvGrpSpPr/>
            <p:nvPr/>
          </p:nvGrpSpPr>
          <p:grpSpPr>
            <a:xfrm>
              <a:off x="3113504" y="3105991"/>
              <a:ext cx="1609623" cy="259989"/>
              <a:chOff x="722560" y="1385455"/>
              <a:chExt cx="1609623" cy="259989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15EBD46B-1608-5500-A324-2EE82F4216D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D0C1012-04C3-07D4-D29B-457B98D2306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0B2FD145-33A0-90CA-E589-34BBA3AE932E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5E271BE8-7DC9-061F-B456-02108D3AB0A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77A9EDA-EA34-F886-327A-26442D4E049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C68B8994-3855-3159-2670-0E4BB10E897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9372510-CAC7-70A9-96E0-687FE41D757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A3F0751-A83F-3E65-4D91-0C8AA93F7C41}"/>
                </a:ext>
              </a:extLst>
            </p:cNvPr>
            <p:cNvSpPr/>
            <p:nvPr/>
          </p:nvSpPr>
          <p:spPr>
            <a:xfrm>
              <a:off x="2597838" y="311474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75" name="Curved Connector 274">
              <a:extLst>
                <a:ext uri="{FF2B5EF4-FFF2-40B4-BE49-F238E27FC236}">
                  <a16:creationId xmlns:a16="http://schemas.microsoft.com/office/drawing/2014/main" id="{4826F3E0-EC14-6ED3-73D5-9A52F5BF6438}"/>
                </a:ext>
              </a:extLst>
            </p:cNvPr>
            <p:cNvCxnSpPr>
              <a:cxnSpLocks/>
              <a:stCxn id="274" idx="2"/>
              <a:endCxn id="269" idx="2"/>
            </p:cNvCxnSpPr>
            <p:nvPr/>
          </p:nvCxnSpPr>
          <p:spPr>
            <a:xfrm rot="5400000" flipH="1" flipV="1">
              <a:off x="2985223" y="3111152"/>
              <a:ext cx="8752" cy="515666"/>
            </a:xfrm>
            <a:prstGeom prst="curvedConnector3">
              <a:avLst>
                <a:gd name="adj1" fmla="val -81788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980D9-0C93-F243-6F6E-F9A33678DC36}"/>
              </a:ext>
            </a:extLst>
          </p:cNvPr>
          <p:cNvGrpSpPr/>
          <p:nvPr/>
        </p:nvGrpSpPr>
        <p:grpSpPr>
          <a:xfrm>
            <a:off x="2424694" y="3590134"/>
            <a:ext cx="2383913" cy="1221773"/>
            <a:chOff x="2424694" y="3514633"/>
            <a:chExt cx="2383913" cy="1221773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4F67530-AA8A-9C33-675A-9B31E42A4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4694" y="3514633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EFEC2D0-0D04-2FEF-135A-40D9A7F73AF7}"/>
                </a:ext>
              </a:extLst>
            </p:cNvPr>
            <p:cNvSpPr/>
            <p:nvPr/>
          </p:nvSpPr>
          <p:spPr>
            <a:xfrm>
              <a:off x="2589739" y="369911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71FD823-4EFA-C60A-A3B7-8D3C916CB940}"/>
                </a:ext>
              </a:extLst>
            </p:cNvPr>
            <p:cNvSpPr/>
            <p:nvPr/>
          </p:nvSpPr>
          <p:spPr>
            <a:xfrm>
              <a:off x="2589739" y="408845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027CCC-1453-F325-F423-865F8CF49DC0}"/>
                </a:ext>
              </a:extLst>
            </p:cNvPr>
            <p:cNvSpPr/>
            <p:nvPr/>
          </p:nvSpPr>
          <p:spPr>
            <a:xfrm>
              <a:off x="2597838" y="447778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E4EE4DD-AD20-05A1-2897-B3A326DAC945}"/>
                </a:ext>
              </a:extLst>
            </p:cNvPr>
            <p:cNvGrpSpPr/>
            <p:nvPr/>
          </p:nvGrpSpPr>
          <p:grpSpPr>
            <a:xfrm>
              <a:off x="3116883" y="3678005"/>
              <a:ext cx="1609623" cy="259989"/>
              <a:chOff x="722560" y="1385455"/>
              <a:chExt cx="1609623" cy="259989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B8A3AD6-2151-DDD3-A2C4-3535E036951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05C56E6-B1A5-A85A-BF8A-6B76CD88090D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E1206C4-5CED-8F0C-65C0-2873409DBFE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C03A699-4A2A-2F40-8DFF-56F2B81A519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194E1B8-E1BD-6B19-E8D4-68E9502196C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2ABDD0F-27BD-0A23-C40A-31C3D82F52A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D360D91-B71B-017C-6BCB-FEED03E2FA7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299E584-A8E7-23C0-DD9F-C8C5B25F2A7A}"/>
                </a:ext>
              </a:extLst>
            </p:cNvPr>
            <p:cNvGrpSpPr/>
            <p:nvPr/>
          </p:nvGrpSpPr>
          <p:grpSpPr>
            <a:xfrm>
              <a:off x="3123323" y="4077231"/>
              <a:ext cx="1609623" cy="259989"/>
              <a:chOff x="722560" y="1385455"/>
              <a:chExt cx="1609623" cy="259989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CF62C9-E0C5-EEC0-7DFD-2650AC1DEF2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B6807CF-7CCE-B121-E478-020EBD780133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03942DEF-605F-8E4E-299B-8157063F577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40C3444B-24A9-DF27-B7D8-FF754F19035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5037F33-C2FE-C1C3-8C1C-B0D0D498D4B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E3906F54-DE56-35B7-2F44-A1F9853CF51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B594DE-B16A-0DDF-A4A9-2A21B13D9A3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DC8C785D-23D3-A7A9-808D-B49425B5F56A}"/>
                </a:ext>
              </a:extLst>
            </p:cNvPr>
            <p:cNvGrpSpPr/>
            <p:nvPr/>
          </p:nvGrpSpPr>
          <p:grpSpPr>
            <a:xfrm>
              <a:off x="3122366" y="4462606"/>
              <a:ext cx="1609623" cy="259989"/>
              <a:chOff x="722560" y="1385455"/>
              <a:chExt cx="1609623" cy="259989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8F44FF79-C943-8556-BF86-C653709FCA7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A90E41F-1388-E907-2360-A6E144E64268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A1F81A1-A7F0-DDB6-46EC-C373F159A23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1D6B7C78-CF30-8BE7-0994-3332DF0C3E2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A040D9A-D733-8D11-1095-2819D6E50B00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976AFF8-603E-11BB-47BB-AA52AC70FA1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45F4E9E-461D-A44D-3A88-6817B72C095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82" name="Curved Connector 281">
              <a:extLst>
                <a:ext uri="{FF2B5EF4-FFF2-40B4-BE49-F238E27FC236}">
                  <a16:creationId xmlns:a16="http://schemas.microsoft.com/office/drawing/2014/main" id="{DAF96739-664B-3CCA-082B-BD1B915C3F18}"/>
                </a:ext>
              </a:extLst>
            </p:cNvPr>
            <p:cNvCxnSpPr>
              <a:cxnSpLocks/>
              <a:stCxn id="224" idx="0"/>
              <a:endCxn id="219" idx="0"/>
            </p:cNvCxnSpPr>
            <p:nvPr/>
          </p:nvCxnSpPr>
          <p:spPr>
            <a:xfrm rot="16200000" flipH="1" flipV="1">
              <a:off x="3648252" y="2754791"/>
              <a:ext cx="19742" cy="1868912"/>
            </a:xfrm>
            <a:prstGeom prst="curvedConnector3">
              <a:avLst>
                <a:gd name="adj1" fmla="val -40937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urved Connector 285">
              <a:extLst>
                <a:ext uri="{FF2B5EF4-FFF2-40B4-BE49-F238E27FC236}">
                  <a16:creationId xmlns:a16="http://schemas.microsoft.com/office/drawing/2014/main" id="{41AC4A9E-65BF-33DF-FD57-18159FCA4027}"/>
                </a:ext>
              </a:extLst>
            </p:cNvPr>
            <p:cNvCxnSpPr>
              <a:cxnSpLocks/>
              <a:stCxn id="237" idx="0"/>
              <a:endCxn id="220" idx="0"/>
            </p:cNvCxnSpPr>
            <p:nvPr/>
          </p:nvCxnSpPr>
          <p:spPr>
            <a:xfrm rot="16200000" flipH="1" flipV="1">
              <a:off x="3522868" y="3278030"/>
              <a:ext cx="11222" cy="1609623"/>
            </a:xfrm>
            <a:prstGeom prst="curvedConnector3">
              <a:avLst>
                <a:gd name="adj1" fmla="val -63786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urved Connector 299">
              <a:extLst>
                <a:ext uri="{FF2B5EF4-FFF2-40B4-BE49-F238E27FC236}">
                  <a16:creationId xmlns:a16="http://schemas.microsoft.com/office/drawing/2014/main" id="{E2D779B5-D7B0-9497-42D1-D0C028B7D6BA}"/>
                </a:ext>
              </a:extLst>
            </p:cNvPr>
            <p:cNvCxnSpPr>
              <a:cxnSpLocks/>
              <a:stCxn id="237" idx="2"/>
              <a:endCxn id="232" idx="2"/>
            </p:cNvCxnSpPr>
            <p:nvPr/>
          </p:nvCxnSpPr>
          <p:spPr>
            <a:xfrm rot="16200000" flipH="1">
              <a:off x="4465469" y="4203669"/>
              <a:ext cx="1371" cy="265729"/>
            </a:xfrm>
            <a:prstGeom prst="curvedConnector3">
              <a:avLst>
                <a:gd name="adj1" fmla="val 53211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urved Connector 303">
              <a:extLst>
                <a:ext uri="{FF2B5EF4-FFF2-40B4-BE49-F238E27FC236}">
                  <a16:creationId xmlns:a16="http://schemas.microsoft.com/office/drawing/2014/main" id="{DCBC74FA-D865-5579-9CA0-AFE5EE44E5E2}"/>
                </a:ext>
              </a:extLst>
            </p:cNvPr>
            <p:cNvCxnSpPr>
              <a:cxnSpLocks/>
              <a:stCxn id="243" idx="2"/>
              <a:endCxn id="245" idx="2"/>
            </p:cNvCxnSpPr>
            <p:nvPr/>
          </p:nvCxnSpPr>
          <p:spPr>
            <a:xfrm rot="16200000" flipH="1">
              <a:off x="4198405" y="4587296"/>
              <a:ext cx="12700" cy="267855"/>
            </a:xfrm>
            <a:prstGeom prst="curvedConnector3">
              <a:avLst>
                <a:gd name="adj1" fmla="val 7818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urved Connector 321">
              <a:extLst>
                <a:ext uri="{FF2B5EF4-FFF2-40B4-BE49-F238E27FC236}">
                  <a16:creationId xmlns:a16="http://schemas.microsoft.com/office/drawing/2014/main" id="{612E0A84-705E-C1F2-A018-F4EB78BAB986}"/>
                </a:ext>
              </a:extLst>
            </p:cNvPr>
            <p:cNvCxnSpPr>
              <a:cxnSpLocks/>
              <a:stCxn id="243" idx="0"/>
              <a:endCxn id="221" idx="0"/>
            </p:cNvCxnSpPr>
            <p:nvPr/>
          </p:nvCxnSpPr>
          <p:spPr>
            <a:xfrm rot="16200000" flipH="1" flipV="1">
              <a:off x="3390531" y="3803841"/>
              <a:ext cx="15182" cy="1332712"/>
            </a:xfrm>
            <a:prstGeom prst="curvedConnector3">
              <a:avLst>
                <a:gd name="adj1" fmla="val -532328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155C4-D3CB-3ADB-3EC9-FFFCA09991E8}"/>
              </a:ext>
            </a:extLst>
          </p:cNvPr>
          <p:cNvGrpSpPr/>
          <p:nvPr/>
        </p:nvGrpSpPr>
        <p:grpSpPr>
          <a:xfrm>
            <a:off x="107194" y="1183593"/>
            <a:ext cx="2208641" cy="1393986"/>
            <a:chOff x="107194" y="1108092"/>
            <a:chExt cx="2208641" cy="1393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8CD4E-6AF9-59FF-9F27-A6A843AC7BBF}"/>
                </a:ext>
              </a:extLst>
            </p:cNvPr>
            <p:cNvSpPr/>
            <p:nvPr/>
          </p:nvSpPr>
          <p:spPr>
            <a:xfrm>
              <a:off x="191099" y="148204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C5F0E-FD24-AA15-557C-31EC82B5284A}"/>
                </a:ext>
              </a:extLst>
            </p:cNvPr>
            <p:cNvSpPr/>
            <p:nvPr/>
          </p:nvSpPr>
          <p:spPr>
            <a:xfrm>
              <a:off x="195160" y="186878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F67342-97DD-E9A4-423B-93A79BA352FC}"/>
                </a:ext>
              </a:extLst>
            </p:cNvPr>
            <p:cNvGrpSpPr/>
            <p:nvPr/>
          </p:nvGrpSpPr>
          <p:grpSpPr>
            <a:xfrm>
              <a:off x="706212" y="1477427"/>
              <a:ext cx="1609623" cy="259989"/>
              <a:chOff x="722560" y="1385455"/>
              <a:chExt cx="1609623" cy="25998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B9A1B5-06BF-146F-A857-1AFA42C3E386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7D2592-203E-53D0-B9F5-737F5B1CD7F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D2E6E88-F8EC-17E2-F8F6-6374221B12E4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7B4E3D0-F0D5-F9E4-BFE9-DB55E75704EA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B1ABA3-7D92-2902-982A-3F0DB3C1299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BB069A-4E37-22A0-1B09-CD42DB382CAE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4A6520-2924-CC06-0E0C-B13A18C9B7F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8C8769-1FE3-AADF-AF13-4A34D91305DF}"/>
                </a:ext>
              </a:extLst>
            </p:cNvPr>
            <p:cNvGrpSpPr/>
            <p:nvPr/>
          </p:nvGrpSpPr>
          <p:grpSpPr>
            <a:xfrm>
              <a:off x="706212" y="1859604"/>
              <a:ext cx="1609623" cy="259989"/>
              <a:chOff x="722560" y="1385455"/>
              <a:chExt cx="1609623" cy="2599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FFA86A4-FEF1-8760-DFF5-CA585AEDBBB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31C0931-9A3E-26B6-3209-265E58E6B1F0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4F16DC0-5D84-6E35-A744-0C52B819F31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74CE381-7474-E714-55E5-7CB74007DB74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0C35D4-4E05-7193-DBE9-67572D65A052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65C6728-9B2B-C8EF-A12A-314CEEAB610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169209C-15D6-5DCF-88F9-FEC55FB6214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089D2F-796A-73B9-1B23-DF8C71D11711}"/>
                </a:ext>
              </a:extLst>
            </p:cNvPr>
            <p:cNvGrpSpPr/>
            <p:nvPr/>
          </p:nvGrpSpPr>
          <p:grpSpPr>
            <a:xfrm>
              <a:off x="694496" y="2235787"/>
              <a:ext cx="1609623" cy="259989"/>
              <a:chOff x="722560" y="1385455"/>
              <a:chExt cx="1609623" cy="25998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D20B8EA-2C8F-1EC2-F7AC-E8982A0BD6B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3A34D46-51A1-D914-80F3-E3DBDCC6D817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C33AFCF-77DE-C404-AB4F-BA2165FC217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C6513A8-AC9F-4D84-C70B-364E9B4180E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EBDDE92-FDDC-F5C3-86AC-A9C4676957E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51547D3-C424-9447-AEA3-738768EAE247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67A5820-15A3-7C31-353B-78A13D70114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6A99F52-3EAC-FFDE-E36D-AB5A483861FC}"/>
                </a:ext>
              </a:extLst>
            </p:cNvPr>
            <p:cNvCxnSpPr>
              <a:cxnSpLocks/>
              <a:stCxn id="7" idx="0"/>
              <a:endCxn id="25" idx="0"/>
            </p:cNvCxnSpPr>
            <p:nvPr/>
          </p:nvCxnSpPr>
          <p:spPr>
            <a:xfrm rot="16200000" flipH="1" flipV="1">
              <a:off x="716511" y="1085942"/>
              <a:ext cx="4619" cy="787587"/>
            </a:xfrm>
            <a:prstGeom prst="curvedConnector3">
              <a:avLst>
                <a:gd name="adj1" fmla="val -174968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CA4B258-1786-6D1A-6A26-5BEE4F02FF76}"/>
                </a:ext>
              </a:extLst>
            </p:cNvPr>
            <p:cNvCxnSpPr>
              <a:cxnSpLocks/>
              <a:stCxn id="64" idx="2"/>
              <a:endCxn id="65" idx="2"/>
            </p:cNvCxnSpPr>
            <p:nvPr/>
          </p:nvCxnSpPr>
          <p:spPr>
            <a:xfrm rot="16200000" flipH="1">
              <a:off x="976377" y="1981985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5B71DE4-8E65-3A0E-1FCC-C738AEDD7181}"/>
                </a:ext>
              </a:extLst>
            </p:cNvPr>
            <p:cNvCxnSpPr>
              <a:cxnSpLocks/>
              <a:stCxn id="64" idx="0"/>
              <a:endCxn id="26" idx="0"/>
            </p:cNvCxnSpPr>
            <p:nvPr/>
          </p:nvCxnSpPr>
          <p:spPr>
            <a:xfrm rot="16200000" flipH="1" flipV="1">
              <a:off x="580025" y="1608667"/>
              <a:ext cx="9178" cy="511052"/>
            </a:xfrm>
            <a:prstGeom prst="curvedConnector3">
              <a:avLst>
                <a:gd name="adj1" fmla="val -88057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2B373127-3713-5E2C-5CA1-3F5161996895}"/>
                </a:ext>
              </a:extLst>
            </p:cNvPr>
            <p:cNvCxnSpPr>
              <a:cxnSpLocks/>
              <a:stCxn id="37" idx="2"/>
              <a:endCxn id="78" idx="2"/>
            </p:cNvCxnSpPr>
            <p:nvPr/>
          </p:nvCxnSpPr>
          <p:spPr>
            <a:xfrm rot="5400000" flipH="1" flipV="1">
              <a:off x="568390" y="2242045"/>
              <a:ext cx="7673" cy="512393"/>
            </a:xfrm>
            <a:prstGeom prst="curvedConnector3">
              <a:avLst>
                <a:gd name="adj1" fmla="val -932895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8A88D7-BFDC-FEFF-69BF-566FD49557F2}"/>
                </a:ext>
              </a:extLst>
            </p:cNvPr>
            <p:cNvSpPr/>
            <p:nvPr/>
          </p:nvSpPr>
          <p:spPr>
            <a:xfrm>
              <a:off x="182103" y="224346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996C888-6784-3C83-F043-D76E2848B36B}"/>
                </a:ext>
              </a:extLst>
            </p:cNvPr>
            <p:cNvSpPr txBox="1"/>
            <p:nvPr/>
          </p:nvSpPr>
          <p:spPr>
            <a:xfrm>
              <a:off x="107194" y="1108092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963E69-E59D-214A-DBDF-72BE490EB19C}"/>
              </a:ext>
            </a:extLst>
          </p:cNvPr>
          <p:cNvGrpSpPr/>
          <p:nvPr/>
        </p:nvGrpSpPr>
        <p:grpSpPr>
          <a:xfrm>
            <a:off x="4808997" y="3727181"/>
            <a:ext cx="2021089" cy="794722"/>
            <a:chOff x="4808997" y="3651680"/>
            <a:chExt cx="2021089" cy="7947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284D2E7-A26D-0ECD-172F-960E299EDFD5}"/>
                </a:ext>
              </a:extLst>
            </p:cNvPr>
            <p:cNvSpPr/>
            <p:nvPr/>
          </p:nvSpPr>
          <p:spPr>
            <a:xfrm>
              <a:off x="4842163" y="365933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9E519DF-786D-5630-AB74-2DFF12C5AFDE}"/>
                </a:ext>
              </a:extLst>
            </p:cNvPr>
            <p:cNvGrpSpPr/>
            <p:nvPr/>
          </p:nvGrpSpPr>
          <p:grpSpPr>
            <a:xfrm>
              <a:off x="5208560" y="3651681"/>
              <a:ext cx="1609623" cy="259989"/>
              <a:chOff x="722560" y="1385455"/>
              <a:chExt cx="1609623" cy="25998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B11DC74-093F-3270-98A6-C0A3EFA41B9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634FEA0-00F5-C5FF-BE34-ABEC55F89E2C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350A591-FF03-3AF3-DD63-4AD2214D247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E9D7E0F-BFD2-6BE9-1BF6-B2F486EB4CD8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2889A7BE-34DF-AED0-BD92-C8333736CE6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F57CCCA-5125-D0C1-4124-71A4BE5C30E3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C62ADD9-9E19-2C35-F938-CAC2489E0F41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36F24B5-D892-3827-378F-DF60CD7A54D4}"/>
                </a:ext>
              </a:extLst>
            </p:cNvPr>
            <p:cNvSpPr/>
            <p:nvPr/>
          </p:nvSpPr>
          <p:spPr>
            <a:xfrm>
              <a:off x="4842162" y="406568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2A4AB0FD-ED6D-085E-3DF1-72FD3B989F2E}"/>
                </a:ext>
              </a:extLst>
            </p:cNvPr>
            <p:cNvGrpSpPr/>
            <p:nvPr/>
          </p:nvGrpSpPr>
          <p:grpSpPr>
            <a:xfrm>
              <a:off x="5219233" y="4040045"/>
              <a:ext cx="1609623" cy="259989"/>
              <a:chOff x="722560" y="1385455"/>
              <a:chExt cx="1609623" cy="259989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22E694F-8BC3-D84C-7C33-498B57F95D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8368AFE-2F4C-AAE8-605A-D1EB032815D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58194F7F-B386-D964-C713-B6BDB15C62C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C49B8C6-6426-ED74-BA9B-9092BB86E760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767D118D-19A0-2387-7CB0-5AA062B5234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BBCAB0E-90A9-BDD3-F530-48606601107F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9893017D-A6A0-0A8E-CDD8-089EC0E823C8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8A099CF4-6CC1-61B7-2135-4E3626F5C6D0}"/>
                </a:ext>
              </a:extLst>
            </p:cNvPr>
            <p:cNvCxnSpPr>
              <a:cxnSpLocks/>
              <a:stCxn id="253" idx="2"/>
              <a:endCxn id="252" idx="2"/>
            </p:cNvCxnSpPr>
            <p:nvPr/>
          </p:nvCxnSpPr>
          <p:spPr>
            <a:xfrm rot="16200000" flipH="1">
              <a:off x="6016744" y="3776371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urved Connector 333">
              <a:extLst>
                <a:ext uri="{FF2B5EF4-FFF2-40B4-BE49-F238E27FC236}">
                  <a16:creationId xmlns:a16="http://schemas.microsoft.com/office/drawing/2014/main" id="{2D18B78D-7F67-C6B4-03E5-2BE23F35DA98}"/>
                </a:ext>
              </a:extLst>
            </p:cNvPr>
            <p:cNvCxnSpPr>
              <a:cxnSpLocks/>
              <a:stCxn id="253" idx="0"/>
              <a:endCxn id="246" idx="0"/>
            </p:cNvCxnSpPr>
            <p:nvPr/>
          </p:nvCxnSpPr>
          <p:spPr>
            <a:xfrm rot="16200000" flipH="1" flipV="1">
              <a:off x="5425628" y="3202143"/>
              <a:ext cx="7651" cy="906726"/>
            </a:xfrm>
            <a:prstGeom prst="curvedConnector3">
              <a:avLst>
                <a:gd name="adj1" fmla="val -1297752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urved Connector 361">
              <a:extLst>
                <a:ext uri="{FF2B5EF4-FFF2-40B4-BE49-F238E27FC236}">
                  <a16:creationId xmlns:a16="http://schemas.microsoft.com/office/drawing/2014/main" id="{C1BCC9F8-0386-9621-CD49-28439DD86E3F}"/>
                </a:ext>
              </a:extLst>
            </p:cNvPr>
            <p:cNvCxnSpPr>
              <a:cxnSpLocks/>
              <a:stCxn id="255" idx="2"/>
              <a:endCxn id="264" idx="2"/>
            </p:cNvCxnSpPr>
            <p:nvPr/>
          </p:nvCxnSpPr>
          <p:spPr>
            <a:xfrm rot="5400000" flipH="1" flipV="1">
              <a:off x="5421968" y="3852785"/>
              <a:ext cx="25644" cy="917400"/>
            </a:xfrm>
            <a:prstGeom prst="curvedConnector3">
              <a:avLst>
                <a:gd name="adj1" fmla="val -279134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0217D39-5666-5D5C-D0EF-09DE2A27D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08997" y="4439573"/>
              <a:ext cx="2021089" cy="68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EC0F64C4-5EB1-6086-43A9-33DCF2D09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Algorithm: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3349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2B101-5DF4-F0C2-FE9B-57CBF1F25BB3}"/>
              </a:ext>
            </a:extLst>
          </p:cNvPr>
          <p:cNvSpPr txBox="1"/>
          <p:nvPr/>
        </p:nvSpPr>
        <p:spPr>
          <a:xfrm>
            <a:off x="100668" y="1185917"/>
            <a:ext cx="675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Let us write a pseudocode describing this process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But before that – what is a pseudocode and how is it different from a real code?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Pseudocode does not bother much about language specific </a:t>
            </a:r>
            <a:r>
              <a:rPr lang="en-US" sz="1600" dirty="0" err="1"/>
              <a:t>synatxes</a:t>
            </a:r>
            <a:endParaRPr lang="en-US" sz="1600" dirty="0"/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Whatever helps to express the idea is used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Is not concerned with issues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4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3B632-C2A9-38C7-7A29-C59C857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96" y="1194306"/>
            <a:ext cx="5100506" cy="2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2" y="4294845"/>
            <a:ext cx="4594279" cy="205383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D9270-EF3A-4FA0-A4DE-2F07BAC33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12" y="1161692"/>
            <a:ext cx="4676859" cy="3670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Last 2+ Years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4767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2" y="4294845"/>
            <a:ext cx="4594279" cy="205383"/>
          </a:xfrm>
        </p:spPr>
        <p:txBody>
          <a:bodyPr/>
          <a:lstStyle/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FC81A27-91FD-9B6C-E460-1841D0BAC1C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48939"/>
            <a:ext cx="6350466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Welcome Back</a:t>
            </a:r>
            <a:endParaRPr sz="2042" dirty="0"/>
          </a:p>
        </p:txBody>
      </p:sp>
      <p:pic>
        <p:nvPicPr>
          <p:cNvPr id="4098" name="Picture 2" descr="No photo description available.">
            <a:extLst>
              <a:ext uri="{FF2B5EF4-FFF2-40B4-BE49-F238E27FC236}">
                <a16:creationId xmlns:a16="http://schemas.microsoft.com/office/drawing/2014/main" id="{48D0FDA8-6018-69C0-0C17-AFB66714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63" y="1163517"/>
            <a:ext cx="4679404" cy="35095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79F78-93AF-F63E-F13E-47ADE7940B20}"/>
              </a:ext>
            </a:extLst>
          </p:cNvPr>
          <p:cNvSpPr txBox="1"/>
          <p:nvPr/>
        </p:nvSpPr>
        <p:spPr>
          <a:xfrm>
            <a:off x="4639953" y="4699603"/>
            <a:ext cx="2268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tinyurl.com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/3rtxr6as</a:t>
            </a:r>
          </a:p>
        </p:txBody>
      </p:sp>
    </p:spTree>
    <p:extLst>
      <p:ext uri="{BB962C8B-B14F-4D97-AF65-F5344CB8AC3E}">
        <p14:creationId xmlns:p14="http://schemas.microsoft.com/office/powerpoint/2010/main" val="15703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Logistics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187" y="1266225"/>
            <a:ext cx="671381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Course Name and code</a:t>
            </a:r>
            <a:r>
              <a:rPr lang="en-US" sz="1575" dirty="0"/>
              <a:t>: Algorithms - I, CS21003/CS21203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Time</a:t>
            </a:r>
            <a:r>
              <a:rPr lang="en-US" sz="1575" dirty="0"/>
              <a:t>: Wednesday (10:00-10:55 am), Thursday (09:00-09:55 am), Friday (11:00am-12:55 pm)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Venue</a:t>
            </a:r>
            <a:r>
              <a:rPr lang="en-US" sz="1575" dirty="0"/>
              <a:t>: NC243 (Roll </a:t>
            </a:r>
            <a:r>
              <a:rPr lang="en-US" sz="1575" dirty="0" err="1"/>
              <a:t>no.s</a:t>
            </a:r>
            <a:r>
              <a:rPr lang="en-US" sz="1575" dirty="0"/>
              <a:t> ending with odd digits), NC341 (Roll </a:t>
            </a:r>
            <a:r>
              <a:rPr lang="en-US" sz="1575" dirty="0" err="1"/>
              <a:t>no.s</a:t>
            </a:r>
            <a:r>
              <a:rPr lang="en-US" sz="1575" dirty="0"/>
              <a:t> ending with even digits)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Course website</a:t>
            </a:r>
            <a:r>
              <a:rPr lang="en-US" sz="1575" dirty="0"/>
              <a:t>: https://cs21203au22.github.io/</a:t>
            </a: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1688"/>
              </a:lnSpc>
            </a:pPr>
            <a:r>
              <a:rPr lang="en-US" sz="1575" b="1" dirty="0"/>
              <a:t>Prerequisites</a:t>
            </a:r>
            <a:r>
              <a:rPr lang="en-US" sz="1575" dirty="0"/>
              <a:t>: PDS</a:t>
            </a: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5FAF1AE-3465-4DC4-BCAF-447C1AE4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AEFFD70-F734-C565-8FC1-1EE9D54F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E058A-A90A-14C0-4086-7106A31CACAC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199626"/>
            <a:ext cx="6713813" cy="28807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Moodle Classroom</a:t>
            </a:r>
            <a:r>
              <a:rPr lang="en-US" sz="1575" dirty="0"/>
              <a:t>: </a:t>
            </a:r>
            <a:r>
              <a:rPr lang="en-US" sz="1575" dirty="0">
                <a:hlinkClick r:id="rId3"/>
              </a:rPr>
              <a:t>https://moodlecse.iitkgp.ac.in/moodle/</a:t>
            </a:r>
            <a:r>
              <a:rPr lang="en-US" sz="1575" dirty="0"/>
              <a:t> and then the class name is </a:t>
            </a:r>
            <a:r>
              <a:rPr lang="mr-IN" sz="1575" dirty="0"/>
              <a:t>–</a:t>
            </a:r>
            <a:r>
              <a:rPr lang="en-US" sz="1575" dirty="0"/>
              <a:t> </a:t>
            </a:r>
            <a:r>
              <a:rPr lang="en-US" sz="1575" dirty="0">
                <a:solidFill>
                  <a:srgbClr val="0432FF"/>
                </a:solidFill>
              </a:rPr>
              <a:t>Algorithms - I Theory (CS21003/CS21203)</a:t>
            </a: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1688"/>
              </a:lnSpc>
            </a:pPr>
            <a:r>
              <a:rPr lang="en-US" sz="1575" dirty="0"/>
              <a:t>Login to </a:t>
            </a:r>
            <a:r>
              <a:rPr lang="en-US" sz="1575" dirty="0" err="1"/>
              <a:t>moodle</a:t>
            </a:r>
            <a:r>
              <a:rPr lang="en-US" sz="1575" dirty="0"/>
              <a:t> -&gt; In Home, scroll down to ‘Course categories-&gt;Autumn Semester (2022-23)’. Search with code ‘ALGOTH-A22-23’</a:t>
            </a:r>
          </a:p>
          <a:p>
            <a:pPr>
              <a:lnSpc>
                <a:spcPts val="1688"/>
              </a:lnSpc>
            </a:pPr>
            <a:r>
              <a:rPr lang="en-US" sz="1575" dirty="0"/>
              <a:t>Enrollment key: </a:t>
            </a:r>
            <a:r>
              <a:rPr lang="en-IN" sz="1575" b="1" dirty="0"/>
              <a:t>ATHSTU2223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>
              <a:lnSpc>
                <a:spcPts val="1688"/>
              </a:lnSpc>
            </a:pPr>
            <a:endParaRPr lang="en-US" sz="1575" dirty="0"/>
          </a:p>
          <a:p>
            <a:pPr>
              <a:lnSpc>
                <a:spcPts val="2025"/>
              </a:lnSpc>
            </a:pPr>
            <a:r>
              <a:rPr lang="en-US" sz="1575" b="1" dirty="0"/>
              <a:t>TAs</a:t>
            </a:r>
            <a:r>
              <a:rPr lang="en-US" sz="1575" dirty="0"/>
              <a:t>: </a:t>
            </a:r>
            <a:r>
              <a:rPr lang="en-US" sz="1575" dirty="0" err="1"/>
              <a:t>Kothapalli</a:t>
            </a:r>
            <a:r>
              <a:rPr lang="en-US" sz="1575" dirty="0"/>
              <a:t> Dileep (kothapallidileep10122000@gmail.com), Pankaj Kumar Agarwal (pankaj08072000@gmail.com).</a:t>
            </a:r>
          </a:p>
          <a:p>
            <a:pPr lvl="1">
              <a:lnSpc>
                <a:spcPts val="2025"/>
              </a:lnSpc>
            </a:pPr>
            <a:r>
              <a:rPr lang="en-US" sz="1350" dirty="0"/>
              <a:t>One more will be added soon.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3CBC7A0-3E68-C686-4969-D0F4F3A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C37CC7E-B247-B335-0126-FF4E388C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5E406-CF4B-53CC-D3D6-D6528C43D144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8CC9F7A-77B0-3F68-D62A-AC4AF2363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Logistics</a:t>
            </a:r>
            <a:endParaRPr sz="2042" dirty="0"/>
          </a:p>
        </p:txBody>
      </p:sp>
    </p:spTree>
    <p:extLst>
      <p:ext uri="{BB962C8B-B14F-4D97-AF65-F5344CB8AC3E}">
        <p14:creationId xmlns:p14="http://schemas.microsoft.com/office/powerpoint/2010/main" val="121298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15924" y="3477622"/>
            <a:ext cx="2923223" cy="7699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2025"/>
              </a:lnSpc>
            </a:pPr>
            <a:r>
              <a:rPr lang="en-US" sz="1575" b="1" dirty="0"/>
              <a:t>And YOU!!</a:t>
            </a:r>
            <a:endParaRPr lang="en-US" sz="15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B0A5A-0334-B4D0-8BB1-F1509A06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8155"/>
          <a:stretch/>
        </p:blipFill>
        <p:spPr>
          <a:xfrm>
            <a:off x="1920372" y="2158024"/>
            <a:ext cx="923616" cy="1011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78F0C-AE2C-B7A9-07D0-8A0E0AD4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8" y="2158024"/>
            <a:ext cx="912622" cy="1011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6283D-FBE8-82B3-526B-165869EF1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3" t="5926" r="33479" b="50666"/>
          <a:stretch/>
        </p:blipFill>
        <p:spPr>
          <a:xfrm>
            <a:off x="4022140" y="2242861"/>
            <a:ext cx="817710" cy="9193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C1D879-972D-717F-2F68-42BBA12E8880}"/>
              </a:ext>
            </a:extLst>
          </p:cNvPr>
          <p:cNvSpPr txBox="1"/>
          <p:nvPr/>
        </p:nvSpPr>
        <p:spPr>
          <a:xfrm>
            <a:off x="1219627" y="1702020"/>
            <a:ext cx="11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6302-CDE5-FA94-1A7F-3E00BD738A57}"/>
              </a:ext>
            </a:extLst>
          </p:cNvPr>
          <p:cNvSpPr txBox="1"/>
          <p:nvPr/>
        </p:nvSpPr>
        <p:spPr>
          <a:xfrm>
            <a:off x="646540" y="326043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Abir</a:t>
            </a:r>
            <a:r>
              <a:rPr lang="en-US" sz="1600" dirty="0">
                <a:solidFill>
                  <a:srgbClr val="00B0F0"/>
                </a:solidFill>
              </a:rPr>
              <a:t> 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95F09-7255-B1B5-8859-896A320F38A7}"/>
              </a:ext>
            </a:extLst>
          </p:cNvPr>
          <p:cNvSpPr txBox="1"/>
          <p:nvPr/>
        </p:nvSpPr>
        <p:spPr>
          <a:xfrm>
            <a:off x="1653307" y="3241903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Ayan Chaudhury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BB710-434D-9C07-1D00-A8522EADE906}"/>
              </a:ext>
            </a:extLst>
          </p:cNvPr>
          <p:cNvSpPr txBox="1"/>
          <p:nvPr/>
        </p:nvSpPr>
        <p:spPr>
          <a:xfrm>
            <a:off x="3958218" y="1752814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B6404-BDBA-4459-4D43-6C4191E070FA}"/>
              </a:ext>
            </a:extLst>
          </p:cNvPr>
          <p:cNvSpPr txBox="1"/>
          <p:nvPr/>
        </p:nvSpPr>
        <p:spPr>
          <a:xfrm>
            <a:off x="4081727" y="3263429"/>
            <a:ext cx="747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Pankaj K.</a:t>
            </a:r>
          </a:p>
          <a:p>
            <a:r>
              <a:rPr lang="en-IN" sz="1200" dirty="0">
                <a:solidFill>
                  <a:srgbClr val="00B0F0"/>
                </a:solidFill>
              </a:rPr>
              <a:t>Agarwal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0ABFC-9966-C32A-3246-68968D366DD7}"/>
              </a:ext>
            </a:extLst>
          </p:cNvPr>
          <p:cNvSpPr txBox="1"/>
          <p:nvPr/>
        </p:nvSpPr>
        <p:spPr>
          <a:xfrm>
            <a:off x="5074633" y="3258811"/>
            <a:ext cx="808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rgbClr val="00B0F0"/>
                </a:solidFill>
              </a:rPr>
              <a:t>Kothapalli</a:t>
            </a:r>
            <a:endParaRPr lang="en-IN" sz="1200" dirty="0">
              <a:solidFill>
                <a:srgbClr val="00B0F0"/>
              </a:solidFill>
            </a:endParaRPr>
          </a:p>
          <a:p>
            <a:r>
              <a:rPr lang="en-IN" sz="1200" dirty="0">
                <a:solidFill>
                  <a:srgbClr val="00B0F0"/>
                </a:solidFill>
              </a:rPr>
              <a:t>Dileep</a:t>
            </a:r>
            <a:endParaRPr lang="en-US" sz="1100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EA379-A87A-753C-D2FB-927AAF4CB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340" y="2242861"/>
            <a:ext cx="849310" cy="919356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F672A609-5946-351B-C889-84AF522FB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The Team</a:t>
            </a:r>
            <a:endParaRPr sz="2042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E47909F-0072-03EA-68D0-169456BA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0AD3D6F-E879-3522-2E08-BFA6D561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682FCA32-EA6B-14B0-82AA-5ABFD63D99C3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1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Books and References</a:t>
            </a:r>
            <a:r>
              <a:rPr lang="en-US" sz="1575" dirty="0"/>
              <a:t>: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Thomas H </a:t>
            </a:r>
            <a:r>
              <a:rPr lang="en-US" sz="1350" dirty="0" err="1"/>
              <a:t>Cormen</a:t>
            </a:r>
            <a:r>
              <a:rPr lang="en-US" sz="1350" dirty="0"/>
              <a:t>, Charles E </a:t>
            </a:r>
            <a:r>
              <a:rPr lang="en-US" sz="1350" dirty="0" err="1"/>
              <a:t>Lieserson</a:t>
            </a:r>
            <a:r>
              <a:rPr lang="en-US" sz="1350" dirty="0"/>
              <a:t>, Ronald L Rivest and Clifford Stein, Introduction to Algorithms. (</a:t>
            </a:r>
            <a:r>
              <a:rPr lang="en-US" sz="1350" u="sng" dirty="0"/>
              <a:t>3</a:t>
            </a:r>
            <a:r>
              <a:rPr lang="en-US" sz="1350" u="sng" baseline="30000" dirty="0"/>
              <a:t>rd</a:t>
            </a:r>
            <a:r>
              <a:rPr lang="en-US" sz="1350" u="sng" dirty="0"/>
              <a:t> Edition</a:t>
            </a:r>
            <a:r>
              <a:rPr lang="en-US" sz="1350" dirty="0"/>
              <a:t>)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Jon Kleinberg and </a:t>
            </a:r>
            <a:r>
              <a:rPr lang="en-US" sz="1350" dirty="0" err="1"/>
              <a:t>Éva</a:t>
            </a:r>
            <a:r>
              <a:rPr lang="en-US" sz="1350" dirty="0"/>
              <a:t> </a:t>
            </a:r>
            <a:r>
              <a:rPr lang="en-US" sz="1350" dirty="0" err="1"/>
              <a:t>Tardos</a:t>
            </a:r>
            <a:r>
              <a:rPr lang="en-US" sz="1350" dirty="0"/>
              <a:t>, Algorithm Design, Pearson, 2005.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Sanjoy Dasgupta, Christos H. Papadimitriou and Umesh V. </a:t>
            </a:r>
            <a:r>
              <a:rPr lang="en-US" sz="1350" dirty="0" err="1"/>
              <a:t>Vazirani</a:t>
            </a:r>
            <a:r>
              <a:rPr lang="en-US" sz="1350" dirty="0"/>
              <a:t>, Algorithms, Tata McGraw-Hill, 2008.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Jeff Erickson, Algorithms, 2019.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Mark Allen Weiss, Data Structures and Algorithm Analysis in C.</a:t>
            </a:r>
          </a:p>
          <a:p>
            <a:pPr marL="257175" lvl="1" indent="0">
              <a:lnSpc>
                <a:spcPts val="1688"/>
              </a:lnSpc>
              <a:buNone/>
            </a:pPr>
            <a:endParaRPr lang="en-US" sz="1350" dirty="0"/>
          </a:p>
          <a:p>
            <a:pPr>
              <a:lnSpc>
                <a:spcPts val="1688"/>
              </a:lnSpc>
            </a:pPr>
            <a:r>
              <a:rPr lang="en-US" sz="1575" dirty="0"/>
              <a:t>More references specific to the lectures will be added in the course website as and when needed.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7B0ECC0-43B7-0EF1-479F-EBCE7B4D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F815C4-C507-13F8-E2CD-E804D445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C304F3-11A9-BA97-03D4-090DA61B9CEE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350" b="1" dirty="0"/>
              <a:t>Evaluation</a:t>
            </a:r>
            <a:r>
              <a:rPr lang="en-US" sz="1350" dirty="0"/>
              <a:t>: </a:t>
            </a:r>
            <a:r>
              <a:rPr lang="en-US" sz="1350" dirty="0" err="1"/>
              <a:t>ClassTest</a:t>
            </a:r>
            <a:r>
              <a:rPr lang="en-US" sz="1350" dirty="0"/>
              <a:t> (20%) </a:t>
            </a:r>
            <a:r>
              <a:rPr lang="mr-IN" sz="1350" dirty="0"/>
              <a:t>–</a:t>
            </a:r>
            <a:r>
              <a:rPr lang="en-US" sz="1350" dirty="0"/>
              <a:t> 2; Mid Sem (30%); End Sem (50%). [</a:t>
            </a:r>
            <a:r>
              <a:rPr lang="en-US" sz="1350" b="1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]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 lvl="1">
              <a:lnSpc>
                <a:spcPts val="1688"/>
              </a:lnSpc>
            </a:pPr>
            <a:r>
              <a:rPr lang="en-US" sz="1350" dirty="0" err="1"/>
              <a:t>ClassTests</a:t>
            </a:r>
            <a:r>
              <a:rPr lang="en-US" sz="1350" dirty="0"/>
              <a:t> and Semester Exams:</a:t>
            </a:r>
          </a:p>
          <a:p>
            <a:pPr lvl="2">
              <a:lnSpc>
                <a:spcPts val="1688"/>
              </a:lnSpc>
            </a:pPr>
            <a:r>
              <a:rPr lang="en-US" sz="1125" dirty="0"/>
              <a:t>They will have a combination of Mathematical, Analytical and short coding based problems.</a:t>
            </a:r>
          </a:p>
          <a:p>
            <a:pPr lvl="1">
              <a:lnSpc>
                <a:spcPts val="1688"/>
              </a:lnSpc>
            </a:pPr>
            <a:r>
              <a:rPr lang="en-US" sz="1350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 class test dates: I. Aug end/Sept start II. Oct end/Nov start</a:t>
            </a:r>
          </a:p>
          <a:p>
            <a:pPr lvl="1">
              <a:lnSpc>
                <a:spcPts val="1688"/>
              </a:lnSpc>
            </a:pPr>
            <a:r>
              <a:rPr lang="en-US" sz="1350" dirty="0"/>
              <a:t>Will be taken outside class timings (evening is most likely)</a:t>
            </a:r>
          </a:p>
          <a:p>
            <a:pPr lvl="1">
              <a:lnSpc>
                <a:spcPts val="1688"/>
              </a:lnSpc>
            </a:pPr>
            <a:endParaRPr lang="en-US" sz="1350" dirty="0"/>
          </a:p>
          <a:p>
            <a:pPr lvl="1">
              <a:lnSpc>
                <a:spcPts val="1688"/>
              </a:lnSpc>
            </a:pPr>
            <a:r>
              <a:rPr lang="en-US" sz="1350" dirty="0"/>
              <a:t>Practice </a:t>
            </a:r>
            <a:r>
              <a:rPr lang="en-US" sz="1350" dirty="0" err="1"/>
              <a:t>homeworks</a:t>
            </a:r>
            <a:r>
              <a:rPr lang="en-US" sz="1350" dirty="0"/>
              <a:t> will be given in </a:t>
            </a:r>
            <a:r>
              <a:rPr lang="en-US" sz="1350" dirty="0" err="1"/>
              <a:t>moodle</a:t>
            </a:r>
            <a:r>
              <a:rPr lang="en-US" sz="1350" dirty="0"/>
              <a:t>. These will </a:t>
            </a:r>
            <a:r>
              <a:rPr lang="en-US" sz="1350" b="1" dirty="0"/>
              <a:t>not</a:t>
            </a:r>
            <a:r>
              <a:rPr lang="en-US" sz="1350" dirty="0"/>
              <a:t> be graded.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D47FFE5-07B0-EA72-3B9C-355811330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FE03B79-2D3A-47CC-50BE-A8CEA38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041933C-F948-98F8-69EB-038E859C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ED22151-BE3D-168B-1456-5198A71D00E9}"/>
              </a:ext>
            </a:extLst>
          </p:cNvPr>
          <p:cNvSpPr txBox="1">
            <a:spLocks/>
          </p:cNvSpPr>
          <p:nvPr/>
        </p:nvSpPr>
        <p:spPr>
          <a:xfrm>
            <a:off x="1294188" y="4869209"/>
            <a:ext cx="4594279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CS21003/CS21203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43670"/>
            <a:ext cx="4068984" cy="350930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What are algorithms?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 dirty="0"/>
              <a:t>Aug 03,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2AED0E4-1445-4696-0D37-A5DCC0028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8"/>
          <a:stretch/>
        </p:blipFill>
        <p:spPr bwMode="auto">
          <a:xfrm>
            <a:off x="2245625" y="1170675"/>
            <a:ext cx="2366747" cy="12228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AF71B-F602-69C6-B210-36B01BAF7138}"/>
              </a:ext>
            </a:extLst>
          </p:cNvPr>
          <p:cNvSpPr txBox="1"/>
          <p:nvPr/>
        </p:nvSpPr>
        <p:spPr>
          <a:xfrm>
            <a:off x="4699223" y="1795966"/>
            <a:ext cx="2053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redd.it</a:t>
            </a:r>
            <a:r>
              <a:rPr lang="en-US" sz="1200" dirty="0"/>
              <a:t>/b5mtc7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01869-6192-39F9-ABF4-95B3899F375B}"/>
              </a:ext>
            </a:extLst>
          </p:cNvPr>
          <p:cNvSpPr txBox="1"/>
          <p:nvPr/>
        </p:nvSpPr>
        <p:spPr>
          <a:xfrm>
            <a:off x="109056" y="2449652"/>
            <a:ext cx="5354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Dictionary definition</a:t>
            </a:r>
            <a:r>
              <a:rPr lang="en-US" sz="1400" dirty="0"/>
              <a:t>: A procedure for solving a mathematical problem (as of finding the greatest common divisor) in a finite number of steps that frequently involves repetition of an operation.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75C85-EE61-499D-FBDC-CB592BBB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23" y="2447227"/>
            <a:ext cx="694830" cy="7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241F2-9213-1D4D-E9E9-1319309B6FF9}"/>
              </a:ext>
            </a:extLst>
          </p:cNvPr>
          <p:cNvSpPr txBox="1"/>
          <p:nvPr/>
        </p:nvSpPr>
        <p:spPr>
          <a:xfrm>
            <a:off x="109055" y="3390232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Donald E Knuth</a:t>
            </a:r>
            <a:r>
              <a:rPr lang="en-US" sz="1400" dirty="0"/>
              <a:t>: An algorithm is a finite, definite, effective procedure,  with some input and some output.</a:t>
            </a:r>
          </a:p>
        </p:txBody>
      </p:sp>
      <p:pic>
        <p:nvPicPr>
          <p:cNvPr id="1030" name="Picture 6" descr="The Art of Computer Programming - Wikipedia">
            <a:extLst>
              <a:ext uri="{FF2B5EF4-FFF2-40B4-BE49-F238E27FC236}">
                <a16:creationId xmlns:a16="http://schemas.microsoft.com/office/drawing/2014/main" id="{F78E1AA3-C12E-E473-B3A8-FAF72600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50" y="3239251"/>
            <a:ext cx="570312" cy="805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 Knuth's Home Page">
            <a:extLst>
              <a:ext uri="{FF2B5EF4-FFF2-40B4-BE49-F238E27FC236}">
                <a16:creationId xmlns:a16="http://schemas.microsoft.com/office/drawing/2014/main" id="{2545BBF7-AB97-27DB-0F2B-ECF7EEAF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69" y="3239252"/>
            <a:ext cx="587473" cy="8056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AB96F-AAFB-CABD-E791-1945A27FECE4}"/>
              </a:ext>
            </a:extLst>
          </p:cNvPr>
          <p:cNvSpPr txBox="1"/>
          <p:nvPr/>
        </p:nvSpPr>
        <p:spPr>
          <a:xfrm>
            <a:off x="109055" y="4138021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</a:t>
            </a:r>
            <a:r>
              <a:rPr lang="en-US" sz="1400" u="sng" dirty="0" err="1"/>
              <a:t>Cormen</a:t>
            </a:r>
            <a:r>
              <a:rPr lang="en-US" sz="1400" u="sng" dirty="0"/>
              <a:t> </a:t>
            </a:r>
            <a:r>
              <a:rPr lang="en-US" sz="1400" i="1" u="sng" dirty="0"/>
              <a:t>et al</a:t>
            </a:r>
            <a:r>
              <a:rPr lang="en-US" sz="1400" u="sng" dirty="0"/>
              <a:t>.</a:t>
            </a:r>
            <a:r>
              <a:rPr lang="en-US" sz="1400" dirty="0"/>
              <a:t>: An algorithm is a sequence of computational steps that transform the input into the output.</a:t>
            </a:r>
          </a:p>
        </p:txBody>
      </p:sp>
      <p:pic>
        <p:nvPicPr>
          <p:cNvPr id="1034" name="Picture 10" descr="Buy Introduction to Algorithms (Eastern Economy Edition) Book Online at Low  Prices in India | Introduction to Algorithms (Eastern Economy Edition)  Reviews &amp; Ratings - Amazon.in">
            <a:extLst>
              <a:ext uri="{FF2B5EF4-FFF2-40B4-BE49-F238E27FC236}">
                <a16:creationId xmlns:a16="http://schemas.microsoft.com/office/drawing/2014/main" id="{F4269301-2F3C-5314-8E3B-28F6A339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80" y="4135520"/>
            <a:ext cx="554569" cy="733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34459</TotalTime>
  <Words>1384</Words>
  <Application>Microsoft Macintosh PowerPoint</Application>
  <PresentationFormat>Custom</PresentationFormat>
  <Paragraphs>331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Segoe UI</vt:lpstr>
      <vt:lpstr>Office Theme</vt:lpstr>
      <vt:lpstr>Algorithms – I (CS29003/203)</vt:lpstr>
      <vt:lpstr>Last 2+ Years</vt:lpstr>
      <vt:lpstr>Welcome Back</vt:lpstr>
      <vt:lpstr>Logistics</vt:lpstr>
      <vt:lpstr>Logistics</vt:lpstr>
      <vt:lpstr>The Team</vt:lpstr>
      <vt:lpstr>Course Information</vt:lpstr>
      <vt:lpstr>Course Information</vt:lpstr>
      <vt:lpstr>What are algorithms?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First Algorithm: Insertion Sort</vt:lpstr>
      <vt:lpstr>First Pseudocode: Insertion Sort</vt:lpstr>
      <vt:lpstr>First Pseudocode: Insertion Sort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631</cp:revision>
  <cp:lastPrinted>2019-07-16T19:24:24Z</cp:lastPrinted>
  <dcterms:created xsi:type="dcterms:W3CDTF">2019-01-13T09:33:50Z</dcterms:created>
  <dcterms:modified xsi:type="dcterms:W3CDTF">2022-08-03T08:39:13Z</dcterms:modified>
</cp:coreProperties>
</file>