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34" r:id="rId16"/>
    <p:sldId id="328" r:id="rId17"/>
    <p:sldId id="329" r:id="rId18"/>
    <p:sldId id="330" r:id="rId19"/>
    <p:sldId id="331" r:id="rId20"/>
    <p:sldId id="332" r:id="rId21"/>
    <p:sldId id="333" r:id="rId22"/>
    <p:sldId id="335" r:id="rId23"/>
    <p:sldId id="297" r:id="rId2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4008" autoAdjust="0"/>
  </p:normalViewPr>
  <p:slideViewPr>
    <p:cSldViewPr snapToGrid="0" snapToObjects="1">
      <p:cViewPr varScale="1">
        <p:scale>
          <a:sx n="152" d="100"/>
          <a:sy n="152" d="100"/>
        </p:scale>
        <p:origin x="1512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n_0 cg(n) is always an upper bound to f(n)</a:t>
            </a:r>
          </a:p>
          <a:p>
            <a:r>
              <a:rPr lang="en-US" dirty="0"/>
              <a:t>f(n) = O(n) means f(n) is a member of the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8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0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6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Ask, if the first limit is true – can we write f(n) is big O of g(n): Yes we can as O includes both &lt; and = while o already is &lt;</a:t>
            </a:r>
          </a:p>
          <a:p>
            <a:r>
              <a:rPr lang="en-US" dirty="0"/>
              <a:t>Ask what if the limit is a constant?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9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2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6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ask if first part is O(n^2)?</a:t>
            </a:r>
          </a:p>
          <a:p>
            <a:r>
              <a:rPr lang="en-US" dirty="0"/>
              <a:t>Also ask if first part remains THETA (n^2), but the second part is O(n^3)?</a:t>
            </a:r>
          </a:p>
          <a:p>
            <a:r>
              <a:rPr lang="en-US" dirty="0"/>
              <a:t>Also ask if first, second and third part are O(n), O(n^2) and O(n^3) respectively?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3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Analysis of Algorithms</a:t>
            </a:r>
            <a:endParaRPr lang="en-US" sz="2025" i="1" dirty="0"/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Order of Growth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165557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20B71C-BDF0-3307-C46C-E6FE9AC3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8" y="1363789"/>
            <a:ext cx="3347830" cy="2105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7C895B-5AAC-7BB4-F0D4-583430D21744}"/>
                  </a:ext>
                </a:extLst>
              </p:cNvPr>
              <p:cNvSpPr txBox="1"/>
              <p:nvPr/>
            </p:nvSpPr>
            <p:spPr>
              <a:xfrm>
                <a:off x="4362318" y="1535634"/>
                <a:ext cx="1162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7C895B-5AAC-7BB4-F0D4-583430D21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18" y="1535634"/>
                <a:ext cx="1162433" cy="276999"/>
              </a:xfrm>
              <a:prstGeom prst="rect">
                <a:avLst/>
              </a:prstGeom>
              <a:blipFill>
                <a:blip r:embed="rId4"/>
                <a:stretch>
                  <a:fillRect l="-4348" r="-217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B52A7-F33D-F153-260A-5B313D388603}"/>
                  </a:ext>
                </a:extLst>
              </p:cNvPr>
              <p:cNvSpPr txBox="1"/>
              <p:nvPr/>
            </p:nvSpPr>
            <p:spPr>
              <a:xfrm>
                <a:off x="4317092" y="1825668"/>
                <a:ext cx="18440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−6</m:t>
                      </m:r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b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B52A7-F33D-F153-260A-5B313D388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92" y="1825668"/>
                <a:ext cx="1844071" cy="276999"/>
              </a:xfrm>
              <a:prstGeom prst="rect">
                <a:avLst/>
              </a:prstGeom>
              <a:blipFill>
                <a:blip r:embed="rId5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29879-5C44-5A52-1619-B205F10742DD}"/>
                  </a:ext>
                </a:extLst>
              </p:cNvPr>
              <p:cNvSpPr txBox="1"/>
              <p:nvPr/>
            </p:nvSpPr>
            <p:spPr>
              <a:xfrm>
                <a:off x="4362318" y="2139746"/>
                <a:ext cx="108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I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29879-5C44-5A52-1619-B205F1074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18" y="2139746"/>
                <a:ext cx="1081515" cy="276999"/>
              </a:xfrm>
              <a:prstGeom prst="rect">
                <a:avLst/>
              </a:prstGeom>
              <a:blipFill>
                <a:blip r:embed="rId6"/>
                <a:stretch>
                  <a:fillRect l="-6977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12A46FE6-3865-0C9D-B197-143ED05B0F9F}"/>
              </a:ext>
            </a:extLst>
          </p:cNvPr>
          <p:cNvSpPr/>
          <p:nvPr/>
        </p:nvSpPr>
        <p:spPr>
          <a:xfrm>
            <a:off x="4058044" y="2867820"/>
            <a:ext cx="2695011" cy="53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Omit the lower-order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93317-850E-AD3A-8D13-08A79966DCD0}"/>
                  </a:ext>
                </a:extLst>
              </p:cNvPr>
              <p:cNvSpPr txBox="1"/>
              <p:nvPr/>
            </p:nvSpPr>
            <p:spPr>
              <a:xfrm>
                <a:off x="290092" y="3864473"/>
                <a:ext cx="63850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is large enough,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will still be much larger than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93317-850E-AD3A-8D13-08A79966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92" y="3864473"/>
                <a:ext cx="6385031" cy="338554"/>
              </a:xfrm>
              <a:prstGeom prst="rect">
                <a:avLst/>
              </a:prstGeom>
              <a:blipFill>
                <a:blip r:embed="rId7"/>
                <a:stretch>
                  <a:fillRect l="-596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95D706-E9AB-97AF-7388-424FE1574D39}"/>
                  </a:ext>
                </a:extLst>
              </p:cNvPr>
              <p:cNvSpPr txBox="1"/>
              <p:nvPr/>
            </p:nvSpPr>
            <p:spPr>
              <a:xfrm>
                <a:off x="320121" y="4148397"/>
                <a:ext cx="6385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will have similar growth trend because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is much smaller 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95D706-E9AB-97AF-7388-424FE157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1" y="4148397"/>
                <a:ext cx="6385032" cy="584775"/>
              </a:xfrm>
              <a:prstGeom prst="rect">
                <a:avLst/>
              </a:prstGeom>
              <a:blipFill>
                <a:blip r:embed="rId8"/>
                <a:stretch>
                  <a:fillRect l="-596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86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Asymptotic Notations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165558"/>
            <a:ext cx="6424393" cy="1091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These notations are used to describe the asymptotic running time of an algorithm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However, asymptotic notations can apply to other functions that have nothing to do whatsoever with algorithms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4282326-BA34-6EE3-936E-6F413623BF60}"/>
              </a:ext>
            </a:extLst>
          </p:cNvPr>
          <p:cNvSpPr txBox="1">
            <a:spLocks/>
          </p:cNvSpPr>
          <p:nvPr/>
        </p:nvSpPr>
        <p:spPr>
          <a:xfrm>
            <a:off x="416094" y="2305540"/>
            <a:ext cx="5699480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O (Big-O)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3" y="2669837"/>
                <a:ext cx="6576969" cy="3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3" y="2669837"/>
                <a:ext cx="6576969" cy="313998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FD781FE-F2C6-982C-657D-27A807E3670C}"/>
              </a:ext>
            </a:extLst>
          </p:cNvPr>
          <p:cNvGrpSpPr/>
          <p:nvPr/>
        </p:nvGrpSpPr>
        <p:grpSpPr>
          <a:xfrm>
            <a:off x="416094" y="3063125"/>
            <a:ext cx="3254774" cy="1701850"/>
            <a:chOff x="416094" y="3063125"/>
            <a:chExt cx="3254774" cy="1701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BA9C72-C901-767D-A817-218439C9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094" y="3078824"/>
              <a:ext cx="1595619" cy="16861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6530B5-2FB1-63A6-E536-B86C09047697}"/>
                    </a:ext>
                  </a:extLst>
                </p:cNvPr>
                <p:cNvSpPr txBox="1"/>
                <p:nvPr/>
              </p:nvSpPr>
              <p:spPr>
                <a:xfrm>
                  <a:off x="2150209" y="3305858"/>
                  <a:ext cx="11156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6530B5-2FB1-63A6-E536-B86C09047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09" y="3305858"/>
                  <a:ext cx="111562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D0EA4C-130B-97BD-A095-95E5C42EE141}"/>
                    </a:ext>
                  </a:extLst>
                </p:cNvPr>
                <p:cNvSpPr txBox="1"/>
                <p:nvPr/>
              </p:nvSpPr>
              <p:spPr>
                <a:xfrm>
                  <a:off x="2022596" y="3063125"/>
                  <a:ext cx="16482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After some constant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D0EA4C-130B-97BD-A095-95E5C42E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596" y="3063125"/>
                  <a:ext cx="1648272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F7922-2518-A27F-C792-6B20E8FBE0D7}"/>
                </a:ext>
              </a:extLst>
            </p:cNvPr>
            <p:cNvCxnSpPr/>
            <p:nvPr/>
          </p:nvCxnSpPr>
          <p:spPr>
            <a:xfrm>
              <a:off x="2047763" y="3253740"/>
              <a:ext cx="0" cy="38123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250C5B-9B5D-ED7D-BAFE-F57E81D2B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3" y="3785725"/>
              <a:ext cx="2248251" cy="719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C86409-31AE-96A3-14F9-E958C339B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705" y="3314247"/>
              <a:ext cx="299906" cy="478466"/>
            </a:xfrm>
            <a:prstGeom prst="line">
              <a:avLst/>
            </a:prstGeom>
            <a:ln w="381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86677DA-2627-7670-09EA-DB65D7315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1327" y="3026923"/>
                <a:ext cx="2935308" cy="109108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Asymptotic </a:t>
                </a:r>
                <a:r>
                  <a:rPr lang="en-US" sz="1600" dirty="0">
                    <a:solidFill>
                      <a:srgbClr val="FF0000"/>
                    </a:solidFill>
                  </a:rPr>
                  <a:t>upper bound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Note the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: can be of the same order, but can be smaller as well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86677DA-2627-7670-09EA-DB65D7315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27" y="3026923"/>
                <a:ext cx="2935308" cy="1091082"/>
              </a:xfrm>
              <a:prstGeom prst="rect">
                <a:avLst/>
              </a:prstGeom>
              <a:blipFill>
                <a:blip r:embed="rId7"/>
                <a:stretch>
                  <a:fillRect l="-858" t="-5747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8D6AC68-FF5A-0B3E-0CA9-70957473BA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3158" y="4266684"/>
                <a:ext cx="3615422" cy="44957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8D6AC68-FF5A-0B3E-0CA9-70957473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158" y="4266684"/>
                <a:ext cx="3615422" cy="449572"/>
              </a:xfrm>
              <a:prstGeom prst="rect">
                <a:avLst/>
              </a:prstGeom>
              <a:blipFill>
                <a:blip r:embed="rId8"/>
                <a:stretch>
                  <a:fillRect l="-699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9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</p:spPr>
            <p:txBody>
              <a:bodyPr vert="horz" wrap="square" lIns="0" tIns="6160" rIns="0" bIns="0" rtlCol="0" anchor="ctr">
                <a:spAutoFit/>
              </a:bodyPr>
              <a:lstStyle/>
              <a:p>
                <a:pPr marL="6484">
                  <a:lnSpc>
                    <a:spcPct val="100000"/>
                  </a:lnSpc>
                  <a:spcBef>
                    <a:spcPts val="49"/>
                  </a:spcBef>
                </a:pPr>
                <a:r>
                  <a:rPr lang="en-US" sz="2400" dirty="0"/>
                  <a:t>O (Big-O) [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]</a:t>
                </a:r>
                <a:endParaRPr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  <a:blipFill>
                <a:blip r:embed="rId3"/>
                <a:stretch>
                  <a:fillRect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515" y="1121658"/>
                <a:ext cx="6576969" cy="3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5" y="1121658"/>
                <a:ext cx="6576969" cy="313998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FD781FE-F2C6-982C-657D-27A807E3670C}"/>
              </a:ext>
            </a:extLst>
          </p:cNvPr>
          <p:cNvGrpSpPr/>
          <p:nvPr/>
        </p:nvGrpSpPr>
        <p:grpSpPr>
          <a:xfrm>
            <a:off x="3548542" y="1435656"/>
            <a:ext cx="3150123" cy="1734945"/>
            <a:chOff x="416094" y="3063125"/>
            <a:chExt cx="3254774" cy="1701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BA9C72-C901-767D-A817-218439C9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094" y="3078824"/>
              <a:ext cx="1595619" cy="16861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6530B5-2FB1-63A6-E536-B86C09047697}"/>
                    </a:ext>
                  </a:extLst>
                </p:cNvPr>
                <p:cNvSpPr txBox="1"/>
                <p:nvPr/>
              </p:nvSpPr>
              <p:spPr>
                <a:xfrm>
                  <a:off x="2150209" y="3305858"/>
                  <a:ext cx="11156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6530B5-2FB1-63A6-E536-B86C09047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09" y="3305858"/>
                  <a:ext cx="111562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D0EA4C-130B-97BD-A095-95E5C42EE141}"/>
                    </a:ext>
                  </a:extLst>
                </p:cNvPr>
                <p:cNvSpPr txBox="1"/>
                <p:nvPr/>
              </p:nvSpPr>
              <p:spPr>
                <a:xfrm>
                  <a:off x="2022596" y="3063125"/>
                  <a:ext cx="16482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After some constant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D0EA4C-130B-97BD-A095-95E5C42E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596" y="3063125"/>
                  <a:ext cx="1648272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F7922-2518-A27F-C792-6B20E8FBE0D7}"/>
                </a:ext>
              </a:extLst>
            </p:cNvPr>
            <p:cNvCxnSpPr/>
            <p:nvPr/>
          </p:nvCxnSpPr>
          <p:spPr>
            <a:xfrm>
              <a:off x="2047763" y="3253740"/>
              <a:ext cx="0" cy="38123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250C5B-9B5D-ED7D-BAFE-F57E81D2B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3" y="3785725"/>
              <a:ext cx="2248251" cy="719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C86409-31AE-96A3-14F9-E958C339B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705" y="3314247"/>
              <a:ext cx="299906" cy="478466"/>
            </a:xfrm>
            <a:prstGeom prst="line">
              <a:avLst/>
            </a:prstGeom>
            <a:ln w="381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4437EF7-3D9B-1C27-12DA-9C5F45FB9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6" y="1484450"/>
                <a:ext cx="3385537" cy="205570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500" dirty="0"/>
              </a:p>
              <a:p>
                <a:pPr>
                  <a:lnSpc>
                    <a:spcPts val="1688"/>
                  </a:lnSpc>
                </a:pPr>
                <a:r>
                  <a:rPr lang="en-US" sz="1500" dirty="0"/>
                  <a:t>How can we show,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1500" b="0" dirty="0"/>
              </a:p>
              <a:p>
                <a:pPr>
                  <a:lnSpc>
                    <a:spcPts val="1688"/>
                  </a:lnSpc>
                </a:pPr>
                <a:r>
                  <a:rPr lang="en-US" sz="1500" dirty="0"/>
                  <a:t>Let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1500" dirty="0"/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500" dirty="0"/>
                  <a:t>, so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  <a:p>
                <a:pPr>
                  <a:lnSpc>
                    <a:spcPts val="1688"/>
                  </a:lnSpc>
                </a:pPr>
                <a:r>
                  <a:rPr lang="en-US" sz="1500" dirty="0"/>
                  <a:t>Similarly, let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500" dirty="0"/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500" dirty="0"/>
                  <a:t>, so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4437EF7-3D9B-1C27-12DA-9C5F45FB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6" y="1484450"/>
                <a:ext cx="3385537" cy="2055704"/>
              </a:xfrm>
              <a:prstGeom prst="rect">
                <a:avLst/>
              </a:prstGeom>
              <a:blipFill>
                <a:blip r:embed="rId8"/>
                <a:stretch>
                  <a:fillRect l="-749" t="-617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5B257C-9578-3D90-49AD-6BCFF6E53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516" y="3673766"/>
                <a:ext cx="5656278" cy="10538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/>
                  <a:t>; </a:t>
                </a: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How can we show,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500" dirty="0"/>
                  <a:t>?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500" dirty="0"/>
                  <a:t>Let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500" dirty="0"/>
                  <a:t>;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  <a:p>
                <a:pPr>
                  <a:lnSpc>
                    <a:spcPts val="1688"/>
                  </a:lnSpc>
                </a:pPr>
                <a:r>
                  <a:rPr lang="en-US" sz="1500" dirty="0"/>
                  <a:t>so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5B257C-9578-3D90-49AD-6BCFF6E5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6" y="3673766"/>
                <a:ext cx="5656278" cy="1053826"/>
              </a:xfrm>
              <a:prstGeom prst="rect">
                <a:avLst/>
              </a:prstGeom>
              <a:blipFill>
                <a:blip r:embed="rId9"/>
                <a:stretch>
                  <a:fillRect l="-448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7D9628-CE39-5B91-B546-B33874483EBF}"/>
                  </a:ext>
                </a:extLst>
              </p:cNvPr>
              <p:cNvSpPr txBox="1"/>
              <p:nvPr/>
            </p:nvSpPr>
            <p:spPr>
              <a:xfrm>
                <a:off x="5069896" y="2988912"/>
                <a:ext cx="16203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Always larger than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7D9628-CE39-5B91-B546-B3387448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96" y="2988912"/>
                <a:ext cx="1620380" cy="553998"/>
              </a:xfrm>
              <a:prstGeom prst="rect">
                <a:avLst/>
              </a:prstGeom>
              <a:blipFill>
                <a:blip r:embed="rId10"/>
                <a:stretch>
                  <a:fillRect l="-2344" t="-2273" r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68F1D50-E7E4-2E3E-3415-44D5A4E56F79}"/>
              </a:ext>
            </a:extLst>
          </p:cNvPr>
          <p:cNvCxnSpPr>
            <a:cxnSpLocks/>
          </p:cNvCxnSpPr>
          <p:nvPr/>
        </p:nvCxnSpPr>
        <p:spPr>
          <a:xfrm flipV="1">
            <a:off x="5343787" y="3540154"/>
            <a:ext cx="707007" cy="636196"/>
          </a:xfrm>
          <a:prstGeom prst="curvedConnector3">
            <a:avLst>
              <a:gd name="adj1" fmla="val 1022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</p:spPr>
            <p:txBody>
              <a:bodyPr vert="horz" wrap="square" lIns="0" tIns="6160" rIns="0" bIns="0" rtlCol="0" anchor="ctr">
                <a:spAutoFit/>
              </a:bodyPr>
              <a:lstStyle/>
              <a:p>
                <a:pPr marL="6484">
                  <a:lnSpc>
                    <a:spcPct val="100000"/>
                  </a:lnSpc>
                  <a:spcBef>
                    <a:spcPts val="49"/>
                  </a:spcBef>
                </a:pPr>
                <a:r>
                  <a:rPr lang="en-US" sz="2400" dirty="0" err="1"/>
                  <a:t>Ω</a:t>
                </a:r>
                <a:r>
                  <a:rPr lang="en-US" sz="2400" dirty="0"/>
                  <a:t> (Big- </a:t>
                </a:r>
                <a:r>
                  <a:rPr lang="en-US" sz="2400" dirty="0" err="1"/>
                  <a:t>Ω</a:t>
                </a:r>
                <a:r>
                  <a:rPr lang="en-US" sz="2400" dirty="0"/>
                  <a:t>) [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]</a:t>
                </a:r>
                <a:endParaRPr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  <a:blipFill>
                <a:blip r:embed="rId3"/>
                <a:stretch>
                  <a:fillRect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515" y="1121658"/>
                <a:ext cx="6576969" cy="3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5" y="1121658"/>
                <a:ext cx="6576969" cy="313998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83520F-54FC-97B2-EEB4-58121D52A620}"/>
              </a:ext>
            </a:extLst>
          </p:cNvPr>
          <p:cNvSpPr txBox="1">
            <a:spLocks/>
          </p:cNvSpPr>
          <p:nvPr/>
        </p:nvSpPr>
        <p:spPr>
          <a:xfrm>
            <a:off x="3922692" y="2197900"/>
            <a:ext cx="2935308" cy="1091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Asymptotic </a:t>
            </a:r>
            <a:r>
              <a:rPr lang="en-US" sz="1600" dirty="0">
                <a:solidFill>
                  <a:srgbClr val="FF0000"/>
                </a:solidFill>
              </a:rPr>
              <a:t>lower bound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can be of the same order, but can be larger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2905-7A5F-D72C-EA45-2B2BC2E05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83" y="1526147"/>
            <a:ext cx="1891982" cy="2038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6530B5-2FB1-63A6-E536-B86C09047697}"/>
                  </a:ext>
                </a:extLst>
              </p:cNvPr>
              <p:cNvSpPr txBox="1"/>
              <p:nvPr/>
            </p:nvSpPr>
            <p:spPr>
              <a:xfrm>
                <a:off x="2317855" y="2025788"/>
                <a:ext cx="1115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6530B5-2FB1-63A6-E536-B86C09047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55" y="2025788"/>
                <a:ext cx="1115625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EF7922-2518-A27F-C792-6B20E8FBE0D7}"/>
              </a:ext>
            </a:extLst>
          </p:cNvPr>
          <p:cNvCxnSpPr/>
          <p:nvPr/>
        </p:nvCxnSpPr>
        <p:spPr>
          <a:xfrm>
            <a:off x="2284983" y="1997219"/>
            <a:ext cx="0" cy="3886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250C5B-9B5D-ED7D-BAFE-F57E81D2BB9A}"/>
              </a:ext>
            </a:extLst>
          </p:cNvPr>
          <p:cNvCxnSpPr>
            <a:cxnSpLocks/>
          </p:cNvCxnSpPr>
          <p:nvPr/>
        </p:nvCxnSpPr>
        <p:spPr>
          <a:xfrm flipV="1">
            <a:off x="973123" y="2571750"/>
            <a:ext cx="2420224" cy="626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C86409-31AE-96A3-14F9-E958C339BFA8}"/>
              </a:ext>
            </a:extLst>
          </p:cNvPr>
          <p:cNvCxnSpPr>
            <a:cxnSpLocks/>
          </p:cNvCxnSpPr>
          <p:nvPr/>
        </p:nvCxnSpPr>
        <p:spPr>
          <a:xfrm flipV="1">
            <a:off x="3384026" y="1994008"/>
            <a:ext cx="267213" cy="577742"/>
          </a:xfrm>
          <a:prstGeom prst="line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B228F-5DA4-772C-AAC4-94FE99556A51}"/>
                  </a:ext>
                </a:extLst>
              </p:cNvPr>
              <p:cNvSpPr txBox="1"/>
              <p:nvPr/>
            </p:nvSpPr>
            <p:spPr>
              <a:xfrm>
                <a:off x="2276229" y="1749001"/>
                <a:ext cx="16482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After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B228F-5DA4-772C-AAC4-94FE9955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29" y="1749001"/>
                <a:ext cx="1648272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6040005-EA5F-2764-A482-9A1CB8FD9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5635" y="4039482"/>
                <a:ext cx="4194379" cy="44957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6040005-EA5F-2764-A482-9A1CB8FD9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5" y="4039482"/>
                <a:ext cx="4194379" cy="449572"/>
              </a:xfrm>
              <a:prstGeom prst="rect">
                <a:avLst/>
              </a:prstGeom>
              <a:blipFill>
                <a:blip r:embed="rId8"/>
                <a:stretch>
                  <a:fillRect l="-904"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8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B3B170-FE0E-B9B6-0FE7-50181534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" y="1599550"/>
            <a:ext cx="2255615" cy="23681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</p:spPr>
            <p:txBody>
              <a:bodyPr vert="horz" wrap="square" lIns="0" tIns="6160" rIns="0" bIns="0" rtlCol="0" anchor="ctr">
                <a:spAutoFit/>
              </a:bodyPr>
              <a:lstStyle/>
              <a:p>
                <a:pPr marL="6484">
                  <a:lnSpc>
                    <a:spcPct val="100000"/>
                  </a:lnSpc>
                  <a:spcBef>
                    <a:spcPts val="49"/>
                  </a:spcBef>
                </a:pPr>
                <a:r>
                  <a:rPr lang="en-US" sz="2400" dirty="0"/>
                  <a:t>Θ (Big- theta) 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]</a:t>
                </a:r>
                <a:endParaRPr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  <a:blipFill>
                <a:blip r:embed="rId4"/>
                <a:stretch>
                  <a:fillRect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121658"/>
                <a:ext cx="6717485" cy="3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0≤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1658"/>
                <a:ext cx="6717485" cy="313998"/>
              </a:xfrm>
              <a:prstGeom prst="rect">
                <a:avLst/>
              </a:prstGeom>
              <a:blipFill>
                <a:blip r:embed="rId5"/>
                <a:stretch>
                  <a:fillRect b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83520F-54FC-97B2-EEB4-58121D52A6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0452" y="1769122"/>
                <a:ext cx="2935308" cy="164117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Asymptotic </a:t>
                </a:r>
                <a:r>
                  <a:rPr lang="en-US" sz="1600" dirty="0">
                    <a:solidFill>
                      <a:srgbClr val="FF0000"/>
                    </a:solidFill>
                  </a:rPr>
                  <a:t>tight bound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Must be of the same order</a:t>
                </a: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means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[≥]</m:t>
                    </m:r>
                  </m:oMath>
                </a14:m>
                <a:r>
                  <a:rPr lang="en-US" sz="1600" dirty="0"/>
                  <a:t>,</a:t>
                </a:r>
                <a:br>
                  <a:rPr lang="en-US" sz="1600" dirty="0"/>
                </a:br>
                <a:r>
                  <a:rPr lang="en-US" sz="1600" dirty="0"/>
                  <a:t>must be = 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83520F-54FC-97B2-EEB4-58121D52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52" y="1769122"/>
                <a:ext cx="2935308" cy="1641171"/>
              </a:xfrm>
              <a:prstGeom prst="rect">
                <a:avLst/>
              </a:prstGeom>
              <a:blipFill>
                <a:blip r:embed="rId6"/>
                <a:stretch>
                  <a:fillRect l="-858" t="-3846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6530B5-2FB1-63A6-E536-B86C09047697}"/>
                  </a:ext>
                </a:extLst>
              </p:cNvPr>
              <p:cNvSpPr txBox="1"/>
              <p:nvPr/>
            </p:nvSpPr>
            <p:spPr>
              <a:xfrm>
                <a:off x="2284983" y="1948743"/>
                <a:ext cx="1252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200" dirty="0"/>
                  <a:t> must be</a:t>
                </a:r>
              </a:p>
              <a:p>
                <a:r>
                  <a:rPr lang="en-US" sz="1200" dirty="0"/>
                  <a:t>within this range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6530B5-2FB1-63A6-E536-B86C09047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83" y="1948743"/>
                <a:ext cx="1252651" cy="461665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EF7922-2518-A27F-C792-6B20E8FBE0D7}"/>
              </a:ext>
            </a:extLst>
          </p:cNvPr>
          <p:cNvCxnSpPr>
            <a:cxnSpLocks/>
          </p:cNvCxnSpPr>
          <p:nvPr/>
        </p:nvCxnSpPr>
        <p:spPr>
          <a:xfrm>
            <a:off x="2287796" y="1792472"/>
            <a:ext cx="0" cy="8108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250C5B-9B5D-ED7D-BAFE-F57E81D2BB9A}"/>
              </a:ext>
            </a:extLst>
          </p:cNvPr>
          <p:cNvCxnSpPr>
            <a:cxnSpLocks/>
          </p:cNvCxnSpPr>
          <p:nvPr/>
        </p:nvCxnSpPr>
        <p:spPr>
          <a:xfrm flipV="1">
            <a:off x="688004" y="2646799"/>
            <a:ext cx="2705343" cy="912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C86409-31AE-96A3-14F9-E958C339BFA8}"/>
              </a:ext>
            </a:extLst>
          </p:cNvPr>
          <p:cNvCxnSpPr>
            <a:cxnSpLocks/>
          </p:cNvCxnSpPr>
          <p:nvPr/>
        </p:nvCxnSpPr>
        <p:spPr>
          <a:xfrm flipV="1">
            <a:off x="3384958" y="2006822"/>
            <a:ext cx="302866" cy="648366"/>
          </a:xfrm>
          <a:prstGeom prst="line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B228F-5DA4-772C-AAC4-94FE99556A51}"/>
                  </a:ext>
                </a:extLst>
              </p:cNvPr>
              <p:cNvSpPr txBox="1"/>
              <p:nvPr/>
            </p:nvSpPr>
            <p:spPr>
              <a:xfrm>
                <a:off x="2276229" y="1749001"/>
                <a:ext cx="16482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After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B228F-5DA4-772C-AAC4-94FE9955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29" y="1749001"/>
                <a:ext cx="1648272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6040005-EA5F-2764-A482-9A1CB8FD9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5635" y="4039482"/>
                <a:ext cx="4194379" cy="44957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6040005-EA5F-2764-A482-9A1CB8FD9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5" y="4039482"/>
                <a:ext cx="4194379" cy="449572"/>
              </a:xfrm>
              <a:prstGeom prst="rect">
                <a:avLst/>
              </a:prstGeom>
              <a:blipFill>
                <a:blip r:embed="rId9"/>
                <a:stretch>
                  <a:fillRect l="-904"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What This also Means</a:t>
            </a:r>
            <a:endParaRPr sz="24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87BCEC4-4DD3-F2E4-E84E-262182ADA009}"/>
              </a:ext>
            </a:extLst>
          </p:cNvPr>
          <p:cNvSpPr txBox="1">
            <a:spLocks noChangeArrowheads="1"/>
          </p:cNvSpPr>
          <p:nvPr/>
        </p:nvSpPr>
        <p:spPr>
          <a:xfrm>
            <a:off x="422385" y="1027726"/>
            <a:ext cx="6153325" cy="2720731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Char char="•"/>
              <a:defRPr sz="15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r>
              <a:rPr lang="en-US" altLang="en-US" dirty="0"/>
              <a:t>O(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/>
              <a:t>no faster</a:t>
            </a:r>
            <a:r>
              <a:rPr lang="en-US" altLang="en-US" dirty="0"/>
              <a:t> than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l-GR" altLang="en-US" dirty="0">
                <a:latin typeface="Lucida Grande" panose="020B0600040502020204" pitchFamily="34" charset="0"/>
                <a:cs typeface="Times New Roman" panose="02020603050405020304" pitchFamily="18" charset="0"/>
              </a:rPr>
              <a:t>Θ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/>
              <a:t>at same rate</a:t>
            </a:r>
            <a:r>
              <a:rPr lang="en-US" altLang="en-US" dirty="0"/>
              <a:t> 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l-GR" altLang="en-US" dirty="0">
                <a:latin typeface="Lucida Grande" panose="020B0600040502020204" pitchFamily="34" charset="0"/>
                <a:cs typeface="Times New Roman" panose="02020603050405020304" pitchFamily="18" charset="0"/>
              </a:rPr>
              <a:t>Ω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/>
              <a:t>at least as fast</a:t>
            </a:r>
            <a:r>
              <a:rPr lang="en-US" altLang="en-US" dirty="0"/>
              <a:t> 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339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Analogy to Real Numbers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1">
                <a:extLst>
                  <a:ext uri="{FF2B5EF4-FFF2-40B4-BE49-F238E27FC236}">
                    <a16:creationId xmlns:a16="http://schemas.microsoft.com/office/drawing/2014/main" id="{BA95E8A0-0CDA-CEF5-54A4-84E66F987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29804"/>
                  </p:ext>
                </p:extLst>
              </p:nvPr>
            </p:nvGraphicFramePr>
            <p:xfrm>
              <a:off x="1143000" y="1786890"/>
              <a:ext cx="4572000" cy="156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71438459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0316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Real Numbers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76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2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Ω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337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447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1">
                <a:extLst>
                  <a:ext uri="{FF2B5EF4-FFF2-40B4-BE49-F238E27FC236}">
                    <a16:creationId xmlns:a16="http://schemas.microsoft.com/office/drawing/2014/main" id="{BA95E8A0-0CDA-CEF5-54A4-84E66F987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29804"/>
                  </p:ext>
                </p:extLst>
              </p:nvPr>
            </p:nvGraphicFramePr>
            <p:xfrm>
              <a:off x="1143000" y="1786890"/>
              <a:ext cx="4572000" cy="156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71438459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0316955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Real Numbers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76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33333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33333" r="-1667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12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241379" r="-101667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241379" r="-1667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37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330000" r="-101667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330000" r="-1667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447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770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</p:spPr>
            <p:txBody>
              <a:bodyPr vert="horz" wrap="square" lIns="0" tIns="6160" rIns="0" bIns="0" rtlCol="0" anchor="ctr">
                <a:spAutoFit/>
              </a:bodyPr>
              <a:lstStyle/>
              <a:p>
                <a:pPr marL="6484">
                  <a:lnSpc>
                    <a:spcPct val="100000"/>
                  </a:lnSpc>
                  <a:spcBef>
                    <a:spcPts val="49"/>
                  </a:spcBef>
                </a:pPr>
                <a:r>
                  <a:rPr lang="en-US" sz="2400" dirty="0"/>
                  <a:t>o (small-o) 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] and ⍵ (small ⍵)</a:t>
                </a:r>
                <a:endParaRPr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A2FDB2-9502-F45F-4549-C1948C12922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8114" y="721400"/>
                <a:ext cx="6350466" cy="375552"/>
              </a:xfrm>
              <a:prstGeom prst="rect">
                <a:avLst/>
              </a:prstGeom>
              <a:blipFill>
                <a:blip r:embed="rId3"/>
                <a:stretch>
                  <a:fillRect t="-22581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515" y="1121658"/>
                <a:ext cx="6576969" cy="3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&gt;0, ∃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11DFFB0-A96F-C877-A6D5-1C4EDA46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5" y="1121658"/>
                <a:ext cx="6576969" cy="313998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557F399-8602-598C-EB74-DC14E33E8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953" y="1515809"/>
                <a:ext cx="3648372" cy="10845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Asymptotic </a:t>
                </a:r>
                <a:r>
                  <a:rPr lang="en-US" sz="1600" dirty="0">
                    <a:solidFill>
                      <a:srgbClr val="FF0000"/>
                    </a:solidFill>
                  </a:rPr>
                  <a:t>non-tight upper bound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Note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600" dirty="0"/>
                  <a:t>: must be smaller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Equivalently,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557F399-8602-598C-EB74-DC14E33E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3" y="1515809"/>
                <a:ext cx="3648372" cy="1084574"/>
              </a:xfrm>
              <a:prstGeom prst="rect">
                <a:avLst/>
              </a:prstGeom>
              <a:blipFill>
                <a:blip r:embed="rId5"/>
                <a:stretch>
                  <a:fillRect l="-694" t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09CD60-D896-9735-128F-004D99389F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405727"/>
                <a:ext cx="3648372" cy="11411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Asymptotic </a:t>
                </a:r>
                <a:r>
                  <a:rPr lang="en-US" sz="1600" dirty="0">
                    <a:solidFill>
                      <a:srgbClr val="FF0000"/>
                    </a:solidFill>
                  </a:rPr>
                  <a:t>non-tight lower bound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Note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/>
                  <a:t>: must be larger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Equivalently,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09CD60-D896-9735-128F-004D99389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405727"/>
                <a:ext cx="3648372" cy="1141106"/>
              </a:xfrm>
              <a:prstGeom prst="rect">
                <a:avLst/>
              </a:prstGeom>
              <a:blipFill>
                <a:blip r:embed="rId6"/>
                <a:stretch>
                  <a:fillRect l="-694" t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982EE4-DE91-656B-5BEE-550F564FB595}"/>
              </a:ext>
            </a:extLst>
          </p:cNvPr>
          <p:cNvSpPr txBox="1">
            <a:spLocks/>
          </p:cNvSpPr>
          <p:nvPr/>
        </p:nvSpPr>
        <p:spPr>
          <a:xfrm>
            <a:off x="218953" y="2763942"/>
            <a:ext cx="3648372" cy="356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By analogy,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D7CF52AB-1764-3D59-DF9A-064CF5B06D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051780"/>
                <a:ext cx="6576969" cy="3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𝑎𝑛𝑦𝑐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&gt;0,∃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∀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D7CF52AB-1764-3D59-DF9A-064CF5B0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051780"/>
                <a:ext cx="6576969" cy="313998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3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Analogy to Real Numbers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1">
                <a:extLst>
                  <a:ext uri="{FF2B5EF4-FFF2-40B4-BE49-F238E27FC236}">
                    <a16:creationId xmlns:a16="http://schemas.microsoft.com/office/drawing/2014/main" id="{BA95E8A0-0CDA-CEF5-54A4-84E66F987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401764"/>
                  </p:ext>
                </p:extLst>
              </p:nvPr>
            </p:nvGraphicFramePr>
            <p:xfrm>
              <a:off x="1143000" y="1786890"/>
              <a:ext cx="4572000" cy="231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71438459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0316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Real Numbers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76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2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Ω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337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447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677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760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1">
                <a:extLst>
                  <a:ext uri="{FF2B5EF4-FFF2-40B4-BE49-F238E27FC236}">
                    <a16:creationId xmlns:a16="http://schemas.microsoft.com/office/drawing/2014/main" id="{BA95E8A0-0CDA-CEF5-54A4-84E66F987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401764"/>
                  </p:ext>
                </p:extLst>
              </p:nvPr>
            </p:nvGraphicFramePr>
            <p:xfrm>
              <a:off x="1143000" y="1786890"/>
              <a:ext cx="4572000" cy="231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371438459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0316955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Real Numbers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76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33333" r="-101667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33333" r="-1667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12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241379" r="-10166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241379" r="-1667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37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341379" r="-101667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341379" r="-1667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447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426667" r="-10166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426667" r="-1667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677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544828" r="-10166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544828" r="-1667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9760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461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Time Complexity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246FF63-A590-4530-E533-4AC8EACC1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266225"/>
                <a:ext cx="6424393" cy="337040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Consider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algorithm running on a computer that can execute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/>
                  <a:t> ops/sec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1600" dirty="0"/>
                  <a:t>, what amount of time will be required?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246FF63-A590-4530-E533-4AC8EACC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266225"/>
                <a:ext cx="6424393" cy="3370405"/>
              </a:xfrm>
              <a:prstGeom prst="rect">
                <a:avLst/>
              </a:prstGeom>
              <a:blipFill>
                <a:blip r:embed="rId3"/>
                <a:stretch>
                  <a:fillRect l="-394" t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6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Analyzing Algorithms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Predict how your algorithm performs in practice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By analyzing several candidate algorithms for a problem we can identify efficient ones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Criteria</a:t>
            </a:r>
          </a:p>
          <a:p>
            <a:pPr marL="450850" lvl="1" indent="-234950">
              <a:lnSpc>
                <a:spcPts val="1688"/>
              </a:lnSpc>
            </a:pPr>
            <a:r>
              <a:rPr lang="en-US" sz="1400" dirty="0"/>
              <a:t>Running time</a:t>
            </a:r>
          </a:p>
          <a:p>
            <a:pPr marL="450850" lvl="1" indent="-234950">
              <a:lnSpc>
                <a:spcPts val="1688"/>
              </a:lnSpc>
            </a:pPr>
            <a:r>
              <a:rPr lang="en-US" sz="1400" dirty="0"/>
              <a:t>Space usage</a:t>
            </a:r>
          </a:p>
          <a:p>
            <a:pPr marL="450850" lvl="1" indent="-234950">
              <a:lnSpc>
                <a:spcPts val="1688"/>
              </a:lnSpc>
            </a:pPr>
            <a:r>
              <a:rPr lang="en-US" sz="1400" dirty="0"/>
              <a:t>Cache I/O</a:t>
            </a:r>
          </a:p>
          <a:p>
            <a:pPr marL="450850" lvl="1" indent="-234950">
              <a:lnSpc>
                <a:spcPts val="1688"/>
              </a:lnSpc>
            </a:pPr>
            <a:r>
              <a:rPr lang="en-US" sz="1400" dirty="0"/>
              <a:t>Main memory I/O</a:t>
            </a:r>
          </a:p>
          <a:p>
            <a:pPr marL="450850" lvl="1" indent="-234950">
              <a:lnSpc>
                <a:spcPts val="1688"/>
              </a:lnSpc>
            </a:pPr>
            <a:r>
              <a:rPr lang="en-US" sz="1400" dirty="0"/>
              <a:t>Lines of codes</a:t>
            </a:r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C5059-D6E6-6176-653C-E1B053CB6BAC}"/>
              </a:ext>
            </a:extLst>
          </p:cNvPr>
          <p:cNvSpPr/>
          <p:nvPr/>
        </p:nvSpPr>
        <p:spPr>
          <a:xfrm>
            <a:off x="645952" y="2424418"/>
            <a:ext cx="1149292" cy="335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Subset Sum Selection Problem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246FF63-A590-4530-E533-4AC8EACC1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266225"/>
                <a:ext cx="6424393" cy="337040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Given a set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600" dirty="0"/>
                  <a:t> of integers and a target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, determine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600" dirty="0"/>
                  <a:t> has a subset that sums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exactly.</a:t>
                </a: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5, 9, 10}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What about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246FF63-A590-4530-E533-4AC8EACC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266225"/>
                <a:ext cx="6424393" cy="3370405"/>
              </a:xfrm>
              <a:prstGeom prst="rect">
                <a:avLst/>
              </a:prstGeom>
              <a:blipFill>
                <a:blip r:embed="rId3"/>
                <a:stretch>
                  <a:fillRect l="-394" t="-1498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94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Complexity of Parts to Whole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46FF63-A590-4530-E533-4AC8EACC11D3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Suppose you have 3 sections of an algorithm for which you know the complexities are like this.</a:t>
            </a:r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r>
              <a:rPr lang="en-US" sz="1600" dirty="0"/>
              <a:t>What can you tell about the complexity of the overall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86CC4F-3393-251C-AE93-561341A2A3DE}"/>
                  </a:ext>
                </a:extLst>
              </p:cNvPr>
              <p:cNvSpPr/>
              <p:nvPr/>
            </p:nvSpPr>
            <p:spPr>
              <a:xfrm>
                <a:off x="671119" y="1912690"/>
                <a:ext cx="889233" cy="562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86CC4F-3393-251C-AE93-561341A2A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9" y="1912690"/>
                <a:ext cx="889233" cy="562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1648A4B-1E43-1091-FC5B-D238AA54F703}"/>
                  </a:ext>
                </a:extLst>
              </p:cNvPr>
              <p:cNvSpPr/>
              <p:nvPr/>
            </p:nvSpPr>
            <p:spPr>
              <a:xfrm>
                <a:off x="671119" y="2474752"/>
                <a:ext cx="889233" cy="562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1648A4B-1E43-1091-FC5B-D238AA54F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9" y="2474752"/>
                <a:ext cx="889233" cy="562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BFC6E0-B6D8-DEC9-921A-4ABE738EAD70}"/>
                  </a:ext>
                </a:extLst>
              </p:cNvPr>
              <p:cNvSpPr/>
              <p:nvPr/>
            </p:nvSpPr>
            <p:spPr>
              <a:xfrm>
                <a:off x="671118" y="3038306"/>
                <a:ext cx="889233" cy="562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BFC6E0-B6D8-DEC9-921A-4ABE738EA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8" y="3038306"/>
                <a:ext cx="889233" cy="562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Theorem</a:t>
            </a:r>
            <a:endParaRPr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672EDB-5255-CB0A-B0FB-175EF7C6A244}"/>
              </a:ext>
            </a:extLst>
          </p:cNvPr>
          <p:cNvSpPr txBox="1">
            <a:spLocks noChangeArrowheads="1"/>
          </p:cNvSpPr>
          <p:nvPr/>
        </p:nvSpPr>
        <p:spPr>
          <a:xfrm>
            <a:off x="117447" y="1160477"/>
            <a:ext cx="6451132" cy="1411273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/>
              <a:buChar char="•"/>
              <a:defRPr sz="15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800" dirty="0"/>
              <a:t>If </a:t>
            </a:r>
            <a:r>
              <a:rPr lang="en-US" altLang="en-US" sz="1800" i="1" dirty="0"/>
              <a:t>t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(n) = </a:t>
            </a:r>
            <a:r>
              <a:rPr lang="en-US" altLang="en-US" sz="1800" i="1" dirty="0">
                <a:sym typeface="Symbol" pitchFamily="2" charset="2"/>
              </a:rPr>
              <a:t>O(g</a:t>
            </a:r>
            <a:r>
              <a:rPr lang="en-US" altLang="en-US" sz="1800" i="1" baseline="-25000" dirty="0">
                <a:sym typeface="Symbol" pitchFamily="2" charset="2"/>
              </a:rPr>
              <a:t>1</a:t>
            </a:r>
            <a:r>
              <a:rPr lang="en-US" altLang="en-US" sz="1800" i="1" dirty="0">
                <a:sym typeface="Symbol" pitchFamily="2" charset="2"/>
              </a:rPr>
              <a:t>(n))</a:t>
            </a:r>
            <a:r>
              <a:rPr lang="en-US" altLang="en-US" sz="1800" dirty="0">
                <a:sym typeface="Symbol" pitchFamily="2" charset="2"/>
              </a:rPr>
              <a:t> and </a:t>
            </a:r>
            <a:r>
              <a:rPr lang="en-US" altLang="en-US" sz="1800" i="1" dirty="0"/>
              <a:t>t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(n) = </a:t>
            </a:r>
            <a:r>
              <a:rPr lang="en-US" altLang="en-US" sz="1800" i="1" dirty="0">
                <a:sym typeface="Symbol" pitchFamily="2" charset="2"/>
              </a:rPr>
              <a:t>O(g</a:t>
            </a:r>
            <a:r>
              <a:rPr lang="en-US" altLang="en-US" sz="1800" i="1" baseline="-25000" dirty="0">
                <a:sym typeface="Symbol" pitchFamily="2" charset="2"/>
              </a:rPr>
              <a:t>2</a:t>
            </a:r>
            <a:r>
              <a:rPr lang="en-US" altLang="en-US" sz="1800" i="1" dirty="0">
                <a:sym typeface="Symbol" pitchFamily="2" charset="2"/>
              </a:rPr>
              <a:t>(n)),</a:t>
            </a:r>
            <a:r>
              <a:rPr lang="en-US" altLang="en-US" sz="1800" dirty="0">
                <a:sym typeface="Symbol" pitchFamily="2" charset="2"/>
              </a:rPr>
              <a:t> then </a:t>
            </a:r>
            <a:r>
              <a:rPr lang="en-US" altLang="en-US" sz="1800" i="1" dirty="0">
                <a:sym typeface="Symbol" pitchFamily="2" charset="2"/>
              </a:rPr>
              <a:t>t</a:t>
            </a:r>
            <a:r>
              <a:rPr lang="en-US" altLang="en-US" sz="1800" i="1" baseline="-25000" dirty="0">
                <a:sym typeface="Symbol" pitchFamily="2" charset="2"/>
              </a:rPr>
              <a:t>1</a:t>
            </a:r>
            <a:r>
              <a:rPr lang="en-US" altLang="en-US" sz="1800" i="1" dirty="0">
                <a:sym typeface="Symbol" pitchFamily="2" charset="2"/>
              </a:rPr>
              <a:t>(n) + t</a:t>
            </a:r>
            <a:r>
              <a:rPr lang="en-US" altLang="en-US" sz="1800" i="1" baseline="-25000" dirty="0">
                <a:sym typeface="Symbol" pitchFamily="2" charset="2"/>
              </a:rPr>
              <a:t>2</a:t>
            </a:r>
            <a:r>
              <a:rPr lang="en-US" altLang="en-US" sz="1800" i="1" dirty="0">
                <a:sym typeface="Symbol" pitchFamily="2" charset="2"/>
              </a:rPr>
              <a:t>(n) = O(max{g</a:t>
            </a:r>
            <a:r>
              <a:rPr lang="en-US" altLang="en-US" sz="1800" i="1" baseline="-25000" dirty="0">
                <a:sym typeface="Symbol" pitchFamily="2" charset="2"/>
              </a:rPr>
              <a:t>1</a:t>
            </a:r>
            <a:r>
              <a:rPr lang="en-US" altLang="en-US" sz="1800" i="1" dirty="0">
                <a:sym typeface="Symbol" pitchFamily="2" charset="2"/>
              </a:rPr>
              <a:t>(n), g</a:t>
            </a:r>
            <a:r>
              <a:rPr lang="en-US" altLang="en-US" sz="1800" i="1" baseline="-25000" dirty="0">
                <a:sym typeface="Symbol" pitchFamily="2" charset="2"/>
              </a:rPr>
              <a:t>2</a:t>
            </a:r>
            <a:r>
              <a:rPr lang="en-US" altLang="en-US" sz="1800" i="1" dirty="0">
                <a:sym typeface="Symbol" pitchFamily="2" charset="2"/>
              </a:rPr>
              <a:t>(n)})</a:t>
            </a:r>
            <a:endParaRPr lang="en-US" altLang="en-US" sz="1800" dirty="0">
              <a:sym typeface="Symbol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sym typeface="Symbol" pitchFamily="2" charset="2"/>
              </a:rPr>
              <a:t>The algorithm’s overall efficiency will be determined by the part with a larger order of growth, i.e., its least efficient part.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ym typeface="Symbol" pitchFamily="2" charset="2"/>
              </a:rPr>
              <a:t>For example, </a:t>
            </a:r>
            <a:r>
              <a:rPr lang="en-US" altLang="zh-CN" sz="1800" dirty="0">
                <a:ea typeface="宋体" panose="02010600030101010101" pitchFamily="2" charset="-122"/>
                <a:sym typeface="Symbol" pitchFamily="2" charset="2"/>
              </a:rPr>
              <a:t>  </a:t>
            </a:r>
            <a:r>
              <a:rPr lang="en-US" altLang="en-US" sz="1800" i="1" dirty="0">
                <a:sym typeface="Symbol" pitchFamily="2" charset="2"/>
              </a:rPr>
              <a:t>5n</a:t>
            </a:r>
            <a:r>
              <a:rPr lang="en-US" altLang="en-US" sz="1800" i="1" baseline="30000" dirty="0">
                <a:sym typeface="Symbol" pitchFamily="2" charset="2"/>
              </a:rPr>
              <a:t>2</a:t>
            </a:r>
            <a:r>
              <a:rPr lang="en-US" altLang="en-US" sz="1800" i="1" dirty="0">
                <a:sym typeface="Symbol" pitchFamily="2" charset="2"/>
              </a:rPr>
              <a:t> + 3nlogn = O(n</a:t>
            </a:r>
            <a:r>
              <a:rPr lang="en-US" altLang="en-US" sz="1800" i="1" baseline="30000" dirty="0">
                <a:sym typeface="Symbol" pitchFamily="2" charset="2"/>
              </a:rPr>
              <a:t>2</a:t>
            </a:r>
            <a:r>
              <a:rPr lang="en-US" altLang="en-US" sz="1800" i="1" dirty="0">
                <a:sym typeface="Symbol" pitchFamily="2" charset="2"/>
              </a:rPr>
              <a:t>)</a:t>
            </a:r>
            <a:endParaRPr lang="en-CA" altLang="en-US" sz="1800" dirty="0">
              <a:sym typeface="Symbol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9A46D689-29B5-103E-DFA9-E715FACF4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053" y="2767528"/>
                <a:ext cx="6669947" cy="1841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b="1" dirty="0"/>
                  <a:t>Proof</a:t>
                </a:r>
                <a:r>
                  <a:rPr lang="en-US" altLang="en-US" dirty="0"/>
                  <a:t>.  There exist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i="1" dirty="0"/>
                  <a:t> </a:t>
                </a:r>
                <a:r>
                  <a:rPr lang="en-US" altLang="en-US" dirty="0"/>
                  <a:t>such that</a:t>
                </a:r>
              </a:p>
              <a:p>
                <a:pPr algn="l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en-US" dirty="0"/>
                  <a:t>, then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9A46D689-29B5-103E-DFA9-E715FACF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053" y="2767528"/>
                <a:ext cx="6669947" cy="1841402"/>
              </a:xfrm>
              <a:prstGeom prst="rect">
                <a:avLst/>
              </a:prstGeom>
              <a:blipFill>
                <a:blip r:embed="rId3"/>
                <a:stretch>
                  <a:fillRect l="-760" t="-6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9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Analyzing Running Time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Random Access Machine (RAM) model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Every operation including memory access, arithmetic operations etc. takes same amount of time.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Is it precise?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Not really. But precise model would be tedious – would yield very little insight into algorithm design and analysis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However, we should be careful not to abuse it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We only care about “Order of the cost”, i.e., we omit</a:t>
            </a:r>
          </a:p>
          <a:p>
            <a:pPr marL="492125" lvl="1" indent="-225425">
              <a:lnSpc>
                <a:spcPts val="1688"/>
              </a:lnSpc>
            </a:pPr>
            <a:r>
              <a:rPr lang="en-US" sz="1200" dirty="0"/>
              <a:t>Lower order terms</a:t>
            </a:r>
          </a:p>
          <a:p>
            <a:pPr marL="492125" lvl="1" indent="-225425">
              <a:lnSpc>
                <a:spcPts val="1688"/>
              </a:lnSpc>
            </a:pPr>
            <a:r>
              <a:rPr lang="en-US" sz="1200" dirty="0"/>
              <a:t>Constants</a:t>
            </a:r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0088-88E1-8495-99BE-23B551FAB3AC}"/>
              </a:ext>
            </a:extLst>
          </p:cNvPr>
          <p:cNvSpPr txBox="1"/>
          <p:nvPr/>
        </p:nvSpPr>
        <p:spPr>
          <a:xfrm>
            <a:off x="2433500" y="3802326"/>
            <a:ext cx="20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Asymptotic Analysis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B6CAE7A-36D0-51FE-C310-780563D7FA86}"/>
              </a:ext>
            </a:extLst>
          </p:cNvPr>
          <p:cNvSpPr/>
          <p:nvPr/>
        </p:nvSpPr>
        <p:spPr>
          <a:xfrm>
            <a:off x="2189526" y="3795418"/>
            <a:ext cx="243281" cy="4410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Why Asymptotic Analysis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266225"/>
                <a:ext cx="6424393" cy="337040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Because we only care about how fast a function grows!</a:t>
                </a:r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Would you rather have a million rupees one time or one paisa on day one, doubled every day for a month?</a:t>
                </a:r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Actually, the second option can get you more than 1 million (in around 27 days itself)</a:t>
                </a:r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1+2+4+…+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dirty="0"/>
                  <a:t> paisa = 1.342 million (for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>
                  <a:lnSpc>
                    <a:spcPts val="1688"/>
                  </a:lnSpc>
                </a:pPr>
                <a:endParaRPr lang="en-US" sz="157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266225"/>
                <a:ext cx="6424393" cy="3370405"/>
              </a:xfrm>
              <a:prstGeom prst="rect">
                <a:avLst/>
              </a:prstGeom>
              <a:blipFill>
                <a:blip r:embed="rId3"/>
                <a:stretch>
                  <a:fillRect l="-394" t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6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Running Time Analysis of Insertion Sort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Lets go back to insertion sort and see its running time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Our expression will evolve from a messy formula that assumes each line of the code takes a constant amount of time</a:t>
            </a:r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18B0A-C65F-AB63-FE02-1E35D785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215013"/>
            <a:ext cx="4364059" cy="203992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B45F62-61C5-AB06-01DD-7295FE4E64AD}"/>
                  </a:ext>
                </a:extLst>
              </p:cNvPr>
              <p:cNvSpPr txBox="1"/>
              <p:nvPr/>
            </p:nvSpPr>
            <p:spPr>
              <a:xfrm>
                <a:off x="4966532" y="2890566"/>
                <a:ext cx="1471062" cy="1186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denotes the number of times the lines in while loop executes for that value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B45F62-61C5-AB06-01DD-7295FE4E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32" y="2890566"/>
                <a:ext cx="1471062" cy="1186863"/>
              </a:xfrm>
              <a:prstGeom prst="rect">
                <a:avLst/>
              </a:prstGeom>
              <a:blipFill>
                <a:blip r:embed="rId4"/>
                <a:stretch>
                  <a:fillRect l="-847" t="-1053" b="-4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3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Running Time Analysis of Insertion Sort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208015"/>
                <a:ext cx="6424393" cy="342861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Best case: (Array is already sorted)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-&gt; a linear function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Worst case: (Array is reverse sorted)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is maximum each time,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 -&gt; Thus a quadratic function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208015"/>
                <a:ext cx="6424393" cy="3428615"/>
              </a:xfrm>
              <a:prstGeom prst="rect">
                <a:avLst/>
              </a:prstGeom>
              <a:blipFill>
                <a:blip r:embed="rId3"/>
                <a:stretch>
                  <a:fillRect l="-394" t="-11439" b="-1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DAD31F-17EC-8B0B-24FC-8F5913C66F1F}"/>
              </a:ext>
            </a:extLst>
          </p:cNvPr>
          <p:cNvSpPr txBox="1"/>
          <p:nvPr/>
        </p:nvSpPr>
        <p:spPr>
          <a:xfrm>
            <a:off x="4353886" y="2008563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66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Best/Average/Worst Case Analysis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We looked at both `best case’ (input array was already sorted) and `worst case’ (input array was reverse sorted)</a:t>
            </a:r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r>
              <a:rPr lang="en-US" sz="1600" dirty="0"/>
              <a:t>In this course, we shall usually concentrate on worst-case running time</a:t>
            </a:r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r>
              <a:rPr lang="en-US" sz="1600" dirty="0"/>
              <a:t>Major reasons</a:t>
            </a:r>
          </a:p>
          <a:p>
            <a:pPr marL="450850" lvl="1" indent="-201613">
              <a:lnSpc>
                <a:spcPts val="1688"/>
              </a:lnSpc>
            </a:pPr>
            <a:r>
              <a:rPr lang="en-US" sz="1400" dirty="0"/>
              <a:t>Gives an upper bound on the running time for any input</a:t>
            </a:r>
          </a:p>
          <a:p>
            <a:pPr marL="450850" lvl="1" indent="-201613">
              <a:lnSpc>
                <a:spcPts val="1688"/>
              </a:lnSpc>
            </a:pPr>
            <a:r>
              <a:rPr lang="en-US" sz="1400" dirty="0"/>
              <a:t>For some algorithms, worst case occurs fairly often, e.g., searching</a:t>
            </a:r>
          </a:p>
          <a:p>
            <a:pPr marL="450850" lvl="1" indent="-201613">
              <a:lnSpc>
                <a:spcPts val="1688"/>
              </a:lnSpc>
            </a:pPr>
            <a:r>
              <a:rPr lang="en-US" sz="1400" dirty="0"/>
              <a:t>Average case is often roughly as bad as the worst case.</a:t>
            </a:r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Order of Growth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65557"/>
                <a:ext cx="6424393" cy="337040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In analyzing running time for `insertion sort’, we started with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to represent the cost of each statement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Then we observed that they give more detail than we need and we discarded them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We shall go ahead with more simplifying abstraction: </a:t>
                </a:r>
                <a:r>
                  <a:rPr lang="en-US" sz="1600" b="1" dirty="0"/>
                  <a:t>Rate/Order of Growth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For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we care when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large enough. When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small,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/>
                  <a:t>is small anyway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The constant factors and lower order terms doesn’t affect the growth of the function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One algorithm is more efficient than another if its worst-case running time has a lower order of growth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65557"/>
                <a:ext cx="6424393" cy="3370405"/>
              </a:xfrm>
              <a:prstGeom prst="rect">
                <a:avLst/>
              </a:prstGeom>
              <a:blipFill>
                <a:blip r:embed="rId3"/>
                <a:stretch>
                  <a:fillRect l="-394" t="-1498" b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Analysis of Algorithms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Order of Growth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165557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5F14D-F840-DCF0-CAD9-85258933F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6" y="1363789"/>
            <a:ext cx="3347830" cy="2105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0C100-6A65-AD2A-84EF-8B0F1CDAF761}"/>
                  </a:ext>
                </a:extLst>
              </p:cNvPr>
              <p:cNvSpPr txBox="1"/>
              <p:nvPr/>
            </p:nvSpPr>
            <p:spPr>
              <a:xfrm>
                <a:off x="4362318" y="1535634"/>
                <a:ext cx="1745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=0.1×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0C100-6A65-AD2A-84EF-8B0F1CDAF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18" y="1535634"/>
                <a:ext cx="1745350" cy="276999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07B928-1E7A-0D58-2609-825E5F0B5584}"/>
                  </a:ext>
                </a:extLst>
              </p:cNvPr>
              <p:cNvSpPr txBox="1"/>
              <p:nvPr/>
            </p:nvSpPr>
            <p:spPr>
              <a:xfrm>
                <a:off x="4231959" y="1826719"/>
                <a:ext cx="1535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b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07B928-1E7A-0D58-2609-825E5F0B5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959" y="1826719"/>
                <a:ext cx="1535558" cy="276999"/>
              </a:xfrm>
              <a:prstGeom prst="rect">
                <a:avLst/>
              </a:prstGeom>
              <a:blipFill>
                <a:blip r:embed="rId5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8B5-F73F-8478-ED88-62249E6A2B3A}"/>
                  </a:ext>
                </a:extLst>
              </p:cNvPr>
              <p:cNvSpPr txBox="1"/>
              <p:nvPr/>
            </p:nvSpPr>
            <p:spPr>
              <a:xfrm>
                <a:off x="4426696" y="2139746"/>
                <a:ext cx="1146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I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8B5-F73F-8478-ED88-62249E6A2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96" y="2139746"/>
                <a:ext cx="1146083" cy="276999"/>
              </a:xfrm>
              <a:prstGeom prst="rect">
                <a:avLst/>
              </a:prstGeom>
              <a:blipFill>
                <a:blip r:embed="rId6"/>
                <a:stretch>
                  <a:fillRect l="-6593" r="-43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FD29B2-E622-EF63-8906-FE4C21B1C577}"/>
                  </a:ext>
                </a:extLst>
              </p:cNvPr>
              <p:cNvSpPr txBox="1"/>
              <p:nvPr/>
            </p:nvSpPr>
            <p:spPr>
              <a:xfrm>
                <a:off x="4432018" y="2452773"/>
                <a:ext cx="1140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IN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FD29B2-E622-EF63-8906-FE4C21B1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18" y="2452773"/>
                <a:ext cx="1140761" cy="276999"/>
              </a:xfrm>
              <a:prstGeom prst="rect">
                <a:avLst/>
              </a:prstGeom>
              <a:blipFill>
                <a:blip r:embed="rId7"/>
                <a:stretch>
                  <a:fillRect l="-6593" r="-439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AD4A23C-8C67-9953-C9AF-CEBEE7D74D62}"/>
              </a:ext>
            </a:extLst>
          </p:cNvPr>
          <p:cNvSpPr/>
          <p:nvPr/>
        </p:nvSpPr>
        <p:spPr>
          <a:xfrm>
            <a:off x="4058044" y="2867821"/>
            <a:ext cx="2607617" cy="3559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Omit the constant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996F6-854C-5759-1F0E-C76368D480BE}"/>
                  </a:ext>
                </a:extLst>
              </p:cNvPr>
              <p:cNvSpPr txBox="1"/>
              <p:nvPr/>
            </p:nvSpPr>
            <p:spPr>
              <a:xfrm>
                <a:off x="100669" y="3864473"/>
                <a:ext cx="6722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is large enough,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will be much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996F6-854C-5759-1F0E-C76368D48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9" y="3864473"/>
                <a:ext cx="6722418" cy="369332"/>
              </a:xfrm>
              <a:prstGeom prst="rect">
                <a:avLst/>
              </a:prstGeom>
              <a:blipFill>
                <a:blip r:embed="rId8"/>
                <a:stretch>
                  <a:fillRect l="-5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93C84-59C0-035C-086C-376CC7CC258C}"/>
                  </a:ext>
                </a:extLst>
              </p:cNvPr>
              <p:cNvSpPr txBox="1"/>
              <p:nvPr/>
            </p:nvSpPr>
            <p:spPr>
              <a:xfrm>
                <a:off x="144187" y="4179349"/>
                <a:ext cx="41315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will have similar growth trend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93C84-59C0-035C-086C-376CC7CC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4179349"/>
                <a:ext cx="4131516" cy="338554"/>
              </a:xfrm>
              <a:prstGeom prst="rect">
                <a:avLst/>
              </a:prstGeom>
              <a:blipFill>
                <a:blip r:embed="rId9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78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36921</TotalTime>
  <Words>2316</Words>
  <Application>Microsoft Macintosh PowerPoint</Application>
  <PresentationFormat>Custom</PresentationFormat>
  <Paragraphs>277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Lucida Grande</vt:lpstr>
      <vt:lpstr>Monotype Sorts</vt:lpstr>
      <vt:lpstr>Segoe UI</vt:lpstr>
      <vt:lpstr>Office Theme</vt:lpstr>
      <vt:lpstr>Algorithms – I (CS29003/203)</vt:lpstr>
      <vt:lpstr>Analyzing Algorithms</vt:lpstr>
      <vt:lpstr>Analyzing Running Time</vt:lpstr>
      <vt:lpstr>Why Asymptotic Analysis</vt:lpstr>
      <vt:lpstr>Running Time Analysis of Insertion Sort</vt:lpstr>
      <vt:lpstr>Running Time Analysis of Insertion Sort</vt:lpstr>
      <vt:lpstr>Best/Average/Worst Case Analysis</vt:lpstr>
      <vt:lpstr>Order of Growth</vt:lpstr>
      <vt:lpstr>Order of Growth</vt:lpstr>
      <vt:lpstr>Order of Growth</vt:lpstr>
      <vt:lpstr>Asymptotic Notations</vt:lpstr>
      <vt:lpstr>O (Big-O) [≤]</vt:lpstr>
      <vt:lpstr>Ω (Big- Ω) [≥]</vt:lpstr>
      <vt:lpstr>Θ (Big- theta) [=]</vt:lpstr>
      <vt:lpstr>What This also Means</vt:lpstr>
      <vt:lpstr>Analogy to Real Numbers</vt:lpstr>
      <vt:lpstr>o (small-o) [&lt;] and ⍵ (small ⍵)</vt:lpstr>
      <vt:lpstr>Analogy to Real Numbers</vt:lpstr>
      <vt:lpstr>Time Complexity</vt:lpstr>
      <vt:lpstr>Subset Sum Selection Problem</vt:lpstr>
      <vt:lpstr>Complexity of Parts to Whole</vt:lpstr>
      <vt:lpstr>Theorem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714</cp:revision>
  <cp:lastPrinted>2019-07-16T19:24:24Z</cp:lastPrinted>
  <dcterms:created xsi:type="dcterms:W3CDTF">2019-01-13T09:33:50Z</dcterms:created>
  <dcterms:modified xsi:type="dcterms:W3CDTF">2022-08-10T16:51:29Z</dcterms:modified>
</cp:coreProperties>
</file>