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8" r:id="rId2"/>
    <p:sldId id="319" r:id="rId3"/>
    <p:sldId id="31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3" r:id="rId17"/>
    <p:sldId id="332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297" r:id="rId51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7" userDrawn="1">
          <p15:clr>
            <a:srgbClr val="A4A3A4"/>
          </p15:clr>
        </p15:guide>
        <p15:guide id="4" orient="horz" pos="2199" userDrawn="1">
          <p15:clr>
            <a:srgbClr val="A4A3A4"/>
          </p15:clr>
        </p15:guide>
        <p15:guide id="7" orient="horz" pos="2807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9" orient="horz" pos="3980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1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40FF"/>
    <a:srgbClr val="00FA00"/>
    <a:srgbClr val="0432FF"/>
    <a:srgbClr val="FF4C41"/>
    <a:srgbClr val="FFFC00"/>
    <a:srgbClr val="FF2600"/>
    <a:srgbClr val="942093"/>
    <a:srgbClr val="009051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371" autoAdjust="0"/>
  </p:normalViewPr>
  <p:slideViewPr>
    <p:cSldViewPr snapToGrid="0" snapToObjects="1">
      <p:cViewPr varScale="1">
        <p:scale>
          <a:sx n="146" d="100"/>
          <a:sy n="146" d="100"/>
        </p:scale>
        <p:origin x="1224" y="168"/>
      </p:cViewPr>
      <p:guideLst>
        <p:guide orient="horz" pos="1047"/>
        <p:guide orient="horz" pos="2199"/>
        <p:guide orient="horz" pos="2807"/>
        <p:guide orient="horz" pos="4156"/>
        <p:guide orient="horz" pos="3980"/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2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8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2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5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2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8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4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6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9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6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9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94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9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4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5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1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70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3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6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4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5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1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3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52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21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98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8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>
            <a:normAutofit/>
          </a:bodyPr>
          <a:lstStyle>
            <a:lvl1pPr algn="l">
              <a:defRPr sz="4051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2184864"/>
            <a:ext cx="38862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184865"/>
            <a:ext cx="38862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130607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54521"/>
            <a:ext cx="3868340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2130607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954516"/>
            <a:ext cx="3887391" cy="323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1" y="974362"/>
            <a:ext cx="78867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49" y="6492279"/>
            <a:ext cx="88049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7386" y="6492279"/>
            <a:ext cx="587967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492279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9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974362"/>
            <a:ext cx="78867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2098625"/>
            <a:ext cx="78867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9150" y="6356352"/>
            <a:ext cx="6125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7386" y="6356352"/>
            <a:ext cx="58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419664" y="272253"/>
            <a:ext cx="6478377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1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351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351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351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9144000" cy="1075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" y="15872"/>
            <a:ext cx="585787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4300" y="2473453"/>
            <a:ext cx="8915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700" dirty="0"/>
              <a:t>Algorithms – I (CS29003/203)</a:t>
            </a:r>
            <a:endParaRPr sz="27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3235569" y="3722957"/>
            <a:ext cx="30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228600" y="4376821"/>
            <a:ext cx="8915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7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71612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5573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8838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6989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7652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6180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1047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3176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2653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92E10-A33A-65B7-4B5A-4C52FB6D0A1F}"/>
              </a:ext>
            </a:extLst>
          </p:cNvPr>
          <p:cNvSpPr txBox="1"/>
          <p:nvPr/>
        </p:nvSpPr>
        <p:spPr>
          <a:xfrm>
            <a:off x="2907423" y="49096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58B19-ECB8-6C62-1BF8-9376F20ACCE6}"/>
              </a:ext>
            </a:extLst>
          </p:cNvPr>
          <p:cNvSpPr txBox="1"/>
          <p:nvPr/>
        </p:nvSpPr>
        <p:spPr>
          <a:xfrm>
            <a:off x="1501323" y="46313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93626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888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Resources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42891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Apart from the book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UC Riverside, CS 141 course, Fall 2021 by Prof. Yan Gu and Prof. Yihan Sun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Stanford University, CS 161 course, Winter 2022 by Prof. Moses </a:t>
            </a:r>
            <a:r>
              <a:rPr lang="en-US" sz="2133" dirty="0" err="1"/>
              <a:t>Charikar</a:t>
            </a:r>
            <a:r>
              <a:rPr lang="en-US" sz="2133" dirty="0"/>
              <a:t> and Prof. </a:t>
            </a:r>
            <a:r>
              <a:rPr lang="en-US" sz="2133" dirty="0" err="1"/>
              <a:t>Nima</a:t>
            </a:r>
            <a:r>
              <a:rPr lang="en-US" sz="2133" dirty="0"/>
              <a:t> </a:t>
            </a:r>
            <a:r>
              <a:rPr lang="en-US" sz="2133" dirty="0" err="1"/>
              <a:t>Anari</a:t>
            </a:r>
            <a:endParaRPr lang="en-US" sz="2133" dirty="0"/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5952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82069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82069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046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054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054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5B208E-D816-C042-3E78-27F5F3DA5D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’s neighbors are already in updated state in the priority queue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5B208E-D816-C042-3E78-27F5F3DA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86E648A-28C7-FE2A-2838-C9C65DD46EC8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28098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108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108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’s neighbors are already in updated state in the priority queue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617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94856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94856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58528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9615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7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9615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𝐶𝐼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291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545311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7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545311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𝐶𝐹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9007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479933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479933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𝐹𝐺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0456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0264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0264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9557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𝐺𝐻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In fact, all neighbors are out in this case – This also means a cycle would come. So we don’t do anything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Same scenario with next greedy choices,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𝐻𝐼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955736"/>
              </a:xfrm>
              <a:prstGeom prst="rect">
                <a:avLst/>
              </a:prstGeom>
              <a:blipFill>
                <a:blip r:embed="rId5"/>
                <a:stretch>
                  <a:fillRect l="-145" t="-263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9068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667404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667404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en-US" sz="1400" dirty="0"/>
                  <a:t>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2639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39795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39795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𝐷𝐸</m:t>
                    </m:r>
                  </m:oMath>
                </a14:m>
                <a:r>
                  <a:rPr lang="en-US" sz="1400" dirty="0"/>
                  <a:t>. However,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’s neighbors are already updated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choosing DE is not completing any cycle, but exploring its neighbors can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the priority queue is empty, so we stop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4FCF9-8734-E1C4-6B28-5B39423BCC28}"/>
              </a:ext>
            </a:extLst>
          </p:cNvPr>
          <p:cNvSpPr txBox="1"/>
          <p:nvPr/>
        </p:nvSpPr>
        <p:spPr>
          <a:xfrm>
            <a:off x="4636642" y="34758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1931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89A33EB5-CF67-4D46-C20A-8B42A0ED5FFB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3BAAD732-D98D-9B7A-CC82-A4029A7DE06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D0DECB2D-38B5-1E3A-B2AE-F1D741A37AA5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FE986E51-B1E8-BFF6-D335-E13C92DF36B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4DCAC2B1-7E38-7EBD-9397-99E81330A42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F3233F3C-2C08-C4A6-2AB6-E0C0A24D4BB1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DF865A8A-3582-22E0-8CDF-93B3E91B792D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178CC1F7-703E-3498-C783-783F8C75DE78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83C84961-11ED-1EC6-8CDB-DF8E12D9A0A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6D0F4825-AFEE-3B14-F4D6-12823A8BD5F4}"/>
              </a:ext>
            </a:extLst>
          </p:cNvPr>
          <p:cNvCxnSpPr>
            <a:stCxn id="1081" idx="5"/>
            <a:endCxn id="1086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1C8DF585-A4D0-38E8-6C94-A92B332C265D}"/>
              </a:ext>
            </a:extLst>
          </p:cNvPr>
          <p:cNvCxnSpPr>
            <a:stCxn id="1081" idx="6"/>
            <a:endCxn id="1080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4EE2F91-4933-E2CD-3986-3DDEF0C8C5EE}"/>
              </a:ext>
            </a:extLst>
          </p:cNvPr>
          <p:cNvCxnSpPr>
            <a:stCxn id="1088" idx="1"/>
            <a:endCxn id="1080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456E1D9D-4F76-D7A3-A047-848B5A8F814E}"/>
              </a:ext>
            </a:extLst>
          </p:cNvPr>
          <p:cNvCxnSpPr>
            <a:stCxn id="1088" idx="3"/>
            <a:endCxn id="1086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F9F4EEC-806C-F97E-D733-71E4ADE9FB7B}"/>
              </a:ext>
            </a:extLst>
          </p:cNvPr>
          <p:cNvCxnSpPr>
            <a:stCxn id="1080" idx="4"/>
            <a:endCxn id="1086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375B4801-1884-720B-16CF-75550E0B1B73}"/>
              </a:ext>
            </a:extLst>
          </p:cNvPr>
          <p:cNvCxnSpPr>
            <a:stCxn id="1087" idx="5"/>
            <a:endCxn id="1085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04275309-1142-9A8E-887A-6C20075728FF}"/>
              </a:ext>
            </a:extLst>
          </p:cNvPr>
          <p:cNvCxnSpPr>
            <a:stCxn id="1085" idx="6"/>
            <a:endCxn id="1086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3DD781D-76A1-E66C-B5B2-9705E7B829C4}"/>
              </a:ext>
            </a:extLst>
          </p:cNvPr>
          <p:cNvCxnSpPr>
            <a:stCxn id="1087" idx="0"/>
            <a:endCxn id="1081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EA707C92-FA1E-A829-AB53-A1E10143A3BE}"/>
              </a:ext>
            </a:extLst>
          </p:cNvPr>
          <p:cNvCxnSpPr>
            <a:stCxn id="1082" idx="6"/>
            <a:endCxn id="1081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1A5D50D4-AD22-C0F2-F631-23C4581D3787}"/>
              </a:ext>
            </a:extLst>
          </p:cNvPr>
          <p:cNvCxnSpPr>
            <a:stCxn id="1083" idx="7"/>
            <a:endCxn id="1082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2F9106-9941-B78D-EC91-8216078EFBF7}"/>
              </a:ext>
            </a:extLst>
          </p:cNvPr>
          <p:cNvCxnSpPr>
            <a:stCxn id="1083" idx="5"/>
            <a:endCxn id="1084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CFBD9297-37FE-1259-C39E-F81212E4746C}"/>
              </a:ext>
            </a:extLst>
          </p:cNvPr>
          <p:cNvCxnSpPr>
            <a:stCxn id="1085" idx="2"/>
            <a:endCxn id="1084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9A84918-BB4B-51ED-08F2-E52832CDD3B8}"/>
              </a:ext>
            </a:extLst>
          </p:cNvPr>
          <p:cNvCxnSpPr>
            <a:stCxn id="1087" idx="3"/>
            <a:endCxn id="1084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A8F72E7-0299-0688-31A0-DEB245D6C15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A8E92A0D-E5EC-1F1F-6D90-05145155CA89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C68CB60E-ADB0-0971-9FFF-0BD1D9437311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02EB145-5B31-5421-AD3A-E2E601337978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384A03E-8B41-ECF6-59C1-7A49E4FE99E2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AFCE7FB-FAE4-0111-C94E-26571C5F9EA6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2005ED9-A3BC-E4D9-7F7B-9BC826560440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0C95DC59-A238-92E6-1103-B120916D015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B408D6F5-4427-FE52-0344-3791AD99C19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63405B5-91D0-7241-4F8B-B95C404A737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FCB6761A-83D1-0FDD-8D63-4FF4BFD99BEB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CE62E7C-DB6A-6025-C2B1-AB7B5D048824}"/>
              </a:ext>
            </a:extLst>
          </p:cNvPr>
          <p:cNvCxnSpPr>
            <a:stCxn id="1084" idx="0"/>
            <a:endCxn id="1082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9F0C0E7-95ED-C355-CCA8-7EE75BD4CA83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AE5EEE69-A149-F0A7-607D-7C2493A482F7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7DFBA90-1B0E-B649-5A2B-C13E3AA7BE42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089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089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𝐷𝐸</m:t>
                    </m:r>
                  </m:oMath>
                </a14:m>
                <a:r>
                  <a:rPr lang="en-US" sz="1400" dirty="0"/>
                  <a:t>. However,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’s neighbors are already updated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choosing DE is not completing any cycle, but exploring its neighbors can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the priority queue is empty, so we stop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4FCF9-8734-E1C4-6B28-5B39423BCC28}"/>
              </a:ext>
            </a:extLst>
          </p:cNvPr>
          <p:cNvSpPr txBox="1"/>
          <p:nvPr/>
        </p:nvSpPr>
        <p:spPr>
          <a:xfrm>
            <a:off x="4636642" y="34758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5127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4EB0FD3-1E05-E371-D56D-3C6D6EEDC6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8596" y="1512208"/>
                <a:ext cx="4257397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Prim(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select a 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=∞,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𝑁𝑢𝑙𝑙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0432FF"/>
                    </a:solidFill>
                  </a:rPr>
                  <a:t>     // Initialize a data structure for the vertices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432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rgbClr val="0432FF"/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// Priority queue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while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𝑔𝑒𝑡𝑀𝑖𝑛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neighbor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𝐴𝑁𝐷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4EB0FD3-1E05-E371-D56D-3C6D6EED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96" y="1512208"/>
                <a:ext cx="4257397" cy="3712041"/>
              </a:xfrm>
              <a:prstGeom prst="rect">
                <a:avLst/>
              </a:prstGeom>
              <a:blipFill>
                <a:blip r:embed="rId4"/>
                <a:stretch>
                  <a:fillRect l="-893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6BEF294-4F04-6ED3-FA5F-1BA8F2EC593D}"/>
              </a:ext>
            </a:extLst>
          </p:cNvPr>
          <p:cNvSpPr/>
          <p:nvPr/>
        </p:nvSpPr>
        <p:spPr>
          <a:xfrm>
            <a:off x="5568482" y="3817208"/>
            <a:ext cx="2678535" cy="415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Brief Aside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7"/>
            <a:ext cx="8565857" cy="803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 </a:t>
            </a:r>
            <a:r>
              <a:rPr lang="en-US" sz="2133" dirty="0">
                <a:solidFill>
                  <a:srgbClr val="0432FF"/>
                </a:solidFill>
              </a:rPr>
              <a:t>cut</a:t>
            </a:r>
            <a:r>
              <a:rPr lang="en-US" sz="2133" dirty="0"/>
              <a:t> is a partition of the vertices into two parts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898C425-2204-9805-BB62-80F5B61A234E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82FD75E-B7F3-CA70-EDDA-54253CC1B4A9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6E2F00A-AFA9-E0A5-D144-C1171E6C9282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671F75B-919A-788A-62BD-435082E65A5E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EBCFCF-DB5B-D19E-14CA-193D21F16D13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B38ECFA-8728-0B77-C1FF-F0F8977C15A7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114DBD9-FE14-52F1-88A2-4E837B7CA0C4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94B94C4-DF95-4CA0-AC6B-F496D7DDFF03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956E367-78E5-A63E-7235-42B8DE0203B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759BBD4-C3D9-F1D8-FC33-21C060435A30}"/>
              </a:ext>
            </a:extLst>
          </p:cNvPr>
          <p:cNvCxnSpPr>
            <a:stCxn id="170" idx="5"/>
            <a:endCxn id="175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2D76AB5-1C81-EFAA-E787-A70FFB7C7631}"/>
              </a:ext>
            </a:extLst>
          </p:cNvPr>
          <p:cNvCxnSpPr>
            <a:stCxn id="170" idx="6"/>
            <a:endCxn id="169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10044D4-C194-89BD-3E21-09FABD9849F5}"/>
              </a:ext>
            </a:extLst>
          </p:cNvPr>
          <p:cNvCxnSpPr>
            <a:stCxn id="177" idx="1"/>
            <a:endCxn id="169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9D3EEB9-6B44-E8EA-7929-7EBC12549B5D}"/>
              </a:ext>
            </a:extLst>
          </p:cNvPr>
          <p:cNvCxnSpPr>
            <a:stCxn id="177" idx="3"/>
            <a:endCxn id="175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FB9614-8B81-2C7C-E58B-79BE74D9B627}"/>
              </a:ext>
            </a:extLst>
          </p:cNvPr>
          <p:cNvCxnSpPr>
            <a:stCxn id="169" idx="4"/>
            <a:endCxn id="175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16055B-6BD5-CEFE-B41F-7876D3E670E0}"/>
              </a:ext>
            </a:extLst>
          </p:cNvPr>
          <p:cNvCxnSpPr>
            <a:stCxn id="176" idx="5"/>
            <a:endCxn id="174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039D38F-5AB7-F0DF-5A64-9D25D27878D9}"/>
              </a:ext>
            </a:extLst>
          </p:cNvPr>
          <p:cNvCxnSpPr>
            <a:stCxn id="174" idx="6"/>
            <a:endCxn id="175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AB73BC2-2C20-F3FF-DC46-1CD4AE841583}"/>
              </a:ext>
            </a:extLst>
          </p:cNvPr>
          <p:cNvCxnSpPr>
            <a:stCxn id="176" idx="0"/>
            <a:endCxn id="170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A1CDB70-6F16-2BE6-7BED-DD0D88BB1FBC}"/>
              </a:ext>
            </a:extLst>
          </p:cNvPr>
          <p:cNvCxnSpPr>
            <a:stCxn id="171" idx="6"/>
            <a:endCxn id="170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3A984ED-9ABC-4686-1AE4-A3141056E867}"/>
              </a:ext>
            </a:extLst>
          </p:cNvPr>
          <p:cNvCxnSpPr>
            <a:stCxn id="172" idx="7"/>
            <a:endCxn id="171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174DBC4-32A9-1D49-65C4-924FD5414C96}"/>
              </a:ext>
            </a:extLst>
          </p:cNvPr>
          <p:cNvCxnSpPr>
            <a:stCxn id="172" idx="5"/>
            <a:endCxn id="173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BA42D4F-899A-FD5A-B379-A6FD23B8B3CC}"/>
              </a:ext>
            </a:extLst>
          </p:cNvPr>
          <p:cNvCxnSpPr>
            <a:stCxn id="174" idx="2"/>
            <a:endCxn id="173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F0E746F-E647-2981-479C-3AE38A8A7590}"/>
              </a:ext>
            </a:extLst>
          </p:cNvPr>
          <p:cNvCxnSpPr>
            <a:stCxn id="176" idx="3"/>
            <a:endCxn id="173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0821F0A-9341-C1B0-371F-6E337F3B690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CBC3EC-4510-74FA-1814-814EDF23596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8576088-8CFD-85C4-2D91-4962AB620F8C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70F7828-E384-4C1D-E9B7-F421A68FECDA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F08E8-2229-6756-01B2-E69E6FA2F0B4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1EAEEF-8344-E7AA-EAFF-EA05974DF6C9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EB6D58F-605C-1656-2B54-270D07E34E2D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5C4E79-EB50-6D42-B84A-C429F6B50FB7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C91B1D-A1E3-F354-3AF1-A98649481DBF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D6DB06-7C5F-E8BC-2600-D53B074C5BC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FC3E4C7-BFB2-1665-1F75-3BF927AA5D31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9BC6A9E-AC0F-8B75-D1C9-4FC380C3531E}"/>
              </a:ext>
            </a:extLst>
          </p:cNvPr>
          <p:cNvCxnSpPr>
            <a:stCxn id="173" idx="0"/>
            <a:endCxn id="171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FB6A6D7-E38E-103A-C0DC-6CCF79BB780A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C932D12-228F-E97D-790D-0057DA93EFEC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56F2D46-F99B-9C5A-87A6-3EA7B6DE2A64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9C7B5676-0AA2-C743-D9E8-845628C82364}"/>
              </a:ext>
            </a:extLst>
          </p:cNvPr>
          <p:cNvSpPr/>
          <p:nvPr/>
        </p:nvSpPr>
        <p:spPr>
          <a:xfrm>
            <a:off x="304800" y="1849325"/>
            <a:ext cx="8569569" cy="3057005"/>
          </a:xfrm>
          <a:custGeom>
            <a:avLst/>
            <a:gdLst>
              <a:gd name="connsiteX0" fmla="*/ 8569569 w 8569569"/>
              <a:gd name="connsiteY0" fmla="*/ 2992306 h 3057005"/>
              <a:gd name="connsiteX1" fmla="*/ 7795846 w 8569569"/>
              <a:gd name="connsiteY1" fmla="*/ 2968860 h 3057005"/>
              <a:gd name="connsiteX2" fmla="*/ 5943600 w 8569569"/>
              <a:gd name="connsiteY2" fmla="*/ 2136521 h 3057005"/>
              <a:gd name="connsiteX3" fmla="*/ 4783015 w 8569569"/>
              <a:gd name="connsiteY3" fmla="*/ 167044 h 3057005"/>
              <a:gd name="connsiteX4" fmla="*/ 3751385 w 8569569"/>
              <a:gd name="connsiteY4" fmla="*/ 342890 h 3057005"/>
              <a:gd name="connsiteX5" fmla="*/ 1500554 w 8569569"/>
              <a:gd name="connsiteY5" fmla="*/ 2242029 h 3057005"/>
              <a:gd name="connsiteX6" fmla="*/ 0 w 8569569"/>
              <a:gd name="connsiteY6" fmla="*/ 2910244 h 30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9569" h="3057005">
                <a:moveTo>
                  <a:pt x="8569569" y="2992306"/>
                </a:moveTo>
                <a:cubicBezTo>
                  <a:pt x="8401538" y="3051898"/>
                  <a:pt x="8233507" y="3111491"/>
                  <a:pt x="7795846" y="2968860"/>
                </a:cubicBezTo>
                <a:cubicBezTo>
                  <a:pt x="7358185" y="2826229"/>
                  <a:pt x="6445738" y="2603490"/>
                  <a:pt x="5943600" y="2136521"/>
                </a:cubicBezTo>
                <a:cubicBezTo>
                  <a:pt x="5441461" y="1669552"/>
                  <a:pt x="5148384" y="465982"/>
                  <a:pt x="4783015" y="167044"/>
                </a:cubicBezTo>
                <a:cubicBezTo>
                  <a:pt x="4417646" y="-131895"/>
                  <a:pt x="4298462" y="-2941"/>
                  <a:pt x="3751385" y="342890"/>
                </a:cubicBezTo>
                <a:cubicBezTo>
                  <a:pt x="3204308" y="688721"/>
                  <a:pt x="2125785" y="1814137"/>
                  <a:pt x="1500554" y="2242029"/>
                </a:cubicBezTo>
                <a:cubicBezTo>
                  <a:pt x="875323" y="2669921"/>
                  <a:pt x="437661" y="2790082"/>
                  <a:pt x="0" y="2910244"/>
                </a:cubicBezTo>
              </a:path>
            </a:pathLst>
          </a:custGeom>
          <a:noFill/>
          <a:ln w="53975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55FEA1F-E504-398F-8536-D83CA49F00B2}"/>
              </a:ext>
            </a:extLst>
          </p:cNvPr>
          <p:cNvSpPr txBox="1"/>
          <p:nvPr/>
        </p:nvSpPr>
        <p:spPr>
          <a:xfrm>
            <a:off x="1509145" y="5995556"/>
            <a:ext cx="639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This is the cut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“{A,B,D,E} and {C,I,H,G,F}”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9631BA1E-769C-4134-15FD-58F1AAB5C6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10585" flipH="1">
            <a:off x="7802614" y="4202301"/>
            <a:ext cx="1493052" cy="1288040"/>
          </a:xfrm>
          <a:prstGeom prst="rect">
            <a:avLst/>
          </a:prstGeom>
        </p:spPr>
      </p:pic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378960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Cuts in Graphs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7"/>
            <a:ext cx="8565857" cy="803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This is </a:t>
            </a:r>
            <a:r>
              <a:rPr lang="en-US" sz="2133" b="1" dirty="0"/>
              <a:t>not</a:t>
            </a:r>
            <a:r>
              <a:rPr lang="en-US" sz="2133" dirty="0"/>
              <a:t> a cut.  Cuts are partitions of vertices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BD8DF5-FB19-8B3A-0C41-6ABBB7FB3DD0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11B11D-2D11-ECE8-2723-28A2C38DA04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3814F8-612A-0118-19D3-2D444E1E51B2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14633E-FA2A-9AFC-DAD1-5292A1D3AC2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8C8934-328B-AF7A-4EC8-E2A7BB5C68B2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ED82B0-280C-8391-1F78-F44D52635FB3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D695C0-564A-6757-4DC1-8C6297A9B9E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F13FE5-03F5-2C10-24E2-CB547E057BAE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756C31-3D40-84B0-84CC-2C73101EB5C8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2AACCD-AB1E-67C5-0C3E-3A70BDF5B7F8}"/>
              </a:ext>
            </a:extLst>
          </p:cNvPr>
          <p:cNvCxnSpPr>
            <a:stCxn id="49" idx="5"/>
            <a:endCxn id="54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0CB3DA-C563-5F59-E0BE-25CE91DB6926}"/>
              </a:ext>
            </a:extLst>
          </p:cNvPr>
          <p:cNvCxnSpPr>
            <a:stCxn id="49" idx="6"/>
            <a:endCxn id="48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3F50F0-21F6-F585-196C-5621A55FAB49}"/>
              </a:ext>
            </a:extLst>
          </p:cNvPr>
          <p:cNvCxnSpPr>
            <a:stCxn id="56" idx="1"/>
            <a:endCxn id="48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7510E9-C631-8758-2F3E-43BC3CE793D6}"/>
              </a:ext>
            </a:extLst>
          </p:cNvPr>
          <p:cNvCxnSpPr>
            <a:stCxn id="56" idx="3"/>
            <a:endCxn id="54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C7BA8A-DBB0-BD79-8AB6-9C7C8884602A}"/>
              </a:ext>
            </a:extLst>
          </p:cNvPr>
          <p:cNvCxnSpPr>
            <a:stCxn id="48" idx="4"/>
            <a:endCxn id="54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66BDD6-FBBF-6562-5F3D-B9A21467CC3F}"/>
              </a:ext>
            </a:extLst>
          </p:cNvPr>
          <p:cNvCxnSpPr>
            <a:stCxn id="55" idx="5"/>
            <a:endCxn id="53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91E645-45D2-93F2-362B-EA638D2F6017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7161B9-A10B-F6F0-6670-06BB648A85F8}"/>
              </a:ext>
            </a:extLst>
          </p:cNvPr>
          <p:cNvCxnSpPr>
            <a:stCxn id="55" idx="0"/>
            <a:endCxn id="49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AF16A0-7190-4E07-5BC1-C5226423F8CB}"/>
              </a:ext>
            </a:extLst>
          </p:cNvPr>
          <p:cNvCxnSpPr>
            <a:stCxn id="50" idx="6"/>
            <a:endCxn id="49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14D7AFF-8E13-C5C7-9ED2-EC205AACF4BE}"/>
              </a:ext>
            </a:extLst>
          </p:cNvPr>
          <p:cNvCxnSpPr>
            <a:stCxn id="51" idx="7"/>
            <a:endCxn id="50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75AFB01-BD6A-F93B-844C-42E2D0E633A9}"/>
              </a:ext>
            </a:extLst>
          </p:cNvPr>
          <p:cNvCxnSpPr>
            <a:stCxn id="51" idx="5"/>
            <a:endCxn id="52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9F78FA-A483-AE9B-3577-7D3D461DAB1A}"/>
              </a:ext>
            </a:extLst>
          </p:cNvPr>
          <p:cNvCxnSpPr>
            <a:stCxn id="53" idx="2"/>
            <a:endCxn id="52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10EA2F-4EC3-2CAA-3123-2BCFF8957939}"/>
              </a:ext>
            </a:extLst>
          </p:cNvPr>
          <p:cNvCxnSpPr>
            <a:stCxn id="55" idx="3"/>
            <a:endCxn id="52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341A1CC-97A2-F66A-7CC2-BBAA6D4C40BF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04C56CD-32D2-4357-565F-0657F5773522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5BDBB8-1E76-D63A-6D06-7C0BDE1C129F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A417B8-0496-3103-5126-8AAD5C98BAC5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B6277D-0BC6-7029-9BA2-31C89BF388E4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CAA0EEF-F8CA-847B-8BF0-BA035BCA02F2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53AB96-405B-A0E8-4171-BF9DF8996B9F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FDDF04C-4458-C5E5-50EA-48397A29F6D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2606ACC-692B-C48C-A945-2DA490FC323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8D47B6-F91B-EBFF-AC1A-6E29713A5567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029FB4-2BBF-A28E-4DC5-7AAAF4271FB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9676E52-204D-72ED-2615-A498E6AC4B84}"/>
              </a:ext>
            </a:extLst>
          </p:cNvPr>
          <p:cNvCxnSpPr>
            <a:stCxn id="52" idx="0"/>
            <a:endCxn id="50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BE266-D253-D5E7-2CEA-C5B6E6F1683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FB23E2-D0AD-C82B-F98B-77FABFB8DAF1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8C3883-C583-D8B4-97B3-AC017A600749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B0B51D60-E665-B3B8-F2DF-7A8EEB2CB3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76453" flipH="1">
            <a:off x="7015210" y="5084232"/>
            <a:ext cx="976848" cy="842716"/>
          </a:xfrm>
          <a:prstGeom prst="rect">
            <a:avLst/>
          </a:prstGeom>
        </p:spPr>
      </p:pic>
      <p:sp>
        <p:nvSpPr>
          <p:cNvPr id="148" name="Freeform 147">
            <a:extLst>
              <a:ext uri="{FF2B5EF4-FFF2-40B4-BE49-F238E27FC236}">
                <a16:creationId xmlns:a16="http://schemas.microsoft.com/office/drawing/2014/main" id="{3FE2F978-B112-E4E9-3AB0-F0F806741AE0}"/>
              </a:ext>
            </a:extLst>
          </p:cNvPr>
          <p:cNvSpPr/>
          <p:nvPr/>
        </p:nvSpPr>
        <p:spPr>
          <a:xfrm>
            <a:off x="6061005" y="4462143"/>
            <a:ext cx="1158678" cy="853011"/>
          </a:xfrm>
          <a:custGeom>
            <a:avLst/>
            <a:gdLst>
              <a:gd name="connsiteX0" fmla="*/ 1386673 w 1386673"/>
              <a:gd name="connsiteY0" fmla="*/ 934497 h 934497"/>
              <a:gd name="connsiteX1" fmla="*/ 864159 w 1386673"/>
              <a:gd name="connsiteY1" fmla="*/ 341644 h 934497"/>
              <a:gd name="connsiteX2" fmla="*/ 0 w 1386673"/>
              <a:gd name="connsiteY2" fmla="*/ 0 h 93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3" h="934497">
                <a:moveTo>
                  <a:pt x="1386673" y="934497"/>
                </a:moveTo>
                <a:cubicBezTo>
                  <a:pt x="1240972" y="715945"/>
                  <a:pt x="1095271" y="497393"/>
                  <a:pt x="864159" y="341644"/>
                </a:cubicBezTo>
                <a:cubicBezTo>
                  <a:pt x="633047" y="185895"/>
                  <a:pt x="316523" y="92947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CF6E6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2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Let S be a set of edges in G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111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We say a cut </a:t>
            </a:r>
            <a:r>
              <a:rPr lang="en-US" sz="2133" b="1" dirty="0"/>
              <a:t>respects</a:t>
            </a:r>
            <a:r>
              <a:rPr lang="en-US" sz="2133" dirty="0"/>
              <a:t> S if no edges in S cross the cut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An edge crossing a cut is called </a:t>
            </a:r>
            <a:r>
              <a:rPr lang="en-US" sz="2133" b="1" dirty="0"/>
              <a:t>light</a:t>
            </a:r>
            <a:r>
              <a:rPr lang="en-US" sz="2133" dirty="0"/>
              <a:t> if it has the smallest weight of any edge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BB9D0-2E5A-0E42-AB94-8E835887F0E7}"/>
              </a:ext>
            </a:extLst>
          </p:cNvPr>
          <p:cNvSpPr/>
          <p:nvPr/>
        </p:nvSpPr>
        <p:spPr>
          <a:xfrm>
            <a:off x="6096000" y="291904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A7BD10-5941-E5BB-36B5-8FF0D310C104}"/>
              </a:ext>
            </a:extLst>
          </p:cNvPr>
          <p:cNvSpPr/>
          <p:nvPr/>
        </p:nvSpPr>
        <p:spPr>
          <a:xfrm>
            <a:off x="4255477" y="2919041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3C030F3-B19D-8366-F867-EB696F885189}"/>
              </a:ext>
            </a:extLst>
          </p:cNvPr>
          <p:cNvSpPr/>
          <p:nvPr/>
        </p:nvSpPr>
        <p:spPr>
          <a:xfrm>
            <a:off x="2438400" y="291904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32E2B31-2877-9967-E7A5-FEF2E9FE16C3}"/>
              </a:ext>
            </a:extLst>
          </p:cNvPr>
          <p:cNvSpPr/>
          <p:nvPr/>
        </p:nvSpPr>
        <p:spPr>
          <a:xfrm>
            <a:off x="757604" y="4349256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F00EB2-DB09-E0A9-178F-485A5FDF9E4E}"/>
              </a:ext>
            </a:extLst>
          </p:cNvPr>
          <p:cNvSpPr/>
          <p:nvPr/>
        </p:nvSpPr>
        <p:spPr>
          <a:xfrm>
            <a:off x="24384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D804533-5A6A-FA38-19E6-2E88D0E5239F}"/>
              </a:ext>
            </a:extLst>
          </p:cNvPr>
          <p:cNvSpPr/>
          <p:nvPr/>
        </p:nvSpPr>
        <p:spPr>
          <a:xfrm>
            <a:off x="42672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78F7CDC-DFBD-CAB4-C2EB-E0A86665A2E4}"/>
              </a:ext>
            </a:extLst>
          </p:cNvPr>
          <p:cNvSpPr/>
          <p:nvPr/>
        </p:nvSpPr>
        <p:spPr>
          <a:xfrm>
            <a:off x="60960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719C4EF-8E57-FC71-519E-71C0A9A498E1}"/>
              </a:ext>
            </a:extLst>
          </p:cNvPr>
          <p:cNvSpPr/>
          <p:nvPr/>
        </p:nvSpPr>
        <p:spPr>
          <a:xfrm>
            <a:off x="3411415" y="4349256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AAA9491-2911-33D7-3013-F924F45EC82D}"/>
              </a:ext>
            </a:extLst>
          </p:cNvPr>
          <p:cNvSpPr/>
          <p:nvPr/>
        </p:nvSpPr>
        <p:spPr>
          <a:xfrm>
            <a:off x="7784123" y="4349256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27D513B-B6ED-AE38-07C3-F39FEEE8FB4D}"/>
              </a:ext>
            </a:extLst>
          </p:cNvPr>
          <p:cNvCxnSpPr>
            <a:cxnSpLocks/>
            <a:stCxn id="152" idx="5"/>
            <a:endCxn id="157" idx="1"/>
          </p:cNvCxnSpPr>
          <p:nvPr/>
        </p:nvCxnSpPr>
        <p:spPr>
          <a:xfrm>
            <a:off x="4735778" y="3399342"/>
            <a:ext cx="1442629" cy="24508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7B57DCA-F491-6A99-696F-CEBEF77066CC}"/>
              </a:ext>
            </a:extLst>
          </p:cNvPr>
          <p:cNvCxnSpPr>
            <a:cxnSpLocks/>
            <a:stCxn id="152" idx="6"/>
            <a:endCxn id="151" idx="2"/>
          </p:cNvCxnSpPr>
          <p:nvPr/>
        </p:nvCxnSpPr>
        <p:spPr>
          <a:xfrm>
            <a:off x="4818185" y="3200395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3606EE-3E53-6766-F0EF-F2703DB0FC2A}"/>
              </a:ext>
            </a:extLst>
          </p:cNvPr>
          <p:cNvCxnSpPr>
            <a:cxnSpLocks/>
            <a:stCxn id="159" idx="1"/>
            <a:endCxn id="151" idx="5"/>
          </p:cNvCxnSpPr>
          <p:nvPr/>
        </p:nvCxnSpPr>
        <p:spPr>
          <a:xfrm flipH="1" flipV="1">
            <a:off x="6576301" y="3399342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CDFD24C-B3E2-AB94-3211-2F5A19CF1E3E}"/>
              </a:ext>
            </a:extLst>
          </p:cNvPr>
          <p:cNvCxnSpPr>
            <a:cxnSpLocks/>
            <a:stCxn id="159" idx="3"/>
          </p:cNvCxnSpPr>
          <p:nvPr/>
        </p:nvCxnSpPr>
        <p:spPr>
          <a:xfrm flipH="1">
            <a:off x="6576301" y="4829557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4CEE012-BE32-D995-8411-9ACDDAFF8C3F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6377354" y="3481749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D40B2FD-5013-014F-B4BA-39254EDC820E}"/>
              </a:ext>
            </a:extLst>
          </p:cNvPr>
          <p:cNvCxnSpPr/>
          <p:nvPr/>
        </p:nvCxnSpPr>
        <p:spPr>
          <a:xfrm>
            <a:off x="3891716" y="4829557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45A5EED-ABC8-2CC1-4A70-B9247C416F49}"/>
              </a:ext>
            </a:extLst>
          </p:cNvPr>
          <p:cNvCxnSpPr/>
          <p:nvPr/>
        </p:nvCxnSpPr>
        <p:spPr>
          <a:xfrm>
            <a:off x="4829908" y="6049103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C9DC6D2-7756-6E2B-41E7-3CEEAA23E1C3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3692769" y="3399342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BD2596A-E532-05FE-77F3-E80B6C34FA9C}"/>
              </a:ext>
            </a:extLst>
          </p:cNvPr>
          <p:cNvCxnSpPr>
            <a:cxnSpLocks/>
            <a:stCxn id="153" idx="6"/>
            <a:endCxn id="152" idx="2"/>
          </p:cNvCxnSpPr>
          <p:nvPr/>
        </p:nvCxnSpPr>
        <p:spPr>
          <a:xfrm>
            <a:off x="3001108" y="3200395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90D6E2A-98F8-2DBE-A1BF-32D0846B6D41}"/>
              </a:ext>
            </a:extLst>
          </p:cNvPr>
          <p:cNvCxnSpPr>
            <a:cxnSpLocks/>
            <a:stCxn id="154" idx="7"/>
            <a:endCxn id="153" idx="3"/>
          </p:cNvCxnSpPr>
          <p:nvPr/>
        </p:nvCxnSpPr>
        <p:spPr>
          <a:xfrm flipV="1">
            <a:off x="1237905" y="3399342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3F9612-0B01-FC02-7B5B-7E169C84D1E1}"/>
              </a:ext>
            </a:extLst>
          </p:cNvPr>
          <p:cNvCxnSpPr>
            <a:cxnSpLocks/>
            <a:stCxn id="154" idx="5"/>
            <a:endCxn id="155" idx="1"/>
          </p:cNvCxnSpPr>
          <p:nvPr/>
        </p:nvCxnSpPr>
        <p:spPr>
          <a:xfrm>
            <a:off x="1237905" y="4829557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42C40D-C0FD-2D03-AD33-0D87D18CC20C}"/>
              </a:ext>
            </a:extLst>
          </p:cNvPr>
          <p:cNvCxnSpPr>
            <a:cxnSpLocks/>
            <a:endCxn id="155" idx="6"/>
          </p:cNvCxnSpPr>
          <p:nvPr/>
        </p:nvCxnSpPr>
        <p:spPr>
          <a:xfrm flipH="1">
            <a:off x="3001108" y="6049103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4875389-45F9-1AD2-11B4-0B29E93371F7}"/>
              </a:ext>
            </a:extLst>
          </p:cNvPr>
          <p:cNvCxnSpPr>
            <a:cxnSpLocks/>
            <a:endCxn id="155" idx="7"/>
          </p:cNvCxnSpPr>
          <p:nvPr/>
        </p:nvCxnSpPr>
        <p:spPr>
          <a:xfrm flipH="1">
            <a:off x="2918701" y="4829557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A47AFD5-0550-5012-450A-605EA732E122}"/>
              </a:ext>
            </a:extLst>
          </p:cNvPr>
          <p:cNvSpPr txBox="1"/>
          <p:nvPr/>
        </p:nvSpPr>
        <p:spPr>
          <a:xfrm>
            <a:off x="4929555" y="313662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1E5E8A0-7EA4-6717-C1F4-11ACADBB5E60}"/>
              </a:ext>
            </a:extLst>
          </p:cNvPr>
          <p:cNvSpPr txBox="1"/>
          <p:nvPr/>
        </p:nvSpPr>
        <p:spPr>
          <a:xfrm>
            <a:off x="7151077" y="344176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A73C62A-122F-12FD-5762-C084111DDA8E}"/>
              </a:ext>
            </a:extLst>
          </p:cNvPr>
          <p:cNvSpPr txBox="1"/>
          <p:nvPr/>
        </p:nvSpPr>
        <p:spPr>
          <a:xfrm>
            <a:off x="7244861" y="528369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5F4CA6-7DA2-A460-C523-DBE0EDDB5702}"/>
              </a:ext>
            </a:extLst>
          </p:cNvPr>
          <p:cNvSpPr txBox="1"/>
          <p:nvPr/>
        </p:nvSpPr>
        <p:spPr>
          <a:xfrm>
            <a:off x="6365631" y="433425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2D75E08-FC53-CD36-13E7-92B75F201E70}"/>
              </a:ext>
            </a:extLst>
          </p:cNvPr>
          <p:cNvSpPr txBox="1"/>
          <p:nvPr/>
        </p:nvSpPr>
        <p:spPr>
          <a:xfrm>
            <a:off x="5287108" y="404189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3345A6F-95B8-2B93-BA47-0E3C45B1B0AE}"/>
              </a:ext>
            </a:extLst>
          </p:cNvPr>
          <p:cNvSpPr txBox="1"/>
          <p:nvPr/>
        </p:nvSpPr>
        <p:spPr>
          <a:xfrm>
            <a:off x="5240389" y="561932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0A60AA-5E63-8269-FCA7-D7B2EF7179AC}"/>
              </a:ext>
            </a:extLst>
          </p:cNvPr>
          <p:cNvSpPr txBox="1"/>
          <p:nvPr/>
        </p:nvSpPr>
        <p:spPr>
          <a:xfrm>
            <a:off x="4056099" y="37312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398D126-B6AC-EEF2-FFF4-1D36EF7CB835}"/>
              </a:ext>
            </a:extLst>
          </p:cNvPr>
          <p:cNvSpPr txBox="1"/>
          <p:nvPr/>
        </p:nvSpPr>
        <p:spPr>
          <a:xfrm>
            <a:off x="3470031" y="558133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CE3EE8F-A858-4312-B518-33A3D2042B21}"/>
              </a:ext>
            </a:extLst>
          </p:cNvPr>
          <p:cNvSpPr txBox="1"/>
          <p:nvPr/>
        </p:nvSpPr>
        <p:spPr>
          <a:xfrm>
            <a:off x="3254191" y="50869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EB78E76-F35C-5B2B-B9A6-8CD865936EED}"/>
              </a:ext>
            </a:extLst>
          </p:cNvPr>
          <p:cNvSpPr txBox="1"/>
          <p:nvPr/>
        </p:nvSpPr>
        <p:spPr>
          <a:xfrm>
            <a:off x="4120661" y="507219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BA964EE-B4BC-F399-2A45-31DD8D2F5FC0}"/>
              </a:ext>
            </a:extLst>
          </p:cNvPr>
          <p:cNvSpPr txBox="1"/>
          <p:nvPr/>
        </p:nvSpPr>
        <p:spPr>
          <a:xfrm>
            <a:off x="1436250" y="524127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7C713D-09D0-DA09-2916-BB725FB8B95A}"/>
              </a:ext>
            </a:extLst>
          </p:cNvPr>
          <p:cNvCxnSpPr>
            <a:cxnSpLocks/>
            <a:stCxn id="155" idx="0"/>
            <a:endCxn id="153" idx="4"/>
          </p:cNvCxnSpPr>
          <p:nvPr/>
        </p:nvCxnSpPr>
        <p:spPr>
          <a:xfrm flipV="1">
            <a:off x="2719754" y="3481749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9CD3777-4CA4-1CAB-8C45-9CD7D66B6181}"/>
              </a:ext>
            </a:extLst>
          </p:cNvPr>
          <p:cNvSpPr txBox="1"/>
          <p:nvPr/>
        </p:nvSpPr>
        <p:spPr>
          <a:xfrm>
            <a:off x="2736994" y="409241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9FDB747-ED4F-C2AB-F27F-B727EFC337E2}"/>
              </a:ext>
            </a:extLst>
          </p:cNvPr>
          <p:cNvSpPr txBox="1"/>
          <p:nvPr/>
        </p:nvSpPr>
        <p:spPr>
          <a:xfrm>
            <a:off x="3370385" y="27333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780ECBD-CDEE-7280-1841-287AF0F22B38}"/>
              </a:ext>
            </a:extLst>
          </p:cNvPr>
          <p:cNvSpPr txBox="1"/>
          <p:nvPr/>
        </p:nvSpPr>
        <p:spPr>
          <a:xfrm>
            <a:off x="1483315" y="354864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5D7559A2-2795-5573-8FA9-884AC9DEB247}"/>
              </a:ext>
            </a:extLst>
          </p:cNvPr>
          <p:cNvSpPr/>
          <p:nvPr/>
        </p:nvSpPr>
        <p:spPr>
          <a:xfrm>
            <a:off x="304800" y="2517536"/>
            <a:ext cx="8569569" cy="3057005"/>
          </a:xfrm>
          <a:custGeom>
            <a:avLst/>
            <a:gdLst>
              <a:gd name="connsiteX0" fmla="*/ 8569569 w 8569569"/>
              <a:gd name="connsiteY0" fmla="*/ 2992306 h 3057005"/>
              <a:gd name="connsiteX1" fmla="*/ 7795846 w 8569569"/>
              <a:gd name="connsiteY1" fmla="*/ 2968860 h 3057005"/>
              <a:gd name="connsiteX2" fmla="*/ 5943600 w 8569569"/>
              <a:gd name="connsiteY2" fmla="*/ 2136521 h 3057005"/>
              <a:gd name="connsiteX3" fmla="*/ 4783015 w 8569569"/>
              <a:gd name="connsiteY3" fmla="*/ 167044 h 3057005"/>
              <a:gd name="connsiteX4" fmla="*/ 3751385 w 8569569"/>
              <a:gd name="connsiteY4" fmla="*/ 342890 h 3057005"/>
              <a:gd name="connsiteX5" fmla="*/ 1500554 w 8569569"/>
              <a:gd name="connsiteY5" fmla="*/ 2242029 h 3057005"/>
              <a:gd name="connsiteX6" fmla="*/ 0 w 8569569"/>
              <a:gd name="connsiteY6" fmla="*/ 2910244 h 30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9569" h="3057005">
                <a:moveTo>
                  <a:pt x="8569569" y="2992306"/>
                </a:moveTo>
                <a:cubicBezTo>
                  <a:pt x="8401538" y="3051898"/>
                  <a:pt x="8233507" y="3111491"/>
                  <a:pt x="7795846" y="2968860"/>
                </a:cubicBezTo>
                <a:cubicBezTo>
                  <a:pt x="7358185" y="2826229"/>
                  <a:pt x="6445738" y="2603490"/>
                  <a:pt x="5943600" y="2136521"/>
                </a:cubicBezTo>
                <a:cubicBezTo>
                  <a:pt x="5441461" y="1669552"/>
                  <a:pt x="5148384" y="465982"/>
                  <a:pt x="4783015" y="167044"/>
                </a:cubicBezTo>
                <a:cubicBezTo>
                  <a:pt x="4417646" y="-131895"/>
                  <a:pt x="4298462" y="-2941"/>
                  <a:pt x="3751385" y="342890"/>
                </a:cubicBezTo>
                <a:cubicBezTo>
                  <a:pt x="3204308" y="688721"/>
                  <a:pt x="2125785" y="1814137"/>
                  <a:pt x="1500554" y="2242029"/>
                </a:cubicBezTo>
                <a:cubicBezTo>
                  <a:pt x="875323" y="2669921"/>
                  <a:pt x="437661" y="2790082"/>
                  <a:pt x="0" y="2910244"/>
                </a:cubicBezTo>
              </a:path>
            </a:pathLst>
          </a:custGeom>
          <a:noFill/>
          <a:ln w="53975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305145" y="6234966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9992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Let S be a set of edges in G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111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We say a cut </a:t>
            </a:r>
            <a:r>
              <a:rPr lang="en-US" sz="2133" b="1" dirty="0"/>
              <a:t>respects</a:t>
            </a:r>
            <a:r>
              <a:rPr lang="en-US" sz="2133" dirty="0"/>
              <a:t> S if no edges in S cross the cut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An edge crossing a cut is called </a:t>
            </a:r>
            <a:r>
              <a:rPr lang="en-US" sz="2133" b="1" dirty="0"/>
              <a:t>light</a:t>
            </a:r>
            <a:r>
              <a:rPr lang="en-US" sz="2133" dirty="0"/>
              <a:t> if it has the smallest weight of any edge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305145" y="6234966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AB5F82-93B7-F1A6-7E97-2232F38065BA}"/>
              </a:ext>
            </a:extLst>
          </p:cNvPr>
          <p:cNvGrpSpPr/>
          <p:nvPr/>
        </p:nvGrpSpPr>
        <p:grpSpPr>
          <a:xfrm>
            <a:off x="304800" y="2517536"/>
            <a:ext cx="8569569" cy="3812921"/>
            <a:chOff x="304800" y="2517536"/>
            <a:chExt cx="8569569" cy="381292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BD1C580-BD2C-6095-F16E-A22EDE789185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6B8552D-45C8-F13C-8C06-E6B76A633243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0EB1A1-197E-0E6E-BE69-827224E245D5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461BC4-79E1-894B-3798-2A4BC8FEFA65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F3B708-9BA7-481F-E1E0-FDAADC5BD079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184841B-10DE-CC09-AB11-073E33959047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0997C3B-588D-F165-2364-9F3CBB855C46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7F7FFD-B99F-F9A4-11D0-3CB3A0BA70C0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889ED8-A859-660A-1AB3-28914B82E57F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5C2E2F-1A77-968C-774F-908B803F87DA}"/>
                </a:ext>
              </a:extLst>
            </p:cNvPr>
            <p:cNvCxnSpPr>
              <a:cxnSpLocks/>
              <a:stCxn id="57" idx="5"/>
              <a:endCxn id="62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6C79472-869A-6886-DD4B-7A6FE8585DE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973FEC-EBCF-0AC1-9B84-900A004DAA29}"/>
                </a:ext>
              </a:extLst>
            </p:cNvPr>
            <p:cNvCxnSpPr>
              <a:cxnSpLocks/>
              <a:stCxn id="128" idx="1"/>
              <a:endCxn id="56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33D56FA-42CB-2C8A-2CE3-61DC52E6E161}"/>
                </a:ext>
              </a:extLst>
            </p:cNvPr>
            <p:cNvCxnSpPr>
              <a:cxnSpLocks/>
              <a:stCxn id="128" idx="3"/>
              <a:endCxn id="62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57A081B-ED1D-D802-CC8F-B4952F817EA7}"/>
                </a:ext>
              </a:extLst>
            </p:cNvPr>
            <p:cNvCxnSpPr>
              <a:cxnSpLocks/>
              <a:stCxn id="56" idx="4"/>
              <a:endCxn id="62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4944B7-556F-1F91-00D4-C3EC10D727BB}"/>
                </a:ext>
              </a:extLst>
            </p:cNvPr>
            <p:cNvCxnSpPr>
              <a:cxnSpLocks/>
              <a:stCxn id="63" idx="5"/>
              <a:endCxn id="61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3802B83-3C8B-18F4-F7EB-1CE60176483B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66319AB-59EE-CB59-2ECB-434D7A092052}"/>
                </a:ext>
              </a:extLst>
            </p:cNvPr>
            <p:cNvCxnSpPr>
              <a:cxnSpLocks/>
              <a:stCxn id="63" idx="0"/>
              <a:endCxn id="57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21AF039-CC81-6C0C-FD78-059D23365F2A}"/>
                </a:ext>
              </a:extLst>
            </p:cNvPr>
            <p:cNvCxnSpPr>
              <a:cxnSpLocks/>
              <a:stCxn id="58" idx="6"/>
              <a:endCxn id="57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112A6C4-7BED-293B-740F-7A0350E33684}"/>
                </a:ext>
              </a:extLst>
            </p:cNvPr>
            <p:cNvCxnSpPr>
              <a:cxnSpLocks/>
              <a:stCxn id="59" idx="7"/>
              <a:endCxn id="58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051F788-3D49-8822-45FD-EA60A4F3B532}"/>
                </a:ext>
              </a:extLst>
            </p:cNvPr>
            <p:cNvCxnSpPr>
              <a:cxnSpLocks/>
              <a:stCxn id="59" idx="5"/>
              <a:endCxn id="60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A2AC81-92C2-D818-71F6-B03BE6A1D039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86A8FAF-4C54-23DF-61A0-EFB147361CF5}"/>
                </a:ext>
              </a:extLst>
            </p:cNvPr>
            <p:cNvCxnSpPr>
              <a:cxnSpLocks/>
              <a:stCxn id="63" idx="3"/>
              <a:endCxn id="60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8799CF9-3A66-285D-23B7-3FF7F7D712C6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5DC7BA9-88FE-E5EA-7042-64A245F64F37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FA54F8B-B58D-3A9F-3A52-2F16B389CF98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4BADA5-55D8-539B-030D-3C218075D0BF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71F2C3A-EAA5-F9B4-3033-6D713CECB137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9A23A3D-353E-6F80-C81C-E94C0E169719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4A21D36-51AA-51C4-BCCA-878AF0B57000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72E5AC7-F6CA-4DF9-5369-7AE9D057ECB0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B12D9AF-D415-83E5-5977-A0DB4C7E392B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B48436E-446C-9C26-DC45-7FF6ED31ACF1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CE8F7DD-C720-B2D0-9C1D-601A7851BD53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19503E0-7D56-983A-886E-5F83985363C7}"/>
                </a:ext>
              </a:extLst>
            </p:cNvPr>
            <p:cNvCxnSpPr>
              <a:cxnSpLocks/>
              <a:stCxn id="60" idx="0"/>
              <a:endCxn id="58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9DCF8E5-202B-D196-DA1A-A738A04B4368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3205918-5070-D9E4-E20D-6892C90C76E3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7D0E6A1-B891-450E-9DF0-C3DE443D9E55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275FC581-C0A7-48DE-C1EE-102FB9654AF9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47613B-F52A-3E4B-0010-02A446B659EA}"/>
                </a:ext>
              </a:extLst>
            </p:cNvPr>
            <p:cNvSpPr txBox="1"/>
            <p:nvPr/>
          </p:nvSpPr>
          <p:spPr>
            <a:xfrm>
              <a:off x="5555673" y="2517536"/>
              <a:ext cx="199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5CD94A-DD1D-F1A4-075E-6B38E0BCE94C}"/>
                </a:ext>
              </a:extLst>
            </p:cNvPr>
            <p:cNvCxnSpPr/>
            <p:nvPr/>
          </p:nvCxnSpPr>
          <p:spPr>
            <a:xfrm flipH="1">
              <a:off x="5715001" y="2870832"/>
              <a:ext cx="357553" cy="187081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03204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966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46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It’s ”safe” to add this edge!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7EC0A4-1CC1-03DC-F1BA-E6383BA2792E}"/>
              </a:ext>
            </a:extLst>
          </p:cNvPr>
          <p:cNvSpPr txBox="1"/>
          <p:nvPr/>
        </p:nvSpPr>
        <p:spPr>
          <a:xfrm>
            <a:off x="190212" y="3307378"/>
            <a:ext cx="2215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If we haven’t ruled out the possibility of success so far, then adding a light edge still won’t rule it out.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7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00137-5F8F-D1C2-FCAA-01E8BD0147F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DE5DA5-BE03-D92E-2B62-1A0FC75853DC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1DE757-C337-3B2C-317A-B43C88ECB3F3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68A16B-2F2F-5E56-D85B-1EADD819517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BE3C8F-0DA5-6696-6B9B-DF870ED2D60F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355740-06AF-ABE3-6159-9FC408A38281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1639DD-3BDC-2DC5-38CD-ED8D1477A289}"/>
              </a:ext>
            </a:extLst>
          </p:cNvPr>
          <p:cNvCxnSpPr>
            <a:endCxn id="34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87FC0D-7846-4756-C7B3-1188E5446A49}"/>
              </a:ext>
            </a:extLst>
          </p:cNvPr>
          <p:cNvCxnSpPr>
            <a:endCxn id="30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A94D4D-F5CC-CDDD-9EDE-D720216D5FFD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0977C6-5BD4-54F4-A41A-6F75B36671EB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9B8FBD-A40E-E241-3F50-14A40FCAD452}"/>
              </a:ext>
            </a:extLst>
          </p:cNvPr>
          <p:cNvCxnSpPr>
            <a:stCxn id="32" idx="5"/>
            <a:endCxn id="33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676404-06B5-45C9-2DBA-247E2499D5AF}"/>
              </a:ext>
            </a:extLst>
          </p:cNvPr>
          <p:cNvCxnSpPr>
            <a:stCxn id="34" idx="2"/>
            <a:endCxn id="33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9C6F4-DAF0-728F-169C-C884F8FCE4BE}"/>
              </a:ext>
            </a:extLst>
          </p:cNvPr>
          <p:cNvCxnSpPr>
            <a:endCxn id="33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1AF49F-C4A1-B37E-20F0-99A5CC8DF554}"/>
              </a:ext>
            </a:extLst>
          </p:cNvPr>
          <p:cNvCxnSpPr>
            <a:stCxn id="33" idx="0"/>
            <a:endCxn id="31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7" name="Freeform 36">
            <a:extLst>
              <a:ext uri="{FF2B5EF4-FFF2-40B4-BE49-F238E27FC236}">
                <a16:creationId xmlns:a16="http://schemas.microsoft.com/office/drawing/2014/main" id="{FE7EB3AA-29A9-9731-0AC8-94003D1FD91E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1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39DB0C-EDEE-ECB3-2904-CB5E28162A9C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79758B-3212-A836-78B8-5CD51BAA95D3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38E3AF-ED78-11A5-7A0D-93F9D8624C75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462187-2237-8C82-41AA-88041CA0F7B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765AFD-6E1E-73F2-0C4C-499E5180398E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C7B8E7-FBE1-452C-55ED-31A82886B607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5DD77C-BDB0-DC8D-1010-BB7EE00F9EBE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22FB3F-4095-3EB5-8B13-5212A43EECA3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2C4107-A119-92FA-28AE-26A0B707F01D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A8A41A-A2F5-BBD2-3C9F-55B672443DFA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DB715A-261F-0F9E-D3A9-04A831D6ED2E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89DE09-0139-A31C-002E-D5D12809A0BD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C7CE3C-C09E-F849-07CF-065E301C6401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02B75-6B32-848A-D12F-BDAFEDF53AA8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F976F077-710D-0176-1148-516ED73EDB0A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AAA4D-2F6E-EFED-F2E2-E3D16E55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A72209-EAD7-01FC-4188-E992CC173BA3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203CCF-C879-6D01-9F4A-B0B1FC624242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87B76F-186E-168C-A017-EB65C574377A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8DAC6B-C7E2-6D87-DB79-F3BF524E8A77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C0551B-3544-B2D0-4DAB-0DB4D6BBCBE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39979D-5779-16C9-A4F5-7521495721CC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FB6944-7B4B-F1E1-B51D-F48D6609740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1177E5-C036-81B0-05E5-5EC1926EDB7A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39E7AB-72A2-5134-4FC9-C64AD5477346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61DCB8-11FC-D14C-30CE-0C71336C80E3}"/>
              </a:ext>
            </a:extLst>
          </p:cNvPr>
          <p:cNvCxnSpPr>
            <a:stCxn id="46" idx="5"/>
            <a:endCxn id="51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93D9DD-53FD-37ED-DA63-8092459D03D2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9F1360-0AE7-3627-848C-1693ADF2C051}"/>
              </a:ext>
            </a:extLst>
          </p:cNvPr>
          <p:cNvCxnSpPr>
            <a:stCxn id="53" idx="1"/>
            <a:endCxn id="45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4A09AC-3C2C-292A-6A50-F9C16113545F}"/>
              </a:ext>
            </a:extLst>
          </p:cNvPr>
          <p:cNvCxnSpPr>
            <a:stCxn id="53" idx="3"/>
            <a:endCxn id="51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51B92-7166-74B1-64B6-CEDD2F872AAD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983D15-8AB4-3B73-11A0-4FC1AB0CB9CB}"/>
              </a:ext>
            </a:extLst>
          </p:cNvPr>
          <p:cNvCxnSpPr>
            <a:stCxn id="52" idx="5"/>
            <a:endCxn id="50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113CC4-1946-9A19-2157-8667133480AD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282229-23C2-94BA-C72B-2D12D1579754}"/>
              </a:ext>
            </a:extLst>
          </p:cNvPr>
          <p:cNvCxnSpPr>
            <a:stCxn id="52" idx="0"/>
            <a:endCxn id="46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166390-A927-113E-354E-C462C806F08F}"/>
              </a:ext>
            </a:extLst>
          </p:cNvPr>
          <p:cNvCxnSpPr>
            <a:stCxn id="47" idx="6"/>
            <a:endCxn id="46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352A82-B183-95B6-231F-8A3BE8D5BAEF}"/>
              </a:ext>
            </a:extLst>
          </p:cNvPr>
          <p:cNvCxnSpPr>
            <a:stCxn id="48" idx="7"/>
            <a:endCxn id="47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723D62F-E170-32D1-0F7B-FC023724BC2A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84CE1DE-585A-4F95-4E8A-CE5C4EF7776A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BDF84B2C-E37E-36D2-70F5-BAA6E9730968}"/>
              </a:ext>
            </a:extLst>
          </p:cNvPr>
          <p:cNvCxnSpPr>
            <a:stCxn id="52" idx="3"/>
            <a:endCxn id="49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CD9F43-892D-7F9F-6B86-9315262DE5A6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6620ABE-D447-1A71-24E4-12937DB87B5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EEEED06-7539-3273-59EA-E5B4223568B0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D8CB6D5-1BD4-3FE4-F7FE-168902CB5652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F5692AC-CD44-97DC-6727-C031B3926D1F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7ADAA77-FDE8-3D0A-1EA6-DBC50B58F49E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250AA71-683F-0F9E-092B-E84B9C2E46B5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195294C-4F37-86A9-36B2-D2CFD1EA6EF0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A71B9F9-0954-FB3D-4216-CBCA7F267E34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BB8D611-012E-D6B3-A3FA-50B942A304D8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10D6E39-83F8-2F76-7D49-FEBDFEA5FBA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9BF3505-908F-2E75-06F6-39A027EDA950}"/>
              </a:ext>
            </a:extLst>
          </p:cNvPr>
          <p:cNvCxnSpPr>
            <a:stCxn id="49" idx="0"/>
            <a:endCxn id="47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E44B2F2-5A14-3B81-0BBC-C1ED8B3DEC8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47143CB-44AD-D056-24AB-DA64155A5CA0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8F78F1-9516-98D2-0449-BAC07FD153C0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6796368" y="1939395"/>
            <a:ext cx="234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 a spanning tree.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4341544-21FE-54B2-34B4-2A7B53B502A1}"/>
              </a:ext>
            </a:extLst>
          </p:cNvPr>
          <p:cNvSpPr txBox="1"/>
          <p:nvPr/>
        </p:nvSpPr>
        <p:spPr>
          <a:xfrm>
            <a:off x="88919" y="1997416"/>
            <a:ext cx="234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cost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of a spanning tree is the sum of the weights on the edges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A160A37-3525-A20D-BE32-D759C9303F67}"/>
              </a:ext>
            </a:extLst>
          </p:cNvPr>
          <p:cNvSpPr txBox="1"/>
          <p:nvPr/>
        </p:nvSpPr>
        <p:spPr>
          <a:xfrm>
            <a:off x="7298474" y="2293194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 67</a:t>
            </a:r>
          </a:p>
        </p:txBody>
      </p:sp>
    </p:spTree>
    <p:extLst>
      <p:ext uri="{BB962C8B-B14F-4D97-AF65-F5344CB8AC3E}">
        <p14:creationId xmlns:p14="http://schemas.microsoft.com/office/powerpoint/2010/main" val="176329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" grpId="0"/>
      <p:bldP spid="10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If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r>
              <a:rPr lang="en-US" sz="2400" dirty="0">
                <a:effectLst/>
              </a:rPr>
              <a:t>, we are done.</a:t>
            </a:r>
          </a:p>
          <a:p>
            <a:pPr lvl="1"/>
            <a:r>
              <a:rPr lang="en-US" sz="2000" dirty="0">
                <a:effectLst/>
              </a:rPr>
              <a:t>T is an MST containing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both {</a:t>
            </a:r>
            <a:r>
              <a:rPr lang="en-US" sz="2000" dirty="0" err="1">
                <a:effectLst/>
              </a:rPr>
              <a:t>u,v</a:t>
            </a:r>
            <a:r>
              <a:rPr lang="en-US" sz="2000" dirty="0">
                <a:effectLst/>
              </a:rPr>
              <a:t>} and S.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5142C7-08B3-768F-5864-5E42ABD15CC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B1BF2F-7A27-8C6F-E9C5-634D0A211EC9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D8A09B-307B-ABDA-7435-DCE86D114DD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DCA682-92EB-21B4-2E3A-D7204516637D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361D3E-DAF4-E24F-BC53-F71657A9CBC7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049F37-12FA-E5B4-7162-0115356AA515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A156F-D801-9789-AB94-AA1F124020B9}"/>
              </a:ext>
            </a:extLst>
          </p:cNvPr>
          <p:cNvCxnSpPr>
            <a:endCxn id="33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6A83B1-9170-AC51-CD1E-697154B75315}"/>
              </a:ext>
            </a:extLst>
          </p:cNvPr>
          <p:cNvCxnSpPr>
            <a:endCxn id="29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7A1866-9974-520B-0C61-368AE233D92D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76200" cap="flat" cmpd="sng" algn="ctr">
            <a:solidFill>
              <a:srgbClr val="EA53F1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B3D7D0-B815-FD98-A7EA-05048335C8EE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9C5842-F4E5-FB0D-23FA-CED733FF8657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78FCDF-656D-7F94-C35C-E53A58EF6448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D61E32-826F-1B51-7349-F532CE6750E5}"/>
              </a:ext>
            </a:extLst>
          </p:cNvPr>
          <p:cNvCxnSpPr>
            <a:endCxn id="32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13331C-87D4-1B47-2DEF-B2C8D77C6F2F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FD1E99CF-76CB-D864-06DA-D40D7A929AC4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02B4-130D-E069-A076-37444291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6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light.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Say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is not </a:t>
            </a:r>
            <a:r>
              <a:rPr lang="en-US" sz="2400" dirty="0"/>
              <a:t>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Note that adding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to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will make a cycle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5EB2FF-CC32-4B96-9779-BEA2438A1562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FAA855-9135-40FD-9E10-2E2AA558507A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FE5C64-04A4-9BAA-605E-8F45037DCD8E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95EE8B-0BE4-1D62-8B40-2AA45A54924F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C09FE7-7275-286E-12CC-42BE9D1BEE25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51169-87B5-D4B0-60C3-0D7C65530042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0D865-39E3-E4A4-E374-D3160DA4BF6D}"/>
              </a:ext>
            </a:extLst>
          </p:cNvPr>
          <p:cNvCxnSpPr>
            <a:endCxn id="33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572E70-4620-0032-0ABD-B04C11AAE953}"/>
              </a:ext>
            </a:extLst>
          </p:cNvPr>
          <p:cNvCxnSpPr>
            <a:endCxn id="29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62B74A-0076-B5E0-55F0-BAA050F3CBDD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BBFAA4-5E05-E4DE-4B6A-28747621AD83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817C2-A192-B644-723A-B44C266C7816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80975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849E09-3117-D2BC-6321-49B1AF7FDAE9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0C9779-B8A6-050E-8288-F3C23F154B69}"/>
              </a:ext>
            </a:extLst>
          </p:cNvPr>
          <p:cNvCxnSpPr>
            <a:endCxn id="32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00DC0F-3336-A70D-D390-C634502095E8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B9002F47-CD7D-6755-5633-B9FA6A9C959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33369-EA91-7D87-49E3-DE68E7990C2B}"/>
              </a:ext>
            </a:extLst>
          </p:cNvPr>
          <p:cNvSpPr txBox="1"/>
          <p:nvPr/>
        </p:nvSpPr>
        <p:spPr>
          <a:xfrm>
            <a:off x="3701143" y="1314015"/>
            <a:ext cx="537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Claim: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Adding any additional edge to a spanning tree will create a cycle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Proof: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Both endpoints are already in the tree and connected to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2D87E-E3CB-6C92-2B26-D1C4F85E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light.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Say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is not </a:t>
            </a:r>
            <a:r>
              <a:rPr lang="en-US" sz="2400" dirty="0"/>
              <a:t>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Note that adding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to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will make a cycle</a:t>
            </a:r>
          </a:p>
          <a:p>
            <a:r>
              <a:rPr lang="en-US" sz="2400" dirty="0">
                <a:effectLst/>
              </a:rPr>
              <a:t>There is at least one other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edge,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x,y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, in this cycle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33369-EA91-7D87-49E3-DE68E7990C2B}"/>
              </a:ext>
            </a:extLst>
          </p:cNvPr>
          <p:cNvSpPr txBox="1"/>
          <p:nvPr/>
        </p:nvSpPr>
        <p:spPr>
          <a:xfrm>
            <a:off x="3701143" y="1314015"/>
            <a:ext cx="537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Claim: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Adding any additional edge to a spanning tree will create a cycle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Proof: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Both endpoints are already in the tree and connected to each other.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BE6100-8FA0-8D36-B65D-C0189985B5E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5E2CF2-BE10-42E7-F8E7-AD009EAB9535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E86ED6-A8BA-03B0-C141-F1B4FB3F79B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AF20C8-446B-394C-1709-587A633DA342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99C745-BF97-9B34-BC52-670620A58676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B3ACC-CF5C-2854-648E-F4898C356C34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D33ADF-2EBB-E6D6-572F-C54478B5B1B8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59AF06-CB55-874D-6CB5-ECD9B824C0D8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CE557-BD59-8CA0-EA98-4DE4206BBB35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BBE226-F3EF-97E7-404C-8C7E45F0463F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5BD9E-C3A1-1850-9B73-A673C007B6CD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71450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5D54AC-4601-16C5-C317-395CB3259EA0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5E1186-9DC3-1E19-2DB0-A38602EAAE93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BAF81-560F-7AB8-0690-1D9BAC90BA42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ED8F63A8-1BF1-5204-E309-F446EB69AF0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7AAF01FC-4337-E9C5-E507-37FEB0FE25E0}"/>
              </a:ext>
            </a:extLst>
          </p:cNvPr>
          <p:cNvSpPr/>
          <p:nvPr/>
        </p:nvSpPr>
        <p:spPr>
          <a:xfrm rot="18168627">
            <a:off x="7062412" y="2697279"/>
            <a:ext cx="720000" cy="288000"/>
          </a:xfrm>
          <a:prstGeom prst="leftArrow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F69AC-13E2-CD99-EAEC-7D3DC9EA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09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Consider swapping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for {</a:t>
            </a:r>
            <a:r>
              <a:rPr lang="en-US" sz="2400" dirty="0" err="1">
                <a:effectLst/>
              </a:rPr>
              <a:t>x,y</a:t>
            </a:r>
            <a:r>
              <a:rPr lang="en-US" sz="2400" dirty="0">
                <a:effectLst/>
              </a:rPr>
              <a:t>} in</a:t>
            </a:r>
            <a:r>
              <a:rPr lang="en-US" sz="2400" dirty="0"/>
              <a:t>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</a:p>
          <a:p>
            <a:pPr lvl="1"/>
            <a:r>
              <a:rPr lang="en-US" sz="2000" dirty="0">
                <a:effectLst/>
              </a:rPr>
              <a:t>Call the resulting tree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</a:p>
          <a:p>
            <a:endParaRPr lang="en-US" sz="2400" dirty="0">
              <a:effectLst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BE6100-8FA0-8D36-B65D-C0189985B5E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5E2CF2-BE10-42E7-F8E7-AD009EAB9535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E86ED6-A8BA-03B0-C141-F1B4FB3F79B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AF20C8-446B-394C-1709-587A633DA342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99C745-BF97-9B34-BC52-670620A58676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B3ACC-CF5C-2854-648E-F4898C356C34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D33ADF-2EBB-E6D6-572F-C54478B5B1B8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59AF06-CB55-874D-6CB5-ECD9B824C0D8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CE557-BD59-8CA0-EA98-4DE4206BBB35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BBE226-F3EF-97E7-404C-8C7E45F0463F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5BD9E-C3A1-1850-9B73-A673C007B6CD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71450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5D54AC-4601-16C5-C317-395CB3259EA0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5E1186-9DC3-1E19-2DB0-A38602EAAE93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BAF81-560F-7AB8-0690-1D9BAC90BA42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ED8F63A8-1BF1-5204-E309-F446EB69AF0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7AAF01FC-4337-E9C5-E507-37FEB0FE25E0}"/>
              </a:ext>
            </a:extLst>
          </p:cNvPr>
          <p:cNvSpPr/>
          <p:nvPr/>
        </p:nvSpPr>
        <p:spPr>
          <a:xfrm rot="18168627">
            <a:off x="7062412" y="2697279"/>
            <a:ext cx="720000" cy="288000"/>
          </a:xfrm>
          <a:prstGeom prst="leftArrow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AF229-98C1-2E2D-FDDF-220457A4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58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Consider swapping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for {</a:t>
            </a:r>
            <a:r>
              <a:rPr lang="en-US" sz="2400" dirty="0" err="1">
                <a:effectLst/>
              </a:rPr>
              <a:t>x,y</a:t>
            </a:r>
            <a:r>
              <a:rPr lang="en-US" sz="2400" dirty="0">
                <a:effectLst/>
              </a:rPr>
              <a:t>} in</a:t>
            </a:r>
            <a:r>
              <a:rPr lang="en-US" sz="2400" dirty="0"/>
              <a:t>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</a:p>
          <a:p>
            <a:pPr lvl="1"/>
            <a:r>
              <a:rPr lang="en-US" sz="2000" dirty="0">
                <a:effectLst/>
              </a:rPr>
              <a:t>Call the resulting tree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</a:p>
          <a:p>
            <a:r>
              <a:rPr lang="en-US" sz="2400" dirty="0">
                <a:effectLst/>
              </a:rPr>
              <a:t>Claim: </a:t>
            </a:r>
            <a:r>
              <a:rPr lang="en-US" sz="24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400" dirty="0">
                <a:effectLst/>
              </a:rPr>
              <a:t> is still an MST</a:t>
            </a:r>
          </a:p>
          <a:p>
            <a:pPr lvl="1"/>
            <a:r>
              <a:rPr lang="en-US" sz="2000" dirty="0">
                <a:effectLst/>
              </a:rPr>
              <a:t>It is still a spanning tree (why?)</a:t>
            </a:r>
          </a:p>
          <a:p>
            <a:pPr lvl="1"/>
            <a:r>
              <a:rPr lang="en-US" sz="2000" dirty="0">
                <a:effectLst/>
              </a:rPr>
              <a:t>It has cost at most that of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000" dirty="0">
              <a:effectLst/>
            </a:endParaRPr>
          </a:p>
          <a:p>
            <a:pPr lvl="2"/>
            <a:r>
              <a:rPr lang="en-US" sz="1600" dirty="0"/>
              <a:t>Because {</a:t>
            </a:r>
            <a:r>
              <a:rPr lang="en-US" sz="1600" dirty="0" err="1"/>
              <a:t>u,v</a:t>
            </a:r>
            <a:r>
              <a:rPr lang="en-US" sz="1600" dirty="0"/>
              <a:t>} was light</a:t>
            </a:r>
          </a:p>
          <a:p>
            <a:pPr lvl="1"/>
            <a:r>
              <a:rPr lang="en-US" sz="2000" dirty="0">
                <a:effectLst/>
              </a:rPr>
              <a:t>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T</a:t>
            </a:r>
            <a:r>
              <a:rPr lang="en-US" sz="2000" dirty="0">
                <a:effectLst/>
              </a:rPr>
              <a:t> had minimal cost</a:t>
            </a:r>
          </a:p>
          <a:p>
            <a:pPr lvl="1"/>
            <a:r>
              <a:rPr lang="en-US" sz="2000" dirty="0"/>
              <a:t>So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000" dirty="0"/>
              <a:t> does too</a:t>
            </a:r>
          </a:p>
          <a:p>
            <a:r>
              <a:rPr lang="en-US" sz="2400" dirty="0">
                <a:effectLst/>
              </a:rPr>
              <a:t>So </a:t>
            </a:r>
            <a:r>
              <a:rPr lang="en-US" sz="24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400" dirty="0">
                <a:effectLst/>
              </a:rPr>
              <a:t> is an MST containing</a:t>
            </a:r>
            <a:br>
              <a:rPr lang="en-US" sz="2400" dirty="0"/>
            </a:br>
            <a:r>
              <a:rPr lang="en-US" sz="2400" dirty="0"/>
              <a:t>S and {</a:t>
            </a:r>
            <a:r>
              <a:rPr lang="en-US" sz="2400" dirty="0" err="1"/>
              <a:t>u,v</a:t>
            </a:r>
            <a:r>
              <a:rPr lang="en-US" sz="2400" dirty="0"/>
              <a:t>}</a:t>
            </a:r>
          </a:p>
          <a:p>
            <a:pPr lvl="1"/>
            <a:r>
              <a:rPr lang="en-US" sz="2000" dirty="0">
                <a:effectLst/>
              </a:rPr>
              <a:t>This is what we wanted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B080E3-7988-31B8-13E1-4A0844DAC08D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6EFEFB-35F2-7BAB-5A09-AE6B1AD75177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5F981B-8330-D36E-50FD-73B1E0E1AE09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8B57C2-7FDE-D806-3F20-9F8D6EE7FC2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FE2A81-8EDE-392C-ED2C-A800B1ADF7AD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B32E62-C1B3-0B04-ED02-ACF1A6094848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F1882B-DE1C-EF13-9616-4B1E5E59933A}"/>
              </a:ext>
            </a:extLst>
          </p:cNvPr>
          <p:cNvCxnSpPr>
            <a:endCxn id="32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CBEFBD-0FAC-C199-4236-2BB366BED11E}"/>
              </a:ext>
            </a:extLst>
          </p:cNvPr>
          <p:cNvCxnSpPr>
            <a:endCxn id="28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F432C4-C547-1DB2-69D4-BAB8E059879A}"/>
              </a:ext>
            </a:extLst>
          </p:cNvPr>
          <p:cNvCxnSpPr>
            <a:stCxn id="29" idx="6"/>
            <a:endCxn id="28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B1F8ED-351D-6DFF-E002-AB5A5F9BFE8E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CF9669-FCE7-C4A0-01C4-3F8BED4147F4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33350" cap="flat" cmpd="sng" algn="ctr">
            <a:solidFill>
              <a:srgbClr val="EA53F1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024FD3-3CBF-7DDB-1202-6F0724F720BC}"/>
              </a:ext>
            </a:extLst>
          </p:cNvPr>
          <p:cNvCxnSpPr>
            <a:stCxn id="32" idx="2"/>
            <a:endCxn id="31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4B442B-26A4-947F-64D9-F359768201AE}"/>
              </a:ext>
            </a:extLst>
          </p:cNvPr>
          <p:cNvCxnSpPr>
            <a:endCxn id="31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BED7F9-A91B-5378-F05B-DA5EE651C306}"/>
              </a:ext>
            </a:extLst>
          </p:cNvPr>
          <p:cNvCxnSpPr>
            <a:stCxn id="31" idx="0"/>
            <a:endCxn id="29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762D91B0-E1DE-7F51-C589-69FC489CAF2E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EAA21-5D77-D47F-3A35-4C21A424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7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6358C19-EEED-D113-1481-39165E27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1" y="3862649"/>
            <a:ext cx="1645445" cy="13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can we use our lemma to show that our next choice also does not rule out success?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10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{</a:t>
            </a:r>
            <a:r>
              <a:rPr lang="en-US" sz="2400" b="1" dirty="0">
                <a:solidFill>
                  <a:srgbClr val="1D9A78">
                    <a:lumMod val="75000"/>
                  </a:srgbClr>
                </a:solidFill>
                <a:latin typeface=""/>
                <a:ea typeface="+mn-ea"/>
                <a:cs typeface="+mn-cs"/>
              </a:rPr>
              <a:t>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rgbClr val="16B4A1"/>
                </a:solidFill>
                <a:latin typeface=""/>
                <a:ea typeface="+mn-ea"/>
                <a:cs typeface="+mn-cs"/>
              </a:rPr>
              <a:t>unvisited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This cut respects 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B2139D2-348B-AB2E-4526-78A439A3F1FD}"/>
              </a:ext>
            </a:extLst>
          </p:cNvPr>
          <p:cNvSpPr/>
          <p:nvPr/>
        </p:nvSpPr>
        <p:spPr>
          <a:xfrm>
            <a:off x="2417243" y="3676274"/>
            <a:ext cx="5270859" cy="2735050"/>
          </a:xfrm>
          <a:custGeom>
            <a:avLst/>
            <a:gdLst>
              <a:gd name="connsiteX0" fmla="*/ 0 w 5903905"/>
              <a:gd name="connsiteY0" fmla="*/ 1617785 h 3250864"/>
              <a:gd name="connsiteX1" fmla="*/ 199293 w 5903905"/>
              <a:gd name="connsiteY1" fmla="*/ 2227385 h 3250864"/>
              <a:gd name="connsiteX2" fmla="*/ 1019908 w 5903905"/>
              <a:gd name="connsiteY2" fmla="*/ 2168769 h 3250864"/>
              <a:gd name="connsiteX3" fmla="*/ 2321170 w 5903905"/>
              <a:gd name="connsiteY3" fmla="*/ 1934308 h 3250864"/>
              <a:gd name="connsiteX4" fmla="*/ 3094893 w 5903905"/>
              <a:gd name="connsiteY4" fmla="*/ 2473569 h 3250864"/>
              <a:gd name="connsiteX5" fmla="*/ 3329354 w 5903905"/>
              <a:gd name="connsiteY5" fmla="*/ 3165231 h 3250864"/>
              <a:gd name="connsiteX6" fmla="*/ 4384431 w 5903905"/>
              <a:gd name="connsiteY6" fmla="*/ 3176954 h 3250864"/>
              <a:gd name="connsiteX7" fmla="*/ 5451231 w 5903905"/>
              <a:gd name="connsiteY7" fmla="*/ 3223846 h 3250864"/>
              <a:gd name="connsiteX8" fmla="*/ 5896708 w 5903905"/>
              <a:gd name="connsiteY8" fmla="*/ 2708031 h 3250864"/>
              <a:gd name="connsiteX9" fmla="*/ 5134708 w 5903905"/>
              <a:gd name="connsiteY9" fmla="*/ 1746739 h 3250864"/>
              <a:gd name="connsiteX10" fmla="*/ 4360985 w 5903905"/>
              <a:gd name="connsiteY10" fmla="*/ 750277 h 3250864"/>
              <a:gd name="connsiteX11" fmla="*/ 4501662 w 5903905"/>
              <a:gd name="connsiteY11" fmla="*/ 0 h 32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3905" h="3250864">
                <a:moveTo>
                  <a:pt x="0" y="1617785"/>
                </a:moveTo>
                <a:cubicBezTo>
                  <a:pt x="14654" y="1876669"/>
                  <a:pt x="29308" y="2135554"/>
                  <a:pt x="199293" y="2227385"/>
                </a:cubicBezTo>
                <a:cubicBezTo>
                  <a:pt x="369278" y="2319216"/>
                  <a:pt x="666262" y="2217615"/>
                  <a:pt x="1019908" y="2168769"/>
                </a:cubicBezTo>
                <a:cubicBezTo>
                  <a:pt x="1373554" y="2119923"/>
                  <a:pt x="1975339" y="1883508"/>
                  <a:pt x="2321170" y="1934308"/>
                </a:cubicBezTo>
                <a:cubicBezTo>
                  <a:pt x="2667001" y="1985108"/>
                  <a:pt x="2926862" y="2268415"/>
                  <a:pt x="3094893" y="2473569"/>
                </a:cubicBezTo>
                <a:cubicBezTo>
                  <a:pt x="3262924" y="2678723"/>
                  <a:pt x="3114431" y="3048000"/>
                  <a:pt x="3329354" y="3165231"/>
                </a:cubicBezTo>
                <a:cubicBezTo>
                  <a:pt x="3544277" y="3282462"/>
                  <a:pt x="4030785" y="3167185"/>
                  <a:pt x="4384431" y="3176954"/>
                </a:cubicBezTo>
                <a:cubicBezTo>
                  <a:pt x="4738077" y="3186723"/>
                  <a:pt x="5199185" y="3302000"/>
                  <a:pt x="5451231" y="3223846"/>
                </a:cubicBezTo>
                <a:cubicBezTo>
                  <a:pt x="5703277" y="3145692"/>
                  <a:pt x="5949462" y="2954215"/>
                  <a:pt x="5896708" y="2708031"/>
                </a:cubicBezTo>
                <a:cubicBezTo>
                  <a:pt x="5843954" y="2461847"/>
                  <a:pt x="5390662" y="2073031"/>
                  <a:pt x="5134708" y="1746739"/>
                </a:cubicBezTo>
                <a:cubicBezTo>
                  <a:pt x="4878754" y="1420447"/>
                  <a:pt x="4466493" y="1041400"/>
                  <a:pt x="4360985" y="750277"/>
                </a:cubicBezTo>
                <a:cubicBezTo>
                  <a:pt x="4255477" y="459154"/>
                  <a:pt x="4501662" y="0"/>
                  <a:pt x="4501662" y="0"/>
                </a:cubicBezTo>
              </a:path>
            </a:pathLst>
          </a:custGeom>
          <a:noFill/>
          <a:ln w="5080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{</a:t>
            </a:r>
            <a:r>
              <a:rPr lang="en-US" sz="2400" b="1" dirty="0">
                <a:solidFill>
                  <a:srgbClr val="1D9A78">
                    <a:lumMod val="75000"/>
                  </a:srgbClr>
                </a:solidFill>
                <a:latin typeface=""/>
                <a:ea typeface="+mn-ea"/>
                <a:cs typeface="+mn-cs"/>
              </a:rPr>
              <a:t>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rgbClr val="16B4A1"/>
                </a:solidFill>
                <a:latin typeface=""/>
                <a:ea typeface="+mn-ea"/>
                <a:cs typeface="+mn-cs"/>
              </a:rPr>
              <a:t>unvisited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This cut respects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"/>
                <a:ea typeface="+mn-ea"/>
                <a:cs typeface="+mn-cs"/>
              </a:rPr>
              <a:t>The edge we add next is a </a:t>
            </a:r>
            <a:r>
              <a:rPr lang="en-US" sz="2400" dirty="0">
                <a:solidFill>
                  <a:srgbClr val="FF40FF"/>
                </a:solidFill>
                <a:latin typeface=""/>
                <a:ea typeface="+mn-ea"/>
                <a:cs typeface="+mn-cs"/>
              </a:rPr>
              <a:t>light 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Least weight of any edge crossing the cut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"/>
                <a:ea typeface="+mn-ea"/>
                <a:cs typeface="+mn-cs"/>
              </a:rPr>
              <a:t>By the Lemma, </a:t>
            </a:r>
            <a:r>
              <a:rPr lang="en-US" sz="2400" dirty="0">
                <a:solidFill>
                  <a:srgbClr val="FF40FF"/>
                </a:solidFill>
                <a:latin typeface=""/>
                <a:ea typeface="+mn-ea"/>
                <a:cs typeface="+mn-cs"/>
              </a:rPr>
              <a:t>that edge</a:t>
            </a:r>
            <a:br>
              <a:rPr lang="en-US" sz="2400" dirty="0">
                <a:latin typeface=""/>
                <a:ea typeface="+mn-ea"/>
                <a:cs typeface="+mn-cs"/>
              </a:rPr>
            </a:br>
            <a:r>
              <a:rPr lang="en-US" sz="2400" dirty="0">
                <a:latin typeface=""/>
                <a:ea typeface="+mn-ea"/>
                <a:cs typeface="+mn-cs"/>
              </a:rPr>
              <a:t>is safe to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There is still an MST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consistent with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the new set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of edges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101600" cap="flat" cmpd="sng" algn="ctr">
                <a:solidFill>
                  <a:srgbClr val="FF4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B2139D2-348B-AB2E-4526-78A439A3F1FD}"/>
              </a:ext>
            </a:extLst>
          </p:cNvPr>
          <p:cNvSpPr/>
          <p:nvPr/>
        </p:nvSpPr>
        <p:spPr>
          <a:xfrm>
            <a:off x="2417243" y="3676274"/>
            <a:ext cx="5270859" cy="2735050"/>
          </a:xfrm>
          <a:custGeom>
            <a:avLst/>
            <a:gdLst>
              <a:gd name="connsiteX0" fmla="*/ 0 w 5903905"/>
              <a:gd name="connsiteY0" fmla="*/ 1617785 h 3250864"/>
              <a:gd name="connsiteX1" fmla="*/ 199293 w 5903905"/>
              <a:gd name="connsiteY1" fmla="*/ 2227385 h 3250864"/>
              <a:gd name="connsiteX2" fmla="*/ 1019908 w 5903905"/>
              <a:gd name="connsiteY2" fmla="*/ 2168769 h 3250864"/>
              <a:gd name="connsiteX3" fmla="*/ 2321170 w 5903905"/>
              <a:gd name="connsiteY3" fmla="*/ 1934308 h 3250864"/>
              <a:gd name="connsiteX4" fmla="*/ 3094893 w 5903905"/>
              <a:gd name="connsiteY4" fmla="*/ 2473569 h 3250864"/>
              <a:gd name="connsiteX5" fmla="*/ 3329354 w 5903905"/>
              <a:gd name="connsiteY5" fmla="*/ 3165231 h 3250864"/>
              <a:gd name="connsiteX6" fmla="*/ 4384431 w 5903905"/>
              <a:gd name="connsiteY6" fmla="*/ 3176954 h 3250864"/>
              <a:gd name="connsiteX7" fmla="*/ 5451231 w 5903905"/>
              <a:gd name="connsiteY7" fmla="*/ 3223846 h 3250864"/>
              <a:gd name="connsiteX8" fmla="*/ 5896708 w 5903905"/>
              <a:gd name="connsiteY8" fmla="*/ 2708031 h 3250864"/>
              <a:gd name="connsiteX9" fmla="*/ 5134708 w 5903905"/>
              <a:gd name="connsiteY9" fmla="*/ 1746739 h 3250864"/>
              <a:gd name="connsiteX10" fmla="*/ 4360985 w 5903905"/>
              <a:gd name="connsiteY10" fmla="*/ 750277 h 3250864"/>
              <a:gd name="connsiteX11" fmla="*/ 4501662 w 5903905"/>
              <a:gd name="connsiteY11" fmla="*/ 0 h 32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3905" h="3250864">
                <a:moveTo>
                  <a:pt x="0" y="1617785"/>
                </a:moveTo>
                <a:cubicBezTo>
                  <a:pt x="14654" y="1876669"/>
                  <a:pt x="29308" y="2135554"/>
                  <a:pt x="199293" y="2227385"/>
                </a:cubicBezTo>
                <a:cubicBezTo>
                  <a:pt x="369278" y="2319216"/>
                  <a:pt x="666262" y="2217615"/>
                  <a:pt x="1019908" y="2168769"/>
                </a:cubicBezTo>
                <a:cubicBezTo>
                  <a:pt x="1373554" y="2119923"/>
                  <a:pt x="1975339" y="1883508"/>
                  <a:pt x="2321170" y="1934308"/>
                </a:cubicBezTo>
                <a:cubicBezTo>
                  <a:pt x="2667001" y="1985108"/>
                  <a:pt x="2926862" y="2268415"/>
                  <a:pt x="3094893" y="2473569"/>
                </a:cubicBezTo>
                <a:cubicBezTo>
                  <a:pt x="3262924" y="2678723"/>
                  <a:pt x="3114431" y="3048000"/>
                  <a:pt x="3329354" y="3165231"/>
                </a:cubicBezTo>
                <a:cubicBezTo>
                  <a:pt x="3544277" y="3282462"/>
                  <a:pt x="4030785" y="3167185"/>
                  <a:pt x="4384431" y="3176954"/>
                </a:cubicBezTo>
                <a:cubicBezTo>
                  <a:pt x="4738077" y="3186723"/>
                  <a:pt x="5199185" y="3302000"/>
                  <a:pt x="5451231" y="3223846"/>
                </a:cubicBezTo>
                <a:cubicBezTo>
                  <a:pt x="5703277" y="3145692"/>
                  <a:pt x="5949462" y="2954215"/>
                  <a:pt x="5896708" y="2708031"/>
                </a:cubicBezTo>
                <a:cubicBezTo>
                  <a:pt x="5843954" y="2461847"/>
                  <a:pt x="5390662" y="2073031"/>
                  <a:pt x="5134708" y="1746739"/>
                </a:cubicBezTo>
                <a:cubicBezTo>
                  <a:pt x="4878754" y="1420447"/>
                  <a:pt x="4466493" y="1041400"/>
                  <a:pt x="4360985" y="750277"/>
                </a:cubicBezTo>
                <a:cubicBezTo>
                  <a:pt x="4255477" y="459154"/>
                  <a:pt x="4501662" y="0"/>
                  <a:pt x="4501662" y="0"/>
                </a:cubicBezTo>
              </a:path>
            </a:pathLst>
          </a:custGeom>
          <a:noFill/>
          <a:ln w="5080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BFA9-B302-FA6F-6612-2F25CDAA9515}"/>
              </a:ext>
            </a:extLst>
          </p:cNvPr>
          <p:cNvSpPr txBox="1"/>
          <p:nvPr/>
        </p:nvSpPr>
        <p:spPr>
          <a:xfrm>
            <a:off x="1262366" y="6011383"/>
            <a:ext cx="20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244C6"/>
                </a:solidFill>
                <a:effectLst/>
                <a:uLnTx/>
                <a:uFillTx/>
              </a:rPr>
              <a:t>add this one next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15F28FA-4097-61D4-8FAF-BE75404706CA}"/>
              </a:ext>
            </a:extLst>
          </p:cNvPr>
          <p:cNvSpPr/>
          <p:nvPr/>
        </p:nvSpPr>
        <p:spPr>
          <a:xfrm>
            <a:off x="3020827" y="6188556"/>
            <a:ext cx="1688123" cy="239866"/>
          </a:xfrm>
          <a:custGeom>
            <a:avLst/>
            <a:gdLst>
              <a:gd name="connsiteX0" fmla="*/ 1688123 w 1688123"/>
              <a:gd name="connsiteY0" fmla="*/ 0 h 239866"/>
              <a:gd name="connsiteX1" fmla="*/ 1430215 w 1688123"/>
              <a:gd name="connsiteY1" fmla="*/ 234462 h 239866"/>
              <a:gd name="connsiteX2" fmla="*/ 762000 w 1688123"/>
              <a:gd name="connsiteY2" fmla="*/ 152400 h 239866"/>
              <a:gd name="connsiteX3" fmla="*/ 0 w 1688123"/>
              <a:gd name="connsiteY3" fmla="*/ 11723 h 23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239866">
                <a:moveTo>
                  <a:pt x="1688123" y="0"/>
                </a:moveTo>
                <a:cubicBezTo>
                  <a:pt x="1636346" y="104531"/>
                  <a:pt x="1584569" y="209062"/>
                  <a:pt x="1430215" y="234462"/>
                </a:cubicBezTo>
                <a:cubicBezTo>
                  <a:pt x="1275861" y="259862"/>
                  <a:pt x="1000369" y="189523"/>
                  <a:pt x="762000" y="152400"/>
                </a:cubicBezTo>
                <a:cubicBezTo>
                  <a:pt x="523631" y="115277"/>
                  <a:pt x="0" y="11723"/>
                  <a:pt x="0" y="11723"/>
                </a:cubicBezTo>
              </a:path>
            </a:pathLst>
          </a:custGeom>
          <a:noFill/>
          <a:ln w="22225" cap="flat" cmpd="sng" algn="ctr">
            <a:solidFill>
              <a:srgbClr val="C244C6"/>
            </a:solidFill>
            <a:prstDash val="solid"/>
            <a:miter lim="800000"/>
            <a:head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Our greedy choices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don’t rule out success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This is enough </a:t>
            </a:r>
            <a:r>
              <a:rPr lang="en-US" dirty="0">
                <a:solidFill>
                  <a:srgbClr val="1D6FA9"/>
                </a:solidFill>
                <a:latin typeface="Calibri" panose="020F0502020204030204"/>
                <a:ea typeface="+mn-ea"/>
                <a:cs typeface="+mn-cs"/>
              </a:rPr>
              <a:t>(along with an argument by induction)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 guarantee correctness of Prim’s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25620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A72209-EAD7-01FC-4188-E992CC173BA3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203CCF-C879-6D01-9F4A-B0B1FC624242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87B76F-186E-168C-A017-EB65C574377A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8DAC6B-C7E2-6D87-DB79-F3BF524E8A77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C0551B-3544-B2D0-4DAB-0DB4D6BBCBE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39979D-5779-16C9-A4F5-7521495721CC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FB6944-7B4B-F1E1-B51D-F48D6609740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1177E5-C036-81B0-05E5-5EC1926EDB7A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39E7AB-72A2-5134-4FC9-C64AD5477346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61DCB8-11FC-D14C-30CE-0C71336C80E3}"/>
              </a:ext>
            </a:extLst>
          </p:cNvPr>
          <p:cNvCxnSpPr>
            <a:stCxn id="46" idx="5"/>
            <a:endCxn id="51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93D9DD-53FD-37ED-DA63-8092459D03D2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9F1360-0AE7-3627-848C-1693ADF2C051}"/>
              </a:ext>
            </a:extLst>
          </p:cNvPr>
          <p:cNvCxnSpPr>
            <a:stCxn id="53" idx="1"/>
            <a:endCxn id="45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4A09AC-3C2C-292A-6A50-F9C16113545F}"/>
              </a:ext>
            </a:extLst>
          </p:cNvPr>
          <p:cNvCxnSpPr>
            <a:stCxn id="53" idx="3"/>
            <a:endCxn id="51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51B92-7166-74B1-64B6-CEDD2F872AAD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983D15-8AB4-3B73-11A0-4FC1AB0CB9CB}"/>
              </a:ext>
            </a:extLst>
          </p:cNvPr>
          <p:cNvCxnSpPr>
            <a:stCxn id="52" idx="5"/>
            <a:endCxn id="50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113CC4-1946-9A19-2157-8667133480AD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282229-23C2-94BA-C72B-2D12D1579754}"/>
              </a:ext>
            </a:extLst>
          </p:cNvPr>
          <p:cNvCxnSpPr>
            <a:stCxn id="52" idx="0"/>
            <a:endCxn id="46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166390-A927-113E-354E-C462C806F08F}"/>
              </a:ext>
            </a:extLst>
          </p:cNvPr>
          <p:cNvCxnSpPr>
            <a:stCxn id="47" idx="6"/>
            <a:endCxn id="46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352A82-B183-95B6-231F-8A3BE8D5BAEF}"/>
              </a:ext>
            </a:extLst>
          </p:cNvPr>
          <p:cNvCxnSpPr>
            <a:stCxn id="48" idx="7"/>
            <a:endCxn id="47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723D62F-E170-32D1-0F7B-FC023724BC2A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84CE1DE-585A-4F95-4E8A-CE5C4EF7776A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BDF84B2C-E37E-36D2-70F5-BAA6E9730968}"/>
              </a:ext>
            </a:extLst>
          </p:cNvPr>
          <p:cNvCxnSpPr>
            <a:stCxn id="52" idx="3"/>
            <a:endCxn id="49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CD9F43-892D-7F9F-6B86-9315262DE5A6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6620ABE-D447-1A71-24E4-12937DB87B5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EEEED06-7539-3273-59EA-E5B4223568B0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D8CB6D5-1BD4-3FE4-F7FE-168902CB5652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F5692AC-CD44-97DC-6727-C031B3926D1F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7ADAA77-FDE8-3D0A-1EA6-DBC50B58F49E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250AA71-683F-0F9E-092B-E84B9C2E46B5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195294C-4F37-86A9-36B2-D2CFD1EA6EF0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A71B9F9-0954-FB3D-4216-CBCA7F267E34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BB8D611-012E-D6B3-A3FA-50B942A304D8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10D6E39-83F8-2F76-7D49-FEBDFEA5FBA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9BF3505-908F-2E75-06F6-39A027EDA950}"/>
              </a:ext>
            </a:extLst>
          </p:cNvPr>
          <p:cNvCxnSpPr>
            <a:stCxn id="49" idx="0"/>
            <a:endCxn id="47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E44B2F2-5A14-3B81-0BBC-C1ED8B3DEC8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47143CB-44AD-D056-24AB-DA64155A5CA0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8F78F1-9516-98D2-0449-BAC07FD153C0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6377354" y="1939395"/>
            <a:ext cx="276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 also a spanning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01B7-2F5B-3280-DEE4-B127EFF018E8}"/>
              </a:ext>
            </a:extLst>
          </p:cNvPr>
          <p:cNvSpPr txBox="1"/>
          <p:nvPr/>
        </p:nvSpPr>
        <p:spPr>
          <a:xfrm>
            <a:off x="7298474" y="2293194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788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2224090"/>
            <a:ext cx="6858000" cy="17907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623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89A33EB5-CF67-4D46-C20A-8B42A0ED5FFB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3BAAD732-D98D-9B7A-CC82-A4029A7DE06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D0DECB2D-38B5-1E3A-B2AE-F1D741A37AA5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FE986E51-B1E8-BFF6-D335-E13C92DF36B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4DCAC2B1-7E38-7EBD-9397-99E81330A42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F3233F3C-2C08-C4A6-2AB6-E0C0A24D4BB1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DF865A8A-3582-22E0-8CDF-93B3E91B792D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178CC1F7-703E-3498-C783-783F8C75DE78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83C84961-11ED-1EC6-8CDB-DF8E12D9A0A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6D0F4825-AFEE-3B14-F4D6-12823A8BD5F4}"/>
              </a:ext>
            </a:extLst>
          </p:cNvPr>
          <p:cNvCxnSpPr>
            <a:stCxn id="1081" idx="5"/>
            <a:endCxn id="1086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1C8DF585-A4D0-38E8-6C94-A92B332C265D}"/>
              </a:ext>
            </a:extLst>
          </p:cNvPr>
          <p:cNvCxnSpPr>
            <a:stCxn id="1081" idx="6"/>
            <a:endCxn id="1080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4EE2F91-4933-E2CD-3986-3DDEF0C8C5EE}"/>
              </a:ext>
            </a:extLst>
          </p:cNvPr>
          <p:cNvCxnSpPr>
            <a:stCxn id="1088" idx="1"/>
            <a:endCxn id="1080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456E1D9D-4F76-D7A3-A047-848B5A8F814E}"/>
              </a:ext>
            </a:extLst>
          </p:cNvPr>
          <p:cNvCxnSpPr>
            <a:stCxn id="1088" idx="3"/>
            <a:endCxn id="1086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F9F4EEC-806C-F97E-D733-71E4ADE9FB7B}"/>
              </a:ext>
            </a:extLst>
          </p:cNvPr>
          <p:cNvCxnSpPr>
            <a:stCxn id="1080" idx="4"/>
            <a:endCxn id="1086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375B4801-1884-720B-16CF-75550E0B1B73}"/>
              </a:ext>
            </a:extLst>
          </p:cNvPr>
          <p:cNvCxnSpPr>
            <a:stCxn id="1087" idx="5"/>
            <a:endCxn id="1085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04275309-1142-9A8E-887A-6C20075728FF}"/>
              </a:ext>
            </a:extLst>
          </p:cNvPr>
          <p:cNvCxnSpPr>
            <a:stCxn id="1085" idx="6"/>
            <a:endCxn id="1086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3DD781D-76A1-E66C-B5B2-9705E7B829C4}"/>
              </a:ext>
            </a:extLst>
          </p:cNvPr>
          <p:cNvCxnSpPr>
            <a:stCxn id="1087" idx="0"/>
            <a:endCxn id="1081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EA707C92-FA1E-A829-AB53-A1E10143A3BE}"/>
              </a:ext>
            </a:extLst>
          </p:cNvPr>
          <p:cNvCxnSpPr>
            <a:stCxn id="1082" idx="6"/>
            <a:endCxn id="1081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1A5D50D4-AD22-C0F2-F631-23C4581D3787}"/>
              </a:ext>
            </a:extLst>
          </p:cNvPr>
          <p:cNvCxnSpPr>
            <a:stCxn id="1083" idx="7"/>
            <a:endCxn id="1082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2F9106-9941-B78D-EC91-8216078EFBF7}"/>
              </a:ext>
            </a:extLst>
          </p:cNvPr>
          <p:cNvCxnSpPr>
            <a:stCxn id="1083" idx="5"/>
            <a:endCxn id="1084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CFBD9297-37FE-1259-C39E-F81212E4746C}"/>
              </a:ext>
            </a:extLst>
          </p:cNvPr>
          <p:cNvCxnSpPr>
            <a:stCxn id="1085" idx="2"/>
            <a:endCxn id="1084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9A84918-BB4B-51ED-08F2-E52832CDD3B8}"/>
              </a:ext>
            </a:extLst>
          </p:cNvPr>
          <p:cNvCxnSpPr>
            <a:stCxn id="1087" idx="3"/>
            <a:endCxn id="1084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A8F72E7-0299-0688-31A0-DEB245D6C15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A8E92A0D-E5EC-1F1F-6D90-05145155CA89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C68CB60E-ADB0-0971-9FFF-0BD1D9437311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02EB145-5B31-5421-AD3A-E2E601337978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384A03E-8B41-ECF6-59C1-7A49E4FE99E2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AFCE7FB-FAE4-0111-C94E-26571C5F9EA6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2005ED9-A3BC-E4D9-7F7B-9BC826560440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0C95DC59-A238-92E6-1103-B120916D015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B408D6F5-4427-FE52-0344-3791AD99C19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63405B5-91D0-7241-4F8B-B95C404A737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FCB6761A-83D1-0FDD-8D63-4FF4BFD99BEB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CE62E7C-DB6A-6025-C2B1-AB7B5D048824}"/>
              </a:ext>
            </a:extLst>
          </p:cNvPr>
          <p:cNvCxnSpPr>
            <a:stCxn id="1084" idx="0"/>
            <a:endCxn id="1082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9F0C0E7-95ED-C355-CCA8-7EE75BD4CA83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AE5EEE69-A149-F0A7-607D-7C2493A482F7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7DFBA90-1B0E-B649-5A2B-C13E3AA7BE42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60EDD-F834-CACB-ADE1-718AB0B1E74B}"/>
              </a:ext>
            </a:extLst>
          </p:cNvPr>
          <p:cNvSpPr txBox="1"/>
          <p:nvPr/>
        </p:nvSpPr>
        <p:spPr>
          <a:xfrm>
            <a:off x="353510" y="5515923"/>
            <a:ext cx="14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minimum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CAD70-B936-E667-EC00-E9E4FFB33243}"/>
              </a:ext>
            </a:extLst>
          </p:cNvPr>
          <p:cNvSpPr txBox="1"/>
          <p:nvPr/>
        </p:nvSpPr>
        <p:spPr>
          <a:xfrm>
            <a:off x="3619573" y="5573710"/>
            <a:ext cx="24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of minimum cost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84261-B810-9487-C0B6-A1B19AEB26E7}"/>
              </a:ext>
            </a:extLst>
          </p:cNvPr>
          <p:cNvCxnSpPr/>
          <p:nvPr/>
        </p:nvCxnSpPr>
        <p:spPr>
          <a:xfrm>
            <a:off x="733425" y="5834941"/>
            <a:ext cx="0" cy="198947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24D836-A43F-45BC-E019-85C97F135C62}"/>
              </a:ext>
            </a:extLst>
          </p:cNvPr>
          <p:cNvCxnSpPr/>
          <p:nvPr/>
        </p:nvCxnSpPr>
        <p:spPr>
          <a:xfrm flipH="1">
            <a:off x="3579975" y="5808758"/>
            <a:ext cx="70338" cy="256695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154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5949462" y="1808770"/>
            <a:ext cx="31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a minimum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spanning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01B7-2F5B-3280-DEE4-B127EFF018E8}"/>
              </a:ext>
            </a:extLst>
          </p:cNvPr>
          <p:cNvSpPr txBox="1"/>
          <p:nvPr/>
        </p:nvSpPr>
        <p:spPr>
          <a:xfrm>
            <a:off x="7298474" y="2186319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6518F-8BEA-068A-8277-65B5A2C31CD9}"/>
              </a:ext>
            </a:extLst>
          </p:cNvPr>
          <p:cNvSpPr txBox="1"/>
          <p:nvPr/>
        </p:nvSpPr>
        <p:spPr>
          <a:xfrm>
            <a:off x="353510" y="5515923"/>
            <a:ext cx="14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minimum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875FE-160E-7B04-7B9F-66C8C4B6870F}"/>
              </a:ext>
            </a:extLst>
          </p:cNvPr>
          <p:cNvSpPr txBox="1"/>
          <p:nvPr/>
        </p:nvSpPr>
        <p:spPr>
          <a:xfrm>
            <a:off x="3619573" y="5573710"/>
            <a:ext cx="24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of minimum 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BC7606-59BE-BD03-7FC6-D79F2FAFE303}"/>
              </a:ext>
            </a:extLst>
          </p:cNvPr>
          <p:cNvCxnSpPr/>
          <p:nvPr/>
        </p:nvCxnSpPr>
        <p:spPr>
          <a:xfrm>
            <a:off x="733425" y="5834941"/>
            <a:ext cx="0" cy="198947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22DB51-AD99-9509-56CA-5C5FED2033D0}"/>
              </a:ext>
            </a:extLst>
          </p:cNvPr>
          <p:cNvCxnSpPr/>
          <p:nvPr/>
        </p:nvCxnSpPr>
        <p:spPr>
          <a:xfrm flipH="1">
            <a:off x="3579975" y="5808758"/>
            <a:ext cx="70338" cy="256695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677A884-E7AF-25F7-F07B-0E81C8F27E51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798720-DF4A-5249-6FCA-3CAFB4522091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8D6B00-4B2C-3E06-F06D-D30FC51527A0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7C9457-9E64-595B-7EDC-56114DDCC5CB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C1F6E1-3E9D-E090-8EC6-765490DEC228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957A04-CB88-AB0B-AB05-896CD3F72C42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098B64-09E8-0FE1-1FE4-531660DD2E6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3EAA6B-BB05-4768-7875-1E2D176EF59D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76AC0A-AF7F-BFA3-67B9-3547EE3BF99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38FB74-62CB-8569-0DF6-3B249718C026}"/>
              </a:ext>
            </a:extLst>
          </p:cNvPr>
          <p:cNvCxnSpPr>
            <a:stCxn id="13" idx="5"/>
            <a:endCxn id="18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39E4CA-5FE5-A633-E16B-B14B88B755A4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161F67-17A0-C03A-449B-3E60490C6D14}"/>
              </a:ext>
            </a:extLst>
          </p:cNvPr>
          <p:cNvCxnSpPr>
            <a:stCxn id="20" idx="1"/>
            <a:endCxn id="12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A0F9-DE67-4314-9B20-731A1AE6E6F4}"/>
              </a:ext>
            </a:extLst>
          </p:cNvPr>
          <p:cNvCxnSpPr>
            <a:stCxn id="20" idx="3"/>
            <a:endCxn id="18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6699AB-101C-EDE5-BF97-6E45E0562FB7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ED10CD-3D38-98DB-0DC8-AFF247440A9A}"/>
              </a:ext>
            </a:extLst>
          </p:cNvPr>
          <p:cNvCxnSpPr>
            <a:stCxn id="19" idx="5"/>
            <a:endCxn id="17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69FD90-930C-B508-598A-BBC7D1E9DDC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24851-0D36-25E2-A4C5-E8553B3A11CC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91838F-08A3-D945-4B86-293B3F1E65DD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9E1CA3-709A-C1E1-C129-12485C698961}"/>
              </a:ext>
            </a:extLst>
          </p:cNvPr>
          <p:cNvCxnSpPr>
            <a:stCxn id="15" idx="7"/>
            <a:endCxn id="14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CA0857-20BE-08BC-8A1D-474C4A8B6C87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0858F-C934-81F4-FBD1-5EA1C5E4BB0B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826B1A-CF42-7580-9501-B3F6FA889C33}"/>
              </a:ext>
            </a:extLst>
          </p:cNvPr>
          <p:cNvCxnSpPr>
            <a:stCxn id="19" idx="3"/>
            <a:endCxn id="16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C397C2-A5AE-BE58-73C6-8B3E6C24BBCE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AD6508-08A2-D23C-DFE7-5FC6241BBD51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948F6-D438-9D9F-3336-EA09A3DE9EB2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8715D7-FC5A-2BE9-A53A-3E07936B7D41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D2575A-7C72-532F-B5E1-010C0D3B8A63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94E2D9-F79B-85B3-D7A4-E1B309A7313F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86BE05-5881-BCAE-D38C-E5F024C60AED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617153-E1E2-D725-4595-000FEF2091B9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5C888C-2A63-2144-C718-1A5BC4F9820C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28E81B-EF21-48A1-C3C4-CBE9843E728C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AB5EB4A-5D29-1E11-B3EF-32D07B72C83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15777323-0656-685E-431A-B192868F0F79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D8E4F00-88DD-2BB3-7CA6-DCD390F28AA9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EB14D4F-C07D-3EF8-B391-08E3F32DD763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9E83BB-053B-7FA8-40B9-8555C9DF1FFC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33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Why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457973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Network Design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Connecting cities with roads/electricity/telephone/…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2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Cluster analysis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e.g., genetic distance</a:t>
            </a: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Image processing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image segmentation</a:t>
            </a:r>
            <a:endParaRPr lang="en-US" sz="22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Useful primitive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for other graph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ACB04F-7F1D-E17D-3DD0-B15CD23FF2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9" y="4885939"/>
            <a:ext cx="2743651" cy="1563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2A0AB-4F5E-CEFE-DDC9-8F5975DCE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93"/>
          <a:stretch/>
        </p:blipFill>
        <p:spPr>
          <a:xfrm>
            <a:off x="5806998" y="2367631"/>
            <a:ext cx="256573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AED0BA-95BC-BA88-854C-C636B4B8F1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94"/>
          <a:stretch/>
        </p:blipFill>
        <p:spPr>
          <a:xfrm>
            <a:off x="5806997" y="4216220"/>
            <a:ext cx="2565731" cy="17907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647D3E-5F3C-1754-63BA-0976D41F84D6}"/>
              </a:ext>
            </a:extLst>
          </p:cNvPr>
          <p:cNvSpPr txBox="1">
            <a:spLocks/>
          </p:cNvSpPr>
          <p:nvPr/>
        </p:nvSpPr>
        <p:spPr>
          <a:xfrm>
            <a:off x="5371816" y="6069883"/>
            <a:ext cx="3678379" cy="37993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Ref: </a:t>
            </a:r>
            <a:r>
              <a:rPr lang="en-US" sz="12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Felzenswalb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et. Al., Efficient graph-based image segmentation, IJCV 2004</a:t>
            </a:r>
          </a:p>
        </p:txBody>
      </p:sp>
    </p:spTree>
    <p:extLst>
      <p:ext uri="{BB962C8B-B14F-4D97-AF65-F5344CB8AC3E}">
        <p14:creationId xmlns:p14="http://schemas.microsoft.com/office/powerpoint/2010/main" val="100844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AFDE0-203E-65EB-9778-CD3454D00B20}"/>
              </a:ext>
            </a:extLst>
          </p:cNvPr>
          <p:cNvGrpSpPr/>
          <p:nvPr/>
        </p:nvGrpSpPr>
        <p:grpSpPr>
          <a:xfrm>
            <a:off x="726711" y="2348758"/>
            <a:ext cx="7620120" cy="3610363"/>
            <a:chOff x="726711" y="2348758"/>
            <a:chExt cx="7620120" cy="361036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3CBD659-2D4E-203C-F340-F9525A17E1A4}"/>
                </a:ext>
              </a:extLst>
            </p:cNvPr>
            <p:cNvSpPr txBox="1"/>
            <p:nvPr/>
          </p:nvSpPr>
          <p:spPr>
            <a:xfrm>
              <a:off x="5287108" y="234875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3C16FE-DEA6-8B80-A2B5-CD8917F5908A}"/>
                </a:ext>
              </a:extLst>
            </p:cNvPr>
            <p:cNvSpPr/>
            <p:nvPr/>
          </p:nvSpPr>
          <p:spPr>
            <a:xfrm>
              <a:off x="6096000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0B8652B-A1FC-E2A5-B85F-4D091AB9B968}"/>
                </a:ext>
              </a:extLst>
            </p:cNvPr>
            <p:cNvSpPr/>
            <p:nvPr/>
          </p:nvSpPr>
          <p:spPr>
            <a:xfrm>
              <a:off x="4255477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56B472-4428-636F-EB35-F7DD0C3DBE90}"/>
                </a:ext>
              </a:extLst>
            </p:cNvPr>
            <p:cNvSpPr/>
            <p:nvPr/>
          </p:nvSpPr>
          <p:spPr>
            <a:xfrm>
              <a:off x="2438400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1B02B69-E6C0-EC6D-CFE7-54FA75AC8B1B}"/>
                </a:ext>
              </a:extLst>
            </p:cNvPr>
            <p:cNvSpPr/>
            <p:nvPr/>
          </p:nvSpPr>
          <p:spPr>
            <a:xfrm>
              <a:off x="757604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0202143-9603-6AED-5E49-BA429145DD10}"/>
                </a:ext>
              </a:extLst>
            </p:cNvPr>
            <p:cNvSpPr/>
            <p:nvPr/>
          </p:nvSpPr>
          <p:spPr>
            <a:xfrm>
              <a:off x="24384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FEB7BEE-3A47-8F9B-B869-DCDB96EA3C63}"/>
                </a:ext>
              </a:extLst>
            </p:cNvPr>
            <p:cNvSpPr/>
            <p:nvPr/>
          </p:nvSpPr>
          <p:spPr>
            <a:xfrm>
              <a:off x="42672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0FDE17-C1DC-87D8-71D0-42CB715B8ADF}"/>
                </a:ext>
              </a:extLst>
            </p:cNvPr>
            <p:cNvSpPr/>
            <p:nvPr/>
          </p:nvSpPr>
          <p:spPr>
            <a:xfrm>
              <a:off x="60960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A0A6EB-D9B0-6A60-4725-BAC5AA8B055D}"/>
                </a:ext>
              </a:extLst>
            </p:cNvPr>
            <p:cNvSpPr/>
            <p:nvPr/>
          </p:nvSpPr>
          <p:spPr>
            <a:xfrm>
              <a:off x="3411415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20E6FB-9922-6A91-D1CB-FDCFB1B5C124}"/>
                </a:ext>
              </a:extLst>
            </p:cNvPr>
            <p:cNvSpPr/>
            <p:nvPr/>
          </p:nvSpPr>
          <p:spPr>
            <a:xfrm>
              <a:off x="7784123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8E80F12-9876-E533-9330-01AA803CCAE9}"/>
                </a:ext>
              </a:extLst>
            </p:cNvPr>
            <p:cNvCxnSpPr>
              <a:stCxn id="52" idx="5"/>
              <a:endCxn id="57" idx="1"/>
            </p:cNvCxnSpPr>
            <p:nvPr/>
          </p:nvCxnSpPr>
          <p:spPr>
            <a:xfrm>
              <a:off x="4735778" y="3028006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C9EF3EE-5CA3-1815-07EE-1BCAC5791677}"/>
                </a:ext>
              </a:extLst>
            </p:cNvPr>
            <p:cNvCxnSpPr>
              <a:stCxn id="52" idx="6"/>
              <a:endCxn id="51" idx="2"/>
            </p:cNvCxnSpPr>
            <p:nvPr/>
          </p:nvCxnSpPr>
          <p:spPr>
            <a:xfrm>
              <a:off x="4818185" y="2829059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8FAFA-3CF5-DE29-FFEA-0635BA9A32DB}"/>
                </a:ext>
              </a:extLst>
            </p:cNvPr>
            <p:cNvCxnSpPr>
              <a:stCxn id="59" idx="1"/>
              <a:endCxn id="51" idx="5"/>
            </p:cNvCxnSpPr>
            <p:nvPr/>
          </p:nvCxnSpPr>
          <p:spPr>
            <a:xfrm flipH="1" flipV="1">
              <a:off x="6576301" y="3028006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87A99C-AB85-13B8-4AEA-2C77B6077A50}"/>
                </a:ext>
              </a:extLst>
            </p:cNvPr>
            <p:cNvCxnSpPr>
              <a:stCxn id="59" idx="3"/>
              <a:endCxn id="57" idx="7"/>
            </p:cNvCxnSpPr>
            <p:nvPr/>
          </p:nvCxnSpPr>
          <p:spPr>
            <a:xfrm flipH="1">
              <a:off x="6576301" y="4458221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CBAE79B-6236-3232-7C10-EBE9FA46D146}"/>
                </a:ext>
              </a:extLst>
            </p:cNvPr>
            <p:cNvCxnSpPr>
              <a:stCxn id="51" idx="4"/>
              <a:endCxn id="57" idx="0"/>
            </p:cNvCxnSpPr>
            <p:nvPr/>
          </p:nvCxnSpPr>
          <p:spPr>
            <a:xfrm>
              <a:off x="6377354" y="3110413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207691-EF31-8FE8-283B-EE9CAFC6AA30}"/>
                </a:ext>
              </a:extLst>
            </p:cNvPr>
            <p:cNvCxnSpPr>
              <a:stCxn id="58" idx="5"/>
              <a:endCxn id="56" idx="1"/>
            </p:cNvCxnSpPr>
            <p:nvPr/>
          </p:nvCxnSpPr>
          <p:spPr>
            <a:xfrm>
              <a:off x="3891716" y="4458221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D0059E2-CF9F-D83D-9714-C9EA2C9F95D9}"/>
                </a:ext>
              </a:extLst>
            </p:cNvPr>
            <p:cNvCxnSpPr>
              <a:stCxn id="56" idx="6"/>
              <a:endCxn id="57" idx="2"/>
            </p:cNvCxnSpPr>
            <p:nvPr/>
          </p:nvCxnSpPr>
          <p:spPr>
            <a:xfrm>
              <a:off x="4829908" y="5677767"/>
              <a:ext cx="1266092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A833B8-5692-5BC0-3456-2899B01B9D59}"/>
                </a:ext>
              </a:extLst>
            </p:cNvPr>
            <p:cNvCxnSpPr>
              <a:stCxn id="58" idx="0"/>
              <a:endCxn id="52" idx="3"/>
            </p:cNvCxnSpPr>
            <p:nvPr/>
          </p:nvCxnSpPr>
          <p:spPr>
            <a:xfrm flipV="1">
              <a:off x="3692769" y="3028006"/>
              <a:ext cx="645115" cy="9499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156AFE6-28BC-BD90-3BC6-B5441BF2D704}"/>
                </a:ext>
              </a:extLst>
            </p:cNvPr>
            <p:cNvCxnSpPr>
              <a:stCxn id="53" idx="6"/>
              <a:endCxn id="52" idx="2"/>
            </p:cNvCxnSpPr>
            <p:nvPr/>
          </p:nvCxnSpPr>
          <p:spPr>
            <a:xfrm>
              <a:off x="3001108" y="2829059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E725D3-C0DD-47F8-90F8-7BF1E483D48F}"/>
                </a:ext>
              </a:extLst>
            </p:cNvPr>
            <p:cNvCxnSpPr>
              <a:stCxn id="54" idx="7"/>
              <a:endCxn id="53" idx="3"/>
            </p:cNvCxnSpPr>
            <p:nvPr/>
          </p:nvCxnSpPr>
          <p:spPr>
            <a:xfrm flipV="1">
              <a:off x="1237905" y="3028006"/>
              <a:ext cx="1282902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B016CA8-F8CD-1B4A-B206-7C4D2B41B2DC}"/>
                </a:ext>
              </a:extLst>
            </p:cNvPr>
            <p:cNvCxnSpPr>
              <a:stCxn id="54" idx="5"/>
              <a:endCxn id="55" idx="1"/>
            </p:cNvCxnSpPr>
            <p:nvPr/>
          </p:nvCxnSpPr>
          <p:spPr>
            <a:xfrm>
              <a:off x="1237905" y="4458221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47D330-FD26-60E0-F0AF-190A32DC95C4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3001108" y="5677767"/>
              <a:ext cx="1266092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8DABBC-BFD1-4E9C-6DDE-0276BE6D1C98}"/>
                </a:ext>
              </a:extLst>
            </p:cNvPr>
            <p:cNvCxnSpPr>
              <a:stCxn id="58" idx="3"/>
              <a:endCxn id="55" idx="7"/>
            </p:cNvCxnSpPr>
            <p:nvPr/>
          </p:nvCxnSpPr>
          <p:spPr>
            <a:xfrm flipH="1">
              <a:off x="2918701" y="4458221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050C93-0250-1B6F-EF70-8BA283B294DA}"/>
                </a:ext>
              </a:extLst>
            </p:cNvPr>
            <p:cNvSpPr txBox="1"/>
            <p:nvPr/>
          </p:nvSpPr>
          <p:spPr>
            <a:xfrm>
              <a:off x="7151077" y="307043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63713F1-3184-4EDA-75B1-1528B3E73C7B}"/>
                </a:ext>
              </a:extLst>
            </p:cNvPr>
            <p:cNvSpPr txBox="1"/>
            <p:nvPr/>
          </p:nvSpPr>
          <p:spPr>
            <a:xfrm>
              <a:off x="7244861" y="491236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8B3C2B4-F831-9A51-FC60-1AC153FD8618}"/>
                </a:ext>
              </a:extLst>
            </p:cNvPr>
            <p:cNvSpPr txBox="1"/>
            <p:nvPr/>
          </p:nvSpPr>
          <p:spPr>
            <a:xfrm>
              <a:off x="6365631" y="396291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CE8CF5C-0042-C5D4-C129-91B82894168B}"/>
                </a:ext>
              </a:extLst>
            </p:cNvPr>
            <p:cNvSpPr txBox="1"/>
            <p:nvPr/>
          </p:nvSpPr>
          <p:spPr>
            <a:xfrm>
              <a:off x="5287108" y="367055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CF1AF0-5AAC-2269-53BB-11932CD541BB}"/>
                </a:ext>
              </a:extLst>
            </p:cNvPr>
            <p:cNvSpPr txBox="1"/>
            <p:nvPr/>
          </p:nvSpPr>
          <p:spPr>
            <a:xfrm>
              <a:off x="5240389" y="524798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8259F0-2C5A-655A-9DA6-8DEF1AFB3CBD}"/>
                </a:ext>
              </a:extLst>
            </p:cNvPr>
            <p:cNvSpPr txBox="1"/>
            <p:nvPr/>
          </p:nvSpPr>
          <p:spPr>
            <a:xfrm>
              <a:off x="4056099" y="335988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ABCB749-58BD-7023-89B4-CF1336B622FD}"/>
                </a:ext>
              </a:extLst>
            </p:cNvPr>
            <p:cNvSpPr txBox="1"/>
            <p:nvPr/>
          </p:nvSpPr>
          <p:spPr>
            <a:xfrm>
              <a:off x="3470031" y="52099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9CFE76-1148-1B6B-D203-956A7FE972A8}"/>
                </a:ext>
              </a:extLst>
            </p:cNvPr>
            <p:cNvSpPr txBox="1"/>
            <p:nvPr/>
          </p:nvSpPr>
          <p:spPr>
            <a:xfrm>
              <a:off x="3254191" y="471563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C818910-D398-C003-1825-173C85E0AD39}"/>
                </a:ext>
              </a:extLst>
            </p:cNvPr>
            <p:cNvSpPr txBox="1"/>
            <p:nvPr/>
          </p:nvSpPr>
          <p:spPr>
            <a:xfrm>
              <a:off x="4120661" y="470086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3A1452-BEBD-9066-5733-F9E148D175EA}"/>
                </a:ext>
              </a:extLst>
            </p:cNvPr>
            <p:cNvSpPr txBox="1"/>
            <p:nvPr/>
          </p:nvSpPr>
          <p:spPr>
            <a:xfrm>
              <a:off x="1436250" y="486993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C7F6743-E719-4441-645A-3CB21829B405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V="1">
              <a:off x="2719754" y="3110413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770A9FC-881B-5D95-1B0C-4D4AE925AFCF}"/>
                </a:ext>
              </a:extLst>
            </p:cNvPr>
            <p:cNvSpPr txBox="1"/>
            <p:nvPr/>
          </p:nvSpPr>
          <p:spPr>
            <a:xfrm>
              <a:off x="2736994" y="372107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0CBD204-D5FA-E848-7CB9-BA3F3D2C17C1}"/>
                </a:ext>
              </a:extLst>
            </p:cNvPr>
            <p:cNvSpPr txBox="1"/>
            <p:nvPr/>
          </p:nvSpPr>
          <p:spPr>
            <a:xfrm>
              <a:off x="3370385" y="236205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0C691C-8F1C-78EF-A332-497350FD753A}"/>
                </a:ext>
              </a:extLst>
            </p:cNvPr>
            <p:cNvSpPr txBox="1"/>
            <p:nvPr/>
          </p:nvSpPr>
          <p:spPr>
            <a:xfrm>
              <a:off x="1483315" y="317730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66F84FE8-3059-3630-93B4-89861A79C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26711" y="3260824"/>
              <a:ext cx="576825" cy="702092"/>
            </a:xfrm>
            <a:prstGeom prst="rect">
              <a:avLst/>
            </a:prstGeom>
          </p:spPr>
        </p:pic>
      </p:grp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30588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116165</TotalTime>
  <Words>4990</Words>
  <Application>Microsoft Macintosh PowerPoint</Application>
  <PresentationFormat>On-screen Show (4:3)</PresentationFormat>
  <Paragraphs>1804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Segoe UI</vt:lpstr>
      <vt:lpstr>Office Theme</vt:lpstr>
      <vt:lpstr>Algorithms – I (CS29003/203)</vt:lpstr>
      <vt:lpstr>Resources</vt:lpstr>
      <vt:lpstr>Minimum Spanning Tree</vt:lpstr>
      <vt:lpstr>Minimum Spanning Tree</vt:lpstr>
      <vt:lpstr>Minimum Spanning Tree</vt:lpstr>
      <vt:lpstr>Minimum Spanning Tree</vt:lpstr>
      <vt:lpstr>Minimum Spanning Tree</vt:lpstr>
      <vt:lpstr>Why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Brief Aside</vt:lpstr>
      <vt:lpstr>Cuts in Graphs</vt:lpstr>
      <vt:lpstr>Let S be a set of edges in G</vt:lpstr>
      <vt:lpstr>Let S be a set of edges in G</vt:lpstr>
      <vt:lpstr>Lemma</vt:lpstr>
      <vt:lpstr>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Lemma</vt:lpstr>
      <vt:lpstr>Partway through Prim</vt:lpstr>
      <vt:lpstr>Partway through Prim</vt:lpstr>
      <vt:lpstr>Partway through Prim</vt:lpstr>
      <vt:lpstr>Partway through Prim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3530</cp:revision>
  <cp:lastPrinted>2019-07-16T19:24:24Z</cp:lastPrinted>
  <dcterms:created xsi:type="dcterms:W3CDTF">2019-01-13T09:33:50Z</dcterms:created>
  <dcterms:modified xsi:type="dcterms:W3CDTF">2022-11-02T09:49:59Z</dcterms:modified>
</cp:coreProperties>
</file>