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8" r:id="rId2"/>
    <p:sldId id="319" r:id="rId3"/>
    <p:sldId id="316" r:id="rId4"/>
    <p:sldId id="320" r:id="rId5"/>
    <p:sldId id="321" r:id="rId6"/>
    <p:sldId id="322" r:id="rId7"/>
    <p:sldId id="323" r:id="rId8"/>
    <p:sldId id="324" r:id="rId9"/>
    <p:sldId id="325"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6" r:id="rId27"/>
    <p:sldId id="343" r:id="rId28"/>
    <p:sldId id="345" r:id="rId29"/>
    <p:sldId id="344" r:id="rId30"/>
    <p:sldId id="347" r:id="rId31"/>
    <p:sldId id="348" r:id="rId32"/>
    <p:sldId id="349" r:id="rId33"/>
    <p:sldId id="350" r:id="rId34"/>
    <p:sldId id="351" r:id="rId35"/>
    <p:sldId id="352" r:id="rId36"/>
    <p:sldId id="353" r:id="rId37"/>
    <p:sldId id="354" r:id="rId38"/>
    <p:sldId id="355" r:id="rId39"/>
    <p:sldId id="356" r:id="rId40"/>
    <p:sldId id="297" r:id="rId41"/>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59" userDrawn="1">
          <p15:clr>
            <a:srgbClr val="A4A3A4"/>
          </p15:clr>
        </p15:guide>
        <p15:guide id="2" pos="17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79"/>
    <a:srgbClr val="00FDFF"/>
    <a:srgbClr val="FF2600"/>
    <a:srgbClr val="F88EFF"/>
    <a:srgbClr val="FFC1FD"/>
    <a:srgbClr val="FF85FF"/>
    <a:srgbClr val="6BD3A5"/>
    <a:srgbClr val="FF4C41"/>
    <a:srgbClr val="0432FF"/>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94215" autoAdjust="0"/>
  </p:normalViewPr>
  <p:slideViewPr>
    <p:cSldViewPr snapToGrid="0" snapToObjects="1">
      <p:cViewPr varScale="1">
        <p:scale>
          <a:sx n="153" d="100"/>
          <a:sy n="153" d="100"/>
        </p:scale>
        <p:origin x="1184" y="168"/>
      </p:cViewPr>
      <p:guideLst>
        <p:guide orient="horz" pos="1859"/>
        <p:guide pos="1769"/>
      </p:guideLst>
    </p:cSldViewPr>
  </p:slideViewPr>
  <p:outlineViewPr>
    <p:cViewPr>
      <p:scale>
        <a:sx n="33" d="100"/>
        <a:sy n="33" d="100"/>
      </p:scale>
      <p:origin x="0" y="-718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9/11/22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2820145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30964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3853201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400842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14</a:t>
            </a:fld>
            <a:endParaRPr lang="en-US"/>
          </a:p>
        </p:txBody>
      </p:sp>
    </p:spTree>
    <p:extLst>
      <p:ext uri="{BB962C8B-B14F-4D97-AF65-F5344CB8AC3E}">
        <p14:creationId xmlns:p14="http://schemas.microsoft.com/office/powerpoint/2010/main" val="267559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15</a:t>
            </a:fld>
            <a:endParaRPr lang="en-US"/>
          </a:p>
        </p:txBody>
      </p:sp>
    </p:spTree>
    <p:extLst>
      <p:ext uri="{BB962C8B-B14F-4D97-AF65-F5344CB8AC3E}">
        <p14:creationId xmlns:p14="http://schemas.microsoft.com/office/powerpoint/2010/main" val="1073654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16</a:t>
            </a:fld>
            <a:endParaRPr lang="en-US"/>
          </a:p>
        </p:txBody>
      </p:sp>
    </p:spTree>
    <p:extLst>
      <p:ext uri="{BB962C8B-B14F-4D97-AF65-F5344CB8AC3E}">
        <p14:creationId xmlns:p14="http://schemas.microsoft.com/office/powerpoint/2010/main" val="253223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17</a:t>
            </a:fld>
            <a:endParaRPr lang="en-US"/>
          </a:p>
        </p:txBody>
      </p:sp>
    </p:spTree>
    <p:extLst>
      <p:ext uri="{BB962C8B-B14F-4D97-AF65-F5344CB8AC3E}">
        <p14:creationId xmlns:p14="http://schemas.microsoft.com/office/powerpoint/2010/main" val="1103955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18</a:t>
            </a:fld>
            <a:endParaRPr lang="en-US"/>
          </a:p>
        </p:txBody>
      </p:sp>
    </p:spTree>
    <p:extLst>
      <p:ext uri="{BB962C8B-B14F-4D97-AF65-F5344CB8AC3E}">
        <p14:creationId xmlns:p14="http://schemas.microsoft.com/office/powerpoint/2010/main" val="277052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19</a:t>
            </a:fld>
            <a:endParaRPr lang="en-US"/>
          </a:p>
        </p:txBody>
      </p:sp>
    </p:spTree>
    <p:extLst>
      <p:ext uri="{BB962C8B-B14F-4D97-AF65-F5344CB8AC3E}">
        <p14:creationId xmlns:p14="http://schemas.microsoft.com/office/powerpoint/2010/main" val="355108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470315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20</a:t>
            </a:fld>
            <a:endParaRPr lang="en-US"/>
          </a:p>
        </p:txBody>
      </p:sp>
    </p:spTree>
    <p:extLst>
      <p:ext uri="{BB962C8B-B14F-4D97-AF65-F5344CB8AC3E}">
        <p14:creationId xmlns:p14="http://schemas.microsoft.com/office/powerpoint/2010/main" val="111594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21</a:t>
            </a:fld>
            <a:endParaRPr lang="en-US"/>
          </a:p>
        </p:txBody>
      </p:sp>
    </p:spTree>
    <p:extLst>
      <p:ext uri="{BB962C8B-B14F-4D97-AF65-F5344CB8AC3E}">
        <p14:creationId xmlns:p14="http://schemas.microsoft.com/office/powerpoint/2010/main" val="2680660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22</a:t>
            </a:fld>
            <a:endParaRPr lang="en-US"/>
          </a:p>
        </p:txBody>
      </p:sp>
    </p:spTree>
    <p:extLst>
      <p:ext uri="{BB962C8B-B14F-4D97-AF65-F5344CB8AC3E}">
        <p14:creationId xmlns:p14="http://schemas.microsoft.com/office/powerpoint/2010/main" val="2678724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23</a:t>
            </a:fld>
            <a:endParaRPr lang="en-US"/>
          </a:p>
        </p:txBody>
      </p:sp>
    </p:spTree>
    <p:extLst>
      <p:ext uri="{BB962C8B-B14F-4D97-AF65-F5344CB8AC3E}">
        <p14:creationId xmlns:p14="http://schemas.microsoft.com/office/powerpoint/2010/main" val="88368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24</a:t>
            </a:fld>
            <a:endParaRPr lang="en-US"/>
          </a:p>
        </p:txBody>
      </p:sp>
    </p:spTree>
    <p:extLst>
      <p:ext uri="{BB962C8B-B14F-4D97-AF65-F5344CB8AC3E}">
        <p14:creationId xmlns:p14="http://schemas.microsoft.com/office/powerpoint/2010/main" val="2296660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25</a:t>
            </a:fld>
            <a:endParaRPr lang="en-US"/>
          </a:p>
        </p:txBody>
      </p:sp>
    </p:spTree>
    <p:extLst>
      <p:ext uri="{BB962C8B-B14F-4D97-AF65-F5344CB8AC3E}">
        <p14:creationId xmlns:p14="http://schemas.microsoft.com/office/powerpoint/2010/main" val="3622352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26</a:t>
            </a:fld>
            <a:endParaRPr lang="en-US"/>
          </a:p>
        </p:txBody>
      </p:sp>
    </p:spTree>
    <p:extLst>
      <p:ext uri="{BB962C8B-B14F-4D97-AF65-F5344CB8AC3E}">
        <p14:creationId xmlns:p14="http://schemas.microsoft.com/office/powerpoint/2010/main" val="329813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27</a:t>
            </a:fld>
            <a:endParaRPr lang="en-US"/>
          </a:p>
        </p:txBody>
      </p:sp>
    </p:spTree>
    <p:extLst>
      <p:ext uri="{BB962C8B-B14F-4D97-AF65-F5344CB8AC3E}">
        <p14:creationId xmlns:p14="http://schemas.microsoft.com/office/powerpoint/2010/main" val="256633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28</a:t>
            </a:fld>
            <a:endParaRPr lang="en-US"/>
          </a:p>
        </p:txBody>
      </p:sp>
    </p:spTree>
    <p:extLst>
      <p:ext uri="{BB962C8B-B14F-4D97-AF65-F5344CB8AC3E}">
        <p14:creationId xmlns:p14="http://schemas.microsoft.com/office/powerpoint/2010/main" val="3043490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29</a:t>
            </a:fld>
            <a:endParaRPr lang="en-US"/>
          </a:p>
        </p:txBody>
      </p:sp>
    </p:spTree>
    <p:extLst>
      <p:ext uri="{BB962C8B-B14F-4D97-AF65-F5344CB8AC3E}">
        <p14:creationId xmlns:p14="http://schemas.microsoft.com/office/powerpoint/2010/main" val="133598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344721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30</a:t>
            </a:fld>
            <a:endParaRPr lang="en-US"/>
          </a:p>
        </p:txBody>
      </p:sp>
    </p:spTree>
    <p:extLst>
      <p:ext uri="{BB962C8B-B14F-4D97-AF65-F5344CB8AC3E}">
        <p14:creationId xmlns:p14="http://schemas.microsoft.com/office/powerpoint/2010/main" val="895358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31</a:t>
            </a:fld>
            <a:endParaRPr lang="en-US"/>
          </a:p>
        </p:txBody>
      </p:sp>
    </p:spTree>
    <p:extLst>
      <p:ext uri="{BB962C8B-B14F-4D97-AF65-F5344CB8AC3E}">
        <p14:creationId xmlns:p14="http://schemas.microsoft.com/office/powerpoint/2010/main" val="1008588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32</a:t>
            </a:fld>
            <a:endParaRPr lang="en-US"/>
          </a:p>
        </p:txBody>
      </p:sp>
    </p:spTree>
    <p:extLst>
      <p:ext uri="{BB962C8B-B14F-4D97-AF65-F5344CB8AC3E}">
        <p14:creationId xmlns:p14="http://schemas.microsoft.com/office/powerpoint/2010/main" val="1102530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33</a:t>
            </a:fld>
            <a:endParaRPr lang="en-US"/>
          </a:p>
        </p:txBody>
      </p:sp>
    </p:spTree>
    <p:extLst>
      <p:ext uri="{BB962C8B-B14F-4D97-AF65-F5344CB8AC3E}">
        <p14:creationId xmlns:p14="http://schemas.microsoft.com/office/powerpoint/2010/main" val="3874685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34</a:t>
            </a:fld>
            <a:endParaRPr lang="en-US"/>
          </a:p>
        </p:txBody>
      </p:sp>
    </p:spTree>
    <p:extLst>
      <p:ext uri="{BB962C8B-B14F-4D97-AF65-F5344CB8AC3E}">
        <p14:creationId xmlns:p14="http://schemas.microsoft.com/office/powerpoint/2010/main" val="3500392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35</a:t>
            </a:fld>
            <a:endParaRPr lang="en-US"/>
          </a:p>
        </p:txBody>
      </p:sp>
    </p:spTree>
    <p:extLst>
      <p:ext uri="{BB962C8B-B14F-4D97-AF65-F5344CB8AC3E}">
        <p14:creationId xmlns:p14="http://schemas.microsoft.com/office/powerpoint/2010/main" val="4216857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36</a:t>
            </a:fld>
            <a:endParaRPr lang="en-US"/>
          </a:p>
        </p:txBody>
      </p:sp>
    </p:spTree>
    <p:extLst>
      <p:ext uri="{BB962C8B-B14F-4D97-AF65-F5344CB8AC3E}">
        <p14:creationId xmlns:p14="http://schemas.microsoft.com/office/powerpoint/2010/main" val="1077365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37</a:t>
            </a:fld>
            <a:endParaRPr lang="en-US"/>
          </a:p>
        </p:txBody>
      </p:sp>
    </p:spTree>
    <p:extLst>
      <p:ext uri="{BB962C8B-B14F-4D97-AF65-F5344CB8AC3E}">
        <p14:creationId xmlns:p14="http://schemas.microsoft.com/office/powerpoint/2010/main" val="4208842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38</a:t>
            </a:fld>
            <a:endParaRPr lang="en-US"/>
          </a:p>
        </p:txBody>
      </p:sp>
    </p:spTree>
    <p:extLst>
      <p:ext uri="{BB962C8B-B14F-4D97-AF65-F5344CB8AC3E}">
        <p14:creationId xmlns:p14="http://schemas.microsoft.com/office/powerpoint/2010/main" val="1403429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39</a:t>
            </a:fld>
            <a:endParaRPr lang="en-US"/>
          </a:p>
        </p:txBody>
      </p:sp>
    </p:spTree>
    <p:extLst>
      <p:ext uri="{BB962C8B-B14F-4D97-AF65-F5344CB8AC3E}">
        <p14:creationId xmlns:p14="http://schemas.microsoft.com/office/powerpoint/2010/main" val="410958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4055964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7D147-E104-D44D-A191-1057172D21DD}" type="slidenum">
              <a:rPr lang="en-US" smtClean="0"/>
              <a:t>40</a:t>
            </a:fld>
            <a:endParaRPr lang="en-US"/>
          </a:p>
        </p:txBody>
      </p:sp>
    </p:spTree>
    <p:extLst>
      <p:ext uri="{BB962C8B-B14F-4D97-AF65-F5344CB8AC3E}">
        <p14:creationId xmlns:p14="http://schemas.microsoft.com/office/powerpoint/2010/main" val="211943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341087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2527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70137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1975420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151965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
        <p:nvSpPr>
          <p:cNvPr id="8" name="Date Placeholder 3">
            <a:extLst>
              <a:ext uri="{FF2B5EF4-FFF2-40B4-BE49-F238E27FC236}">
                <a16:creationId xmlns:a16="http://schemas.microsoft.com/office/drawing/2014/main" id="{16A5008C-C18C-CF49-B719-814D28DFBAC2}"/>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Sep 09,14,15,16 2022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3845"/>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9" y="273845"/>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Sep 09,14,15,16 2022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
        <p:nvSpPr>
          <p:cNvPr id="8" name="Date Placeholder 3">
            <a:extLst>
              <a:ext uri="{FF2B5EF4-FFF2-40B4-BE49-F238E27FC236}">
                <a16:creationId xmlns:a16="http://schemas.microsoft.com/office/drawing/2014/main" id="{172BE35F-32F8-EF4B-BC4B-7E5EC806D660}"/>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6"/>
            <a:ext cx="5915025" cy="2139553"/>
          </a:xfrm>
        </p:spPr>
        <p:txBody>
          <a:bodyPr anchor="b">
            <a:normAutofit/>
          </a:bodyPr>
          <a:lstStyle>
            <a:lvl1pPr algn="l">
              <a:defRPr sz="3038"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CS21003/CS21203 / Algorithms - I | Trees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Date Placeholder 3">
            <a:extLst>
              <a:ext uri="{FF2B5EF4-FFF2-40B4-BE49-F238E27FC236}">
                <a16:creationId xmlns:a16="http://schemas.microsoft.com/office/drawing/2014/main" id="{32CB1A7C-221D-B945-8D8A-8E561D2D9F0D}"/>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638648"/>
            <a:ext cx="2914650" cy="2994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638648"/>
            <a:ext cx="2914650" cy="29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
        <p:nvSpPr>
          <p:cNvPr id="9" name="Date Placeholder 3">
            <a:extLst>
              <a:ext uri="{FF2B5EF4-FFF2-40B4-BE49-F238E27FC236}">
                <a16:creationId xmlns:a16="http://schemas.microsoft.com/office/drawing/2014/main" id="{A6DC95EF-3978-E044-8602-2C5B2A265B3C}"/>
              </a:ext>
            </a:extLst>
          </p:cNvPr>
          <p:cNvSpPr>
            <a:spLocks noGrp="1"/>
          </p:cNvSpPr>
          <p:nvPr>
            <p:ph type="dt" sz="half" idx="13"/>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381" y="1597955"/>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72381" y="2215890"/>
            <a:ext cx="2901255" cy="242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1597955"/>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471864" y="2215887"/>
            <a:ext cx="2915543" cy="2426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Sep 09,14,15,16 2022 
</a:t>
            </a:r>
            <a:endParaRPr lang="en-US" dirty="0"/>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471488" y="730771"/>
            <a:ext cx="5915025" cy="773338"/>
          </a:xfrm>
        </p:spPr>
        <p:txBody>
          <a:bodyPr/>
          <a:lstStyle/>
          <a:p>
            <a:r>
              <a:rPr lang="en-US"/>
              <a:t>Click to edit Master title style</a:t>
            </a:r>
          </a:p>
        </p:txBody>
      </p:sp>
      <p:sp>
        <p:nvSpPr>
          <p:cNvPr id="11"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1487" y="4869209"/>
            <a:ext cx="660374" cy="273844"/>
          </a:xfrm>
        </p:spPr>
        <p:txBody>
          <a:bodyPr/>
          <a:lstStyle/>
          <a:p>
            <a:r>
              <a:rPr lang="en-IN"/>
              <a:t>Sep 09,14,15,16 2022 
</a:t>
            </a:r>
            <a:endParaRPr lang="en-US" dirty="0"/>
          </a:p>
        </p:txBody>
      </p:sp>
      <p:sp>
        <p:nvSpPr>
          <p:cNvPr id="5" name="Slide Number Placeholder 4"/>
          <p:cNvSpPr>
            <a:spLocks noGrp="1"/>
          </p:cNvSpPr>
          <p:nvPr>
            <p:ph type="sldNum" sz="quarter" idx="12"/>
          </p:nvPr>
        </p:nvSpPr>
        <p:spPr>
          <a:xfrm>
            <a:off x="5945539" y="4869209"/>
            <a:ext cx="440975" cy="273844"/>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1131862" y="4869209"/>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Sep 09,14,15,16 2022 
</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71"/>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Sep 09,14,15,16 2022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71"/>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Sep 09,14,15,16 2022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30771"/>
            <a:ext cx="5915025" cy="7733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573968"/>
            <a:ext cx="5915025" cy="30587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Sep 09,14,15,16 2022 
</a:t>
            </a:r>
            <a:endParaRPr lang="en-US" dirty="0"/>
          </a:p>
        </p:txBody>
      </p:sp>
      <p:sp>
        <p:nvSpPr>
          <p:cNvPr id="5" name="Footer Placeholder 4"/>
          <p:cNvSpPr>
            <a:spLocks noGrp="1"/>
          </p:cNvSpPr>
          <p:nvPr>
            <p:ph type="ftr" sz="quarter" idx="3"/>
          </p:nvPr>
        </p:nvSpPr>
        <p:spPr>
          <a:xfrm>
            <a:off x="1131862" y="4767264"/>
            <a:ext cx="4594279" cy="273844"/>
          </a:xfrm>
          <a:prstGeom prst="rect">
            <a:avLst/>
          </a:prstGeom>
        </p:spPr>
        <p:txBody>
          <a:bodyPr vert="horz" lIns="91440" tIns="45720" rIns="91440" bIns="45720" rtlCol="0" anchor="ctr"/>
          <a:lstStyle>
            <a:lvl1pPr algn="ctr">
              <a:defRPr sz="675">
                <a:solidFill>
                  <a:srgbClr val="0432FF"/>
                </a:solidFill>
                <a:latin typeface="Segoe UI" charset="0"/>
                <a:ea typeface="Segoe UI" charset="0"/>
                <a:cs typeface="Segoe UI" charset="0"/>
              </a:defRPr>
            </a:lvl1pPr>
          </a:lstStyle>
          <a:p>
            <a:r>
              <a:rPr lang="en-US"/>
              <a:t>CS21003/CS21203 / Algorithms - I | Trees</a:t>
            </a:r>
            <a:endParaRPr lang="en-US" dirty="0"/>
          </a:p>
        </p:txBody>
      </p:sp>
      <p:sp>
        <p:nvSpPr>
          <p:cNvPr id="6" name="Slide Number Placeholder 5"/>
          <p:cNvSpPr>
            <a:spLocks noGrp="1"/>
          </p:cNvSpPr>
          <p:nvPr>
            <p:ph type="sldNum" sz="quarter" idx="4"/>
          </p:nvPr>
        </p:nvSpPr>
        <p:spPr>
          <a:xfrm>
            <a:off x="5945539" y="4767264"/>
            <a:ext cx="440975" cy="273844"/>
          </a:xfrm>
          <a:prstGeom prst="rect">
            <a:avLst/>
          </a:prstGeom>
        </p:spPr>
        <p:txBody>
          <a:bodyPr vert="horz" lIns="91440" tIns="45720" rIns="91440" bIns="45720" rtlCol="0" anchor="ctr"/>
          <a:lstStyle>
            <a:lvl1pPr algn="r">
              <a:defRPr sz="675">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1745578" y="204190"/>
            <a:ext cx="4927952" cy="404085"/>
          </a:xfrm>
          <a:prstGeom prst="rect">
            <a:avLst/>
          </a:prstGeom>
          <a:noFill/>
        </p:spPr>
        <p:txBody>
          <a:bodyPr wrap="none" rtlCol="0">
            <a:spAutoFit/>
          </a:bodyPr>
          <a:lstStyle/>
          <a:p>
            <a:pPr algn="r"/>
            <a:r>
              <a:rPr lang="en-US" sz="1013" b="1" dirty="0">
                <a:solidFill>
                  <a:srgbClr val="0432FF"/>
                </a:solidFill>
                <a:latin typeface="Segoe UI" charset="0"/>
                <a:ea typeface="Segoe UI" charset="0"/>
                <a:cs typeface="Segoe UI" charset="0"/>
              </a:rPr>
              <a:t>Computer Science and Engineering</a:t>
            </a:r>
            <a:r>
              <a:rPr lang="en-US" sz="1013" b="1" dirty="0">
                <a:latin typeface="Segoe UI" charset="0"/>
                <a:ea typeface="Segoe UI" charset="0"/>
                <a:cs typeface="Segoe UI" charset="0"/>
              </a:rPr>
              <a:t>| Indian Institute of Technology Kharagpur</a:t>
            </a:r>
          </a:p>
          <a:p>
            <a:pPr algn="r"/>
            <a:r>
              <a:rPr lang="en-US" sz="1013" b="0" i="1" dirty="0" err="1">
                <a:latin typeface="Segoe UI" charset="0"/>
                <a:ea typeface="Segoe UI" charset="0"/>
                <a:cs typeface="Segoe UI" charset="0"/>
              </a:rPr>
              <a:t>cse.iitkgp.ac.in</a:t>
            </a:r>
            <a:endParaRPr lang="en-US" sz="1013" b="0" i="1" dirty="0">
              <a:latin typeface="Segoe UI" charset="0"/>
              <a:ea typeface="Segoe UI" charset="0"/>
              <a:cs typeface="Segoe UI" charset="0"/>
            </a:endParaRPr>
          </a:p>
        </p:txBody>
      </p:sp>
      <p:cxnSp>
        <p:nvCxnSpPr>
          <p:cNvPr id="9" name="Straight Connector 8"/>
          <p:cNvCxnSpPr/>
          <p:nvPr userDrawn="1"/>
        </p:nvCxnSpPr>
        <p:spPr>
          <a:xfrm>
            <a:off x="0" y="685798"/>
            <a:ext cx="6858000" cy="8069"/>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37" y="11904"/>
            <a:ext cx="439340" cy="656824"/>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p:titleStyle>
    <p:body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85725" y="1855089"/>
            <a:ext cx="6686550" cy="826889"/>
          </a:xfrm>
          <a:prstGeom prst="rect">
            <a:avLst/>
          </a:prstGeom>
          <a:noFill/>
          <a:ln>
            <a:noFill/>
          </a:ln>
        </p:spPr>
        <p:txBody>
          <a:bodyPr spcFirstLastPara="1" vert="horz" wrap="square" lIns="51427" tIns="25706" rIns="51427" bIns="25706" rtlCol="0" anchor="ctr" anchorCtr="0">
            <a:noAutofit/>
          </a:bodyPr>
          <a:lstStyle/>
          <a:p>
            <a:pPr>
              <a:spcBef>
                <a:spcPts val="0"/>
              </a:spcBef>
              <a:buClr>
                <a:schemeClr val="dk1"/>
              </a:buClr>
              <a:buSzPts val="3600"/>
            </a:pPr>
            <a:r>
              <a:rPr lang="en-US" sz="2025" dirty="0"/>
              <a:t>Algorithms – I (CS29003/203)</a:t>
            </a:r>
            <a:endParaRPr sz="2025" i="1" dirty="0"/>
          </a:p>
        </p:txBody>
      </p:sp>
      <p:sp>
        <p:nvSpPr>
          <p:cNvPr id="4" name="TextBox 3">
            <a:extLst>
              <a:ext uri="{FF2B5EF4-FFF2-40B4-BE49-F238E27FC236}">
                <a16:creationId xmlns:a16="http://schemas.microsoft.com/office/drawing/2014/main" id="{54676B60-3941-56FE-895E-1EF8702705F0}"/>
              </a:ext>
            </a:extLst>
          </p:cNvPr>
          <p:cNvSpPr txBox="1"/>
          <p:nvPr/>
        </p:nvSpPr>
        <p:spPr>
          <a:xfrm>
            <a:off x="2426677" y="2792217"/>
            <a:ext cx="2288198" cy="300082"/>
          </a:xfrm>
          <a:prstGeom prst="rect">
            <a:avLst/>
          </a:prstGeom>
          <a:noFill/>
        </p:spPr>
        <p:txBody>
          <a:bodyPr wrap="square" rtlCol="0">
            <a:spAutoFit/>
          </a:bodyPr>
          <a:lstStyle/>
          <a:p>
            <a:r>
              <a:rPr lang="en-US" sz="1350" dirty="0"/>
              <a:t>Autumn 2022, IIT Kharagpur</a:t>
            </a:r>
          </a:p>
        </p:txBody>
      </p:sp>
      <p:sp>
        <p:nvSpPr>
          <p:cNvPr id="2" name="Google Shape;78;p11">
            <a:extLst>
              <a:ext uri="{FF2B5EF4-FFF2-40B4-BE49-F238E27FC236}">
                <a16:creationId xmlns:a16="http://schemas.microsoft.com/office/drawing/2014/main" id="{1DE48748-150D-95F8-0A05-38DB6C0CBE94}"/>
              </a:ext>
            </a:extLst>
          </p:cNvPr>
          <p:cNvSpPr txBox="1">
            <a:spLocks/>
          </p:cNvSpPr>
          <p:nvPr/>
        </p:nvSpPr>
        <p:spPr>
          <a:xfrm>
            <a:off x="171450" y="3282615"/>
            <a:ext cx="6686550" cy="826889"/>
          </a:xfrm>
          <a:prstGeom prst="rect">
            <a:avLst/>
          </a:prstGeom>
          <a:noFill/>
          <a:ln>
            <a:noFill/>
          </a:ln>
        </p:spPr>
        <p:txBody>
          <a:bodyPr spcFirstLastPara="1" vert="horz" wrap="square" lIns="51427" tIns="25706" rIns="51427" bIns="25706" rtlCol="0" anchor="ctr" anchorCtr="0">
            <a:noAutofit/>
          </a:bodyPr>
          <a:lstStyle>
            <a:lvl1pPr algn="ctr" defTabSz="514350" rtl="0" eaLnBrk="1" latinLnBrk="0" hangingPunct="1">
              <a:lnSpc>
                <a:spcPct val="90000"/>
              </a:lnSpc>
              <a:spcBef>
                <a:spcPct val="0"/>
              </a:spcBef>
              <a:buNone/>
              <a:defRPr sz="3375" kern="1200">
                <a:solidFill>
                  <a:schemeClr val="tx1"/>
                </a:solidFill>
                <a:latin typeface="Segoe UI" charset="0"/>
                <a:ea typeface="Segoe UI" charset="0"/>
                <a:cs typeface="Segoe UI" charset="0"/>
              </a:defRPr>
            </a:lvl1pPr>
          </a:lstStyle>
          <a:p>
            <a:pPr>
              <a:spcBef>
                <a:spcPts val="0"/>
              </a:spcBef>
              <a:buClr>
                <a:schemeClr val="dk1"/>
              </a:buClr>
              <a:buSzPts val="3600"/>
            </a:pPr>
            <a:r>
              <a:rPr lang="en-US" sz="2025" dirty="0"/>
              <a:t>Trees</a:t>
            </a:r>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Edge: An edge is a connecting link between two nodes</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 tree composed of N nodes has N - 1 edges</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25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55995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Parent: A parent node is the direct predecessor of another node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6" name="Oval 5">
            <a:extLst>
              <a:ext uri="{FF2B5EF4-FFF2-40B4-BE49-F238E27FC236}">
                <a16:creationId xmlns:a16="http://schemas.microsoft.com/office/drawing/2014/main" id="{4A249E44-7C9A-18B6-AE4A-8D9F692B4894}"/>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62C2AFFF-8CEC-1BFF-099E-B77059E7EDA6}"/>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1" name="Oval 20">
            <a:extLst>
              <a:ext uri="{FF2B5EF4-FFF2-40B4-BE49-F238E27FC236}">
                <a16:creationId xmlns:a16="http://schemas.microsoft.com/office/drawing/2014/main" id="{68D85A37-C8D9-8BF7-DB2C-36F5AD54CC59}"/>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457A791-C493-916A-F287-C4AC65423F1F}"/>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6" name="Oval 25">
            <a:extLst>
              <a:ext uri="{FF2B5EF4-FFF2-40B4-BE49-F238E27FC236}">
                <a16:creationId xmlns:a16="http://schemas.microsoft.com/office/drawing/2014/main" id="{B3CA51C0-6CD5-3B79-7EE5-EE5B34C71BD0}"/>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1BC61B69-55A0-68FF-FF42-97D94F7B586F}"/>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0" name="Oval 29">
            <a:extLst>
              <a:ext uri="{FF2B5EF4-FFF2-40B4-BE49-F238E27FC236}">
                <a16:creationId xmlns:a16="http://schemas.microsoft.com/office/drawing/2014/main" id="{44D1023B-19DB-29E4-3D92-AEC44323AA98}"/>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3B2485F6-22E1-D30F-2A34-9D84C841DBB7}"/>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34" name="Oval 33">
            <a:extLst>
              <a:ext uri="{FF2B5EF4-FFF2-40B4-BE49-F238E27FC236}">
                <a16:creationId xmlns:a16="http://schemas.microsoft.com/office/drawing/2014/main" id="{A7FD5294-9547-B423-1624-354C8DDB5036}"/>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1705AD97-BF6C-5331-7194-45700D601844}"/>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39" name="Oval 38">
            <a:extLst>
              <a:ext uri="{FF2B5EF4-FFF2-40B4-BE49-F238E27FC236}">
                <a16:creationId xmlns:a16="http://schemas.microsoft.com/office/drawing/2014/main" id="{E40E8B58-FE3D-B841-DBA2-D94BA3482560}"/>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9CA0B650-ACAD-7742-0B52-B45D52C145ED}"/>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42" name="Oval 41">
            <a:extLst>
              <a:ext uri="{FF2B5EF4-FFF2-40B4-BE49-F238E27FC236}">
                <a16:creationId xmlns:a16="http://schemas.microsoft.com/office/drawing/2014/main" id="{F0FA16FD-78AB-752D-690F-A1841B1D8A14}"/>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4DB05495-2959-BA34-EB7A-58C5153D1B5B}"/>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5" name="Oval 44">
            <a:extLst>
              <a:ext uri="{FF2B5EF4-FFF2-40B4-BE49-F238E27FC236}">
                <a16:creationId xmlns:a16="http://schemas.microsoft.com/office/drawing/2014/main" id="{4BD65F0C-4F41-174A-7691-1DC6AA99C660}"/>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FD86EE34-E19B-3825-D31D-E905C92EF27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49" name="Oval 48">
            <a:extLst>
              <a:ext uri="{FF2B5EF4-FFF2-40B4-BE49-F238E27FC236}">
                <a16:creationId xmlns:a16="http://schemas.microsoft.com/office/drawing/2014/main" id="{1C4139A0-793A-920F-EC32-08FAD5102DC0}"/>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FE7AC773-6059-BCEA-A06A-5984D6CA3EED}"/>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52" name="Oval 51">
            <a:extLst>
              <a:ext uri="{FF2B5EF4-FFF2-40B4-BE49-F238E27FC236}">
                <a16:creationId xmlns:a16="http://schemas.microsoft.com/office/drawing/2014/main" id="{B2FDB375-1A2C-6E32-1554-C5CFAB43D4C0}"/>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94639323-E12F-F600-3208-B65541152ABB}"/>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55" name="Oval 54">
            <a:extLst>
              <a:ext uri="{FF2B5EF4-FFF2-40B4-BE49-F238E27FC236}">
                <a16:creationId xmlns:a16="http://schemas.microsoft.com/office/drawing/2014/main" id="{4C36A7EE-89B4-1AC2-80D6-90BBECB91F2E}"/>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6FD4C453-14A3-0790-C463-6161561BDBD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58" name="Straight Connector 57">
            <a:extLst>
              <a:ext uri="{FF2B5EF4-FFF2-40B4-BE49-F238E27FC236}">
                <a16:creationId xmlns:a16="http://schemas.microsoft.com/office/drawing/2014/main" id="{5A23B7D6-0D4B-0AEA-76D9-56E7065F79E6}"/>
              </a:ext>
            </a:extLst>
          </p:cNvPr>
          <p:cNvCxnSpPr>
            <a:cxnSpLocks/>
            <a:stCxn id="6" idx="3"/>
            <a:endCxn id="21"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F1986-8BBF-FBF5-88E1-33B295A2BA51}"/>
              </a:ext>
            </a:extLst>
          </p:cNvPr>
          <p:cNvCxnSpPr>
            <a:cxnSpLocks/>
            <a:stCxn id="6" idx="5"/>
            <a:endCxn id="26"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F7A619-F359-CE1A-64D3-87DD6DE73CF0}"/>
              </a:ext>
            </a:extLst>
          </p:cNvPr>
          <p:cNvCxnSpPr>
            <a:cxnSpLocks/>
            <a:stCxn id="21" idx="4"/>
            <a:endCxn id="30" idx="0"/>
          </p:cNvCxnSpPr>
          <p:nvPr/>
        </p:nvCxnSpPr>
        <p:spPr>
          <a:xfrm flipH="1">
            <a:off x="1706477" y="2505620"/>
            <a:ext cx="702578"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5D838D-0DD3-985C-CD24-B7AD15197DD1}"/>
              </a:ext>
            </a:extLst>
          </p:cNvPr>
          <p:cNvCxnSpPr>
            <a:cxnSpLocks/>
            <a:stCxn id="21" idx="4"/>
            <a:endCxn id="34"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A758AD-2484-14C6-1EEB-11C1F42B3667}"/>
              </a:ext>
            </a:extLst>
          </p:cNvPr>
          <p:cNvCxnSpPr>
            <a:cxnSpLocks/>
            <a:stCxn id="21" idx="4"/>
            <a:endCxn id="39" idx="0"/>
          </p:cNvCxnSpPr>
          <p:nvPr/>
        </p:nvCxnSpPr>
        <p:spPr>
          <a:xfrm>
            <a:off x="2409055" y="2505620"/>
            <a:ext cx="706773"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43ABBD-FCCA-ACDF-5ECA-D9275BAB55CA}"/>
              </a:ext>
            </a:extLst>
          </p:cNvPr>
          <p:cNvCxnSpPr>
            <a:cxnSpLocks/>
            <a:stCxn id="26" idx="4"/>
            <a:endCxn id="42"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983480-B7EA-69F6-AAF3-D0696027FFFD}"/>
              </a:ext>
            </a:extLst>
          </p:cNvPr>
          <p:cNvCxnSpPr>
            <a:cxnSpLocks/>
            <a:stCxn id="26" idx="4"/>
            <a:endCxn id="45" idx="0"/>
          </p:cNvCxnSpPr>
          <p:nvPr/>
        </p:nvCxnSpPr>
        <p:spPr>
          <a:xfrm>
            <a:off x="4086854" y="2505620"/>
            <a:ext cx="364190"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17E188-4904-1B60-2249-0802B17C5273}"/>
              </a:ext>
            </a:extLst>
          </p:cNvPr>
          <p:cNvCxnSpPr>
            <a:cxnSpLocks/>
            <a:stCxn id="34" idx="4"/>
            <a:endCxn id="49" idx="0"/>
          </p:cNvCxnSpPr>
          <p:nvPr/>
        </p:nvCxnSpPr>
        <p:spPr>
          <a:xfrm flipH="1">
            <a:off x="2026322" y="3230775"/>
            <a:ext cx="389025"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93F9DE6-716B-02A6-5EF0-6BA6B86135A3}"/>
              </a:ext>
            </a:extLst>
          </p:cNvPr>
          <p:cNvCxnSpPr>
            <a:cxnSpLocks/>
            <a:stCxn id="34" idx="4"/>
            <a:endCxn id="52" idx="0"/>
          </p:cNvCxnSpPr>
          <p:nvPr/>
        </p:nvCxnSpPr>
        <p:spPr>
          <a:xfrm>
            <a:off x="2415347" y="3230775"/>
            <a:ext cx="370179"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0B744F-4F03-1026-6835-04F9AF5A4C89}"/>
              </a:ext>
            </a:extLst>
          </p:cNvPr>
          <p:cNvCxnSpPr>
            <a:cxnSpLocks/>
            <a:stCxn id="42" idx="4"/>
            <a:endCxn id="55" idx="0"/>
          </p:cNvCxnSpPr>
          <p:nvPr/>
        </p:nvCxnSpPr>
        <p:spPr>
          <a:xfrm>
            <a:off x="3691840" y="3230775"/>
            <a:ext cx="5950"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Child: A child is a node which is the direct descendant of another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In a tree, all the nodes except the root are child nodes</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7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a:ln>
            <a:no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Descendent/Ancestor: Nodes connected by more than one edge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 descendant node is also known as </a:t>
            </a:r>
            <a:r>
              <a:rPr lang="en-US" sz="1600" dirty="0" err="1"/>
              <a:t>subchild</a:t>
            </a:r>
            <a:endParaRPr lang="en-US" sz="1600" dirty="0"/>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6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a:ln w="19050">
            <a:noFill/>
          </a:ln>
        </p:spPr>
        <p:style>
          <a:lnRef idx="1">
            <a:schemeClr val="accent1"/>
          </a:lnRef>
          <a:fillRef idx="0">
            <a:schemeClr val="accent1"/>
          </a:fillRef>
          <a:effectRef idx="0">
            <a:schemeClr val="accent1"/>
          </a:effectRef>
          <a:fontRef idx="minor">
            <a:schemeClr val="tx1"/>
          </a:fontRef>
        </p:style>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Sibling: Siblings are all the nodes descending from the same parent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solidFill>
            <a:srgbClr val="FF4C41">
              <a:alpha val="50000"/>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solidFill>
            <a:srgbClr val="FF4C41">
              <a:alpha val="50000"/>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solidFill>
            <a:srgbClr val="FFAA79">
              <a:alpha val="49825"/>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solidFill>
            <a:srgbClr val="FFAA79">
              <a:alpha val="49825"/>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solidFill>
            <a:srgbClr val="FFAA79">
              <a:alpha val="49825"/>
            </a:srgb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solidFill>
            <a:schemeClr val="accent6">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solidFill>
            <a:schemeClr val="accent6">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116765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Leaf: A leaf node is a node which has no child</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Also called external, outer or terminal node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alpha val="34000"/>
                    </a:schemeClr>
                  </a:solidFill>
                </a:ln>
                <a:solidFill>
                  <a:schemeClr val="accent2">
                    <a:lumMod val="75000"/>
                    <a:alpha val="34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19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64733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Internal Node: An internal node is a node which has at least one child</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Opposite of leaf node and also called inner or branch node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6" name="Oval 5">
            <a:extLst>
              <a:ext uri="{FF2B5EF4-FFF2-40B4-BE49-F238E27FC236}">
                <a16:creationId xmlns:a16="http://schemas.microsoft.com/office/drawing/2014/main" id="{4A249E44-7C9A-18B6-AE4A-8D9F692B4894}"/>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62C2AFFF-8CEC-1BFF-099E-B77059E7EDA6}"/>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1" name="Oval 20">
            <a:extLst>
              <a:ext uri="{FF2B5EF4-FFF2-40B4-BE49-F238E27FC236}">
                <a16:creationId xmlns:a16="http://schemas.microsoft.com/office/drawing/2014/main" id="{68D85A37-C8D9-8BF7-DB2C-36F5AD54CC59}"/>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457A791-C493-916A-F287-C4AC65423F1F}"/>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6" name="Oval 25">
            <a:extLst>
              <a:ext uri="{FF2B5EF4-FFF2-40B4-BE49-F238E27FC236}">
                <a16:creationId xmlns:a16="http://schemas.microsoft.com/office/drawing/2014/main" id="{B3CA51C0-6CD5-3B79-7EE5-EE5B34C71BD0}"/>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1BC61B69-55A0-68FF-FF42-97D94F7B586F}"/>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0" name="Oval 29">
            <a:extLst>
              <a:ext uri="{FF2B5EF4-FFF2-40B4-BE49-F238E27FC236}">
                <a16:creationId xmlns:a16="http://schemas.microsoft.com/office/drawing/2014/main" id="{44D1023B-19DB-29E4-3D92-AEC44323AA98}"/>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3B2485F6-22E1-D30F-2A34-9D84C841DBB7}"/>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34" name="Oval 33">
            <a:extLst>
              <a:ext uri="{FF2B5EF4-FFF2-40B4-BE49-F238E27FC236}">
                <a16:creationId xmlns:a16="http://schemas.microsoft.com/office/drawing/2014/main" id="{A7FD5294-9547-B423-1624-354C8DDB5036}"/>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1705AD97-BF6C-5331-7194-45700D601844}"/>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39" name="Oval 38">
            <a:extLst>
              <a:ext uri="{FF2B5EF4-FFF2-40B4-BE49-F238E27FC236}">
                <a16:creationId xmlns:a16="http://schemas.microsoft.com/office/drawing/2014/main" id="{E40E8B58-FE3D-B841-DBA2-D94BA3482560}"/>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9CA0B650-ACAD-7742-0B52-B45D52C145ED}"/>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42" name="Oval 41">
            <a:extLst>
              <a:ext uri="{FF2B5EF4-FFF2-40B4-BE49-F238E27FC236}">
                <a16:creationId xmlns:a16="http://schemas.microsoft.com/office/drawing/2014/main" id="{F0FA16FD-78AB-752D-690F-A1841B1D8A14}"/>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4DB05495-2959-BA34-EB7A-58C5153D1B5B}"/>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5" name="Oval 44">
            <a:extLst>
              <a:ext uri="{FF2B5EF4-FFF2-40B4-BE49-F238E27FC236}">
                <a16:creationId xmlns:a16="http://schemas.microsoft.com/office/drawing/2014/main" id="{4BD65F0C-4F41-174A-7691-1DC6AA99C660}"/>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FD86EE34-E19B-3825-D31D-E905C92EF27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49" name="Oval 48">
            <a:extLst>
              <a:ext uri="{FF2B5EF4-FFF2-40B4-BE49-F238E27FC236}">
                <a16:creationId xmlns:a16="http://schemas.microsoft.com/office/drawing/2014/main" id="{1C4139A0-793A-920F-EC32-08FAD5102DC0}"/>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FE7AC773-6059-BCEA-A06A-5984D6CA3EED}"/>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52" name="Oval 51">
            <a:extLst>
              <a:ext uri="{FF2B5EF4-FFF2-40B4-BE49-F238E27FC236}">
                <a16:creationId xmlns:a16="http://schemas.microsoft.com/office/drawing/2014/main" id="{B2FDB375-1A2C-6E32-1554-C5CFAB43D4C0}"/>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94639323-E12F-F600-3208-B65541152ABB}"/>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55" name="Oval 54">
            <a:extLst>
              <a:ext uri="{FF2B5EF4-FFF2-40B4-BE49-F238E27FC236}">
                <a16:creationId xmlns:a16="http://schemas.microsoft.com/office/drawing/2014/main" id="{4C36A7EE-89B4-1AC2-80D6-90BBECB91F2E}"/>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6FD4C453-14A3-0790-C463-6161561BDBD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58" name="Straight Connector 57">
            <a:extLst>
              <a:ext uri="{FF2B5EF4-FFF2-40B4-BE49-F238E27FC236}">
                <a16:creationId xmlns:a16="http://schemas.microsoft.com/office/drawing/2014/main" id="{5A23B7D6-0D4B-0AEA-76D9-56E7065F79E6}"/>
              </a:ext>
            </a:extLst>
          </p:cNvPr>
          <p:cNvCxnSpPr>
            <a:cxnSpLocks/>
            <a:stCxn id="6" idx="3"/>
            <a:endCxn id="21"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F1986-8BBF-FBF5-88E1-33B295A2BA51}"/>
              </a:ext>
            </a:extLst>
          </p:cNvPr>
          <p:cNvCxnSpPr>
            <a:cxnSpLocks/>
            <a:stCxn id="6" idx="5"/>
            <a:endCxn id="26"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F7A619-F359-CE1A-64D3-87DD6DE73CF0}"/>
              </a:ext>
            </a:extLst>
          </p:cNvPr>
          <p:cNvCxnSpPr>
            <a:cxnSpLocks/>
            <a:stCxn id="21" idx="4"/>
            <a:endCxn id="30" idx="0"/>
          </p:cNvCxnSpPr>
          <p:nvPr/>
        </p:nvCxnSpPr>
        <p:spPr>
          <a:xfrm flipH="1">
            <a:off x="1706477" y="2505620"/>
            <a:ext cx="702578"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5D838D-0DD3-985C-CD24-B7AD15197DD1}"/>
              </a:ext>
            </a:extLst>
          </p:cNvPr>
          <p:cNvCxnSpPr>
            <a:cxnSpLocks/>
            <a:stCxn id="21" idx="4"/>
            <a:endCxn id="34"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A758AD-2484-14C6-1EEB-11C1F42B3667}"/>
              </a:ext>
            </a:extLst>
          </p:cNvPr>
          <p:cNvCxnSpPr>
            <a:cxnSpLocks/>
            <a:stCxn id="21" idx="4"/>
            <a:endCxn id="39" idx="0"/>
          </p:cNvCxnSpPr>
          <p:nvPr/>
        </p:nvCxnSpPr>
        <p:spPr>
          <a:xfrm>
            <a:off x="2409055" y="2505620"/>
            <a:ext cx="706773"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43ABBD-FCCA-ACDF-5ECA-D9275BAB55CA}"/>
              </a:ext>
            </a:extLst>
          </p:cNvPr>
          <p:cNvCxnSpPr>
            <a:cxnSpLocks/>
            <a:stCxn id="26" idx="4"/>
            <a:endCxn id="42"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983480-B7EA-69F6-AAF3-D0696027FFFD}"/>
              </a:ext>
            </a:extLst>
          </p:cNvPr>
          <p:cNvCxnSpPr>
            <a:cxnSpLocks/>
            <a:stCxn id="26" idx="4"/>
            <a:endCxn id="45" idx="0"/>
          </p:cNvCxnSpPr>
          <p:nvPr/>
        </p:nvCxnSpPr>
        <p:spPr>
          <a:xfrm>
            <a:off x="4086854" y="2505620"/>
            <a:ext cx="364190" cy="293155"/>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17E188-4904-1B60-2249-0802B17C5273}"/>
              </a:ext>
            </a:extLst>
          </p:cNvPr>
          <p:cNvCxnSpPr>
            <a:cxnSpLocks/>
            <a:stCxn id="34" idx="4"/>
            <a:endCxn id="49" idx="0"/>
          </p:cNvCxnSpPr>
          <p:nvPr/>
        </p:nvCxnSpPr>
        <p:spPr>
          <a:xfrm flipH="1">
            <a:off x="2026322" y="3230775"/>
            <a:ext cx="389025"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93F9DE6-716B-02A6-5EF0-6BA6B86135A3}"/>
              </a:ext>
            </a:extLst>
          </p:cNvPr>
          <p:cNvCxnSpPr>
            <a:cxnSpLocks/>
            <a:stCxn id="34" idx="4"/>
            <a:endCxn id="52" idx="0"/>
          </p:cNvCxnSpPr>
          <p:nvPr/>
        </p:nvCxnSpPr>
        <p:spPr>
          <a:xfrm>
            <a:off x="2415347" y="3230775"/>
            <a:ext cx="370179"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0B744F-4F03-1026-6835-04F9AF5A4C89}"/>
              </a:ext>
            </a:extLst>
          </p:cNvPr>
          <p:cNvCxnSpPr>
            <a:cxnSpLocks/>
            <a:stCxn id="42" idx="4"/>
            <a:endCxn id="55" idx="0"/>
          </p:cNvCxnSpPr>
          <p:nvPr/>
        </p:nvCxnSpPr>
        <p:spPr>
          <a:xfrm>
            <a:off x="3691840" y="3230775"/>
            <a:ext cx="5950" cy="300422"/>
          </a:xfrm>
          <a:prstGeom prst="line">
            <a:avLst/>
          </a:prstGeom>
          <a:ln w="19050">
            <a:solidFill>
              <a:schemeClr val="tx1">
                <a:lumMod val="75000"/>
                <a:lumOff val="25000"/>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Degree: The degree of a node is the number of its children</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 leaf node has always degree 0</a:t>
            </a:r>
          </a:p>
          <a:p>
            <a:pPr>
              <a:lnSpc>
                <a:spcPts val="1700"/>
              </a:lnSpc>
              <a:spcBef>
                <a:spcPts val="200"/>
              </a:spcBef>
              <a:spcAft>
                <a:spcPts val="200"/>
              </a:spcAft>
            </a:pPr>
            <a:r>
              <a:rPr lang="en-US" sz="1600" dirty="0"/>
              <a:t>The degree of a tree is the maximum degree of any of its nodes</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12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6"/>
            <a:ext cx="6743175" cy="74428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Level: The level of a node is one greater than the level of its parent with level of the root node being 0</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100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926013"/>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3420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350457"/>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3420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355539"/>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3074779"/>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3080928"/>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3080928"/>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3081187"/>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306722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3083168"/>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79964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815590"/>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79964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800381"/>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79964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799078"/>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278803"/>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278803"/>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774068"/>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774068"/>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774068"/>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774068"/>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774068"/>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499223"/>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499223"/>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499223"/>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3CE432-0335-8116-B669-95439C1CC3C1}"/>
              </a:ext>
            </a:extLst>
          </p:cNvPr>
          <p:cNvSpPr txBox="1"/>
          <p:nvPr/>
        </p:nvSpPr>
        <p:spPr>
          <a:xfrm>
            <a:off x="4974283" y="1898841"/>
            <a:ext cx="763542" cy="372409"/>
          </a:xfrm>
          <a:prstGeom prst="rect">
            <a:avLst/>
          </a:prstGeom>
          <a:noFill/>
        </p:spPr>
        <p:txBody>
          <a:bodyPr wrap="none" rtlCol="0">
            <a:spAutoFit/>
          </a:bodyPr>
          <a:lstStyle/>
          <a:p>
            <a:r>
              <a:rPr lang="en-US" sz="1600" dirty="0"/>
              <a:t>Level 0</a:t>
            </a:r>
          </a:p>
        </p:txBody>
      </p:sp>
      <p:sp>
        <p:nvSpPr>
          <p:cNvPr id="9" name="TextBox 8">
            <a:extLst>
              <a:ext uri="{FF2B5EF4-FFF2-40B4-BE49-F238E27FC236}">
                <a16:creationId xmlns:a16="http://schemas.microsoft.com/office/drawing/2014/main" id="{CA37BB67-E03A-B098-E4FC-BAFA1FCD50E1}"/>
              </a:ext>
            </a:extLst>
          </p:cNvPr>
          <p:cNvSpPr txBox="1"/>
          <p:nvPr/>
        </p:nvSpPr>
        <p:spPr>
          <a:xfrm>
            <a:off x="4974283" y="2361490"/>
            <a:ext cx="763542" cy="372409"/>
          </a:xfrm>
          <a:prstGeom prst="rect">
            <a:avLst/>
          </a:prstGeom>
          <a:noFill/>
        </p:spPr>
        <p:txBody>
          <a:bodyPr wrap="none" rtlCol="0">
            <a:spAutoFit/>
          </a:bodyPr>
          <a:lstStyle/>
          <a:p>
            <a:r>
              <a:rPr lang="en-US" sz="1600" dirty="0"/>
              <a:t>Level 1</a:t>
            </a:r>
          </a:p>
        </p:txBody>
      </p:sp>
      <p:sp>
        <p:nvSpPr>
          <p:cNvPr id="10" name="TextBox 9">
            <a:extLst>
              <a:ext uri="{FF2B5EF4-FFF2-40B4-BE49-F238E27FC236}">
                <a16:creationId xmlns:a16="http://schemas.microsoft.com/office/drawing/2014/main" id="{3DB35D70-CE6C-64AB-72B5-801B0BFA023C}"/>
              </a:ext>
            </a:extLst>
          </p:cNvPr>
          <p:cNvSpPr txBox="1"/>
          <p:nvPr/>
        </p:nvSpPr>
        <p:spPr>
          <a:xfrm>
            <a:off x="4974283" y="3121307"/>
            <a:ext cx="763542" cy="372409"/>
          </a:xfrm>
          <a:prstGeom prst="rect">
            <a:avLst/>
          </a:prstGeom>
          <a:noFill/>
        </p:spPr>
        <p:txBody>
          <a:bodyPr wrap="none" rtlCol="0">
            <a:spAutoFit/>
          </a:bodyPr>
          <a:lstStyle/>
          <a:p>
            <a:r>
              <a:rPr lang="en-US" sz="1600" dirty="0"/>
              <a:t>Level 2</a:t>
            </a:r>
          </a:p>
        </p:txBody>
      </p:sp>
      <p:sp>
        <p:nvSpPr>
          <p:cNvPr id="12" name="TextBox 11">
            <a:extLst>
              <a:ext uri="{FF2B5EF4-FFF2-40B4-BE49-F238E27FC236}">
                <a16:creationId xmlns:a16="http://schemas.microsoft.com/office/drawing/2014/main" id="{A72C868E-5D9F-3991-4E26-67FAE84C45A6}"/>
              </a:ext>
            </a:extLst>
          </p:cNvPr>
          <p:cNvSpPr txBox="1"/>
          <p:nvPr/>
        </p:nvSpPr>
        <p:spPr>
          <a:xfrm>
            <a:off x="4974283" y="3887653"/>
            <a:ext cx="763542" cy="372409"/>
          </a:xfrm>
          <a:prstGeom prst="rect">
            <a:avLst/>
          </a:prstGeom>
          <a:noFill/>
        </p:spPr>
        <p:txBody>
          <a:bodyPr wrap="none" rtlCol="0">
            <a:spAutoFit/>
          </a:bodyPr>
          <a:lstStyle/>
          <a:p>
            <a:r>
              <a:rPr lang="en-US" sz="1600" dirty="0"/>
              <a:t>Level 3</a:t>
            </a:r>
          </a:p>
        </p:txBody>
      </p:sp>
    </p:spTree>
    <p:extLst>
      <p:ext uri="{BB962C8B-B14F-4D97-AF65-F5344CB8AC3E}">
        <p14:creationId xmlns:p14="http://schemas.microsoft.com/office/powerpoint/2010/main" val="40612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Path: A path is a sequence of nodes and edges connecting a node with a descendant</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The length of the path is the number of edges composing it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19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Resources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157168"/>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800"/>
              </a:lnSpc>
              <a:spcBef>
                <a:spcPts val="300"/>
              </a:spcBef>
              <a:spcAft>
                <a:spcPts val="300"/>
              </a:spcAft>
            </a:pPr>
            <a:r>
              <a:rPr lang="en-US" sz="1600" dirty="0"/>
              <a:t>Apart from the book</a:t>
            </a:r>
          </a:p>
          <a:p>
            <a:pPr>
              <a:lnSpc>
                <a:spcPts val="1800"/>
              </a:lnSpc>
              <a:spcBef>
                <a:spcPts val="300"/>
              </a:spcBef>
              <a:spcAft>
                <a:spcPts val="300"/>
              </a:spcAft>
            </a:pPr>
            <a:r>
              <a:rPr lang="en-US" sz="1600" dirty="0"/>
              <a:t>UC Davis ECS 36C Course by Prof. Joël </a:t>
            </a:r>
            <a:r>
              <a:rPr lang="en-US" sz="1600" dirty="0" err="1"/>
              <a:t>Porquet</a:t>
            </a:r>
            <a:r>
              <a:rPr lang="en-US" sz="1600" dirty="0"/>
              <a:t>-Lupine </a:t>
            </a:r>
          </a:p>
          <a:p>
            <a:pPr>
              <a:lnSpc>
                <a:spcPts val="1800"/>
              </a:lnSpc>
              <a:spcBef>
                <a:spcPts val="300"/>
              </a:spcBef>
              <a:spcAft>
                <a:spcPts val="300"/>
              </a:spcAft>
            </a:pPr>
            <a:endParaRPr lang="en-US" sz="1600" dirty="0"/>
          </a:p>
        </p:txBody>
      </p:sp>
    </p:spTree>
    <p:extLst>
      <p:ext uri="{BB962C8B-B14F-4D97-AF65-F5344CB8AC3E}">
        <p14:creationId xmlns:p14="http://schemas.microsoft.com/office/powerpoint/2010/main" val="2595277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705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Depth: The depth of a node is the path length from the root to this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The depth of root is 0</a:t>
            </a:r>
          </a:p>
          <a:p>
            <a:pPr>
              <a:lnSpc>
                <a:spcPts val="1700"/>
              </a:lnSpc>
              <a:spcBef>
                <a:spcPts val="200"/>
              </a:spcBef>
              <a:spcAft>
                <a:spcPts val="200"/>
              </a:spcAft>
            </a:pPr>
            <a:r>
              <a:rPr lang="en-US" sz="1600" dirty="0"/>
              <a:t>The depth of a tree is equal to the depth of the deepest leaf</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endCxn id="22" idx="7"/>
          </p:cNvCxnSpPr>
          <p:nvPr/>
        </p:nvCxnSpPr>
        <p:spPr>
          <a:xfrm flipH="1">
            <a:off x="2561790" y="2010355"/>
            <a:ext cx="537624" cy="126530"/>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p:cNvCxnSpPr>
          <p:nvPr/>
        </p:nvCxnSpPr>
        <p:spPr>
          <a:xfrm>
            <a:off x="3404884" y="2010355"/>
            <a:ext cx="529235" cy="126530"/>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p:cNvCxnSpPr>
          <p:nvPr/>
        </p:nvCxnSpPr>
        <p:spPr>
          <a:xfrm flipH="1">
            <a:off x="3691840" y="2505620"/>
            <a:ext cx="395014" cy="293155"/>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endCxn id="56" idx="0"/>
          </p:cNvCxnSpPr>
          <p:nvPr/>
        </p:nvCxnSpPr>
        <p:spPr>
          <a:xfrm>
            <a:off x="3691840" y="3230775"/>
            <a:ext cx="5950" cy="300422"/>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92EFDC5-B30C-1DB7-21DA-14DAB9E45817}"/>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95035D2D-F4C8-A099-DB09-48BC167CF1A4}"/>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51CC7428-0035-C9B1-52ED-D6FF2AAB162D}"/>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789E9F9F-C709-A465-AEEC-9158DF577366}"/>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457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705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Height: The height of a node is the length of the longest path from a leaf to this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All leaves are at height 0</a:t>
            </a:r>
          </a:p>
          <a:p>
            <a:pPr>
              <a:lnSpc>
                <a:spcPts val="1700"/>
              </a:lnSpc>
              <a:spcBef>
                <a:spcPts val="200"/>
              </a:spcBef>
              <a:spcAft>
                <a:spcPts val="200"/>
              </a:spcAft>
            </a:pPr>
            <a:r>
              <a:rPr lang="en-US" sz="1600" dirty="0"/>
              <a:t>The height of a tree is equal to the height of the root from the deepest leaf (which is always equal to the depth of the tree)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rgbClr val="FF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rgbClr val="FFAA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61" name="Straight Connector 60">
            <a:extLst>
              <a:ext uri="{FF2B5EF4-FFF2-40B4-BE49-F238E27FC236}">
                <a16:creationId xmlns:a16="http://schemas.microsoft.com/office/drawing/2014/main" id="{F0D33E11-FC06-A7DE-B526-93D9F640A017}"/>
              </a:ext>
            </a:extLst>
          </p:cNvPr>
          <p:cNvCxnSpPr>
            <a:cxnSpLocks/>
          </p:cNvCxnSpPr>
          <p:nvPr/>
        </p:nvCxnSpPr>
        <p:spPr>
          <a:xfrm>
            <a:off x="3404884" y="2010355"/>
            <a:ext cx="529235" cy="126530"/>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p:cNvCxnSpPr>
          <p:nvPr/>
        </p:nvCxnSpPr>
        <p:spPr>
          <a:xfrm>
            <a:off x="2409055" y="2505620"/>
            <a:ext cx="6292" cy="293155"/>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p:cNvCxnSpPr>
          <p:nvPr/>
        </p:nvCxnSpPr>
        <p:spPr>
          <a:xfrm flipH="1">
            <a:off x="3691840" y="2505620"/>
            <a:ext cx="395014" cy="293155"/>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2026322" y="3230775"/>
            <a:ext cx="389025" cy="300422"/>
          </a:xfrm>
          <a:prstGeom prst="line">
            <a:avLst/>
          </a:prstGeom>
          <a:ln w="19050">
            <a:solidFill>
              <a:srgbClr val="FF4C4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endCxn id="56" idx="0"/>
          </p:cNvCxnSpPr>
          <p:nvPr/>
        </p:nvCxnSpPr>
        <p:spPr>
          <a:xfrm>
            <a:off x="3691840" y="3230775"/>
            <a:ext cx="5950" cy="300422"/>
          </a:xfrm>
          <a:prstGeom prst="line">
            <a:avLst/>
          </a:prstGeom>
          <a:ln w="19050">
            <a:solidFill>
              <a:srgbClr val="FFAA79"/>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92EFDC5-B30C-1DB7-21DA-14DAB9E45817}"/>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95035D2D-F4C8-A099-DB09-48BC167CF1A4}"/>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51CC7428-0035-C9B1-52ED-D6FF2AAB162D}"/>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789E9F9F-C709-A465-AEEC-9158DF577366}"/>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F3A467E3-B351-A7AA-11FE-1BB2BF7C2988}"/>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7B270E2A-2D62-349E-9DC5-0C6D311994B9}"/>
              </a:ext>
            </a:extLst>
          </p:cNvPr>
          <p:cNvCxnSpPr>
            <a:cxnSpLocks/>
            <a:endCxn id="6"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1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ardrop 9">
            <a:extLst>
              <a:ext uri="{FF2B5EF4-FFF2-40B4-BE49-F238E27FC236}">
                <a16:creationId xmlns:a16="http://schemas.microsoft.com/office/drawing/2014/main" id="{3B0378D1-025D-F40F-178F-DA07580AC6EC}"/>
              </a:ext>
            </a:extLst>
          </p:cNvPr>
          <p:cNvSpPr/>
          <p:nvPr/>
        </p:nvSpPr>
        <p:spPr>
          <a:xfrm rot="18745590">
            <a:off x="1295739" y="2271269"/>
            <a:ext cx="2151139" cy="2154506"/>
          </a:xfrm>
          <a:prstGeom prst="teardrop">
            <a:avLst/>
          </a:prstGeom>
          <a:solidFill>
            <a:srgbClr val="F88EFF">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Subtree: A subtree consists of a child node and all of its descendants</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ardrop 8">
            <a:extLst>
              <a:ext uri="{FF2B5EF4-FFF2-40B4-BE49-F238E27FC236}">
                <a16:creationId xmlns:a16="http://schemas.microsoft.com/office/drawing/2014/main" id="{5661DA58-38E7-B8B4-7A25-1A5361A46B23}"/>
              </a:ext>
            </a:extLst>
          </p:cNvPr>
          <p:cNvSpPr/>
          <p:nvPr/>
        </p:nvSpPr>
        <p:spPr>
          <a:xfrm rot="18740031">
            <a:off x="1717077" y="2994713"/>
            <a:ext cx="1405523" cy="1307161"/>
          </a:xfrm>
          <a:prstGeom prst="teardrop">
            <a:avLst>
              <a:gd name="adj" fmla="val 102157"/>
            </a:avLst>
          </a:prstGeom>
          <a:solidFill>
            <a:schemeClr val="accent4">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5">
            <a:extLst>
              <a:ext uri="{FF2B5EF4-FFF2-40B4-BE49-F238E27FC236}">
                <a16:creationId xmlns:a16="http://schemas.microsoft.com/office/drawing/2014/main" id="{2851F392-0F52-EFD6-8786-DA7F84ABAAF2}"/>
              </a:ext>
            </a:extLst>
          </p:cNvPr>
          <p:cNvSpPr/>
          <p:nvPr/>
        </p:nvSpPr>
        <p:spPr>
          <a:xfrm rot="17677861">
            <a:off x="2511233" y="3480312"/>
            <a:ext cx="561078" cy="584919"/>
          </a:xfrm>
          <a:custGeom>
            <a:avLst/>
            <a:gdLst>
              <a:gd name="connsiteX0" fmla="*/ 0 w 523486"/>
              <a:gd name="connsiteY0" fmla="*/ 318782 h 637564"/>
              <a:gd name="connsiteX1" fmla="*/ 261743 w 523486"/>
              <a:gd name="connsiteY1" fmla="*/ 0 h 637564"/>
              <a:gd name="connsiteX2" fmla="*/ 523486 w 523486"/>
              <a:gd name="connsiteY2" fmla="*/ 0 h 637564"/>
              <a:gd name="connsiteX3" fmla="*/ 523486 w 523486"/>
              <a:gd name="connsiteY3" fmla="*/ 318782 h 637564"/>
              <a:gd name="connsiteX4" fmla="*/ 261743 w 523486"/>
              <a:gd name="connsiteY4" fmla="*/ 637564 h 637564"/>
              <a:gd name="connsiteX5" fmla="*/ 0 w 523486"/>
              <a:gd name="connsiteY5" fmla="*/ 318782 h 637564"/>
              <a:gd name="connsiteX0" fmla="*/ 0 w 568607"/>
              <a:gd name="connsiteY0" fmla="*/ 321012 h 637564"/>
              <a:gd name="connsiteX1" fmla="*/ 306864 w 568607"/>
              <a:gd name="connsiteY1" fmla="*/ 0 h 637564"/>
              <a:gd name="connsiteX2" fmla="*/ 568607 w 568607"/>
              <a:gd name="connsiteY2" fmla="*/ 0 h 637564"/>
              <a:gd name="connsiteX3" fmla="*/ 568607 w 568607"/>
              <a:gd name="connsiteY3" fmla="*/ 318782 h 637564"/>
              <a:gd name="connsiteX4" fmla="*/ 306864 w 568607"/>
              <a:gd name="connsiteY4" fmla="*/ 637564 h 637564"/>
              <a:gd name="connsiteX5" fmla="*/ 0 w 568607"/>
              <a:gd name="connsiteY5" fmla="*/ 321012 h 637564"/>
              <a:gd name="connsiteX0" fmla="*/ 3 w 568610"/>
              <a:gd name="connsiteY0" fmla="*/ 321012 h 584817"/>
              <a:gd name="connsiteX1" fmla="*/ 306867 w 568610"/>
              <a:gd name="connsiteY1" fmla="*/ 0 h 584817"/>
              <a:gd name="connsiteX2" fmla="*/ 568610 w 568610"/>
              <a:gd name="connsiteY2" fmla="*/ 0 h 584817"/>
              <a:gd name="connsiteX3" fmla="*/ 568610 w 568610"/>
              <a:gd name="connsiteY3" fmla="*/ 318782 h 584817"/>
              <a:gd name="connsiteX4" fmla="*/ 301140 w 568610"/>
              <a:gd name="connsiteY4" fmla="*/ 584817 h 584817"/>
              <a:gd name="connsiteX5" fmla="*/ 3 w 568610"/>
              <a:gd name="connsiteY5" fmla="*/ 321012 h 584817"/>
              <a:gd name="connsiteX0" fmla="*/ 4 w 558122"/>
              <a:gd name="connsiteY0" fmla="*/ 343889 h 584904"/>
              <a:gd name="connsiteX1" fmla="*/ 296379 w 558122"/>
              <a:gd name="connsiteY1" fmla="*/ 0 h 584904"/>
              <a:gd name="connsiteX2" fmla="*/ 558122 w 558122"/>
              <a:gd name="connsiteY2" fmla="*/ 0 h 584904"/>
              <a:gd name="connsiteX3" fmla="*/ 558122 w 558122"/>
              <a:gd name="connsiteY3" fmla="*/ 318782 h 584904"/>
              <a:gd name="connsiteX4" fmla="*/ 290652 w 558122"/>
              <a:gd name="connsiteY4" fmla="*/ 584817 h 584904"/>
              <a:gd name="connsiteX5" fmla="*/ 4 w 558122"/>
              <a:gd name="connsiteY5" fmla="*/ 343889 h 584904"/>
              <a:gd name="connsiteX0" fmla="*/ 2960 w 561078"/>
              <a:gd name="connsiteY0" fmla="*/ 343889 h 584919"/>
              <a:gd name="connsiteX1" fmla="*/ 299335 w 561078"/>
              <a:gd name="connsiteY1" fmla="*/ 0 h 584919"/>
              <a:gd name="connsiteX2" fmla="*/ 561078 w 561078"/>
              <a:gd name="connsiteY2" fmla="*/ 0 h 584919"/>
              <a:gd name="connsiteX3" fmla="*/ 561078 w 561078"/>
              <a:gd name="connsiteY3" fmla="*/ 318782 h 584919"/>
              <a:gd name="connsiteX4" fmla="*/ 293608 w 561078"/>
              <a:gd name="connsiteY4" fmla="*/ 584817 h 584919"/>
              <a:gd name="connsiteX5" fmla="*/ 2960 w 561078"/>
              <a:gd name="connsiteY5" fmla="*/ 343889 h 584919"/>
              <a:gd name="connsiteX0" fmla="*/ 2960 w 561078"/>
              <a:gd name="connsiteY0" fmla="*/ 343889 h 584919"/>
              <a:gd name="connsiteX1" fmla="*/ 299335 w 561078"/>
              <a:gd name="connsiteY1" fmla="*/ 0 h 584919"/>
              <a:gd name="connsiteX2" fmla="*/ 561078 w 561078"/>
              <a:gd name="connsiteY2" fmla="*/ 0 h 584919"/>
              <a:gd name="connsiteX3" fmla="*/ 561078 w 561078"/>
              <a:gd name="connsiteY3" fmla="*/ 318782 h 584919"/>
              <a:gd name="connsiteX4" fmla="*/ 293608 w 561078"/>
              <a:gd name="connsiteY4" fmla="*/ 584817 h 584919"/>
              <a:gd name="connsiteX5" fmla="*/ 2960 w 561078"/>
              <a:gd name="connsiteY5" fmla="*/ 343889 h 58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078" h="584919">
                <a:moveTo>
                  <a:pt x="2960" y="343889"/>
                </a:moveTo>
                <a:cubicBezTo>
                  <a:pt x="-25323" y="222910"/>
                  <a:pt x="154778" y="0"/>
                  <a:pt x="299335" y="0"/>
                </a:cubicBezTo>
                <a:cubicBezTo>
                  <a:pt x="385950" y="18748"/>
                  <a:pt x="473830" y="0"/>
                  <a:pt x="561078" y="0"/>
                </a:cubicBezTo>
                <a:lnTo>
                  <a:pt x="561078" y="318782"/>
                </a:lnTo>
                <a:cubicBezTo>
                  <a:pt x="561078" y="494840"/>
                  <a:pt x="386628" y="580633"/>
                  <a:pt x="293608" y="584817"/>
                </a:cubicBezTo>
                <a:cubicBezTo>
                  <a:pt x="200588" y="589002"/>
                  <a:pt x="31243" y="464868"/>
                  <a:pt x="2960" y="343889"/>
                </a:cubicBezTo>
                <a:close/>
              </a:path>
            </a:pathLst>
          </a:custGeom>
          <a:solidFill>
            <a:srgbClr val="6BD3A5">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711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Each node is a struct containing data and ‘n’ pointers to ‘n’ children</a:t>
            </a:r>
          </a:p>
          <a:p>
            <a:pPr>
              <a:lnSpc>
                <a:spcPts val="1700"/>
              </a:lnSpc>
              <a:spcBef>
                <a:spcPts val="200"/>
              </a:spcBef>
              <a:spcAft>
                <a:spcPts val="200"/>
              </a:spcAft>
            </a:pPr>
            <a:r>
              <a:rPr lang="en-US" sz="1600" dirty="0"/>
              <a:t>However, node degrees are not necessarily known in advance for the construction</a:t>
            </a:r>
          </a:p>
          <a:p>
            <a:pPr>
              <a:lnSpc>
                <a:spcPts val="1700"/>
              </a:lnSpc>
              <a:spcBef>
                <a:spcPts val="200"/>
              </a:spcBef>
              <a:spcAft>
                <a:spcPts val="200"/>
              </a:spcAft>
            </a:pPr>
            <a:endParaRPr lang="en-US" sz="1600" dirty="0"/>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Typical Implementations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481790"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010355"/>
            <a:ext cx="529235"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22" idx="4"/>
            <a:endCxn id="36" idx="0"/>
          </p:cNvCxnSpPr>
          <p:nvPr/>
        </p:nvCxnSpPr>
        <p:spPr>
          <a:xfrm>
            <a:off x="2409055" y="2505620"/>
            <a:ext cx="629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09055" y="2505620"/>
            <a:ext cx="70677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86854" y="2505620"/>
            <a:ext cx="364190"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6" idx="4"/>
            <a:endCxn id="53" idx="0"/>
          </p:cNvCxnSpPr>
          <p:nvPr/>
        </p:nvCxnSpPr>
        <p:spPr>
          <a:xfrm>
            <a:off x="2415347" y="3230775"/>
            <a:ext cx="37017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a:off x="3691840" y="3230775"/>
            <a:ext cx="5950"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51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Each node is a linked list with data and two pointers</a:t>
            </a:r>
          </a:p>
          <a:p>
            <a:pPr>
              <a:lnSpc>
                <a:spcPts val="1700"/>
              </a:lnSpc>
              <a:spcBef>
                <a:spcPts val="200"/>
              </a:spcBef>
              <a:spcAft>
                <a:spcPts val="200"/>
              </a:spcAft>
            </a:pPr>
            <a:r>
              <a:rPr lang="en-US" sz="1600" dirty="0"/>
              <a:t>First pointer links to the first child and second pointer to the next sibling</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Typical Implementations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641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49CE762C-C746-C8F4-7EC0-9C78766E35E4}"/>
              </a:ext>
            </a:extLst>
          </p:cNvPr>
          <p:cNvSpPr txBox="1"/>
          <p:nvPr/>
        </p:nvSpPr>
        <p:spPr>
          <a:xfrm>
            <a:off x="3085276" y="1657565"/>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193055"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A2A08C47-96A0-71D1-1B1D-2F0E1DAAE8DD}"/>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70854" y="207362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840741D7-9239-658A-38D4-8AC5C7F9C409}"/>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49047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0E376944-1AF0-6BBC-BD48-A3B62D6DD098}"/>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sp>
        <p:nvSpPr>
          <p:cNvPr id="36" name="Oval 35">
            <a:extLst>
              <a:ext uri="{FF2B5EF4-FFF2-40B4-BE49-F238E27FC236}">
                <a16:creationId xmlns:a16="http://schemas.microsoft.com/office/drawing/2014/main" id="{A4A7E25E-5E37-552E-E5D3-B6F55C2174F7}"/>
              </a:ext>
            </a:extLst>
          </p:cNvPr>
          <p:cNvSpPr>
            <a:spLocks noChangeAspect="1"/>
          </p:cNvSpPr>
          <p:nvPr/>
        </p:nvSpPr>
        <p:spPr>
          <a:xfrm>
            <a:off x="2199347"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B1A026D-8522-1D96-099C-95C2520FA58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899828"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64D102E4-F99E-9822-5868-D6DF3C6C2660}"/>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75840"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7F912BC0-660E-AC42-2C42-AEB111D84172}"/>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235044" y="2798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3955EDB-1F95-7371-BEA4-2C1D733E74DB}"/>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810322"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BBC00BFC-CB34-8F23-FEDF-0156F0DB7CDA}"/>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569526"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9E26B6DF-DE68-7A76-AC57-59B9F1BEE70E}"/>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3137841" y="353119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8C0CA2BA-CA5A-2FBE-242E-AB0B8135DCAF}"/>
              </a:ext>
            </a:extLst>
          </p:cNvPr>
          <p:cNvSpPr txBox="1"/>
          <p:nvPr/>
        </p:nvSpPr>
        <p:spPr>
          <a:xfrm>
            <a:off x="3209937" y="3530630"/>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561790" y="2010355"/>
            <a:ext cx="537624"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22" idx="6"/>
            <a:endCxn id="28" idx="2"/>
          </p:cNvCxnSpPr>
          <p:nvPr/>
        </p:nvCxnSpPr>
        <p:spPr>
          <a:xfrm>
            <a:off x="2625055" y="2289620"/>
            <a:ext cx="1245799"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706477" y="2505620"/>
            <a:ext cx="702578"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BB002D-B148-2261-912E-F638ADB75835}"/>
              </a:ext>
            </a:extLst>
          </p:cNvPr>
          <p:cNvCxnSpPr>
            <a:cxnSpLocks/>
            <a:stCxn id="32" idx="6"/>
            <a:endCxn id="36" idx="2"/>
          </p:cNvCxnSpPr>
          <p:nvPr/>
        </p:nvCxnSpPr>
        <p:spPr>
          <a:xfrm>
            <a:off x="1922477" y="3014775"/>
            <a:ext cx="27687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36" idx="6"/>
            <a:endCxn id="40" idx="2"/>
          </p:cNvCxnSpPr>
          <p:nvPr/>
        </p:nvCxnSpPr>
        <p:spPr>
          <a:xfrm>
            <a:off x="2631347" y="3014775"/>
            <a:ext cx="26848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691840" y="2505620"/>
            <a:ext cx="395014"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44" idx="6"/>
            <a:endCxn id="47" idx="2"/>
          </p:cNvCxnSpPr>
          <p:nvPr/>
        </p:nvCxnSpPr>
        <p:spPr>
          <a:xfrm>
            <a:off x="3907840" y="3014775"/>
            <a:ext cx="32720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6" idx="4"/>
            <a:endCxn id="50" idx="0"/>
          </p:cNvCxnSpPr>
          <p:nvPr/>
        </p:nvCxnSpPr>
        <p:spPr>
          <a:xfrm flipH="1">
            <a:off x="2026322" y="3230775"/>
            <a:ext cx="389025"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50" idx="6"/>
            <a:endCxn id="53" idx="2"/>
          </p:cNvCxnSpPr>
          <p:nvPr/>
        </p:nvCxnSpPr>
        <p:spPr>
          <a:xfrm>
            <a:off x="2242322" y="3747197"/>
            <a:ext cx="32720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a:stCxn id="44" idx="4"/>
            <a:endCxn id="56" idx="0"/>
          </p:cNvCxnSpPr>
          <p:nvPr/>
        </p:nvCxnSpPr>
        <p:spPr>
          <a:xfrm flipH="1">
            <a:off x="3353841" y="3230775"/>
            <a:ext cx="337999" cy="30042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94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A binary tree is a tree in which each node has </a:t>
            </a:r>
            <a:r>
              <a:rPr lang="en-US" sz="1600" b="1" dirty="0"/>
              <a:t>at most</a:t>
            </a:r>
            <a:r>
              <a:rPr lang="en-US" sz="1600" dirty="0"/>
              <a:t> two children</a:t>
            </a:r>
          </a:p>
          <a:p>
            <a:pPr>
              <a:lnSpc>
                <a:spcPts val="1700"/>
              </a:lnSpc>
              <a:spcBef>
                <a:spcPts val="200"/>
              </a:spcBef>
              <a:spcAft>
                <a:spcPts val="200"/>
              </a:spcAft>
            </a:pPr>
            <a:r>
              <a:rPr lang="en-US" sz="1600" dirty="0"/>
              <a:t>Usually referred to as </a:t>
            </a:r>
            <a:r>
              <a:rPr lang="en-US" sz="1600" u="sng" dirty="0"/>
              <a:t>left child</a:t>
            </a:r>
            <a:r>
              <a:rPr lang="en-US" sz="1600" dirty="0"/>
              <a:t> and </a:t>
            </a:r>
            <a:r>
              <a:rPr lang="en-US" sz="1600" u="sng" dirty="0"/>
              <a:t>right child</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2260167"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3803742"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901538"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631380"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433895"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038603"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1528224"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220316"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a:extLst>
              <a:ext uri="{FF2B5EF4-FFF2-40B4-BE49-F238E27FC236}">
                <a16:creationId xmlns:a16="http://schemas.microsoft.com/office/drawing/2014/main" id="{8B6138FE-BEC7-D525-FADB-41C22EF519BD}"/>
              </a:ext>
            </a:extLst>
          </p:cNvPr>
          <p:cNvSpPr>
            <a:spLocks noChangeAspect="1"/>
          </p:cNvSpPr>
          <p:nvPr/>
        </p:nvSpPr>
        <p:spPr>
          <a:xfrm>
            <a:off x="2982129" y="377152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3"/>
            <a:endCxn id="22" idx="7"/>
          </p:cNvCxnSpPr>
          <p:nvPr/>
        </p:nvCxnSpPr>
        <p:spPr>
          <a:xfrm flipH="1">
            <a:off x="2628902" y="2312359"/>
            <a:ext cx="470512"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5"/>
            <a:endCxn id="28" idx="1"/>
          </p:cNvCxnSpPr>
          <p:nvPr/>
        </p:nvCxnSpPr>
        <p:spPr>
          <a:xfrm>
            <a:off x="3404884" y="2312359"/>
            <a:ext cx="462123" cy="12653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2117538" y="2807624"/>
            <a:ext cx="358629"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476167" y="2807624"/>
            <a:ext cx="371213"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p:cNvCxnSpPr>
          <p:nvPr/>
        </p:nvCxnSpPr>
        <p:spPr>
          <a:xfrm flipH="1">
            <a:off x="3766657" y="2807624"/>
            <a:ext cx="253085" cy="31308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019742" y="2807624"/>
            <a:ext cx="234861"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2" idx="4"/>
            <a:endCxn id="50" idx="0"/>
          </p:cNvCxnSpPr>
          <p:nvPr/>
        </p:nvCxnSpPr>
        <p:spPr>
          <a:xfrm flipH="1">
            <a:off x="1744224" y="3532779"/>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2" idx="4"/>
            <a:endCxn id="53" idx="0"/>
          </p:cNvCxnSpPr>
          <p:nvPr/>
        </p:nvCxnSpPr>
        <p:spPr>
          <a:xfrm>
            <a:off x="2117538" y="3532779"/>
            <a:ext cx="318778"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E82DE1-B596-C9FA-5247-C77D8B4155CE}"/>
              </a:ext>
            </a:extLst>
          </p:cNvPr>
          <p:cNvCxnSpPr>
            <a:cxnSpLocks/>
          </p:cNvCxnSpPr>
          <p:nvPr/>
        </p:nvCxnSpPr>
        <p:spPr>
          <a:xfrm flipH="1">
            <a:off x="3288484" y="3481431"/>
            <a:ext cx="226503" cy="30200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122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81667"/>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In a full binary tree, every node has either 0 or 2 children</a:t>
            </a:r>
          </a:p>
          <a:p>
            <a:pPr>
              <a:lnSpc>
                <a:spcPts val="1700"/>
              </a:lnSpc>
              <a:spcBef>
                <a:spcPts val="200"/>
              </a:spcBef>
              <a:spcAft>
                <a:spcPts val="200"/>
              </a:spcAft>
            </a:pPr>
            <a:r>
              <a:rPr lang="en-US" sz="1600" dirty="0"/>
              <a:t>The number of leaves in a non-empty full binary tree is one more than the number of internal nodes. Easy to see. Books have proof by induction. (Skipping it here)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Full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1974941"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4030245"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289141" y="31091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606213"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509396"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499998"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2232899"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2924991" y="384045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2"/>
            <a:endCxn id="22" idx="7"/>
          </p:cNvCxnSpPr>
          <p:nvPr/>
        </p:nvCxnSpPr>
        <p:spPr>
          <a:xfrm flipH="1">
            <a:off x="2343676" y="2159624"/>
            <a:ext cx="692473"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6"/>
            <a:endCxn id="28" idx="1"/>
          </p:cNvCxnSpPr>
          <p:nvPr/>
        </p:nvCxnSpPr>
        <p:spPr>
          <a:xfrm>
            <a:off x="3468149" y="2159624"/>
            <a:ext cx="625361"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505141" y="2807624"/>
            <a:ext cx="685800" cy="30154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190941" y="2807624"/>
            <a:ext cx="63127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p:cNvCxnSpPr>
          <p:nvPr/>
        </p:nvCxnSpPr>
        <p:spPr>
          <a:xfrm flipH="1">
            <a:off x="3842158" y="2807624"/>
            <a:ext cx="404087" cy="31308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246245" y="2807624"/>
            <a:ext cx="469753"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2448899" y="3532779"/>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2822213" y="3532779"/>
            <a:ext cx="318778"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8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81667"/>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In a complete binary tree, every level, except possibly the last one, is completely filled and all nodes in the last level are as far left as possible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Complete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1974941"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4030245"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1289141" y="31091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606213"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509396"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4499998"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887536" y="38525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1579628" y="38525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2"/>
            <a:endCxn id="22" idx="7"/>
          </p:cNvCxnSpPr>
          <p:nvPr/>
        </p:nvCxnSpPr>
        <p:spPr>
          <a:xfrm flipH="1">
            <a:off x="2343676" y="2159624"/>
            <a:ext cx="692473"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6"/>
            <a:endCxn id="28" idx="1"/>
          </p:cNvCxnSpPr>
          <p:nvPr/>
        </p:nvCxnSpPr>
        <p:spPr>
          <a:xfrm>
            <a:off x="3468149" y="2159624"/>
            <a:ext cx="625361"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505141" y="2807624"/>
            <a:ext cx="685800" cy="30154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2190941" y="2807624"/>
            <a:ext cx="63127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p:cNvCxnSpPr>
          <p:nvPr/>
        </p:nvCxnSpPr>
        <p:spPr>
          <a:xfrm flipH="1">
            <a:off x="3842158" y="2807624"/>
            <a:ext cx="404087" cy="31308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246245" y="2807624"/>
            <a:ext cx="469753"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endCxn id="50" idx="0"/>
          </p:cNvCxnSpPr>
          <p:nvPr/>
        </p:nvCxnSpPr>
        <p:spPr>
          <a:xfrm flipH="1">
            <a:off x="1103536" y="3544877"/>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endCxn id="53" idx="0"/>
          </p:cNvCxnSpPr>
          <p:nvPr/>
        </p:nvCxnSpPr>
        <p:spPr>
          <a:xfrm>
            <a:off x="1476850" y="3544877"/>
            <a:ext cx="318778"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A21ED7D-9DF5-C192-54BC-AF92E6B9AAF5}"/>
              </a:ext>
            </a:extLst>
          </p:cNvPr>
          <p:cNvSpPr>
            <a:spLocks noChangeAspect="1"/>
          </p:cNvSpPr>
          <p:nvPr/>
        </p:nvSpPr>
        <p:spPr>
          <a:xfrm>
            <a:off x="2232899" y="384617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BEE78DB-8F6F-2CC6-5AC1-81BE59170F7D}"/>
              </a:ext>
            </a:extLst>
          </p:cNvPr>
          <p:cNvCxnSpPr>
            <a:cxnSpLocks/>
            <a:endCxn id="13" idx="0"/>
          </p:cNvCxnSpPr>
          <p:nvPr/>
        </p:nvCxnSpPr>
        <p:spPr>
          <a:xfrm flipH="1">
            <a:off x="2448899" y="3538494"/>
            <a:ext cx="373314" cy="3076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94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Complete vs Full Binary Tree: Memory Aid</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pic>
        <p:nvPicPr>
          <p:cNvPr id="9" name="Picture 8">
            <a:extLst>
              <a:ext uri="{FF2B5EF4-FFF2-40B4-BE49-F238E27FC236}">
                <a16:creationId xmlns:a16="http://schemas.microsoft.com/office/drawing/2014/main" id="{DDAE9FEE-E322-A763-C247-21214B84C833}"/>
              </a:ext>
            </a:extLst>
          </p:cNvPr>
          <p:cNvPicPr>
            <a:picLocks noChangeAspect="1"/>
          </p:cNvPicPr>
          <p:nvPr/>
        </p:nvPicPr>
        <p:blipFill>
          <a:blip r:embed="rId3"/>
          <a:stretch>
            <a:fillRect/>
          </a:stretch>
        </p:blipFill>
        <p:spPr>
          <a:xfrm>
            <a:off x="144710" y="3059661"/>
            <a:ext cx="6568580" cy="1218727"/>
          </a:xfrm>
          <a:prstGeom prst="rect">
            <a:avLst/>
          </a:prstGeom>
        </p:spPr>
      </p:pic>
      <p:pic>
        <p:nvPicPr>
          <p:cNvPr id="1026" name="Picture 2" descr="Amazon.com: Data Structures and Algorithm Analysis in C++, Third Edition  (Dover Books on Computer Science): 9780486485829: Shaffer, Dr. Clifford A.:  Books">
            <a:extLst>
              <a:ext uri="{FF2B5EF4-FFF2-40B4-BE49-F238E27FC236}">
                <a16:creationId xmlns:a16="http://schemas.microsoft.com/office/drawing/2014/main" id="{0537754E-D79E-776E-4E7A-FB76175E7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839" y="1133877"/>
            <a:ext cx="1788603" cy="178860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9ABE5904-77DB-EA07-EF11-1D681B127357}"/>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Image Source: </a:t>
            </a:r>
            <a:r>
              <a:rPr lang="en-US" sz="1000" i="1" dirty="0" err="1">
                <a:solidFill>
                  <a:schemeClr val="tx1">
                    <a:lumMod val="50000"/>
                    <a:lumOff val="50000"/>
                  </a:schemeClr>
                </a:solidFill>
              </a:rPr>
              <a:t>amazon.com</a:t>
            </a:r>
            <a:endParaRPr lang="en-US" sz="1000" i="1" dirty="0">
              <a:solidFill>
                <a:schemeClr val="tx1">
                  <a:lumMod val="50000"/>
                  <a:lumOff val="50000"/>
                </a:schemeClr>
              </a:solidFill>
            </a:endParaRPr>
          </a:p>
        </p:txBody>
      </p:sp>
    </p:spTree>
    <p:extLst>
      <p:ext uri="{BB962C8B-B14F-4D97-AF65-F5344CB8AC3E}">
        <p14:creationId xmlns:p14="http://schemas.microsoft.com/office/powerpoint/2010/main" val="2985502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81667"/>
            <a:ext cx="6743175" cy="8920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In a perfect binary tree, all internal nodes have two children and all leaf nodes have the same depth</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29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Perfect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
        <p:nvSpPr>
          <p:cNvPr id="7" name="Oval 6">
            <a:extLst>
              <a:ext uri="{FF2B5EF4-FFF2-40B4-BE49-F238E27FC236}">
                <a16:creationId xmlns:a16="http://schemas.microsoft.com/office/drawing/2014/main" id="{283BD08E-5023-A7E7-A44E-D62729B23F6D}"/>
              </a:ext>
            </a:extLst>
          </p:cNvPr>
          <p:cNvSpPr>
            <a:spLocks noChangeAspect="1"/>
          </p:cNvSpPr>
          <p:nvPr/>
        </p:nvSpPr>
        <p:spPr>
          <a:xfrm>
            <a:off x="3036149" y="1943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3FEFB1C5-27F2-3EED-3083-6C5E205A9EB5}"/>
              </a:ext>
            </a:extLst>
          </p:cNvPr>
          <p:cNvSpPr>
            <a:spLocks noChangeAspect="1"/>
          </p:cNvSpPr>
          <p:nvPr/>
        </p:nvSpPr>
        <p:spPr>
          <a:xfrm>
            <a:off x="1622603"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F3BA4D11-8553-0430-AD13-3C92B25B926B}"/>
              </a:ext>
            </a:extLst>
          </p:cNvPr>
          <p:cNvSpPr>
            <a:spLocks noChangeAspect="1"/>
          </p:cNvSpPr>
          <p:nvPr/>
        </p:nvSpPr>
        <p:spPr>
          <a:xfrm>
            <a:off x="4416139" y="237562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043A46B-E912-CC27-27E8-F95377ACA098}"/>
              </a:ext>
            </a:extLst>
          </p:cNvPr>
          <p:cNvSpPr>
            <a:spLocks noChangeAspect="1"/>
          </p:cNvSpPr>
          <p:nvPr/>
        </p:nvSpPr>
        <p:spPr>
          <a:xfrm>
            <a:off x="936803" y="310916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F7F479A6-51A3-0B80-41A8-31FB90813A12}"/>
              </a:ext>
            </a:extLst>
          </p:cNvPr>
          <p:cNvSpPr>
            <a:spLocks noChangeAspect="1"/>
          </p:cNvSpPr>
          <p:nvPr/>
        </p:nvSpPr>
        <p:spPr>
          <a:xfrm>
            <a:off x="2253875" y="31007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18683C7-819D-86B2-EF35-44ECC6C7D593}"/>
              </a:ext>
            </a:extLst>
          </p:cNvPr>
          <p:cNvSpPr>
            <a:spLocks noChangeAspect="1"/>
          </p:cNvSpPr>
          <p:nvPr/>
        </p:nvSpPr>
        <p:spPr>
          <a:xfrm>
            <a:off x="3610064" y="30923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BD0F6ADA-709F-F56F-E15E-4A442FC98082}"/>
              </a:ext>
            </a:extLst>
          </p:cNvPr>
          <p:cNvSpPr>
            <a:spLocks noChangeAspect="1"/>
          </p:cNvSpPr>
          <p:nvPr/>
        </p:nvSpPr>
        <p:spPr>
          <a:xfrm>
            <a:off x="5204674" y="311755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4151D0EF-8AB3-2090-01D4-3FDF3E20D6F8}"/>
              </a:ext>
            </a:extLst>
          </p:cNvPr>
          <p:cNvSpPr>
            <a:spLocks noChangeAspect="1"/>
          </p:cNvSpPr>
          <p:nvPr/>
        </p:nvSpPr>
        <p:spPr>
          <a:xfrm>
            <a:off x="661033" y="384416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FD0C9EFA-81A6-B16B-B998-BD1DEDA7C024}"/>
              </a:ext>
            </a:extLst>
          </p:cNvPr>
          <p:cNvSpPr>
            <a:spLocks noChangeAspect="1"/>
          </p:cNvSpPr>
          <p:nvPr/>
        </p:nvSpPr>
        <p:spPr>
          <a:xfrm>
            <a:off x="1168567" y="3852553"/>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E934191C-9B01-8F2C-B99A-A67D1FDBD7D5}"/>
              </a:ext>
            </a:extLst>
          </p:cNvPr>
          <p:cNvCxnSpPr>
            <a:cxnSpLocks/>
            <a:stCxn id="7" idx="2"/>
            <a:endCxn id="22" idx="7"/>
          </p:cNvCxnSpPr>
          <p:nvPr/>
        </p:nvCxnSpPr>
        <p:spPr>
          <a:xfrm flipH="1">
            <a:off x="1991338" y="2159624"/>
            <a:ext cx="1044811"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D33E11-FC06-A7DE-B526-93D9F640A017}"/>
              </a:ext>
            </a:extLst>
          </p:cNvPr>
          <p:cNvCxnSpPr>
            <a:cxnSpLocks/>
            <a:stCxn id="7" idx="6"/>
            <a:endCxn id="28" idx="1"/>
          </p:cNvCxnSpPr>
          <p:nvPr/>
        </p:nvCxnSpPr>
        <p:spPr>
          <a:xfrm>
            <a:off x="3468149" y="2159624"/>
            <a:ext cx="1011255" cy="2792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A0DA0F-5770-BE1A-3A32-B65003158D21}"/>
              </a:ext>
            </a:extLst>
          </p:cNvPr>
          <p:cNvCxnSpPr>
            <a:cxnSpLocks/>
            <a:stCxn id="22" idx="4"/>
            <a:endCxn id="32" idx="0"/>
          </p:cNvCxnSpPr>
          <p:nvPr/>
        </p:nvCxnSpPr>
        <p:spPr>
          <a:xfrm flipH="1">
            <a:off x="1152803" y="2807624"/>
            <a:ext cx="685800" cy="30154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359B5A-279E-DF2D-F710-A216026490E7}"/>
              </a:ext>
            </a:extLst>
          </p:cNvPr>
          <p:cNvCxnSpPr>
            <a:cxnSpLocks/>
            <a:stCxn id="22" idx="4"/>
            <a:endCxn id="40" idx="0"/>
          </p:cNvCxnSpPr>
          <p:nvPr/>
        </p:nvCxnSpPr>
        <p:spPr>
          <a:xfrm>
            <a:off x="1838603" y="2807624"/>
            <a:ext cx="631272" cy="29315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61C7D4-2B1B-7397-72C1-A04C2D3D1C53}"/>
              </a:ext>
            </a:extLst>
          </p:cNvPr>
          <p:cNvCxnSpPr>
            <a:cxnSpLocks/>
            <a:stCxn id="28" idx="4"/>
            <a:endCxn id="44" idx="0"/>
          </p:cNvCxnSpPr>
          <p:nvPr/>
        </p:nvCxnSpPr>
        <p:spPr>
          <a:xfrm flipH="1">
            <a:off x="3826064" y="2807624"/>
            <a:ext cx="806075" cy="28476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86448CA-2D29-568A-2029-80482C3224E8}"/>
              </a:ext>
            </a:extLst>
          </p:cNvPr>
          <p:cNvCxnSpPr>
            <a:cxnSpLocks/>
            <a:stCxn id="28" idx="4"/>
            <a:endCxn id="47" idx="0"/>
          </p:cNvCxnSpPr>
          <p:nvPr/>
        </p:nvCxnSpPr>
        <p:spPr>
          <a:xfrm>
            <a:off x="4632139" y="2807624"/>
            <a:ext cx="788535" cy="30993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6785AD-A847-D370-8BA6-6579C4D30B26}"/>
              </a:ext>
            </a:extLst>
          </p:cNvPr>
          <p:cNvCxnSpPr>
            <a:cxnSpLocks/>
            <a:stCxn id="32" idx="4"/>
            <a:endCxn id="50" idx="0"/>
          </p:cNvCxnSpPr>
          <p:nvPr/>
        </p:nvCxnSpPr>
        <p:spPr>
          <a:xfrm flipH="1">
            <a:off x="877033" y="3541168"/>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CB053E-4766-AF34-4452-C72F842543AA}"/>
              </a:ext>
            </a:extLst>
          </p:cNvPr>
          <p:cNvCxnSpPr>
            <a:cxnSpLocks/>
            <a:stCxn id="32" idx="4"/>
            <a:endCxn id="53" idx="0"/>
          </p:cNvCxnSpPr>
          <p:nvPr/>
        </p:nvCxnSpPr>
        <p:spPr>
          <a:xfrm>
            <a:off x="1152803" y="3541168"/>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A8EB7F1-A947-F135-F907-73490D34E4F5}"/>
              </a:ext>
            </a:extLst>
          </p:cNvPr>
          <p:cNvSpPr>
            <a:spLocks noChangeAspect="1"/>
          </p:cNvSpPr>
          <p:nvPr/>
        </p:nvSpPr>
        <p:spPr>
          <a:xfrm>
            <a:off x="1978105" y="3844718"/>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3B554AD9-95D6-B4AD-91A1-B21E877FFCE5}"/>
              </a:ext>
            </a:extLst>
          </p:cNvPr>
          <p:cNvSpPr>
            <a:spLocks noChangeAspect="1"/>
          </p:cNvSpPr>
          <p:nvPr/>
        </p:nvSpPr>
        <p:spPr>
          <a:xfrm>
            <a:off x="2485639" y="3853107"/>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4EB06BE7-A72C-B31D-FD55-EAD8C72ABC60}"/>
              </a:ext>
            </a:extLst>
          </p:cNvPr>
          <p:cNvCxnSpPr>
            <a:cxnSpLocks/>
            <a:endCxn id="17" idx="0"/>
          </p:cNvCxnSpPr>
          <p:nvPr/>
        </p:nvCxnSpPr>
        <p:spPr>
          <a:xfrm flipH="1">
            <a:off x="2194105" y="3541722"/>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88A7D9-E554-7CCD-A1B4-8182A70C5EC0}"/>
              </a:ext>
            </a:extLst>
          </p:cNvPr>
          <p:cNvCxnSpPr>
            <a:cxnSpLocks/>
            <a:endCxn id="18" idx="0"/>
          </p:cNvCxnSpPr>
          <p:nvPr/>
        </p:nvCxnSpPr>
        <p:spPr>
          <a:xfrm>
            <a:off x="2469875" y="3541722"/>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06CBD84-95BE-49D5-DD99-0DBF2741FFB3}"/>
              </a:ext>
            </a:extLst>
          </p:cNvPr>
          <p:cNvSpPr>
            <a:spLocks noChangeAspect="1"/>
          </p:cNvSpPr>
          <p:nvPr/>
        </p:nvSpPr>
        <p:spPr>
          <a:xfrm>
            <a:off x="3334294" y="38357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7063B8A4-6737-269F-FC55-AD154398AAAB}"/>
              </a:ext>
            </a:extLst>
          </p:cNvPr>
          <p:cNvSpPr>
            <a:spLocks noChangeAspect="1"/>
          </p:cNvSpPr>
          <p:nvPr/>
        </p:nvSpPr>
        <p:spPr>
          <a:xfrm>
            <a:off x="3841828" y="3844164"/>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a:extLst>
              <a:ext uri="{FF2B5EF4-FFF2-40B4-BE49-F238E27FC236}">
                <a16:creationId xmlns:a16="http://schemas.microsoft.com/office/drawing/2014/main" id="{038B5E09-A36B-DBF1-D4CD-38600DE1F844}"/>
              </a:ext>
            </a:extLst>
          </p:cNvPr>
          <p:cNvCxnSpPr>
            <a:cxnSpLocks/>
            <a:endCxn id="21" idx="0"/>
          </p:cNvCxnSpPr>
          <p:nvPr/>
        </p:nvCxnSpPr>
        <p:spPr>
          <a:xfrm flipH="1">
            <a:off x="3550294" y="3532779"/>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D132C7-F8E4-76D3-4265-16AFB75196C7}"/>
              </a:ext>
            </a:extLst>
          </p:cNvPr>
          <p:cNvCxnSpPr>
            <a:cxnSpLocks/>
            <a:endCxn id="23" idx="0"/>
          </p:cNvCxnSpPr>
          <p:nvPr/>
        </p:nvCxnSpPr>
        <p:spPr>
          <a:xfrm>
            <a:off x="3826064" y="3532779"/>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5D18A91-51EB-4FD1-3773-916A6DBBDFE1}"/>
              </a:ext>
            </a:extLst>
          </p:cNvPr>
          <p:cNvSpPr>
            <a:spLocks noChangeAspect="1"/>
          </p:cNvSpPr>
          <p:nvPr/>
        </p:nvSpPr>
        <p:spPr>
          <a:xfrm>
            <a:off x="4943904" y="385949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a:extLst>
              <a:ext uri="{FF2B5EF4-FFF2-40B4-BE49-F238E27FC236}">
                <a16:creationId xmlns:a16="http://schemas.microsoft.com/office/drawing/2014/main" id="{32523FA8-7BF2-E06D-C7F2-EB0ED07C11C1}"/>
              </a:ext>
            </a:extLst>
          </p:cNvPr>
          <p:cNvSpPr>
            <a:spLocks noChangeAspect="1"/>
          </p:cNvSpPr>
          <p:nvPr/>
        </p:nvSpPr>
        <p:spPr>
          <a:xfrm>
            <a:off x="5451438" y="3867879"/>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E988F92A-595F-F27A-C31D-8F41FC755FF3}"/>
              </a:ext>
            </a:extLst>
          </p:cNvPr>
          <p:cNvCxnSpPr>
            <a:cxnSpLocks/>
            <a:endCxn id="31" idx="0"/>
          </p:cNvCxnSpPr>
          <p:nvPr/>
        </p:nvCxnSpPr>
        <p:spPr>
          <a:xfrm flipH="1">
            <a:off x="5159904" y="3556494"/>
            <a:ext cx="275770" cy="30299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8771FF-0CBE-DB1B-6176-6CB4288951BC}"/>
              </a:ext>
            </a:extLst>
          </p:cNvPr>
          <p:cNvCxnSpPr>
            <a:cxnSpLocks/>
            <a:endCxn id="33" idx="0"/>
          </p:cNvCxnSpPr>
          <p:nvPr/>
        </p:nvCxnSpPr>
        <p:spPr>
          <a:xfrm>
            <a:off x="5435674" y="3556494"/>
            <a:ext cx="231764" cy="31138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40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 as a Data Structure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157168"/>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800"/>
              </a:lnSpc>
              <a:spcBef>
                <a:spcPts val="300"/>
              </a:spcBef>
              <a:spcAft>
                <a:spcPts val="300"/>
              </a:spcAft>
            </a:pPr>
            <a:r>
              <a:rPr lang="en-US" sz="1600" dirty="0"/>
              <a:t>Since Data is an integral part on which algorithms operate, particular ways of organizing data play a critical role in design and analysis of algorithms</a:t>
            </a:r>
          </a:p>
          <a:p>
            <a:pPr>
              <a:lnSpc>
                <a:spcPts val="1800"/>
              </a:lnSpc>
              <a:spcBef>
                <a:spcPts val="300"/>
              </a:spcBef>
              <a:spcAft>
                <a:spcPts val="300"/>
              </a:spcAft>
            </a:pPr>
            <a:r>
              <a:rPr lang="en-US" sz="1600" dirty="0"/>
              <a:t>A </a:t>
            </a:r>
            <a:r>
              <a:rPr lang="en-US" sz="1600" b="1" dirty="0"/>
              <a:t>data structure</a:t>
            </a:r>
            <a:r>
              <a:rPr lang="en-US" sz="1600" dirty="0"/>
              <a:t> can be defined as a particular scheme of organizing related data items</a:t>
            </a:r>
          </a:p>
          <a:p>
            <a:pPr>
              <a:lnSpc>
                <a:spcPts val="1800"/>
              </a:lnSpc>
              <a:spcBef>
                <a:spcPts val="300"/>
              </a:spcBef>
              <a:spcAft>
                <a:spcPts val="300"/>
              </a:spcAft>
            </a:pPr>
            <a:r>
              <a:rPr lang="en-US" sz="1600" dirty="0"/>
              <a:t>Two most important elementary data structures are </a:t>
            </a:r>
            <a:r>
              <a:rPr lang="en-US" sz="1600" b="1" dirty="0"/>
              <a:t>arrays</a:t>
            </a:r>
            <a:r>
              <a:rPr lang="en-US" sz="1600" dirty="0"/>
              <a:t> and </a:t>
            </a:r>
            <a:r>
              <a:rPr lang="en-US" sz="1600" b="1" dirty="0"/>
              <a:t>linked lists</a:t>
            </a:r>
          </a:p>
          <a:p>
            <a:pPr>
              <a:lnSpc>
                <a:spcPts val="1800"/>
              </a:lnSpc>
              <a:spcBef>
                <a:spcPts val="300"/>
              </a:spcBef>
              <a:spcAft>
                <a:spcPts val="300"/>
              </a:spcAft>
            </a:pPr>
            <a:r>
              <a:rPr lang="en-US" sz="1600" dirty="0"/>
              <a:t>Quick review:</a:t>
            </a:r>
          </a:p>
          <a:p>
            <a:pPr marL="492125" lvl="1" indent="-233363">
              <a:lnSpc>
                <a:spcPts val="1800"/>
              </a:lnSpc>
              <a:spcBef>
                <a:spcPts val="300"/>
              </a:spcBef>
              <a:spcAft>
                <a:spcPts val="300"/>
              </a:spcAft>
            </a:pPr>
            <a:r>
              <a:rPr lang="en-US" sz="1400" u="sng" dirty="0"/>
              <a:t>Array</a:t>
            </a:r>
            <a:r>
              <a:rPr lang="en-US" sz="1400" dirty="0"/>
              <a:t>: A sequence of items of same data type stored contiguously in memory and accessible by specifying an index</a:t>
            </a:r>
          </a:p>
          <a:p>
            <a:pPr marL="492125" lvl="1" indent="-233363">
              <a:lnSpc>
                <a:spcPts val="1800"/>
              </a:lnSpc>
              <a:spcBef>
                <a:spcPts val="300"/>
              </a:spcBef>
              <a:spcAft>
                <a:spcPts val="300"/>
              </a:spcAft>
            </a:pPr>
            <a:r>
              <a:rPr lang="en-US" sz="1400" u="sng" dirty="0"/>
              <a:t>Linked list</a:t>
            </a:r>
            <a:r>
              <a:rPr lang="en-US" sz="1400" dirty="0"/>
              <a:t>: A sequence of elements (nodes) containing some data as well as links to other nodes. Accessible by starting with the first node and going through the links until the node in question is reached</a:t>
            </a:r>
          </a:p>
          <a:p>
            <a:pPr>
              <a:lnSpc>
                <a:spcPts val="1800"/>
              </a:lnSpc>
              <a:spcBef>
                <a:spcPts val="300"/>
              </a:spcBef>
              <a:spcAft>
                <a:spcPts val="300"/>
              </a:spcAft>
            </a:pPr>
            <a:endParaRPr lang="en-US" sz="1600" dirty="0"/>
          </a:p>
        </p:txBody>
      </p:sp>
    </p:spTree>
    <p:extLst>
      <p:ext uri="{BB962C8B-B14F-4D97-AF65-F5344CB8AC3E}">
        <p14:creationId xmlns:p14="http://schemas.microsoft.com/office/powerpoint/2010/main" val="259910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grpSp>
        <p:nvGrpSpPr>
          <p:cNvPr id="156" name="Group 155">
            <a:extLst>
              <a:ext uri="{FF2B5EF4-FFF2-40B4-BE49-F238E27FC236}">
                <a16:creationId xmlns:a16="http://schemas.microsoft.com/office/drawing/2014/main" id="{58066983-F1E8-2733-E92D-BCD9B1C843E3}"/>
              </a:ext>
            </a:extLst>
          </p:cNvPr>
          <p:cNvGrpSpPr/>
          <p:nvPr/>
        </p:nvGrpSpPr>
        <p:grpSpPr>
          <a:xfrm>
            <a:off x="307774" y="1108716"/>
            <a:ext cx="3561178" cy="2122173"/>
            <a:chOff x="1448597" y="1378690"/>
            <a:chExt cx="3561178" cy="2122173"/>
          </a:xfrm>
        </p:grpSpPr>
        <p:grpSp>
          <p:nvGrpSpPr>
            <p:cNvPr id="52" name="Group 51">
              <a:extLst>
                <a:ext uri="{FF2B5EF4-FFF2-40B4-BE49-F238E27FC236}">
                  <a16:creationId xmlns:a16="http://schemas.microsoft.com/office/drawing/2014/main" id="{06FD0BF5-A39F-22E3-C84A-A49AAEE653C6}"/>
                </a:ext>
              </a:extLst>
            </p:cNvPr>
            <p:cNvGrpSpPr/>
            <p:nvPr/>
          </p:nvGrpSpPr>
          <p:grpSpPr>
            <a:xfrm>
              <a:off x="3071034" y="1378690"/>
              <a:ext cx="360000" cy="377418"/>
              <a:chOff x="3015000" y="2493387"/>
              <a:chExt cx="360000" cy="377418"/>
            </a:xfrm>
          </p:grpSpPr>
          <p:sp>
            <p:nvSpPr>
              <p:cNvPr id="104" name="Oval 103">
                <a:extLst>
                  <a:ext uri="{FF2B5EF4-FFF2-40B4-BE49-F238E27FC236}">
                    <a16:creationId xmlns:a16="http://schemas.microsoft.com/office/drawing/2014/main" id="{AD552AED-24D9-A86C-F5C2-2AC6BA4E9F7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5" name="TextBox 104">
                <a:extLst>
                  <a:ext uri="{FF2B5EF4-FFF2-40B4-BE49-F238E27FC236}">
                    <a16:creationId xmlns:a16="http://schemas.microsoft.com/office/drawing/2014/main" id="{93C2FE41-6C05-EB82-93FD-B5727D7425AB}"/>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54" name="Group 53">
              <a:extLst>
                <a:ext uri="{FF2B5EF4-FFF2-40B4-BE49-F238E27FC236}">
                  <a16:creationId xmlns:a16="http://schemas.microsoft.com/office/drawing/2014/main" id="{1999A874-CE2D-346F-E539-A8354FE8741F}"/>
                </a:ext>
              </a:extLst>
            </p:cNvPr>
            <p:cNvGrpSpPr/>
            <p:nvPr/>
          </p:nvGrpSpPr>
          <p:grpSpPr>
            <a:xfrm>
              <a:off x="2266874" y="1973586"/>
              <a:ext cx="360000" cy="377418"/>
              <a:chOff x="3015000" y="2493387"/>
              <a:chExt cx="360000" cy="377418"/>
            </a:xfrm>
          </p:grpSpPr>
          <p:sp>
            <p:nvSpPr>
              <p:cNvPr id="102" name="Oval 101">
                <a:extLst>
                  <a:ext uri="{FF2B5EF4-FFF2-40B4-BE49-F238E27FC236}">
                    <a16:creationId xmlns:a16="http://schemas.microsoft.com/office/drawing/2014/main" id="{C0774D59-436C-21D8-4115-86655C1C2E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3" name="TextBox 102">
                <a:extLst>
                  <a:ext uri="{FF2B5EF4-FFF2-40B4-BE49-F238E27FC236}">
                    <a16:creationId xmlns:a16="http://schemas.microsoft.com/office/drawing/2014/main" id="{8184D7C7-F673-C6A2-6B7C-36A5CEF916BB}"/>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59" name="Group 58">
              <a:extLst>
                <a:ext uri="{FF2B5EF4-FFF2-40B4-BE49-F238E27FC236}">
                  <a16:creationId xmlns:a16="http://schemas.microsoft.com/office/drawing/2014/main" id="{424E12D5-21DA-9DD3-AD7D-253987163CE6}"/>
                </a:ext>
              </a:extLst>
            </p:cNvPr>
            <p:cNvGrpSpPr/>
            <p:nvPr/>
          </p:nvGrpSpPr>
          <p:grpSpPr>
            <a:xfrm>
              <a:off x="3918741" y="1939856"/>
              <a:ext cx="360000" cy="377418"/>
              <a:chOff x="3015000" y="2493387"/>
              <a:chExt cx="360000" cy="377418"/>
            </a:xfrm>
          </p:grpSpPr>
          <p:sp>
            <p:nvSpPr>
              <p:cNvPr id="100" name="Oval 99">
                <a:extLst>
                  <a:ext uri="{FF2B5EF4-FFF2-40B4-BE49-F238E27FC236}">
                    <a16:creationId xmlns:a16="http://schemas.microsoft.com/office/drawing/2014/main" id="{FD294CAF-36DB-BC58-F914-D1145072133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1" name="TextBox 100">
                <a:extLst>
                  <a:ext uri="{FF2B5EF4-FFF2-40B4-BE49-F238E27FC236}">
                    <a16:creationId xmlns:a16="http://schemas.microsoft.com/office/drawing/2014/main" id="{8CEE0489-EE4D-51EA-37FC-E757651157A1}"/>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60" name="Straight Arrow Connector 59">
              <a:extLst>
                <a:ext uri="{FF2B5EF4-FFF2-40B4-BE49-F238E27FC236}">
                  <a16:creationId xmlns:a16="http://schemas.microsoft.com/office/drawing/2014/main" id="{A18DF6A6-3536-E271-707D-5CEA0153172E}"/>
                </a:ext>
              </a:extLst>
            </p:cNvPr>
            <p:cNvCxnSpPr>
              <a:cxnSpLocks/>
              <a:stCxn id="105" idx="2"/>
              <a:endCxn id="103" idx="0"/>
            </p:cNvCxnSpPr>
            <p:nvPr/>
          </p:nvCxnSpPr>
          <p:spPr>
            <a:xfrm flipH="1">
              <a:off x="2452448" y="1748022"/>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0011557-A8EF-AF9A-39A5-0F7F87ABA6E6}"/>
                </a:ext>
              </a:extLst>
            </p:cNvPr>
            <p:cNvCxnSpPr>
              <a:cxnSpLocks/>
              <a:stCxn id="105" idx="2"/>
              <a:endCxn id="101" idx="0"/>
            </p:cNvCxnSpPr>
            <p:nvPr/>
          </p:nvCxnSpPr>
          <p:spPr>
            <a:xfrm>
              <a:off x="3260616" y="1748022"/>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7302B0CD-DB8A-AB1C-21D4-7FF4D0CBE102}"/>
                </a:ext>
              </a:extLst>
            </p:cNvPr>
            <p:cNvGrpSpPr/>
            <p:nvPr/>
          </p:nvGrpSpPr>
          <p:grpSpPr>
            <a:xfrm>
              <a:off x="1800042" y="2509934"/>
              <a:ext cx="360000" cy="377418"/>
              <a:chOff x="3015000" y="2493387"/>
              <a:chExt cx="360000" cy="377418"/>
            </a:xfrm>
          </p:grpSpPr>
          <p:sp>
            <p:nvSpPr>
              <p:cNvPr id="98" name="Oval 97">
                <a:extLst>
                  <a:ext uri="{FF2B5EF4-FFF2-40B4-BE49-F238E27FC236}">
                    <a16:creationId xmlns:a16="http://schemas.microsoft.com/office/drawing/2014/main" id="{1F41914E-AACF-0A1F-9E6B-4DFA3D55155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9" name="TextBox 98">
                <a:extLst>
                  <a:ext uri="{FF2B5EF4-FFF2-40B4-BE49-F238E27FC236}">
                    <a16:creationId xmlns:a16="http://schemas.microsoft.com/office/drawing/2014/main" id="{17F96F01-C887-D2D3-EEDB-01D061AFA4C9}"/>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66" name="Group 65">
              <a:extLst>
                <a:ext uri="{FF2B5EF4-FFF2-40B4-BE49-F238E27FC236}">
                  <a16:creationId xmlns:a16="http://schemas.microsoft.com/office/drawing/2014/main" id="{B0387604-3DD9-1D57-FE76-59F6061535D0}"/>
                </a:ext>
              </a:extLst>
            </p:cNvPr>
            <p:cNvGrpSpPr/>
            <p:nvPr/>
          </p:nvGrpSpPr>
          <p:grpSpPr>
            <a:xfrm>
              <a:off x="2685532" y="2511037"/>
              <a:ext cx="360000" cy="377418"/>
              <a:chOff x="3015000" y="2493387"/>
              <a:chExt cx="360000" cy="377418"/>
            </a:xfrm>
          </p:grpSpPr>
          <p:sp>
            <p:nvSpPr>
              <p:cNvPr id="96" name="Oval 95">
                <a:extLst>
                  <a:ext uri="{FF2B5EF4-FFF2-40B4-BE49-F238E27FC236}">
                    <a16:creationId xmlns:a16="http://schemas.microsoft.com/office/drawing/2014/main" id="{6B97D063-CCA2-C2D8-D7AB-5766CC6CA9B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7" name="TextBox 96">
                <a:extLst>
                  <a:ext uri="{FF2B5EF4-FFF2-40B4-BE49-F238E27FC236}">
                    <a16:creationId xmlns:a16="http://schemas.microsoft.com/office/drawing/2014/main" id="{DD9F9083-94C8-DF4B-2B4A-0EEAF27492A6}"/>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69" name="Straight Arrow Connector 68">
              <a:extLst>
                <a:ext uri="{FF2B5EF4-FFF2-40B4-BE49-F238E27FC236}">
                  <a16:creationId xmlns:a16="http://schemas.microsoft.com/office/drawing/2014/main" id="{3B86766D-0559-EA88-93B9-5B777E1E06AE}"/>
                </a:ext>
              </a:extLst>
            </p:cNvPr>
            <p:cNvCxnSpPr>
              <a:cxnSpLocks/>
              <a:stCxn id="103" idx="2"/>
              <a:endCxn id="99" idx="0"/>
            </p:cNvCxnSpPr>
            <p:nvPr/>
          </p:nvCxnSpPr>
          <p:spPr>
            <a:xfrm flipH="1">
              <a:off x="1994433" y="2342918"/>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3C38D16-C66C-22CC-EE86-1F4D6FFA08EA}"/>
                </a:ext>
              </a:extLst>
            </p:cNvPr>
            <p:cNvCxnSpPr>
              <a:cxnSpLocks/>
              <a:stCxn id="103" idx="2"/>
              <a:endCxn id="97" idx="0"/>
            </p:cNvCxnSpPr>
            <p:nvPr/>
          </p:nvCxnSpPr>
          <p:spPr>
            <a:xfrm>
              <a:off x="2452448" y="2342918"/>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D926DC30-1F58-83AB-9984-501AF030188D}"/>
                </a:ext>
              </a:extLst>
            </p:cNvPr>
            <p:cNvGrpSpPr/>
            <p:nvPr/>
          </p:nvGrpSpPr>
          <p:grpSpPr>
            <a:xfrm>
              <a:off x="3482951" y="2501740"/>
              <a:ext cx="360000" cy="377418"/>
              <a:chOff x="3015000" y="2493387"/>
              <a:chExt cx="360000" cy="377418"/>
            </a:xfrm>
          </p:grpSpPr>
          <p:sp>
            <p:nvSpPr>
              <p:cNvPr id="94" name="Oval 93">
                <a:extLst>
                  <a:ext uri="{FF2B5EF4-FFF2-40B4-BE49-F238E27FC236}">
                    <a16:creationId xmlns:a16="http://schemas.microsoft.com/office/drawing/2014/main" id="{65147CDA-8BB7-488B-046B-5182EEA2DD4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5" name="TextBox 94">
                <a:extLst>
                  <a:ext uri="{FF2B5EF4-FFF2-40B4-BE49-F238E27FC236}">
                    <a16:creationId xmlns:a16="http://schemas.microsoft.com/office/drawing/2014/main" id="{4B66014C-47AB-A74C-F7D2-E233F8F0453C}"/>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9" name="Group 78">
              <a:extLst>
                <a:ext uri="{FF2B5EF4-FFF2-40B4-BE49-F238E27FC236}">
                  <a16:creationId xmlns:a16="http://schemas.microsoft.com/office/drawing/2014/main" id="{E6E09AC5-3604-1134-8D5F-55A02F560395}"/>
                </a:ext>
              </a:extLst>
            </p:cNvPr>
            <p:cNvGrpSpPr/>
            <p:nvPr/>
          </p:nvGrpSpPr>
          <p:grpSpPr>
            <a:xfrm>
              <a:off x="4314607" y="2497697"/>
              <a:ext cx="361264" cy="377418"/>
              <a:chOff x="3015000" y="2493387"/>
              <a:chExt cx="361264" cy="377418"/>
            </a:xfrm>
          </p:grpSpPr>
          <p:sp>
            <p:nvSpPr>
              <p:cNvPr id="89" name="Oval 88">
                <a:extLst>
                  <a:ext uri="{FF2B5EF4-FFF2-40B4-BE49-F238E27FC236}">
                    <a16:creationId xmlns:a16="http://schemas.microsoft.com/office/drawing/2014/main" id="{5EC3D7DA-186B-66D5-58A5-00DD85DB357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TextBox 92">
                <a:extLst>
                  <a:ext uri="{FF2B5EF4-FFF2-40B4-BE49-F238E27FC236}">
                    <a16:creationId xmlns:a16="http://schemas.microsoft.com/office/drawing/2014/main" id="{8B92BAEB-A129-01F1-808E-E043A6FBD589}"/>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80" name="Straight Arrow Connector 79">
              <a:extLst>
                <a:ext uri="{FF2B5EF4-FFF2-40B4-BE49-F238E27FC236}">
                  <a16:creationId xmlns:a16="http://schemas.microsoft.com/office/drawing/2014/main" id="{D6F8AD8C-F2A7-3C82-D37A-15586D337685}"/>
                </a:ext>
              </a:extLst>
            </p:cNvPr>
            <p:cNvCxnSpPr>
              <a:cxnSpLocks/>
              <a:stCxn id="101" idx="2"/>
              <a:endCxn id="95" idx="0"/>
            </p:cNvCxnSpPr>
            <p:nvPr/>
          </p:nvCxnSpPr>
          <p:spPr>
            <a:xfrm flipH="1">
              <a:off x="3658907" y="2309188"/>
              <a:ext cx="444607"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479F884-9EE8-B06F-CE79-FE73385915FF}"/>
                </a:ext>
              </a:extLst>
            </p:cNvPr>
            <p:cNvCxnSpPr>
              <a:cxnSpLocks/>
              <a:stCxn id="101" idx="2"/>
              <a:endCxn id="93" idx="0"/>
            </p:cNvCxnSpPr>
            <p:nvPr/>
          </p:nvCxnSpPr>
          <p:spPr>
            <a:xfrm>
              <a:off x="4103514" y="2309188"/>
              <a:ext cx="407087"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CA005099-1CD2-2A6E-60F9-10B71D2C240A}"/>
                </a:ext>
              </a:extLst>
            </p:cNvPr>
            <p:cNvGrpSpPr/>
            <p:nvPr/>
          </p:nvGrpSpPr>
          <p:grpSpPr>
            <a:xfrm>
              <a:off x="1448597" y="3122342"/>
              <a:ext cx="360000" cy="377418"/>
              <a:chOff x="3015000" y="2493387"/>
              <a:chExt cx="360000" cy="377418"/>
            </a:xfrm>
          </p:grpSpPr>
          <p:sp>
            <p:nvSpPr>
              <p:cNvPr id="107" name="Oval 106">
                <a:extLst>
                  <a:ext uri="{FF2B5EF4-FFF2-40B4-BE49-F238E27FC236}">
                    <a16:creationId xmlns:a16="http://schemas.microsoft.com/office/drawing/2014/main" id="{8C64812E-45FE-84A5-3022-0B732413A6DB}"/>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8" name="TextBox 107">
                <a:extLst>
                  <a:ext uri="{FF2B5EF4-FFF2-40B4-BE49-F238E27FC236}">
                    <a16:creationId xmlns:a16="http://schemas.microsoft.com/office/drawing/2014/main" id="{9D1F16D7-CF58-88C6-EA0C-94608CF4707D}"/>
                  </a:ext>
                </a:extLst>
              </p:cNvPr>
              <p:cNvSpPr txBox="1"/>
              <p:nvPr/>
            </p:nvSpPr>
            <p:spPr>
              <a:xfrm>
                <a:off x="3078976" y="2493387"/>
                <a:ext cx="242374" cy="369332"/>
              </a:xfrm>
              <a:prstGeom prst="rect">
                <a:avLst/>
              </a:prstGeom>
              <a:noFill/>
            </p:spPr>
            <p:txBody>
              <a:bodyPr wrap="none" rtlCol="0">
                <a:spAutoFit/>
              </a:bodyPr>
              <a:lstStyle/>
              <a:p>
                <a:r>
                  <a:rPr lang="en-US" dirty="0"/>
                  <a:t>I</a:t>
                </a:r>
              </a:p>
            </p:txBody>
          </p:sp>
        </p:grpSp>
        <p:grpSp>
          <p:nvGrpSpPr>
            <p:cNvPr id="109" name="Group 108">
              <a:extLst>
                <a:ext uri="{FF2B5EF4-FFF2-40B4-BE49-F238E27FC236}">
                  <a16:creationId xmlns:a16="http://schemas.microsoft.com/office/drawing/2014/main" id="{E4B418A7-1025-D5D0-64AD-FF34F3E0AEB2}"/>
                </a:ext>
              </a:extLst>
            </p:cNvPr>
            <p:cNvGrpSpPr/>
            <p:nvPr/>
          </p:nvGrpSpPr>
          <p:grpSpPr>
            <a:xfrm>
              <a:off x="1933473" y="3123445"/>
              <a:ext cx="360000" cy="377418"/>
              <a:chOff x="3015000" y="2493387"/>
              <a:chExt cx="360000" cy="377418"/>
            </a:xfrm>
          </p:grpSpPr>
          <p:sp>
            <p:nvSpPr>
              <p:cNvPr id="110" name="Oval 109">
                <a:extLst>
                  <a:ext uri="{FF2B5EF4-FFF2-40B4-BE49-F238E27FC236}">
                    <a16:creationId xmlns:a16="http://schemas.microsoft.com/office/drawing/2014/main" id="{1BD46976-DB57-688E-949B-9D8395FC5BC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1" name="TextBox 110">
                <a:extLst>
                  <a:ext uri="{FF2B5EF4-FFF2-40B4-BE49-F238E27FC236}">
                    <a16:creationId xmlns:a16="http://schemas.microsoft.com/office/drawing/2014/main" id="{52F5B723-C2B4-626E-3E9F-7B856061214D}"/>
                  </a:ext>
                </a:extLst>
              </p:cNvPr>
              <p:cNvSpPr txBox="1"/>
              <p:nvPr/>
            </p:nvSpPr>
            <p:spPr>
              <a:xfrm>
                <a:off x="3070663" y="2493387"/>
                <a:ext cx="258404" cy="369332"/>
              </a:xfrm>
              <a:prstGeom prst="rect">
                <a:avLst/>
              </a:prstGeom>
              <a:noFill/>
            </p:spPr>
            <p:txBody>
              <a:bodyPr wrap="none" rtlCol="0">
                <a:spAutoFit/>
              </a:bodyPr>
              <a:lstStyle/>
              <a:p>
                <a:r>
                  <a:rPr lang="en-US" dirty="0"/>
                  <a:t>J</a:t>
                </a:r>
              </a:p>
            </p:txBody>
          </p:sp>
        </p:grpSp>
        <p:grpSp>
          <p:nvGrpSpPr>
            <p:cNvPr id="112" name="Group 111">
              <a:extLst>
                <a:ext uri="{FF2B5EF4-FFF2-40B4-BE49-F238E27FC236}">
                  <a16:creationId xmlns:a16="http://schemas.microsoft.com/office/drawing/2014/main" id="{7F7C7ABC-3A6A-A592-BA3F-312D444B0B55}"/>
                </a:ext>
              </a:extLst>
            </p:cNvPr>
            <p:cNvGrpSpPr/>
            <p:nvPr/>
          </p:nvGrpSpPr>
          <p:grpSpPr>
            <a:xfrm>
              <a:off x="2402935" y="3118390"/>
              <a:ext cx="360000" cy="377418"/>
              <a:chOff x="3015000" y="2493387"/>
              <a:chExt cx="360000" cy="377418"/>
            </a:xfrm>
          </p:grpSpPr>
          <p:sp>
            <p:nvSpPr>
              <p:cNvPr id="113" name="Oval 112">
                <a:extLst>
                  <a:ext uri="{FF2B5EF4-FFF2-40B4-BE49-F238E27FC236}">
                    <a16:creationId xmlns:a16="http://schemas.microsoft.com/office/drawing/2014/main" id="{5A53BD3C-FB4B-408A-4289-C71A574C8A77}"/>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4" name="TextBox 113">
                <a:extLst>
                  <a:ext uri="{FF2B5EF4-FFF2-40B4-BE49-F238E27FC236}">
                    <a16:creationId xmlns:a16="http://schemas.microsoft.com/office/drawing/2014/main" id="{39962668-0FF0-2CD7-A713-2E62B367397C}"/>
                  </a:ext>
                </a:extLst>
              </p:cNvPr>
              <p:cNvSpPr txBox="1"/>
              <p:nvPr/>
            </p:nvSpPr>
            <p:spPr>
              <a:xfrm>
                <a:off x="3054037" y="2493387"/>
                <a:ext cx="304892" cy="369332"/>
              </a:xfrm>
              <a:prstGeom prst="rect">
                <a:avLst/>
              </a:prstGeom>
              <a:noFill/>
            </p:spPr>
            <p:txBody>
              <a:bodyPr wrap="none" rtlCol="0">
                <a:spAutoFit/>
              </a:bodyPr>
              <a:lstStyle/>
              <a:p>
                <a:r>
                  <a:rPr lang="en-US" dirty="0"/>
                  <a:t>K</a:t>
                </a:r>
              </a:p>
            </p:txBody>
          </p:sp>
        </p:grpSp>
        <p:grpSp>
          <p:nvGrpSpPr>
            <p:cNvPr id="115" name="Group 114">
              <a:extLst>
                <a:ext uri="{FF2B5EF4-FFF2-40B4-BE49-F238E27FC236}">
                  <a16:creationId xmlns:a16="http://schemas.microsoft.com/office/drawing/2014/main" id="{4D629F9C-9D8C-C807-851E-94912A9D8B7B}"/>
                </a:ext>
              </a:extLst>
            </p:cNvPr>
            <p:cNvGrpSpPr/>
            <p:nvPr/>
          </p:nvGrpSpPr>
          <p:grpSpPr>
            <a:xfrm>
              <a:off x="2852975" y="3119493"/>
              <a:ext cx="360000" cy="377418"/>
              <a:chOff x="3015000" y="2493387"/>
              <a:chExt cx="360000" cy="377418"/>
            </a:xfrm>
          </p:grpSpPr>
          <p:sp>
            <p:nvSpPr>
              <p:cNvPr id="116" name="Oval 115">
                <a:extLst>
                  <a:ext uri="{FF2B5EF4-FFF2-40B4-BE49-F238E27FC236}">
                    <a16:creationId xmlns:a16="http://schemas.microsoft.com/office/drawing/2014/main" id="{9504C08B-F304-1488-2769-2B7E92DDEA9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 name="TextBox 116">
                <a:extLst>
                  <a:ext uri="{FF2B5EF4-FFF2-40B4-BE49-F238E27FC236}">
                    <a16:creationId xmlns:a16="http://schemas.microsoft.com/office/drawing/2014/main" id="{EE36AD35-D543-F7B4-63F7-D1F8C11F613A}"/>
                  </a:ext>
                </a:extLst>
              </p:cNvPr>
              <p:cNvSpPr txBox="1"/>
              <p:nvPr/>
            </p:nvSpPr>
            <p:spPr>
              <a:xfrm>
                <a:off x="3062350" y="2493387"/>
                <a:ext cx="282450" cy="369332"/>
              </a:xfrm>
              <a:prstGeom prst="rect">
                <a:avLst/>
              </a:prstGeom>
              <a:noFill/>
            </p:spPr>
            <p:txBody>
              <a:bodyPr wrap="none" rtlCol="0">
                <a:spAutoFit/>
              </a:bodyPr>
              <a:lstStyle/>
              <a:p>
                <a:r>
                  <a:rPr lang="en-US" dirty="0"/>
                  <a:t>L</a:t>
                </a:r>
              </a:p>
            </p:txBody>
          </p:sp>
        </p:grpSp>
        <p:grpSp>
          <p:nvGrpSpPr>
            <p:cNvPr id="118" name="Group 117">
              <a:extLst>
                <a:ext uri="{FF2B5EF4-FFF2-40B4-BE49-F238E27FC236}">
                  <a16:creationId xmlns:a16="http://schemas.microsoft.com/office/drawing/2014/main" id="{48D3C301-0A3A-C26D-6071-25210D6E3E15}"/>
                </a:ext>
              </a:extLst>
            </p:cNvPr>
            <p:cNvGrpSpPr/>
            <p:nvPr/>
          </p:nvGrpSpPr>
          <p:grpSpPr>
            <a:xfrm>
              <a:off x="3290770" y="3113850"/>
              <a:ext cx="381836" cy="377418"/>
              <a:chOff x="3012472" y="2493387"/>
              <a:chExt cx="381836" cy="377418"/>
            </a:xfrm>
          </p:grpSpPr>
          <p:sp>
            <p:nvSpPr>
              <p:cNvPr id="119" name="Oval 118">
                <a:extLst>
                  <a:ext uri="{FF2B5EF4-FFF2-40B4-BE49-F238E27FC236}">
                    <a16:creationId xmlns:a16="http://schemas.microsoft.com/office/drawing/2014/main" id="{BA7E9F45-BDA7-7F2A-3219-3072BFF5D99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0" name="TextBox 119">
                <a:extLst>
                  <a:ext uri="{FF2B5EF4-FFF2-40B4-BE49-F238E27FC236}">
                    <a16:creationId xmlns:a16="http://schemas.microsoft.com/office/drawing/2014/main" id="{ECBBD3E3-6847-8041-DD9E-4F93EFED62AA}"/>
                  </a:ext>
                </a:extLst>
              </p:cNvPr>
              <p:cNvSpPr txBox="1"/>
              <p:nvPr/>
            </p:nvSpPr>
            <p:spPr>
              <a:xfrm>
                <a:off x="3012472" y="2493387"/>
                <a:ext cx="381836" cy="369332"/>
              </a:xfrm>
              <a:prstGeom prst="rect">
                <a:avLst/>
              </a:prstGeom>
              <a:noFill/>
            </p:spPr>
            <p:txBody>
              <a:bodyPr wrap="none" rtlCol="0">
                <a:spAutoFit/>
              </a:bodyPr>
              <a:lstStyle/>
              <a:p>
                <a:r>
                  <a:rPr lang="en-US" dirty="0"/>
                  <a:t>M</a:t>
                </a:r>
              </a:p>
            </p:txBody>
          </p:sp>
        </p:grpSp>
        <p:grpSp>
          <p:nvGrpSpPr>
            <p:cNvPr id="121" name="Group 120">
              <a:extLst>
                <a:ext uri="{FF2B5EF4-FFF2-40B4-BE49-F238E27FC236}">
                  <a16:creationId xmlns:a16="http://schemas.microsoft.com/office/drawing/2014/main" id="{B11D2263-A8E9-7E21-BC9B-BE0302A38317}"/>
                </a:ext>
              </a:extLst>
            </p:cNvPr>
            <p:cNvGrpSpPr/>
            <p:nvPr/>
          </p:nvGrpSpPr>
          <p:grpSpPr>
            <a:xfrm>
              <a:off x="3743338" y="3114953"/>
              <a:ext cx="360000" cy="377418"/>
              <a:chOff x="3015000" y="2493387"/>
              <a:chExt cx="360000" cy="377418"/>
            </a:xfrm>
          </p:grpSpPr>
          <p:sp>
            <p:nvSpPr>
              <p:cNvPr id="122" name="Oval 121">
                <a:extLst>
                  <a:ext uri="{FF2B5EF4-FFF2-40B4-BE49-F238E27FC236}">
                    <a16:creationId xmlns:a16="http://schemas.microsoft.com/office/drawing/2014/main" id="{892CA67C-AB0E-1D04-A2A6-A5DE8C3525D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3" name="TextBox 122">
                <a:extLst>
                  <a:ext uri="{FF2B5EF4-FFF2-40B4-BE49-F238E27FC236}">
                    <a16:creationId xmlns:a16="http://schemas.microsoft.com/office/drawing/2014/main" id="{405C58B1-891A-DF78-CA19-4FCEA0E52135}"/>
                  </a:ext>
                </a:extLst>
              </p:cNvPr>
              <p:cNvSpPr txBox="1"/>
              <p:nvPr/>
            </p:nvSpPr>
            <p:spPr>
              <a:xfrm>
                <a:off x="3037411" y="2493387"/>
                <a:ext cx="333746" cy="369332"/>
              </a:xfrm>
              <a:prstGeom prst="rect">
                <a:avLst/>
              </a:prstGeom>
              <a:noFill/>
            </p:spPr>
            <p:txBody>
              <a:bodyPr wrap="none" rtlCol="0">
                <a:spAutoFit/>
              </a:bodyPr>
              <a:lstStyle/>
              <a:p>
                <a:r>
                  <a:rPr lang="en-US" dirty="0"/>
                  <a:t>N</a:t>
                </a:r>
              </a:p>
            </p:txBody>
          </p:sp>
        </p:grpSp>
        <p:grpSp>
          <p:nvGrpSpPr>
            <p:cNvPr id="124" name="Group 123">
              <a:extLst>
                <a:ext uri="{FF2B5EF4-FFF2-40B4-BE49-F238E27FC236}">
                  <a16:creationId xmlns:a16="http://schemas.microsoft.com/office/drawing/2014/main" id="{5A3C10AF-65D2-2085-0376-22D8FD026E09}"/>
                </a:ext>
              </a:extLst>
            </p:cNvPr>
            <p:cNvGrpSpPr/>
            <p:nvPr/>
          </p:nvGrpSpPr>
          <p:grpSpPr>
            <a:xfrm>
              <a:off x="4199735" y="3121060"/>
              <a:ext cx="360000" cy="369332"/>
              <a:chOff x="3015000" y="2501700"/>
              <a:chExt cx="360000" cy="369332"/>
            </a:xfrm>
          </p:grpSpPr>
          <p:sp>
            <p:nvSpPr>
              <p:cNvPr id="125" name="Oval 124">
                <a:extLst>
                  <a:ext uri="{FF2B5EF4-FFF2-40B4-BE49-F238E27FC236}">
                    <a16:creationId xmlns:a16="http://schemas.microsoft.com/office/drawing/2014/main" id="{8CCB27B6-F0E9-FAAD-6449-4FFDC8E169D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6" name="TextBox 125">
                <a:extLst>
                  <a:ext uri="{FF2B5EF4-FFF2-40B4-BE49-F238E27FC236}">
                    <a16:creationId xmlns:a16="http://schemas.microsoft.com/office/drawing/2014/main" id="{9C361345-91DF-875D-02F5-3EB7B6B491A8}"/>
                  </a:ext>
                </a:extLst>
              </p:cNvPr>
              <p:cNvSpPr txBox="1"/>
              <p:nvPr/>
            </p:nvSpPr>
            <p:spPr>
              <a:xfrm>
                <a:off x="3029098" y="2501700"/>
                <a:ext cx="336952" cy="369332"/>
              </a:xfrm>
              <a:prstGeom prst="rect">
                <a:avLst/>
              </a:prstGeom>
              <a:noFill/>
            </p:spPr>
            <p:txBody>
              <a:bodyPr wrap="none" rtlCol="0">
                <a:spAutoFit/>
              </a:bodyPr>
              <a:lstStyle/>
              <a:p>
                <a:r>
                  <a:rPr lang="en-US" dirty="0"/>
                  <a:t>O</a:t>
                </a:r>
              </a:p>
            </p:txBody>
          </p:sp>
        </p:grpSp>
        <p:grpSp>
          <p:nvGrpSpPr>
            <p:cNvPr id="127" name="Group 126">
              <a:extLst>
                <a:ext uri="{FF2B5EF4-FFF2-40B4-BE49-F238E27FC236}">
                  <a16:creationId xmlns:a16="http://schemas.microsoft.com/office/drawing/2014/main" id="{512F540C-E394-3A56-2C6E-46054AC6B5C3}"/>
                </a:ext>
              </a:extLst>
            </p:cNvPr>
            <p:cNvGrpSpPr/>
            <p:nvPr/>
          </p:nvGrpSpPr>
          <p:grpSpPr>
            <a:xfrm>
              <a:off x="4649775" y="3113850"/>
              <a:ext cx="360000" cy="377418"/>
              <a:chOff x="3015000" y="2493387"/>
              <a:chExt cx="360000" cy="377418"/>
            </a:xfrm>
          </p:grpSpPr>
          <p:sp>
            <p:nvSpPr>
              <p:cNvPr id="128" name="Oval 127">
                <a:extLst>
                  <a:ext uri="{FF2B5EF4-FFF2-40B4-BE49-F238E27FC236}">
                    <a16:creationId xmlns:a16="http://schemas.microsoft.com/office/drawing/2014/main" id="{4983FCDC-35B4-F0F5-C9E8-825BCB6D4B32}"/>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9" name="TextBox 128">
                <a:extLst>
                  <a:ext uri="{FF2B5EF4-FFF2-40B4-BE49-F238E27FC236}">
                    <a16:creationId xmlns:a16="http://schemas.microsoft.com/office/drawing/2014/main" id="{05297ACC-FF22-6DF6-6841-733784019E08}"/>
                  </a:ext>
                </a:extLst>
              </p:cNvPr>
              <p:cNvSpPr txBox="1"/>
              <p:nvPr/>
            </p:nvSpPr>
            <p:spPr>
              <a:xfrm>
                <a:off x="3054037" y="2493387"/>
                <a:ext cx="303288" cy="369332"/>
              </a:xfrm>
              <a:prstGeom prst="rect">
                <a:avLst/>
              </a:prstGeom>
              <a:noFill/>
            </p:spPr>
            <p:txBody>
              <a:bodyPr wrap="none" rtlCol="0">
                <a:spAutoFit/>
              </a:bodyPr>
              <a:lstStyle/>
              <a:p>
                <a:r>
                  <a:rPr lang="en-US" dirty="0"/>
                  <a:t>P</a:t>
                </a:r>
              </a:p>
            </p:txBody>
          </p:sp>
        </p:grpSp>
        <p:cxnSp>
          <p:nvCxnSpPr>
            <p:cNvPr id="130" name="Straight Arrow Connector 129">
              <a:extLst>
                <a:ext uri="{FF2B5EF4-FFF2-40B4-BE49-F238E27FC236}">
                  <a16:creationId xmlns:a16="http://schemas.microsoft.com/office/drawing/2014/main" id="{A2ECDF9E-D2ED-7F13-7754-11D1B86E1D37}"/>
                </a:ext>
              </a:extLst>
            </p:cNvPr>
            <p:cNvCxnSpPr>
              <a:cxnSpLocks/>
              <a:stCxn id="99" idx="2"/>
              <a:endCxn id="108" idx="0"/>
            </p:cNvCxnSpPr>
            <p:nvPr/>
          </p:nvCxnSpPr>
          <p:spPr>
            <a:xfrm flipH="1">
              <a:off x="1633760" y="2879266"/>
              <a:ext cx="360673" cy="24307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1353CE1B-CE6D-B9BE-D7E4-449324D6B2C9}"/>
                </a:ext>
              </a:extLst>
            </p:cNvPr>
            <p:cNvCxnSpPr>
              <a:cxnSpLocks/>
              <a:stCxn id="99" idx="2"/>
              <a:endCxn id="111" idx="0"/>
            </p:cNvCxnSpPr>
            <p:nvPr/>
          </p:nvCxnSpPr>
          <p:spPr>
            <a:xfrm>
              <a:off x="1994433" y="2879266"/>
              <a:ext cx="123905" cy="24417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69F9D1B5-B334-F546-CEC0-4DEE8BEB1C5B}"/>
                </a:ext>
              </a:extLst>
            </p:cNvPr>
            <p:cNvCxnSpPr>
              <a:cxnSpLocks/>
              <a:stCxn id="96" idx="4"/>
              <a:endCxn id="114" idx="0"/>
            </p:cNvCxnSpPr>
            <p:nvPr/>
          </p:nvCxnSpPr>
          <p:spPr>
            <a:xfrm flipH="1">
              <a:off x="2594418" y="2888455"/>
              <a:ext cx="271114" cy="2299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76F6E962-5FF4-6C2D-CBDC-186DDBE3275E}"/>
                </a:ext>
              </a:extLst>
            </p:cNvPr>
            <p:cNvCxnSpPr>
              <a:cxnSpLocks/>
              <a:stCxn id="97" idx="2"/>
              <a:endCxn id="117" idx="0"/>
            </p:cNvCxnSpPr>
            <p:nvPr/>
          </p:nvCxnSpPr>
          <p:spPr>
            <a:xfrm>
              <a:off x="2864694" y="2880369"/>
              <a:ext cx="176856"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78B9AC48-0EAA-3A1A-065F-B0CA593B9097}"/>
                </a:ext>
              </a:extLst>
            </p:cNvPr>
            <p:cNvCxnSpPr>
              <a:cxnSpLocks/>
              <a:stCxn id="95" idx="2"/>
              <a:endCxn id="120" idx="0"/>
            </p:cNvCxnSpPr>
            <p:nvPr/>
          </p:nvCxnSpPr>
          <p:spPr>
            <a:xfrm flipH="1">
              <a:off x="3481688" y="2871072"/>
              <a:ext cx="177219" cy="24277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BB483BDF-6C46-293D-FDD4-35F654438DC2}"/>
                </a:ext>
              </a:extLst>
            </p:cNvPr>
            <p:cNvCxnSpPr>
              <a:cxnSpLocks/>
              <a:stCxn id="95" idx="2"/>
            </p:cNvCxnSpPr>
            <p:nvPr/>
          </p:nvCxnSpPr>
          <p:spPr>
            <a:xfrm>
              <a:off x="3658907" y="2871072"/>
              <a:ext cx="145232" cy="26583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E213D90B-ED1E-BD73-DDE4-29D4494D1603}"/>
                </a:ext>
              </a:extLst>
            </p:cNvPr>
            <p:cNvCxnSpPr>
              <a:cxnSpLocks/>
              <a:stCxn id="93" idx="2"/>
              <a:endCxn id="126" idx="0"/>
            </p:cNvCxnSpPr>
            <p:nvPr/>
          </p:nvCxnSpPr>
          <p:spPr>
            <a:xfrm flipH="1">
              <a:off x="4382309" y="2867029"/>
              <a:ext cx="128292" cy="254031"/>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0C6092BA-13D7-CC7D-561D-77187A24AADA}"/>
                </a:ext>
              </a:extLst>
            </p:cNvPr>
            <p:cNvCxnSpPr>
              <a:cxnSpLocks/>
              <a:stCxn id="89" idx="4"/>
              <a:endCxn id="129" idx="0"/>
            </p:cNvCxnSpPr>
            <p:nvPr/>
          </p:nvCxnSpPr>
          <p:spPr>
            <a:xfrm>
              <a:off x="4494607" y="2875115"/>
              <a:ext cx="345849" cy="2387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157" name="TextBox 156">
            <a:extLst>
              <a:ext uri="{FF2B5EF4-FFF2-40B4-BE49-F238E27FC236}">
                <a16:creationId xmlns:a16="http://schemas.microsoft.com/office/drawing/2014/main" id="{185304D4-E7BC-740C-283F-AA7F72339BEA}"/>
              </a:ext>
            </a:extLst>
          </p:cNvPr>
          <p:cNvSpPr txBox="1"/>
          <p:nvPr/>
        </p:nvSpPr>
        <p:spPr>
          <a:xfrm>
            <a:off x="4149343" y="1144042"/>
            <a:ext cx="763542" cy="372409"/>
          </a:xfrm>
          <a:prstGeom prst="rect">
            <a:avLst/>
          </a:prstGeom>
          <a:noFill/>
        </p:spPr>
        <p:txBody>
          <a:bodyPr wrap="none" rtlCol="0">
            <a:spAutoFit/>
          </a:bodyPr>
          <a:lstStyle/>
          <a:p>
            <a:r>
              <a:rPr lang="en-US" sz="1600" dirty="0"/>
              <a:t>Level 0</a:t>
            </a:r>
          </a:p>
        </p:txBody>
      </p:sp>
      <p:sp>
        <p:nvSpPr>
          <p:cNvPr id="158" name="TextBox 157">
            <a:extLst>
              <a:ext uri="{FF2B5EF4-FFF2-40B4-BE49-F238E27FC236}">
                <a16:creationId xmlns:a16="http://schemas.microsoft.com/office/drawing/2014/main" id="{4AC235B6-3DA9-3F1C-AC57-6CCA27592068}"/>
              </a:ext>
            </a:extLst>
          </p:cNvPr>
          <p:cNvSpPr txBox="1"/>
          <p:nvPr/>
        </p:nvSpPr>
        <p:spPr>
          <a:xfrm>
            <a:off x="4149343" y="1705208"/>
            <a:ext cx="763542" cy="372409"/>
          </a:xfrm>
          <a:prstGeom prst="rect">
            <a:avLst/>
          </a:prstGeom>
          <a:noFill/>
        </p:spPr>
        <p:txBody>
          <a:bodyPr wrap="none" rtlCol="0">
            <a:spAutoFit/>
          </a:bodyPr>
          <a:lstStyle/>
          <a:p>
            <a:r>
              <a:rPr lang="en-US" sz="1600" dirty="0"/>
              <a:t>Level 1</a:t>
            </a:r>
          </a:p>
        </p:txBody>
      </p:sp>
      <p:sp>
        <p:nvSpPr>
          <p:cNvPr id="159" name="TextBox 158">
            <a:extLst>
              <a:ext uri="{FF2B5EF4-FFF2-40B4-BE49-F238E27FC236}">
                <a16:creationId xmlns:a16="http://schemas.microsoft.com/office/drawing/2014/main" id="{677F6DE8-9AB3-4365-4551-EE6D079C945A}"/>
              </a:ext>
            </a:extLst>
          </p:cNvPr>
          <p:cNvSpPr txBox="1"/>
          <p:nvPr/>
        </p:nvSpPr>
        <p:spPr>
          <a:xfrm>
            <a:off x="4149343" y="2296732"/>
            <a:ext cx="763542" cy="372409"/>
          </a:xfrm>
          <a:prstGeom prst="rect">
            <a:avLst/>
          </a:prstGeom>
          <a:noFill/>
        </p:spPr>
        <p:txBody>
          <a:bodyPr wrap="none" rtlCol="0">
            <a:spAutoFit/>
          </a:bodyPr>
          <a:lstStyle/>
          <a:p>
            <a:r>
              <a:rPr lang="en-US" sz="1600" dirty="0"/>
              <a:t>Level 2</a:t>
            </a:r>
          </a:p>
        </p:txBody>
      </p:sp>
      <p:sp>
        <p:nvSpPr>
          <p:cNvPr id="160" name="TextBox 159">
            <a:extLst>
              <a:ext uri="{FF2B5EF4-FFF2-40B4-BE49-F238E27FC236}">
                <a16:creationId xmlns:a16="http://schemas.microsoft.com/office/drawing/2014/main" id="{8A0377DA-08C0-E7AA-D63B-933A6ADC65C6}"/>
              </a:ext>
            </a:extLst>
          </p:cNvPr>
          <p:cNvSpPr txBox="1"/>
          <p:nvPr/>
        </p:nvSpPr>
        <p:spPr>
          <a:xfrm>
            <a:off x="4143291" y="2892905"/>
            <a:ext cx="763542" cy="372409"/>
          </a:xfrm>
          <a:prstGeom prst="rect">
            <a:avLst/>
          </a:prstGeom>
          <a:noFill/>
        </p:spPr>
        <p:txBody>
          <a:bodyPr wrap="none" rtlCol="0">
            <a:spAutoFit/>
          </a:bodyPr>
          <a:lstStyle/>
          <a:p>
            <a:r>
              <a:rPr lang="en-US" sz="1600" dirty="0"/>
              <a:t>Level 3</a:t>
            </a:r>
          </a:p>
        </p:txBody>
      </p:sp>
      <p:sp>
        <p:nvSpPr>
          <p:cNvPr id="161" name="TextBox 160">
            <a:extLst>
              <a:ext uri="{FF2B5EF4-FFF2-40B4-BE49-F238E27FC236}">
                <a16:creationId xmlns:a16="http://schemas.microsoft.com/office/drawing/2014/main" id="{B8562A63-A918-EA89-6A91-17B484A46190}"/>
              </a:ext>
            </a:extLst>
          </p:cNvPr>
          <p:cNvSpPr txBox="1"/>
          <p:nvPr/>
        </p:nvSpPr>
        <p:spPr>
          <a:xfrm>
            <a:off x="5476007" y="736988"/>
            <a:ext cx="910506" cy="531389"/>
          </a:xfrm>
          <a:prstGeom prst="rect">
            <a:avLst/>
          </a:prstGeom>
          <a:noFill/>
        </p:spPr>
        <p:txBody>
          <a:bodyPr wrap="none" rtlCol="0">
            <a:spAutoFit/>
          </a:bodyPr>
          <a:lstStyle/>
          <a:p>
            <a:pPr algn="ctr">
              <a:lnSpc>
                <a:spcPts val="1500"/>
              </a:lnSpc>
            </a:pPr>
            <a:r>
              <a:rPr lang="en-US" sz="1600" dirty="0"/>
              <a:t>Max # of</a:t>
            </a:r>
          </a:p>
          <a:p>
            <a:pPr algn="ctr">
              <a:lnSpc>
                <a:spcPts val="1500"/>
              </a:lnSpc>
            </a:pPr>
            <a:r>
              <a:rPr lang="en-US" sz="1600" dirty="0"/>
              <a:t>Nodes</a:t>
            </a:r>
          </a:p>
        </p:txBody>
      </p:sp>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510F7945-77E9-4C29-3D8E-032C24567716}"/>
                  </a:ext>
                </a:extLst>
              </p:cNvPr>
              <p:cNvSpPr txBox="1"/>
              <p:nvPr/>
            </p:nvSpPr>
            <p:spPr>
              <a:xfrm>
                <a:off x="5549489" y="1142013"/>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0</m:t>
                          </m:r>
                        </m:sup>
                      </m:sSup>
                    </m:oMath>
                  </m:oMathPara>
                </a14:m>
                <a:endParaRPr lang="en-US" sz="1600" dirty="0"/>
              </a:p>
            </p:txBody>
          </p:sp>
        </mc:Choice>
        <mc:Fallback xmlns="">
          <p:sp>
            <p:nvSpPr>
              <p:cNvPr id="162" name="TextBox 161">
                <a:extLst>
                  <a:ext uri="{FF2B5EF4-FFF2-40B4-BE49-F238E27FC236}">
                    <a16:creationId xmlns:a16="http://schemas.microsoft.com/office/drawing/2014/main" id="{510F7945-77E9-4C29-3D8E-032C24567716}"/>
                  </a:ext>
                </a:extLst>
              </p:cNvPr>
              <p:cNvSpPr txBox="1">
                <a:spLocks noRot="1" noChangeAspect="1" noMove="1" noResize="1" noEditPoints="1" noAdjustHandles="1" noChangeArrowheads="1" noChangeShapeType="1" noTextEdit="1"/>
              </p:cNvSpPr>
              <p:nvPr/>
            </p:nvSpPr>
            <p:spPr>
              <a:xfrm>
                <a:off x="5549489" y="1142013"/>
                <a:ext cx="821763" cy="3724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0E33DCC1-2150-1BA8-82DF-E5658F6B64B7}"/>
                  </a:ext>
                </a:extLst>
              </p:cNvPr>
              <p:cNvSpPr txBox="1"/>
              <p:nvPr/>
            </p:nvSpPr>
            <p:spPr>
              <a:xfrm>
                <a:off x="5546375" y="1661954"/>
                <a:ext cx="81740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1</m:t>
                          </m:r>
                        </m:sup>
                      </m:sSup>
                    </m:oMath>
                  </m:oMathPara>
                </a14:m>
                <a:endParaRPr lang="en-US" sz="1600" dirty="0"/>
              </a:p>
            </p:txBody>
          </p:sp>
        </mc:Choice>
        <mc:Fallback xmlns="">
          <p:sp>
            <p:nvSpPr>
              <p:cNvPr id="163" name="TextBox 162">
                <a:extLst>
                  <a:ext uri="{FF2B5EF4-FFF2-40B4-BE49-F238E27FC236}">
                    <a16:creationId xmlns:a16="http://schemas.microsoft.com/office/drawing/2014/main" id="{0E33DCC1-2150-1BA8-82DF-E5658F6B64B7}"/>
                  </a:ext>
                </a:extLst>
              </p:cNvPr>
              <p:cNvSpPr txBox="1">
                <a:spLocks noRot="1" noChangeAspect="1" noMove="1" noResize="1" noEditPoints="1" noAdjustHandles="1" noChangeArrowheads="1" noChangeShapeType="1" noTextEdit="1"/>
              </p:cNvSpPr>
              <p:nvPr/>
            </p:nvSpPr>
            <p:spPr>
              <a:xfrm>
                <a:off x="5546375" y="1661954"/>
                <a:ext cx="817403" cy="372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94C4B93C-3E0C-B03F-842D-61514FE3A5B9}"/>
                  </a:ext>
                </a:extLst>
              </p:cNvPr>
              <p:cNvSpPr txBox="1"/>
              <p:nvPr/>
            </p:nvSpPr>
            <p:spPr>
              <a:xfrm>
                <a:off x="5553849" y="2275286"/>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4</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2</m:t>
                          </m:r>
                        </m:sup>
                      </m:sSup>
                    </m:oMath>
                  </m:oMathPara>
                </a14:m>
                <a:endParaRPr lang="en-US" sz="1600" dirty="0"/>
              </a:p>
            </p:txBody>
          </p:sp>
        </mc:Choice>
        <mc:Fallback xmlns="">
          <p:sp>
            <p:nvSpPr>
              <p:cNvPr id="164" name="TextBox 163">
                <a:extLst>
                  <a:ext uri="{FF2B5EF4-FFF2-40B4-BE49-F238E27FC236}">
                    <a16:creationId xmlns:a16="http://schemas.microsoft.com/office/drawing/2014/main" id="{94C4B93C-3E0C-B03F-842D-61514FE3A5B9}"/>
                  </a:ext>
                </a:extLst>
              </p:cNvPr>
              <p:cNvSpPr txBox="1">
                <a:spLocks noRot="1" noChangeAspect="1" noMove="1" noResize="1" noEditPoints="1" noAdjustHandles="1" noChangeArrowheads="1" noChangeShapeType="1" noTextEdit="1"/>
              </p:cNvSpPr>
              <p:nvPr/>
            </p:nvSpPr>
            <p:spPr>
              <a:xfrm>
                <a:off x="5553849" y="2275286"/>
                <a:ext cx="821763" cy="372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0E6A755A-67D4-984B-6111-49F6312D7675}"/>
                  </a:ext>
                </a:extLst>
              </p:cNvPr>
              <p:cNvSpPr txBox="1"/>
              <p:nvPr/>
            </p:nvSpPr>
            <p:spPr>
              <a:xfrm>
                <a:off x="5560155" y="2873593"/>
                <a:ext cx="821763" cy="372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8</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3</m:t>
                          </m:r>
                        </m:sup>
                      </m:sSup>
                    </m:oMath>
                  </m:oMathPara>
                </a14:m>
                <a:endParaRPr lang="en-US" sz="1600" dirty="0"/>
              </a:p>
            </p:txBody>
          </p:sp>
        </mc:Choice>
        <mc:Fallback xmlns="">
          <p:sp>
            <p:nvSpPr>
              <p:cNvPr id="165" name="TextBox 164">
                <a:extLst>
                  <a:ext uri="{FF2B5EF4-FFF2-40B4-BE49-F238E27FC236}">
                    <a16:creationId xmlns:a16="http://schemas.microsoft.com/office/drawing/2014/main" id="{0E6A755A-67D4-984B-6111-49F6312D7675}"/>
                  </a:ext>
                </a:extLst>
              </p:cNvPr>
              <p:cNvSpPr txBox="1">
                <a:spLocks noRot="1" noChangeAspect="1" noMove="1" noResize="1" noEditPoints="1" noAdjustHandles="1" noChangeArrowheads="1" noChangeShapeType="1" noTextEdit="1"/>
              </p:cNvSpPr>
              <p:nvPr/>
            </p:nvSpPr>
            <p:spPr>
              <a:xfrm>
                <a:off x="5560155" y="2873593"/>
                <a:ext cx="821763" cy="3724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Content Placeholder 2">
                <a:extLst>
                  <a:ext uri="{FF2B5EF4-FFF2-40B4-BE49-F238E27FC236}">
                    <a16:creationId xmlns:a16="http://schemas.microsoft.com/office/drawing/2014/main" id="{49D268E0-2A69-6BA6-7803-8726E8E8CE1E}"/>
                  </a:ext>
                </a:extLst>
              </p:cNvPr>
              <p:cNvSpPr txBox="1">
                <a:spLocks/>
              </p:cNvSpPr>
              <p:nvPr/>
            </p:nvSpPr>
            <p:spPr>
              <a:xfrm>
                <a:off x="218114" y="3272289"/>
                <a:ext cx="6450388" cy="153789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500" dirty="0"/>
                  <a:t>Maximum number of nodes at level </a:t>
                </a:r>
                <a14:m>
                  <m:oMath xmlns:m="http://schemas.openxmlformats.org/officeDocument/2006/math">
                    <m:r>
                      <a:rPr lang="en-US" sz="1500" b="0" i="1" smtClean="0">
                        <a:latin typeface="Cambria Math" panose="02040503050406030204" pitchFamily="18" charset="0"/>
                      </a:rPr>
                      <m:t>𝑖</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𝑖</m:t>
                        </m:r>
                      </m:sup>
                    </m:sSup>
                  </m:oMath>
                </a14:m>
                <a:endParaRPr lang="en-US" sz="1500" dirty="0"/>
              </a:p>
              <a:p>
                <a:pPr>
                  <a:lnSpc>
                    <a:spcPct val="100000"/>
                  </a:lnSpc>
                  <a:spcBef>
                    <a:spcPts val="0"/>
                  </a:spcBef>
                </a:pPr>
                <a:r>
                  <a:rPr lang="en-US" sz="1500" dirty="0"/>
                  <a:t>Maximum number of nodes of tree with height </a:t>
                </a:r>
                <a14:m>
                  <m:oMath xmlns:m="http://schemas.openxmlformats.org/officeDocument/2006/math">
                    <m:r>
                      <a:rPr lang="en-US" sz="1500" b="0" i="1" smtClean="0">
                        <a:latin typeface="Cambria Math" panose="02040503050406030204" pitchFamily="18" charset="0"/>
                      </a:rPr>
                      <m:t>𝐻</m:t>
                    </m:r>
                  </m:oMath>
                </a14:m>
                <a:r>
                  <a:rPr lang="en-US" sz="1500" dirty="0"/>
                  <a:t> is </a:t>
                </a:r>
                <a14:m>
                  <m:oMath xmlns:m="http://schemas.openxmlformats.org/officeDocument/2006/math">
                    <m:sSup>
                      <m:sSupPr>
                        <m:ctrlPr>
                          <a:rPr lang="en-US" sz="1500" b="0" i="1" smtClean="0">
                            <a:latin typeface="Cambria Math" panose="02040503050406030204" pitchFamily="18" charset="0"/>
                          </a:rPr>
                        </m:ctrlPr>
                      </m:sSupPr>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0</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1</m:t>
                            </m:r>
                          </m:sup>
                        </m:sSup>
                        <m:r>
                          <a:rPr lang="en-US" sz="1500" b="0" i="1" smtClean="0">
                            <a:latin typeface="Cambria Math" panose="02040503050406030204" pitchFamily="18" charset="0"/>
                          </a:rPr>
                          <m:t>+…+2</m:t>
                        </m:r>
                      </m:e>
                      <m:sup>
                        <m:r>
                          <a:rPr lang="en-US" sz="1500" b="0" i="1" smtClean="0">
                            <a:latin typeface="Cambria Math" panose="02040503050406030204" pitchFamily="18" charset="0"/>
                          </a:rPr>
                          <m:t>𝐻</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𝐻</m:t>
                        </m:r>
                        <m:r>
                          <a:rPr lang="en-US" sz="1500" b="0" i="1" smtClean="0">
                            <a:latin typeface="Cambria Math" panose="02040503050406030204" pitchFamily="18" charset="0"/>
                          </a:rPr>
                          <m:t>+1</m:t>
                        </m:r>
                      </m:sup>
                    </m:sSup>
                    <m:r>
                      <a:rPr lang="en-US" sz="1500" b="0" i="1" smtClean="0">
                        <a:latin typeface="Cambria Math" panose="02040503050406030204" pitchFamily="18" charset="0"/>
                      </a:rPr>
                      <m:t>−1</m:t>
                    </m:r>
                  </m:oMath>
                </a14:m>
                <a:endParaRPr lang="en-US" sz="1500" dirty="0"/>
              </a:p>
              <a:p>
                <a:pPr>
                  <a:lnSpc>
                    <a:spcPct val="100000"/>
                  </a:lnSpc>
                  <a:spcBef>
                    <a:spcPts val="0"/>
                  </a:spcBef>
                </a:pPr>
                <a:r>
                  <a:rPr lang="en-US" sz="1500" dirty="0"/>
                  <a:t>Minimum height of a binary tree with total nodes </a:t>
                </a:r>
                <a14:m>
                  <m:oMath xmlns:m="http://schemas.openxmlformats.org/officeDocument/2006/math">
                    <m:r>
                      <a:rPr lang="en-US" sz="1500" b="0" i="1" smtClean="0">
                        <a:latin typeface="Cambria Math" panose="02040503050406030204" pitchFamily="18" charset="0"/>
                      </a:rPr>
                      <m:t>𝑛</m:t>
                    </m:r>
                  </m:oMath>
                </a14:m>
                <a:r>
                  <a:rPr lang="en-US" sz="1500" dirty="0"/>
                  <a:t> is </a:t>
                </a:r>
                <a14:m>
                  <m:oMath xmlns:m="http://schemas.openxmlformats.org/officeDocument/2006/math">
                    <m:func>
                      <m:funcPr>
                        <m:ctrlPr>
                          <a:rPr lang="en-US" sz="1500" i="1" smtClean="0">
                            <a:latin typeface="Cambria Math" panose="02040503050406030204" pitchFamily="18" charset="0"/>
                          </a:rPr>
                        </m:ctrlPr>
                      </m:funcPr>
                      <m:fName>
                        <m:r>
                          <m:rPr>
                            <m:sty m:val="p"/>
                          </m:rPr>
                          <a:rPr lang="en-US" sz="1500" i="0" smtClean="0">
                            <a:latin typeface="Cambria Math" panose="02040503050406030204" pitchFamily="18" charset="0"/>
                          </a:rPr>
                          <m:t>log</m:t>
                        </m:r>
                      </m:fName>
                      <m:e>
                        <m:f>
                          <m:fPr>
                            <m:ctrlPr>
                              <a:rPr lang="en-US" sz="1500" i="1" smtClean="0">
                                <a:latin typeface="Cambria Math" panose="02040503050406030204" pitchFamily="18" charset="0"/>
                              </a:rPr>
                            </m:ctrlPr>
                          </m:fPr>
                          <m:num>
                            <m:r>
                              <a:rPr lang="en-US" sz="1500" b="0" i="1" smtClean="0">
                                <a:latin typeface="Cambria Math" panose="02040503050406030204" pitchFamily="18" charset="0"/>
                              </a:rPr>
                              <m:t>𝑛</m:t>
                            </m:r>
                            <m:r>
                              <a:rPr lang="en-US" sz="1500" b="0" i="1" smtClean="0">
                                <a:latin typeface="Cambria Math" panose="02040503050406030204" pitchFamily="18" charset="0"/>
                              </a:rPr>
                              <m:t>+1</m:t>
                            </m:r>
                          </m:num>
                          <m:den>
                            <m:r>
                              <a:rPr lang="en-US" sz="1500" b="0" i="1" smtClean="0">
                                <a:latin typeface="Cambria Math" panose="02040503050406030204" pitchFamily="18" charset="0"/>
                              </a:rPr>
                              <m:t>2</m:t>
                            </m:r>
                          </m:den>
                        </m:f>
                      </m:e>
                    </m:func>
                  </m:oMath>
                </a14:m>
                <a:endParaRPr lang="en-US" sz="1500" dirty="0"/>
              </a:p>
              <a:p>
                <a:pPr>
                  <a:lnSpc>
                    <a:spcPct val="100000"/>
                  </a:lnSpc>
                  <a:spcBef>
                    <a:spcPts val="0"/>
                  </a:spcBef>
                </a:pPr>
                <a:r>
                  <a:rPr lang="en-US" sz="1500" dirty="0"/>
                  <a:t>Minimum number of nodes of tree with height </a:t>
                </a:r>
                <a14:m>
                  <m:oMath xmlns:m="http://schemas.openxmlformats.org/officeDocument/2006/math">
                    <m:r>
                      <a:rPr lang="en-US" sz="1500" i="1">
                        <a:latin typeface="Cambria Math" panose="02040503050406030204" pitchFamily="18" charset="0"/>
                      </a:rPr>
                      <m:t>𝐻</m:t>
                    </m:r>
                  </m:oMath>
                </a14:m>
                <a:r>
                  <a:rPr lang="en-US" sz="1500" dirty="0"/>
                  <a:t> is </a:t>
                </a:r>
                <a14:m>
                  <m:oMath xmlns:m="http://schemas.openxmlformats.org/officeDocument/2006/math">
                    <m:r>
                      <a:rPr lang="en-US" sz="1500" b="0" i="1" smtClean="0">
                        <a:latin typeface="Cambria Math" panose="02040503050406030204" pitchFamily="18" charset="0"/>
                      </a:rPr>
                      <m:t>𝐻</m:t>
                    </m:r>
                    <m:r>
                      <a:rPr lang="en-US" sz="1500" b="0" i="1" smtClean="0">
                        <a:latin typeface="Cambria Math" panose="02040503050406030204" pitchFamily="18" charset="0"/>
                      </a:rPr>
                      <m:t>+1</m:t>
                    </m:r>
                  </m:oMath>
                </a14:m>
                <a:endParaRPr lang="en-US" sz="1500" dirty="0"/>
              </a:p>
              <a:p>
                <a:pPr>
                  <a:lnSpc>
                    <a:spcPct val="100000"/>
                  </a:lnSpc>
                  <a:spcBef>
                    <a:spcPts val="0"/>
                  </a:spcBef>
                </a:pPr>
                <a:r>
                  <a:rPr lang="en-US" sz="1500" dirty="0"/>
                  <a:t>Maximum height of a binary tree with total nodes </a:t>
                </a:r>
                <a14:m>
                  <m:oMath xmlns:m="http://schemas.openxmlformats.org/officeDocument/2006/math">
                    <m:r>
                      <a:rPr lang="en-US" sz="1500" i="1">
                        <a:latin typeface="Cambria Math" panose="02040503050406030204" pitchFamily="18" charset="0"/>
                      </a:rPr>
                      <m:t>𝑛</m:t>
                    </m:r>
                  </m:oMath>
                </a14:m>
                <a:r>
                  <a:rPr lang="en-US" sz="1500" dirty="0"/>
                  <a:t> is </a:t>
                </a:r>
                <a14:m>
                  <m:oMath xmlns:m="http://schemas.openxmlformats.org/officeDocument/2006/math">
                    <m:r>
                      <a:rPr lang="en-US" sz="1500" b="0" i="1" smtClean="0">
                        <a:latin typeface="Cambria Math" panose="02040503050406030204" pitchFamily="18" charset="0"/>
                      </a:rPr>
                      <m:t>𝑛</m:t>
                    </m:r>
                    <m:r>
                      <a:rPr lang="en-US" sz="1500" b="0" i="1" smtClean="0">
                        <a:latin typeface="Cambria Math" panose="02040503050406030204" pitchFamily="18" charset="0"/>
                      </a:rPr>
                      <m:t>−1</m:t>
                    </m:r>
                  </m:oMath>
                </a14:m>
                <a:endParaRPr lang="en-US" sz="1500" dirty="0"/>
              </a:p>
              <a:p>
                <a:pPr>
                  <a:lnSpc>
                    <a:spcPct val="100000"/>
                  </a:lnSpc>
                  <a:spcBef>
                    <a:spcPts val="0"/>
                  </a:spcBef>
                </a:pPr>
                <a:endParaRPr lang="en-US" sz="1500" dirty="0"/>
              </a:p>
            </p:txBody>
          </p:sp>
        </mc:Choice>
        <mc:Fallback xmlns="">
          <p:sp>
            <p:nvSpPr>
              <p:cNvPr id="166" name="Content Placeholder 2">
                <a:extLst>
                  <a:ext uri="{FF2B5EF4-FFF2-40B4-BE49-F238E27FC236}">
                    <a16:creationId xmlns:a16="http://schemas.microsoft.com/office/drawing/2014/main" id="{49D268E0-2A69-6BA6-7803-8726E8E8CE1E}"/>
                  </a:ext>
                </a:extLst>
              </p:cNvPr>
              <p:cNvSpPr txBox="1">
                <a:spLocks noRot="1" noChangeAspect="1" noMove="1" noResize="1" noEditPoints="1" noAdjustHandles="1" noChangeArrowheads="1" noChangeShapeType="1" noTextEdit="1"/>
              </p:cNvSpPr>
              <p:nvPr/>
            </p:nvSpPr>
            <p:spPr>
              <a:xfrm>
                <a:off x="218114" y="3272289"/>
                <a:ext cx="6450388" cy="1537894"/>
              </a:xfrm>
              <a:prstGeom prst="rect">
                <a:avLst/>
              </a:prstGeom>
              <a:blipFill>
                <a:blip r:embed="rId7"/>
                <a:stretch>
                  <a:fillRect l="-393" t="-820" b="-6557"/>
                </a:stretch>
              </a:blipFill>
            </p:spPr>
            <p:txBody>
              <a:bodyPr/>
              <a:lstStyle/>
              <a:p>
                <a:r>
                  <a:rPr lang="en-US">
                    <a:noFill/>
                  </a:rPr>
                  <a:t> </a:t>
                </a:r>
              </a:p>
            </p:txBody>
          </p:sp>
        </mc:Fallback>
      </mc:AlternateContent>
      <p:sp>
        <p:nvSpPr>
          <p:cNvPr id="2" name="Date Placeholder 2">
            <a:extLst>
              <a:ext uri="{FF2B5EF4-FFF2-40B4-BE49-F238E27FC236}">
                <a16:creationId xmlns:a16="http://schemas.microsoft.com/office/drawing/2014/main" id="{4FEE2EDB-D632-63D7-BFDD-50BD4DF43B5F}"/>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C9117D84-FD36-25AB-AFDE-6347CB9CA1B5}"/>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Tree>
    <p:extLst>
      <p:ext uri="{BB962C8B-B14F-4D97-AF65-F5344CB8AC3E}">
        <p14:creationId xmlns:p14="http://schemas.microsoft.com/office/powerpoint/2010/main" val="181955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grpSp>
        <p:nvGrpSpPr>
          <p:cNvPr id="156" name="Group 155">
            <a:extLst>
              <a:ext uri="{FF2B5EF4-FFF2-40B4-BE49-F238E27FC236}">
                <a16:creationId xmlns:a16="http://schemas.microsoft.com/office/drawing/2014/main" id="{58066983-F1E8-2733-E92D-BCD9B1C843E3}"/>
              </a:ext>
            </a:extLst>
          </p:cNvPr>
          <p:cNvGrpSpPr/>
          <p:nvPr/>
        </p:nvGrpSpPr>
        <p:grpSpPr>
          <a:xfrm>
            <a:off x="659219" y="1108716"/>
            <a:ext cx="2875829" cy="2118221"/>
            <a:chOff x="1800042" y="1378690"/>
            <a:chExt cx="2875829" cy="2118221"/>
          </a:xfrm>
        </p:grpSpPr>
        <p:grpSp>
          <p:nvGrpSpPr>
            <p:cNvPr id="52" name="Group 51">
              <a:extLst>
                <a:ext uri="{FF2B5EF4-FFF2-40B4-BE49-F238E27FC236}">
                  <a16:creationId xmlns:a16="http://schemas.microsoft.com/office/drawing/2014/main" id="{06FD0BF5-A39F-22E3-C84A-A49AAEE653C6}"/>
                </a:ext>
              </a:extLst>
            </p:cNvPr>
            <p:cNvGrpSpPr/>
            <p:nvPr/>
          </p:nvGrpSpPr>
          <p:grpSpPr>
            <a:xfrm>
              <a:off x="3071034" y="1378690"/>
              <a:ext cx="360000" cy="377418"/>
              <a:chOff x="3015000" y="2493387"/>
              <a:chExt cx="360000" cy="377418"/>
            </a:xfrm>
          </p:grpSpPr>
          <p:sp>
            <p:nvSpPr>
              <p:cNvPr id="104" name="Oval 103">
                <a:extLst>
                  <a:ext uri="{FF2B5EF4-FFF2-40B4-BE49-F238E27FC236}">
                    <a16:creationId xmlns:a16="http://schemas.microsoft.com/office/drawing/2014/main" id="{AD552AED-24D9-A86C-F5C2-2AC6BA4E9F7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5" name="TextBox 104">
                <a:extLst>
                  <a:ext uri="{FF2B5EF4-FFF2-40B4-BE49-F238E27FC236}">
                    <a16:creationId xmlns:a16="http://schemas.microsoft.com/office/drawing/2014/main" id="{93C2FE41-6C05-EB82-93FD-B5727D7425AB}"/>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54" name="Group 53">
              <a:extLst>
                <a:ext uri="{FF2B5EF4-FFF2-40B4-BE49-F238E27FC236}">
                  <a16:creationId xmlns:a16="http://schemas.microsoft.com/office/drawing/2014/main" id="{1999A874-CE2D-346F-E539-A8354FE8741F}"/>
                </a:ext>
              </a:extLst>
            </p:cNvPr>
            <p:cNvGrpSpPr/>
            <p:nvPr/>
          </p:nvGrpSpPr>
          <p:grpSpPr>
            <a:xfrm>
              <a:off x="2266874" y="1973586"/>
              <a:ext cx="360000" cy="377418"/>
              <a:chOff x="3015000" y="2493387"/>
              <a:chExt cx="360000" cy="377418"/>
            </a:xfrm>
          </p:grpSpPr>
          <p:sp>
            <p:nvSpPr>
              <p:cNvPr id="102" name="Oval 101">
                <a:extLst>
                  <a:ext uri="{FF2B5EF4-FFF2-40B4-BE49-F238E27FC236}">
                    <a16:creationId xmlns:a16="http://schemas.microsoft.com/office/drawing/2014/main" id="{C0774D59-436C-21D8-4115-86655C1C2E0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3" name="TextBox 102">
                <a:extLst>
                  <a:ext uri="{FF2B5EF4-FFF2-40B4-BE49-F238E27FC236}">
                    <a16:creationId xmlns:a16="http://schemas.microsoft.com/office/drawing/2014/main" id="{8184D7C7-F673-C6A2-6B7C-36A5CEF916BB}"/>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59" name="Group 58">
              <a:extLst>
                <a:ext uri="{FF2B5EF4-FFF2-40B4-BE49-F238E27FC236}">
                  <a16:creationId xmlns:a16="http://schemas.microsoft.com/office/drawing/2014/main" id="{424E12D5-21DA-9DD3-AD7D-253987163CE6}"/>
                </a:ext>
              </a:extLst>
            </p:cNvPr>
            <p:cNvGrpSpPr/>
            <p:nvPr/>
          </p:nvGrpSpPr>
          <p:grpSpPr>
            <a:xfrm>
              <a:off x="3918741" y="1939856"/>
              <a:ext cx="360000" cy="377418"/>
              <a:chOff x="3015000" y="2493387"/>
              <a:chExt cx="360000" cy="377418"/>
            </a:xfrm>
          </p:grpSpPr>
          <p:sp>
            <p:nvSpPr>
              <p:cNvPr id="100" name="Oval 99">
                <a:extLst>
                  <a:ext uri="{FF2B5EF4-FFF2-40B4-BE49-F238E27FC236}">
                    <a16:creationId xmlns:a16="http://schemas.microsoft.com/office/drawing/2014/main" id="{FD294CAF-36DB-BC58-F914-D1145072133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1" name="TextBox 100">
                <a:extLst>
                  <a:ext uri="{FF2B5EF4-FFF2-40B4-BE49-F238E27FC236}">
                    <a16:creationId xmlns:a16="http://schemas.microsoft.com/office/drawing/2014/main" id="{8CEE0489-EE4D-51EA-37FC-E757651157A1}"/>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60" name="Straight Arrow Connector 59">
              <a:extLst>
                <a:ext uri="{FF2B5EF4-FFF2-40B4-BE49-F238E27FC236}">
                  <a16:creationId xmlns:a16="http://schemas.microsoft.com/office/drawing/2014/main" id="{A18DF6A6-3536-E271-707D-5CEA0153172E}"/>
                </a:ext>
              </a:extLst>
            </p:cNvPr>
            <p:cNvCxnSpPr>
              <a:cxnSpLocks/>
              <a:stCxn id="105" idx="2"/>
              <a:endCxn id="103" idx="0"/>
            </p:cNvCxnSpPr>
            <p:nvPr/>
          </p:nvCxnSpPr>
          <p:spPr>
            <a:xfrm flipH="1">
              <a:off x="2452448" y="1748022"/>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0011557-A8EF-AF9A-39A5-0F7F87ABA6E6}"/>
                </a:ext>
              </a:extLst>
            </p:cNvPr>
            <p:cNvCxnSpPr>
              <a:cxnSpLocks/>
              <a:stCxn id="105" idx="2"/>
              <a:endCxn id="101" idx="0"/>
            </p:cNvCxnSpPr>
            <p:nvPr/>
          </p:nvCxnSpPr>
          <p:spPr>
            <a:xfrm>
              <a:off x="3260616" y="1748022"/>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7302B0CD-DB8A-AB1C-21D4-7FF4D0CBE102}"/>
                </a:ext>
              </a:extLst>
            </p:cNvPr>
            <p:cNvGrpSpPr/>
            <p:nvPr/>
          </p:nvGrpSpPr>
          <p:grpSpPr>
            <a:xfrm>
              <a:off x="1800042" y="2509934"/>
              <a:ext cx="360000" cy="377418"/>
              <a:chOff x="3015000" y="2493387"/>
              <a:chExt cx="360000" cy="377418"/>
            </a:xfrm>
          </p:grpSpPr>
          <p:sp>
            <p:nvSpPr>
              <p:cNvPr id="98" name="Oval 97">
                <a:extLst>
                  <a:ext uri="{FF2B5EF4-FFF2-40B4-BE49-F238E27FC236}">
                    <a16:creationId xmlns:a16="http://schemas.microsoft.com/office/drawing/2014/main" id="{1F41914E-AACF-0A1F-9E6B-4DFA3D551559}"/>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9" name="TextBox 98">
                <a:extLst>
                  <a:ext uri="{FF2B5EF4-FFF2-40B4-BE49-F238E27FC236}">
                    <a16:creationId xmlns:a16="http://schemas.microsoft.com/office/drawing/2014/main" id="{17F96F01-C887-D2D3-EEDB-01D061AFA4C9}"/>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66" name="Group 65">
              <a:extLst>
                <a:ext uri="{FF2B5EF4-FFF2-40B4-BE49-F238E27FC236}">
                  <a16:creationId xmlns:a16="http://schemas.microsoft.com/office/drawing/2014/main" id="{B0387604-3DD9-1D57-FE76-59F6061535D0}"/>
                </a:ext>
              </a:extLst>
            </p:cNvPr>
            <p:cNvGrpSpPr/>
            <p:nvPr/>
          </p:nvGrpSpPr>
          <p:grpSpPr>
            <a:xfrm>
              <a:off x="2685532" y="2511037"/>
              <a:ext cx="360000" cy="377418"/>
              <a:chOff x="3015000" y="2493387"/>
              <a:chExt cx="360000" cy="377418"/>
            </a:xfrm>
          </p:grpSpPr>
          <p:sp>
            <p:nvSpPr>
              <p:cNvPr id="96" name="Oval 95">
                <a:extLst>
                  <a:ext uri="{FF2B5EF4-FFF2-40B4-BE49-F238E27FC236}">
                    <a16:creationId xmlns:a16="http://schemas.microsoft.com/office/drawing/2014/main" id="{6B97D063-CCA2-C2D8-D7AB-5766CC6CA9B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7" name="TextBox 96">
                <a:extLst>
                  <a:ext uri="{FF2B5EF4-FFF2-40B4-BE49-F238E27FC236}">
                    <a16:creationId xmlns:a16="http://schemas.microsoft.com/office/drawing/2014/main" id="{DD9F9083-94C8-DF4B-2B4A-0EEAF27492A6}"/>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69" name="Straight Arrow Connector 68">
              <a:extLst>
                <a:ext uri="{FF2B5EF4-FFF2-40B4-BE49-F238E27FC236}">
                  <a16:creationId xmlns:a16="http://schemas.microsoft.com/office/drawing/2014/main" id="{3B86766D-0559-EA88-93B9-5B777E1E06AE}"/>
                </a:ext>
              </a:extLst>
            </p:cNvPr>
            <p:cNvCxnSpPr>
              <a:cxnSpLocks/>
              <a:stCxn id="103" idx="2"/>
              <a:endCxn id="99" idx="0"/>
            </p:cNvCxnSpPr>
            <p:nvPr/>
          </p:nvCxnSpPr>
          <p:spPr>
            <a:xfrm flipH="1">
              <a:off x="1994433" y="2342918"/>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3C38D16-C66C-22CC-EE86-1F4D6FFA08EA}"/>
                </a:ext>
              </a:extLst>
            </p:cNvPr>
            <p:cNvCxnSpPr>
              <a:cxnSpLocks/>
              <a:stCxn id="103" idx="2"/>
              <a:endCxn id="97" idx="0"/>
            </p:cNvCxnSpPr>
            <p:nvPr/>
          </p:nvCxnSpPr>
          <p:spPr>
            <a:xfrm>
              <a:off x="2452448" y="2342918"/>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D926DC30-1F58-83AB-9984-501AF030188D}"/>
                </a:ext>
              </a:extLst>
            </p:cNvPr>
            <p:cNvGrpSpPr/>
            <p:nvPr/>
          </p:nvGrpSpPr>
          <p:grpSpPr>
            <a:xfrm>
              <a:off x="3482951" y="2501740"/>
              <a:ext cx="360000" cy="377418"/>
              <a:chOff x="3015000" y="2493387"/>
              <a:chExt cx="360000" cy="377418"/>
            </a:xfrm>
          </p:grpSpPr>
          <p:sp>
            <p:nvSpPr>
              <p:cNvPr id="94" name="Oval 93">
                <a:extLst>
                  <a:ext uri="{FF2B5EF4-FFF2-40B4-BE49-F238E27FC236}">
                    <a16:creationId xmlns:a16="http://schemas.microsoft.com/office/drawing/2014/main" id="{65147CDA-8BB7-488B-046B-5182EEA2DD4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5" name="TextBox 94">
                <a:extLst>
                  <a:ext uri="{FF2B5EF4-FFF2-40B4-BE49-F238E27FC236}">
                    <a16:creationId xmlns:a16="http://schemas.microsoft.com/office/drawing/2014/main" id="{4B66014C-47AB-A74C-F7D2-E233F8F0453C}"/>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79" name="Group 78">
              <a:extLst>
                <a:ext uri="{FF2B5EF4-FFF2-40B4-BE49-F238E27FC236}">
                  <a16:creationId xmlns:a16="http://schemas.microsoft.com/office/drawing/2014/main" id="{E6E09AC5-3604-1134-8D5F-55A02F560395}"/>
                </a:ext>
              </a:extLst>
            </p:cNvPr>
            <p:cNvGrpSpPr/>
            <p:nvPr/>
          </p:nvGrpSpPr>
          <p:grpSpPr>
            <a:xfrm>
              <a:off x="4314607" y="2497697"/>
              <a:ext cx="361264" cy="377418"/>
              <a:chOff x="3015000" y="2493387"/>
              <a:chExt cx="361264" cy="377418"/>
            </a:xfrm>
          </p:grpSpPr>
          <p:sp>
            <p:nvSpPr>
              <p:cNvPr id="89" name="Oval 88">
                <a:extLst>
                  <a:ext uri="{FF2B5EF4-FFF2-40B4-BE49-F238E27FC236}">
                    <a16:creationId xmlns:a16="http://schemas.microsoft.com/office/drawing/2014/main" id="{5EC3D7DA-186B-66D5-58A5-00DD85DB357A}"/>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TextBox 92">
                <a:extLst>
                  <a:ext uri="{FF2B5EF4-FFF2-40B4-BE49-F238E27FC236}">
                    <a16:creationId xmlns:a16="http://schemas.microsoft.com/office/drawing/2014/main" id="{8B92BAEB-A129-01F1-808E-E043A6FBD589}"/>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80" name="Straight Arrow Connector 79">
              <a:extLst>
                <a:ext uri="{FF2B5EF4-FFF2-40B4-BE49-F238E27FC236}">
                  <a16:creationId xmlns:a16="http://schemas.microsoft.com/office/drawing/2014/main" id="{D6F8AD8C-F2A7-3C82-D37A-15586D337685}"/>
                </a:ext>
              </a:extLst>
            </p:cNvPr>
            <p:cNvCxnSpPr>
              <a:cxnSpLocks/>
              <a:stCxn id="101" idx="2"/>
              <a:endCxn id="95" idx="0"/>
            </p:cNvCxnSpPr>
            <p:nvPr/>
          </p:nvCxnSpPr>
          <p:spPr>
            <a:xfrm flipH="1">
              <a:off x="3658907" y="2309188"/>
              <a:ext cx="444607"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479F884-9EE8-B06F-CE79-FE73385915FF}"/>
                </a:ext>
              </a:extLst>
            </p:cNvPr>
            <p:cNvCxnSpPr>
              <a:cxnSpLocks/>
              <a:stCxn id="101" idx="2"/>
              <a:endCxn id="93" idx="0"/>
            </p:cNvCxnSpPr>
            <p:nvPr/>
          </p:nvCxnSpPr>
          <p:spPr>
            <a:xfrm>
              <a:off x="4103514" y="2309188"/>
              <a:ext cx="407087"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7F7C7ABC-3A6A-A592-BA3F-312D444B0B55}"/>
                </a:ext>
              </a:extLst>
            </p:cNvPr>
            <p:cNvGrpSpPr/>
            <p:nvPr/>
          </p:nvGrpSpPr>
          <p:grpSpPr>
            <a:xfrm>
              <a:off x="2402935" y="3126703"/>
              <a:ext cx="360000" cy="369332"/>
              <a:chOff x="3015000" y="2501700"/>
              <a:chExt cx="360000" cy="369332"/>
            </a:xfrm>
          </p:grpSpPr>
          <p:sp>
            <p:nvSpPr>
              <p:cNvPr id="113" name="Oval 112">
                <a:extLst>
                  <a:ext uri="{FF2B5EF4-FFF2-40B4-BE49-F238E27FC236}">
                    <a16:creationId xmlns:a16="http://schemas.microsoft.com/office/drawing/2014/main" id="{5A53BD3C-FB4B-408A-4289-C71A574C8A77}"/>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4" name="TextBox 113">
                <a:extLst>
                  <a:ext uri="{FF2B5EF4-FFF2-40B4-BE49-F238E27FC236}">
                    <a16:creationId xmlns:a16="http://schemas.microsoft.com/office/drawing/2014/main" id="{39962668-0FF0-2CD7-A713-2E62B367397C}"/>
                  </a:ext>
                </a:extLst>
              </p:cNvPr>
              <p:cNvSpPr txBox="1"/>
              <p:nvPr/>
            </p:nvSpPr>
            <p:spPr>
              <a:xfrm>
                <a:off x="3037411" y="2501700"/>
                <a:ext cx="328936" cy="369332"/>
              </a:xfrm>
              <a:prstGeom prst="rect">
                <a:avLst/>
              </a:prstGeom>
              <a:noFill/>
            </p:spPr>
            <p:txBody>
              <a:bodyPr wrap="none" rtlCol="0">
                <a:spAutoFit/>
              </a:bodyPr>
              <a:lstStyle/>
              <a:p>
                <a:r>
                  <a:rPr lang="en-US" dirty="0"/>
                  <a:t>H</a:t>
                </a:r>
              </a:p>
            </p:txBody>
          </p:sp>
        </p:grpSp>
        <p:grpSp>
          <p:nvGrpSpPr>
            <p:cNvPr id="115" name="Group 114">
              <a:extLst>
                <a:ext uri="{FF2B5EF4-FFF2-40B4-BE49-F238E27FC236}">
                  <a16:creationId xmlns:a16="http://schemas.microsoft.com/office/drawing/2014/main" id="{4D629F9C-9D8C-C807-851E-94912A9D8B7B}"/>
                </a:ext>
              </a:extLst>
            </p:cNvPr>
            <p:cNvGrpSpPr/>
            <p:nvPr/>
          </p:nvGrpSpPr>
          <p:grpSpPr>
            <a:xfrm>
              <a:off x="2852975" y="3119493"/>
              <a:ext cx="360000" cy="377418"/>
              <a:chOff x="3015000" y="2493387"/>
              <a:chExt cx="360000" cy="377418"/>
            </a:xfrm>
          </p:grpSpPr>
          <p:sp>
            <p:nvSpPr>
              <p:cNvPr id="116" name="Oval 115">
                <a:extLst>
                  <a:ext uri="{FF2B5EF4-FFF2-40B4-BE49-F238E27FC236}">
                    <a16:creationId xmlns:a16="http://schemas.microsoft.com/office/drawing/2014/main" id="{9504C08B-F304-1488-2769-2B7E92DDEA9D}"/>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 name="TextBox 116">
                <a:extLst>
                  <a:ext uri="{FF2B5EF4-FFF2-40B4-BE49-F238E27FC236}">
                    <a16:creationId xmlns:a16="http://schemas.microsoft.com/office/drawing/2014/main" id="{EE36AD35-D543-F7B4-63F7-D1F8C11F613A}"/>
                  </a:ext>
                </a:extLst>
              </p:cNvPr>
              <p:cNvSpPr txBox="1"/>
              <p:nvPr/>
            </p:nvSpPr>
            <p:spPr>
              <a:xfrm>
                <a:off x="3078976" y="2493387"/>
                <a:ext cx="242374" cy="369332"/>
              </a:xfrm>
              <a:prstGeom prst="rect">
                <a:avLst/>
              </a:prstGeom>
              <a:noFill/>
            </p:spPr>
            <p:txBody>
              <a:bodyPr wrap="none" rtlCol="0">
                <a:spAutoFit/>
              </a:bodyPr>
              <a:lstStyle/>
              <a:p>
                <a:r>
                  <a:rPr lang="en-US" dirty="0"/>
                  <a:t>I</a:t>
                </a:r>
              </a:p>
            </p:txBody>
          </p:sp>
        </p:grpSp>
        <p:cxnSp>
          <p:nvCxnSpPr>
            <p:cNvPr id="136" name="Straight Arrow Connector 135">
              <a:extLst>
                <a:ext uri="{FF2B5EF4-FFF2-40B4-BE49-F238E27FC236}">
                  <a16:creationId xmlns:a16="http://schemas.microsoft.com/office/drawing/2014/main" id="{69F9D1B5-B334-F546-CEC0-4DEE8BEB1C5B}"/>
                </a:ext>
              </a:extLst>
            </p:cNvPr>
            <p:cNvCxnSpPr>
              <a:cxnSpLocks/>
              <a:stCxn id="96" idx="4"/>
              <a:endCxn id="114" idx="0"/>
            </p:cNvCxnSpPr>
            <p:nvPr/>
          </p:nvCxnSpPr>
          <p:spPr>
            <a:xfrm flipH="1">
              <a:off x="2589814" y="2888455"/>
              <a:ext cx="275718" cy="238248"/>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76F6E962-5FF4-6C2D-CBDC-186DDBE3275E}"/>
                </a:ext>
              </a:extLst>
            </p:cNvPr>
            <p:cNvCxnSpPr>
              <a:cxnSpLocks/>
              <a:stCxn id="97" idx="2"/>
              <a:endCxn id="117" idx="0"/>
            </p:cNvCxnSpPr>
            <p:nvPr/>
          </p:nvCxnSpPr>
          <p:spPr>
            <a:xfrm>
              <a:off x="2864694" y="2880369"/>
              <a:ext cx="173444"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sp>
        <p:nvSpPr>
          <p:cNvPr id="2" name="Date Placeholder 2">
            <a:extLst>
              <a:ext uri="{FF2B5EF4-FFF2-40B4-BE49-F238E27FC236}">
                <a16:creationId xmlns:a16="http://schemas.microsoft.com/office/drawing/2014/main" id="{4FEE2EDB-D632-63D7-BFDD-50BD4DF43B5F}"/>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C9117D84-FD36-25AB-AFDE-6347CB9CA1B5}"/>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4222302320"/>
                  </p:ext>
                </p:extLst>
              </p:nvPr>
            </p:nvGraphicFramePr>
            <p:xfrm>
              <a:off x="304700"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+1</m:t>
                                </m:r>
                              </m:oMath>
                            </m:oMathPara>
                          </a14:m>
                          <a:endParaRPr lang="en-US" sz="1400" dirty="0"/>
                        </a:p>
                      </a:txBody>
                      <a:tcPr anchor="ct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Choice>
        <mc:Fallback xmlns="">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4222302320"/>
                  </p:ext>
                </p:extLst>
              </p:nvPr>
            </p:nvGraphicFramePr>
            <p:xfrm>
              <a:off x="304700"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endParaRPr lang="en-US"/>
                        </a:p>
                      </a:txBody>
                      <a:tcPr anchor="ctr">
                        <a:blipFill>
                          <a:blip r:embed="rId3"/>
                          <a:stretch>
                            <a:fillRect l="-101190" t="-103846" r="-102381" b="-219231"/>
                          </a:stretch>
                        </a:blipFill>
                      </a:tcPr>
                    </a:tc>
                    <a:tc>
                      <a:txBody>
                        <a:bodyPr/>
                        <a:lstStyle/>
                        <a:p>
                          <a:endParaRPr lang="en-US"/>
                        </a:p>
                      </a:txBody>
                      <a:tcPr anchor="ctr">
                        <a:blipFill>
                          <a:blip r:embed="rId3"/>
                          <a:stretch>
                            <a:fillRect l="-198824" t="-103846" r="-1176" b="-219231"/>
                          </a:stretch>
                        </a:blipFill>
                      </a:tcP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endParaRPr lang="en-US"/>
                        </a:p>
                      </a:txBody>
                      <a:tcPr anchor="ctr">
                        <a:blipFill>
                          <a:blip r:embed="rId3"/>
                          <a:stretch>
                            <a:fillRect l="-101190" t="-203846" r="-102381" b="-119231"/>
                          </a:stretch>
                        </a:blipFill>
                      </a:tcPr>
                    </a:tc>
                    <a:tc>
                      <a:txBody>
                        <a:bodyPr/>
                        <a:lstStyle/>
                        <a:p>
                          <a:pPr algn="ctr"/>
                          <a:endParaRPr lang="en-US" sz="140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Fallback>
      </mc:AlternateContent>
    </p:spTree>
    <p:extLst>
      <p:ext uri="{BB962C8B-B14F-4D97-AF65-F5344CB8AC3E}">
        <p14:creationId xmlns:p14="http://schemas.microsoft.com/office/powerpoint/2010/main" val="3154610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Trees</a:t>
            </a:r>
            <a:endParaRPr sz="2400" dirty="0"/>
          </a:p>
        </p:txBody>
      </p:sp>
      <p:sp>
        <p:nvSpPr>
          <p:cNvPr id="2" name="Date Placeholder 2">
            <a:extLst>
              <a:ext uri="{FF2B5EF4-FFF2-40B4-BE49-F238E27FC236}">
                <a16:creationId xmlns:a16="http://schemas.microsoft.com/office/drawing/2014/main" id="{4FEE2EDB-D632-63D7-BFDD-50BD4DF43B5F}"/>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C9117D84-FD36-25AB-AFDE-6347CB9CA1B5}"/>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202093056"/>
                  </p:ext>
                </p:extLst>
              </p:nvPr>
            </p:nvGraphicFramePr>
            <p:xfrm>
              <a:off x="162087"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𝐻</m:t>
                                </m:r>
                                <m:r>
                                  <a:rPr lang="en-US" sz="1400" b="0" i="1" smtClean="0">
                                    <a:latin typeface="Cambria Math" panose="02040503050406030204" pitchFamily="18" charset="0"/>
                                  </a:rPr>
                                  <m:t>+1</m:t>
                                </m:r>
                              </m:oMath>
                            </m:oMathPara>
                          </a14:m>
                          <a:endParaRPr lang="en-US" sz="1400" dirty="0"/>
                        </a:p>
                      </a:txBody>
                      <a:tcPr anchor="ct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𝐻</m:t>
                                    </m:r>
                                    <m:r>
                                      <a:rPr lang="en-US" sz="1400" b="0" i="1" smtClean="0">
                                        <a:latin typeface="Cambria Math" panose="02040503050406030204" pitchFamily="18" charset="0"/>
                                      </a:rPr>
                                      <m:t>+1</m:t>
                                    </m:r>
                                  </m:sup>
                                </m:sSup>
                                <m:r>
                                  <a:rPr lang="en-US" sz="1400" b="0" i="1" smtClean="0">
                                    <a:latin typeface="Cambria Math" panose="02040503050406030204" pitchFamily="18" charset="0"/>
                                  </a:rPr>
                                  <m:t>−1</m:t>
                                </m:r>
                              </m:oMath>
                            </m:oMathPara>
                          </a14:m>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Choice>
        <mc:Fallback xmlns="">
          <p:graphicFrame>
            <p:nvGraphicFramePr>
              <p:cNvPr id="5" name="Table 5">
                <a:extLst>
                  <a:ext uri="{FF2B5EF4-FFF2-40B4-BE49-F238E27FC236}">
                    <a16:creationId xmlns:a16="http://schemas.microsoft.com/office/drawing/2014/main" id="{F13F8E3E-7F07-7221-013D-75AB34195EE9}"/>
                  </a:ext>
                </a:extLst>
              </p:cNvPr>
              <p:cNvGraphicFramePr>
                <a:graphicFrameLocks noGrp="1"/>
              </p:cNvGraphicFramePr>
              <p:nvPr>
                <p:extLst>
                  <p:ext uri="{D42A27DB-BD31-4B8C-83A1-F6EECF244321}">
                    <p14:modId xmlns:p14="http://schemas.microsoft.com/office/powerpoint/2010/main" val="202093056"/>
                  </p:ext>
                </p:extLst>
              </p:nvPr>
            </p:nvGraphicFramePr>
            <p:xfrm>
              <a:off x="162087"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Max Nodes</a:t>
                          </a:r>
                        </a:p>
                      </a:txBody>
                      <a:tcPr anchor="ctr"/>
                    </a:tc>
                    <a:tc>
                      <a:txBody>
                        <a:bodyPr/>
                        <a:lstStyle/>
                        <a:p>
                          <a:pPr algn="ctr"/>
                          <a:r>
                            <a:rPr lang="en-US" sz="1400" dirty="0"/>
                            <a:t>Min Nodes</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endParaRPr lang="en-US"/>
                        </a:p>
                      </a:txBody>
                      <a:tcPr anchor="ctr">
                        <a:blipFill>
                          <a:blip r:embed="rId3"/>
                          <a:stretch>
                            <a:fillRect l="-101190" t="-103846" r="-102381" b="-219231"/>
                          </a:stretch>
                        </a:blipFill>
                      </a:tcPr>
                    </a:tc>
                    <a:tc>
                      <a:txBody>
                        <a:bodyPr/>
                        <a:lstStyle/>
                        <a:p>
                          <a:endParaRPr lang="en-US"/>
                        </a:p>
                      </a:txBody>
                      <a:tcPr anchor="ctr">
                        <a:blipFill>
                          <a:blip r:embed="rId3"/>
                          <a:stretch>
                            <a:fillRect l="-198824" t="-103846" r="-1176" b="-219231"/>
                          </a:stretch>
                        </a:blipFill>
                      </a:tcP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endParaRPr lang="en-US"/>
                        </a:p>
                      </a:txBody>
                      <a:tcPr anchor="ctr">
                        <a:blipFill>
                          <a:blip r:embed="rId3"/>
                          <a:stretch>
                            <a:fillRect l="-101190" t="-203846" r="-102381" b="-119231"/>
                          </a:stretch>
                        </a:blipFill>
                      </a:tcP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Fallback>
      </mc:AlternateContent>
      <p:grpSp>
        <p:nvGrpSpPr>
          <p:cNvPr id="7" name="Group 6">
            <a:extLst>
              <a:ext uri="{FF2B5EF4-FFF2-40B4-BE49-F238E27FC236}">
                <a16:creationId xmlns:a16="http://schemas.microsoft.com/office/drawing/2014/main" id="{3C32650C-D678-2DC7-B593-25AF27B10245}"/>
              </a:ext>
            </a:extLst>
          </p:cNvPr>
          <p:cNvGrpSpPr/>
          <p:nvPr/>
        </p:nvGrpSpPr>
        <p:grpSpPr>
          <a:xfrm>
            <a:off x="1930211" y="1108716"/>
            <a:ext cx="360000" cy="377418"/>
            <a:chOff x="3015000" y="2493387"/>
            <a:chExt cx="360000" cy="377418"/>
          </a:xfrm>
        </p:grpSpPr>
        <p:sp>
          <p:nvSpPr>
            <p:cNvPr id="41" name="Oval 40">
              <a:extLst>
                <a:ext uri="{FF2B5EF4-FFF2-40B4-BE49-F238E27FC236}">
                  <a16:creationId xmlns:a16="http://schemas.microsoft.com/office/drawing/2014/main" id="{5DF19CC8-3F3F-7F0F-7959-67F99416215F}"/>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2" name="TextBox 41">
              <a:extLst>
                <a:ext uri="{FF2B5EF4-FFF2-40B4-BE49-F238E27FC236}">
                  <a16:creationId xmlns:a16="http://schemas.microsoft.com/office/drawing/2014/main" id="{2FC9BB1A-8732-9BEC-2FA6-1A7C37DE5305}"/>
                </a:ext>
              </a:extLst>
            </p:cNvPr>
            <p:cNvSpPr txBox="1"/>
            <p:nvPr/>
          </p:nvSpPr>
          <p:spPr>
            <a:xfrm>
              <a:off x="3045724" y="2493387"/>
              <a:ext cx="317716" cy="369332"/>
            </a:xfrm>
            <a:prstGeom prst="rect">
              <a:avLst/>
            </a:prstGeom>
            <a:noFill/>
          </p:spPr>
          <p:txBody>
            <a:bodyPr wrap="none" rtlCol="0">
              <a:spAutoFit/>
            </a:bodyPr>
            <a:lstStyle/>
            <a:p>
              <a:r>
                <a:rPr lang="en-US" dirty="0"/>
                <a:t>A</a:t>
              </a:r>
            </a:p>
          </p:txBody>
        </p:sp>
      </p:grpSp>
      <p:grpSp>
        <p:nvGrpSpPr>
          <p:cNvPr id="8" name="Group 7">
            <a:extLst>
              <a:ext uri="{FF2B5EF4-FFF2-40B4-BE49-F238E27FC236}">
                <a16:creationId xmlns:a16="http://schemas.microsoft.com/office/drawing/2014/main" id="{6E54A889-F905-03C8-3DB6-FE0A4E3A73A2}"/>
              </a:ext>
            </a:extLst>
          </p:cNvPr>
          <p:cNvGrpSpPr/>
          <p:nvPr/>
        </p:nvGrpSpPr>
        <p:grpSpPr>
          <a:xfrm>
            <a:off x="1126051" y="1703612"/>
            <a:ext cx="360000" cy="377418"/>
            <a:chOff x="3015000" y="2493387"/>
            <a:chExt cx="360000" cy="377418"/>
          </a:xfrm>
        </p:grpSpPr>
        <p:sp>
          <p:nvSpPr>
            <p:cNvPr id="39" name="Oval 38">
              <a:extLst>
                <a:ext uri="{FF2B5EF4-FFF2-40B4-BE49-F238E27FC236}">
                  <a16:creationId xmlns:a16="http://schemas.microsoft.com/office/drawing/2014/main" id="{097D3A49-3D5E-5774-00E9-FE96AABBE634}"/>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TextBox 39">
              <a:extLst>
                <a:ext uri="{FF2B5EF4-FFF2-40B4-BE49-F238E27FC236}">
                  <a16:creationId xmlns:a16="http://schemas.microsoft.com/office/drawing/2014/main" id="{D9AE362C-F708-A75B-4982-AF4CDFA5A9C6}"/>
                </a:ext>
              </a:extLst>
            </p:cNvPr>
            <p:cNvSpPr txBox="1"/>
            <p:nvPr/>
          </p:nvSpPr>
          <p:spPr>
            <a:xfrm>
              <a:off x="3045724" y="2493387"/>
              <a:ext cx="309700" cy="369332"/>
            </a:xfrm>
            <a:prstGeom prst="rect">
              <a:avLst/>
            </a:prstGeom>
            <a:noFill/>
          </p:spPr>
          <p:txBody>
            <a:bodyPr wrap="none" rtlCol="0">
              <a:spAutoFit/>
            </a:bodyPr>
            <a:lstStyle/>
            <a:p>
              <a:r>
                <a:rPr lang="en-US" dirty="0"/>
                <a:t>B</a:t>
              </a:r>
            </a:p>
          </p:txBody>
        </p:sp>
      </p:grpSp>
      <p:grpSp>
        <p:nvGrpSpPr>
          <p:cNvPr id="9" name="Group 8">
            <a:extLst>
              <a:ext uri="{FF2B5EF4-FFF2-40B4-BE49-F238E27FC236}">
                <a16:creationId xmlns:a16="http://schemas.microsoft.com/office/drawing/2014/main" id="{3B602776-0862-3471-F128-4B7AB237631D}"/>
              </a:ext>
            </a:extLst>
          </p:cNvPr>
          <p:cNvGrpSpPr/>
          <p:nvPr/>
        </p:nvGrpSpPr>
        <p:grpSpPr>
          <a:xfrm>
            <a:off x="2777918" y="1669882"/>
            <a:ext cx="360000" cy="377418"/>
            <a:chOff x="3015000" y="2493387"/>
            <a:chExt cx="360000" cy="377418"/>
          </a:xfrm>
        </p:grpSpPr>
        <p:sp>
          <p:nvSpPr>
            <p:cNvPr id="37" name="Oval 36">
              <a:extLst>
                <a:ext uri="{FF2B5EF4-FFF2-40B4-BE49-F238E27FC236}">
                  <a16:creationId xmlns:a16="http://schemas.microsoft.com/office/drawing/2014/main" id="{ED75B8DF-5C48-7EE3-AF44-4B021B1AF078}"/>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8" name="TextBox 37">
              <a:extLst>
                <a:ext uri="{FF2B5EF4-FFF2-40B4-BE49-F238E27FC236}">
                  <a16:creationId xmlns:a16="http://schemas.microsoft.com/office/drawing/2014/main" id="{8CB98D31-A5F3-4B39-6F92-AA3C36780F7D}"/>
                </a:ext>
              </a:extLst>
            </p:cNvPr>
            <p:cNvSpPr txBox="1"/>
            <p:nvPr/>
          </p:nvSpPr>
          <p:spPr>
            <a:xfrm>
              <a:off x="3045724" y="2493387"/>
              <a:ext cx="308098" cy="369332"/>
            </a:xfrm>
            <a:prstGeom prst="rect">
              <a:avLst/>
            </a:prstGeom>
            <a:noFill/>
          </p:spPr>
          <p:txBody>
            <a:bodyPr wrap="none" rtlCol="0">
              <a:spAutoFit/>
            </a:bodyPr>
            <a:lstStyle/>
            <a:p>
              <a:r>
                <a:rPr lang="en-US" dirty="0"/>
                <a:t>C</a:t>
              </a:r>
            </a:p>
          </p:txBody>
        </p:sp>
      </p:grpSp>
      <p:cxnSp>
        <p:nvCxnSpPr>
          <p:cNvPr id="10" name="Straight Arrow Connector 9">
            <a:extLst>
              <a:ext uri="{FF2B5EF4-FFF2-40B4-BE49-F238E27FC236}">
                <a16:creationId xmlns:a16="http://schemas.microsoft.com/office/drawing/2014/main" id="{BEAA9F93-A04A-2230-2D68-C2304EC052D5}"/>
              </a:ext>
            </a:extLst>
          </p:cNvPr>
          <p:cNvCxnSpPr>
            <a:cxnSpLocks/>
            <a:stCxn id="42" idx="2"/>
            <a:endCxn id="40" idx="0"/>
          </p:cNvCxnSpPr>
          <p:nvPr/>
        </p:nvCxnSpPr>
        <p:spPr>
          <a:xfrm flipH="1">
            <a:off x="1311625" y="1478048"/>
            <a:ext cx="808168" cy="22556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022A637-6FAD-9191-675E-B4EDE113FFF3}"/>
              </a:ext>
            </a:extLst>
          </p:cNvPr>
          <p:cNvCxnSpPr>
            <a:cxnSpLocks/>
            <a:stCxn id="42" idx="2"/>
            <a:endCxn id="38" idx="0"/>
          </p:cNvCxnSpPr>
          <p:nvPr/>
        </p:nvCxnSpPr>
        <p:spPr>
          <a:xfrm>
            <a:off x="2119793" y="1478048"/>
            <a:ext cx="842898" cy="19183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75D4CD9B-E731-E5BF-626F-DACCE994321F}"/>
              </a:ext>
            </a:extLst>
          </p:cNvPr>
          <p:cNvGrpSpPr/>
          <p:nvPr/>
        </p:nvGrpSpPr>
        <p:grpSpPr>
          <a:xfrm>
            <a:off x="659219" y="2239960"/>
            <a:ext cx="360000" cy="377418"/>
            <a:chOff x="3015000" y="2493387"/>
            <a:chExt cx="360000" cy="377418"/>
          </a:xfrm>
        </p:grpSpPr>
        <p:sp>
          <p:nvSpPr>
            <p:cNvPr id="35" name="Oval 34">
              <a:extLst>
                <a:ext uri="{FF2B5EF4-FFF2-40B4-BE49-F238E27FC236}">
                  <a16:creationId xmlns:a16="http://schemas.microsoft.com/office/drawing/2014/main" id="{38D65801-BDA9-43B0-52BA-F3ABB5CD6F21}"/>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6" name="TextBox 35">
              <a:extLst>
                <a:ext uri="{FF2B5EF4-FFF2-40B4-BE49-F238E27FC236}">
                  <a16:creationId xmlns:a16="http://schemas.microsoft.com/office/drawing/2014/main" id="{04A563F8-CC50-9989-D872-BFA719379C06}"/>
                </a:ext>
              </a:extLst>
            </p:cNvPr>
            <p:cNvSpPr txBox="1"/>
            <p:nvPr/>
          </p:nvSpPr>
          <p:spPr>
            <a:xfrm>
              <a:off x="3045724" y="2493387"/>
              <a:ext cx="327334" cy="369332"/>
            </a:xfrm>
            <a:prstGeom prst="rect">
              <a:avLst/>
            </a:prstGeom>
            <a:noFill/>
          </p:spPr>
          <p:txBody>
            <a:bodyPr wrap="none" rtlCol="0">
              <a:spAutoFit/>
            </a:bodyPr>
            <a:lstStyle/>
            <a:p>
              <a:r>
                <a:rPr lang="en-US" dirty="0"/>
                <a:t>D</a:t>
              </a:r>
            </a:p>
          </p:txBody>
        </p:sp>
      </p:grpSp>
      <p:grpSp>
        <p:nvGrpSpPr>
          <p:cNvPr id="14" name="Group 13">
            <a:extLst>
              <a:ext uri="{FF2B5EF4-FFF2-40B4-BE49-F238E27FC236}">
                <a16:creationId xmlns:a16="http://schemas.microsoft.com/office/drawing/2014/main" id="{CC9FDBF1-373C-4AEC-AA1B-2817C27C9276}"/>
              </a:ext>
            </a:extLst>
          </p:cNvPr>
          <p:cNvGrpSpPr/>
          <p:nvPr/>
        </p:nvGrpSpPr>
        <p:grpSpPr>
          <a:xfrm>
            <a:off x="1544709" y="2241063"/>
            <a:ext cx="360000" cy="377418"/>
            <a:chOff x="3015000" y="2493387"/>
            <a:chExt cx="360000" cy="377418"/>
          </a:xfrm>
        </p:grpSpPr>
        <p:sp>
          <p:nvSpPr>
            <p:cNvPr id="33" name="Oval 32">
              <a:extLst>
                <a:ext uri="{FF2B5EF4-FFF2-40B4-BE49-F238E27FC236}">
                  <a16:creationId xmlns:a16="http://schemas.microsoft.com/office/drawing/2014/main" id="{C647FB55-16B1-768E-389B-995BB987374E}"/>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4" name="TextBox 33">
              <a:extLst>
                <a:ext uri="{FF2B5EF4-FFF2-40B4-BE49-F238E27FC236}">
                  <a16:creationId xmlns:a16="http://schemas.microsoft.com/office/drawing/2014/main" id="{413C1BC5-22F3-6997-B118-15E36085036D}"/>
                </a:ext>
              </a:extLst>
            </p:cNvPr>
            <p:cNvSpPr txBox="1"/>
            <p:nvPr/>
          </p:nvSpPr>
          <p:spPr>
            <a:xfrm>
              <a:off x="3045724" y="2493387"/>
              <a:ext cx="296876" cy="369332"/>
            </a:xfrm>
            <a:prstGeom prst="rect">
              <a:avLst/>
            </a:prstGeom>
            <a:noFill/>
          </p:spPr>
          <p:txBody>
            <a:bodyPr wrap="none" rtlCol="0">
              <a:spAutoFit/>
            </a:bodyPr>
            <a:lstStyle/>
            <a:p>
              <a:r>
                <a:rPr lang="en-US" dirty="0"/>
                <a:t>E</a:t>
              </a:r>
            </a:p>
          </p:txBody>
        </p:sp>
      </p:grpSp>
      <p:cxnSp>
        <p:nvCxnSpPr>
          <p:cNvPr id="15" name="Straight Arrow Connector 14">
            <a:extLst>
              <a:ext uri="{FF2B5EF4-FFF2-40B4-BE49-F238E27FC236}">
                <a16:creationId xmlns:a16="http://schemas.microsoft.com/office/drawing/2014/main" id="{0F4BA0A0-0FAB-8D9A-31B5-018075502516}"/>
              </a:ext>
            </a:extLst>
          </p:cNvPr>
          <p:cNvCxnSpPr>
            <a:cxnSpLocks/>
            <a:stCxn id="40" idx="2"/>
            <a:endCxn id="36" idx="0"/>
          </p:cNvCxnSpPr>
          <p:nvPr/>
        </p:nvCxnSpPr>
        <p:spPr>
          <a:xfrm flipH="1">
            <a:off x="853610" y="2072944"/>
            <a:ext cx="458015" cy="167016"/>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BEC5B7F-B07B-E430-FC32-A921148D446F}"/>
              </a:ext>
            </a:extLst>
          </p:cNvPr>
          <p:cNvCxnSpPr>
            <a:cxnSpLocks/>
            <a:stCxn id="40" idx="2"/>
            <a:endCxn id="34" idx="0"/>
          </p:cNvCxnSpPr>
          <p:nvPr/>
        </p:nvCxnSpPr>
        <p:spPr>
          <a:xfrm>
            <a:off x="1311625" y="2072944"/>
            <a:ext cx="412246" cy="16811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1D4E9C4C-2FF9-68EC-7A14-14FDFBF35A49}"/>
              </a:ext>
            </a:extLst>
          </p:cNvPr>
          <p:cNvGrpSpPr/>
          <p:nvPr/>
        </p:nvGrpSpPr>
        <p:grpSpPr>
          <a:xfrm>
            <a:off x="1262112" y="2848416"/>
            <a:ext cx="360000" cy="377418"/>
            <a:chOff x="3015000" y="2493387"/>
            <a:chExt cx="360000" cy="377418"/>
          </a:xfrm>
        </p:grpSpPr>
        <p:sp>
          <p:nvSpPr>
            <p:cNvPr id="27" name="Oval 26">
              <a:extLst>
                <a:ext uri="{FF2B5EF4-FFF2-40B4-BE49-F238E27FC236}">
                  <a16:creationId xmlns:a16="http://schemas.microsoft.com/office/drawing/2014/main" id="{812B3439-440B-9B6C-D507-4032CD6DC916}"/>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8" name="TextBox 27">
              <a:extLst>
                <a:ext uri="{FF2B5EF4-FFF2-40B4-BE49-F238E27FC236}">
                  <a16:creationId xmlns:a16="http://schemas.microsoft.com/office/drawing/2014/main" id="{A212658D-9764-F003-76AF-4E66620BC48A}"/>
                </a:ext>
              </a:extLst>
            </p:cNvPr>
            <p:cNvSpPr txBox="1"/>
            <p:nvPr/>
          </p:nvSpPr>
          <p:spPr>
            <a:xfrm>
              <a:off x="3045724" y="2493387"/>
              <a:ext cx="290464" cy="369332"/>
            </a:xfrm>
            <a:prstGeom prst="rect">
              <a:avLst/>
            </a:prstGeom>
            <a:noFill/>
          </p:spPr>
          <p:txBody>
            <a:bodyPr wrap="none" rtlCol="0">
              <a:spAutoFit/>
            </a:bodyPr>
            <a:lstStyle/>
            <a:p>
              <a:r>
                <a:rPr lang="en-US" dirty="0"/>
                <a:t>F</a:t>
              </a:r>
            </a:p>
          </p:txBody>
        </p:sp>
      </p:grpSp>
      <p:grpSp>
        <p:nvGrpSpPr>
          <p:cNvPr id="22" name="Group 21">
            <a:extLst>
              <a:ext uri="{FF2B5EF4-FFF2-40B4-BE49-F238E27FC236}">
                <a16:creationId xmlns:a16="http://schemas.microsoft.com/office/drawing/2014/main" id="{0D6F8CDE-8FDC-0E56-08A2-A734DAA54A17}"/>
              </a:ext>
            </a:extLst>
          </p:cNvPr>
          <p:cNvGrpSpPr/>
          <p:nvPr/>
        </p:nvGrpSpPr>
        <p:grpSpPr>
          <a:xfrm>
            <a:off x="1712152" y="2849519"/>
            <a:ext cx="361264" cy="377418"/>
            <a:chOff x="3015000" y="2493387"/>
            <a:chExt cx="361264" cy="377418"/>
          </a:xfrm>
        </p:grpSpPr>
        <p:sp>
          <p:nvSpPr>
            <p:cNvPr id="25" name="Oval 24">
              <a:extLst>
                <a:ext uri="{FF2B5EF4-FFF2-40B4-BE49-F238E27FC236}">
                  <a16:creationId xmlns:a16="http://schemas.microsoft.com/office/drawing/2014/main" id="{105DBE59-7091-6AE3-0DD5-A4DBC24DE191}"/>
                </a:ext>
              </a:extLst>
            </p:cNvPr>
            <p:cNvSpPr/>
            <p:nvPr/>
          </p:nvSpPr>
          <p:spPr>
            <a:xfrm>
              <a:off x="3015000" y="25108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6" name="TextBox 25">
              <a:extLst>
                <a:ext uri="{FF2B5EF4-FFF2-40B4-BE49-F238E27FC236}">
                  <a16:creationId xmlns:a16="http://schemas.microsoft.com/office/drawing/2014/main" id="{F9ADBFE1-88F8-B493-9D2A-2C8B49D5A230}"/>
                </a:ext>
              </a:extLst>
            </p:cNvPr>
            <p:cNvSpPr txBox="1"/>
            <p:nvPr/>
          </p:nvSpPr>
          <p:spPr>
            <a:xfrm>
              <a:off x="3045724" y="2493387"/>
              <a:ext cx="330540" cy="369332"/>
            </a:xfrm>
            <a:prstGeom prst="rect">
              <a:avLst/>
            </a:prstGeom>
            <a:noFill/>
          </p:spPr>
          <p:txBody>
            <a:bodyPr wrap="none" rtlCol="0">
              <a:spAutoFit/>
            </a:bodyPr>
            <a:lstStyle/>
            <a:p>
              <a:r>
                <a:rPr lang="en-US" dirty="0"/>
                <a:t>G</a:t>
              </a:r>
            </a:p>
          </p:txBody>
        </p:sp>
      </p:grpSp>
      <p:cxnSp>
        <p:nvCxnSpPr>
          <p:cNvPr id="23" name="Straight Arrow Connector 22">
            <a:extLst>
              <a:ext uri="{FF2B5EF4-FFF2-40B4-BE49-F238E27FC236}">
                <a16:creationId xmlns:a16="http://schemas.microsoft.com/office/drawing/2014/main" id="{18140D21-10B3-38C4-BBC8-0560BC68D513}"/>
              </a:ext>
            </a:extLst>
          </p:cNvPr>
          <p:cNvCxnSpPr>
            <a:cxnSpLocks/>
            <a:stCxn id="33" idx="4"/>
            <a:endCxn id="28" idx="0"/>
          </p:cNvCxnSpPr>
          <p:nvPr/>
        </p:nvCxnSpPr>
        <p:spPr>
          <a:xfrm flipH="1">
            <a:off x="1438068" y="2618481"/>
            <a:ext cx="286641" cy="229935"/>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9EE7213-11D4-96AC-E18C-E2A149CB16FB}"/>
              </a:ext>
            </a:extLst>
          </p:cNvPr>
          <p:cNvCxnSpPr>
            <a:cxnSpLocks/>
            <a:stCxn id="34" idx="2"/>
            <a:endCxn id="26" idx="0"/>
          </p:cNvCxnSpPr>
          <p:nvPr/>
        </p:nvCxnSpPr>
        <p:spPr>
          <a:xfrm>
            <a:off x="1723871" y="2610395"/>
            <a:ext cx="184275" cy="239124"/>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3E048C8-9A2E-6891-E6FB-49E0DB26C5B7}"/>
                  </a:ext>
                </a:extLst>
              </p:cNvPr>
              <p:cNvSpPr txBox="1"/>
              <p:nvPr/>
            </p:nvSpPr>
            <p:spPr>
              <a:xfrm>
                <a:off x="4066454" y="1118223"/>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=0</m:t>
                    </m:r>
                  </m:oMath>
                </a14:m>
                <a:r>
                  <a:rPr lang="en-US" sz="1600" dirty="0"/>
                  <a:t>, Min nodes = 1</a:t>
                </a:r>
              </a:p>
            </p:txBody>
          </p:sp>
        </mc:Choice>
        <mc:Fallback xmlns="">
          <p:sp>
            <p:nvSpPr>
              <p:cNvPr id="43" name="TextBox 42">
                <a:extLst>
                  <a:ext uri="{FF2B5EF4-FFF2-40B4-BE49-F238E27FC236}">
                    <a16:creationId xmlns:a16="http://schemas.microsoft.com/office/drawing/2014/main" id="{D3E048C8-9A2E-6891-E6FB-49E0DB26C5B7}"/>
                  </a:ext>
                </a:extLst>
              </p:cNvPr>
              <p:cNvSpPr txBox="1">
                <a:spLocks noRot="1" noChangeAspect="1" noMove="1" noResize="1" noEditPoints="1" noAdjustHandles="1" noChangeArrowheads="1" noChangeShapeType="1" noTextEdit="1"/>
              </p:cNvSpPr>
              <p:nvPr/>
            </p:nvSpPr>
            <p:spPr>
              <a:xfrm>
                <a:off x="4066454" y="1118223"/>
                <a:ext cx="2320059" cy="338554"/>
              </a:xfrm>
              <a:prstGeom prst="rect">
                <a:avLst/>
              </a:prstGeom>
              <a:blipFill>
                <a:blip r:embed="rId4"/>
                <a:stretch>
                  <a:fillRect l="-1630"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66AFDC0-6757-E6CF-23A5-DA2693E4A5C0}"/>
                  </a:ext>
                </a:extLst>
              </p:cNvPr>
              <p:cNvSpPr txBox="1"/>
              <p:nvPr/>
            </p:nvSpPr>
            <p:spPr>
              <a:xfrm>
                <a:off x="4066454" y="1332492"/>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=1</m:t>
                    </m:r>
                  </m:oMath>
                </a14:m>
                <a:r>
                  <a:rPr lang="en-US" sz="1600" dirty="0"/>
                  <a:t>, Min nodes = 3</a:t>
                </a:r>
              </a:p>
            </p:txBody>
          </p:sp>
        </mc:Choice>
        <mc:Fallback xmlns="">
          <p:sp>
            <p:nvSpPr>
              <p:cNvPr id="44" name="TextBox 43">
                <a:extLst>
                  <a:ext uri="{FF2B5EF4-FFF2-40B4-BE49-F238E27FC236}">
                    <a16:creationId xmlns:a16="http://schemas.microsoft.com/office/drawing/2014/main" id="{066AFDC0-6757-E6CF-23A5-DA2693E4A5C0}"/>
                  </a:ext>
                </a:extLst>
              </p:cNvPr>
              <p:cNvSpPr txBox="1">
                <a:spLocks noRot="1" noChangeAspect="1" noMove="1" noResize="1" noEditPoints="1" noAdjustHandles="1" noChangeArrowheads="1" noChangeShapeType="1" noTextEdit="1"/>
              </p:cNvSpPr>
              <p:nvPr/>
            </p:nvSpPr>
            <p:spPr>
              <a:xfrm>
                <a:off x="4066454" y="1332492"/>
                <a:ext cx="2320059" cy="338554"/>
              </a:xfrm>
              <a:prstGeom prst="rect">
                <a:avLst/>
              </a:prstGeom>
              <a:blipFill>
                <a:blip r:embed="rId5"/>
                <a:stretch>
                  <a:fillRect l="-1630"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9D63204-5162-7739-B4B5-A800271B1D96}"/>
                  </a:ext>
                </a:extLst>
              </p:cNvPr>
              <p:cNvSpPr txBox="1"/>
              <p:nvPr/>
            </p:nvSpPr>
            <p:spPr>
              <a:xfrm>
                <a:off x="4066453" y="1573965"/>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=2</m:t>
                    </m:r>
                  </m:oMath>
                </a14:m>
                <a:r>
                  <a:rPr lang="en-US" sz="1600" dirty="0"/>
                  <a:t>, Min nodes = 5</a:t>
                </a:r>
              </a:p>
            </p:txBody>
          </p:sp>
        </mc:Choice>
        <mc:Fallback xmlns="">
          <p:sp>
            <p:nvSpPr>
              <p:cNvPr id="45" name="TextBox 44">
                <a:extLst>
                  <a:ext uri="{FF2B5EF4-FFF2-40B4-BE49-F238E27FC236}">
                    <a16:creationId xmlns:a16="http://schemas.microsoft.com/office/drawing/2014/main" id="{99D63204-5162-7739-B4B5-A800271B1D96}"/>
                  </a:ext>
                </a:extLst>
              </p:cNvPr>
              <p:cNvSpPr txBox="1">
                <a:spLocks noRot="1" noChangeAspect="1" noMove="1" noResize="1" noEditPoints="1" noAdjustHandles="1" noChangeArrowheads="1" noChangeShapeType="1" noTextEdit="1"/>
              </p:cNvSpPr>
              <p:nvPr/>
            </p:nvSpPr>
            <p:spPr>
              <a:xfrm>
                <a:off x="4066453" y="1573965"/>
                <a:ext cx="2320059" cy="338554"/>
              </a:xfrm>
              <a:prstGeom prst="rect">
                <a:avLst/>
              </a:prstGeom>
              <a:blipFill>
                <a:blip r:embed="rId6"/>
                <a:stretch>
                  <a:fillRect l="-1630"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EC6492-2BDC-3D97-642D-DA63ED35F028}"/>
                  </a:ext>
                </a:extLst>
              </p:cNvPr>
              <p:cNvSpPr txBox="1"/>
              <p:nvPr/>
            </p:nvSpPr>
            <p:spPr>
              <a:xfrm>
                <a:off x="4066453" y="1818761"/>
                <a:ext cx="2320059" cy="338554"/>
              </a:xfrm>
              <a:prstGeom prst="rect">
                <a:avLst/>
              </a:prstGeom>
              <a:noFill/>
            </p:spPr>
            <p:txBody>
              <a:bodyPr wrap="none" rtlCol="0">
                <a:spAutoFit/>
              </a:bodyPr>
              <a:lstStyle/>
              <a:p>
                <a:r>
                  <a:rPr lang="en-US" sz="1600" dirty="0"/>
                  <a:t>For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=3</m:t>
                    </m:r>
                  </m:oMath>
                </a14:m>
                <a:r>
                  <a:rPr lang="en-US" sz="1600" dirty="0"/>
                  <a:t>, Min nodes = 7</a:t>
                </a:r>
              </a:p>
            </p:txBody>
          </p:sp>
        </mc:Choice>
        <mc:Fallback xmlns="">
          <p:sp>
            <p:nvSpPr>
              <p:cNvPr id="46" name="TextBox 45">
                <a:extLst>
                  <a:ext uri="{FF2B5EF4-FFF2-40B4-BE49-F238E27FC236}">
                    <a16:creationId xmlns:a16="http://schemas.microsoft.com/office/drawing/2014/main" id="{A7EC6492-2BDC-3D97-642D-DA63ED35F028}"/>
                  </a:ext>
                </a:extLst>
              </p:cNvPr>
              <p:cNvSpPr txBox="1">
                <a:spLocks noRot="1" noChangeAspect="1" noMove="1" noResize="1" noEditPoints="1" noAdjustHandles="1" noChangeArrowheads="1" noChangeShapeType="1" noTextEdit="1"/>
              </p:cNvSpPr>
              <p:nvPr/>
            </p:nvSpPr>
            <p:spPr>
              <a:xfrm>
                <a:off x="4066453" y="1818761"/>
                <a:ext cx="2320059" cy="338554"/>
              </a:xfrm>
              <a:prstGeom prst="rect">
                <a:avLst/>
              </a:prstGeom>
              <a:blipFill>
                <a:blip r:embed="rId7"/>
                <a:stretch>
                  <a:fillRect l="-1630"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DC69664-BECC-EBCE-866B-69A6E9E6270A}"/>
                  </a:ext>
                </a:extLst>
              </p:cNvPr>
              <p:cNvSpPr txBox="1"/>
              <p:nvPr/>
            </p:nvSpPr>
            <p:spPr>
              <a:xfrm>
                <a:off x="2476520" y="4138346"/>
                <a:ext cx="5899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2</m:t>
                      </m:r>
                      <m:r>
                        <a:rPr lang="en-US" sz="1400" i="1" smtClean="0">
                          <a:latin typeface="Cambria Math" panose="02040503050406030204" pitchFamily="18" charset="0"/>
                        </a:rPr>
                        <m:t>𝐻</m:t>
                      </m:r>
                      <m:r>
                        <a:rPr lang="en-US" sz="1400" b="0" i="1" smtClean="0">
                          <a:latin typeface="Cambria Math" panose="02040503050406030204" pitchFamily="18" charset="0"/>
                        </a:rPr>
                        <m:t>+</m:t>
                      </m:r>
                      <m:r>
                        <a:rPr lang="en-US" sz="1400" i="1">
                          <a:latin typeface="Cambria Math" panose="02040503050406030204" pitchFamily="18" charset="0"/>
                        </a:rPr>
                        <m:t>1</m:t>
                      </m:r>
                    </m:oMath>
                  </m:oMathPara>
                </a14:m>
                <a:endParaRPr lang="en-US" sz="1400" dirty="0"/>
              </a:p>
            </p:txBody>
          </p:sp>
        </mc:Choice>
        <mc:Fallback xmlns="">
          <p:sp>
            <p:nvSpPr>
              <p:cNvPr id="47" name="TextBox 46">
                <a:extLst>
                  <a:ext uri="{FF2B5EF4-FFF2-40B4-BE49-F238E27FC236}">
                    <a16:creationId xmlns:a16="http://schemas.microsoft.com/office/drawing/2014/main" id="{1DC69664-BECC-EBCE-866B-69A6E9E6270A}"/>
                  </a:ext>
                </a:extLst>
              </p:cNvPr>
              <p:cNvSpPr txBox="1">
                <a:spLocks noRot="1" noChangeAspect="1" noMove="1" noResize="1" noEditPoints="1" noAdjustHandles="1" noChangeArrowheads="1" noChangeShapeType="1" noTextEdit="1"/>
              </p:cNvSpPr>
              <p:nvPr/>
            </p:nvSpPr>
            <p:spPr>
              <a:xfrm>
                <a:off x="2476520" y="4138346"/>
                <a:ext cx="589970" cy="215444"/>
              </a:xfrm>
              <a:prstGeom prst="rect">
                <a:avLst/>
              </a:prstGeom>
              <a:blipFill>
                <a:blip r:embed="rId8"/>
                <a:stretch>
                  <a:fillRect l="-4167" r="-625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8" name="Table 5">
                <a:extLst>
                  <a:ext uri="{FF2B5EF4-FFF2-40B4-BE49-F238E27FC236}">
                    <a16:creationId xmlns:a16="http://schemas.microsoft.com/office/drawing/2014/main" id="{9AB8BF42-66EF-9B84-E843-54CDD3E3E020}"/>
                  </a:ext>
                </a:extLst>
              </p:cNvPr>
              <p:cNvGraphicFramePr>
                <a:graphicFrameLocks noGrp="1"/>
              </p:cNvGraphicFramePr>
              <p:nvPr>
                <p:extLst>
                  <p:ext uri="{D42A27DB-BD31-4B8C-83A1-F6EECF244321}">
                    <p14:modId xmlns:p14="http://schemas.microsoft.com/office/powerpoint/2010/main" val="3991823226"/>
                  </p:ext>
                </p:extLst>
              </p:nvPr>
            </p:nvGraphicFramePr>
            <p:xfrm>
              <a:off x="3553515"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Min Height</a:t>
                          </a:r>
                        </a:p>
                      </a:txBody>
                      <a:tcPr anchor="ctr"/>
                    </a:tc>
                    <a:tc>
                      <a:txBody>
                        <a:bodyPr/>
                        <a:lstStyle/>
                        <a:p>
                          <a:pPr algn="ctr"/>
                          <a:r>
                            <a:rPr lang="en-US" sz="1400" dirty="0"/>
                            <a:t>Max Height</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smtClean="0">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+1)/2</m:t>
                                    </m:r>
                                  </m:e>
                                </m:func>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−1</m:t>
                                </m:r>
                              </m:oMath>
                            </m:oMathPara>
                          </a14:m>
                          <a:endParaRPr lang="en-US" sz="1400" dirty="0"/>
                        </a:p>
                      </a:txBody>
                      <a:tcPr anchor="ct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Choice>
        <mc:Fallback xmlns="">
          <p:graphicFrame>
            <p:nvGraphicFramePr>
              <p:cNvPr id="48" name="Table 5">
                <a:extLst>
                  <a:ext uri="{FF2B5EF4-FFF2-40B4-BE49-F238E27FC236}">
                    <a16:creationId xmlns:a16="http://schemas.microsoft.com/office/drawing/2014/main" id="{9AB8BF42-66EF-9B84-E843-54CDD3E3E020}"/>
                  </a:ext>
                </a:extLst>
              </p:cNvPr>
              <p:cNvGraphicFramePr>
                <a:graphicFrameLocks noGrp="1"/>
              </p:cNvGraphicFramePr>
              <p:nvPr>
                <p:extLst>
                  <p:ext uri="{D42A27DB-BD31-4B8C-83A1-F6EECF244321}">
                    <p14:modId xmlns:p14="http://schemas.microsoft.com/office/powerpoint/2010/main" val="3991823226"/>
                  </p:ext>
                </p:extLst>
              </p:nvPr>
            </p:nvGraphicFramePr>
            <p:xfrm>
              <a:off x="3553515" y="3434087"/>
              <a:ext cx="3204252" cy="1311728"/>
            </p:xfrm>
            <a:graphic>
              <a:graphicData uri="http://schemas.openxmlformats.org/drawingml/2006/table">
                <a:tbl>
                  <a:tblPr firstRow="1" bandRow="1">
                    <a:tableStyleId>{5940675A-B579-460E-94D1-54222C63F5DA}</a:tableStyleId>
                  </a:tblPr>
                  <a:tblGrid>
                    <a:gridCol w="1068084">
                      <a:extLst>
                        <a:ext uri="{9D8B030D-6E8A-4147-A177-3AD203B41FA5}">
                          <a16:colId xmlns:a16="http://schemas.microsoft.com/office/drawing/2014/main" val="3196481819"/>
                        </a:ext>
                      </a:extLst>
                    </a:gridCol>
                    <a:gridCol w="1068084">
                      <a:extLst>
                        <a:ext uri="{9D8B030D-6E8A-4147-A177-3AD203B41FA5}">
                          <a16:colId xmlns:a16="http://schemas.microsoft.com/office/drawing/2014/main" val="356390692"/>
                        </a:ext>
                      </a:extLst>
                    </a:gridCol>
                    <a:gridCol w="1068084">
                      <a:extLst>
                        <a:ext uri="{9D8B030D-6E8A-4147-A177-3AD203B41FA5}">
                          <a16:colId xmlns:a16="http://schemas.microsoft.com/office/drawing/2014/main" val="3922069981"/>
                        </a:ext>
                      </a:extLst>
                    </a:gridCol>
                  </a:tblGrid>
                  <a:tr h="327932">
                    <a:tc>
                      <a:txBody>
                        <a:bodyPr/>
                        <a:lstStyle/>
                        <a:p>
                          <a:pPr algn="ctr"/>
                          <a:endParaRPr lang="en-US" sz="1400"/>
                        </a:p>
                      </a:txBody>
                      <a:tcPr anchor="ctr"/>
                    </a:tc>
                    <a:tc>
                      <a:txBody>
                        <a:bodyPr/>
                        <a:lstStyle/>
                        <a:p>
                          <a:pPr algn="ctr"/>
                          <a:r>
                            <a:rPr lang="en-US" sz="1400" dirty="0"/>
                            <a:t>Min Height</a:t>
                          </a:r>
                        </a:p>
                      </a:txBody>
                      <a:tcPr anchor="ctr"/>
                    </a:tc>
                    <a:tc>
                      <a:txBody>
                        <a:bodyPr/>
                        <a:lstStyle/>
                        <a:p>
                          <a:pPr algn="ctr"/>
                          <a:r>
                            <a:rPr lang="en-US" sz="1400" dirty="0"/>
                            <a:t>Max Height</a:t>
                          </a:r>
                        </a:p>
                      </a:txBody>
                      <a:tcPr anchor="ctr"/>
                    </a:tc>
                    <a:extLst>
                      <a:ext uri="{0D108BD9-81ED-4DB2-BD59-A6C34878D82A}">
                        <a16:rowId xmlns:a16="http://schemas.microsoft.com/office/drawing/2014/main" val="2503198190"/>
                      </a:ext>
                    </a:extLst>
                  </a:tr>
                  <a:tr h="327932">
                    <a:tc>
                      <a:txBody>
                        <a:bodyPr/>
                        <a:lstStyle/>
                        <a:p>
                          <a:pPr algn="ctr"/>
                          <a:r>
                            <a:rPr lang="en-US" sz="1400" dirty="0"/>
                            <a:t>Binary</a:t>
                          </a:r>
                        </a:p>
                      </a:txBody>
                      <a:tcPr anchor="ctr"/>
                    </a:tc>
                    <a:tc>
                      <a:txBody>
                        <a:bodyPr/>
                        <a:lstStyle/>
                        <a:p>
                          <a:endParaRPr lang="en-US"/>
                        </a:p>
                      </a:txBody>
                      <a:tcPr anchor="ctr">
                        <a:blipFill>
                          <a:blip r:embed="rId9"/>
                          <a:stretch>
                            <a:fillRect l="-102381" t="-103846" r="-102381" b="-219231"/>
                          </a:stretch>
                        </a:blipFill>
                      </a:tcPr>
                    </a:tc>
                    <a:tc>
                      <a:txBody>
                        <a:bodyPr/>
                        <a:lstStyle/>
                        <a:p>
                          <a:endParaRPr lang="en-US"/>
                        </a:p>
                      </a:txBody>
                      <a:tcPr anchor="ctr">
                        <a:blipFill>
                          <a:blip r:embed="rId9"/>
                          <a:stretch>
                            <a:fillRect l="-200000" t="-103846" r="-1176" b="-219231"/>
                          </a:stretch>
                        </a:blipFill>
                      </a:tcPr>
                    </a:tc>
                    <a:extLst>
                      <a:ext uri="{0D108BD9-81ED-4DB2-BD59-A6C34878D82A}">
                        <a16:rowId xmlns:a16="http://schemas.microsoft.com/office/drawing/2014/main" val="1180315562"/>
                      </a:ext>
                    </a:extLst>
                  </a:tr>
                  <a:tr h="327932">
                    <a:tc>
                      <a:txBody>
                        <a:bodyPr/>
                        <a:lstStyle/>
                        <a:p>
                          <a:pPr algn="ctr"/>
                          <a:r>
                            <a:rPr lang="en-US" sz="1400" dirty="0"/>
                            <a:t>Full</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99743801"/>
                      </a:ext>
                    </a:extLst>
                  </a:tr>
                  <a:tr h="327932">
                    <a:tc>
                      <a:txBody>
                        <a:bodyPr/>
                        <a:lstStyle/>
                        <a:p>
                          <a:pPr algn="ctr"/>
                          <a:r>
                            <a:rPr lang="en-US" sz="1400" dirty="0"/>
                            <a:t>Complete</a:t>
                          </a:r>
                        </a:p>
                      </a:txBody>
                      <a:tcPr anchor="ctr"/>
                    </a:tc>
                    <a:tc>
                      <a:txBody>
                        <a:bodyPr/>
                        <a:lstStyle/>
                        <a:p>
                          <a:pPr algn="ctr"/>
                          <a:endParaRPr lang="en-US" sz="1400"/>
                        </a:p>
                      </a:txBody>
                      <a:tcPr anchor="ctr"/>
                    </a:tc>
                    <a:tc>
                      <a:txBody>
                        <a:bodyPr/>
                        <a:lstStyle/>
                        <a:p>
                          <a:pPr algn="ctr"/>
                          <a:endParaRPr lang="en-US" sz="1400" dirty="0"/>
                        </a:p>
                      </a:txBody>
                      <a:tcPr anchor="ctr"/>
                    </a:tc>
                    <a:extLst>
                      <a:ext uri="{0D108BD9-81ED-4DB2-BD59-A6C34878D82A}">
                        <a16:rowId xmlns:a16="http://schemas.microsoft.com/office/drawing/2014/main" val="2633888023"/>
                      </a:ext>
                    </a:extLst>
                  </a:tr>
                </a:tbl>
              </a:graphicData>
            </a:graphic>
          </p:graphicFrame>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1F2C9ED-B573-BE2A-7A6F-380E41B888D5}"/>
                  </a:ext>
                </a:extLst>
              </p:cNvPr>
              <p:cNvSpPr txBox="1"/>
              <p:nvPr/>
            </p:nvSpPr>
            <p:spPr>
              <a:xfrm>
                <a:off x="5821365" y="4137059"/>
                <a:ext cx="7945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−1)/2</m:t>
                      </m:r>
                    </m:oMath>
                  </m:oMathPara>
                </a14:m>
                <a:endParaRPr lang="en-US" sz="1400" dirty="0"/>
              </a:p>
            </p:txBody>
          </p:sp>
        </mc:Choice>
        <mc:Fallback xmlns="">
          <p:sp>
            <p:nvSpPr>
              <p:cNvPr id="49" name="TextBox 48">
                <a:extLst>
                  <a:ext uri="{FF2B5EF4-FFF2-40B4-BE49-F238E27FC236}">
                    <a16:creationId xmlns:a16="http://schemas.microsoft.com/office/drawing/2014/main" id="{71F2C9ED-B573-BE2A-7A6F-380E41B888D5}"/>
                  </a:ext>
                </a:extLst>
              </p:cNvPr>
              <p:cNvSpPr txBox="1">
                <a:spLocks noRot="1" noChangeAspect="1" noMove="1" noResize="1" noEditPoints="1" noAdjustHandles="1" noChangeArrowheads="1" noChangeShapeType="1" noTextEdit="1"/>
              </p:cNvSpPr>
              <p:nvPr/>
            </p:nvSpPr>
            <p:spPr>
              <a:xfrm>
                <a:off x="5821365" y="4137059"/>
                <a:ext cx="794576" cy="215444"/>
              </a:xfrm>
              <a:prstGeom prst="rect">
                <a:avLst/>
              </a:prstGeom>
              <a:blipFill>
                <a:blip r:embed="rId10"/>
                <a:stretch>
                  <a:fillRect l="-7937" r="-476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5C095F2-32BE-4FB4-9388-AB4171DDDE28}"/>
                  </a:ext>
                </a:extLst>
              </p:cNvPr>
              <p:cNvSpPr txBox="1"/>
              <p:nvPr/>
            </p:nvSpPr>
            <p:spPr>
              <a:xfrm>
                <a:off x="4651325" y="4137158"/>
                <a:ext cx="1025409" cy="215444"/>
              </a:xfrm>
              <a:prstGeom prst="rect">
                <a:avLst/>
              </a:prstGeom>
              <a:noFill/>
            </p:spPr>
            <p:txBody>
              <a:bodyPr wrap="none" lIns="0" tIns="0" rIns="0" bIns="0" rtlCol="0">
                <a:spAutoFit/>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+1)/2</m:t>
                          </m:r>
                        </m:e>
                      </m:func>
                    </m:oMath>
                  </m:oMathPara>
                </a14:m>
                <a:endParaRPr lang="en-US" sz="1400" dirty="0"/>
              </a:p>
            </p:txBody>
          </p:sp>
        </mc:Choice>
        <mc:Fallback xmlns="">
          <p:sp>
            <p:nvSpPr>
              <p:cNvPr id="50" name="TextBox 49">
                <a:extLst>
                  <a:ext uri="{FF2B5EF4-FFF2-40B4-BE49-F238E27FC236}">
                    <a16:creationId xmlns:a16="http://schemas.microsoft.com/office/drawing/2014/main" id="{85C095F2-32BE-4FB4-9388-AB4171DDDE28}"/>
                  </a:ext>
                </a:extLst>
              </p:cNvPr>
              <p:cNvSpPr txBox="1">
                <a:spLocks noRot="1" noChangeAspect="1" noMove="1" noResize="1" noEditPoints="1" noAdjustHandles="1" noChangeArrowheads="1" noChangeShapeType="1" noTextEdit="1"/>
              </p:cNvSpPr>
              <p:nvPr/>
            </p:nvSpPr>
            <p:spPr>
              <a:xfrm>
                <a:off x="4651325" y="4137158"/>
                <a:ext cx="1025409" cy="215444"/>
              </a:xfrm>
              <a:prstGeom prst="rect">
                <a:avLst/>
              </a:prstGeom>
              <a:blipFill>
                <a:blip r:embed="rId11"/>
                <a:stretch>
                  <a:fillRect l="-7407" r="-246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6B2D663-C3F4-9892-AECA-6FDF12DF47B5}"/>
                  </a:ext>
                </a:extLst>
              </p:cNvPr>
              <p:cNvSpPr txBox="1"/>
              <p:nvPr/>
            </p:nvSpPr>
            <p:spPr>
              <a:xfrm>
                <a:off x="1378279" y="4484346"/>
                <a:ext cx="7319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𝐻</m:t>
                          </m:r>
                          <m:r>
                            <a:rPr lang="en-US" sz="1400" i="1">
                              <a:latin typeface="Cambria Math" panose="02040503050406030204" pitchFamily="18" charset="0"/>
                            </a:rPr>
                            <m:t>+1</m:t>
                          </m:r>
                        </m:sup>
                      </m:sSup>
                      <m:r>
                        <a:rPr lang="en-US" sz="1400" i="1">
                          <a:latin typeface="Cambria Math" panose="02040503050406030204" pitchFamily="18" charset="0"/>
                        </a:rPr>
                        <m:t>−1</m:t>
                      </m:r>
                    </m:oMath>
                  </m:oMathPara>
                </a14:m>
                <a:endParaRPr lang="en-US" sz="1400" dirty="0"/>
              </a:p>
            </p:txBody>
          </p:sp>
        </mc:Choice>
        <mc:Fallback xmlns="">
          <p:sp>
            <p:nvSpPr>
              <p:cNvPr id="51" name="TextBox 50">
                <a:extLst>
                  <a:ext uri="{FF2B5EF4-FFF2-40B4-BE49-F238E27FC236}">
                    <a16:creationId xmlns:a16="http://schemas.microsoft.com/office/drawing/2014/main" id="{06B2D663-C3F4-9892-AECA-6FDF12DF47B5}"/>
                  </a:ext>
                </a:extLst>
              </p:cNvPr>
              <p:cNvSpPr txBox="1">
                <a:spLocks noRot="1" noChangeAspect="1" noMove="1" noResize="1" noEditPoints="1" noAdjustHandles="1" noChangeArrowheads="1" noChangeShapeType="1" noTextEdit="1"/>
              </p:cNvSpPr>
              <p:nvPr/>
            </p:nvSpPr>
            <p:spPr>
              <a:xfrm>
                <a:off x="1378279" y="4484346"/>
                <a:ext cx="731932" cy="215444"/>
              </a:xfrm>
              <a:prstGeom prst="rect">
                <a:avLst/>
              </a:prstGeom>
              <a:blipFill>
                <a:blip r:embed="rId12"/>
                <a:stretch>
                  <a:fillRect l="-5085" r="-339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9C9B560-3615-2F08-EAD0-457729444EC9}"/>
                  </a:ext>
                </a:extLst>
              </p:cNvPr>
              <p:cNvSpPr txBox="1"/>
              <p:nvPr/>
            </p:nvSpPr>
            <p:spPr>
              <a:xfrm>
                <a:off x="4651325" y="4460302"/>
                <a:ext cx="1025409" cy="215444"/>
              </a:xfrm>
              <a:prstGeom prst="rect">
                <a:avLst/>
              </a:prstGeom>
              <a:noFill/>
            </p:spPr>
            <p:txBody>
              <a:bodyPr wrap="none" lIns="0" tIns="0" rIns="0" bIns="0" rtlCol="0">
                <a:spAutoFit/>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+1)/2</m:t>
                          </m:r>
                        </m:e>
                      </m:func>
                    </m:oMath>
                  </m:oMathPara>
                </a14:m>
                <a:endParaRPr lang="en-US" sz="1400" dirty="0"/>
              </a:p>
            </p:txBody>
          </p:sp>
        </mc:Choice>
        <mc:Fallback xmlns="">
          <p:sp>
            <p:nvSpPr>
              <p:cNvPr id="53" name="TextBox 52">
                <a:extLst>
                  <a:ext uri="{FF2B5EF4-FFF2-40B4-BE49-F238E27FC236}">
                    <a16:creationId xmlns:a16="http://schemas.microsoft.com/office/drawing/2014/main" id="{49C9B560-3615-2F08-EAD0-457729444EC9}"/>
                  </a:ext>
                </a:extLst>
              </p:cNvPr>
              <p:cNvSpPr txBox="1">
                <a:spLocks noRot="1" noChangeAspect="1" noMove="1" noResize="1" noEditPoints="1" noAdjustHandles="1" noChangeArrowheads="1" noChangeShapeType="1" noTextEdit="1"/>
              </p:cNvSpPr>
              <p:nvPr/>
            </p:nvSpPr>
            <p:spPr>
              <a:xfrm>
                <a:off x="4651325" y="4460302"/>
                <a:ext cx="1025409" cy="215444"/>
              </a:xfrm>
              <a:prstGeom prst="rect">
                <a:avLst/>
              </a:prstGeom>
              <a:blipFill>
                <a:blip r:embed="rId13"/>
                <a:stretch>
                  <a:fillRect l="-7407" t="-5556" r="-2469"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99D1802-20E0-9567-6B19-7A1D31F7DB90}"/>
                  </a:ext>
                </a:extLst>
              </p:cNvPr>
              <p:cNvSpPr txBox="1"/>
              <p:nvPr/>
            </p:nvSpPr>
            <p:spPr>
              <a:xfrm>
                <a:off x="2709709" y="4484346"/>
                <a:ext cx="24820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𝐻</m:t>
                          </m:r>
                        </m:sup>
                      </m:sSup>
                    </m:oMath>
                  </m:oMathPara>
                </a14:m>
                <a:endParaRPr lang="en-US" sz="1400" dirty="0"/>
              </a:p>
            </p:txBody>
          </p:sp>
        </mc:Choice>
        <mc:Fallback xmlns="">
          <p:sp>
            <p:nvSpPr>
              <p:cNvPr id="55" name="TextBox 54">
                <a:extLst>
                  <a:ext uri="{FF2B5EF4-FFF2-40B4-BE49-F238E27FC236}">
                    <a16:creationId xmlns:a16="http://schemas.microsoft.com/office/drawing/2014/main" id="{199D1802-20E0-9567-6B19-7A1D31F7DB90}"/>
                  </a:ext>
                </a:extLst>
              </p:cNvPr>
              <p:cNvSpPr txBox="1">
                <a:spLocks noRot="1" noChangeAspect="1" noMove="1" noResize="1" noEditPoints="1" noAdjustHandles="1" noChangeArrowheads="1" noChangeShapeType="1" noTextEdit="1"/>
              </p:cNvSpPr>
              <p:nvPr/>
            </p:nvSpPr>
            <p:spPr>
              <a:xfrm>
                <a:off x="2709709" y="4484346"/>
                <a:ext cx="248209" cy="215444"/>
              </a:xfrm>
              <a:prstGeom prst="rect">
                <a:avLst/>
              </a:prstGeom>
              <a:blipFill>
                <a:blip r:embed="rId14"/>
                <a:stretch>
                  <a:fillRect l="-15000" r="-500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420A0DF-1FC0-0630-8FE3-F9285857E4E0}"/>
                  </a:ext>
                </a:extLst>
              </p:cNvPr>
              <p:cNvSpPr txBox="1"/>
              <p:nvPr/>
            </p:nvSpPr>
            <p:spPr>
              <a:xfrm>
                <a:off x="6027667" y="4455507"/>
                <a:ext cx="406522" cy="215444"/>
              </a:xfrm>
              <a:prstGeom prst="rect">
                <a:avLst/>
              </a:prstGeom>
              <a:noFill/>
            </p:spPr>
            <p:txBody>
              <a:bodyPr wrap="none" lIns="0" tIns="0" rIns="0" bIns="0" rtlCol="0">
                <a:spAutoFit/>
              </a:bodyPr>
              <a:lstStyle/>
              <a:p>
                <a:pPr lvl="0" algn="ctr" defTabSz="514350">
                  <a:defRPr/>
                </a:pPr>
                <a14:m>
                  <m:oMathPara xmlns:m="http://schemas.openxmlformats.org/officeDocument/2006/math">
                    <m:oMathParaPr>
                      <m:jc m:val="centerGroup"/>
                    </m:oMathParaPr>
                    <m:oMath xmlns:m="http://schemas.openxmlformats.org/officeDocument/2006/math">
                      <m:func>
                        <m:funcPr>
                          <m:ctrlPr>
                            <a:rPr lang="en-US" sz="1400" i="1" smtClean="0">
                              <a:latin typeface="Cambria Math" panose="02040503050406030204" pitchFamily="18" charset="0"/>
                            </a:rPr>
                          </m:ctrlPr>
                        </m:funcPr>
                        <m:fName>
                          <m:r>
                            <m:rPr>
                              <m:sty m:val="p"/>
                            </m:rPr>
                            <a:rPr lang="en-US" sz="1400">
                              <a:latin typeface="Cambria Math" panose="02040503050406030204" pitchFamily="18" charset="0"/>
                            </a:rPr>
                            <m:t>log</m:t>
                          </m:r>
                        </m:fName>
                        <m:e>
                          <m:r>
                            <a:rPr lang="en-US" sz="1400" i="1">
                              <a:latin typeface="Cambria Math" panose="02040503050406030204" pitchFamily="18" charset="0"/>
                            </a:rPr>
                            <m:t>𝑛</m:t>
                          </m:r>
                        </m:e>
                      </m:func>
                    </m:oMath>
                  </m:oMathPara>
                </a14:m>
                <a:endParaRPr lang="en-US" sz="1400" dirty="0"/>
              </a:p>
            </p:txBody>
          </p:sp>
        </mc:Choice>
        <mc:Fallback xmlns="">
          <p:sp>
            <p:nvSpPr>
              <p:cNvPr id="56" name="TextBox 55">
                <a:extLst>
                  <a:ext uri="{FF2B5EF4-FFF2-40B4-BE49-F238E27FC236}">
                    <a16:creationId xmlns:a16="http://schemas.microsoft.com/office/drawing/2014/main" id="{9420A0DF-1FC0-0630-8FE3-F9285857E4E0}"/>
                  </a:ext>
                </a:extLst>
              </p:cNvPr>
              <p:cNvSpPr txBox="1">
                <a:spLocks noRot="1" noChangeAspect="1" noMove="1" noResize="1" noEditPoints="1" noAdjustHandles="1" noChangeArrowheads="1" noChangeShapeType="1" noTextEdit="1"/>
              </p:cNvSpPr>
              <p:nvPr/>
            </p:nvSpPr>
            <p:spPr>
              <a:xfrm>
                <a:off x="6027667" y="4455507"/>
                <a:ext cx="406522" cy="215444"/>
              </a:xfrm>
              <a:prstGeom prst="rect">
                <a:avLst/>
              </a:prstGeom>
              <a:blipFill>
                <a:blip r:embed="rId15"/>
                <a:stretch>
                  <a:fillRect l="-18182" b="-33333"/>
                </a:stretch>
              </a:blipFill>
            </p:spPr>
            <p:txBody>
              <a:bodyPr/>
              <a:lstStyle/>
              <a:p>
                <a:r>
                  <a:rPr lang="en-US">
                    <a:noFill/>
                  </a:rPr>
                  <a:t> </a:t>
                </a:r>
              </a:p>
            </p:txBody>
          </p:sp>
        </mc:Fallback>
      </mc:AlternateContent>
    </p:spTree>
    <p:extLst>
      <p:ext uri="{BB962C8B-B14F-4D97-AF65-F5344CB8AC3E}">
        <p14:creationId xmlns:p14="http://schemas.microsoft.com/office/powerpoint/2010/main" val="134909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9" grpId="0"/>
      <p:bldP spid="50" grpId="0"/>
      <p:bldP spid="51" grpId="0"/>
      <p:bldP spid="53" grpId="0"/>
      <p:bldP spid="55" grpId="0"/>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123612"/>
            <a:ext cx="6743175" cy="1258861"/>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struct</a:t>
            </a:r>
            <a:r>
              <a:rPr lang="en-US" sz="1200" dirty="0">
                <a:solidFill>
                  <a:schemeClr val="bg1"/>
                </a:solidFill>
                <a:latin typeface="Courier" pitchFamily="2" charset="0"/>
              </a:rPr>
              <a:t>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FDFF"/>
                  </a:solidFill>
                </a:ln>
                <a:solidFill>
                  <a:srgbClr val="00FDFF"/>
                </a:solidFill>
                <a:latin typeface="Courier" pitchFamily="2" charset="0"/>
              </a:rPr>
              <a:t>int</a:t>
            </a:r>
            <a:r>
              <a:rPr lang="en-US" sz="1200" dirty="0">
                <a:solidFill>
                  <a:schemeClr val="bg1"/>
                </a:solidFill>
                <a:latin typeface="Courier" pitchFamily="2" charset="0"/>
              </a:rPr>
              <a:t> data;</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left;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right;</a:t>
            </a: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2461571"/>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Create a node with data and two NULL pointers in left and right</a:t>
            </a:r>
          </a:p>
        </p:txBody>
      </p:sp>
      <p:sp>
        <p:nvSpPr>
          <p:cNvPr id="9" name="Content Placeholder 2">
            <a:extLst>
              <a:ext uri="{FF2B5EF4-FFF2-40B4-BE49-F238E27FC236}">
                <a16:creationId xmlns:a16="http://schemas.microsoft.com/office/drawing/2014/main" id="{D1555DE4-0957-03F4-24A1-ACA58DB126D9}"/>
              </a:ext>
            </a:extLst>
          </p:cNvPr>
          <p:cNvSpPr txBox="1">
            <a:spLocks/>
          </p:cNvSpPr>
          <p:nvPr/>
        </p:nvSpPr>
        <p:spPr>
          <a:xfrm>
            <a:off x="30897" y="2735416"/>
            <a:ext cx="6743175" cy="2133793"/>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struct</a:t>
            </a:r>
            <a:r>
              <a:rPr lang="en-US" sz="1200" dirty="0">
                <a:solidFill>
                  <a:schemeClr val="bg1"/>
                </a:solidFill>
                <a:latin typeface="Courier" pitchFamily="2" charset="0"/>
              </a:rPr>
              <a:t> node* </a:t>
            </a:r>
            <a:r>
              <a:rPr lang="en-US" sz="1200" dirty="0" err="1">
                <a:solidFill>
                  <a:schemeClr val="bg1"/>
                </a:solidFill>
                <a:latin typeface="Courier" pitchFamily="2" charset="0"/>
              </a:rPr>
              <a:t>newNode</a:t>
            </a:r>
            <a:r>
              <a:rPr lang="en-US" sz="1200" dirty="0">
                <a:solidFill>
                  <a:schemeClr val="bg1"/>
                </a:solidFill>
                <a:latin typeface="Courier" pitchFamily="2" charset="0"/>
              </a:rPr>
              <a:t>(int data)</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IN" sz="1200" dirty="0">
                <a:solidFill>
                  <a:srgbClr val="00B050"/>
                </a:solidFill>
                <a:latin typeface="Courier" pitchFamily="2" charset="0"/>
              </a:rPr>
              <a:t>// Allocate memory for new node</a:t>
            </a:r>
            <a:endParaRPr lang="en-US" sz="1200" dirty="0">
              <a:solidFill>
                <a:srgbClr val="00B050"/>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node = (</a:t>
            </a:r>
            <a:r>
              <a:rPr lang="en-US" sz="1200" dirty="0">
                <a:solidFill>
                  <a:srgbClr val="FF2600"/>
                </a:solidFill>
                <a:latin typeface="Courier" pitchFamily="2" charset="0"/>
              </a:rPr>
              <a:t>struct</a:t>
            </a:r>
            <a:r>
              <a:rPr lang="en-US" sz="1200" dirty="0">
                <a:solidFill>
                  <a:schemeClr val="bg1"/>
                </a:solidFill>
                <a:latin typeface="Courier" pitchFamily="2" charset="0"/>
              </a:rPr>
              <a:t> node*)</a:t>
            </a:r>
            <a:r>
              <a:rPr lang="en-US" sz="1200" dirty="0">
                <a:ln>
                  <a:solidFill>
                    <a:srgbClr val="00FDFF"/>
                  </a:solidFill>
                </a:ln>
                <a:solidFill>
                  <a:srgbClr val="00FDFF"/>
                </a:solidFill>
                <a:latin typeface="Courier" pitchFamily="2" charset="0"/>
              </a:rPr>
              <a:t>malloc</a:t>
            </a:r>
            <a:r>
              <a:rPr lang="en-US" sz="1200" dirty="0">
                <a:solidFill>
                  <a:schemeClr val="bg1"/>
                </a:solidFill>
                <a:latin typeface="Courier" pitchFamily="2" charset="0"/>
              </a:rPr>
              <a:t>(</a:t>
            </a:r>
            <a:r>
              <a:rPr lang="en-US" sz="1200" dirty="0" err="1">
                <a:solidFill>
                  <a:srgbClr val="FF2600"/>
                </a:solidFill>
                <a:latin typeface="Courier" pitchFamily="2" charset="0"/>
              </a:rPr>
              <a:t>sizeof</a:t>
            </a:r>
            <a:r>
              <a:rPr lang="en-US" sz="1200" dirty="0">
                <a:solidFill>
                  <a:schemeClr val="bg1"/>
                </a:solidFill>
                <a:latin typeface="Courier" pitchFamily="2" charset="0"/>
              </a:rPr>
              <a:t>(</a:t>
            </a:r>
            <a:r>
              <a:rPr lang="en-US" sz="1200" dirty="0">
                <a:solidFill>
                  <a:srgbClr val="FF2600"/>
                </a:solidFill>
                <a:latin typeface="Courier" pitchFamily="2" charset="0"/>
              </a:rPr>
              <a:t>struct</a:t>
            </a:r>
            <a:r>
              <a:rPr lang="en-US" sz="1200" dirty="0">
                <a:solidFill>
                  <a:schemeClr val="bg1"/>
                </a:solidFill>
                <a:latin typeface="Courier" pitchFamily="2" charset="0"/>
              </a:rPr>
              <a:t> node));</a:t>
            </a:r>
          </a:p>
          <a:p>
            <a:pPr marL="0" indent="0">
              <a:lnSpc>
                <a:spcPts val="1500"/>
              </a:lnSpc>
              <a:spcBef>
                <a:spcPts val="0"/>
              </a:spcBef>
              <a:buNone/>
            </a:pPr>
            <a:r>
              <a:rPr lang="en-US" sz="1200" dirty="0">
                <a:solidFill>
                  <a:schemeClr val="bg1"/>
                </a:solidFill>
                <a:latin typeface="Courier" pitchFamily="2" charset="0"/>
              </a:rPr>
              <a:t>  </a:t>
            </a:r>
          </a:p>
          <a:p>
            <a:pPr marL="0" indent="0">
              <a:lnSpc>
                <a:spcPts val="1500"/>
              </a:lnSpc>
              <a:spcBef>
                <a:spcPts val="0"/>
              </a:spcBef>
              <a:buNone/>
            </a:pPr>
            <a:r>
              <a:rPr lang="en-US" sz="1200" dirty="0">
                <a:ln>
                  <a:solidFill>
                    <a:srgbClr val="00FDFF"/>
                  </a:solidFill>
                </a:ln>
                <a:solidFill>
                  <a:schemeClr val="bg1"/>
                </a:solidFill>
                <a:latin typeface="Courier" pitchFamily="2" charset="0"/>
              </a:rPr>
              <a:t>  </a:t>
            </a:r>
            <a:r>
              <a:rPr lang="en-US" sz="1200" dirty="0">
                <a:solidFill>
                  <a:schemeClr val="bg1"/>
                </a:solidFill>
                <a:latin typeface="Courier" pitchFamily="2" charset="0"/>
              </a:rPr>
              <a:t>node-&gt;data = data;</a:t>
            </a:r>
          </a:p>
          <a:p>
            <a:pPr marL="0" indent="0">
              <a:lnSpc>
                <a:spcPts val="1500"/>
              </a:lnSpc>
              <a:spcBef>
                <a:spcPts val="0"/>
              </a:spcBef>
              <a:buNone/>
            </a:pPr>
            <a:r>
              <a:rPr lang="en-US" sz="1200" dirty="0">
                <a:ln>
                  <a:solidFill>
                    <a:srgbClr val="00FDFF"/>
                  </a:solidFill>
                </a:ln>
                <a:solidFill>
                  <a:schemeClr val="bg1"/>
                </a:solidFill>
                <a:latin typeface="Courier" pitchFamily="2" charset="0"/>
              </a:rPr>
              <a:t>  </a:t>
            </a:r>
            <a:r>
              <a:rPr lang="en-US" sz="1200" dirty="0">
                <a:solidFill>
                  <a:schemeClr val="bg1"/>
                </a:solidFill>
                <a:latin typeface="Courier" pitchFamily="2" charset="0"/>
              </a:rPr>
              <a:t>node-&gt;left = NULL;</a:t>
            </a:r>
          </a:p>
          <a:p>
            <a:pPr marL="0" indent="0">
              <a:lnSpc>
                <a:spcPts val="1500"/>
              </a:lnSpc>
              <a:spcBef>
                <a:spcPts val="0"/>
              </a:spcBef>
              <a:buNone/>
            </a:pPr>
            <a:r>
              <a:rPr lang="en-US" sz="1200" dirty="0">
                <a:solidFill>
                  <a:schemeClr val="bg1"/>
                </a:solidFill>
                <a:latin typeface="Courier" pitchFamily="2" charset="0"/>
              </a:rPr>
              <a:t>  node-&gt;right = NULL;</a:t>
            </a:r>
          </a:p>
          <a:p>
            <a:pPr marL="0" indent="0">
              <a:lnSpc>
                <a:spcPts val="1500"/>
              </a:lnSpc>
              <a:spcBef>
                <a:spcPts val="0"/>
              </a:spcBef>
              <a:buNone/>
            </a:pPr>
            <a:r>
              <a:rPr lang="en-US" sz="1200" dirty="0">
                <a:solidFill>
                  <a:schemeClr val="bg1"/>
                </a:solidFill>
                <a:latin typeface="Courier" pitchFamily="2" charset="0"/>
              </a:rPr>
              <a:t>  </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 node;</a:t>
            </a:r>
          </a:p>
          <a:p>
            <a:pPr marL="0" indent="0">
              <a:lnSpc>
                <a:spcPts val="1500"/>
              </a:lnSpc>
              <a:spcBef>
                <a:spcPts val="0"/>
              </a:spcBef>
              <a:buNone/>
            </a:pPr>
            <a:r>
              <a:rPr lang="en-US" sz="1200" dirty="0">
                <a:solidFill>
                  <a:schemeClr val="bg1"/>
                </a:solidFill>
                <a:latin typeface="Courier" pitchFamily="2" charset="0"/>
              </a:rPr>
              <a:t>}</a:t>
            </a:r>
          </a:p>
        </p:txBody>
      </p:sp>
    </p:spTree>
    <p:extLst>
      <p:ext uri="{BB962C8B-B14F-4D97-AF65-F5344CB8AC3E}">
        <p14:creationId xmlns:p14="http://schemas.microsoft.com/office/powerpoint/2010/main" val="33853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Create a simple binary tree</a:t>
            </a:r>
          </a:p>
        </p:txBody>
      </p:sp>
      <p:sp>
        <p:nvSpPr>
          <p:cNvPr id="9" name="Content Placeholder 2">
            <a:extLst>
              <a:ext uri="{FF2B5EF4-FFF2-40B4-BE49-F238E27FC236}">
                <a16:creationId xmlns:a16="http://schemas.microsoft.com/office/drawing/2014/main" id="{D1555DE4-0957-03F4-24A1-ACA58DB126D9}"/>
              </a:ext>
            </a:extLst>
          </p:cNvPr>
          <p:cNvSpPr txBox="1">
            <a:spLocks/>
          </p:cNvSpPr>
          <p:nvPr/>
        </p:nvSpPr>
        <p:spPr>
          <a:xfrm>
            <a:off x="30898" y="1347187"/>
            <a:ext cx="3643328" cy="2133793"/>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ln>
                  <a:solidFill>
                    <a:srgbClr val="00FDFF"/>
                  </a:solidFill>
                </a:ln>
                <a:solidFill>
                  <a:srgbClr val="00FDFF"/>
                </a:solidFill>
                <a:latin typeface="Courier" pitchFamily="2" charset="0"/>
              </a:rPr>
              <a:t>int</a:t>
            </a:r>
            <a:r>
              <a:rPr lang="en-US" sz="1200" dirty="0">
                <a:solidFill>
                  <a:srgbClr val="FF2600"/>
                </a:solidFill>
                <a:latin typeface="Courier" pitchFamily="2" charset="0"/>
              </a:rPr>
              <a:t> </a:t>
            </a:r>
            <a:r>
              <a:rPr lang="en-US" sz="1200" dirty="0">
                <a:solidFill>
                  <a:schemeClr val="bg1"/>
                </a:solidFill>
                <a:latin typeface="Courier" pitchFamily="2" charset="0"/>
              </a:rPr>
              <a:t>main()</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IN" sz="1200" dirty="0">
                <a:solidFill>
                  <a:srgbClr val="00B050"/>
                </a:solidFill>
                <a:latin typeface="Courier" pitchFamily="2" charset="0"/>
              </a:rPr>
              <a:t>// create root with data=1</a:t>
            </a:r>
            <a:endParaRPr lang="en-US" sz="1200" dirty="0">
              <a:solidFill>
                <a:srgbClr val="00B050"/>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struct</a:t>
            </a:r>
            <a:r>
              <a:rPr lang="en-US" sz="1200" dirty="0">
                <a:solidFill>
                  <a:schemeClr val="bg1"/>
                </a:solidFill>
                <a:latin typeface="Courier" pitchFamily="2" charset="0"/>
              </a:rPr>
              <a:t> node* root = </a:t>
            </a:r>
            <a:r>
              <a:rPr lang="en-US" sz="1200" dirty="0" err="1">
                <a:solidFill>
                  <a:schemeClr val="bg1"/>
                </a:solidFill>
                <a:latin typeface="Courier" pitchFamily="2" charset="0"/>
              </a:rPr>
              <a:t>newNode</a:t>
            </a:r>
            <a:r>
              <a:rPr lang="en-US" sz="1200" dirty="0">
                <a:solidFill>
                  <a:schemeClr val="bg1"/>
                </a:solidFill>
                <a:latin typeface="Courier" pitchFamily="2" charset="0"/>
              </a:rPr>
              <a:t>(1)</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00B050"/>
                </a:solidFill>
                <a:latin typeface="Courier" pitchFamily="2" charset="0"/>
              </a:rPr>
              <a:t>// left and right child of the root</a:t>
            </a:r>
          </a:p>
          <a:p>
            <a:pPr marL="0" indent="0">
              <a:lnSpc>
                <a:spcPts val="1500"/>
              </a:lnSpc>
              <a:spcBef>
                <a:spcPts val="0"/>
              </a:spcBef>
              <a:buNone/>
            </a:pPr>
            <a:r>
              <a:rPr lang="en-US" sz="1200" dirty="0">
                <a:ln>
                  <a:solidFill>
                    <a:srgbClr val="00FDFF"/>
                  </a:solidFill>
                </a:ln>
                <a:solidFill>
                  <a:schemeClr val="bg1"/>
                </a:solidFill>
                <a:latin typeface="Courier" pitchFamily="2" charset="0"/>
              </a:rPr>
              <a:t>  </a:t>
            </a:r>
            <a:r>
              <a:rPr lang="en-US" sz="1200" dirty="0">
                <a:solidFill>
                  <a:schemeClr val="bg1"/>
                </a:solidFill>
                <a:latin typeface="Courier" pitchFamily="2" charset="0"/>
              </a:rPr>
              <a:t>root-&gt;left = </a:t>
            </a:r>
            <a:r>
              <a:rPr lang="en-US" sz="1200" dirty="0" err="1">
                <a:solidFill>
                  <a:schemeClr val="bg1"/>
                </a:solidFill>
                <a:latin typeface="Courier" pitchFamily="2" charset="0"/>
              </a:rPr>
              <a:t>newNode</a:t>
            </a:r>
            <a:r>
              <a:rPr lang="en-US" sz="1200" dirty="0">
                <a:solidFill>
                  <a:schemeClr val="bg1"/>
                </a:solidFill>
                <a:latin typeface="Courier" pitchFamily="2" charset="0"/>
              </a:rPr>
              <a:t>(2);</a:t>
            </a:r>
          </a:p>
          <a:p>
            <a:pPr marL="0" indent="0">
              <a:lnSpc>
                <a:spcPts val="1500"/>
              </a:lnSpc>
              <a:spcBef>
                <a:spcPts val="0"/>
              </a:spcBef>
              <a:buNone/>
            </a:pPr>
            <a:r>
              <a:rPr lang="en-US" sz="1200" dirty="0">
                <a:solidFill>
                  <a:schemeClr val="bg1"/>
                </a:solidFill>
                <a:latin typeface="Courier" pitchFamily="2" charset="0"/>
              </a:rPr>
              <a:t>  root-&gt;right = </a:t>
            </a:r>
            <a:r>
              <a:rPr lang="en-US" sz="1200" dirty="0" err="1">
                <a:solidFill>
                  <a:schemeClr val="bg1"/>
                </a:solidFill>
                <a:latin typeface="Courier" pitchFamily="2" charset="0"/>
              </a:rPr>
              <a:t>newNode</a:t>
            </a:r>
            <a:r>
              <a:rPr lang="en-US" sz="1200" dirty="0">
                <a:solidFill>
                  <a:schemeClr val="bg1"/>
                </a:solidFill>
                <a:latin typeface="Courier" pitchFamily="2" charset="0"/>
              </a:rPr>
              <a:t>(3);</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00B050"/>
                </a:solidFill>
                <a:latin typeface="Courier" pitchFamily="2" charset="0"/>
              </a:rPr>
              <a:t>// left-left child of the root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root-&gt;left-&gt;left = </a:t>
            </a:r>
            <a:r>
              <a:rPr lang="en-US" sz="1200" dirty="0" err="1">
                <a:solidFill>
                  <a:schemeClr val="bg1"/>
                </a:solidFill>
                <a:latin typeface="Courier" pitchFamily="2" charset="0"/>
              </a:rPr>
              <a:t>newNode</a:t>
            </a:r>
            <a:r>
              <a:rPr lang="en-US" sz="1200" dirty="0">
                <a:solidFill>
                  <a:schemeClr val="bg1"/>
                </a:solidFill>
                <a:latin typeface="Courier" pitchFamily="2" charset="0"/>
              </a:rPr>
              <a:t>(4);</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 0;</a:t>
            </a:r>
          </a:p>
          <a:p>
            <a:pPr marL="0" indent="0">
              <a:lnSpc>
                <a:spcPts val="1500"/>
              </a:lnSpc>
              <a:spcBef>
                <a:spcPts val="0"/>
              </a:spcBef>
              <a:buNone/>
            </a:pPr>
            <a:r>
              <a:rPr lang="en-US" sz="1200" dirty="0">
                <a:solidFill>
                  <a:schemeClr val="bg1"/>
                </a:solidFill>
                <a:latin typeface="Courier" pitchFamily="2" charset="0"/>
              </a:rPr>
              <a:t>}</a:t>
            </a:r>
          </a:p>
        </p:txBody>
      </p:sp>
      <p:sp>
        <p:nvSpPr>
          <p:cNvPr id="7" name="Oval 6">
            <a:extLst>
              <a:ext uri="{FF2B5EF4-FFF2-40B4-BE49-F238E27FC236}">
                <a16:creationId xmlns:a16="http://schemas.microsoft.com/office/drawing/2014/main" id="{2C1659D2-F830-7A17-ADD6-F0480398ACCD}"/>
              </a:ext>
            </a:extLst>
          </p:cNvPr>
          <p:cNvSpPr/>
          <p:nvPr/>
        </p:nvSpPr>
        <p:spPr>
          <a:xfrm>
            <a:off x="5130420" y="13646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 name="TextBox 7">
            <a:extLst>
              <a:ext uri="{FF2B5EF4-FFF2-40B4-BE49-F238E27FC236}">
                <a16:creationId xmlns:a16="http://schemas.microsoft.com/office/drawing/2014/main" id="{69480BFB-FD30-FC1E-36FD-37646F1C22DC}"/>
              </a:ext>
            </a:extLst>
          </p:cNvPr>
          <p:cNvSpPr txBox="1"/>
          <p:nvPr/>
        </p:nvSpPr>
        <p:spPr>
          <a:xfrm>
            <a:off x="5161144" y="1347187"/>
            <a:ext cx="301686" cy="369332"/>
          </a:xfrm>
          <a:prstGeom prst="rect">
            <a:avLst/>
          </a:prstGeom>
          <a:noFill/>
        </p:spPr>
        <p:txBody>
          <a:bodyPr wrap="none" rtlCol="0">
            <a:spAutoFit/>
          </a:bodyPr>
          <a:lstStyle/>
          <a:p>
            <a:r>
              <a:rPr lang="en-US" dirty="0"/>
              <a:t>1</a:t>
            </a:r>
          </a:p>
        </p:txBody>
      </p:sp>
      <p:sp>
        <p:nvSpPr>
          <p:cNvPr id="10" name="Oval 9">
            <a:extLst>
              <a:ext uri="{FF2B5EF4-FFF2-40B4-BE49-F238E27FC236}">
                <a16:creationId xmlns:a16="http://schemas.microsoft.com/office/drawing/2014/main" id="{C44F8F24-44E0-9BAC-CF8F-CAF20B3FA3CD}"/>
              </a:ext>
            </a:extLst>
          </p:cNvPr>
          <p:cNvSpPr/>
          <p:nvPr/>
        </p:nvSpPr>
        <p:spPr>
          <a:xfrm>
            <a:off x="4694630" y="19264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 name="TextBox 11">
            <a:extLst>
              <a:ext uri="{FF2B5EF4-FFF2-40B4-BE49-F238E27FC236}">
                <a16:creationId xmlns:a16="http://schemas.microsoft.com/office/drawing/2014/main" id="{973C63B4-3012-7C84-ACE1-6852A930343F}"/>
              </a:ext>
            </a:extLst>
          </p:cNvPr>
          <p:cNvSpPr txBox="1"/>
          <p:nvPr/>
        </p:nvSpPr>
        <p:spPr>
          <a:xfrm>
            <a:off x="4725354" y="1909071"/>
            <a:ext cx="301686" cy="369332"/>
          </a:xfrm>
          <a:prstGeom prst="rect">
            <a:avLst/>
          </a:prstGeom>
          <a:noFill/>
        </p:spPr>
        <p:txBody>
          <a:bodyPr wrap="none" rtlCol="0">
            <a:spAutoFit/>
          </a:bodyPr>
          <a:lstStyle/>
          <a:p>
            <a:r>
              <a:rPr lang="en-US" dirty="0"/>
              <a:t>2</a:t>
            </a:r>
          </a:p>
        </p:txBody>
      </p:sp>
      <p:sp>
        <p:nvSpPr>
          <p:cNvPr id="13" name="Oval 12">
            <a:extLst>
              <a:ext uri="{FF2B5EF4-FFF2-40B4-BE49-F238E27FC236}">
                <a16:creationId xmlns:a16="http://schemas.microsoft.com/office/drawing/2014/main" id="{FB4D724D-D894-25BD-FB18-D09A8F1E79BC}"/>
              </a:ext>
            </a:extLst>
          </p:cNvPr>
          <p:cNvSpPr/>
          <p:nvPr/>
        </p:nvSpPr>
        <p:spPr>
          <a:xfrm>
            <a:off x="5526286" y="19224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4" name="TextBox 13">
            <a:extLst>
              <a:ext uri="{FF2B5EF4-FFF2-40B4-BE49-F238E27FC236}">
                <a16:creationId xmlns:a16="http://schemas.microsoft.com/office/drawing/2014/main" id="{D7A13A75-4D83-8B13-509E-0D12865FF1C6}"/>
              </a:ext>
            </a:extLst>
          </p:cNvPr>
          <p:cNvSpPr txBox="1"/>
          <p:nvPr/>
        </p:nvSpPr>
        <p:spPr>
          <a:xfrm>
            <a:off x="5557010" y="1905028"/>
            <a:ext cx="301686" cy="369332"/>
          </a:xfrm>
          <a:prstGeom prst="rect">
            <a:avLst/>
          </a:prstGeom>
          <a:noFill/>
        </p:spPr>
        <p:txBody>
          <a:bodyPr wrap="none" rtlCol="0">
            <a:spAutoFit/>
          </a:bodyPr>
          <a:lstStyle/>
          <a:p>
            <a:r>
              <a:rPr lang="en-US" dirty="0"/>
              <a:t>3</a:t>
            </a:r>
          </a:p>
        </p:txBody>
      </p:sp>
      <p:cxnSp>
        <p:nvCxnSpPr>
          <p:cNvPr id="15" name="Straight Arrow Connector 14">
            <a:extLst>
              <a:ext uri="{FF2B5EF4-FFF2-40B4-BE49-F238E27FC236}">
                <a16:creationId xmlns:a16="http://schemas.microsoft.com/office/drawing/2014/main" id="{A39D84F1-32CC-B6A4-CBBF-BF55C83D3470}"/>
              </a:ext>
            </a:extLst>
          </p:cNvPr>
          <p:cNvCxnSpPr>
            <a:cxnSpLocks/>
          </p:cNvCxnSpPr>
          <p:nvPr/>
        </p:nvCxnSpPr>
        <p:spPr>
          <a:xfrm flipH="1">
            <a:off x="4867884" y="1724832"/>
            <a:ext cx="43579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CA596EB-B5D8-FB31-216B-A267EE3A1395}"/>
              </a:ext>
            </a:extLst>
          </p:cNvPr>
          <p:cNvCxnSpPr>
            <a:cxnSpLocks/>
          </p:cNvCxnSpPr>
          <p:nvPr/>
        </p:nvCxnSpPr>
        <p:spPr>
          <a:xfrm>
            <a:off x="5320300" y="1724832"/>
            <a:ext cx="395866" cy="188509"/>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F2962C4-2B67-132B-8A4D-6FFD0EFDDC96}"/>
              </a:ext>
            </a:extLst>
          </p:cNvPr>
          <p:cNvSpPr/>
          <p:nvPr/>
        </p:nvSpPr>
        <p:spPr>
          <a:xfrm>
            <a:off x="4258144" y="24946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8" name="TextBox 17">
            <a:extLst>
              <a:ext uri="{FF2B5EF4-FFF2-40B4-BE49-F238E27FC236}">
                <a16:creationId xmlns:a16="http://schemas.microsoft.com/office/drawing/2014/main" id="{BD38446E-3281-87C8-B43E-E1676B12D16D}"/>
              </a:ext>
            </a:extLst>
          </p:cNvPr>
          <p:cNvSpPr txBox="1"/>
          <p:nvPr/>
        </p:nvSpPr>
        <p:spPr>
          <a:xfrm>
            <a:off x="4288868" y="2477204"/>
            <a:ext cx="301686" cy="369332"/>
          </a:xfrm>
          <a:prstGeom prst="rect">
            <a:avLst/>
          </a:prstGeom>
          <a:noFill/>
        </p:spPr>
        <p:txBody>
          <a:bodyPr wrap="none" rtlCol="0">
            <a:spAutoFit/>
          </a:bodyPr>
          <a:lstStyle/>
          <a:p>
            <a:r>
              <a:rPr lang="en-US" dirty="0"/>
              <a:t>4</a:t>
            </a:r>
          </a:p>
        </p:txBody>
      </p:sp>
      <p:cxnSp>
        <p:nvCxnSpPr>
          <p:cNvPr id="19" name="Straight Arrow Connector 18">
            <a:extLst>
              <a:ext uri="{FF2B5EF4-FFF2-40B4-BE49-F238E27FC236}">
                <a16:creationId xmlns:a16="http://schemas.microsoft.com/office/drawing/2014/main" id="{CF370A60-7990-3BC7-5CB2-8BCA77658A63}"/>
              </a:ext>
            </a:extLst>
          </p:cNvPr>
          <p:cNvCxnSpPr>
            <a:cxnSpLocks/>
            <a:endCxn id="18" idx="0"/>
          </p:cNvCxnSpPr>
          <p:nvPr/>
        </p:nvCxnSpPr>
        <p:spPr>
          <a:xfrm flipH="1">
            <a:off x="4439711" y="2284652"/>
            <a:ext cx="435790" cy="192552"/>
          </a:xfrm>
          <a:prstGeom prst="straightConnector1">
            <a:avLst/>
          </a:prstGeom>
          <a:ln w="12700">
            <a:tailEnd type="stealth" w="med"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933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 Traversal</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1" y="1073342"/>
            <a:ext cx="6743175" cy="371422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400" dirty="0"/>
              <a:t>Often we wish to process a binary tree by “visiting” each of its nodes, each time performing a specific action (such as printing, updating, searching the contents of the node)</a:t>
            </a:r>
          </a:p>
          <a:p>
            <a:pPr>
              <a:lnSpc>
                <a:spcPts val="1700"/>
              </a:lnSpc>
              <a:spcBef>
                <a:spcPts val="200"/>
              </a:spcBef>
              <a:spcAft>
                <a:spcPts val="200"/>
              </a:spcAft>
            </a:pPr>
            <a:r>
              <a:rPr lang="en-US" sz="1400" dirty="0"/>
              <a:t>Any process for visiting all of the nodes in some order is called a </a:t>
            </a:r>
            <a:r>
              <a:rPr lang="en-US" sz="1400" b="1" dirty="0"/>
              <a:t>traversal</a:t>
            </a:r>
            <a:endParaRPr lang="en-US" sz="1400" dirty="0"/>
          </a:p>
          <a:p>
            <a:pPr>
              <a:lnSpc>
                <a:spcPts val="1700"/>
              </a:lnSpc>
              <a:spcBef>
                <a:spcPts val="200"/>
              </a:spcBef>
              <a:spcAft>
                <a:spcPts val="200"/>
              </a:spcAft>
            </a:pPr>
            <a:r>
              <a:rPr lang="en-US" sz="1400" dirty="0"/>
              <a:t>Unlike linear data structures (e.g. arrays, linked lists, </a:t>
            </a:r>
            <a:r>
              <a:rPr lang="en-US" sz="1400" dirty="0" err="1"/>
              <a:t>etc</a:t>
            </a:r>
            <a:r>
              <a:rPr lang="en-US" sz="1400" dirty="0"/>
              <a:t>), trees do not inherently have a linear order in which they can be traversed</a:t>
            </a:r>
          </a:p>
          <a:p>
            <a:pPr>
              <a:lnSpc>
                <a:spcPts val="1700"/>
              </a:lnSpc>
              <a:spcBef>
                <a:spcPts val="200"/>
              </a:spcBef>
              <a:spcAft>
                <a:spcPts val="200"/>
              </a:spcAft>
            </a:pPr>
            <a:r>
              <a:rPr lang="en-US" sz="1400" dirty="0"/>
              <a:t>There is no “natural” end or start so to say of a tree.</a:t>
            </a:r>
          </a:p>
          <a:p>
            <a:pPr>
              <a:lnSpc>
                <a:spcPts val="1700"/>
              </a:lnSpc>
              <a:spcBef>
                <a:spcPts val="200"/>
              </a:spcBef>
              <a:spcAft>
                <a:spcPts val="200"/>
              </a:spcAft>
            </a:pPr>
            <a:endParaRPr lang="en-US" sz="1400" dirty="0"/>
          </a:p>
          <a:p>
            <a:pPr>
              <a:lnSpc>
                <a:spcPts val="1700"/>
              </a:lnSpc>
              <a:spcBef>
                <a:spcPts val="200"/>
              </a:spcBef>
              <a:spcAft>
                <a:spcPts val="200"/>
              </a:spcAft>
            </a:pPr>
            <a:r>
              <a:rPr lang="en-US" sz="1400" b="1" dirty="0"/>
              <a:t>General recursive pattern:</a:t>
            </a:r>
          </a:p>
          <a:p>
            <a:pPr>
              <a:lnSpc>
                <a:spcPts val="1700"/>
              </a:lnSpc>
              <a:spcBef>
                <a:spcPts val="200"/>
              </a:spcBef>
              <a:spcAft>
                <a:spcPts val="200"/>
              </a:spcAft>
            </a:pPr>
            <a:r>
              <a:rPr lang="en-US" sz="1400" dirty="0"/>
              <a:t>Different order of three basic operations from a node N</a:t>
            </a:r>
          </a:p>
          <a:p>
            <a:pPr marL="447675" lvl="1" indent="-223838">
              <a:lnSpc>
                <a:spcPts val="1700"/>
              </a:lnSpc>
              <a:spcBef>
                <a:spcPts val="200"/>
              </a:spcBef>
              <a:spcAft>
                <a:spcPts val="200"/>
              </a:spcAft>
            </a:pPr>
            <a:r>
              <a:rPr lang="en-US" sz="1200" dirty="0"/>
              <a:t>(N) Process N itself</a:t>
            </a:r>
          </a:p>
          <a:p>
            <a:pPr marL="447675" lvl="1" indent="-223838">
              <a:lnSpc>
                <a:spcPts val="1700"/>
              </a:lnSpc>
              <a:spcBef>
                <a:spcPts val="200"/>
              </a:spcBef>
              <a:spcAft>
                <a:spcPts val="200"/>
              </a:spcAft>
            </a:pPr>
            <a:r>
              <a:rPr lang="en-US" sz="1200" dirty="0"/>
              <a:t>(L) Recurse on N’s left subtree</a:t>
            </a:r>
          </a:p>
          <a:p>
            <a:pPr marL="447675" lvl="1" indent="-223838">
              <a:lnSpc>
                <a:spcPts val="1700"/>
              </a:lnSpc>
              <a:spcBef>
                <a:spcPts val="200"/>
              </a:spcBef>
              <a:spcAft>
                <a:spcPts val="200"/>
              </a:spcAft>
            </a:pPr>
            <a:r>
              <a:rPr lang="en-US" sz="1200" dirty="0"/>
              <a:t>(R) Recurse on N’s right subtree</a:t>
            </a:r>
          </a:p>
          <a:p>
            <a:pPr>
              <a:lnSpc>
                <a:spcPts val="1700"/>
              </a:lnSpc>
              <a:spcBef>
                <a:spcPts val="200"/>
              </a:spcBef>
              <a:spcAft>
                <a:spcPts val="200"/>
              </a:spcAft>
            </a:pPr>
            <a:endParaRPr lang="en-US" sz="1400" dirty="0"/>
          </a:p>
        </p:txBody>
      </p:sp>
    </p:spTree>
    <p:extLst>
      <p:ext uri="{BB962C8B-B14F-4D97-AF65-F5344CB8AC3E}">
        <p14:creationId xmlns:p14="http://schemas.microsoft.com/office/powerpoint/2010/main" val="235807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Binary Tree Traversal</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26742" y="1073342"/>
            <a:ext cx="2932590" cy="99949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00"/>
              </a:lnSpc>
              <a:spcBef>
                <a:spcPts val="0"/>
              </a:spcBef>
              <a:spcAft>
                <a:spcPts val="200"/>
              </a:spcAft>
            </a:pPr>
            <a:r>
              <a:rPr lang="en-US" sz="1400" dirty="0"/>
              <a:t>From a node N</a:t>
            </a:r>
          </a:p>
          <a:p>
            <a:pPr marL="447675" lvl="1" indent="-223838">
              <a:lnSpc>
                <a:spcPts val="1600"/>
              </a:lnSpc>
              <a:spcBef>
                <a:spcPts val="0"/>
              </a:spcBef>
              <a:spcAft>
                <a:spcPts val="200"/>
              </a:spcAft>
            </a:pPr>
            <a:r>
              <a:rPr lang="en-US" sz="1200" dirty="0"/>
              <a:t>(N) Process N itself</a:t>
            </a:r>
          </a:p>
          <a:p>
            <a:pPr marL="447675" lvl="1" indent="-223838">
              <a:lnSpc>
                <a:spcPts val="1600"/>
              </a:lnSpc>
              <a:spcBef>
                <a:spcPts val="0"/>
              </a:spcBef>
              <a:spcAft>
                <a:spcPts val="200"/>
              </a:spcAft>
            </a:pPr>
            <a:r>
              <a:rPr lang="en-US" sz="1200" dirty="0"/>
              <a:t>(L) Recurse on N’s left subtree</a:t>
            </a:r>
          </a:p>
          <a:p>
            <a:pPr marL="447675" lvl="1" indent="-223838">
              <a:lnSpc>
                <a:spcPts val="1600"/>
              </a:lnSpc>
              <a:spcBef>
                <a:spcPts val="0"/>
              </a:spcBef>
              <a:spcAft>
                <a:spcPts val="200"/>
              </a:spcAft>
            </a:pPr>
            <a:r>
              <a:rPr lang="en-US" sz="1200" dirty="0"/>
              <a:t>(R) Recurse on N’s right subtree</a:t>
            </a:r>
          </a:p>
        </p:txBody>
      </p:sp>
      <p:sp>
        <p:nvSpPr>
          <p:cNvPr id="2" name="Content Placeholder 2">
            <a:extLst>
              <a:ext uri="{FF2B5EF4-FFF2-40B4-BE49-F238E27FC236}">
                <a16:creationId xmlns:a16="http://schemas.microsoft.com/office/drawing/2014/main" id="{8C41B221-0614-55C6-3302-BAD656BB2363}"/>
              </a:ext>
            </a:extLst>
          </p:cNvPr>
          <p:cNvSpPr txBox="1">
            <a:spLocks/>
          </p:cNvSpPr>
          <p:nvPr/>
        </p:nvSpPr>
        <p:spPr>
          <a:xfrm>
            <a:off x="3345839" y="1051475"/>
            <a:ext cx="1741550"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t>Pre-order (NLR)</a:t>
            </a:r>
          </a:p>
        </p:txBody>
      </p:sp>
      <p:sp>
        <p:nvSpPr>
          <p:cNvPr id="74" name="Content Placeholder 2">
            <a:extLst>
              <a:ext uri="{FF2B5EF4-FFF2-40B4-BE49-F238E27FC236}">
                <a16:creationId xmlns:a16="http://schemas.microsoft.com/office/drawing/2014/main" id="{B37A4956-C4FF-FD61-475D-88BC6D1FCB91}"/>
              </a:ext>
            </a:extLst>
          </p:cNvPr>
          <p:cNvSpPr txBox="1">
            <a:spLocks/>
          </p:cNvSpPr>
          <p:nvPr/>
        </p:nvSpPr>
        <p:spPr>
          <a:xfrm>
            <a:off x="4577682" y="2638409"/>
            <a:ext cx="199089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solidFill>
                  <a:schemeClr val="accent2">
                    <a:lumMod val="75000"/>
                  </a:schemeClr>
                </a:solidFill>
              </a:rPr>
              <a:t>A-B-D-H-I-E-C-F-J-G</a:t>
            </a:r>
          </a:p>
        </p:txBody>
      </p:sp>
      <p:pic>
        <p:nvPicPr>
          <p:cNvPr id="159" name="Picture 158">
            <a:extLst>
              <a:ext uri="{FF2B5EF4-FFF2-40B4-BE49-F238E27FC236}">
                <a16:creationId xmlns:a16="http://schemas.microsoft.com/office/drawing/2014/main" id="{BCE387BC-4028-1BCB-B765-A3736164BD00}"/>
              </a:ext>
            </a:extLst>
          </p:cNvPr>
          <p:cNvPicPr>
            <a:picLocks noChangeAspect="1"/>
          </p:cNvPicPr>
          <p:nvPr/>
        </p:nvPicPr>
        <p:blipFill>
          <a:blip r:embed="rId3"/>
          <a:stretch>
            <a:fillRect/>
          </a:stretch>
        </p:blipFill>
        <p:spPr>
          <a:xfrm>
            <a:off x="3797101" y="1283940"/>
            <a:ext cx="2082712" cy="1440000"/>
          </a:xfrm>
          <a:prstGeom prst="rect">
            <a:avLst/>
          </a:prstGeom>
        </p:spPr>
      </p:pic>
      <p:sp>
        <p:nvSpPr>
          <p:cNvPr id="160" name="Content Placeholder 2">
            <a:extLst>
              <a:ext uri="{FF2B5EF4-FFF2-40B4-BE49-F238E27FC236}">
                <a16:creationId xmlns:a16="http://schemas.microsoft.com/office/drawing/2014/main" id="{A733ED8B-6AE2-71A5-710C-A27C89AB2157}"/>
              </a:ext>
            </a:extLst>
          </p:cNvPr>
          <p:cNvSpPr txBox="1">
            <a:spLocks/>
          </p:cNvSpPr>
          <p:nvPr/>
        </p:nvSpPr>
        <p:spPr>
          <a:xfrm>
            <a:off x="177809" y="2769415"/>
            <a:ext cx="178527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t>In-order (LNR)</a:t>
            </a:r>
          </a:p>
        </p:txBody>
      </p:sp>
      <p:pic>
        <p:nvPicPr>
          <p:cNvPr id="161" name="Picture 160">
            <a:extLst>
              <a:ext uri="{FF2B5EF4-FFF2-40B4-BE49-F238E27FC236}">
                <a16:creationId xmlns:a16="http://schemas.microsoft.com/office/drawing/2014/main" id="{A9D3524D-1A2A-4F97-1684-672D30671D87}"/>
              </a:ext>
            </a:extLst>
          </p:cNvPr>
          <p:cNvPicPr>
            <a:picLocks noChangeAspect="1"/>
          </p:cNvPicPr>
          <p:nvPr/>
        </p:nvPicPr>
        <p:blipFill>
          <a:blip r:embed="rId4"/>
          <a:stretch>
            <a:fillRect/>
          </a:stretch>
        </p:blipFill>
        <p:spPr>
          <a:xfrm>
            <a:off x="628053" y="3087154"/>
            <a:ext cx="2082712" cy="1440000"/>
          </a:xfrm>
          <a:prstGeom prst="rect">
            <a:avLst/>
          </a:prstGeom>
        </p:spPr>
      </p:pic>
      <p:sp>
        <p:nvSpPr>
          <p:cNvPr id="162" name="Content Placeholder 2">
            <a:extLst>
              <a:ext uri="{FF2B5EF4-FFF2-40B4-BE49-F238E27FC236}">
                <a16:creationId xmlns:a16="http://schemas.microsoft.com/office/drawing/2014/main" id="{A94E04DB-BFDC-BE89-18F4-F6EA2B747F37}"/>
              </a:ext>
            </a:extLst>
          </p:cNvPr>
          <p:cNvSpPr txBox="1">
            <a:spLocks/>
          </p:cNvSpPr>
          <p:nvPr/>
        </p:nvSpPr>
        <p:spPr>
          <a:xfrm>
            <a:off x="471487" y="4536017"/>
            <a:ext cx="199089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solidFill>
                  <a:schemeClr val="accent2">
                    <a:lumMod val="75000"/>
                  </a:schemeClr>
                </a:solidFill>
              </a:rPr>
              <a:t>H-D-I-B-E-A-J-F-C-G</a:t>
            </a:r>
          </a:p>
        </p:txBody>
      </p:sp>
      <p:sp>
        <p:nvSpPr>
          <p:cNvPr id="163" name="Content Placeholder 2">
            <a:extLst>
              <a:ext uri="{FF2B5EF4-FFF2-40B4-BE49-F238E27FC236}">
                <a16:creationId xmlns:a16="http://schemas.microsoft.com/office/drawing/2014/main" id="{2652C614-44BD-7638-E596-E004595A0E6C}"/>
              </a:ext>
            </a:extLst>
          </p:cNvPr>
          <p:cNvSpPr txBox="1">
            <a:spLocks/>
          </p:cNvSpPr>
          <p:nvPr/>
        </p:nvSpPr>
        <p:spPr>
          <a:xfrm>
            <a:off x="3302111" y="2774668"/>
            <a:ext cx="178527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t>Post-order (LRN)</a:t>
            </a:r>
          </a:p>
        </p:txBody>
      </p:sp>
      <p:pic>
        <p:nvPicPr>
          <p:cNvPr id="164" name="Picture 163">
            <a:extLst>
              <a:ext uri="{FF2B5EF4-FFF2-40B4-BE49-F238E27FC236}">
                <a16:creationId xmlns:a16="http://schemas.microsoft.com/office/drawing/2014/main" id="{8BC11FCB-B226-7EF1-20F2-81D5C2CD3FF2}"/>
              </a:ext>
            </a:extLst>
          </p:cNvPr>
          <p:cNvPicPr>
            <a:picLocks noChangeAspect="1"/>
          </p:cNvPicPr>
          <p:nvPr/>
        </p:nvPicPr>
        <p:blipFill>
          <a:blip r:embed="rId5"/>
          <a:stretch>
            <a:fillRect/>
          </a:stretch>
        </p:blipFill>
        <p:spPr>
          <a:xfrm>
            <a:off x="3797101" y="3137175"/>
            <a:ext cx="2082712" cy="1440000"/>
          </a:xfrm>
          <a:prstGeom prst="rect">
            <a:avLst/>
          </a:prstGeom>
        </p:spPr>
      </p:pic>
      <p:sp>
        <p:nvSpPr>
          <p:cNvPr id="165" name="Content Placeholder 2">
            <a:extLst>
              <a:ext uri="{FF2B5EF4-FFF2-40B4-BE49-F238E27FC236}">
                <a16:creationId xmlns:a16="http://schemas.microsoft.com/office/drawing/2014/main" id="{C983070E-CEBA-07D5-043E-D2145230D651}"/>
              </a:ext>
            </a:extLst>
          </p:cNvPr>
          <p:cNvSpPr txBox="1">
            <a:spLocks/>
          </p:cNvSpPr>
          <p:nvPr/>
        </p:nvSpPr>
        <p:spPr>
          <a:xfrm>
            <a:off x="3897570" y="4541939"/>
            <a:ext cx="1990898" cy="27384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00"/>
              </a:lnSpc>
              <a:spcBef>
                <a:spcPts val="0"/>
              </a:spcBef>
              <a:spcAft>
                <a:spcPts val="200"/>
              </a:spcAft>
              <a:buNone/>
            </a:pPr>
            <a:r>
              <a:rPr lang="en-US" sz="1400" dirty="0">
                <a:solidFill>
                  <a:schemeClr val="accent2">
                    <a:lumMod val="75000"/>
                  </a:schemeClr>
                </a:solidFill>
              </a:rPr>
              <a:t>H-I-D-E-B-J-F-G-C-A</a:t>
            </a:r>
          </a:p>
        </p:txBody>
      </p:sp>
    </p:spTree>
    <p:extLst>
      <p:ext uri="{BB962C8B-B14F-4D97-AF65-F5344CB8AC3E}">
        <p14:creationId xmlns:p14="http://schemas.microsoft.com/office/powerpoint/2010/main" val="276442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160" grpId="0"/>
      <p:bldP spid="162" grpId="0"/>
      <p:bldP spid="163" grpId="0"/>
      <p:bldP spid="1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456123"/>
            <a:ext cx="6743175" cy="2417608"/>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printPreorder</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node-&gt;data</a:t>
            </a:r>
            <a:r>
              <a:rPr lang="en-US" sz="1200" dirty="0">
                <a:ln>
                  <a:solidFill>
                    <a:schemeClr val="bg1"/>
                  </a:solidFill>
                </a:ln>
                <a:solidFill>
                  <a:schemeClr val="bg1"/>
                </a:solidFill>
                <a:latin typeface="Courier" pitchFamily="2" charset="0"/>
              </a:rPr>
              <a:t>);</a:t>
            </a:r>
          </a:p>
          <a:p>
            <a:pPr marL="0" indent="0">
              <a:lnSpc>
                <a:spcPts val="1500"/>
              </a:lnSpc>
              <a:spcBef>
                <a:spcPts val="0"/>
              </a:spcBef>
              <a:buNone/>
            </a:pPr>
            <a:r>
              <a:rPr lang="en-US" sz="1200" dirty="0">
                <a:ln>
                  <a:solidFill>
                    <a:schemeClr val="bg1"/>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left subtree (L)</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printPreorder</a:t>
            </a:r>
            <a:r>
              <a:rPr lang="en-US" sz="1200" dirty="0">
                <a:solidFill>
                  <a:schemeClr val="bg1"/>
                </a:solidFill>
                <a:latin typeface="Courier" pitchFamily="2" charset="0"/>
              </a:rPr>
              <a:t>(node-&gt;left);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right subtree (R)</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printPreorder</a:t>
            </a:r>
            <a:r>
              <a:rPr lang="en-US" sz="1200" dirty="0">
                <a:solidFill>
                  <a:schemeClr val="bg1"/>
                </a:solidFill>
                <a:latin typeface="Courier" pitchFamily="2" charset="0"/>
              </a:rPr>
              <a:t>(node-&gt;right);</a:t>
            </a: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 Traversals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0" y="113179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Pre-order (NLR)</a:t>
            </a:r>
          </a:p>
        </p:txBody>
      </p:sp>
    </p:spTree>
    <p:extLst>
      <p:ext uri="{BB962C8B-B14F-4D97-AF65-F5344CB8AC3E}">
        <p14:creationId xmlns:p14="http://schemas.microsoft.com/office/powerpoint/2010/main" val="218119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456123"/>
            <a:ext cx="6743175" cy="2409295"/>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printInorder</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left subtree (L)</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printInorder</a:t>
            </a:r>
            <a:r>
              <a:rPr lang="en-US" sz="1200" dirty="0">
                <a:solidFill>
                  <a:schemeClr val="bg1"/>
                </a:solidFill>
                <a:latin typeface="Courier" pitchFamily="2" charset="0"/>
              </a:rPr>
              <a:t>(node-&gt;left);</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node-&gt;data</a:t>
            </a:r>
            <a:r>
              <a:rPr lang="en-US" sz="1200" dirty="0">
                <a:ln>
                  <a:solidFill>
                    <a:schemeClr val="bg1"/>
                  </a:solidFill>
                </a:ln>
                <a:solidFill>
                  <a:schemeClr val="bg1"/>
                </a:solidFill>
                <a:latin typeface="Courier" pitchFamily="2" charset="0"/>
              </a:rPr>
              <a: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right subtree (R)</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printInorder</a:t>
            </a:r>
            <a:r>
              <a:rPr lang="en-US" sz="1200" dirty="0">
                <a:solidFill>
                  <a:schemeClr val="bg1"/>
                </a:solidFill>
                <a:latin typeface="Courier" pitchFamily="2" charset="0"/>
              </a:rPr>
              <a:t>(node-&gt;right);</a:t>
            </a: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 Traversals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0" y="113179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In-order (LNR)</a:t>
            </a:r>
          </a:p>
        </p:txBody>
      </p:sp>
    </p:spTree>
    <p:extLst>
      <p:ext uri="{BB962C8B-B14F-4D97-AF65-F5344CB8AC3E}">
        <p14:creationId xmlns:p14="http://schemas.microsoft.com/office/powerpoint/2010/main" val="28752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456122"/>
            <a:ext cx="6743175" cy="2392671"/>
          </a:xfrm>
          <a:prstGeom prst="rect">
            <a:avLst/>
          </a:prstGeom>
          <a:solidFill>
            <a:schemeClr val="tx1">
              <a:lumMod val="95000"/>
              <a:lumOff val="5000"/>
            </a:schemeClr>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00"/>
              </a:lnSpc>
              <a:spcBef>
                <a:spcPts val="0"/>
              </a:spcBef>
              <a:buNone/>
            </a:pPr>
            <a:r>
              <a:rPr lang="en-US" sz="1200" dirty="0">
                <a:solidFill>
                  <a:srgbClr val="FF2600"/>
                </a:solidFill>
                <a:latin typeface="Courier" pitchFamily="2" charset="0"/>
              </a:rPr>
              <a:t>void </a:t>
            </a:r>
            <a:r>
              <a:rPr lang="en-US" sz="1200" dirty="0" err="1">
                <a:solidFill>
                  <a:schemeClr val="bg1"/>
                </a:solidFill>
                <a:latin typeface="Courier" pitchFamily="2" charset="0"/>
              </a:rPr>
              <a:t>printPostorder</a:t>
            </a:r>
            <a:r>
              <a:rPr lang="en-US" sz="1200" dirty="0">
                <a:solidFill>
                  <a:srgbClr val="FF2600"/>
                </a:solidFill>
                <a:latin typeface="Courier" pitchFamily="2" charset="0"/>
              </a:rPr>
              <a:t>(struct</a:t>
            </a:r>
            <a:r>
              <a:rPr lang="en-US" sz="1200" dirty="0">
                <a:solidFill>
                  <a:schemeClr val="bg1"/>
                </a:solidFill>
                <a:latin typeface="Courier" pitchFamily="2" charset="0"/>
              </a:rPr>
              <a:t> node* node)</a:t>
            </a:r>
          </a:p>
          <a:p>
            <a:pPr marL="0" indent="0">
              <a:lnSpc>
                <a:spcPts val="1500"/>
              </a:lnSpc>
              <a:spcBef>
                <a:spcPts val="0"/>
              </a:spcBef>
              <a:buNone/>
            </a:pPr>
            <a:r>
              <a:rPr lang="en-US" sz="1200" dirty="0">
                <a:solidFill>
                  <a:schemeClr val="bg1"/>
                </a:solidFill>
                <a:latin typeface="Courier" pitchFamily="2" charset="0"/>
              </a:rPr>
              <a:t>{</a:t>
            </a:r>
          </a:p>
          <a:p>
            <a:pPr marL="0" indent="0">
              <a:lnSpc>
                <a:spcPts val="1500"/>
              </a:lnSpc>
              <a:spcBef>
                <a:spcPts val="0"/>
              </a:spcBef>
              <a:buNone/>
            </a:pPr>
            <a:r>
              <a:rPr lang="en-US" sz="1200" dirty="0">
                <a:solidFill>
                  <a:schemeClr val="bg1"/>
                </a:solidFill>
                <a:latin typeface="Courier" pitchFamily="2" charset="0"/>
              </a:rPr>
              <a:t>  </a:t>
            </a:r>
            <a:r>
              <a:rPr lang="en-US" sz="1200" dirty="0">
                <a:solidFill>
                  <a:srgbClr val="FF2600"/>
                </a:solidFill>
                <a:latin typeface="Courier" pitchFamily="2" charset="0"/>
              </a:rPr>
              <a:t>if</a:t>
            </a:r>
            <a:r>
              <a:rPr lang="en-US" sz="1200" dirty="0">
                <a:solidFill>
                  <a:schemeClr val="bg1"/>
                </a:solidFill>
                <a:latin typeface="Courier" pitchFamily="2" charset="0"/>
              </a:rPr>
              <a:t> (node==NULL)</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solidFill>
                  <a:srgbClr val="FF2600"/>
                </a:solidFill>
                <a:latin typeface="Courier" pitchFamily="2" charset="0"/>
              </a:rPr>
              <a:t>return</a:t>
            </a:r>
            <a:r>
              <a:rPr lang="en-US" sz="1200" dirty="0">
                <a:solidFill>
                  <a:schemeClr val="bg1"/>
                </a:solidFill>
                <a:latin typeface="Courier" pitchFamily="2" charset="0"/>
              </a:rPr>
              <a:t>;</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p>
          <a:p>
            <a:pPr marL="0" indent="0">
              <a:lnSpc>
                <a:spcPts val="1500"/>
              </a:lnSpc>
              <a:spcBef>
                <a:spcPts val="0"/>
              </a:spcBef>
              <a:buNone/>
            </a:pPr>
            <a:r>
              <a:rPr lang="en-US" sz="1200" dirty="0">
                <a:ln>
                  <a:solidFill>
                    <a:srgbClr val="00B050"/>
                  </a:solidFill>
                </a:ln>
                <a:solidFill>
                  <a:schemeClr val="bg1"/>
                </a:solidFill>
                <a:latin typeface="Courier" pitchFamily="2" charset="0"/>
              </a:rPr>
              <a:t>  </a:t>
            </a:r>
            <a:r>
              <a:rPr lang="en-US" sz="1200" dirty="0">
                <a:ln>
                  <a:solidFill>
                    <a:srgbClr val="00B050"/>
                  </a:solidFill>
                </a:ln>
                <a:solidFill>
                  <a:srgbClr val="00B050"/>
                </a:solidFill>
                <a:latin typeface="Courier" pitchFamily="2" charset="0"/>
              </a:rPr>
              <a:t>// Recurse on left subtree (L)</a:t>
            </a:r>
            <a:endParaRPr lang="en-US" sz="1200" dirty="0">
              <a:ln>
                <a:solidFill>
                  <a:schemeClr val="bg1"/>
                </a:solidFill>
              </a:ln>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printPostorder</a:t>
            </a:r>
            <a:r>
              <a:rPr lang="en-US" sz="1200" dirty="0">
                <a:solidFill>
                  <a:schemeClr val="bg1"/>
                </a:solidFill>
                <a:latin typeface="Courier" pitchFamily="2" charset="0"/>
              </a:rPr>
              <a:t>(node-&gt;left);</a:t>
            </a:r>
            <a:endParaRPr lang="en-US" sz="1200" dirty="0">
              <a:ln>
                <a:solidFill>
                  <a:srgbClr val="00B050"/>
                </a:solidFill>
              </a:ln>
              <a:solidFill>
                <a:schemeClr val="bg1"/>
              </a:solidFill>
              <a:latin typeface="Courier" pitchFamily="2" charset="0"/>
            </a:endParaRPr>
          </a:p>
          <a:p>
            <a:pPr marL="0" indent="0">
              <a:lnSpc>
                <a:spcPts val="1500"/>
              </a:lnSpc>
              <a:spcBef>
                <a:spcPts val="0"/>
              </a:spcBef>
              <a:buNone/>
            </a:pPr>
            <a:r>
              <a:rPr lang="en-US" sz="1200" dirty="0">
                <a:ln>
                  <a:solidFill>
                    <a:srgbClr val="00B050"/>
                  </a:solidFill>
                </a:ln>
                <a:solidFill>
                  <a:srgbClr val="00B050"/>
                </a:solidFill>
                <a:latin typeface="Courier" pitchFamily="2" charset="0"/>
              </a:rPr>
              <a:t>  // Recurse on right subtree (R)</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  </a:t>
            </a:r>
            <a:r>
              <a:rPr lang="en-US" sz="1200" dirty="0" err="1">
                <a:solidFill>
                  <a:schemeClr val="bg1"/>
                </a:solidFill>
                <a:latin typeface="Courier" pitchFamily="2" charset="0"/>
              </a:rPr>
              <a:t>printPostorder</a:t>
            </a:r>
            <a:r>
              <a:rPr lang="en-US" sz="1200" dirty="0">
                <a:solidFill>
                  <a:schemeClr val="bg1"/>
                </a:solidFill>
                <a:latin typeface="Courier" pitchFamily="2" charset="0"/>
              </a:rPr>
              <a:t>(node-&gt;right);</a:t>
            </a:r>
          </a:p>
          <a:p>
            <a:pPr marL="0" indent="0">
              <a:lnSpc>
                <a:spcPts val="1500"/>
              </a:lnSpc>
              <a:spcBef>
                <a:spcPts val="0"/>
              </a:spcBef>
              <a:buNone/>
            </a:pPr>
            <a:r>
              <a:rPr lang="en-US" sz="1200" dirty="0">
                <a:solidFill>
                  <a:schemeClr val="bg1"/>
                </a:solidFill>
                <a:latin typeface="Courier" pitchFamily="2" charset="0"/>
              </a:rPr>
              <a:t>  </a:t>
            </a:r>
            <a:r>
              <a:rPr lang="en-US" sz="1200" dirty="0">
                <a:ln>
                  <a:solidFill>
                    <a:srgbClr val="00B050"/>
                  </a:solidFill>
                </a:ln>
                <a:solidFill>
                  <a:srgbClr val="00B050"/>
                </a:solidFill>
                <a:latin typeface="Courier" pitchFamily="2" charset="0"/>
              </a:rPr>
              <a:t>// Print (N)</a:t>
            </a:r>
          </a:p>
          <a:p>
            <a:pPr marL="0" indent="0">
              <a:lnSpc>
                <a:spcPts val="1500"/>
              </a:lnSpc>
              <a:spcBef>
                <a:spcPts val="0"/>
              </a:spcBef>
              <a:buNone/>
            </a:pPr>
            <a:r>
              <a:rPr lang="en-US" sz="1200" dirty="0">
                <a:ln>
                  <a:solidFill>
                    <a:srgbClr val="00FDFF"/>
                  </a:solidFill>
                </a:ln>
                <a:solidFill>
                  <a:srgbClr val="00FDFF"/>
                </a:solidFill>
                <a:latin typeface="Courier" pitchFamily="2" charset="0"/>
              </a:rPr>
              <a:t>  </a:t>
            </a:r>
            <a:r>
              <a:rPr lang="en-US" sz="1200" dirty="0" err="1">
                <a:ln>
                  <a:solidFill>
                    <a:srgbClr val="00FDFF"/>
                  </a:solidFill>
                </a:ln>
                <a:solidFill>
                  <a:srgbClr val="00FDFF"/>
                </a:solidFill>
                <a:latin typeface="Courier" pitchFamily="2" charset="0"/>
              </a:rPr>
              <a:t>printf</a:t>
            </a:r>
            <a:r>
              <a:rPr lang="en-US" sz="1200" dirty="0">
                <a:ln>
                  <a:solidFill>
                    <a:schemeClr val="bg1"/>
                  </a:solidFill>
                </a:ln>
                <a:solidFill>
                  <a:schemeClr val="bg1"/>
                </a:solidFill>
                <a:latin typeface="Courier" pitchFamily="2" charset="0"/>
              </a:rPr>
              <a:t>(</a:t>
            </a:r>
            <a:r>
              <a:rPr lang="en-US" sz="1200" dirty="0">
                <a:ln>
                  <a:solidFill>
                    <a:schemeClr val="accent4"/>
                  </a:solidFill>
                </a:ln>
                <a:solidFill>
                  <a:schemeClr val="accent4"/>
                </a:solidFill>
                <a:latin typeface="Courier" pitchFamily="2" charset="0"/>
              </a:rPr>
              <a:t>“%d ”</a:t>
            </a:r>
            <a:r>
              <a:rPr lang="en-US" sz="1200" dirty="0">
                <a:ln>
                  <a:solidFill>
                    <a:srgbClr val="00FDFF"/>
                  </a:solidFill>
                </a:ln>
                <a:solidFill>
                  <a:srgbClr val="00FDFF"/>
                </a:solidFill>
                <a:latin typeface="Courier" pitchFamily="2" charset="0"/>
              </a:rPr>
              <a:t>, </a:t>
            </a:r>
            <a:r>
              <a:rPr lang="en-US" sz="1200" dirty="0">
                <a:solidFill>
                  <a:schemeClr val="bg1"/>
                </a:solidFill>
                <a:latin typeface="Courier" pitchFamily="2" charset="0"/>
              </a:rPr>
              <a:t>node-&gt;data</a:t>
            </a:r>
            <a:r>
              <a:rPr lang="en-US" sz="1200" dirty="0">
                <a:ln>
                  <a:solidFill>
                    <a:schemeClr val="bg1"/>
                  </a:solidFill>
                </a:ln>
                <a:solidFill>
                  <a:schemeClr val="bg1"/>
                </a:solidFill>
                <a:latin typeface="Courier" pitchFamily="2" charset="0"/>
              </a:rPr>
              <a:t>);</a:t>
            </a:r>
            <a:endParaRPr lang="en-US" sz="1200" dirty="0">
              <a:solidFill>
                <a:schemeClr val="bg1"/>
              </a:solidFill>
              <a:latin typeface="Courier" pitchFamily="2" charset="0"/>
            </a:endParaRPr>
          </a:p>
          <a:p>
            <a:pPr marL="0" indent="0">
              <a:lnSpc>
                <a:spcPts val="1500"/>
              </a:lnSpc>
              <a:spcBef>
                <a:spcPts val="0"/>
              </a:spcBef>
              <a:buNone/>
            </a:pPr>
            <a:r>
              <a:rPr lang="en-US" sz="1200" dirty="0">
                <a:solidFill>
                  <a:schemeClr val="bg1"/>
                </a:solidFill>
                <a:latin typeface="Courier" pitchFamily="2" charset="0"/>
              </a:rPr>
              <a: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39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Implementing Binary Tree Traversals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6" name="Content Placeholder 2">
            <a:extLst>
              <a:ext uri="{FF2B5EF4-FFF2-40B4-BE49-F238E27FC236}">
                <a16:creationId xmlns:a16="http://schemas.microsoft.com/office/drawing/2014/main" id="{1C290999-348C-40B1-9E9E-ADA7B3234AA5}"/>
              </a:ext>
            </a:extLst>
          </p:cNvPr>
          <p:cNvSpPr txBox="1">
            <a:spLocks/>
          </p:cNvSpPr>
          <p:nvPr/>
        </p:nvSpPr>
        <p:spPr>
          <a:xfrm>
            <a:off x="0" y="1131792"/>
            <a:ext cx="6743175" cy="27384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t>Post-order (LRN)</a:t>
            </a:r>
          </a:p>
        </p:txBody>
      </p:sp>
    </p:spTree>
    <p:extLst>
      <p:ext uri="{BB962C8B-B14F-4D97-AF65-F5344CB8AC3E}">
        <p14:creationId xmlns:p14="http://schemas.microsoft.com/office/powerpoint/2010/main" val="146348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157168"/>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800"/>
              </a:lnSpc>
              <a:spcBef>
                <a:spcPts val="300"/>
              </a:spcBef>
              <a:spcAft>
                <a:spcPts val="300"/>
              </a:spcAft>
            </a:pPr>
            <a:r>
              <a:rPr lang="en-US" sz="1600" dirty="0"/>
              <a:t>Searching data is one of the ubiquitous operations in programing</a:t>
            </a:r>
          </a:p>
          <a:p>
            <a:pPr>
              <a:lnSpc>
                <a:spcPts val="1800"/>
              </a:lnSpc>
              <a:spcBef>
                <a:spcPts val="300"/>
              </a:spcBef>
              <a:spcAft>
                <a:spcPts val="300"/>
              </a:spcAft>
            </a:pPr>
            <a:endParaRPr lang="en-US" sz="1600" dirty="0"/>
          </a:p>
          <a:p>
            <a:pPr>
              <a:lnSpc>
                <a:spcPts val="1800"/>
              </a:lnSpc>
              <a:spcBef>
                <a:spcPts val="300"/>
              </a:spcBef>
              <a:spcAft>
                <a:spcPts val="300"/>
              </a:spcAft>
            </a:pPr>
            <a:r>
              <a:rPr lang="en-US" sz="1600" dirty="0"/>
              <a:t>Similar related operations are finding maximum or minimum etc.</a:t>
            </a:r>
          </a:p>
          <a:p>
            <a:pPr>
              <a:lnSpc>
                <a:spcPts val="1800"/>
              </a:lnSpc>
              <a:spcBef>
                <a:spcPts val="300"/>
              </a:spcBef>
              <a:spcAft>
                <a:spcPts val="300"/>
              </a:spcAft>
            </a:pPr>
            <a:endParaRPr lang="en-US" sz="1600" dirty="0"/>
          </a:p>
          <a:p>
            <a:pPr>
              <a:lnSpc>
                <a:spcPts val="1800"/>
              </a:lnSpc>
              <a:spcBef>
                <a:spcPts val="300"/>
              </a:spcBef>
              <a:spcAft>
                <a:spcPts val="300"/>
              </a:spcAft>
            </a:pPr>
            <a:r>
              <a:rPr lang="en-US" sz="1600" dirty="0"/>
              <a:t>Now, the question is how to make searching as efficient as possible</a:t>
            </a:r>
          </a:p>
          <a:p>
            <a:pPr>
              <a:lnSpc>
                <a:spcPts val="1800"/>
              </a:lnSpc>
              <a:spcBef>
                <a:spcPts val="300"/>
              </a:spcBef>
              <a:spcAft>
                <a:spcPts val="300"/>
              </a:spcAft>
            </a:pPr>
            <a:endParaRPr lang="en-US" sz="1600" dirty="0"/>
          </a:p>
          <a:p>
            <a:pPr>
              <a:lnSpc>
                <a:spcPts val="1800"/>
              </a:lnSpc>
              <a:spcBef>
                <a:spcPts val="300"/>
              </a:spcBef>
              <a:spcAft>
                <a:spcPts val="300"/>
              </a:spcAft>
            </a:pPr>
            <a:r>
              <a:rPr lang="en-US" sz="1600" dirty="0"/>
              <a:t>A related question: What are the best </a:t>
            </a:r>
            <a:r>
              <a:rPr lang="en-US" sz="1600" i="1" dirty="0"/>
              <a:t>search data structures</a:t>
            </a:r>
            <a:r>
              <a:rPr lang="en-US" sz="1600" dirty="0"/>
              <a:t>?</a:t>
            </a:r>
          </a:p>
        </p:txBody>
      </p:sp>
    </p:spTree>
    <p:extLst>
      <p:ext uri="{BB962C8B-B14F-4D97-AF65-F5344CB8AC3E}">
        <p14:creationId xmlns:p14="http://schemas.microsoft.com/office/powerpoint/2010/main" val="1843422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7250" y="1668067"/>
            <a:ext cx="5143500" cy="1343025"/>
          </a:xfrm>
        </p:spPr>
        <p:txBody>
          <a:bodyPr/>
          <a:lstStyle/>
          <a:p>
            <a:r>
              <a:rPr lang="en-US" dirty="0"/>
              <a:t>To be continued</a:t>
            </a:r>
          </a:p>
        </p:txBody>
      </p:sp>
    </p:spTree>
    <p:extLst>
      <p:ext uri="{BB962C8B-B14F-4D97-AF65-F5344CB8AC3E}">
        <p14:creationId xmlns:p14="http://schemas.microsoft.com/office/powerpoint/2010/main" val="59625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098445"/>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Linear search: Definition</a:t>
            </a:r>
          </a:p>
          <a:p>
            <a:pPr marL="450850" lvl="1" indent="-234950">
              <a:lnSpc>
                <a:spcPts val="1700"/>
              </a:lnSpc>
              <a:spcBef>
                <a:spcPts val="200"/>
              </a:spcBef>
              <a:spcAft>
                <a:spcPts val="200"/>
              </a:spcAft>
            </a:pPr>
            <a:r>
              <a:rPr lang="en-US" sz="1400" dirty="0"/>
              <a:t>Sequentially check each item of list until match is found</a:t>
            </a:r>
          </a:p>
          <a:p>
            <a:pPr marL="450850" lvl="1" indent="-234950">
              <a:lnSpc>
                <a:spcPts val="1700"/>
              </a:lnSpc>
              <a:spcBef>
                <a:spcPts val="200"/>
              </a:spcBef>
              <a:spcAft>
                <a:spcPts val="200"/>
              </a:spcAft>
            </a:pPr>
            <a:r>
              <a:rPr lang="en-US" sz="1400" dirty="0"/>
              <a:t>Also called sequential search</a:t>
            </a:r>
          </a:p>
          <a:p>
            <a:pPr marL="0" indent="0">
              <a:lnSpc>
                <a:spcPts val="1700"/>
              </a:lnSpc>
              <a:spcBef>
                <a:spcPts val="200"/>
              </a:spcBef>
              <a:spcAft>
                <a:spcPts val="200"/>
              </a:spcAft>
              <a:buNone/>
            </a:pPr>
            <a:endParaRPr lang="en-US" sz="1800" dirty="0"/>
          </a:p>
          <a:p>
            <a:pPr marL="0" indent="-241300">
              <a:lnSpc>
                <a:spcPts val="1700"/>
              </a:lnSpc>
              <a:spcBef>
                <a:spcPts val="200"/>
              </a:spcBef>
              <a:spcAft>
                <a:spcPts val="200"/>
              </a:spcAft>
            </a:pPr>
            <a:r>
              <a:rPr lang="en-US" sz="1600" dirty="0"/>
              <a:t>Characteristics</a:t>
            </a:r>
          </a:p>
          <a:p>
            <a:pPr marL="457200" lvl="1" indent="-241300">
              <a:lnSpc>
                <a:spcPts val="1700"/>
              </a:lnSpc>
              <a:spcBef>
                <a:spcPts val="200"/>
              </a:spcBef>
              <a:spcAft>
                <a:spcPts val="200"/>
              </a:spcAft>
            </a:pPr>
            <a:r>
              <a:rPr lang="en-US" sz="1400" dirty="0"/>
              <a:t>Very simple to implement</a:t>
            </a:r>
          </a:p>
          <a:p>
            <a:pPr marL="457200" lvl="1" indent="-241300">
              <a:lnSpc>
                <a:spcPts val="1700"/>
              </a:lnSpc>
              <a:spcBef>
                <a:spcPts val="200"/>
              </a:spcBef>
              <a:spcAft>
                <a:spcPts val="200"/>
              </a:spcAft>
            </a:pPr>
            <a:r>
              <a:rPr lang="en-US" sz="1400" dirty="0"/>
              <a:t>Only practical when list is short or for single-search scenario</a:t>
            </a:r>
          </a:p>
          <a:p>
            <a:pPr marL="0" indent="-241300">
              <a:lnSpc>
                <a:spcPts val="1700"/>
              </a:lnSpc>
              <a:spcBef>
                <a:spcPts val="200"/>
              </a:spcBef>
              <a:spcAft>
                <a:spcPts val="200"/>
              </a:spcAft>
            </a:pPr>
            <a:endParaRPr lang="en-US" sz="1800" dirty="0"/>
          </a:p>
          <a:p>
            <a:pPr marL="0" indent="-241300">
              <a:lnSpc>
                <a:spcPts val="1700"/>
              </a:lnSpc>
              <a:spcBef>
                <a:spcPts val="200"/>
              </a:spcBef>
              <a:spcAft>
                <a:spcPts val="200"/>
              </a:spcAft>
            </a:pPr>
            <a:r>
              <a:rPr lang="en-US" sz="1600" dirty="0"/>
              <a:t>Related data structures and complexity</a:t>
            </a:r>
          </a:p>
        </p:txBody>
      </p:sp>
      <p:pic>
        <p:nvPicPr>
          <p:cNvPr id="6" name="Picture 5">
            <a:extLst>
              <a:ext uri="{FF2B5EF4-FFF2-40B4-BE49-F238E27FC236}">
                <a16:creationId xmlns:a16="http://schemas.microsoft.com/office/drawing/2014/main" id="{46AF33D6-51B9-5941-1166-324A92E14A66}"/>
              </a:ext>
            </a:extLst>
          </p:cNvPr>
          <p:cNvPicPr>
            <a:picLocks noChangeAspect="1"/>
          </p:cNvPicPr>
          <p:nvPr/>
        </p:nvPicPr>
        <p:blipFill>
          <a:blip r:embed="rId3"/>
          <a:stretch>
            <a:fillRect/>
          </a:stretch>
        </p:blipFill>
        <p:spPr>
          <a:xfrm>
            <a:off x="3228713" y="1778609"/>
            <a:ext cx="3339867" cy="820318"/>
          </a:xfrm>
          <a:prstGeom prst="rect">
            <a:avLst/>
          </a:prstGeom>
          <a:ln>
            <a:solidFill>
              <a:schemeClr val="tx1"/>
            </a:solidFill>
          </a:ln>
        </p:spPr>
      </p:pic>
      <p:pic>
        <p:nvPicPr>
          <p:cNvPr id="7" name="Picture 6">
            <a:extLst>
              <a:ext uri="{FF2B5EF4-FFF2-40B4-BE49-F238E27FC236}">
                <a16:creationId xmlns:a16="http://schemas.microsoft.com/office/drawing/2014/main" id="{F92A43B5-915F-B778-0D73-2DA9CB17076A}"/>
              </a:ext>
            </a:extLst>
          </p:cNvPr>
          <p:cNvPicPr>
            <a:picLocks noChangeAspect="1"/>
          </p:cNvPicPr>
          <p:nvPr/>
        </p:nvPicPr>
        <p:blipFill rotWithShape="1">
          <a:blip r:embed="rId4"/>
          <a:srcRect t="16162"/>
          <a:stretch/>
        </p:blipFill>
        <p:spPr>
          <a:xfrm>
            <a:off x="289420" y="3524879"/>
            <a:ext cx="5104701" cy="1239467"/>
          </a:xfrm>
          <a:prstGeom prst="rect">
            <a:avLst/>
          </a:prstGeom>
        </p:spPr>
      </p:pic>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spTree>
    <p:extLst>
      <p:ext uri="{BB962C8B-B14F-4D97-AF65-F5344CB8AC3E}">
        <p14:creationId xmlns:p14="http://schemas.microsoft.com/office/powerpoint/2010/main" val="406427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098445"/>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Sorted array and binary search: Definition</a:t>
                </a:r>
              </a:p>
              <a:p>
                <a:pPr marL="450850" lvl="1" indent="-234950">
                  <a:lnSpc>
                    <a:spcPts val="1700"/>
                  </a:lnSpc>
                  <a:spcBef>
                    <a:spcPts val="200"/>
                  </a:spcBef>
                  <a:spcAft>
                    <a:spcPts val="200"/>
                  </a:spcAft>
                </a:pPr>
                <a:r>
                  <a:rPr lang="en-US" sz="1400" dirty="0"/>
                  <a:t>Compare with middle item of sorted array for match; if not a match, divide search interval in half and repeat</a:t>
                </a:r>
              </a:p>
              <a:p>
                <a:pPr marL="0" indent="0">
                  <a:lnSpc>
                    <a:spcPts val="1700"/>
                  </a:lnSpc>
                  <a:spcBef>
                    <a:spcPts val="200"/>
                  </a:spcBef>
                  <a:spcAft>
                    <a:spcPts val="200"/>
                  </a:spcAft>
                  <a:buNone/>
                </a:pPr>
                <a:endParaRPr lang="en-US" sz="1800" dirty="0"/>
              </a:p>
              <a:p>
                <a:pPr marL="0" indent="0">
                  <a:lnSpc>
                    <a:spcPts val="1700"/>
                  </a:lnSpc>
                  <a:spcBef>
                    <a:spcPts val="200"/>
                  </a:spcBef>
                  <a:spcAft>
                    <a:spcPts val="200"/>
                  </a:spcAft>
                  <a:buNone/>
                </a:pPr>
                <a:endParaRPr lang="en-US" sz="1800" dirty="0"/>
              </a:p>
              <a:p>
                <a:pPr marL="0" indent="-241300">
                  <a:lnSpc>
                    <a:spcPts val="1700"/>
                  </a:lnSpc>
                  <a:spcBef>
                    <a:spcPts val="200"/>
                  </a:spcBef>
                  <a:spcAft>
                    <a:spcPts val="200"/>
                  </a:spcAft>
                </a:pPr>
                <a:r>
                  <a:rPr lang="en-US" sz="1600" dirty="0"/>
                  <a:t>Characteristics</a:t>
                </a:r>
              </a:p>
              <a:p>
                <a:pPr marL="457200" lvl="1" indent="-241300">
                  <a:lnSpc>
                    <a:spcPts val="1700"/>
                  </a:lnSpc>
                  <a:spcBef>
                    <a:spcPts val="200"/>
                  </a:spcBef>
                  <a:spcAft>
                    <a:spcPts val="200"/>
                  </a:spcAft>
                </a:pPr>
                <a:r>
                  <a:rPr lang="en-US" sz="1400" dirty="0"/>
                  <a:t>Requires to have a sorted array</a:t>
                </a:r>
              </a:p>
              <a:p>
                <a:pPr marL="668338" lvl="2" indent="-217488">
                  <a:lnSpc>
                    <a:spcPts val="1700"/>
                  </a:lnSpc>
                  <a:spcBef>
                    <a:spcPts val="200"/>
                  </a:spcBef>
                  <a:spcAft>
                    <a:spcPts val="200"/>
                  </a:spcAft>
                </a:pPr>
                <a:r>
                  <a:rPr lang="en-US" sz="1400" dirty="0"/>
                  <a:t>Either by construction, when inserting/deleting items</a:t>
                </a:r>
              </a:p>
              <a:p>
                <a:pPr marL="668338" lvl="2" indent="-217488">
                  <a:lnSpc>
                    <a:spcPts val="1700"/>
                  </a:lnSpc>
                  <a:spcBef>
                    <a:spcPts val="200"/>
                  </a:spcBef>
                  <a:spcAft>
                    <a:spcPts val="200"/>
                  </a:spcAft>
                </a:pPr>
                <a:r>
                  <a:rPr lang="en-US" sz="1400" dirty="0"/>
                  <a:t>Or by sorting it before the search (at least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r>
                      <a:rPr lang="en-US" sz="1400" b="0" i="1" smtClean="0">
                        <a:latin typeface="Cambria Math" panose="02040503050406030204" pitchFamily="18" charset="0"/>
                      </a:rPr>
                      <m:t>𝑁</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r>
                          <a:rPr lang="en-US" sz="1400" b="0" i="1" smtClean="0">
                            <a:latin typeface="Cambria Math" panose="02040503050406030204" pitchFamily="18" charset="0"/>
                          </a:rPr>
                          <m:t>𝑁</m:t>
                        </m:r>
                      </m:e>
                    </m:func>
                    <m:r>
                      <a:rPr lang="en-US" sz="1400" b="0" i="1" smtClean="0">
                        <a:latin typeface="Cambria Math" panose="02040503050406030204" pitchFamily="18" charset="0"/>
                      </a:rPr>
                      <m:t>)</m:t>
                    </m:r>
                  </m:oMath>
                </a14:m>
                <a:r>
                  <a:rPr lang="en-US" sz="1400" dirty="0"/>
                  <a:t>)</a:t>
                </a:r>
              </a:p>
              <a:p>
                <a:pPr marL="0" indent="-241300">
                  <a:lnSpc>
                    <a:spcPts val="1700"/>
                  </a:lnSpc>
                  <a:spcBef>
                    <a:spcPts val="200"/>
                  </a:spcBef>
                  <a:spcAft>
                    <a:spcPts val="200"/>
                  </a:spcAft>
                </a:pPr>
                <a:endParaRPr lang="en-US" sz="1400" dirty="0"/>
              </a:p>
              <a:p>
                <a:pPr marL="0" indent="-241300">
                  <a:lnSpc>
                    <a:spcPts val="1700"/>
                  </a:lnSpc>
                  <a:spcBef>
                    <a:spcPts val="200"/>
                  </a:spcBef>
                  <a:spcAft>
                    <a:spcPts val="200"/>
                  </a:spcAft>
                </a:pPr>
                <a:r>
                  <a:rPr lang="en-US" sz="1600" dirty="0"/>
                  <a:t>Related data structures and complexity</a:t>
                </a:r>
              </a:p>
            </p:txBody>
          </p:sp>
        </mc:Choice>
        <mc:Fallback xmlns="">
          <p:sp>
            <p:nvSpPr>
              <p:cNvPr id="2" name="Content Placeholder 2">
                <a:extLst>
                  <a:ext uri="{FF2B5EF4-FFF2-40B4-BE49-F238E27FC236}">
                    <a16:creationId xmlns:a16="http://schemas.microsoft.com/office/drawing/2014/main" id="{FEB4829D-B774-E415-60E7-8D4C69BB279C}"/>
                  </a:ext>
                </a:extLst>
              </p:cNvPr>
              <p:cNvSpPr txBox="1">
                <a:spLocks noRot="1" noChangeAspect="1" noMove="1" noResize="1" noEditPoints="1" noAdjustHandles="1" noChangeArrowheads="1" noChangeShapeType="1" noTextEdit="1"/>
              </p:cNvSpPr>
              <p:nvPr/>
            </p:nvSpPr>
            <p:spPr>
              <a:xfrm>
                <a:off x="144187" y="1098445"/>
                <a:ext cx="6424393" cy="3712041"/>
              </a:xfrm>
              <a:prstGeom prst="rect">
                <a:avLst/>
              </a:prstGeom>
              <a:blipFill>
                <a:blip r:embed="rId3"/>
                <a:stretch>
                  <a:fillRect l="-394" t="-1365"/>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pic>
        <p:nvPicPr>
          <p:cNvPr id="9" name="Picture 8">
            <a:extLst>
              <a:ext uri="{FF2B5EF4-FFF2-40B4-BE49-F238E27FC236}">
                <a16:creationId xmlns:a16="http://schemas.microsoft.com/office/drawing/2014/main" id="{687F0F37-6250-34EB-E3CE-1BE3C0AA0182}"/>
              </a:ext>
            </a:extLst>
          </p:cNvPr>
          <p:cNvPicPr>
            <a:picLocks noChangeAspect="1"/>
          </p:cNvPicPr>
          <p:nvPr/>
        </p:nvPicPr>
        <p:blipFill>
          <a:blip r:embed="rId4"/>
          <a:stretch>
            <a:fillRect/>
          </a:stretch>
        </p:blipFill>
        <p:spPr>
          <a:xfrm>
            <a:off x="471487" y="3979465"/>
            <a:ext cx="5023302" cy="771121"/>
          </a:xfrm>
          <a:prstGeom prst="rect">
            <a:avLst/>
          </a:prstGeom>
        </p:spPr>
      </p:pic>
      <p:pic>
        <p:nvPicPr>
          <p:cNvPr id="10" name="Picture 9">
            <a:extLst>
              <a:ext uri="{FF2B5EF4-FFF2-40B4-BE49-F238E27FC236}">
                <a16:creationId xmlns:a16="http://schemas.microsoft.com/office/drawing/2014/main" id="{E84BA802-9FC5-9371-1A54-76F7B5FC6AE6}"/>
              </a:ext>
            </a:extLst>
          </p:cNvPr>
          <p:cNvPicPr>
            <a:picLocks noChangeAspect="1"/>
          </p:cNvPicPr>
          <p:nvPr/>
        </p:nvPicPr>
        <p:blipFill>
          <a:blip r:embed="rId5"/>
          <a:stretch>
            <a:fillRect/>
          </a:stretch>
        </p:blipFill>
        <p:spPr>
          <a:xfrm>
            <a:off x="3316471" y="1872173"/>
            <a:ext cx="2835151" cy="716355"/>
          </a:xfrm>
          <a:prstGeom prst="rect">
            <a:avLst/>
          </a:prstGeom>
          <a:ln>
            <a:solidFill>
              <a:schemeClr val="tx1"/>
            </a:solidFill>
          </a:ln>
        </p:spPr>
      </p:pic>
    </p:spTree>
    <p:extLst>
      <p:ext uri="{BB962C8B-B14F-4D97-AF65-F5344CB8AC3E}">
        <p14:creationId xmlns:p14="http://schemas.microsoft.com/office/powerpoint/2010/main" val="384644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Searching Data</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144187" y="1098445"/>
                <a:ext cx="6424393" cy="371204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700"/>
                  </a:lnSpc>
                  <a:spcBef>
                    <a:spcPts val="200"/>
                  </a:spcBef>
                  <a:spcAft>
                    <a:spcPts val="200"/>
                  </a:spcAft>
                </a:pPr>
                <a:r>
                  <a:rPr lang="en-US" sz="1600" dirty="0"/>
                  <a:t>Summary</a:t>
                </a:r>
              </a:p>
              <a:p>
                <a:pPr>
                  <a:lnSpc>
                    <a:spcPts val="1700"/>
                  </a:lnSpc>
                  <a:spcBef>
                    <a:spcPts val="200"/>
                  </a:spcBef>
                  <a:spcAft>
                    <a:spcPts val="200"/>
                  </a:spcAft>
                </a:pPr>
                <a:endParaRPr lang="en-US" sz="1600" dirty="0"/>
              </a:p>
              <a:p>
                <a:pPr>
                  <a:lnSpc>
                    <a:spcPts val="1700"/>
                  </a:lnSpc>
                  <a:spcBef>
                    <a:spcPts val="200"/>
                  </a:spcBef>
                  <a:spcAft>
                    <a:spcPts val="200"/>
                  </a:spcAft>
                </a:pPr>
                <a:endParaRPr lang="en-US" sz="1600" dirty="0"/>
              </a:p>
              <a:p>
                <a:pPr>
                  <a:lnSpc>
                    <a:spcPts val="1700"/>
                  </a:lnSpc>
                  <a:spcBef>
                    <a:spcPts val="200"/>
                  </a:spcBef>
                  <a:spcAft>
                    <a:spcPts val="200"/>
                  </a:spcAft>
                </a:pPr>
                <a:endParaRPr lang="en-US" sz="1600" dirty="0"/>
              </a:p>
              <a:p>
                <a:pPr>
                  <a:lnSpc>
                    <a:spcPts val="1700"/>
                  </a:lnSpc>
                  <a:spcBef>
                    <a:spcPts val="200"/>
                  </a:spcBef>
                  <a:spcAft>
                    <a:spcPts val="200"/>
                  </a:spcAft>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Problem</a:t>
                </a:r>
              </a:p>
              <a:p>
                <a:pPr marL="492125" lvl="1" indent="-233363">
                  <a:lnSpc>
                    <a:spcPts val="1700"/>
                  </a:lnSpc>
                  <a:spcBef>
                    <a:spcPts val="200"/>
                  </a:spcBef>
                  <a:spcAft>
                    <a:spcPts val="200"/>
                  </a:spcAft>
                </a:pPr>
                <a:r>
                  <a:rPr lang="en-US" sz="1400" dirty="0"/>
                  <a:t>For large sets of items, the linear complexity of linked lists and arrays for some operations is prohibitive</a:t>
                </a:r>
              </a:p>
              <a:p>
                <a:pPr marL="492125" lvl="1" indent="-233363">
                  <a:lnSpc>
                    <a:spcPts val="1700"/>
                  </a:lnSpc>
                  <a:spcBef>
                    <a:spcPts val="200"/>
                  </a:spcBef>
                  <a:spcAft>
                    <a:spcPts val="200"/>
                  </a:spcAft>
                </a:pPr>
                <a:r>
                  <a:rPr lang="en-US" sz="1400" dirty="0"/>
                  <a:t>Need for a new search data structure for which the average time of most operations is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r>
                          <a:rPr lang="en-US" sz="1400" b="0" i="1" smtClean="0">
                            <a:latin typeface="Cambria Math" panose="02040503050406030204" pitchFamily="18" charset="0"/>
                          </a:rPr>
                          <m:t>𝑛</m:t>
                        </m:r>
                      </m:e>
                    </m:func>
                    <m:r>
                      <a:rPr lang="en-US" sz="1400" b="0" i="1" smtClean="0">
                        <a:latin typeface="Cambria Math" panose="02040503050406030204" pitchFamily="18" charset="0"/>
                      </a:rPr>
                      <m:t>)</m:t>
                    </m:r>
                  </m:oMath>
                </a14:m>
                <a:endParaRPr lang="en-US" sz="1400" dirty="0"/>
              </a:p>
            </p:txBody>
          </p:sp>
        </mc:Choice>
        <mc:Fallback xmlns="">
          <p:sp>
            <p:nvSpPr>
              <p:cNvPr id="2" name="Content Placeholder 2">
                <a:extLst>
                  <a:ext uri="{FF2B5EF4-FFF2-40B4-BE49-F238E27FC236}">
                    <a16:creationId xmlns:a16="http://schemas.microsoft.com/office/drawing/2014/main" id="{FEB4829D-B774-E415-60E7-8D4C69BB279C}"/>
                  </a:ext>
                </a:extLst>
              </p:cNvPr>
              <p:cNvSpPr txBox="1">
                <a:spLocks noRot="1" noChangeAspect="1" noMove="1" noResize="1" noEditPoints="1" noAdjustHandles="1" noChangeArrowheads="1" noChangeShapeType="1" noTextEdit="1"/>
              </p:cNvSpPr>
              <p:nvPr/>
            </p:nvSpPr>
            <p:spPr>
              <a:xfrm>
                <a:off x="144187" y="1098445"/>
                <a:ext cx="6424393" cy="3712041"/>
              </a:xfrm>
              <a:prstGeom prst="rect">
                <a:avLst/>
              </a:prstGeom>
              <a:blipFill>
                <a:blip r:embed="rId3"/>
                <a:stretch>
                  <a:fillRect l="-394" t="-1365" r="-197"/>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pic>
        <p:nvPicPr>
          <p:cNvPr id="6" name="Picture 5">
            <a:extLst>
              <a:ext uri="{FF2B5EF4-FFF2-40B4-BE49-F238E27FC236}">
                <a16:creationId xmlns:a16="http://schemas.microsoft.com/office/drawing/2014/main" id="{9A2DD2AE-F7EE-7D5C-4BD2-7E60463F5164}"/>
              </a:ext>
            </a:extLst>
          </p:cNvPr>
          <p:cNvPicPr>
            <a:picLocks noChangeAspect="1"/>
          </p:cNvPicPr>
          <p:nvPr/>
        </p:nvPicPr>
        <p:blipFill>
          <a:blip r:embed="rId4"/>
          <a:stretch>
            <a:fillRect/>
          </a:stretch>
        </p:blipFill>
        <p:spPr>
          <a:xfrm>
            <a:off x="1201332" y="1398777"/>
            <a:ext cx="4485472" cy="1332000"/>
          </a:xfrm>
          <a:prstGeom prst="rect">
            <a:avLst/>
          </a:prstGeom>
        </p:spPr>
      </p:pic>
      <p:pic>
        <p:nvPicPr>
          <p:cNvPr id="7" name="Picture 6">
            <a:extLst>
              <a:ext uri="{FF2B5EF4-FFF2-40B4-BE49-F238E27FC236}">
                <a16:creationId xmlns:a16="http://schemas.microsoft.com/office/drawing/2014/main" id="{CD2A9423-C0D1-215A-E1F6-723D58162FB5}"/>
              </a:ext>
            </a:extLst>
          </p:cNvPr>
          <p:cNvPicPr>
            <a:picLocks noChangeAspect="1"/>
          </p:cNvPicPr>
          <p:nvPr/>
        </p:nvPicPr>
        <p:blipFill>
          <a:blip r:embed="rId5"/>
          <a:stretch>
            <a:fillRect/>
          </a:stretch>
        </p:blipFill>
        <p:spPr>
          <a:xfrm>
            <a:off x="1201333" y="3978747"/>
            <a:ext cx="4485472" cy="633030"/>
          </a:xfrm>
          <a:prstGeom prst="rect">
            <a:avLst/>
          </a:prstGeom>
        </p:spPr>
      </p:pic>
    </p:spTree>
    <p:extLst>
      <p:ext uri="{BB962C8B-B14F-4D97-AF65-F5344CB8AC3E}">
        <p14:creationId xmlns:p14="http://schemas.microsoft.com/office/powerpoint/2010/main" val="150097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6"/>
            <a:ext cx="6743175" cy="135690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400" dirty="0">
                <a:solidFill>
                  <a:schemeClr val="accent5">
                    <a:lumMod val="75000"/>
                  </a:schemeClr>
                </a:solidFill>
              </a:rPr>
              <a:t>Recursive Definition</a:t>
            </a:r>
          </a:p>
          <a:p>
            <a:pPr marL="0" indent="0">
              <a:lnSpc>
                <a:spcPts val="1700"/>
              </a:lnSpc>
              <a:spcBef>
                <a:spcPts val="200"/>
              </a:spcBef>
              <a:spcAft>
                <a:spcPts val="200"/>
              </a:spcAft>
              <a:buNone/>
            </a:pPr>
            <a:r>
              <a:rPr lang="en-US" sz="1400" dirty="0"/>
              <a:t>A tree can be defined recursively as:</a:t>
            </a:r>
          </a:p>
          <a:p>
            <a:pPr>
              <a:lnSpc>
                <a:spcPts val="1700"/>
              </a:lnSpc>
              <a:spcBef>
                <a:spcPts val="200"/>
              </a:spcBef>
              <a:spcAft>
                <a:spcPts val="200"/>
              </a:spcAft>
            </a:pPr>
            <a:r>
              <a:rPr lang="en-US" sz="1400" dirty="0"/>
              <a:t>A collection of </a:t>
            </a:r>
            <a:r>
              <a:rPr lang="en-US" sz="1400" b="1" dirty="0"/>
              <a:t>nodes</a:t>
            </a:r>
            <a:r>
              <a:rPr lang="en-US" sz="1400" dirty="0"/>
              <a:t> starting at a </a:t>
            </a:r>
            <a:r>
              <a:rPr lang="en-US" sz="1400" b="1" dirty="0"/>
              <a:t>root</a:t>
            </a:r>
            <a:r>
              <a:rPr lang="en-US" sz="1400" dirty="0"/>
              <a:t> node</a:t>
            </a:r>
          </a:p>
          <a:p>
            <a:pPr>
              <a:lnSpc>
                <a:spcPts val="1700"/>
              </a:lnSpc>
              <a:spcBef>
                <a:spcPts val="200"/>
              </a:spcBef>
              <a:spcAft>
                <a:spcPts val="200"/>
              </a:spcAft>
            </a:pPr>
            <a:r>
              <a:rPr lang="en-US" sz="1400" dirty="0"/>
              <a:t>Where each node is connected to zero or more </a:t>
            </a:r>
            <a:r>
              <a:rPr lang="en-US" sz="1400" b="1" dirty="0"/>
              <a:t>child</a:t>
            </a:r>
            <a:r>
              <a:rPr lang="en-US" sz="1400" dirty="0"/>
              <a:t> nodes via </a:t>
            </a:r>
            <a:r>
              <a:rPr lang="en-US" sz="1400" b="1" dirty="0"/>
              <a:t>edges</a:t>
            </a:r>
          </a:p>
          <a:p>
            <a:pPr>
              <a:lnSpc>
                <a:spcPts val="1700"/>
              </a:lnSpc>
              <a:spcBef>
                <a:spcPts val="200"/>
              </a:spcBef>
              <a:spcAft>
                <a:spcPts val="200"/>
              </a:spcAft>
            </a:pPr>
            <a:r>
              <a:rPr lang="en-US" sz="1400" dirty="0"/>
              <a:t>With the constraints that no reference is duplicated, and no node points back to the root</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24" name="Group 23">
            <a:extLst>
              <a:ext uri="{FF2B5EF4-FFF2-40B4-BE49-F238E27FC236}">
                <a16:creationId xmlns:a16="http://schemas.microsoft.com/office/drawing/2014/main" id="{DBF23DAD-E839-2286-C925-E62C0329B7CC}"/>
              </a:ext>
            </a:extLst>
          </p:cNvPr>
          <p:cNvGrpSpPr/>
          <p:nvPr/>
        </p:nvGrpSpPr>
        <p:grpSpPr>
          <a:xfrm>
            <a:off x="3036149" y="2438575"/>
            <a:ext cx="432000" cy="432000"/>
            <a:chOff x="3036149" y="2438575"/>
            <a:chExt cx="432000" cy="432000"/>
          </a:xfrm>
        </p:grpSpPr>
        <p:sp>
          <p:nvSpPr>
            <p:cNvPr id="9" name="Oval 8">
              <a:extLst>
                <a:ext uri="{FF2B5EF4-FFF2-40B4-BE49-F238E27FC236}">
                  <a16:creationId xmlns:a16="http://schemas.microsoft.com/office/drawing/2014/main" id="{222369A1-C87A-7161-5D0E-640B4A59C0BE}"/>
                </a:ext>
              </a:extLst>
            </p:cNvPr>
            <p:cNvSpPr>
              <a:spLocks noChangeAspect="1"/>
            </p:cNvSpPr>
            <p:nvPr/>
          </p:nvSpPr>
          <p:spPr>
            <a:xfrm>
              <a:off x="3036149" y="2438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7CA788EB-C274-EBDC-D509-2FC3091C70CD}"/>
                </a:ext>
              </a:extLst>
            </p:cNvPr>
            <p:cNvSpPr txBox="1"/>
            <p:nvPr/>
          </p:nvSpPr>
          <p:spPr>
            <a:xfrm>
              <a:off x="3085276" y="2454520"/>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grpSp>
      <p:grpSp>
        <p:nvGrpSpPr>
          <p:cNvPr id="26" name="Group 25">
            <a:extLst>
              <a:ext uri="{FF2B5EF4-FFF2-40B4-BE49-F238E27FC236}">
                <a16:creationId xmlns:a16="http://schemas.microsoft.com/office/drawing/2014/main" id="{E4C23ED1-FDBC-BD9E-7F97-F2B4A4F81FB6}"/>
              </a:ext>
            </a:extLst>
          </p:cNvPr>
          <p:cNvGrpSpPr/>
          <p:nvPr/>
        </p:nvGrpSpPr>
        <p:grpSpPr>
          <a:xfrm>
            <a:off x="2193055" y="2870575"/>
            <a:ext cx="432000" cy="432000"/>
            <a:chOff x="2193055" y="2870575"/>
            <a:chExt cx="432000" cy="432000"/>
          </a:xfrm>
        </p:grpSpPr>
        <p:sp>
          <p:nvSpPr>
            <p:cNvPr id="10" name="Oval 9">
              <a:extLst>
                <a:ext uri="{FF2B5EF4-FFF2-40B4-BE49-F238E27FC236}">
                  <a16:creationId xmlns:a16="http://schemas.microsoft.com/office/drawing/2014/main" id="{3F2AB9BA-B450-64D0-E26D-80920A740582}"/>
                </a:ext>
              </a:extLst>
            </p:cNvPr>
            <p:cNvSpPr>
              <a:spLocks noChangeAspect="1"/>
            </p:cNvSpPr>
            <p:nvPr/>
          </p:nvSpPr>
          <p:spPr>
            <a:xfrm>
              <a:off x="2193055" y="2870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15539A4E-8B3E-6D6A-6CA9-A39666262FB0}"/>
                </a:ext>
              </a:extLst>
            </p:cNvPr>
            <p:cNvSpPr txBox="1"/>
            <p:nvPr/>
          </p:nvSpPr>
          <p:spPr>
            <a:xfrm>
              <a:off x="2251653" y="2878964"/>
              <a:ext cx="32412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B</a:t>
              </a:r>
            </a:p>
          </p:txBody>
        </p:sp>
      </p:grpSp>
      <p:grpSp>
        <p:nvGrpSpPr>
          <p:cNvPr id="28" name="Group 27">
            <a:extLst>
              <a:ext uri="{FF2B5EF4-FFF2-40B4-BE49-F238E27FC236}">
                <a16:creationId xmlns:a16="http://schemas.microsoft.com/office/drawing/2014/main" id="{88663508-E94E-6FF9-6022-8504060D49ED}"/>
              </a:ext>
            </a:extLst>
          </p:cNvPr>
          <p:cNvGrpSpPr/>
          <p:nvPr/>
        </p:nvGrpSpPr>
        <p:grpSpPr>
          <a:xfrm>
            <a:off x="3870854" y="2870575"/>
            <a:ext cx="432000" cy="432000"/>
            <a:chOff x="3870854" y="2870575"/>
            <a:chExt cx="432000" cy="432000"/>
          </a:xfrm>
        </p:grpSpPr>
        <p:sp>
          <p:nvSpPr>
            <p:cNvPr id="12" name="Oval 11">
              <a:extLst>
                <a:ext uri="{FF2B5EF4-FFF2-40B4-BE49-F238E27FC236}">
                  <a16:creationId xmlns:a16="http://schemas.microsoft.com/office/drawing/2014/main" id="{AF457266-1600-0C3C-A341-D715D6F8D1C9}"/>
                </a:ext>
              </a:extLst>
            </p:cNvPr>
            <p:cNvSpPr>
              <a:spLocks noChangeAspect="1"/>
            </p:cNvSpPr>
            <p:nvPr/>
          </p:nvSpPr>
          <p:spPr>
            <a:xfrm>
              <a:off x="3870854" y="2870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1215AFDC-4C2C-C9CF-0E1A-4EFC15405263}"/>
                </a:ext>
              </a:extLst>
            </p:cNvPr>
            <p:cNvSpPr txBox="1"/>
            <p:nvPr/>
          </p:nvSpPr>
          <p:spPr>
            <a:xfrm>
              <a:off x="3921569" y="2884046"/>
              <a:ext cx="320922"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C</a:t>
              </a:r>
            </a:p>
          </p:txBody>
        </p:sp>
      </p:grpSp>
      <p:grpSp>
        <p:nvGrpSpPr>
          <p:cNvPr id="30" name="Group 29">
            <a:extLst>
              <a:ext uri="{FF2B5EF4-FFF2-40B4-BE49-F238E27FC236}">
                <a16:creationId xmlns:a16="http://schemas.microsoft.com/office/drawing/2014/main" id="{463D3859-95ED-9C33-1656-5826EBCD502B}"/>
              </a:ext>
            </a:extLst>
          </p:cNvPr>
          <p:cNvGrpSpPr/>
          <p:nvPr/>
        </p:nvGrpSpPr>
        <p:grpSpPr>
          <a:xfrm>
            <a:off x="1490477" y="3595730"/>
            <a:ext cx="432000" cy="432000"/>
            <a:chOff x="1490477" y="3595730"/>
            <a:chExt cx="432000" cy="432000"/>
          </a:xfrm>
        </p:grpSpPr>
        <p:sp>
          <p:nvSpPr>
            <p:cNvPr id="14" name="Oval 13">
              <a:extLst>
                <a:ext uri="{FF2B5EF4-FFF2-40B4-BE49-F238E27FC236}">
                  <a16:creationId xmlns:a16="http://schemas.microsoft.com/office/drawing/2014/main" id="{8303E501-5665-DEB1-2BBA-484CCEA0B866}"/>
                </a:ext>
              </a:extLst>
            </p:cNvPr>
            <p:cNvSpPr>
              <a:spLocks noChangeAspect="1"/>
            </p:cNvSpPr>
            <p:nvPr/>
          </p:nvSpPr>
          <p:spPr>
            <a:xfrm>
              <a:off x="1490477"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11BFF89-2ABA-ABA4-EC7A-6A310273E13C}"/>
                </a:ext>
              </a:extLst>
            </p:cNvPr>
            <p:cNvSpPr txBox="1"/>
            <p:nvPr/>
          </p:nvSpPr>
          <p:spPr>
            <a:xfrm>
              <a:off x="1539604" y="3603286"/>
              <a:ext cx="34176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D</a:t>
              </a:r>
            </a:p>
          </p:txBody>
        </p:sp>
      </p:grpSp>
      <p:grpSp>
        <p:nvGrpSpPr>
          <p:cNvPr id="32" name="Group 31">
            <a:extLst>
              <a:ext uri="{FF2B5EF4-FFF2-40B4-BE49-F238E27FC236}">
                <a16:creationId xmlns:a16="http://schemas.microsoft.com/office/drawing/2014/main" id="{E6737272-E8B1-4F64-0467-DB06FC2C4323}"/>
              </a:ext>
            </a:extLst>
          </p:cNvPr>
          <p:cNvGrpSpPr/>
          <p:nvPr/>
        </p:nvGrpSpPr>
        <p:grpSpPr>
          <a:xfrm>
            <a:off x="2199347" y="3595730"/>
            <a:ext cx="432000" cy="432000"/>
            <a:chOff x="2199347" y="3595730"/>
            <a:chExt cx="432000" cy="432000"/>
          </a:xfrm>
        </p:grpSpPr>
        <p:sp>
          <p:nvSpPr>
            <p:cNvPr id="13" name="Oval 12">
              <a:extLst>
                <a:ext uri="{FF2B5EF4-FFF2-40B4-BE49-F238E27FC236}">
                  <a16:creationId xmlns:a16="http://schemas.microsoft.com/office/drawing/2014/main" id="{0A3D04BE-CD31-CC6E-80AD-2A75503A90F7}"/>
                </a:ext>
              </a:extLst>
            </p:cNvPr>
            <p:cNvSpPr>
              <a:spLocks noChangeAspect="1"/>
            </p:cNvSpPr>
            <p:nvPr/>
          </p:nvSpPr>
          <p:spPr>
            <a:xfrm>
              <a:off x="2199347"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041B0846-C5C9-E92F-756A-4DA29B422CEB}"/>
                </a:ext>
              </a:extLst>
            </p:cNvPr>
            <p:cNvSpPr txBox="1"/>
            <p:nvPr/>
          </p:nvSpPr>
          <p:spPr>
            <a:xfrm>
              <a:off x="2258070" y="3609435"/>
              <a:ext cx="30970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E</a:t>
              </a:r>
            </a:p>
          </p:txBody>
        </p:sp>
      </p:grpSp>
      <p:grpSp>
        <p:nvGrpSpPr>
          <p:cNvPr id="34" name="Group 33">
            <a:extLst>
              <a:ext uri="{FF2B5EF4-FFF2-40B4-BE49-F238E27FC236}">
                <a16:creationId xmlns:a16="http://schemas.microsoft.com/office/drawing/2014/main" id="{D661AA51-7AB7-A68E-34B5-82B701A35610}"/>
              </a:ext>
            </a:extLst>
          </p:cNvPr>
          <p:cNvGrpSpPr/>
          <p:nvPr/>
        </p:nvGrpSpPr>
        <p:grpSpPr>
          <a:xfrm>
            <a:off x="2899828" y="3595730"/>
            <a:ext cx="432000" cy="432000"/>
            <a:chOff x="2899828" y="3595730"/>
            <a:chExt cx="432000" cy="432000"/>
          </a:xfrm>
        </p:grpSpPr>
        <p:sp>
          <p:nvSpPr>
            <p:cNvPr id="15" name="Oval 14">
              <a:extLst>
                <a:ext uri="{FF2B5EF4-FFF2-40B4-BE49-F238E27FC236}">
                  <a16:creationId xmlns:a16="http://schemas.microsoft.com/office/drawing/2014/main" id="{4302D10F-286E-81DA-EC7D-CCEFBFF8D25A}"/>
                </a:ext>
              </a:extLst>
            </p:cNvPr>
            <p:cNvSpPr>
              <a:spLocks noChangeAspect="1"/>
            </p:cNvSpPr>
            <p:nvPr/>
          </p:nvSpPr>
          <p:spPr>
            <a:xfrm>
              <a:off x="2899828"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DEFC08D2-2D65-E403-0661-FAFD84E80242}"/>
                </a:ext>
              </a:extLst>
            </p:cNvPr>
            <p:cNvSpPr txBox="1"/>
            <p:nvPr/>
          </p:nvSpPr>
          <p:spPr>
            <a:xfrm>
              <a:off x="2960431" y="3609435"/>
              <a:ext cx="303288"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F</a:t>
              </a:r>
            </a:p>
          </p:txBody>
        </p:sp>
      </p:grpSp>
      <p:grpSp>
        <p:nvGrpSpPr>
          <p:cNvPr id="36" name="Group 35">
            <a:extLst>
              <a:ext uri="{FF2B5EF4-FFF2-40B4-BE49-F238E27FC236}">
                <a16:creationId xmlns:a16="http://schemas.microsoft.com/office/drawing/2014/main" id="{02998578-2090-489F-465E-5C9BD44EEEFE}"/>
              </a:ext>
            </a:extLst>
          </p:cNvPr>
          <p:cNvGrpSpPr/>
          <p:nvPr/>
        </p:nvGrpSpPr>
        <p:grpSpPr>
          <a:xfrm>
            <a:off x="3475840" y="3595730"/>
            <a:ext cx="432000" cy="432000"/>
            <a:chOff x="3475840" y="3595730"/>
            <a:chExt cx="432000" cy="432000"/>
          </a:xfrm>
        </p:grpSpPr>
        <p:sp>
          <p:nvSpPr>
            <p:cNvPr id="17" name="Oval 16">
              <a:extLst>
                <a:ext uri="{FF2B5EF4-FFF2-40B4-BE49-F238E27FC236}">
                  <a16:creationId xmlns:a16="http://schemas.microsoft.com/office/drawing/2014/main" id="{82376325-B383-8295-5EDB-43D53F7C9C6A}"/>
                </a:ext>
              </a:extLst>
            </p:cNvPr>
            <p:cNvSpPr>
              <a:spLocks noChangeAspect="1"/>
            </p:cNvSpPr>
            <p:nvPr/>
          </p:nvSpPr>
          <p:spPr>
            <a:xfrm>
              <a:off x="3475840"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7099FFA0-8720-1147-F99C-A79A070EE0BA}"/>
                </a:ext>
              </a:extLst>
            </p:cNvPr>
            <p:cNvSpPr txBox="1"/>
            <p:nvPr/>
          </p:nvSpPr>
          <p:spPr>
            <a:xfrm>
              <a:off x="3520497" y="3609694"/>
              <a:ext cx="34657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G</a:t>
              </a:r>
            </a:p>
          </p:txBody>
        </p:sp>
      </p:grpSp>
      <p:grpSp>
        <p:nvGrpSpPr>
          <p:cNvPr id="39" name="Group 38">
            <a:extLst>
              <a:ext uri="{FF2B5EF4-FFF2-40B4-BE49-F238E27FC236}">
                <a16:creationId xmlns:a16="http://schemas.microsoft.com/office/drawing/2014/main" id="{EFC8A0C1-F2F1-2428-FC6F-39004A525A6A}"/>
              </a:ext>
            </a:extLst>
          </p:cNvPr>
          <p:cNvGrpSpPr/>
          <p:nvPr/>
        </p:nvGrpSpPr>
        <p:grpSpPr>
          <a:xfrm>
            <a:off x="4235044" y="3595730"/>
            <a:ext cx="432000" cy="432000"/>
            <a:chOff x="4235044" y="3595730"/>
            <a:chExt cx="432000" cy="432000"/>
          </a:xfrm>
        </p:grpSpPr>
        <p:sp>
          <p:nvSpPr>
            <p:cNvPr id="16" name="Oval 15">
              <a:extLst>
                <a:ext uri="{FF2B5EF4-FFF2-40B4-BE49-F238E27FC236}">
                  <a16:creationId xmlns:a16="http://schemas.microsoft.com/office/drawing/2014/main" id="{29905E6D-BAE6-ED44-D49A-BACD42236591}"/>
                </a:ext>
              </a:extLst>
            </p:cNvPr>
            <p:cNvSpPr>
              <a:spLocks noChangeAspect="1"/>
            </p:cNvSpPr>
            <p:nvPr/>
          </p:nvSpPr>
          <p:spPr>
            <a:xfrm>
              <a:off x="4235044" y="3595730"/>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8DB0D04A-8E8D-1076-8536-3D0EE9774EF3}"/>
                </a:ext>
              </a:extLst>
            </p:cNvPr>
            <p:cNvSpPr txBox="1"/>
            <p:nvPr/>
          </p:nvSpPr>
          <p:spPr>
            <a:xfrm>
              <a:off x="4284171" y="3611675"/>
              <a:ext cx="34496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H</a:t>
              </a:r>
            </a:p>
          </p:txBody>
        </p:sp>
      </p:grpSp>
      <p:grpSp>
        <p:nvGrpSpPr>
          <p:cNvPr id="40" name="Group 39">
            <a:extLst>
              <a:ext uri="{FF2B5EF4-FFF2-40B4-BE49-F238E27FC236}">
                <a16:creationId xmlns:a16="http://schemas.microsoft.com/office/drawing/2014/main" id="{62C78847-5955-2FE2-E042-9A4FBBE69132}"/>
              </a:ext>
            </a:extLst>
          </p:cNvPr>
          <p:cNvGrpSpPr/>
          <p:nvPr/>
        </p:nvGrpSpPr>
        <p:grpSpPr>
          <a:xfrm>
            <a:off x="1810322" y="4328152"/>
            <a:ext cx="432000" cy="432000"/>
            <a:chOff x="1810322" y="4328152"/>
            <a:chExt cx="432000" cy="432000"/>
          </a:xfrm>
        </p:grpSpPr>
        <p:sp>
          <p:nvSpPr>
            <p:cNvPr id="19" name="Oval 18">
              <a:extLst>
                <a:ext uri="{FF2B5EF4-FFF2-40B4-BE49-F238E27FC236}">
                  <a16:creationId xmlns:a16="http://schemas.microsoft.com/office/drawing/2014/main" id="{9BDA116F-4734-0E2D-E0BB-C70BAD9EF1FC}"/>
                </a:ext>
              </a:extLst>
            </p:cNvPr>
            <p:cNvSpPr>
              <a:spLocks noChangeAspect="1"/>
            </p:cNvSpPr>
            <p:nvPr/>
          </p:nvSpPr>
          <p:spPr>
            <a:xfrm>
              <a:off x="1810322" y="4328152"/>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D87DEF77-7296-1211-567A-E83DBE46AC47}"/>
                </a:ext>
              </a:extLst>
            </p:cNvPr>
            <p:cNvSpPr txBox="1"/>
            <p:nvPr/>
          </p:nvSpPr>
          <p:spPr>
            <a:xfrm>
              <a:off x="1903230" y="4344097"/>
              <a:ext cx="24878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I</a:t>
              </a:r>
            </a:p>
          </p:txBody>
        </p:sp>
      </p:grpSp>
      <p:grpSp>
        <p:nvGrpSpPr>
          <p:cNvPr id="42" name="Group 41">
            <a:extLst>
              <a:ext uri="{FF2B5EF4-FFF2-40B4-BE49-F238E27FC236}">
                <a16:creationId xmlns:a16="http://schemas.microsoft.com/office/drawing/2014/main" id="{8549CC29-DEDE-2FAE-FF0B-2033441FF9CC}"/>
              </a:ext>
            </a:extLst>
          </p:cNvPr>
          <p:cNvGrpSpPr/>
          <p:nvPr/>
        </p:nvGrpSpPr>
        <p:grpSpPr>
          <a:xfrm>
            <a:off x="2569526" y="4328152"/>
            <a:ext cx="432000" cy="432000"/>
            <a:chOff x="2569526" y="4328152"/>
            <a:chExt cx="432000" cy="432000"/>
          </a:xfrm>
        </p:grpSpPr>
        <p:sp>
          <p:nvSpPr>
            <p:cNvPr id="18" name="Oval 17">
              <a:extLst>
                <a:ext uri="{FF2B5EF4-FFF2-40B4-BE49-F238E27FC236}">
                  <a16:creationId xmlns:a16="http://schemas.microsoft.com/office/drawing/2014/main" id="{957F5BAE-065A-759F-4F02-A78C8F8062C2}"/>
                </a:ext>
              </a:extLst>
            </p:cNvPr>
            <p:cNvSpPr>
              <a:spLocks noChangeAspect="1"/>
            </p:cNvSpPr>
            <p:nvPr/>
          </p:nvSpPr>
          <p:spPr>
            <a:xfrm>
              <a:off x="2569526" y="4328152"/>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CB4AD2C6-DE7A-D0F4-658A-5F66EF276BE5}"/>
                </a:ext>
              </a:extLst>
            </p:cNvPr>
            <p:cNvSpPr txBox="1"/>
            <p:nvPr/>
          </p:nvSpPr>
          <p:spPr>
            <a:xfrm>
              <a:off x="2650222" y="4328888"/>
              <a:ext cx="266420"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J</a:t>
              </a:r>
            </a:p>
          </p:txBody>
        </p:sp>
      </p:grpSp>
      <p:grpSp>
        <p:nvGrpSpPr>
          <p:cNvPr id="44" name="Group 43">
            <a:extLst>
              <a:ext uri="{FF2B5EF4-FFF2-40B4-BE49-F238E27FC236}">
                <a16:creationId xmlns:a16="http://schemas.microsoft.com/office/drawing/2014/main" id="{C90E85AB-5574-4E65-1614-17A898400B82}"/>
              </a:ext>
            </a:extLst>
          </p:cNvPr>
          <p:cNvGrpSpPr/>
          <p:nvPr/>
        </p:nvGrpSpPr>
        <p:grpSpPr>
          <a:xfrm>
            <a:off x="3481790" y="4327585"/>
            <a:ext cx="432000" cy="432567"/>
            <a:chOff x="3481790" y="4327585"/>
            <a:chExt cx="432000" cy="432567"/>
          </a:xfrm>
        </p:grpSpPr>
        <p:sp>
          <p:nvSpPr>
            <p:cNvPr id="20" name="Oval 19">
              <a:extLst>
                <a:ext uri="{FF2B5EF4-FFF2-40B4-BE49-F238E27FC236}">
                  <a16:creationId xmlns:a16="http://schemas.microsoft.com/office/drawing/2014/main" id="{60799A11-F386-7046-B3FA-D9CA2459ED7C}"/>
                </a:ext>
              </a:extLst>
            </p:cNvPr>
            <p:cNvSpPr>
              <a:spLocks noChangeAspect="1"/>
            </p:cNvSpPr>
            <p:nvPr/>
          </p:nvSpPr>
          <p:spPr>
            <a:xfrm>
              <a:off x="3481790" y="4328152"/>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5B39A818-3C98-A4FE-A5EC-51A59DCFDD8A}"/>
                </a:ext>
              </a:extLst>
            </p:cNvPr>
            <p:cNvSpPr txBox="1"/>
            <p:nvPr/>
          </p:nvSpPr>
          <p:spPr>
            <a:xfrm>
              <a:off x="3545497" y="4327585"/>
              <a:ext cx="31771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K</a:t>
              </a:r>
            </a:p>
          </p:txBody>
        </p:sp>
      </p:grpSp>
      <p:cxnSp>
        <p:nvCxnSpPr>
          <p:cNvPr id="46" name="Straight Connector 45">
            <a:extLst>
              <a:ext uri="{FF2B5EF4-FFF2-40B4-BE49-F238E27FC236}">
                <a16:creationId xmlns:a16="http://schemas.microsoft.com/office/drawing/2014/main" id="{F0843609-0766-A7D6-5A85-A4E84664218B}"/>
              </a:ext>
            </a:extLst>
          </p:cNvPr>
          <p:cNvCxnSpPr>
            <a:cxnSpLocks/>
            <a:stCxn id="9" idx="3"/>
            <a:endCxn id="10" idx="7"/>
          </p:cNvCxnSpPr>
          <p:nvPr/>
        </p:nvCxnSpPr>
        <p:spPr>
          <a:xfrm flipH="1">
            <a:off x="2561790" y="2807310"/>
            <a:ext cx="537624" cy="12653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443DC2-E215-A8AE-D46B-0EB593C864E8}"/>
              </a:ext>
            </a:extLst>
          </p:cNvPr>
          <p:cNvCxnSpPr>
            <a:cxnSpLocks/>
            <a:stCxn id="9" idx="5"/>
            <a:endCxn id="12" idx="1"/>
          </p:cNvCxnSpPr>
          <p:nvPr/>
        </p:nvCxnSpPr>
        <p:spPr>
          <a:xfrm>
            <a:off x="3404884" y="2807310"/>
            <a:ext cx="529235" cy="12653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9DF590-8F68-D9C1-9CA3-129E25858D62}"/>
              </a:ext>
            </a:extLst>
          </p:cNvPr>
          <p:cNvCxnSpPr>
            <a:cxnSpLocks/>
            <a:stCxn id="10" idx="4"/>
            <a:endCxn id="14" idx="0"/>
          </p:cNvCxnSpPr>
          <p:nvPr/>
        </p:nvCxnSpPr>
        <p:spPr>
          <a:xfrm flipH="1">
            <a:off x="1706477" y="3302575"/>
            <a:ext cx="702578"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F8B669-6FD6-95D8-66A7-BE62721ACFEB}"/>
              </a:ext>
            </a:extLst>
          </p:cNvPr>
          <p:cNvCxnSpPr>
            <a:cxnSpLocks/>
            <a:stCxn id="10" idx="4"/>
            <a:endCxn id="13" idx="0"/>
          </p:cNvCxnSpPr>
          <p:nvPr/>
        </p:nvCxnSpPr>
        <p:spPr>
          <a:xfrm>
            <a:off x="2409055" y="3302575"/>
            <a:ext cx="6292"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505DFA-3842-1B89-1ED8-CA42D4DD8DF4}"/>
              </a:ext>
            </a:extLst>
          </p:cNvPr>
          <p:cNvCxnSpPr>
            <a:cxnSpLocks/>
            <a:stCxn id="10" idx="4"/>
            <a:endCxn id="15" idx="0"/>
          </p:cNvCxnSpPr>
          <p:nvPr/>
        </p:nvCxnSpPr>
        <p:spPr>
          <a:xfrm>
            <a:off x="2409055" y="3302575"/>
            <a:ext cx="706773"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DE7C1F-A7D9-FFF1-D14A-EE8919310425}"/>
              </a:ext>
            </a:extLst>
          </p:cNvPr>
          <p:cNvCxnSpPr>
            <a:cxnSpLocks/>
            <a:stCxn id="12" idx="4"/>
            <a:endCxn id="17" idx="0"/>
          </p:cNvCxnSpPr>
          <p:nvPr/>
        </p:nvCxnSpPr>
        <p:spPr>
          <a:xfrm flipH="1">
            <a:off x="3691840" y="3302575"/>
            <a:ext cx="395014"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881140-D146-4BFF-B47A-5EE6D0B71E30}"/>
              </a:ext>
            </a:extLst>
          </p:cNvPr>
          <p:cNvCxnSpPr>
            <a:cxnSpLocks/>
            <a:stCxn id="12" idx="4"/>
            <a:endCxn id="16" idx="0"/>
          </p:cNvCxnSpPr>
          <p:nvPr/>
        </p:nvCxnSpPr>
        <p:spPr>
          <a:xfrm>
            <a:off x="4086854" y="3302575"/>
            <a:ext cx="364190" cy="2931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010055-BDD7-923A-1D09-4E7F8B1BA962}"/>
              </a:ext>
            </a:extLst>
          </p:cNvPr>
          <p:cNvCxnSpPr>
            <a:cxnSpLocks/>
            <a:stCxn id="13" idx="4"/>
            <a:endCxn id="19" idx="0"/>
          </p:cNvCxnSpPr>
          <p:nvPr/>
        </p:nvCxnSpPr>
        <p:spPr>
          <a:xfrm flipH="1">
            <a:off x="2026322" y="4027730"/>
            <a:ext cx="389025" cy="3004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3A335F-6AFF-8681-BB23-50989421495F}"/>
              </a:ext>
            </a:extLst>
          </p:cNvPr>
          <p:cNvCxnSpPr>
            <a:cxnSpLocks/>
            <a:stCxn id="13" idx="4"/>
            <a:endCxn id="18" idx="0"/>
          </p:cNvCxnSpPr>
          <p:nvPr/>
        </p:nvCxnSpPr>
        <p:spPr>
          <a:xfrm>
            <a:off x="2415347" y="4027730"/>
            <a:ext cx="370179" cy="3004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31B9120-BE4B-8997-E8A4-8837AEDE5353}"/>
              </a:ext>
            </a:extLst>
          </p:cNvPr>
          <p:cNvCxnSpPr>
            <a:cxnSpLocks/>
            <a:stCxn id="17" idx="4"/>
            <a:endCxn id="20" idx="0"/>
          </p:cNvCxnSpPr>
          <p:nvPr/>
        </p:nvCxnSpPr>
        <p:spPr>
          <a:xfrm>
            <a:off x="3691840" y="4027730"/>
            <a:ext cx="5950" cy="30042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6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B4829D-B774-E415-60E7-8D4C69BB279C}"/>
              </a:ext>
            </a:extLst>
          </p:cNvPr>
          <p:cNvSpPr txBox="1">
            <a:spLocks/>
          </p:cNvSpPr>
          <p:nvPr/>
        </p:nvSpPr>
        <p:spPr>
          <a:xfrm>
            <a:off x="26741" y="1014555"/>
            <a:ext cx="6743175" cy="35390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700"/>
              </a:lnSpc>
              <a:spcBef>
                <a:spcPts val="200"/>
              </a:spcBef>
              <a:spcAft>
                <a:spcPts val="200"/>
              </a:spcAft>
              <a:buNone/>
            </a:pPr>
            <a:r>
              <a:rPr lang="en-US" sz="1600" dirty="0">
                <a:solidFill>
                  <a:schemeClr val="accent5">
                    <a:lumMod val="75000"/>
                  </a:schemeClr>
                </a:solidFill>
              </a:rPr>
              <a:t>Some Terminologies</a:t>
            </a:r>
          </a:p>
          <a:p>
            <a:pPr marL="0" indent="0">
              <a:lnSpc>
                <a:spcPts val="1700"/>
              </a:lnSpc>
              <a:spcBef>
                <a:spcPts val="200"/>
              </a:spcBef>
              <a:spcAft>
                <a:spcPts val="200"/>
              </a:spcAft>
              <a:buNone/>
            </a:pPr>
            <a:r>
              <a:rPr lang="en-US" sz="1600" dirty="0"/>
              <a:t>Root: The root node is the tree's top node</a:t>
            </a:r>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marL="0" indent="0">
              <a:lnSpc>
                <a:spcPts val="1700"/>
              </a:lnSpc>
              <a:spcBef>
                <a:spcPts val="200"/>
              </a:spcBef>
              <a:spcAft>
                <a:spcPts val="200"/>
              </a:spcAft>
              <a:buNone/>
            </a:pPr>
            <a:endParaRPr lang="en-US" sz="1600" dirty="0"/>
          </a:p>
          <a:p>
            <a:pPr>
              <a:lnSpc>
                <a:spcPts val="1700"/>
              </a:lnSpc>
              <a:spcBef>
                <a:spcPts val="200"/>
              </a:spcBef>
              <a:spcAft>
                <a:spcPts val="200"/>
              </a:spcAft>
            </a:pPr>
            <a:r>
              <a:rPr lang="en-US" sz="1600" dirty="0"/>
              <a:t>There can be only one!</a:t>
            </a:r>
          </a:p>
        </p:txBody>
      </p:sp>
      <p:sp>
        <p:nvSpPr>
          <p:cNvPr id="4" name="Slide Number Placeholder 3"/>
          <p:cNvSpPr>
            <a:spLocks noGrp="1"/>
          </p:cNvSpPr>
          <p:nvPr>
            <p:ph type="sldNum" sz="quarter" idx="12"/>
          </p:nvPr>
        </p:nvSpPr>
        <p:spPr>
          <a:xfrm>
            <a:off x="6050794" y="4787564"/>
            <a:ext cx="335719" cy="273844"/>
          </a:xfrm>
        </p:spPr>
        <p:txBody>
          <a:bodyPr/>
          <a:lstStyle/>
          <a:p>
            <a:fld id="{683B8651-0143-4140-839E-3D36292080E8}" type="slidenum">
              <a:rPr lang="en-US" smtClean="0"/>
              <a:t>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Trees</a:t>
            </a:r>
            <a:endParaRPr sz="2400" dirty="0"/>
          </a:p>
        </p:txBody>
      </p:sp>
      <p:sp>
        <p:nvSpPr>
          <p:cNvPr id="5" name="Date Placeholder 2">
            <a:extLst>
              <a:ext uri="{FF2B5EF4-FFF2-40B4-BE49-F238E27FC236}">
                <a16:creationId xmlns:a16="http://schemas.microsoft.com/office/drawing/2014/main" id="{80CF2248-1972-1E4B-75A1-93807084873D}"/>
              </a:ext>
            </a:extLst>
          </p:cNvPr>
          <p:cNvSpPr>
            <a:spLocks noGrp="1"/>
          </p:cNvSpPr>
          <p:nvPr>
            <p:ph type="dt" sz="half" idx="10"/>
          </p:nvPr>
        </p:nvSpPr>
        <p:spPr>
          <a:xfrm>
            <a:off x="471487" y="4869209"/>
            <a:ext cx="1197922" cy="273844"/>
          </a:xfrm>
        </p:spPr>
        <p:txBody>
          <a:bodyPr/>
          <a:lstStyle/>
          <a:p>
            <a:r>
              <a:rPr lang="en-IN"/>
              <a:t>Sep 09,14,15,16 2022 
</a:t>
            </a:r>
            <a:endParaRPr lang="en-US" dirty="0"/>
          </a:p>
        </p:txBody>
      </p:sp>
      <p:sp>
        <p:nvSpPr>
          <p:cNvPr id="3" name="Footer Placeholder 2">
            <a:extLst>
              <a:ext uri="{FF2B5EF4-FFF2-40B4-BE49-F238E27FC236}">
                <a16:creationId xmlns:a16="http://schemas.microsoft.com/office/drawing/2014/main" id="{F9E4A040-ED78-5925-CD3B-A0B3F90B93C6}"/>
              </a:ext>
            </a:extLst>
          </p:cNvPr>
          <p:cNvSpPr>
            <a:spLocks noGrp="1"/>
          </p:cNvSpPr>
          <p:nvPr>
            <p:ph type="ftr" sz="quarter" idx="11"/>
          </p:nvPr>
        </p:nvSpPr>
        <p:spPr>
          <a:xfrm>
            <a:off x="1131862" y="4802097"/>
            <a:ext cx="4594279" cy="273844"/>
          </a:xfrm>
        </p:spPr>
        <p:txBody>
          <a:bodyPr/>
          <a:lstStyle/>
          <a:p>
            <a:r>
              <a:rPr lang="en-US"/>
              <a:t>CS21003/CS21203 / Algorithms - I | Trees</a:t>
            </a:r>
            <a:endParaRPr lang="en-US" dirty="0"/>
          </a:p>
        </p:txBody>
      </p:sp>
      <p:sp>
        <p:nvSpPr>
          <p:cNvPr id="8" name="Content Placeholder 2">
            <a:extLst>
              <a:ext uri="{FF2B5EF4-FFF2-40B4-BE49-F238E27FC236}">
                <a16:creationId xmlns:a16="http://schemas.microsoft.com/office/drawing/2014/main" id="{6EF281D4-3A53-FA6D-3FDF-237A6476F290}"/>
              </a:ext>
            </a:extLst>
          </p:cNvPr>
          <p:cNvSpPr txBox="1">
            <a:spLocks/>
          </p:cNvSpPr>
          <p:nvPr/>
        </p:nvSpPr>
        <p:spPr>
          <a:xfrm>
            <a:off x="4072475" y="4728998"/>
            <a:ext cx="2758784" cy="156989"/>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800"/>
              </a:lnSpc>
              <a:spcBef>
                <a:spcPts val="300"/>
              </a:spcBef>
              <a:spcAft>
                <a:spcPts val="300"/>
              </a:spcAft>
              <a:buNone/>
            </a:pPr>
            <a:r>
              <a:rPr lang="en-US" sz="1000" i="1" dirty="0">
                <a:solidFill>
                  <a:schemeClr val="tx1">
                    <a:lumMod val="50000"/>
                    <a:lumOff val="50000"/>
                  </a:schemeClr>
                </a:solidFill>
              </a:rPr>
              <a:t>Source: UC Davis, ECS 36C course, Spring 2020</a:t>
            </a:r>
          </a:p>
        </p:txBody>
      </p:sp>
      <p:grpSp>
        <p:nvGrpSpPr>
          <p:cNvPr id="24" name="Group 23">
            <a:extLst>
              <a:ext uri="{FF2B5EF4-FFF2-40B4-BE49-F238E27FC236}">
                <a16:creationId xmlns:a16="http://schemas.microsoft.com/office/drawing/2014/main" id="{DBF23DAD-E839-2286-C925-E62C0329B7CC}"/>
              </a:ext>
            </a:extLst>
          </p:cNvPr>
          <p:cNvGrpSpPr/>
          <p:nvPr/>
        </p:nvGrpSpPr>
        <p:grpSpPr>
          <a:xfrm>
            <a:off x="3036149" y="1641620"/>
            <a:ext cx="432000" cy="432000"/>
            <a:chOff x="3036149" y="2438575"/>
            <a:chExt cx="432000" cy="432000"/>
          </a:xfrm>
        </p:grpSpPr>
        <p:sp>
          <p:nvSpPr>
            <p:cNvPr id="9" name="Oval 8">
              <a:extLst>
                <a:ext uri="{FF2B5EF4-FFF2-40B4-BE49-F238E27FC236}">
                  <a16:creationId xmlns:a16="http://schemas.microsoft.com/office/drawing/2014/main" id="{222369A1-C87A-7161-5D0E-640B4A59C0BE}"/>
                </a:ext>
              </a:extLst>
            </p:cNvPr>
            <p:cNvSpPr>
              <a:spLocks noChangeAspect="1"/>
            </p:cNvSpPr>
            <p:nvPr/>
          </p:nvSpPr>
          <p:spPr>
            <a:xfrm>
              <a:off x="3036149" y="2438575"/>
              <a:ext cx="432000" cy="43200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7CA788EB-C274-EBDC-D509-2FC3091C70CD}"/>
                </a:ext>
              </a:extLst>
            </p:cNvPr>
            <p:cNvSpPr txBox="1"/>
            <p:nvPr/>
          </p:nvSpPr>
          <p:spPr>
            <a:xfrm>
              <a:off x="3085276" y="2454520"/>
              <a:ext cx="333746" cy="400110"/>
            </a:xfrm>
            <a:prstGeom prst="rect">
              <a:avLst/>
            </a:prstGeom>
            <a:noFill/>
          </p:spPr>
          <p:txBody>
            <a:bodyPr wrap="none" rtlCol="0">
              <a:spAutoFit/>
            </a:bodyPr>
            <a:lstStyle/>
            <a:p>
              <a:r>
                <a:rPr lang="en-US" sz="2000" dirty="0">
                  <a:ln w="0">
                    <a:solidFill>
                      <a:schemeClr val="accent2">
                        <a:lumMod val="75000"/>
                      </a:schemeClr>
                    </a:solidFill>
                  </a:ln>
                  <a:solidFill>
                    <a:schemeClr val="accent2">
                      <a:lumMod val="75000"/>
                    </a:schemeClr>
                  </a:solidFill>
                  <a:effectLst>
                    <a:outerShdw blurRad="38100" dist="25400" dir="5400000" algn="ctr" rotWithShape="0">
                      <a:srgbClr val="6E747A">
                        <a:alpha val="43000"/>
                      </a:srgbClr>
                    </a:outerShdw>
                  </a:effectLst>
                </a:rPr>
                <a:t>A</a:t>
              </a:r>
            </a:p>
          </p:txBody>
        </p:sp>
      </p:grpSp>
      <p:sp>
        <p:nvSpPr>
          <p:cNvPr id="10" name="Oval 9">
            <a:extLst>
              <a:ext uri="{FF2B5EF4-FFF2-40B4-BE49-F238E27FC236}">
                <a16:creationId xmlns:a16="http://schemas.microsoft.com/office/drawing/2014/main" id="{3F2AB9BA-B450-64D0-E26D-80920A740582}"/>
              </a:ext>
            </a:extLst>
          </p:cNvPr>
          <p:cNvSpPr>
            <a:spLocks noChangeAspect="1"/>
          </p:cNvSpPr>
          <p:nvPr/>
        </p:nvSpPr>
        <p:spPr>
          <a:xfrm>
            <a:off x="2193055"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15539A4E-8B3E-6D6A-6CA9-A39666262FB0}"/>
              </a:ext>
            </a:extLst>
          </p:cNvPr>
          <p:cNvSpPr txBox="1"/>
          <p:nvPr/>
        </p:nvSpPr>
        <p:spPr>
          <a:xfrm>
            <a:off x="2251653" y="2082009"/>
            <a:ext cx="32412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B</a:t>
            </a:r>
          </a:p>
        </p:txBody>
      </p:sp>
      <p:sp>
        <p:nvSpPr>
          <p:cNvPr id="12" name="Oval 11">
            <a:extLst>
              <a:ext uri="{FF2B5EF4-FFF2-40B4-BE49-F238E27FC236}">
                <a16:creationId xmlns:a16="http://schemas.microsoft.com/office/drawing/2014/main" id="{AF457266-1600-0C3C-A341-D715D6F8D1C9}"/>
              </a:ext>
            </a:extLst>
          </p:cNvPr>
          <p:cNvSpPr>
            <a:spLocks noChangeAspect="1"/>
          </p:cNvSpPr>
          <p:nvPr/>
        </p:nvSpPr>
        <p:spPr>
          <a:xfrm>
            <a:off x="3870854" y="2073620"/>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1215AFDC-4C2C-C9CF-0E1A-4EFC15405263}"/>
              </a:ext>
            </a:extLst>
          </p:cNvPr>
          <p:cNvSpPr txBox="1"/>
          <p:nvPr/>
        </p:nvSpPr>
        <p:spPr>
          <a:xfrm>
            <a:off x="3921569" y="2087091"/>
            <a:ext cx="320922"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C</a:t>
            </a:r>
          </a:p>
        </p:txBody>
      </p:sp>
      <p:sp>
        <p:nvSpPr>
          <p:cNvPr id="14" name="Oval 13">
            <a:extLst>
              <a:ext uri="{FF2B5EF4-FFF2-40B4-BE49-F238E27FC236}">
                <a16:creationId xmlns:a16="http://schemas.microsoft.com/office/drawing/2014/main" id="{8303E501-5665-DEB1-2BBA-484CCEA0B866}"/>
              </a:ext>
            </a:extLst>
          </p:cNvPr>
          <p:cNvSpPr>
            <a:spLocks noChangeAspect="1"/>
          </p:cNvSpPr>
          <p:nvPr/>
        </p:nvSpPr>
        <p:spPr>
          <a:xfrm>
            <a:off x="149047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11BFF89-2ABA-ABA4-EC7A-6A310273E13C}"/>
              </a:ext>
            </a:extLst>
          </p:cNvPr>
          <p:cNvSpPr txBox="1"/>
          <p:nvPr/>
        </p:nvSpPr>
        <p:spPr>
          <a:xfrm>
            <a:off x="1539604" y="2806331"/>
            <a:ext cx="34176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D</a:t>
            </a:r>
          </a:p>
        </p:txBody>
      </p:sp>
      <p:sp>
        <p:nvSpPr>
          <p:cNvPr id="13" name="Oval 12">
            <a:extLst>
              <a:ext uri="{FF2B5EF4-FFF2-40B4-BE49-F238E27FC236}">
                <a16:creationId xmlns:a16="http://schemas.microsoft.com/office/drawing/2014/main" id="{0A3D04BE-CD31-CC6E-80AD-2A75503A90F7}"/>
              </a:ext>
            </a:extLst>
          </p:cNvPr>
          <p:cNvSpPr>
            <a:spLocks noChangeAspect="1"/>
          </p:cNvSpPr>
          <p:nvPr/>
        </p:nvSpPr>
        <p:spPr>
          <a:xfrm>
            <a:off x="2199347"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041B0846-C5C9-E92F-756A-4DA29B422CEB}"/>
              </a:ext>
            </a:extLst>
          </p:cNvPr>
          <p:cNvSpPr txBox="1"/>
          <p:nvPr/>
        </p:nvSpPr>
        <p:spPr>
          <a:xfrm>
            <a:off x="2258070" y="2812480"/>
            <a:ext cx="30970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E</a:t>
            </a:r>
          </a:p>
        </p:txBody>
      </p:sp>
      <p:sp>
        <p:nvSpPr>
          <p:cNvPr id="15" name="Oval 14">
            <a:extLst>
              <a:ext uri="{FF2B5EF4-FFF2-40B4-BE49-F238E27FC236}">
                <a16:creationId xmlns:a16="http://schemas.microsoft.com/office/drawing/2014/main" id="{4302D10F-286E-81DA-EC7D-CCEFBFF8D25A}"/>
              </a:ext>
            </a:extLst>
          </p:cNvPr>
          <p:cNvSpPr>
            <a:spLocks noChangeAspect="1"/>
          </p:cNvSpPr>
          <p:nvPr/>
        </p:nvSpPr>
        <p:spPr>
          <a:xfrm>
            <a:off x="2899828"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DEFC08D2-2D65-E403-0661-FAFD84E80242}"/>
              </a:ext>
            </a:extLst>
          </p:cNvPr>
          <p:cNvSpPr txBox="1"/>
          <p:nvPr/>
        </p:nvSpPr>
        <p:spPr>
          <a:xfrm>
            <a:off x="2960431" y="2812480"/>
            <a:ext cx="303288"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F</a:t>
            </a:r>
          </a:p>
        </p:txBody>
      </p:sp>
      <p:sp>
        <p:nvSpPr>
          <p:cNvPr id="17" name="Oval 16">
            <a:extLst>
              <a:ext uri="{FF2B5EF4-FFF2-40B4-BE49-F238E27FC236}">
                <a16:creationId xmlns:a16="http://schemas.microsoft.com/office/drawing/2014/main" id="{82376325-B383-8295-5EDB-43D53F7C9C6A}"/>
              </a:ext>
            </a:extLst>
          </p:cNvPr>
          <p:cNvSpPr>
            <a:spLocks noChangeAspect="1"/>
          </p:cNvSpPr>
          <p:nvPr/>
        </p:nvSpPr>
        <p:spPr>
          <a:xfrm>
            <a:off x="3475840"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7099FFA0-8720-1147-F99C-A79A070EE0BA}"/>
              </a:ext>
            </a:extLst>
          </p:cNvPr>
          <p:cNvSpPr txBox="1"/>
          <p:nvPr/>
        </p:nvSpPr>
        <p:spPr>
          <a:xfrm>
            <a:off x="3520497" y="2812739"/>
            <a:ext cx="34657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G</a:t>
            </a:r>
          </a:p>
        </p:txBody>
      </p:sp>
      <p:sp>
        <p:nvSpPr>
          <p:cNvPr id="16" name="Oval 15">
            <a:extLst>
              <a:ext uri="{FF2B5EF4-FFF2-40B4-BE49-F238E27FC236}">
                <a16:creationId xmlns:a16="http://schemas.microsoft.com/office/drawing/2014/main" id="{29905E6D-BAE6-ED44-D49A-BACD42236591}"/>
              </a:ext>
            </a:extLst>
          </p:cNvPr>
          <p:cNvSpPr>
            <a:spLocks noChangeAspect="1"/>
          </p:cNvSpPr>
          <p:nvPr/>
        </p:nvSpPr>
        <p:spPr>
          <a:xfrm>
            <a:off x="4235044" y="2798775"/>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8DB0D04A-8E8D-1076-8536-3D0EE9774EF3}"/>
              </a:ext>
            </a:extLst>
          </p:cNvPr>
          <p:cNvSpPr txBox="1"/>
          <p:nvPr/>
        </p:nvSpPr>
        <p:spPr>
          <a:xfrm>
            <a:off x="4292560" y="2814720"/>
            <a:ext cx="34496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H</a:t>
            </a:r>
          </a:p>
        </p:txBody>
      </p:sp>
      <p:sp>
        <p:nvSpPr>
          <p:cNvPr id="19" name="Oval 18">
            <a:extLst>
              <a:ext uri="{FF2B5EF4-FFF2-40B4-BE49-F238E27FC236}">
                <a16:creationId xmlns:a16="http://schemas.microsoft.com/office/drawing/2014/main" id="{9BDA116F-4734-0E2D-E0BB-C70BAD9EF1FC}"/>
              </a:ext>
            </a:extLst>
          </p:cNvPr>
          <p:cNvSpPr>
            <a:spLocks noChangeAspect="1"/>
          </p:cNvSpPr>
          <p:nvPr/>
        </p:nvSpPr>
        <p:spPr>
          <a:xfrm>
            <a:off x="1810322"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D87DEF77-7296-1211-567A-E83DBE46AC47}"/>
              </a:ext>
            </a:extLst>
          </p:cNvPr>
          <p:cNvSpPr txBox="1"/>
          <p:nvPr/>
        </p:nvSpPr>
        <p:spPr>
          <a:xfrm>
            <a:off x="1903230" y="3547142"/>
            <a:ext cx="24878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I</a:t>
            </a:r>
          </a:p>
        </p:txBody>
      </p:sp>
      <p:sp>
        <p:nvSpPr>
          <p:cNvPr id="18" name="Oval 17">
            <a:extLst>
              <a:ext uri="{FF2B5EF4-FFF2-40B4-BE49-F238E27FC236}">
                <a16:creationId xmlns:a16="http://schemas.microsoft.com/office/drawing/2014/main" id="{957F5BAE-065A-759F-4F02-A78C8F8062C2}"/>
              </a:ext>
            </a:extLst>
          </p:cNvPr>
          <p:cNvSpPr>
            <a:spLocks noChangeAspect="1"/>
          </p:cNvSpPr>
          <p:nvPr/>
        </p:nvSpPr>
        <p:spPr>
          <a:xfrm>
            <a:off x="2569526"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CB4AD2C6-DE7A-D0F4-658A-5F66EF276BE5}"/>
              </a:ext>
            </a:extLst>
          </p:cNvPr>
          <p:cNvSpPr txBox="1"/>
          <p:nvPr/>
        </p:nvSpPr>
        <p:spPr>
          <a:xfrm>
            <a:off x="2658611" y="3531933"/>
            <a:ext cx="266420"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J</a:t>
            </a:r>
          </a:p>
        </p:txBody>
      </p:sp>
      <p:sp>
        <p:nvSpPr>
          <p:cNvPr id="20" name="Oval 19">
            <a:extLst>
              <a:ext uri="{FF2B5EF4-FFF2-40B4-BE49-F238E27FC236}">
                <a16:creationId xmlns:a16="http://schemas.microsoft.com/office/drawing/2014/main" id="{60799A11-F386-7046-B3FA-D9CA2459ED7C}"/>
              </a:ext>
            </a:extLst>
          </p:cNvPr>
          <p:cNvSpPr>
            <a:spLocks noChangeAspect="1"/>
          </p:cNvSpPr>
          <p:nvPr/>
        </p:nvSpPr>
        <p:spPr>
          <a:xfrm>
            <a:off x="3481790" y="3531197"/>
            <a:ext cx="432000" cy="432000"/>
          </a:xfrm>
          <a:prstGeom prst="ellipse">
            <a:avLst/>
          </a:prstGeom>
          <a:noFill/>
          <a:ln w="19050">
            <a:solidFill>
              <a:schemeClr val="tx1">
                <a:lumMod val="75000"/>
                <a:lumOff val="25000"/>
                <a:alpha val="3361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5B39A818-3C98-A4FE-A5EC-51A59DCFDD8A}"/>
              </a:ext>
            </a:extLst>
          </p:cNvPr>
          <p:cNvSpPr txBox="1"/>
          <p:nvPr/>
        </p:nvSpPr>
        <p:spPr>
          <a:xfrm>
            <a:off x="3553886" y="3530630"/>
            <a:ext cx="317716" cy="400110"/>
          </a:xfrm>
          <a:prstGeom prst="rect">
            <a:avLst/>
          </a:prstGeom>
          <a:noFill/>
        </p:spPr>
        <p:txBody>
          <a:bodyPr wrap="none" rtlCol="0">
            <a:spAutoFit/>
          </a:bodyPr>
          <a:lstStyle/>
          <a:p>
            <a:r>
              <a:rPr lang="en-US" sz="2000" dirty="0">
                <a:ln w="0">
                  <a:solidFill>
                    <a:schemeClr val="accent2">
                      <a:lumMod val="75000"/>
                      <a:alpha val="33881"/>
                    </a:schemeClr>
                  </a:solidFill>
                </a:ln>
                <a:solidFill>
                  <a:schemeClr val="accent2">
                    <a:lumMod val="75000"/>
                    <a:alpha val="36000"/>
                  </a:schemeClr>
                </a:solidFill>
                <a:effectLst>
                  <a:outerShdw blurRad="38100" dist="25400" dir="5400000" algn="ctr" rotWithShape="0">
                    <a:srgbClr val="6E747A">
                      <a:alpha val="43000"/>
                    </a:srgbClr>
                  </a:outerShdw>
                </a:effectLst>
              </a:rPr>
              <a:t>K</a:t>
            </a:r>
          </a:p>
        </p:txBody>
      </p:sp>
      <p:cxnSp>
        <p:nvCxnSpPr>
          <p:cNvPr id="46" name="Straight Connector 45">
            <a:extLst>
              <a:ext uri="{FF2B5EF4-FFF2-40B4-BE49-F238E27FC236}">
                <a16:creationId xmlns:a16="http://schemas.microsoft.com/office/drawing/2014/main" id="{F0843609-0766-A7D6-5A85-A4E84664218B}"/>
              </a:ext>
            </a:extLst>
          </p:cNvPr>
          <p:cNvCxnSpPr>
            <a:cxnSpLocks/>
            <a:stCxn id="9" idx="3"/>
            <a:endCxn id="10" idx="7"/>
          </p:cNvCxnSpPr>
          <p:nvPr/>
        </p:nvCxnSpPr>
        <p:spPr>
          <a:xfrm flipH="1">
            <a:off x="2561790" y="2010355"/>
            <a:ext cx="537624" cy="126530"/>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443DC2-E215-A8AE-D46B-0EB593C864E8}"/>
              </a:ext>
            </a:extLst>
          </p:cNvPr>
          <p:cNvCxnSpPr>
            <a:cxnSpLocks/>
            <a:stCxn id="9" idx="5"/>
            <a:endCxn id="12" idx="1"/>
          </p:cNvCxnSpPr>
          <p:nvPr/>
        </p:nvCxnSpPr>
        <p:spPr>
          <a:xfrm>
            <a:off x="3404884" y="2010355"/>
            <a:ext cx="529235" cy="126530"/>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9DF590-8F68-D9C1-9CA3-129E25858D62}"/>
              </a:ext>
            </a:extLst>
          </p:cNvPr>
          <p:cNvCxnSpPr>
            <a:cxnSpLocks/>
            <a:stCxn id="10" idx="4"/>
            <a:endCxn id="14" idx="0"/>
          </p:cNvCxnSpPr>
          <p:nvPr/>
        </p:nvCxnSpPr>
        <p:spPr>
          <a:xfrm flipH="1">
            <a:off x="1706477" y="2505620"/>
            <a:ext cx="702578"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F8B669-6FD6-95D8-66A7-BE62721ACFEB}"/>
              </a:ext>
            </a:extLst>
          </p:cNvPr>
          <p:cNvCxnSpPr>
            <a:cxnSpLocks/>
            <a:stCxn id="10" idx="4"/>
            <a:endCxn id="13" idx="0"/>
          </p:cNvCxnSpPr>
          <p:nvPr/>
        </p:nvCxnSpPr>
        <p:spPr>
          <a:xfrm>
            <a:off x="2409055" y="2505620"/>
            <a:ext cx="6292"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505DFA-3842-1B89-1ED8-CA42D4DD8DF4}"/>
              </a:ext>
            </a:extLst>
          </p:cNvPr>
          <p:cNvCxnSpPr>
            <a:cxnSpLocks/>
            <a:stCxn id="10" idx="4"/>
            <a:endCxn id="15" idx="0"/>
          </p:cNvCxnSpPr>
          <p:nvPr/>
        </p:nvCxnSpPr>
        <p:spPr>
          <a:xfrm>
            <a:off x="2409055" y="2505620"/>
            <a:ext cx="706773"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DE7C1F-A7D9-FFF1-D14A-EE8919310425}"/>
              </a:ext>
            </a:extLst>
          </p:cNvPr>
          <p:cNvCxnSpPr>
            <a:cxnSpLocks/>
            <a:stCxn id="12" idx="4"/>
            <a:endCxn id="17" idx="0"/>
          </p:cNvCxnSpPr>
          <p:nvPr/>
        </p:nvCxnSpPr>
        <p:spPr>
          <a:xfrm flipH="1">
            <a:off x="3691840" y="2505620"/>
            <a:ext cx="395014"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881140-D146-4BFF-B47A-5EE6D0B71E30}"/>
              </a:ext>
            </a:extLst>
          </p:cNvPr>
          <p:cNvCxnSpPr>
            <a:cxnSpLocks/>
            <a:stCxn id="12" idx="4"/>
            <a:endCxn id="16" idx="0"/>
          </p:cNvCxnSpPr>
          <p:nvPr/>
        </p:nvCxnSpPr>
        <p:spPr>
          <a:xfrm>
            <a:off x="4086854" y="2505620"/>
            <a:ext cx="364190" cy="293155"/>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010055-BDD7-923A-1D09-4E7F8B1BA962}"/>
              </a:ext>
            </a:extLst>
          </p:cNvPr>
          <p:cNvCxnSpPr>
            <a:cxnSpLocks/>
            <a:stCxn id="13" idx="4"/>
            <a:endCxn id="19" idx="0"/>
          </p:cNvCxnSpPr>
          <p:nvPr/>
        </p:nvCxnSpPr>
        <p:spPr>
          <a:xfrm flipH="1">
            <a:off x="2026322" y="3230775"/>
            <a:ext cx="389025" cy="300422"/>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3A335F-6AFF-8681-BB23-50989421495F}"/>
              </a:ext>
            </a:extLst>
          </p:cNvPr>
          <p:cNvCxnSpPr>
            <a:cxnSpLocks/>
            <a:stCxn id="13" idx="4"/>
            <a:endCxn id="18" idx="0"/>
          </p:cNvCxnSpPr>
          <p:nvPr/>
        </p:nvCxnSpPr>
        <p:spPr>
          <a:xfrm>
            <a:off x="2415347" y="3230775"/>
            <a:ext cx="370179" cy="300422"/>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31B9120-BE4B-8997-E8A4-8837AEDE5353}"/>
              </a:ext>
            </a:extLst>
          </p:cNvPr>
          <p:cNvCxnSpPr>
            <a:cxnSpLocks/>
            <a:stCxn id="17" idx="4"/>
            <a:endCxn id="20" idx="0"/>
          </p:cNvCxnSpPr>
          <p:nvPr/>
        </p:nvCxnSpPr>
        <p:spPr>
          <a:xfrm>
            <a:off x="3691840" y="3230775"/>
            <a:ext cx="5950" cy="300422"/>
          </a:xfrm>
          <a:prstGeom prst="line">
            <a:avLst/>
          </a:prstGeom>
          <a:ln w="19050">
            <a:solidFill>
              <a:schemeClr val="tx1">
                <a:lumMod val="75000"/>
                <a:lumOff val="25000"/>
                <a:alpha val="33618"/>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76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81234</TotalTime>
  <Words>2802</Words>
  <Application>Microsoft Macintosh PowerPoint</Application>
  <PresentationFormat>Custom</PresentationFormat>
  <Paragraphs>784</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 Math</vt:lpstr>
      <vt:lpstr>Courier</vt:lpstr>
      <vt:lpstr>Segoe UI</vt:lpstr>
      <vt:lpstr>Office Theme</vt:lpstr>
      <vt:lpstr>Algorithms – I (CS29003/203)</vt:lpstr>
      <vt:lpstr>Resources</vt:lpstr>
      <vt:lpstr>Tree as a Data Structure</vt:lpstr>
      <vt:lpstr>Searching Data</vt:lpstr>
      <vt:lpstr>Searching Data</vt:lpstr>
      <vt:lpstr>Searching Data</vt:lpstr>
      <vt:lpstr>Searching Data</vt:lpstr>
      <vt:lpstr>Trees</vt:lpstr>
      <vt:lpstr>Trees</vt:lpstr>
      <vt:lpstr>Trees</vt:lpstr>
      <vt:lpstr>Trees</vt:lpstr>
      <vt:lpstr>Trees</vt:lpstr>
      <vt:lpstr>Trees</vt:lpstr>
      <vt:lpstr>Trees</vt:lpstr>
      <vt:lpstr>Trees</vt:lpstr>
      <vt:lpstr>Trees</vt:lpstr>
      <vt:lpstr>Trees</vt:lpstr>
      <vt:lpstr>Trees</vt:lpstr>
      <vt:lpstr>Trees</vt:lpstr>
      <vt:lpstr>Trees</vt:lpstr>
      <vt:lpstr>Trees</vt:lpstr>
      <vt:lpstr>Trees</vt:lpstr>
      <vt:lpstr>Typical Implementations</vt:lpstr>
      <vt:lpstr>Typical Implementations</vt:lpstr>
      <vt:lpstr>Binary Trees</vt:lpstr>
      <vt:lpstr>Full Binary Tree</vt:lpstr>
      <vt:lpstr>Complete Binary Tree</vt:lpstr>
      <vt:lpstr>Complete vs Full Binary Tree: Memory Aid</vt:lpstr>
      <vt:lpstr>Perfect Binary Tree</vt:lpstr>
      <vt:lpstr>Binary Trees</vt:lpstr>
      <vt:lpstr>Binary Trees</vt:lpstr>
      <vt:lpstr>Binary Trees</vt:lpstr>
      <vt:lpstr>Implementing Binary Tree</vt:lpstr>
      <vt:lpstr>Implementing Binary Tree</vt:lpstr>
      <vt:lpstr>Binary Tree Traversal</vt:lpstr>
      <vt:lpstr>Binary Tree Traversal</vt:lpstr>
      <vt:lpstr>Implementing Binary Tree Traversals</vt:lpstr>
      <vt:lpstr>Implementing Binary Tree Traversals</vt:lpstr>
      <vt:lpstr>Implementing Binary Tree Traversals</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Microsoft Office User</cp:lastModifiedBy>
  <cp:revision>2055</cp:revision>
  <cp:lastPrinted>2019-07-16T19:24:24Z</cp:lastPrinted>
  <dcterms:created xsi:type="dcterms:W3CDTF">2019-01-13T09:33:50Z</dcterms:created>
  <dcterms:modified xsi:type="dcterms:W3CDTF">2022-09-10T18:46:26Z</dcterms:modified>
</cp:coreProperties>
</file>