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sldIdLst>
    <p:sldId id="258" r:id="rId2"/>
    <p:sldId id="319" r:id="rId3"/>
    <p:sldId id="316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4" r:id="rId28"/>
    <p:sldId id="343" r:id="rId29"/>
    <p:sldId id="345" r:id="rId30"/>
    <p:sldId id="346" r:id="rId31"/>
    <p:sldId id="347" r:id="rId32"/>
    <p:sldId id="348" r:id="rId33"/>
    <p:sldId id="349" r:id="rId34"/>
    <p:sldId id="297" r:id="rId35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5" userDrawn="1">
          <p15:clr>
            <a:srgbClr val="A4A3A4"/>
          </p15:clr>
        </p15:guide>
        <p15:guide id="4" orient="horz" pos="1649" userDrawn="1">
          <p15:clr>
            <a:srgbClr val="A4A3A4"/>
          </p15:clr>
        </p15:guide>
        <p15:guide id="7" orient="horz" pos="2105" userDrawn="1">
          <p15:clr>
            <a:srgbClr val="A4A3A4"/>
          </p15:clr>
        </p15:guide>
        <p15:guide id="8" orient="horz" pos="3117" userDrawn="1">
          <p15:clr>
            <a:srgbClr val="A4A3A4"/>
          </p15:clr>
        </p15:guide>
        <p15:guide id="9" orient="horz" pos="2985" userDrawn="1">
          <p15:clr>
            <a:srgbClr val="A4A3A4"/>
          </p15:clr>
        </p15:guide>
        <p15:guide id="10" orient="horz" pos="2845" userDrawn="1">
          <p15:clr>
            <a:srgbClr val="A4A3A4"/>
          </p15:clr>
        </p15:guide>
        <p15:guide id="11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40FF"/>
    <a:srgbClr val="942093"/>
    <a:srgbClr val="FF4C41"/>
    <a:srgbClr val="009051"/>
    <a:srgbClr val="008F00"/>
    <a:srgbClr val="FF85FF"/>
    <a:srgbClr val="FFAA79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3" autoAdjust="0"/>
    <p:restoredTop sz="94215" autoAdjust="0"/>
  </p:normalViewPr>
  <p:slideViewPr>
    <p:cSldViewPr snapToGrid="0" snapToObjects="1">
      <p:cViewPr varScale="1">
        <p:scale>
          <a:sx n="153" d="100"/>
          <a:sy n="153" d="100"/>
        </p:scale>
        <p:origin x="1168" y="168"/>
      </p:cViewPr>
      <p:guideLst>
        <p:guide orient="horz" pos="785"/>
        <p:guide orient="horz" pos="1649"/>
        <p:guide orient="horz" pos="2105"/>
        <p:guide orient="horz" pos="3117"/>
        <p:guide orient="horz" pos="2985"/>
        <p:guide orient="horz" pos="2845"/>
        <p:guide pos="2160"/>
      </p:guideLst>
    </p:cSldViewPr>
  </p:slideViewPr>
  <p:outlineViewPr>
    <p:cViewPr>
      <p:scale>
        <a:sx n="33" d="100"/>
        <a:sy n="33" d="100"/>
      </p:scale>
      <p:origin x="0" y="-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[0, N) has comma while [0-M) has hyphen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87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3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70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89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57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is a multiple of 25, but 97 is not a multiple of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56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41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8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0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03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31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18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0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66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3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45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24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63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0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1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11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8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793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65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4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27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47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4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Oct 14, 19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45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45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Oct 14, 19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6"/>
            <a:ext cx="5915025" cy="2139553"/>
          </a:xfrm>
        </p:spPr>
        <p:txBody>
          <a:bodyPr anchor="b">
            <a:normAutofit/>
          </a:bodyPr>
          <a:lstStyle>
            <a:lvl1pPr algn="l">
              <a:defRPr sz="3038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Oct 14, 19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38648"/>
            <a:ext cx="2914650" cy="2994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38648"/>
            <a:ext cx="2914650" cy="29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Oct 14, 19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97955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15890"/>
            <a:ext cx="2901255" cy="242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1597955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2215887"/>
            <a:ext cx="2915543" cy="2426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660374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5539" y="4869209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869209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73968"/>
            <a:ext cx="5915025" cy="305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1862" y="4767264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5539" y="4767264"/>
            <a:ext cx="4409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45578" y="204190"/>
            <a:ext cx="492795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013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013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013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85798"/>
            <a:ext cx="6858000" cy="806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" y="11904"/>
            <a:ext cx="439340" cy="6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85725" y="1855089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Algorithms – I (CS29003/203)</a:t>
            </a:r>
            <a:endParaRPr sz="2025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6B60-3941-56FE-895E-1EF8702705F0}"/>
              </a:ext>
            </a:extLst>
          </p:cNvPr>
          <p:cNvSpPr txBox="1"/>
          <p:nvPr/>
        </p:nvSpPr>
        <p:spPr>
          <a:xfrm>
            <a:off x="2426677" y="2792217"/>
            <a:ext cx="22881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Autumn 2022, IIT Kharagpur</a:t>
            </a:r>
          </a:p>
        </p:txBody>
      </p:sp>
      <p:sp>
        <p:nvSpPr>
          <p:cNvPr id="2" name="Google Shape;78;p11">
            <a:extLst>
              <a:ext uri="{FF2B5EF4-FFF2-40B4-BE49-F238E27FC236}">
                <a16:creationId xmlns:a16="http://schemas.microsoft.com/office/drawing/2014/main" id="{1DE48748-150D-95F8-0A05-38DB6C0CBE94}"/>
              </a:ext>
            </a:extLst>
          </p:cNvPr>
          <p:cNvSpPr txBox="1">
            <a:spLocks/>
          </p:cNvSpPr>
          <p:nvPr/>
        </p:nvSpPr>
        <p:spPr>
          <a:xfrm>
            <a:off x="171450" y="3282615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A9DA5D-B88B-3F72-F660-45E9BCC40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325" y="2584912"/>
            <a:ext cx="4790469" cy="15004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Hashing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Before going to collisions, lets discuss some hashing techniques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Required properties: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Simple to compute and fast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Hash of a key has to be deterministic</a:t>
            </a:r>
          </a:p>
          <a:p>
            <a:pPr marL="671513" lvl="2" indent="-215900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/>
              <a:t>Equal keys must produce the same hash value</a:t>
            </a:r>
          </a:p>
          <a:p>
            <a:pPr marL="671513" lvl="2" indent="-215900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assert(a == b &amp;&amp; hash(a) == hash(b));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Uniform distribution of the keys across the index range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Two implicit steps: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Transform any potentially non-integer key into an integer hash code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Reduce this hash code to an index range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526C88-EC5E-9165-ABAD-AD3FFEDE7BEB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</p:spTree>
    <p:extLst>
      <p:ext uri="{BB962C8B-B14F-4D97-AF65-F5344CB8AC3E}">
        <p14:creationId xmlns:p14="http://schemas.microsoft.com/office/powerpoint/2010/main" val="236671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Some Pitfalls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Worse (yet functional) hash function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0" indent="0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Problem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Can only insert one key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All the following keys will collide, regardless of their value</a:t>
            </a:r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Solution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Need to distinguish keys by value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526C88-EC5E-9165-ABAD-AD3FFEDE7BEB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72D312-A9E8-27CF-B4A3-E4131DFE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07" y="1308081"/>
            <a:ext cx="3294178" cy="447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848B0C-27AE-A731-D4F8-EF5539C7B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7" y="2510156"/>
            <a:ext cx="4505498" cy="140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Key Subset Selection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Possible scenario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Keys are phone numbers: e.g., (530) 752-1011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Hash table is of size 1000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Idea: use first three digits as a direct index?</a:t>
            </a:r>
          </a:p>
          <a:p>
            <a:pPr marL="671513" lvl="2" indent="-215900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hash("(530) 752-1011") = 530</a:t>
            </a:r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Problem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Phone numbers with same area code will collide</a:t>
            </a:r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Solution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Select another set of 3 digits that shows better "random" properties (e.g., the last three)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Or consider the entire phone number instead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526C88-EC5E-9165-ABAD-AD3FFEDE7BEB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</p:spTree>
    <p:extLst>
      <p:ext uri="{BB962C8B-B14F-4D97-AF65-F5344CB8AC3E}">
        <p14:creationId xmlns:p14="http://schemas.microsoft.com/office/powerpoint/2010/main" val="216046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7FD2F4-0665-F4E5-3A48-51A9EFF6C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930" y="1551113"/>
            <a:ext cx="1897964" cy="32346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Hashing Positive Integers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Key is a simple unsigned integer in the range 0..K-1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Array index is always an unsigned integer in the range 0..M-1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Hashing is done via modulo operation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526C88-EC5E-9165-ABAD-AD3FFEDE7BEB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620CDE-821B-0BA1-2327-CCA61A808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60" y="1898126"/>
            <a:ext cx="3908478" cy="437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CBD5C-D300-93AA-638D-6E99790E5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86" y="2571750"/>
            <a:ext cx="4266087" cy="20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68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2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Consideration about table size (1/2)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4203369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Does the size of the hash table matter?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Same scenario as previous slide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Keys are random numbers between 0 and 999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Distribution of keys is uniform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Hashing of 25 keys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But hash table can either be of size 100 or size 97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Conclusion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Table size is not critical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If distribution of keys is uniform</a:t>
            </a:r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526C88-EC5E-9165-ABAD-AD3FFEDE7BEB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583B3-5CCC-2396-A4DA-DABA33C6B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58" y="1322858"/>
            <a:ext cx="968719" cy="34061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E49C9F-7EA9-9EE5-4E21-940C5982B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02" y="1322858"/>
            <a:ext cx="954340" cy="34061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178C9B-AC4E-B530-B473-DFD4D5E39EC5}"/>
              </a:ext>
            </a:extLst>
          </p:cNvPr>
          <p:cNvSpPr txBox="1"/>
          <p:nvPr/>
        </p:nvSpPr>
        <p:spPr>
          <a:xfrm>
            <a:off x="4774091" y="104062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55CF6-7A2F-722A-03E4-FAE885C96246}"/>
              </a:ext>
            </a:extLst>
          </p:cNvPr>
          <p:cNvSpPr txBox="1"/>
          <p:nvPr/>
        </p:nvSpPr>
        <p:spPr>
          <a:xfrm>
            <a:off x="5802168" y="104062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39920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2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Consideration about table size (2/2)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4203369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Does the size of the hash table matter?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Same scenario as previous slide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Keys are random numbers between 0 and 999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Distribution of keys is </a:t>
            </a:r>
            <a:r>
              <a:rPr lang="en-US" sz="1400" b="1" dirty="0"/>
              <a:t>non-uniform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Hashing of 25 keys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But hash table can either be of size 100 or size 97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Conclusion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Table size becomes critical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If distribution of keys is non-uniform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Prime numbers exhibit good properties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526C88-EC5E-9165-ABAD-AD3FFEDE7BEB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178C9B-AC4E-B530-B473-DFD4D5E39EC5}"/>
              </a:ext>
            </a:extLst>
          </p:cNvPr>
          <p:cNvSpPr txBox="1"/>
          <p:nvPr/>
        </p:nvSpPr>
        <p:spPr>
          <a:xfrm>
            <a:off x="4774091" y="104062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55CF6-7A2F-722A-03E4-FAE885C96246}"/>
              </a:ext>
            </a:extLst>
          </p:cNvPr>
          <p:cNvSpPr txBox="1"/>
          <p:nvPr/>
        </p:nvSpPr>
        <p:spPr>
          <a:xfrm>
            <a:off x="5802168" y="104062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1A6ACA-C096-774B-BD58-8B9728034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6" y="1328847"/>
            <a:ext cx="946064" cy="3416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311BAA-341F-7BEB-AC38-14E02EBD8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312" y="1328847"/>
            <a:ext cx="639478" cy="340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Hashing Strings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u="sng" dirty="0"/>
              <a:t>Naïve approach</a:t>
            </a:r>
            <a:r>
              <a:rPr lang="en-US" sz="1600" dirty="0"/>
              <a:t>: Sum ASCII value of each character and then reduce to table size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Observations: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Average word length is 4.5. 4.5*127 = 576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Longest word is 45 letters long. 45*127 = 5715</a:t>
            </a:r>
          </a:p>
          <a:p>
            <a:pPr marL="31750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Issues: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Assuming a hash table of size 10,000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Indices up to 500 will be crowded</a:t>
            </a:r>
          </a:p>
          <a:p>
            <a:pPr marL="488950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Indices above 5000 will never be used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526C88-EC5E-9165-ABAD-AD3FFEDE7BEB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A6ED27-835C-BD81-0A21-ED96C8464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747" y="1564964"/>
            <a:ext cx="2672380" cy="10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Hashing Strings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9"/>
            <a:ext cx="6424393" cy="2738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u="sng" dirty="0"/>
              <a:t>Experiment</a:t>
            </a: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526C88-EC5E-9165-ABAD-AD3FFEDE7BEB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C60AF-015E-5057-0213-0FE0AB6E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810" y="1575446"/>
            <a:ext cx="3997091" cy="1440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568EE1-88A6-90A4-0517-0E1A2E7C5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810" y="3243256"/>
            <a:ext cx="4031340" cy="12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3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Hashing Strings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EB4829D-B774-E415-60E7-8D4C69BB27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6424393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u="sng" dirty="0"/>
                  <a:t>Better approach</a:t>
                </a:r>
                <a:r>
                  <a:rPr lang="en-US" sz="1600" dirty="0"/>
                  <a:t>: Multiply 31 and add ASCII value of each character and then reduce to table size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endParaRPr lang="en-US" sz="1600" dirty="0"/>
              </a:p>
              <a:p>
                <a:pPr marL="0" indent="0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  <a:buNone/>
                </a:pPr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dirty="0"/>
                  <a:t>Horner’s method</a:t>
                </a:r>
              </a:p>
              <a:p>
                <a:pPr marL="488950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Consider string of length L as a polynomial</a:t>
                </a:r>
              </a:p>
              <a:p>
                <a:pPr marL="488950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 …+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marL="488950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Makes the distribution more uniform</a:t>
                </a:r>
              </a:p>
              <a:p>
                <a:pPr marL="488950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If unsigned hash value gets too big, overflow is controlled</a:t>
                </a:r>
              </a:p>
              <a:p>
                <a:pPr marL="488950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31 is an interesting prime number (Mersenne prime (like 127 or 8191))</a:t>
                </a:r>
              </a:p>
              <a:p>
                <a:pPr marL="488950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Multiplying item by 32 (by shifting &lt;&lt;5) and subtract item</a:t>
                </a:r>
              </a:p>
              <a:p>
                <a:pPr marL="488950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Experiments shown good distribution of indices overall</a:t>
                </a:r>
              </a:p>
              <a:p>
                <a:pPr marL="488950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EB4829D-B774-E415-60E7-8D4C69BB2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6424393" cy="3712041"/>
              </a:xfrm>
              <a:prstGeom prst="rect">
                <a:avLst/>
              </a:prstGeom>
              <a:blipFill>
                <a:blip r:embed="rId3"/>
                <a:stretch>
                  <a:fillRect l="-394" t="-1706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8FDD6AB-4104-CE0C-9083-2C20687A6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18" y="1705457"/>
            <a:ext cx="2573691" cy="971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8FE9C1-9630-90D9-2372-670F8A1DF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341" y="1600546"/>
            <a:ext cx="3705471" cy="118102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336A50-1258-9C3B-D536-57A93652A8B9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</p:spTree>
    <p:extLst>
      <p:ext uri="{BB962C8B-B14F-4D97-AF65-F5344CB8AC3E}">
        <p14:creationId xmlns:p14="http://schemas.microsoft.com/office/powerpoint/2010/main" val="45670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Collisions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u="sng" dirty="0"/>
              <a:t>Uniform Hashing</a:t>
            </a:r>
            <a:r>
              <a:rPr lang="en-US" sz="1600" dirty="0"/>
              <a:t>: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We assume that the hash function has a uniform distribution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Keys are mapped as evenly as possible over the index range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u="sng" dirty="0"/>
              <a:t>Collision Probability</a:t>
            </a:r>
            <a:r>
              <a:rPr lang="en-US" sz="1600" dirty="0"/>
              <a:t>: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Assuming an array index in the range 0..M-1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After how many hashed keys will there be the first collision?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u="sng" dirty="0"/>
              <a:t>Experiments</a:t>
            </a:r>
            <a:r>
              <a:rPr lang="en-US" sz="1600" dirty="0"/>
              <a:t>: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Example:- Output range of 97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10 hashes to observe the first collision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Now, what is the output range was 223?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Need to restart a simulation.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Or need for better mathematical tools!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336A50-1258-9C3B-D536-57A93652A8B9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D2D7C7-FCF2-6EEB-E97F-2A1A89B1B00C}"/>
              </a:ext>
            </a:extLst>
          </p:cNvPr>
          <p:cNvGrpSpPr/>
          <p:nvPr/>
        </p:nvGrpSpPr>
        <p:grpSpPr>
          <a:xfrm>
            <a:off x="5565993" y="2798742"/>
            <a:ext cx="1125220" cy="1801637"/>
            <a:chOff x="5565993" y="2798742"/>
            <a:chExt cx="1125220" cy="18016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83581-D101-4CC6-D46B-9DE7786A9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9033"/>
            <a:stretch/>
          </p:blipFill>
          <p:spPr>
            <a:xfrm>
              <a:off x="5565993" y="2798742"/>
              <a:ext cx="954340" cy="139540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3EFC78-5A56-3531-DBD0-8807656641F0}"/>
                </a:ext>
              </a:extLst>
            </p:cNvPr>
            <p:cNvSpPr txBox="1"/>
            <p:nvPr/>
          </p:nvSpPr>
          <p:spPr>
            <a:xfrm>
              <a:off x="6323805" y="429260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F53F1B-03B9-51A9-F028-A9EC72ECAE42}"/>
                </a:ext>
              </a:extLst>
            </p:cNvPr>
            <p:cNvCxnSpPr>
              <a:cxnSpLocks/>
            </p:cNvCxnSpPr>
            <p:nvPr/>
          </p:nvCxnSpPr>
          <p:spPr>
            <a:xfrm>
              <a:off x="6319821" y="4127241"/>
              <a:ext cx="131046" cy="2813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345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Resources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15716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Apart from the book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UC Davis ECS 36C Course by Prof. Joël </a:t>
            </a:r>
            <a:r>
              <a:rPr lang="en-US" sz="1600" dirty="0" err="1"/>
              <a:t>Porquet</a:t>
            </a:r>
            <a:r>
              <a:rPr lang="en-US" sz="1600" dirty="0"/>
              <a:t>-Lupine 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527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Collisions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EB4829D-B774-E415-60E7-8D4C69BB27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6424393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u="sng" dirty="0"/>
                  <a:t>Birthday paradox</a:t>
                </a:r>
                <a:r>
                  <a:rPr lang="en-US" sz="1600" dirty="0"/>
                  <a:t>:</a:t>
                </a:r>
              </a:p>
              <a:p>
                <a:pPr marL="447675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In a group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/>
                  <a:t> random people, what is the probability that two people have the same birthdate, assuming a year consists of 365 days?</a:t>
                </a:r>
              </a:p>
              <a:p>
                <a:pPr marL="447675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(pigeonhole principle) 100% if group counts 366 people</a:t>
                </a:r>
              </a:p>
              <a:p>
                <a:pPr marL="447675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Surprisingly it is 50% if group consists of 23 people only</a:t>
                </a:r>
              </a:p>
              <a:p>
                <a:pPr marL="447675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And 99.9% if number of persons is 70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u="sng" dirty="0"/>
                  <a:t>Collision Probability</a:t>
                </a:r>
                <a:r>
                  <a:rPr lang="en-US" sz="1600" dirty="0"/>
                  <a:t>:</a:t>
                </a:r>
                <a:endParaRPr lang="en-US" sz="1400" dirty="0"/>
              </a:p>
              <a:p>
                <a:pPr marL="447675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Probability of at least two people having same birthdate = 1 – probability of all birthdates are separate</a:t>
                </a:r>
              </a:p>
              <a:p>
                <a:pPr marL="447675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(=365)</m:t>
                    </m:r>
                  </m:oMath>
                </a14:m>
                <a:r>
                  <a:rPr lang="en-US" sz="1400" dirty="0"/>
                  <a:t> containers and assume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/>
                  <a:t> balls are to be randomly placed in these containers</a:t>
                </a:r>
              </a:p>
              <a:p>
                <a:pPr marL="447675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There 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 options for the first ball to sit</a:t>
                </a:r>
              </a:p>
              <a:p>
                <a:pPr marL="447675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For the second ball,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400" dirty="0"/>
                  <a:t> options for 2 distinct containers</a:t>
                </a:r>
              </a:p>
              <a:p>
                <a:pPr marL="447675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For the third ball,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1400" dirty="0"/>
                  <a:t> options for 3 distinct containers</a:t>
                </a:r>
              </a:p>
              <a:p>
                <a:pPr marL="447675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Continuing,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dirty="0"/>
                  <a:t> ball,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400" dirty="0"/>
                  <a:t> options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/>
                  <a:t> distinct containers</a:t>
                </a:r>
              </a:p>
              <a:p>
                <a:pPr marL="447675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Without considering separate containers, the number possibilities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EB4829D-B774-E415-60E7-8D4C69BB2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6424393" cy="3712041"/>
              </a:xfrm>
              <a:prstGeom prst="rect">
                <a:avLst/>
              </a:prstGeom>
              <a:blipFill>
                <a:blip r:embed="rId3"/>
                <a:stretch>
                  <a:fillRect l="-394" t="-1706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23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Collisions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EB4829D-B774-E415-60E7-8D4C69BB27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6555871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u="sng" dirty="0"/>
                  <a:t>Collision probability</a:t>
                </a:r>
                <a:r>
                  <a:rPr lang="en-US" sz="1600" dirty="0"/>
                  <a:t>:</a:t>
                </a:r>
              </a:p>
              <a:p>
                <a:pPr marL="447675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447675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𝑐𝑜𝑙𝑙𝑖𝑠𝑖𝑜𝑛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…(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nary>
                  </m:oMath>
                </a14:m>
                <a:endParaRPr lang="en-US" sz="1400" dirty="0"/>
              </a:p>
              <a:p>
                <a:pPr marL="447675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𝑙𝑒𝑎𝑠𝑡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𝑜𝑛𝑒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𝑐𝑜𝑙𝑙𝑖𝑠𝑖𝑜𝑛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∏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nary>
                  </m:oMath>
                </a14:m>
                <a:endParaRPr lang="en-US" sz="1400" dirty="0"/>
              </a:p>
              <a:p>
                <a:pPr marL="0" indent="-233363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dirty="0"/>
                  <a:t>Approximation</a:t>
                </a:r>
              </a:p>
              <a:p>
                <a:pPr marL="457200" lvl="1" indent="-233363">
                  <a:lnSpc>
                    <a:spcPts val="182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400" dirty="0"/>
                  <a:t>Remember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/>
                  <a:t>, for small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  <a:p>
                <a:pPr marL="457200" lvl="1" indent="-233363">
                  <a:lnSpc>
                    <a:spcPts val="182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457200" lvl="1" indent="-233363">
                  <a:lnSpc>
                    <a:spcPts val="182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∏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nary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nary>
                              <m:naryPr>
                                <m:chr m:val="∑"/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</m:e>
                            </m:nary>
                          </m:e>
                        </m:func>
                      </m:e>
                    </m:nary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sz="1400" dirty="0"/>
              </a:p>
              <a:p>
                <a:pPr marL="457200" lvl="1" indent="-233363">
                  <a:lnSpc>
                    <a:spcPts val="172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pPr marL="457200" lvl="1" indent="-233363">
                  <a:lnSpc>
                    <a:spcPts val="172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𝑐𝑜𝑙𝑙𝑖𝑠𝑖𝑜𝑛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400" dirty="0"/>
              </a:p>
              <a:p>
                <a:pPr marL="457200" lvl="1" indent="-233363">
                  <a:lnSpc>
                    <a:spcPts val="172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  <a:p>
                <a:pPr marL="457200" lvl="1" indent="-233363">
                  <a:lnSpc>
                    <a:spcPts val="172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𝑐𝑜𝑙𝑙𝑖𝑠𝑖𝑜𝑛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400" dirty="0"/>
              </a:p>
              <a:p>
                <a:pPr marL="457200" lvl="1" indent="-233363">
                  <a:lnSpc>
                    <a:spcPts val="172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  <a:p>
                <a:pPr marL="457200" lvl="1" indent="-233363">
                  <a:lnSpc>
                    <a:spcPts val="172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𝑙𝑒𝑎𝑠𝑡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𝑜𝑛𝑒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𝑐𝑜𝑙𝑙𝑖𝑠𝑖𝑜𝑛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𝑐𝑜𝑛𝑠𝑡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.(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EB4829D-B774-E415-60E7-8D4C69BB2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6555871" cy="3712041"/>
              </a:xfrm>
              <a:prstGeom prst="rect">
                <a:avLst/>
              </a:prstGeom>
              <a:blipFill>
                <a:blip r:embed="rId3"/>
                <a:stretch>
                  <a:fillRect l="-387" t="-1706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149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Collisions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EB4829D-B774-E415-60E7-8D4C69BB27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6555871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u="sng" dirty="0"/>
                  <a:t>Collision probability</a:t>
                </a:r>
                <a:r>
                  <a:rPr lang="en-US" sz="1600" dirty="0"/>
                  <a:t>:</a:t>
                </a:r>
              </a:p>
              <a:p>
                <a:pPr marL="447675" lvl="1" indent="-223838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Number of hashed keys to first collision is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rad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457200" lvl="1" indent="-233363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For an output range of 97: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97</m:t>
                        </m:r>
                      </m:e>
                    </m:ra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</m:t>
                    </m:r>
                  </m:oMath>
                </a14:m>
                <a:endParaRPr lang="en-US" sz="1400" dirty="0"/>
              </a:p>
              <a:p>
                <a:pPr marL="457200" lvl="1" indent="-233363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Our experiments showed first collision at 10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record</a:t>
                </a:r>
              </a:p>
              <a:p>
                <a:pPr marL="457200" lvl="1" indent="-233363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For an output range of 223: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223</m:t>
                        </m:r>
                      </m:e>
                    </m:ra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</m:t>
                    </m:r>
                  </m:oMath>
                </a14:m>
                <a:endParaRPr lang="en-US" sz="1400" dirty="0"/>
              </a:p>
              <a:p>
                <a:pPr marL="0" indent="-233363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u="sng" dirty="0"/>
                  <a:t>Observation</a:t>
                </a:r>
                <a:r>
                  <a:rPr lang="en-US" sz="1600" dirty="0"/>
                  <a:t>:</a:t>
                </a:r>
              </a:p>
              <a:p>
                <a:pPr marL="457200" lvl="1" indent="-233363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Unless table size is quadratically bigger than necessary it is impossible to avoid collisions</a:t>
                </a:r>
              </a:p>
              <a:p>
                <a:pPr marL="0" indent="-233363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u="sng" dirty="0"/>
                  <a:t>Conclusion</a:t>
                </a:r>
                <a:r>
                  <a:rPr lang="en-US" sz="1600" dirty="0"/>
                  <a:t>:</a:t>
                </a:r>
              </a:p>
              <a:p>
                <a:pPr marL="457200" lvl="1" indent="-233363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Need to deal with collisions gracefully</a:t>
                </a:r>
              </a:p>
              <a:p>
                <a:pPr marL="457200" lvl="1" indent="-233363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Two options:</a:t>
                </a:r>
              </a:p>
              <a:p>
                <a:pPr marL="712788" lvl="2" indent="-231775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b="1" dirty="0"/>
                  <a:t>Separate chaining</a:t>
                </a:r>
                <a:r>
                  <a:rPr lang="en-US" sz="1200" dirty="0"/>
                  <a:t>: couple the hash table with another container</a:t>
                </a:r>
              </a:p>
              <a:p>
                <a:pPr marL="712788" lvl="2" indent="-231775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b="1" dirty="0"/>
                  <a:t>Open addressing</a:t>
                </a:r>
                <a:r>
                  <a:rPr lang="en-US" sz="1200" dirty="0"/>
                  <a:t>: put the key at another index in case of collision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EB4829D-B774-E415-60E7-8D4C69BB2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6555871" cy="3712041"/>
              </a:xfrm>
              <a:prstGeom prst="rect">
                <a:avLst/>
              </a:prstGeom>
              <a:blipFill>
                <a:blip r:embed="rId3"/>
                <a:stretch>
                  <a:fillRect l="-387" t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03BEB0-5141-132D-3368-02507DC5530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</p:spTree>
    <p:extLst>
      <p:ext uri="{BB962C8B-B14F-4D97-AF65-F5344CB8AC3E}">
        <p14:creationId xmlns:p14="http://schemas.microsoft.com/office/powerpoint/2010/main" val="113685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Separate Chaining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EB4829D-B774-E415-60E7-8D4C69BB27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6555871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u="sng" dirty="0"/>
                  <a:t>Principle</a:t>
                </a:r>
                <a:r>
                  <a:rPr lang="en-US" sz="1600" dirty="0"/>
                  <a:t>:</a:t>
                </a:r>
              </a:p>
              <a:p>
                <a:pPr marL="447675" lvl="1" indent="-223838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Hash table is an array of linked-lists</a:t>
                </a:r>
              </a:p>
              <a:p>
                <a:pPr marL="447675" lvl="1" indent="-223838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Keys are still hashed to array index in the range 0..M-1</a:t>
                </a:r>
              </a:p>
              <a:p>
                <a:pPr marL="447675" lvl="1" indent="-223838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  <a:p>
                <a:pPr marL="447675" lvl="1" indent="-223838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  <a:p>
                <a:pPr marL="447675" lvl="1" indent="-223838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  <a:p>
                <a:pPr marL="447675" lvl="1" indent="-223838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  <a:p>
                <a:pPr marL="447675" lvl="1" indent="-223838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  <a:p>
                <a:pPr marL="447675" lvl="1" indent="-223838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  <a:p>
                <a:pPr marL="457200" lvl="1" indent="-233363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  <a:p>
                <a:pPr marL="457200" lvl="1" indent="-233363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400" dirty="0"/>
              </a:p>
              <a:p>
                <a:pPr marL="457200" lvl="1" indent="-233363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b="1" dirty="0"/>
                  <a:t>Insertion</a:t>
                </a:r>
                <a:r>
                  <a:rPr lang="en-US" sz="1400" dirty="0"/>
                  <a:t>: key pushed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dirty="0"/>
                  <a:t> chain</a:t>
                </a:r>
              </a:p>
              <a:p>
                <a:pPr marL="457200" lvl="1" indent="-233363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b="1" dirty="0"/>
                  <a:t>Search</a:t>
                </a:r>
                <a:r>
                  <a:rPr lang="en-US" sz="1400" dirty="0"/>
                  <a:t>: only need to search key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dirty="0"/>
                  <a:t> chain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EB4829D-B774-E415-60E7-8D4C69BB2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6555871" cy="3712041"/>
              </a:xfrm>
              <a:prstGeom prst="rect">
                <a:avLst/>
              </a:prstGeom>
              <a:blipFill>
                <a:blip r:embed="rId3"/>
                <a:stretch>
                  <a:fillRect l="-387" t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03BEB0-5141-132D-3368-02507DC55308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D9BC9-61A4-31CB-C1E8-01B1E3BA0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191" y="1924084"/>
            <a:ext cx="4261178" cy="209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50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Separate Chaining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3740727" y="1174882"/>
            <a:ext cx="2959331" cy="6466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Hash table of chains, as a list of lists in python</a:t>
            </a:r>
            <a:endParaRPr lang="en-US" sz="1400" dirty="0"/>
          </a:p>
          <a:p>
            <a:pPr marL="447675" lvl="1" indent="-223838"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2E821B-983B-0538-4546-4F0132D0A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2" y="1166569"/>
            <a:ext cx="3470384" cy="132205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39E6F8-BEB8-851C-E069-8B4BA31D6F22}"/>
              </a:ext>
            </a:extLst>
          </p:cNvPr>
          <p:cNvSpPr txBox="1">
            <a:spLocks/>
          </p:cNvSpPr>
          <p:nvPr/>
        </p:nvSpPr>
        <p:spPr>
          <a:xfrm>
            <a:off x="66501" y="2541053"/>
            <a:ext cx="6633557" cy="3141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Python’s internal hash functionality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F4F376-B245-7F37-111E-8C6B23274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42" y="2863554"/>
            <a:ext cx="3425184" cy="7111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736A53-FA07-0D72-A853-86EFAA690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325" y="2869783"/>
            <a:ext cx="2945049" cy="7049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3F9D05-6DFD-2D93-0C9B-B5FEEE040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42" y="3687727"/>
            <a:ext cx="4964514" cy="7049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DD8CFB-9A89-1728-7C84-C1FCA30F41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4908" y="3620615"/>
            <a:ext cx="2438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6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Separate Chaining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83127" y="1164065"/>
            <a:ext cx="6616931" cy="36234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Defining a custom hash function</a:t>
            </a:r>
            <a:endParaRPr lang="en-US" sz="1400" dirty="0"/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Attaching it to the Hash Table object</a:t>
            </a:r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Inserting a key</a:t>
            </a:r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Finding a key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208BC-0210-FD4D-002B-F71EA992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09" y="1479282"/>
            <a:ext cx="3423598" cy="374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7C70D3-36B7-ACF0-9F73-9E23A8A01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08" y="2244261"/>
            <a:ext cx="2484185" cy="5347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C2E9F8-40C5-A162-E93C-9ED09AD2A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98" y="3859117"/>
            <a:ext cx="2711661" cy="9756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FD2ACE-73C8-78F6-2DD3-AE578A948A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799" y="3040657"/>
            <a:ext cx="2912292" cy="5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Separate Chaining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83127" y="1164065"/>
            <a:ext cx="6616931" cy="36234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Deleting a key from the hash table</a:t>
            </a:r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Helper code to print the hash table</a:t>
            </a:r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CE0A2A-AB3A-AA16-4CEF-9487A13A7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91" y="1479550"/>
            <a:ext cx="3312623" cy="1217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F7E237-8FE3-65F1-404A-C34637C0E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91" y="3045747"/>
            <a:ext cx="3331017" cy="83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41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Separate Chaining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83127" y="1164065"/>
            <a:ext cx="6616931" cy="36234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Driver code (1/2)</a:t>
            </a:r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36F8B-EBEC-A122-F47E-174711A09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49" y="1451032"/>
            <a:ext cx="3419649" cy="3358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323EED-1658-1308-F57C-B7ED936B9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161" y="2858447"/>
            <a:ext cx="2825897" cy="5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0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Separate Chaining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83127" y="1164065"/>
            <a:ext cx="6616931" cy="36234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Driver code (2/2)</a:t>
            </a:r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504E01-C3C3-75B3-986D-09ED34007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96" y="1419398"/>
            <a:ext cx="2812241" cy="16771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20B65B-2348-0ADC-B6C4-5C47DC9C5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96" y="3410099"/>
            <a:ext cx="6202270" cy="1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17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Separate Chaining - Performance analysis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EB4829D-B774-E415-60E7-8D4C69BB27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127" y="1164065"/>
                <a:ext cx="6616931" cy="362349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Hashing key to array index: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Searching key in chain: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𝑐h𝑎𝑖𝑛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If using poor hash function, such as </a:t>
                </a:r>
                <a:r>
                  <a:rPr lang="en-US" sz="1600" dirty="0" err="1"/>
                  <a:t>GalaxyHashCode</a:t>
                </a:r>
                <a:r>
                  <a:rPr lang="en-US" sz="1600" dirty="0"/>
                  <a:t>()</a:t>
                </a:r>
              </a:p>
              <a:p>
                <a:pPr marL="447675" lvl="1" indent="-223838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One chain can end up containing all the items</a:t>
                </a:r>
              </a:p>
              <a:p>
                <a:pPr marL="447675" lvl="1" indent="-223838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Runtime complexity of operations: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!</a:t>
                </a:r>
              </a:p>
              <a:p>
                <a:pPr marL="0" indent="-233363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If using hash function providing uniform distribution</a:t>
                </a:r>
              </a:p>
              <a:p>
                <a:pPr marL="447675" lvl="1" indent="-223838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On average, chains will be of length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400" dirty="0"/>
              </a:p>
              <a:p>
                <a:pPr marL="447675" lvl="1" indent="-223838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/>
                  <a:t> is also know as the load factor</a:t>
                </a:r>
              </a:p>
              <a:p>
                <a:pPr marL="447675" lvl="1" indent="-223838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Runtime complexity of operations: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447675" lvl="1" indent="-223838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If load factor is maintained to be constant, then complexity also becomes constant</a:t>
                </a:r>
              </a:p>
              <a:p>
                <a:pPr marL="447675" lvl="1" indent="-223838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Number of items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/>
                  <a:t> in hash table cannot be controlled</a:t>
                </a:r>
              </a:p>
              <a:p>
                <a:pPr marL="447675" lvl="1" indent="-223838">
                  <a:lnSpc>
                    <a:spcPts val="168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But number of chains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 can be ...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EB4829D-B774-E415-60E7-8D4C69BB2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" y="1164065"/>
                <a:ext cx="6616931" cy="3623499"/>
              </a:xfrm>
              <a:prstGeom prst="rect">
                <a:avLst/>
              </a:prstGeom>
              <a:blipFill>
                <a:blip r:embed="rId3"/>
                <a:stretch>
                  <a:fillRect l="-383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F48E5F-AFBE-8883-71FE-093E1E666936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</p:spTree>
    <p:extLst>
      <p:ext uri="{BB962C8B-B14F-4D97-AF65-F5344CB8AC3E}">
        <p14:creationId xmlns:p14="http://schemas.microsoft.com/office/powerpoint/2010/main" val="319846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Introduction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Symbol table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Association of a value with a key</a:t>
            </a:r>
          </a:p>
          <a:p>
            <a:pPr marL="671513" lvl="2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table[key] = value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Typical operations</a:t>
            </a:r>
          </a:p>
          <a:p>
            <a:pPr marL="671513" lvl="2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Insert(), Remove(), Contains()/Get()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Other possible operations</a:t>
            </a:r>
          </a:p>
          <a:p>
            <a:pPr marL="671513" lvl="2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Min(), Max(), Rank(),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etc.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Example #1: frequency of letters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Compute the frequency of all the (alphabetical) characters in a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1B33AA-CD67-9D95-9789-3114F342D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7" y="3311980"/>
            <a:ext cx="4362326" cy="14230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53DC68-963E-5098-DB54-0E313EB0A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677" y="3197649"/>
            <a:ext cx="805288" cy="174362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</p:spTree>
    <p:extLst>
      <p:ext uri="{BB962C8B-B14F-4D97-AF65-F5344CB8AC3E}">
        <p14:creationId xmlns:p14="http://schemas.microsoft.com/office/powerpoint/2010/main" val="259910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Separate Chaining - Resizing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-9640" y="2716888"/>
            <a:ext cx="2380973" cy="3755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Load factor = 7/5=1.4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F48E5F-AFBE-8883-71FE-093E1E666936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17239-E14E-0C1C-2B3A-137D69FE4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37" y="1096953"/>
            <a:ext cx="2038544" cy="164624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ED4B6-1092-432C-3EF4-D48672159937}"/>
              </a:ext>
            </a:extLst>
          </p:cNvPr>
          <p:cNvSpPr txBox="1">
            <a:spLocks/>
          </p:cNvSpPr>
          <p:nvPr/>
        </p:nvSpPr>
        <p:spPr>
          <a:xfrm>
            <a:off x="2686619" y="1170051"/>
            <a:ext cx="3946937" cy="8499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/>
              <a:t>Resizing - Rehashing</a:t>
            </a:r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Increase the size of hash table</a:t>
            </a:r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b="1" dirty="0"/>
              <a:t>Rehash</a:t>
            </a:r>
            <a:r>
              <a:rPr lang="en-US" sz="1400" dirty="0"/>
              <a:t> every item into new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53B4C2-18AE-3C12-1C74-819CF3A06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347" y="2019992"/>
            <a:ext cx="2016692" cy="269955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869B6-7418-B0F0-B882-8B4B7E93026D}"/>
              </a:ext>
            </a:extLst>
          </p:cNvPr>
          <p:cNvSpPr txBox="1">
            <a:spLocks/>
          </p:cNvSpPr>
          <p:nvPr/>
        </p:nvSpPr>
        <p:spPr>
          <a:xfrm>
            <a:off x="2188635" y="4424514"/>
            <a:ext cx="2380973" cy="3755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Load factor = 7/11=0.63</a:t>
            </a:r>
          </a:p>
        </p:txBody>
      </p:sp>
    </p:spTree>
    <p:extLst>
      <p:ext uri="{BB962C8B-B14F-4D97-AF65-F5344CB8AC3E}">
        <p14:creationId xmlns:p14="http://schemas.microsoft.com/office/powerpoint/2010/main" val="153515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Separate Chaining - Resizing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252FCF-F2D9-F567-88CF-807EEC2FEA72}"/>
              </a:ext>
            </a:extLst>
          </p:cNvPr>
          <p:cNvSpPr txBox="1">
            <a:spLocks/>
          </p:cNvSpPr>
          <p:nvPr/>
        </p:nvSpPr>
        <p:spPr>
          <a:xfrm>
            <a:off x="83127" y="1164065"/>
            <a:ext cx="6616931" cy="36234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Implementation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710FA5-7A33-A6EE-C6D3-AAF25239A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208" y="1409471"/>
            <a:ext cx="3940728" cy="3459942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4E75266-CA57-0275-7E5A-9255894C5285}"/>
              </a:ext>
            </a:extLst>
          </p:cNvPr>
          <p:cNvSpPr/>
          <p:nvPr/>
        </p:nvSpPr>
        <p:spPr>
          <a:xfrm>
            <a:off x="2078182" y="2884516"/>
            <a:ext cx="1787236" cy="33250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3B11AB4-FA5F-4C6D-A946-81F2B3B1CD19}"/>
              </a:ext>
            </a:extLst>
          </p:cNvPr>
          <p:cNvSpPr/>
          <p:nvPr/>
        </p:nvSpPr>
        <p:spPr>
          <a:xfrm>
            <a:off x="2172393" y="4021000"/>
            <a:ext cx="2931622" cy="8172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33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Separate Chaining - Resizing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252FCF-F2D9-F567-88CF-807EEC2FEA72}"/>
              </a:ext>
            </a:extLst>
          </p:cNvPr>
          <p:cNvSpPr txBox="1">
            <a:spLocks/>
          </p:cNvSpPr>
          <p:nvPr/>
        </p:nvSpPr>
        <p:spPr>
          <a:xfrm>
            <a:off x="83127" y="1164065"/>
            <a:ext cx="6616931" cy="36234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Implementation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D37CBB-3527-2459-40ED-C7E9CED71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09" y="1444168"/>
            <a:ext cx="3537337" cy="1714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242155-BAD6-8624-78A4-D2F0B2962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09" y="3308323"/>
            <a:ext cx="3212613" cy="1472161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4E75266-CA57-0275-7E5A-9255894C5285}"/>
              </a:ext>
            </a:extLst>
          </p:cNvPr>
          <p:cNvSpPr/>
          <p:nvPr/>
        </p:nvSpPr>
        <p:spPr>
          <a:xfrm>
            <a:off x="728100" y="4329623"/>
            <a:ext cx="2015100" cy="33250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35EB6B-994D-C8D8-2E4D-330A8342E524}"/>
              </a:ext>
            </a:extLst>
          </p:cNvPr>
          <p:cNvSpPr txBox="1">
            <a:spLocks/>
          </p:cNvSpPr>
          <p:nvPr/>
        </p:nvSpPr>
        <p:spPr>
          <a:xfrm>
            <a:off x="3675787" y="3274463"/>
            <a:ext cx="2959331" cy="15463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/>
              <a:t>Complexity</a:t>
            </a:r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Resizing happens infrequently</a:t>
            </a:r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Amortized time complexity: O(1)</a:t>
            </a:r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Ideally, resize to another prime number</a:t>
            </a:r>
          </a:p>
        </p:txBody>
      </p:sp>
    </p:spTree>
    <p:extLst>
      <p:ext uri="{BB962C8B-B14F-4D97-AF65-F5344CB8AC3E}">
        <p14:creationId xmlns:p14="http://schemas.microsoft.com/office/powerpoint/2010/main" val="3248456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1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Separate Chaining - Conclusion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252FCF-F2D9-F567-88CF-807EEC2FEA72}"/>
              </a:ext>
            </a:extLst>
          </p:cNvPr>
          <p:cNvSpPr txBox="1">
            <a:spLocks/>
          </p:cNvSpPr>
          <p:nvPr/>
        </p:nvSpPr>
        <p:spPr>
          <a:xfrm>
            <a:off x="83127" y="1164065"/>
            <a:ext cx="6616931" cy="36234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/>
              <a:t>Complexity</a:t>
            </a:r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Proportional to load factor. Typically load factor is maintained at 1.0</a:t>
            </a:r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Pros</a:t>
            </a:r>
          </a:p>
          <a:p>
            <a:pPr marL="447675" lvl="1" indent="-223838"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Very effective if keys are uniformly distributed</a:t>
            </a:r>
          </a:p>
          <a:p>
            <a:pPr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Cons</a:t>
            </a:r>
          </a:p>
          <a:p>
            <a:pPr marL="447675" lvl="1" indent="-223838"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Rely on another data structure, such as lists, to implement the chains</a:t>
            </a:r>
          </a:p>
          <a:p>
            <a:pPr marL="671513" lvl="2" indent="-223838"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Note that the chains could also be implemented with balanced trees!</a:t>
            </a:r>
          </a:p>
          <a:p>
            <a:pPr marL="447675" lvl="1" indent="-223838"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dirty="0"/>
              <a:t>Cost associated to this additional data structure</a:t>
            </a:r>
          </a:p>
          <a:p>
            <a:pPr marL="712788" lvl="2" indent="-223838"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200" dirty="0"/>
              <a:t>Memory management, traversal, etc.</a:t>
            </a:r>
          </a:p>
          <a:p>
            <a:pPr marL="447675" lvl="1" indent="-223838">
              <a:lnSpc>
                <a:spcPts val="1680"/>
              </a:lnSpc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269B2-EE39-2535-E978-B2A4A63AC4BD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CC5F9A-7F6C-5E7F-6ADE-4F540C1B0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384" y="1760861"/>
            <a:ext cx="2970415" cy="8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52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7250" y="1668067"/>
            <a:ext cx="5143500" cy="134302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623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Naïve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Unordered array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u="sng" dirty="0"/>
              <a:t>Linear search</a:t>
            </a:r>
            <a:r>
              <a:rPr lang="en-US" sz="1400" dirty="0"/>
              <a:t>: Sequentially check each item until match is found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Ordered/sorted array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u="sng" dirty="0"/>
              <a:t>Binary search</a:t>
            </a:r>
            <a:r>
              <a:rPr lang="en-US" sz="1400" dirty="0"/>
              <a:t>: Can perform binary search to find item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A423F-CE36-F8EB-74D5-E8562206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2" y="1582604"/>
            <a:ext cx="2873664" cy="693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D5E87A-8F85-85A0-A0A2-3A31EF2B9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104" y="1542129"/>
            <a:ext cx="2067214" cy="78890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9C24D-66C9-0FF3-1C5F-CB823E56A77A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7D02FE-F0BE-9B6E-CC10-00D1E26CC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39" y="3352624"/>
            <a:ext cx="2420106" cy="7458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0370E8-B623-EF2F-24AA-6FE5AD729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7020" y="3223243"/>
            <a:ext cx="2143298" cy="9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5B3E04-01FC-D501-F032-CD433148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61" y="2226974"/>
            <a:ext cx="4117138" cy="7039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Advanced Implementations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9C24D-66C9-0FF3-1C5F-CB823E56A77A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D3E426-E68E-41B1-AF3B-42116BFC5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86" y="3008185"/>
            <a:ext cx="1262104" cy="1799307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9"/>
            <a:ext cx="6424393" cy="1152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u="sng" dirty="0"/>
              <a:t>Binary search tree</a:t>
            </a:r>
            <a:r>
              <a:rPr lang="en-US" sz="1600" dirty="0"/>
              <a:t>: Organization of data items in BST, following certain order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Any node's key is greater than all keys in its left subtree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Any node's key is smaller than all keys in its right subtree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At most, explore height of tree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E747C37-43F4-C6C5-FEFE-048D90DD92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6383" y="3028337"/>
                <a:ext cx="3512267" cy="76226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dirty="0"/>
                  <a:t>AVL tree</a:t>
                </a:r>
              </a:p>
              <a:p>
                <a:pPr marL="447675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Balanced BST</a:t>
                </a:r>
              </a:p>
              <a:p>
                <a:pPr marL="447675" lvl="1" indent="-223838"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Height of tree is kept to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E747C37-43F4-C6C5-FEFE-048D90DD9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383" y="3028337"/>
                <a:ext cx="3512267" cy="762267"/>
              </a:xfrm>
              <a:prstGeom prst="rect">
                <a:avLst/>
              </a:prstGeom>
              <a:blipFill>
                <a:blip r:embed="rId5"/>
                <a:stretch>
                  <a:fillRect l="-722" t="-819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76A3377A-AA53-2DA5-700F-FB7F10482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730" y="3882731"/>
            <a:ext cx="2609850" cy="7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9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7175340-F890-1160-709D-2297279ED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753" y="1994611"/>
            <a:ext cx="617178" cy="21230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Ideal Data Structure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Can we achieve constant time on all three main operations?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Using data as index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Keys are small integers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ASCII is 128 characters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Can directly be used as index</a:t>
            </a:r>
          </a:p>
          <a:p>
            <a:pPr marL="622300" lvl="2" indent="-225425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table[key] = value</a:t>
            </a:r>
          </a:p>
          <a:p>
            <a:pPr marL="165100" lvl="1" indent="-225425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165100" lvl="1" indent="-225425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Limitations</a:t>
            </a:r>
          </a:p>
          <a:p>
            <a:pPr marL="406400" lvl="2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Doesn't (efficiently) support other operations –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min(),max()</a:t>
            </a:r>
            <a:r>
              <a:rPr lang="en-US" sz="1400" dirty="0"/>
              <a:t> etc.</a:t>
            </a:r>
          </a:p>
          <a:p>
            <a:pPr marL="406400" lvl="2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Wasted memory for unused keys – e.g., ASCII defines about 30 control characters</a:t>
            </a:r>
          </a:p>
          <a:p>
            <a:pPr marL="406400" lvl="2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What if the key is not a small integer?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9C24D-66C9-0FF3-1C5F-CB823E56A77A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86D0D9-5178-31D7-1554-133573A3D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601" y="1302579"/>
            <a:ext cx="2269563" cy="76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3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Example #2: frequency of words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/>
              <a:t>CS21003/CS21203 / Algorithms - I | Hashing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Compute the frequency of all the words in a text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Issues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Very large number of words in English</a:t>
            </a:r>
          </a:p>
          <a:p>
            <a:pPr marL="671513" lvl="2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/>
              <a:t>Would need a huge table to index by word</a:t>
            </a:r>
          </a:p>
          <a:p>
            <a:pPr marL="671513" lvl="2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table[171476];</a:t>
            </a:r>
          </a:p>
          <a:p>
            <a:pPr marL="447675" lvl="1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400" dirty="0"/>
              <a:t>Cannot index an array with a string</a:t>
            </a:r>
          </a:p>
          <a:p>
            <a:pPr marL="671513" lvl="2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/>
              <a:t>table["time"] is not a proper C construct</a:t>
            </a:r>
          </a:p>
          <a:p>
            <a:pPr marL="671513" lvl="2" indent="-223838"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/>
              <a:t>Can only index arrays with an integer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9C24D-66C9-0FF3-1C5F-CB823E56A77A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45D12-90AD-2256-A7A6-7E68386F5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16" y="1388975"/>
            <a:ext cx="3956858" cy="1318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43FCD-0FFD-84D2-76A4-2B325E6AE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629" y="1316761"/>
            <a:ext cx="847700" cy="170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Hashing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EB4829D-B774-E415-60E7-8D4C69BB27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74038"/>
                <a:ext cx="6424393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dirty="0"/>
                  <a:t>Compute an array index from </a:t>
                </a:r>
                <a:r>
                  <a:rPr lang="en-US" sz="1600" b="1" dirty="0"/>
                  <a:t>any</a:t>
                </a:r>
                <a:r>
                  <a:rPr lang="en-US" sz="1600" dirty="0"/>
                  <a:t> key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dirty="0"/>
                  <a:t>With direct addressing, a key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is stored in slot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dirty="0"/>
                  <a:t>With hashing, this element is stored in slot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dirty="0"/>
                  <a:t>we use a hash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600" dirty="0"/>
                  <a:t> to compute the slot from the key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600" dirty="0"/>
                  <a:t> maps the universe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600" dirty="0"/>
                  <a:t> of keys into the slots of a hash table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→{0,1,…,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dirty="0"/>
                  <a:t>The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 of the hash table is typically much less than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dirty="0"/>
                  <a:t>We say that an element with key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hashes to</a:t>
                </a:r>
                <a:r>
                  <a:rPr lang="en-US" sz="1600" dirty="0"/>
                  <a:t> slot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the hash value of key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EB4829D-B774-E415-60E7-8D4C69BB2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74038"/>
                <a:ext cx="6424393" cy="3712041"/>
              </a:xfrm>
              <a:prstGeom prst="rect">
                <a:avLst/>
              </a:prstGeom>
              <a:blipFill>
                <a:blip r:embed="rId3"/>
                <a:stretch>
                  <a:fillRect l="-394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EBCC9ED-DD08-5808-316C-65A27A382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610" y="3357718"/>
            <a:ext cx="2266780" cy="146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0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Hashing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Oct 14, 19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Hashing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44187" y="1074038"/>
            <a:ext cx="6424393" cy="3712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We will see how to provide hashing for any type of key, e.g., Boolean, integers, floating-point numbers, strings, user-defined objects, etc.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Two keys may hash to the same slot. Such a situation is called a </a:t>
            </a:r>
            <a:r>
              <a:rPr lang="en-US" sz="1600" b="1" dirty="0"/>
              <a:t>collision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How to resolve potential collisions properly?</a:t>
            </a:r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>
              <a:lnSpc>
                <a:spcPts val="162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85308-B400-16C1-7FB7-B57B43CE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115" y="2571750"/>
            <a:ext cx="2789770" cy="189780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526C88-EC5E-9165-ABAD-AD3FFEDE7BEB}"/>
              </a:ext>
            </a:extLst>
          </p:cNvPr>
          <p:cNvSpPr txBox="1">
            <a:spLocks/>
          </p:cNvSpPr>
          <p:nvPr/>
        </p:nvSpPr>
        <p:spPr>
          <a:xfrm>
            <a:off x="4072475" y="4728998"/>
            <a:ext cx="2758784" cy="15698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 Davis, ECS 36C course, Spring 2020</a:t>
            </a:r>
          </a:p>
        </p:txBody>
      </p:sp>
    </p:spTree>
    <p:extLst>
      <p:ext uri="{BB962C8B-B14F-4D97-AF65-F5344CB8AC3E}">
        <p14:creationId xmlns:p14="http://schemas.microsoft.com/office/powerpoint/2010/main" val="355359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102962</TotalTime>
  <Words>2588</Words>
  <Application>Microsoft Macintosh PowerPoint</Application>
  <PresentationFormat>Custom</PresentationFormat>
  <Paragraphs>483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Courier New</vt:lpstr>
      <vt:lpstr>Segoe UI</vt:lpstr>
      <vt:lpstr>Office Theme</vt:lpstr>
      <vt:lpstr>Algorithms – I (CS29003/203)</vt:lpstr>
      <vt:lpstr>Resources</vt:lpstr>
      <vt:lpstr>Introduction</vt:lpstr>
      <vt:lpstr>Naïve Implementations</vt:lpstr>
      <vt:lpstr>Advanced Implementations</vt:lpstr>
      <vt:lpstr>Ideal Data Structure</vt:lpstr>
      <vt:lpstr>Example #2: frequency of words</vt:lpstr>
      <vt:lpstr>Hashing</vt:lpstr>
      <vt:lpstr>Hashing</vt:lpstr>
      <vt:lpstr>Hashing</vt:lpstr>
      <vt:lpstr>Some Pitfalls</vt:lpstr>
      <vt:lpstr>Key Subset Selection</vt:lpstr>
      <vt:lpstr>Hashing Positive Integers</vt:lpstr>
      <vt:lpstr>Consideration about table size (1/2)</vt:lpstr>
      <vt:lpstr>Consideration about table size (2/2)</vt:lpstr>
      <vt:lpstr>Hashing Strings</vt:lpstr>
      <vt:lpstr>Hashing Strings</vt:lpstr>
      <vt:lpstr>Hashing Strings</vt:lpstr>
      <vt:lpstr>Collisions</vt:lpstr>
      <vt:lpstr>Collisions</vt:lpstr>
      <vt:lpstr>Collisions</vt:lpstr>
      <vt:lpstr>Collisions</vt:lpstr>
      <vt:lpstr>Separate Chaining</vt:lpstr>
      <vt:lpstr>Separate Chaining</vt:lpstr>
      <vt:lpstr>Separate Chaining</vt:lpstr>
      <vt:lpstr>Separate Chaining</vt:lpstr>
      <vt:lpstr>Separate Chaining</vt:lpstr>
      <vt:lpstr>Separate Chaining</vt:lpstr>
      <vt:lpstr>Separate Chaining - Performance analysis</vt:lpstr>
      <vt:lpstr>Separate Chaining - Resizing</vt:lpstr>
      <vt:lpstr>Separate Chaining - Resizing</vt:lpstr>
      <vt:lpstr>Separate Chaining - Resizing</vt:lpstr>
      <vt:lpstr>Separate Chaining -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Microsoft Office User</cp:lastModifiedBy>
  <cp:revision>2834</cp:revision>
  <cp:lastPrinted>2019-07-16T19:24:24Z</cp:lastPrinted>
  <dcterms:created xsi:type="dcterms:W3CDTF">2019-01-13T09:33:50Z</dcterms:created>
  <dcterms:modified xsi:type="dcterms:W3CDTF">2022-10-19T07:31:18Z</dcterms:modified>
</cp:coreProperties>
</file>